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24" r:id="rId42"/>
    <p:sldId id="326" r:id="rId43"/>
    <p:sldId id="327" r:id="rId44"/>
    <p:sldId id="328" r:id="rId45"/>
    <p:sldId id="329" r:id="rId46"/>
    <p:sldId id="330" r:id="rId47"/>
    <p:sldId id="331" r:id="rId48"/>
    <p:sldId id="332" r:id="rId49"/>
    <p:sldId id="333" r:id="rId50"/>
    <p:sldId id="334" r:id="rId51"/>
    <p:sldId id="325"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20" r:id="rId75"/>
    <p:sldId id="319" r:id="rId76"/>
    <p:sldId id="321" r:id="rId77"/>
    <p:sldId id="322" r:id="rId78"/>
    <p:sldId id="323"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k Cricelli" initials="RC" lastIdx="1" clrIdx="0">
    <p:extLst>
      <p:ext uri="{19B8F6BF-5375-455C-9EA6-DF929625EA0E}">
        <p15:presenceInfo xmlns:p15="http://schemas.microsoft.com/office/powerpoint/2012/main" userId="S::rcricelli@kennedy.wa.edu.au::ab59866e-79d5-4145-92cd-57dba20d6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E943AE"/>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857"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14"/>
          <p:cNvSpPr>
            <a:spLocks noGrp="1"/>
          </p:cNvSpPr>
          <p:nvPr>
            <p:ph type="dt" sz="half" idx="10"/>
          </p:nvPr>
        </p:nvSpPr>
        <p:spPr/>
        <p:txBody>
          <a:bodyPr/>
          <a:lstStyle/>
          <a:p>
            <a:fld id="{D222999D-8589-4FDA-AEAB-B6AF6CECDA53}" type="datetimeFigureOut">
              <a:rPr lang="en-AU" smtClean="0"/>
              <a:t>14/05/2021</a:t>
            </a:fld>
            <a:endParaRPr lang="en-AU"/>
          </a:p>
        </p:txBody>
      </p:sp>
      <p:sp>
        <p:nvSpPr>
          <p:cNvPr id="16" name="Slide Number Placeholder 15"/>
          <p:cNvSpPr>
            <a:spLocks noGrp="1"/>
          </p:cNvSpPr>
          <p:nvPr>
            <p:ph type="sldNum" sz="quarter" idx="11"/>
          </p:nvPr>
        </p:nvSpPr>
        <p:spPr/>
        <p:txBody>
          <a:bodyPr/>
          <a:lstStyle/>
          <a:p>
            <a:fld id="{20F4DDF5-C165-41CA-B9AC-3845EB559620}" type="slidenum">
              <a:rPr lang="en-AU" smtClean="0"/>
              <a:t>‹#›</a:t>
            </a:fld>
            <a:endParaRPr lang="en-AU"/>
          </a:p>
        </p:txBody>
      </p:sp>
      <p:sp>
        <p:nvSpPr>
          <p:cNvPr id="17" name="Footer Placeholder 16"/>
          <p:cNvSpPr>
            <a:spLocks noGrp="1"/>
          </p:cNvSpPr>
          <p:nvPr>
            <p:ph type="ftr" sz="quarter" idx="12"/>
          </p:nvPr>
        </p:nvSpPr>
        <p:spPr/>
        <p:txBody>
          <a:body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22999D-8589-4FDA-AEAB-B6AF6CECDA53}" type="datetimeFigureOut">
              <a:rPr lang="en-AU" smtClean="0"/>
              <a:t>14/05/2021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0F4DDF5-C165-41CA-B9AC-3845EB559620}"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2999D-8589-4FDA-AEAB-B6AF6CECDA53}" type="datetimeFigureOut">
              <a:rPr lang="en-AU" smtClean="0"/>
              <a:t>14/05/2021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0F4DDF5-C165-41CA-B9AC-3845EB559620}"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D222999D-8589-4FDA-AEAB-B6AF6CECDA53}" type="datetimeFigureOut">
              <a:rPr lang="en-AU" smtClean="0"/>
              <a:t>14/05/2021</a:t>
            </a:fld>
            <a:endParaRPr lang="en-AU"/>
          </a:p>
        </p:txBody>
      </p:sp>
      <p:sp>
        <p:nvSpPr>
          <p:cNvPr id="15" name="Slide Number Placeholder 14"/>
          <p:cNvSpPr>
            <a:spLocks noGrp="1"/>
          </p:cNvSpPr>
          <p:nvPr>
            <p:ph type="sldNum" sz="quarter" idx="11"/>
          </p:nvPr>
        </p:nvSpPr>
        <p:spPr/>
        <p:txBody>
          <a:bodyPr/>
          <a:lstStyle/>
          <a:p>
            <a:fld id="{20F4DDF5-C165-41CA-B9AC-3845EB559620}" type="slidenum">
              <a:rPr lang="en-AU" smtClean="0"/>
              <a:t>‹#›</a:t>
            </a:fld>
            <a:endParaRPr lang="en-AU"/>
          </a:p>
        </p:txBody>
      </p:sp>
      <p:sp>
        <p:nvSpPr>
          <p:cNvPr id="16" name="Footer Placeholder 15"/>
          <p:cNvSpPr>
            <a:spLocks noGrp="1"/>
          </p:cNvSpPr>
          <p:nvPr>
            <p:ph type="ftr" sz="quarter" idx="12"/>
          </p:nvPr>
        </p:nvSpPr>
        <p:spPr/>
        <p:txBody>
          <a:bodyPr/>
          <a:lstStyle/>
          <a:p>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D222999D-8589-4FDA-AEAB-B6AF6CECDA53}" type="datetimeFigureOut">
              <a:rPr lang="en-AU" smtClean="0"/>
              <a:t>14/05/2021</a:t>
            </a:fld>
            <a:endParaRPr lang="en-AU"/>
          </a:p>
        </p:txBody>
      </p:sp>
      <p:sp>
        <p:nvSpPr>
          <p:cNvPr id="13" name="Slide Number Placeholder 12"/>
          <p:cNvSpPr>
            <a:spLocks noGrp="1"/>
          </p:cNvSpPr>
          <p:nvPr>
            <p:ph type="sldNum" sz="quarter" idx="11"/>
          </p:nvPr>
        </p:nvSpPr>
        <p:spPr/>
        <p:txBody>
          <a:bodyPr/>
          <a:lstStyle/>
          <a:p>
            <a:fld id="{20F4DDF5-C165-41CA-B9AC-3845EB559620}" type="slidenum">
              <a:rPr lang="en-AU" smtClean="0"/>
              <a:t>‹#›</a:t>
            </a:fld>
            <a:endParaRPr lang="en-AU"/>
          </a:p>
        </p:txBody>
      </p:sp>
      <p:sp>
        <p:nvSpPr>
          <p:cNvPr id="14" name="Footer Placeholder 13"/>
          <p:cNvSpPr>
            <a:spLocks noGrp="1"/>
          </p:cNvSpPr>
          <p:nvPr>
            <p:ph type="ftr" sz="quarter" idx="12"/>
          </p:nvPr>
        </p:nvSpPr>
        <p:spPr/>
        <p:txBody>
          <a:bodyPr/>
          <a:lstStyle/>
          <a:p>
            <a:endParaRPr lang="en-AU"/>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D222999D-8589-4FDA-AEAB-B6AF6CECDA53}" type="datetimeFigureOut">
              <a:rPr lang="en-AU" smtClean="0"/>
              <a:t>14/05/2021</a:t>
            </a:fld>
            <a:endParaRPr lang="en-AU"/>
          </a:p>
        </p:txBody>
      </p:sp>
      <p:sp>
        <p:nvSpPr>
          <p:cNvPr id="9" name="Slide Number Placeholder 8"/>
          <p:cNvSpPr>
            <a:spLocks noGrp="1"/>
          </p:cNvSpPr>
          <p:nvPr>
            <p:ph type="sldNum" sz="quarter" idx="11"/>
          </p:nvPr>
        </p:nvSpPr>
        <p:spPr/>
        <p:txBody>
          <a:bodyPr/>
          <a:lstStyle/>
          <a:p>
            <a:fld id="{20F4DDF5-C165-41CA-B9AC-3845EB559620}"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
        <p:nvSpPr>
          <p:cNvPr id="11" name="Title 10"/>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endParaRPr lang="en-US" dirty="0"/>
          </a:p>
        </p:txBody>
      </p:sp>
      <p:sp>
        <p:nvSpPr>
          <p:cNvPr id="14" name="Date Placeholder 13"/>
          <p:cNvSpPr>
            <a:spLocks noGrp="1"/>
          </p:cNvSpPr>
          <p:nvPr>
            <p:ph type="dt" sz="half" idx="10"/>
          </p:nvPr>
        </p:nvSpPr>
        <p:spPr/>
        <p:txBody>
          <a:bodyPr/>
          <a:lstStyle/>
          <a:p>
            <a:fld id="{D222999D-8589-4FDA-AEAB-B6AF6CECDA53}" type="datetimeFigureOut">
              <a:rPr lang="en-AU" smtClean="0"/>
              <a:t>14/05/2021</a:t>
            </a:fld>
            <a:endParaRPr lang="en-AU"/>
          </a:p>
        </p:txBody>
      </p:sp>
      <p:sp>
        <p:nvSpPr>
          <p:cNvPr id="15" name="Slide Number Placeholder 14"/>
          <p:cNvSpPr>
            <a:spLocks noGrp="1"/>
          </p:cNvSpPr>
          <p:nvPr>
            <p:ph type="sldNum" sz="quarter" idx="11"/>
          </p:nvPr>
        </p:nvSpPr>
        <p:spPr/>
        <p:txBody>
          <a:bodyPr/>
          <a:lstStyle/>
          <a:p>
            <a:fld id="{20F4DDF5-C165-41CA-B9AC-3845EB559620}" type="slidenum">
              <a:rPr lang="en-AU" smtClean="0"/>
              <a:t>‹#›</a:t>
            </a:fld>
            <a:endParaRPr lang="en-AU"/>
          </a:p>
        </p:txBody>
      </p:sp>
      <p:sp>
        <p:nvSpPr>
          <p:cNvPr id="16" name="Footer Placeholder 15"/>
          <p:cNvSpPr>
            <a:spLocks noGrp="1"/>
          </p:cNvSpPr>
          <p:nvPr>
            <p:ph type="ftr" sz="quarter" idx="12"/>
          </p:nvPr>
        </p:nvSpPr>
        <p:spPr/>
        <p:txBody>
          <a:bodyPr/>
          <a:lstStyle/>
          <a:p>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D222999D-8589-4FDA-AEAB-B6AF6CECDA53}" type="datetimeFigureOut">
              <a:rPr lang="en-AU" smtClean="0"/>
              <a:t>14/05/2021</a:t>
            </a:fld>
            <a:endParaRPr lang="en-AU"/>
          </a:p>
        </p:txBody>
      </p:sp>
      <p:sp>
        <p:nvSpPr>
          <p:cNvPr id="8" name="Slide Number Placeholder 7"/>
          <p:cNvSpPr>
            <a:spLocks noGrp="1"/>
          </p:cNvSpPr>
          <p:nvPr>
            <p:ph type="sldNum" sz="quarter" idx="11"/>
          </p:nvPr>
        </p:nvSpPr>
        <p:spPr/>
        <p:txBody>
          <a:bodyPr/>
          <a:lstStyle/>
          <a:p>
            <a:fld id="{20F4DDF5-C165-41CA-B9AC-3845EB559620}" type="slidenum">
              <a:rPr lang="en-AU" smtClean="0"/>
              <a:t>‹#›</a:t>
            </a:fld>
            <a:endParaRPr lang="en-AU"/>
          </a:p>
        </p:txBody>
      </p:sp>
      <p:sp>
        <p:nvSpPr>
          <p:cNvPr id="9" name="Footer Placeholder 8"/>
          <p:cNvSpPr>
            <a:spLocks noGrp="1"/>
          </p:cNvSpPr>
          <p:nvPr>
            <p:ph type="ftr" sz="quarter" idx="12"/>
          </p:nvPr>
        </p:nvSpPr>
        <p:spPr/>
        <p:txBody>
          <a:bodyPr/>
          <a:lstStyle/>
          <a:p>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222999D-8589-4FDA-AEAB-B6AF6CECDA53}" type="datetimeFigureOut">
              <a:rPr lang="en-AU" smtClean="0"/>
              <a:t>14/05/2021</a:t>
            </a:fld>
            <a:endParaRPr lang="en-AU"/>
          </a:p>
        </p:txBody>
      </p:sp>
      <p:sp>
        <p:nvSpPr>
          <p:cNvPr id="6" name="Slide Number Placeholder 5"/>
          <p:cNvSpPr>
            <a:spLocks noGrp="1"/>
          </p:cNvSpPr>
          <p:nvPr>
            <p:ph type="sldNum" sz="quarter" idx="11"/>
          </p:nvPr>
        </p:nvSpPr>
        <p:spPr/>
        <p:txBody>
          <a:bodyPr/>
          <a:lstStyle/>
          <a:p>
            <a:fld id="{20F4DDF5-C165-41CA-B9AC-3845EB559620}" type="slidenum">
              <a:rPr lang="en-AU" smtClean="0"/>
              <a:t>‹#›</a:t>
            </a:fld>
            <a:endParaRPr lang="en-AU"/>
          </a:p>
        </p:txBody>
      </p:sp>
      <p:sp>
        <p:nvSpPr>
          <p:cNvPr id="7" name="Footer Placeholder 6"/>
          <p:cNvSpPr>
            <a:spLocks noGrp="1"/>
          </p:cNvSpPr>
          <p:nvPr>
            <p:ph type="ftr" sz="quarter" idx="12"/>
          </p:nvPr>
        </p:nvSpPr>
        <p:spPr/>
        <p:txBody>
          <a:bodyPr/>
          <a:lstStyle/>
          <a:p>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D222999D-8589-4FDA-AEAB-B6AF6CECDA53}" type="datetimeFigureOut">
              <a:rPr lang="en-AU" smtClean="0"/>
              <a:t>14/05/2021</a:t>
            </a:fld>
            <a:endParaRPr lang="en-AU"/>
          </a:p>
        </p:txBody>
      </p:sp>
      <p:sp>
        <p:nvSpPr>
          <p:cNvPr id="16" name="Slide Number Placeholder 15"/>
          <p:cNvSpPr>
            <a:spLocks noGrp="1"/>
          </p:cNvSpPr>
          <p:nvPr>
            <p:ph type="sldNum" sz="quarter" idx="11"/>
          </p:nvPr>
        </p:nvSpPr>
        <p:spPr/>
        <p:txBody>
          <a:bodyPr/>
          <a:lstStyle/>
          <a:p>
            <a:fld id="{20F4DDF5-C165-41CA-B9AC-3845EB559620}" type="slidenum">
              <a:rPr lang="en-AU" smtClean="0"/>
              <a:t>‹#›</a:t>
            </a:fld>
            <a:endParaRPr lang="en-AU"/>
          </a:p>
        </p:txBody>
      </p:sp>
      <p:sp>
        <p:nvSpPr>
          <p:cNvPr id="17" name="Footer Placeholder 16"/>
          <p:cNvSpPr>
            <a:spLocks noGrp="1"/>
          </p:cNvSpPr>
          <p:nvPr>
            <p:ph type="ftr" sz="quarter" idx="12"/>
          </p:nvPr>
        </p:nvSpPr>
        <p:spPr/>
        <p:txBody>
          <a:bodyPr/>
          <a:lstStyle/>
          <a:p>
            <a:endParaRPr lang="en-AU"/>
          </a:p>
        </p:txBody>
      </p:sp>
      <p:sp>
        <p:nvSpPr>
          <p:cNvPr id="18" name="Title 1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D222999D-8589-4FDA-AEAB-B6AF6CECDA53}" type="datetimeFigureOut">
              <a:rPr lang="en-AU" smtClean="0"/>
              <a:t>14/05/2021</a:t>
            </a:fld>
            <a:endParaRPr lang="en-AU"/>
          </a:p>
        </p:txBody>
      </p:sp>
      <p:sp>
        <p:nvSpPr>
          <p:cNvPr id="14" name="Slide Number Placeholder 13"/>
          <p:cNvSpPr>
            <a:spLocks noGrp="1"/>
          </p:cNvSpPr>
          <p:nvPr>
            <p:ph type="sldNum" sz="quarter" idx="11"/>
          </p:nvPr>
        </p:nvSpPr>
        <p:spPr/>
        <p:txBody>
          <a:bodyPr/>
          <a:lstStyle/>
          <a:p>
            <a:fld id="{20F4DDF5-C165-41CA-B9AC-3845EB559620}" type="slidenum">
              <a:rPr lang="en-AU" smtClean="0"/>
              <a:t>‹#›</a:t>
            </a:fld>
            <a:endParaRPr lang="en-AU"/>
          </a:p>
        </p:txBody>
      </p:sp>
      <p:sp>
        <p:nvSpPr>
          <p:cNvPr id="15" name="Footer Placeholder 14"/>
          <p:cNvSpPr>
            <a:spLocks noGrp="1"/>
          </p:cNvSpPr>
          <p:nvPr>
            <p:ph type="ftr" sz="quarter" idx="12"/>
          </p:nvPr>
        </p:nvSpPr>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D222999D-8589-4FDA-AEAB-B6AF6CECDA53}" type="datetimeFigureOut">
              <a:rPr lang="en-AU" smtClean="0"/>
              <a:t>14/05/2021</a:t>
            </a:fld>
            <a:endParaRPr lang="en-AU"/>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AU"/>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20F4DDF5-C165-41CA-B9AC-3845EB559620}" type="slidenum">
              <a:rPr lang="en-AU" smtClean="0"/>
              <a:t>‹#›</a:t>
            </a:fld>
            <a:endParaRPr lang="en-A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youtube.com/watch?v=wwN8lwpQVLk"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08720"/>
            <a:ext cx="9144000" cy="5949280"/>
          </a:xfrm>
        </p:spPr>
        <p:txBody>
          <a:bodyPr anchor="t">
            <a:normAutofit lnSpcReduction="10000"/>
          </a:bodyPr>
          <a:lstStyle/>
          <a:p>
            <a:pPr marL="18288" indent="0">
              <a:buNone/>
            </a:pPr>
            <a:r>
              <a:rPr lang="en-AU" sz="3600" b="1" dirty="0">
                <a:solidFill>
                  <a:srgbClr val="00B0F0"/>
                </a:solidFill>
                <a:effectLst/>
                <a:latin typeface="Berlin Sans FB Demi" panose="020E0802020502020306" pitchFamily="34" charset="0"/>
              </a:rPr>
              <a:t>Redox Reactions</a:t>
            </a:r>
          </a:p>
          <a:p>
            <a:pPr marL="18288" indent="0">
              <a:buNone/>
            </a:pPr>
            <a:r>
              <a:rPr lang="en-AU" sz="3200" b="1" dirty="0">
                <a:solidFill>
                  <a:srgbClr val="00FF00"/>
                </a:solidFill>
                <a:effectLst/>
                <a:latin typeface="Berlin Sans FB Demi" panose="020E0802020502020306" pitchFamily="34" charset="0"/>
              </a:rPr>
              <a:t>Reduction and oxidation (redox) reactions involve electron transfer. A species is oxidised when it loses one or more electrons and reduced when it gains one or more electrons </a:t>
            </a:r>
          </a:p>
          <a:p>
            <a:pPr marL="18288" indent="0">
              <a:buNone/>
            </a:pPr>
            <a:endParaRPr lang="en-AU" sz="3200" b="1" dirty="0">
              <a:solidFill>
                <a:srgbClr val="FFFF00"/>
              </a:solidFill>
              <a:effectLst/>
              <a:latin typeface="Berlin Sans FB Demi" panose="020E0802020502020306" pitchFamily="34" charset="0"/>
            </a:endParaRPr>
          </a:p>
          <a:p>
            <a:pPr marL="18288" indent="0">
              <a:buNone/>
            </a:pPr>
            <a:r>
              <a:rPr lang="en-AU" sz="3200" b="1" dirty="0">
                <a:solidFill>
                  <a:srgbClr val="FFFF00"/>
                </a:solidFill>
                <a:effectLst/>
                <a:latin typeface="Berlin Sans FB Demi" panose="020E0802020502020306" pitchFamily="34" charset="0"/>
              </a:rPr>
              <a:t>(oil rig – oxidation is loss reduction is gain).</a:t>
            </a:r>
          </a:p>
          <a:p>
            <a:pPr marL="18288" indent="0">
              <a:buNone/>
            </a:pPr>
            <a:endParaRPr lang="en-AU" sz="3200" b="1" dirty="0">
              <a:solidFill>
                <a:srgbClr val="FF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To help determine which atom or ion is oxidised and which is reduced, the concept of oxidation numbers has been developed. </a:t>
            </a:r>
            <a:endParaRPr lang="en-AU" dirty="0">
              <a:solidFill>
                <a:srgbClr val="00FF00"/>
              </a:solidFill>
              <a:latin typeface="Berlin Sans FB Demi" panose="020E0802020502020306" pitchFamily="34" charset="0"/>
            </a:endParaRPr>
          </a:p>
        </p:txBody>
      </p:sp>
      <p:sp>
        <p:nvSpPr>
          <p:cNvPr id="3" name="Title 2"/>
          <p:cNvSpPr>
            <a:spLocks noGrp="1"/>
          </p:cNvSpPr>
          <p:nvPr>
            <p:ph type="title"/>
          </p:nvPr>
        </p:nvSpPr>
        <p:spPr>
          <a:xfrm>
            <a:off x="0" y="-27384"/>
            <a:ext cx="9144000" cy="986408"/>
          </a:xfrm>
        </p:spPr>
        <p:txBody>
          <a:bodyPr/>
          <a:lstStyle/>
          <a:p>
            <a:pPr algn="ctr"/>
            <a:r>
              <a:rPr lang="en-AU" sz="5400" b="1" dirty="0">
                <a:solidFill>
                  <a:srgbClr val="E943AE"/>
                </a:solidFill>
              </a:rPr>
              <a:t>Oxidation and Reduction</a:t>
            </a:r>
            <a:endParaRPr lang="en-AU" sz="5400" dirty="0">
              <a:solidFill>
                <a:srgbClr val="E943AE"/>
              </a:solidFill>
            </a:endParaRPr>
          </a:p>
        </p:txBody>
      </p:sp>
    </p:spTree>
    <p:extLst>
      <p:ext uri="{BB962C8B-B14F-4D97-AF65-F5344CB8AC3E}">
        <p14:creationId xmlns:p14="http://schemas.microsoft.com/office/powerpoint/2010/main" val="36302348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rmAutofit/>
          </a:bodyPr>
          <a:lstStyle/>
          <a:p>
            <a:pPr marL="18288" indent="0">
              <a:buNone/>
            </a:pPr>
            <a:r>
              <a:rPr lang="en-AU" sz="3200" dirty="0">
                <a:solidFill>
                  <a:srgbClr val="00FF00"/>
                </a:solidFill>
                <a:effectLst/>
                <a:latin typeface="Berlin Sans FB Demi" panose="020E0802020502020306" pitchFamily="34" charset="0"/>
              </a:rPr>
              <a:t>Relative reactivity can be determined by using the table of standard reduction potentials in the data booklet. </a:t>
            </a: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If a solid metal is below the metal ion, then it will displace </a:t>
            </a:r>
            <a:r>
              <a:rPr lang="en-AU" sz="3200">
                <a:solidFill>
                  <a:srgbClr val="FFFF00"/>
                </a:solidFill>
                <a:effectLst/>
                <a:latin typeface="Berlin Sans FB Demi" panose="020E0802020502020306" pitchFamily="34" charset="0"/>
              </a:rPr>
              <a:t>the metal </a:t>
            </a:r>
            <a:r>
              <a:rPr lang="en-AU" sz="3200" dirty="0">
                <a:solidFill>
                  <a:srgbClr val="FFFF00"/>
                </a:solidFill>
                <a:effectLst/>
                <a:latin typeface="Berlin Sans FB Demi" panose="020E0802020502020306" pitchFamily="34" charset="0"/>
              </a:rPr>
              <a:t>ion.</a:t>
            </a:r>
          </a:p>
          <a:p>
            <a:pPr marL="18288" indent="0" algn="ctr">
              <a:buNone/>
            </a:pPr>
            <a:r>
              <a:rPr lang="en-AU" sz="3200" dirty="0">
                <a:solidFill>
                  <a:srgbClr val="00FF00"/>
                </a:solidFill>
                <a:effectLst/>
                <a:latin typeface="Berlin Sans FB Demi" panose="020E0802020502020306" pitchFamily="34" charset="0"/>
              </a:rPr>
              <a:t>e.g. </a:t>
            </a:r>
            <a:r>
              <a:rPr lang="en-AU" sz="3200" dirty="0">
                <a:solidFill>
                  <a:srgbClr val="FFFF00"/>
                </a:solidFill>
                <a:effectLst/>
                <a:latin typeface="Berlin Sans FB Demi" panose="020E0802020502020306" pitchFamily="34" charset="0"/>
              </a:rPr>
              <a:t>Zn</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Pb</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Zn</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a:t>
            </a:r>
            <a:r>
              <a:rPr lang="en-AU" sz="3200" dirty="0" err="1">
                <a:solidFill>
                  <a:srgbClr val="FFFF00"/>
                </a:solidFill>
                <a:effectLst/>
                <a:latin typeface="Berlin Sans FB Demi" panose="020E0802020502020306" pitchFamily="34" charset="0"/>
              </a:rPr>
              <a:t>Pb</a:t>
            </a:r>
            <a:r>
              <a:rPr lang="en-AU" sz="3200" baseline="-25000" dirty="0">
                <a:solidFill>
                  <a:srgbClr val="FFFF00"/>
                </a:solidFill>
                <a:effectLst/>
                <a:latin typeface="Berlin Sans FB Demi" panose="020E0802020502020306" pitchFamily="34" charset="0"/>
              </a:rPr>
              <a:t>(s)</a:t>
            </a: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Example: Determine if the following metals will undergo displacement.</a:t>
            </a:r>
          </a:p>
          <a:p>
            <a:pPr marL="18288" indent="0">
              <a:buNone/>
            </a:pPr>
            <a:r>
              <a:rPr lang="en-AU" sz="2800" dirty="0">
                <a:solidFill>
                  <a:srgbClr val="00FF00"/>
                </a:solidFill>
                <a:effectLst/>
                <a:latin typeface="Berlin Sans FB Demi" panose="020E0802020502020306" pitchFamily="34" charset="0"/>
              </a:rPr>
              <a:t>Ag</a:t>
            </a:r>
            <a:r>
              <a:rPr lang="en-AU" sz="2800" baseline="-25000" dirty="0">
                <a:solidFill>
                  <a:srgbClr val="00FF00"/>
                </a:solidFill>
                <a:effectLst/>
                <a:latin typeface="Berlin Sans FB Demi" panose="020E0802020502020306" pitchFamily="34" charset="0"/>
              </a:rPr>
              <a:t>(s)</a:t>
            </a:r>
            <a:r>
              <a:rPr lang="en-AU" sz="2800" dirty="0">
                <a:solidFill>
                  <a:srgbClr val="00FF00"/>
                </a:solidFill>
                <a:effectLst/>
                <a:latin typeface="Berlin Sans FB Demi" panose="020E0802020502020306" pitchFamily="34" charset="0"/>
              </a:rPr>
              <a:t>+Mn</a:t>
            </a:r>
            <a:r>
              <a:rPr lang="en-AU" sz="2800" baseline="30000" dirty="0">
                <a:solidFill>
                  <a:srgbClr val="00FF00"/>
                </a:solidFill>
                <a:effectLst/>
                <a:latin typeface="Berlin Sans FB Demi" panose="020E0802020502020306" pitchFamily="34" charset="0"/>
              </a:rPr>
              <a:t>2+</a:t>
            </a:r>
            <a:r>
              <a:rPr lang="en-AU" sz="2800" baseline="-25000" dirty="0">
                <a:solidFill>
                  <a:srgbClr val="00FF00"/>
                </a:solidFill>
                <a:effectLst/>
                <a:latin typeface="Berlin Sans FB Demi" panose="020E0802020502020306" pitchFamily="34" charset="0"/>
              </a:rPr>
              <a:t>(</a:t>
            </a:r>
            <a:r>
              <a:rPr lang="en-AU" sz="2800" baseline="-25000" dirty="0" err="1">
                <a:solidFill>
                  <a:srgbClr val="00FF00"/>
                </a:solidFill>
                <a:effectLst/>
                <a:latin typeface="Berlin Sans FB Demi" panose="020E0802020502020306" pitchFamily="34" charset="0"/>
              </a:rPr>
              <a:t>aq</a:t>
            </a:r>
            <a:r>
              <a:rPr lang="en-AU" sz="2800" baseline="-25000" dirty="0">
                <a:solidFill>
                  <a:srgbClr val="00FF00"/>
                </a:solidFill>
                <a:effectLst/>
                <a:latin typeface="Berlin Sans FB Demi" panose="020E0802020502020306" pitchFamily="34" charset="0"/>
              </a:rPr>
              <a:t>)</a:t>
            </a:r>
            <a:r>
              <a:rPr lang="en-AU" sz="2800" dirty="0">
                <a:solidFill>
                  <a:srgbClr val="00FF00"/>
                </a:solidFill>
                <a:effectLst/>
                <a:latin typeface="Berlin Sans FB Demi" panose="020E0802020502020306" pitchFamily="34" charset="0"/>
              </a:rPr>
              <a:t>  Sn</a:t>
            </a:r>
            <a:r>
              <a:rPr lang="en-AU" sz="2800" baseline="-25000" dirty="0">
                <a:solidFill>
                  <a:srgbClr val="00FF00"/>
                </a:solidFill>
                <a:effectLst/>
                <a:latin typeface="Berlin Sans FB Demi" panose="020E0802020502020306" pitchFamily="34" charset="0"/>
              </a:rPr>
              <a:t>(s)</a:t>
            </a:r>
            <a:r>
              <a:rPr lang="en-AU" sz="2800" dirty="0">
                <a:solidFill>
                  <a:srgbClr val="00FF00"/>
                </a:solidFill>
                <a:effectLst/>
                <a:latin typeface="Berlin Sans FB Demi" panose="020E0802020502020306" pitchFamily="34" charset="0"/>
              </a:rPr>
              <a:t>+Cu</a:t>
            </a:r>
            <a:r>
              <a:rPr lang="en-AU" sz="2800" baseline="30000" dirty="0">
                <a:solidFill>
                  <a:srgbClr val="00FF00"/>
                </a:solidFill>
                <a:effectLst/>
                <a:latin typeface="Berlin Sans FB Demi" panose="020E0802020502020306" pitchFamily="34" charset="0"/>
              </a:rPr>
              <a:t>2+</a:t>
            </a:r>
            <a:r>
              <a:rPr lang="en-AU" sz="2800" baseline="-25000" dirty="0">
                <a:solidFill>
                  <a:srgbClr val="00FF00"/>
                </a:solidFill>
                <a:effectLst/>
                <a:latin typeface="Berlin Sans FB Demi" panose="020E0802020502020306" pitchFamily="34" charset="0"/>
              </a:rPr>
              <a:t>(</a:t>
            </a:r>
            <a:r>
              <a:rPr lang="en-AU" sz="2800" baseline="-25000" dirty="0" err="1">
                <a:solidFill>
                  <a:srgbClr val="00FF00"/>
                </a:solidFill>
                <a:effectLst/>
                <a:latin typeface="Berlin Sans FB Demi" panose="020E0802020502020306" pitchFamily="34" charset="0"/>
              </a:rPr>
              <a:t>aq</a:t>
            </a:r>
            <a:r>
              <a:rPr lang="en-AU" sz="2800" baseline="-25000" dirty="0">
                <a:solidFill>
                  <a:srgbClr val="00FF00"/>
                </a:solidFill>
                <a:effectLst/>
                <a:latin typeface="Berlin Sans FB Demi" panose="020E0802020502020306" pitchFamily="34" charset="0"/>
              </a:rPr>
              <a:t>)</a:t>
            </a:r>
            <a:r>
              <a:rPr lang="en-AU" sz="2800" dirty="0">
                <a:solidFill>
                  <a:srgbClr val="00FF00"/>
                </a:solidFill>
                <a:effectLst/>
                <a:latin typeface="Berlin Sans FB Demi" panose="020E0802020502020306" pitchFamily="34" charset="0"/>
              </a:rPr>
              <a:t>,  Fe</a:t>
            </a:r>
            <a:r>
              <a:rPr lang="en-AU" sz="2800" baseline="-25000" dirty="0">
                <a:solidFill>
                  <a:srgbClr val="00FF00"/>
                </a:solidFill>
                <a:effectLst/>
                <a:latin typeface="Berlin Sans FB Demi" panose="020E0802020502020306" pitchFamily="34" charset="0"/>
              </a:rPr>
              <a:t>(s)</a:t>
            </a:r>
            <a:r>
              <a:rPr lang="en-AU" sz="2800" dirty="0">
                <a:solidFill>
                  <a:srgbClr val="00FF00"/>
                </a:solidFill>
                <a:effectLst/>
                <a:latin typeface="Berlin Sans FB Demi" panose="020E0802020502020306" pitchFamily="34" charset="0"/>
              </a:rPr>
              <a:t>+Ca</a:t>
            </a:r>
            <a:r>
              <a:rPr lang="en-AU" sz="2800" baseline="30000" dirty="0">
                <a:solidFill>
                  <a:srgbClr val="00FF00"/>
                </a:solidFill>
                <a:effectLst/>
                <a:latin typeface="Berlin Sans FB Demi" panose="020E0802020502020306" pitchFamily="34" charset="0"/>
              </a:rPr>
              <a:t>2+</a:t>
            </a:r>
            <a:r>
              <a:rPr lang="en-AU" sz="2800" baseline="-25000" dirty="0">
                <a:solidFill>
                  <a:srgbClr val="00FF00"/>
                </a:solidFill>
                <a:effectLst/>
                <a:latin typeface="Berlin Sans FB Demi" panose="020E0802020502020306" pitchFamily="34" charset="0"/>
              </a:rPr>
              <a:t>(</a:t>
            </a:r>
            <a:r>
              <a:rPr lang="en-AU" sz="2800" baseline="-25000" dirty="0" err="1">
                <a:solidFill>
                  <a:srgbClr val="00FF00"/>
                </a:solidFill>
                <a:effectLst/>
                <a:latin typeface="Berlin Sans FB Demi" panose="020E0802020502020306" pitchFamily="34" charset="0"/>
              </a:rPr>
              <a:t>aq</a:t>
            </a:r>
            <a:r>
              <a:rPr lang="en-AU" sz="2800" baseline="-25000" dirty="0">
                <a:solidFill>
                  <a:srgbClr val="00FF00"/>
                </a:solidFill>
                <a:effectLst/>
                <a:latin typeface="Berlin Sans FB Demi" panose="020E0802020502020306" pitchFamily="34" charset="0"/>
              </a:rPr>
              <a:t>)</a:t>
            </a:r>
            <a:r>
              <a:rPr lang="en-AU" sz="2800" dirty="0">
                <a:solidFill>
                  <a:srgbClr val="00FF00"/>
                </a:solidFill>
                <a:effectLst/>
                <a:latin typeface="Berlin Sans FB Demi" panose="020E0802020502020306" pitchFamily="34" charset="0"/>
              </a:rPr>
              <a:t>,  Ni</a:t>
            </a:r>
            <a:r>
              <a:rPr lang="en-AU" sz="2800" baseline="-25000" dirty="0">
                <a:solidFill>
                  <a:srgbClr val="00FF00"/>
                </a:solidFill>
                <a:effectLst/>
                <a:latin typeface="Berlin Sans FB Demi" panose="020E0802020502020306" pitchFamily="34" charset="0"/>
              </a:rPr>
              <a:t>(s)</a:t>
            </a:r>
            <a:r>
              <a:rPr lang="en-AU" sz="2800" dirty="0">
                <a:solidFill>
                  <a:srgbClr val="00FF00"/>
                </a:solidFill>
                <a:effectLst/>
                <a:latin typeface="Berlin Sans FB Demi" panose="020E0802020502020306" pitchFamily="34" charset="0"/>
              </a:rPr>
              <a:t>+Au</a:t>
            </a:r>
            <a:r>
              <a:rPr lang="en-AU" sz="2800" baseline="30000" dirty="0">
                <a:solidFill>
                  <a:srgbClr val="00FF00"/>
                </a:solidFill>
                <a:effectLst/>
                <a:latin typeface="Berlin Sans FB Demi" panose="020E0802020502020306" pitchFamily="34" charset="0"/>
              </a:rPr>
              <a:t>3+</a:t>
            </a:r>
            <a:r>
              <a:rPr lang="en-AU" sz="2800" baseline="-25000" dirty="0">
                <a:solidFill>
                  <a:srgbClr val="00FF00"/>
                </a:solidFill>
                <a:effectLst/>
                <a:latin typeface="Berlin Sans FB Demi" panose="020E0802020502020306" pitchFamily="34" charset="0"/>
              </a:rPr>
              <a:t>(</a:t>
            </a:r>
            <a:r>
              <a:rPr lang="en-AU" sz="2800" baseline="-25000" dirty="0" err="1">
                <a:solidFill>
                  <a:srgbClr val="00FF00"/>
                </a:solidFill>
                <a:effectLst/>
                <a:latin typeface="Berlin Sans FB Demi" panose="020E0802020502020306" pitchFamily="34" charset="0"/>
              </a:rPr>
              <a:t>aq</a:t>
            </a:r>
            <a:r>
              <a:rPr lang="en-AU" sz="2800" baseline="-25000" dirty="0">
                <a:solidFill>
                  <a:srgbClr val="00FF00"/>
                </a:solidFill>
                <a:effectLst/>
                <a:latin typeface="Berlin Sans FB Demi" panose="020E0802020502020306" pitchFamily="34" charset="0"/>
              </a:rPr>
              <a:t>)</a:t>
            </a:r>
            <a:endParaRPr lang="en-AU" sz="2800" dirty="0">
              <a:solidFill>
                <a:srgbClr val="00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      No               Yes                No                 Yes</a:t>
            </a:r>
          </a:p>
          <a:p>
            <a:pPr marL="18288" indent="0" algn="ctr">
              <a:buNone/>
            </a:pPr>
            <a:endParaRPr lang="en-AU" sz="3200"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21061139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rmAutofit/>
          </a:bodyPr>
          <a:lstStyle/>
          <a:p>
            <a:pPr marL="18288" indent="0">
              <a:buNone/>
            </a:pPr>
            <a:r>
              <a:rPr lang="en-AU" sz="4000" b="1" dirty="0">
                <a:solidFill>
                  <a:srgbClr val="00B0F0"/>
                </a:solidFill>
                <a:effectLst/>
                <a:latin typeface="Berlin Sans FB Demi" panose="020E0802020502020306" pitchFamily="34" charset="0"/>
              </a:rPr>
              <a:t>Metal-Hydrogen Ion Displacement</a:t>
            </a: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Electron transfer takes place from a metal element to the hydrogen ion. Relative reactivity can be determined by using the table of standard reduction potentials in the data booklet. </a:t>
            </a: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If a solid metal is below the hydrogen ion    (2H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H</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(0.00 V)), then it will displace the hydrogen ion.</a:t>
            </a:r>
          </a:p>
          <a:p>
            <a:pPr marL="18288" indent="0" algn="ctr">
              <a:buNone/>
            </a:pPr>
            <a:r>
              <a:rPr lang="en-AU" sz="3200" dirty="0">
                <a:solidFill>
                  <a:srgbClr val="00FF00"/>
                </a:solidFill>
                <a:effectLst/>
                <a:latin typeface="Berlin Sans FB Demi" panose="020E0802020502020306" pitchFamily="34" charset="0"/>
              </a:rPr>
              <a:t>e.g. </a:t>
            </a:r>
            <a:r>
              <a:rPr lang="en-AU" sz="3200" dirty="0">
                <a:solidFill>
                  <a:srgbClr val="FFFF00"/>
                </a:solidFill>
                <a:effectLst/>
                <a:latin typeface="Berlin Sans FB Demi" panose="020E0802020502020306" pitchFamily="34" charset="0"/>
              </a:rPr>
              <a:t>Mg</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2H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Mg</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H</a:t>
            </a:r>
            <a:r>
              <a:rPr lang="en-AU" sz="3200" baseline="-25000" dirty="0">
                <a:solidFill>
                  <a:srgbClr val="FFFF00"/>
                </a:solidFill>
                <a:effectLst/>
                <a:latin typeface="Berlin Sans FB Demi" panose="020E0802020502020306" pitchFamily="34" charset="0"/>
              </a:rPr>
              <a:t>2(g)</a:t>
            </a:r>
            <a:endParaRPr lang="en-AU" sz="3200" dirty="0">
              <a:solidFill>
                <a:srgbClr val="FFFF00"/>
              </a:solidFill>
              <a:effectLst/>
              <a:latin typeface="Berlin Sans FB Demi" panose="020E0802020502020306" pitchFamily="34" charset="0"/>
            </a:endParaRPr>
          </a:p>
          <a:p>
            <a:pPr marL="18288" indent="0" algn="ctr">
              <a:buNone/>
            </a:pPr>
            <a:endParaRPr lang="en-AU" sz="3200"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38205711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rmAutofit/>
          </a:bodyPr>
          <a:lstStyle/>
          <a:p>
            <a:pPr marL="18288" indent="0">
              <a:buNone/>
            </a:pPr>
            <a:r>
              <a:rPr lang="en-AU" sz="3200" dirty="0">
                <a:solidFill>
                  <a:srgbClr val="00FF00"/>
                </a:solidFill>
                <a:effectLst/>
                <a:latin typeface="Berlin Sans FB Demi" panose="020E0802020502020306" pitchFamily="34" charset="0"/>
              </a:rPr>
              <a:t>Example: Determine if the following metals will undergo displacement with H</a:t>
            </a:r>
            <a:r>
              <a:rPr lang="en-AU" sz="3200" baseline="30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a:t>
            </a:r>
          </a:p>
          <a:p>
            <a:pPr marL="18288" indent="0" algn="ctr">
              <a:buNone/>
            </a:pPr>
            <a:r>
              <a:rPr lang="en-AU" sz="3200" dirty="0">
                <a:solidFill>
                  <a:srgbClr val="00FF00"/>
                </a:solidFill>
                <a:effectLst/>
                <a:latin typeface="Berlin Sans FB Demi" panose="020E0802020502020306" pitchFamily="34" charset="0"/>
              </a:rPr>
              <a:t>Zn</a:t>
            </a:r>
            <a:r>
              <a:rPr lang="en-AU" sz="3200" baseline="-25000" dirty="0">
                <a:solidFill>
                  <a:srgbClr val="00FF00"/>
                </a:solidFill>
                <a:effectLst/>
                <a:latin typeface="Berlin Sans FB Demi" panose="020E0802020502020306" pitchFamily="34" charset="0"/>
              </a:rPr>
              <a:t>(s)</a:t>
            </a:r>
            <a:r>
              <a:rPr lang="en-AU" sz="3200" dirty="0">
                <a:solidFill>
                  <a:srgbClr val="00FF00"/>
                </a:solidFill>
                <a:effectLst/>
                <a:latin typeface="Berlin Sans FB Demi" panose="020E0802020502020306" pitchFamily="34" charset="0"/>
              </a:rPr>
              <a:t>,   Ag</a:t>
            </a:r>
            <a:r>
              <a:rPr lang="en-AU" sz="3200" baseline="-25000" dirty="0">
                <a:solidFill>
                  <a:srgbClr val="00FF00"/>
                </a:solidFill>
                <a:effectLst/>
                <a:latin typeface="Berlin Sans FB Demi" panose="020E0802020502020306" pitchFamily="34" charset="0"/>
              </a:rPr>
              <a:t>(s)</a:t>
            </a:r>
            <a:r>
              <a:rPr lang="en-AU" sz="3200" dirty="0">
                <a:solidFill>
                  <a:srgbClr val="00FF00"/>
                </a:solidFill>
                <a:effectLst/>
                <a:latin typeface="Berlin Sans FB Demi" panose="020E0802020502020306" pitchFamily="34" charset="0"/>
              </a:rPr>
              <a:t>,   Cd</a:t>
            </a:r>
            <a:r>
              <a:rPr lang="en-AU" sz="3200" baseline="-25000" dirty="0">
                <a:solidFill>
                  <a:srgbClr val="00FF00"/>
                </a:solidFill>
                <a:effectLst/>
                <a:latin typeface="Berlin Sans FB Demi" panose="020E0802020502020306" pitchFamily="34" charset="0"/>
              </a:rPr>
              <a:t>(s)</a:t>
            </a:r>
            <a:r>
              <a:rPr lang="en-AU" sz="3200" dirty="0">
                <a:solidFill>
                  <a:srgbClr val="00FF00"/>
                </a:solidFill>
                <a:effectLst/>
                <a:latin typeface="Berlin Sans FB Demi" panose="020E0802020502020306" pitchFamily="34" charset="0"/>
              </a:rPr>
              <a:t>,   Cu</a:t>
            </a:r>
            <a:r>
              <a:rPr lang="en-AU" sz="3200" baseline="-25000" dirty="0">
                <a:solidFill>
                  <a:srgbClr val="00FF00"/>
                </a:solidFill>
                <a:effectLst/>
                <a:latin typeface="Berlin Sans FB Demi" panose="020E0802020502020306" pitchFamily="34" charset="0"/>
              </a:rPr>
              <a:t>(s)</a:t>
            </a:r>
            <a:r>
              <a:rPr lang="en-AU" sz="3200" dirty="0">
                <a:solidFill>
                  <a:srgbClr val="00FF00"/>
                </a:solidFill>
                <a:effectLst/>
                <a:latin typeface="Berlin Sans FB Demi" panose="020E0802020502020306" pitchFamily="34" charset="0"/>
              </a:rPr>
              <a:t>  </a:t>
            </a:r>
          </a:p>
          <a:p>
            <a:pPr marL="18288" indent="0">
              <a:buNone/>
            </a:pPr>
            <a:r>
              <a:rPr lang="en-AU" sz="3200" dirty="0">
                <a:solidFill>
                  <a:srgbClr val="00FF00"/>
                </a:solidFill>
                <a:effectLst/>
                <a:latin typeface="Berlin Sans FB Demi" panose="020E0802020502020306" pitchFamily="34" charset="0"/>
              </a:rPr>
              <a:t>                       </a:t>
            </a:r>
            <a:r>
              <a:rPr lang="en-AU" sz="3200" dirty="0">
                <a:solidFill>
                  <a:srgbClr val="FFFF00"/>
                </a:solidFill>
                <a:effectLst/>
                <a:latin typeface="Berlin Sans FB Demi" panose="020E0802020502020306" pitchFamily="34" charset="0"/>
              </a:rPr>
              <a:t>Yes     No        Yes      No                      </a:t>
            </a:r>
          </a:p>
          <a:p>
            <a:pPr marL="18288" indent="0">
              <a:buNone/>
            </a:pPr>
            <a:endParaRPr lang="en-AU" sz="3200" b="1" dirty="0">
              <a:solidFill>
                <a:srgbClr val="00FF00"/>
              </a:solidFill>
              <a:effectLst/>
              <a:latin typeface="Berlin Sans FB Demi" panose="020E0802020502020306" pitchFamily="34" charset="0"/>
            </a:endParaRPr>
          </a:p>
          <a:p>
            <a:pPr marL="18288" indent="0">
              <a:buNone/>
            </a:pPr>
            <a:r>
              <a:rPr lang="en-AU" sz="4000" b="1" dirty="0">
                <a:solidFill>
                  <a:srgbClr val="00B0F0"/>
                </a:solidFill>
                <a:effectLst/>
                <a:latin typeface="Berlin Sans FB Demi" panose="020E0802020502020306" pitchFamily="34" charset="0"/>
              </a:rPr>
              <a:t>Halogen-Halide Ion Displacement </a:t>
            </a:r>
            <a:endParaRPr lang="en-AU" sz="4000" dirty="0">
              <a:solidFill>
                <a:srgbClr val="00B0F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Electron transfer takes place from a halide ion to a less reactive halogen. Relative reactivity can be determined by using the table of standard reduction potentials in the data booklet. </a:t>
            </a:r>
          </a:p>
          <a:p>
            <a:pPr marL="18288" indent="0">
              <a:buNone/>
            </a:pPr>
            <a:r>
              <a:rPr lang="en-AU" sz="3200" dirty="0">
                <a:solidFill>
                  <a:srgbClr val="FFFF00"/>
                </a:solidFill>
                <a:effectLst/>
                <a:latin typeface="Berlin Sans FB Demi" panose="020E0802020502020306" pitchFamily="34" charset="0"/>
              </a:rPr>
              <a:t>If a halide ion is below the halogen, then it will displace the halogen.</a:t>
            </a:r>
          </a:p>
          <a:p>
            <a:pPr marL="18288" indent="0">
              <a:buNone/>
            </a:pPr>
            <a:endParaRPr lang="en-AU" sz="3200" dirty="0">
              <a:solidFill>
                <a:srgbClr val="00FF00"/>
              </a:solidFill>
              <a:effectLst/>
              <a:latin typeface="Berlin Sans FB Demi" panose="020E0802020502020306" pitchFamily="34" charset="0"/>
            </a:endParaRPr>
          </a:p>
          <a:p>
            <a:pPr marL="18288" indent="0" algn="ctr">
              <a:buNone/>
            </a:pPr>
            <a:endParaRPr lang="en-AU" sz="3200"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32755279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rmAutofit/>
          </a:bodyPr>
          <a:lstStyle/>
          <a:p>
            <a:pPr marL="18288" indent="0">
              <a:buNone/>
            </a:pPr>
            <a:r>
              <a:rPr lang="en-AU" sz="3200" dirty="0">
                <a:solidFill>
                  <a:srgbClr val="00FF00"/>
                </a:solidFill>
                <a:effectLst/>
                <a:latin typeface="Berlin Sans FB Demi" panose="020E0802020502020306" pitchFamily="34" charset="0"/>
              </a:rPr>
              <a:t>e.g. </a:t>
            </a:r>
            <a:r>
              <a:rPr lang="en-AU" sz="3200" dirty="0">
                <a:solidFill>
                  <a:srgbClr val="FFFF00"/>
                </a:solidFill>
                <a:effectLst/>
                <a:latin typeface="Berlin Sans FB Demi" panose="020E0802020502020306" pitchFamily="34" charset="0"/>
              </a:rPr>
              <a:t>Cl</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+ 2Br</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2Cl</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Br</a:t>
            </a:r>
            <a:r>
              <a:rPr lang="en-AU" sz="3200" baseline="-25000" dirty="0">
                <a:solidFill>
                  <a:srgbClr val="FFFF00"/>
                </a:solidFill>
                <a:effectLst/>
                <a:latin typeface="Berlin Sans FB Demi" panose="020E0802020502020306" pitchFamily="34" charset="0"/>
              </a:rPr>
              <a:t>2(</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endParaRPr lang="en-AU" sz="18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Example: Determine if the following halogens will undergo displacement.</a:t>
            </a:r>
          </a:p>
          <a:p>
            <a:pPr marL="18288" indent="0">
              <a:buNone/>
            </a:pPr>
            <a:r>
              <a:rPr lang="en-AU" sz="3200" dirty="0">
                <a:solidFill>
                  <a:srgbClr val="00FF00"/>
                </a:solidFill>
                <a:effectLst/>
                <a:latin typeface="Berlin Sans FB Demi" panose="020E0802020502020306" pitchFamily="34" charset="0"/>
              </a:rPr>
              <a:t>Br</a:t>
            </a:r>
            <a:r>
              <a:rPr lang="en-AU" sz="3200" baseline="-25000" dirty="0">
                <a:solidFill>
                  <a:srgbClr val="00FF00"/>
                </a:solidFill>
                <a:effectLst/>
                <a:latin typeface="Berlin Sans FB Demi" panose="020E0802020502020306" pitchFamily="34" charset="0"/>
              </a:rPr>
              <a:t>2(</a:t>
            </a:r>
            <a:r>
              <a:rPr lang="en-AU" sz="3200" i="1" baseline="-25000" dirty="0">
                <a:solidFill>
                  <a:srgbClr val="00FF00"/>
                </a:solidFill>
                <a:effectLst/>
                <a:latin typeface="Berlin Sans FB Demi" panose="020E0802020502020306" pitchFamily="34" charset="0"/>
              </a:rPr>
              <a:t>l</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F</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F</a:t>
            </a:r>
            <a:r>
              <a:rPr lang="en-AU" sz="3200" baseline="-25000" dirty="0">
                <a:solidFill>
                  <a:srgbClr val="00FF00"/>
                </a:solidFill>
                <a:effectLst/>
                <a:latin typeface="Berlin Sans FB Demi" panose="020E0802020502020306" pitchFamily="34" charset="0"/>
              </a:rPr>
              <a:t>2(</a:t>
            </a:r>
            <a:r>
              <a:rPr lang="en-AU" sz="3200" i="1" baseline="-25000" dirty="0">
                <a:solidFill>
                  <a:srgbClr val="00FF00"/>
                </a:solidFill>
                <a:effectLst/>
                <a:latin typeface="Berlin Sans FB Demi" panose="020E0802020502020306" pitchFamily="34" charset="0"/>
              </a:rPr>
              <a:t>g</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I</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I</a:t>
            </a:r>
            <a:r>
              <a:rPr lang="en-AU" sz="3200" baseline="-25000" dirty="0">
                <a:solidFill>
                  <a:srgbClr val="00FF00"/>
                </a:solidFill>
                <a:effectLst/>
                <a:latin typeface="Berlin Sans FB Demi" panose="020E0802020502020306" pitchFamily="34" charset="0"/>
              </a:rPr>
              <a:t>2(</a:t>
            </a:r>
            <a:r>
              <a:rPr lang="en-AU" sz="3200" i="1" baseline="-25000" dirty="0">
                <a:solidFill>
                  <a:srgbClr val="00FF00"/>
                </a:solidFill>
                <a:effectLst/>
                <a:latin typeface="Berlin Sans FB Demi" panose="020E0802020502020306" pitchFamily="34" charset="0"/>
              </a:rPr>
              <a:t>s</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Br</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C</a:t>
            </a:r>
            <a:r>
              <a:rPr lang="en-AU" sz="3200" i="1" dirty="0">
                <a:solidFill>
                  <a:srgbClr val="00FF00"/>
                </a:solidFill>
                <a:effectLst/>
                <a:latin typeface="Berlin Sans FB Demi" panose="020E0802020502020306" pitchFamily="34" charset="0"/>
              </a:rPr>
              <a:t>l</a:t>
            </a:r>
            <a:r>
              <a:rPr lang="en-AU" sz="3200" baseline="-25000" dirty="0">
                <a:solidFill>
                  <a:srgbClr val="00FF00"/>
                </a:solidFill>
                <a:effectLst/>
                <a:latin typeface="Berlin Sans FB Demi" panose="020E0802020502020306" pitchFamily="34" charset="0"/>
              </a:rPr>
              <a:t>2(g)</a:t>
            </a:r>
            <a:r>
              <a:rPr lang="en-AU" sz="3200" dirty="0">
                <a:solidFill>
                  <a:srgbClr val="00FF00"/>
                </a:solidFill>
                <a:effectLst/>
                <a:latin typeface="Berlin Sans FB Demi" panose="020E0802020502020306" pitchFamily="34" charset="0"/>
              </a:rPr>
              <a:t>+ I</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 (</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endParaRPr lang="en-AU" sz="3200" dirty="0">
              <a:solidFill>
                <a:srgbClr val="00FF00"/>
              </a:solidFill>
              <a:effectLst/>
              <a:latin typeface="Berlin Sans FB Demi" panose="020E0802020502020306" pitchFamily="34" charset="0"/>
            </a:endParaRPr>
          </a:p>
          <a:p>
            <a:pPr marL="18288" indent="0">
              <a:buNone/>
            </a:pPr>
            <a:r>
              <a:rPr lang="en-AU" sz="3200" b="1" dirty="0">
                <a:solidFill>
                  <a:srgbClr val="00FF00"/>
                </a:solidFill>
                <a:effectLst/>
                <a:latin typeface="Berlin Sans FB Demi" panose="020E0802020502020306" pitchFamily="34" charset="0"/>
              </a:rPr>
              <a:t>      </a:t>
            </a:r>
            <a:r>
              <a:rPr lang="en-AU" sz="3200" dirty="0">
                <a:solidFill>
                  <a:srgbClr val="FFFF00"/>
                </a:solidFill>
                <a:effectLst/>
                <a:latin typeface="Berlin Sans FB Demi" panose="020E0802020502020306" pitchFamily="34" charset="0"/>
              </a:rPr>
              <a:t>No                Yes                No                   Yes</a:t>
            </a:r>
          </a:p>
          <a:p>
            <a:pPr marL="18288" indent="0">
              <a:buNone/>
            </a:pPr>
            <a:endParaRPr lang="en-AU" sz="2800" b="1" dirty="0">
              <a:solidFill>
                <a:srgbClr val="00B0F0"/>
              </a:solidFill>
              <a:effectLst/>
              <a:latin typeface="Berlin Sans FB Demi" panose="020E0802020502020306" pitchFamily="34" charset="0"/>
            </a:endParaRPr>
          </a:p>
          <a:p>
            <a:pPr marL="18288" indent="0">
              <a:buNone/>
            </a:pPr>
            <a:r>
              <a:rPr lang="en-AU" sz="4000" b="1" dirty="0">
                <a:solidFill>
                  <a:srgbClr val="00B0F0"/>
                </a:solidFill>
                <a:effectLst/>
                <a:latin typeface="Berlin Sans FB Demi" panose="020E0802020502020306" pitchFamily="34" charset="0"/>
              </a:rPr>
              <a:t>Combustion</a:t>
            </a:r>
            <a:endParaRPr lang="en-AU" sz="4000" dirty="0">
              <a:solidFill>
                <a:srgbClr val="00B0F0"/>
              </a:solidFill>
              <a:effectLst/>
              <a:latin typeface="Berlin Sans FB Demi" panose="020E0802020502020306" pitchFamily="34" charset="0"/>
            </a:endParaRPr>
          </a:p>
          <a:p>
            <a:pPr marL="18288" indent="0">
              <a:buNone/>
            </a:pPr>
            <a:r>
              <a:rPr lang="en-AU" sz="2800" dirty="0">
                <a:solidFill>
                  <a:srgbClr val="00FF00"/>
                </a:solidFill>
                <a:effectLst/>
                <a:latin typeface="Berlin Sans FB Demi" panose="020E0802020502020306" pitchFamily="34" charset="0"/>
              </a:rPr>
              <a:t>Electron transfer takes place from carbon to oxygen. </a:t>
            </a:r>
            <a:r>
              <a:rPr lang="en-AU" sz="2800" b="1" dirty="0">
                <a:solidFill>
                  <a:srgbClr val="00FF00"/>
                </a:solidFill>
                <a:effectLst/>
                <a:latin typeface="Berlin Sans FB Demi" panose="020E0802020502020306" pitchFamily="34" charset="0"/>
              </a:rPr>
              <a:t> </a:t>
            </a:r>
          </a:p>
          <a:p>
            <a:pPr marL="18288" indent="0">
              <a:buNone/>
            </a:pPr>
            <a:r>
              <a:rPr lang="en-AU" sz="2800" dirty="0">
                <a:solidFill>
                  <a:srgbClr val="00FF00"/>
                </a:solidFill>
                <a:effectLst/>
                <a:latin typeface="Berlin Sans FB Demi" panose="020E0802020502020306" pitchFamily="34" charset="0"/>
              </a:rPr>
              <a:t>(excess O</a:t>
            </a:r>
            <a:r>
              <a:rPr lang="en-AU" sz="2800" baseline="-25000" dirty="0">
                <a:solidFill>
                  <a:srgbClr val="00FF00"/>
                </a:solidFill>
                <a:effectLst/>
                <a:latin typeface="Berlin Sans FB Demi" panose="020E0802020502020306" pitchFamily="34" charset="0"/>
              </a:rPr>
              <a:t>2</a:t>
            </a:r>
            <a:r>
              <a:rPr lang="en-AU" sz="2800" dirty="0">
                <a:solidFill>
                  <a:srgbClr val="00FF00"/>
                </a:solidFill>
                <a:effectLst/>
                <a:latin typeface="Berlin Sans FB Demi" panose="020E0802020502020306" pitchFamily="34" charset="0"/>
              </a:rPr>
              <a:t>) e.g. </a:t>
            </a:r>
            <a:r>
              <a:rPr lang="en-AU" sz="2800" dirty="0">
                <a:solidFill>
                  <a:srgbClr val="FFFF00"/>
                </a:solidFill>
                <a:effectLst/>
                <a:latin typeface="Berlin Sans FB Demi" panose="020E0802020502020306" pitchFamily="34" charset="0"/>
              </a:rPr>
              <a:t>2C</a:t>
            </a:r>
            <a:r>
              <a:rPr lang="en-AU" sz="2800" baseline="-25000" dirty="0">
                <a:solidFill>
                  <a:srgbClr val="FFFF00"/>
                </a:solidFill>
                <a:effectLst/>
                <a:latin typeface="Berlin Sans FB Demi" panose="020E0802020502020306" pitchFamily="34" charset="0"/>
              </a:rPr>
              <a:t>5</a:t>
            </a:r>
            <a:r>
              <a:rPr lang="en-AU" sz="2800" dirty="0">
                <a:solidFill>
                  <a:srgbClr val="FFFF00"/>
                </a:solidFill>
                <a:effectLst/>
                <a:latin typeface="Berlin Sans FB Demi" panose="020E0802020502020306" pitchFamily="34" charset="0"/>
              </a:rPr>
              <a:t>H</a:t>
            </a:r>
            <a:r>
              <a:rPr lang="en-AU" sz="2800" baseline="-25000" dirty="0">
                <a:solidFill>
                  <a:srgbClr val="FFFF00"/>
                </a:solidFill>
                <a:effectLst/>
                <a:latin typeface="Berlin Sans FB Demi" panose="020E0802020502020306" pitchFamily="34" charset="0"/>
              </a:rPr>
              <a:t>10(</a:t>
            </a:r>
            <a:r>
              <a:rPr lang="en-AU" sz="2800" i="1" baseline="-25000" dirty="0">
                <a:solidFill>
                  <a:srgbClr val="FFFF00"/>
                </a:solidFill>
                <a:effectLst/>
                <a:latin typeface="Berlin Sans FB Demi" panose="020E0802020502020306" pitchFamily="34" charset="0"/>
              </a:rPr>
              <a:t>l</a:t>
            </a:r>
            <a:r>
              <a:rPr lang="en-AU" sz="2800" baseline="-25000" dirty="0">
                <a:solidFill>
                  <a:srgbClr val="FFFF00"/>
                </a:solidFill>
                <a:effectLst/>
                <a:latin typeface="Berlin Sans FB Demi" panose="020E0802020502020306" pitchFamily="34" charset="0"/>
              </a:rPr>
              <a:t>)</a:t>
            </a:r>
            <a:r>
              <a:rPr lang="en-AU" sz="2800" dirty="0">
                <a:solidFill>
                  <a:srgbClr val="FFFF00"/>
                </a:solidFill>
                <a:effectLst/>
                <a:latin typeface="Berlin Sans FB Demi" panose="020E0802020502020306" pitchFamily="34" charset="0"/>
              </a:rPr>
              <a:t> + 15O</a:t>
            </a:r>
            <a:r>
              <a:rPr lang="en-AU" sz="2800" baseline="-25000" dirty="0">
                <a:solidFill>
                  <a:srgbClr val="FFFF00"/>
                </a:solidFill>
                <a:effectLst/>
                <a:latin typeface="Berlin Sans FB Demi" panose="020E0802020502020306" pitchFamily="34" charset="0"/>
              </a:rPr>
              <a:t>2(g)</a:t>
            </a:r>
            <a:r>
              <a:rPr lang="en-AU" sz="2800" dirty="0">
                <a:solidFill>
                  <a:srgbClr val="FFFF00"/>
                </a:solidFill>
                <a:effectLst/>
                <a:latin typeface="Berlin Sans FB Demi" panose="020E0802020502020306" pitchFamily="34" charset="0"/>
              </a:rPr>
              <a:t>  →  10CO</a:t>
            </a:r>
            <a:r>
              <a:rPr lang="en-AU" sz="2800" baseline="-25000" dirty="0">
                <a:solidFill>
                  <a:srgbClr val="FFFF00"/>
                </a:solidFill>
                <a:effectLst/>
                <a:latin typeface="Berlin Sans FB Demi" panose="020E0802020502020306" pitchFamily="34" charset="0"/>
              </a:rPr>
              <a:t>2(g)</a:t>
            </a:r>
            <a:r>
              <a:rPr lang="en-AU" sz="2800" dirty="0">
                <a:solidFill>
                  <a:srgbClr val="FFFF00"/>
                </a:solidFill>
                <a:effectLst/>
                <a:latin typeface="Berlin Sans FB Demi" panose="020E0802020502020306" pitchFamily="34" charset="0"/>
              </a:rPr>
              <a:t>  +  10H</a:t>
            </a:r>
            <a:r>
              <a:rPr lang="en-AU" sz="2800" baseline="-25000" dirty="0">
                <a:solidFill>
                  <a:srgbClr val="FFFF00"/>
                </a:solidFill>
                <a:effectLst/>
                <a:latin typeface="Berlin Sans FB Demi" panose="020E0802020502020306" pitchFamily="34" charset="0"/>
              </a:rPr>
              <a:t>2</a:t>
            </a:r>
            <a:r>
              <a:rPr lang="en-AU" sz="2800" dirty="0">
                <a:solidFill>
                  <a:srgbClr val="FFFF00"/>
                </a:solidFill>
                <a:effectLst/>
                <a:latin typeface="Berlin Sans FB Demi" panose="020E0802020502020306" pitchFamily="34" charset="0"/>
              </a:rPr>
              <a:t>O</a:t>
            </a:r>
            <a:r>
              <a:rPr lang="en-AU" sz="2800" baseline="-25000" dirty="0">
                <a:solidFill>
                  <a:srgbClr val="FFFF00"/>
                </a:solidFill>
                <a:effectLst/>
                <a:latin typeface="Berlin Sans FB Demi" panose="020E0802020502020306" pitchFamily="34" charset="0"/>
              </a:rPr>
              <a:t>(</a:t>
            </a:r>
            <a:r>
              <a:rPr lang="en-AU" sz="2800" i="1" baseline="-25000" dirty="0">
                <a:solidFill>
                  <a:srgbClr val="FFFF00"/>
                </a:solidFill>
                <a:effectLst/>
                <a:latin typeface="Berlin Sans FB Demi" panose="020E0802020502020306" pitchFamily="34" charset="0"/>
              </a:rPr>
              <a:t>l</a:t>
            </a:r>
            <a:r>
              <a:rPr lang="en-AU" sz="2800" baseline="-25000" dirty="0">
                <a:solidFill>
                  <a:srgbClr val="FFFF00"/>
                </a:solidFill>
                <a:effectLst/>
                <a:latin typeface="Berlin Sans FB Demi" panose="020E0802020502020306" pitchFamily="34" charset="0"/>
              </a:rPr>
              <a:t>)</a:t>
            </a:r>
          </a:p>
          <a:p>
            <a:pPr marL="18288" indent="0">
              <a:buNone/>
            </a:pPr>
            <a:endParaRPr lang="en-AU" sz="2000" dirty="0">
              <a:solidFill>
                <a:srgbClr val="00FF00"/>
              </a:solidFill>
              <a:effectLst/>
              <a:latin typeface="Berlin Sans FB Demi" panose="020E0802020502020306" pitchFamily="34" charset="0"/>
            </a:endParaRPr>
          </a:p>
          <a:p>
            <a:pPr marL="18288" indent="0">
              <a:buNone/>
            </a:pPr>
            <a:r>
              <a:rPr lang="en-AU" sz="2800" dirty="0">
                <a:solidFill>
                  <a:srgbClr val="00FF00"/>
                </a:solidFill>
                <a:effectLst/>
                <a:latin typeface="Berlin Sans FB Demi" panose="020E0802020502020306" pitchFamily="34" charset="0"/>
              </a:rPr>
              <a:t>(limited O</a:t>
            </a:r>
            <a:r>
              <a:rPr lang="en-AU" sz="2800" baseline="-25000" dirty="0">
                <a:solidFill>
                  <a:srgbClr val="00FF00"/>
                </a:solidFill>
                <a:effectLst/>
                <a:latin typeface="Berlin Sans FB Demi" panose="020E0802020502020306" pitchFamily="34" charset="0"/>
              </a:rPr>
              <a:t>2</a:t>
            </a:r>
            <a:r>
              <a:rPr lang="en-AU" sz="2800" dirty="0">
                <a:solidFill>
                  <a:srgbClr val="00FF00"/>
                </a:solidFill>
                <a:effectLst/>
                <a:latin typeface="Berlin Sans FB Demi" panose="020E0802020502020306" pitchFamily="34" charset="0"/>
              </a:rPr>
              <a:t>) e.g. </a:t>
            </a:r>
            <a:r>
              <a:rPr lang="en-AU" sz="2800">
                <a:solidFill>
                  <a:srgbClr val="FFFF00"/>
                </a:solidFill>
                <a:effectLst/>
                <a:latin typeface="Berlin Sans FB Demi" panose="020E0802020502020306" pitchFamily="34" charset="0"/>
              </a:rPr>
              <a:t>C</a:t>
            </a:r>
            <a:r>
              <a:rPr lang="en-AU" sz="2800" baseline="-25000">
                <a:solidFill>
                  <a:srgbClr val="FFFF00"/>
                </a:solidFill>
                <a:effectLst/>
                <a:latin typeface="Berlin Sans FB Demi" panose="020E0802020502020306" pitchFamily="34" charset="0"/>
              </a:rPr>
              <a:t>5</a:t>
            </a:r>
            <a:r>
              <a:rPr lang="en-AU" sz="2800">
                <a:solidFill>
                  <a:srgbClr val="FFFF00"/>
                </a:solidFill>
                <a:effectLst/>
                <a:latin typeface="Berlin Sans FB Demi" panose="020E0802020502020306" pitchFamily="34" charset="0"/>
              </a:rPr>
              <a:t>H</a:t>
            </a:r>
            <a:r>
              <a:rPr lang="en-AU" sz="2800" baseline="-25000">
                <a:solidFill>
                  <a:srgbClr val="FFFF00"/>
                </a:solidFill>
                <a:effectLst/>
                <a:latin typeface="Berlin Sans FB Demi" panose="020E0802020502020306" pitchFamily="34" charset="0"/>
              </a:rPr>
              <a:t>10</a:t>
            </a:r>
            <a:r>
              <a:rPr lang="en-AU" sz="2800" baseline="-25000" dirty="0">
                <a:solidFill>
                  <a:srgbClr val="FFFF00"/>
                </a:solidFill>
                <a:effectLst/>
                <a:latin typeface="Berlin Sans FB Demi" panose="020E0802020502020306" pitchFamily="34" charset="0"/>
              </a:rPr>
              <a:t>(</a:t>
            </a:r>
            <a:r>
              <a:rPr lang="en-AU" sz="2800" i="1" baseline="-25000" dirty="0">
                <a:solidFill>
                  <a:srgbClr val="FFFF00"/>
                </a:solidFill>
                <a:effectLst/>
                <a:latin typeface="Berlin Sans FB Demi" panose="020E0802020502020306" pitchFamily="34" charset="0"/>
              </a:rPr>
              <a:t>l</a:t>
            </a:r>
            <a:r>
              <a:rPr lang="en-AU" sz="2800" baseline="-25000" dirty="0">
                <a:solidFill>
                  <a:srgbClr val="FFFF00"/>
                </a:solidFill>
                <a:effectLst/>
                <a:latin typeface="Berlin Sans FB Demi" panose="020E0802020502020306" pitchFamily="34" charset="0"/>
              </a:rPr>
              <a:t>)</a:t>
            </a:r>
            <a:r>
              <a:rPr lang="en-AU" sz="2800" dirty="0">
                <a:solidFill>
                  <a:srgbClr val="FFFF00"/>
                </a:solidFill>
                <a:effectLst/>
                <a:latin typeface="Berlin Sans FB Demi" panose="020E0802020502020306" pitchFamily="34" charset="0"/>
              </a:rPr>
              <a:t> </a:t>
            </a:r>
            <a:r>
              <a:rPr lang="en-AU" sz="2800">
                <a:solidFill>
                  <a:srgbClr val="FFFF00"/>
                </a:solidFill>
                <a:effectLst/>
                <a:latin typeface="Berlin Sans FB Demi" panose="020E0802020502020306" pitchFamily="34" charset="0"/>
              </a:rPr>
              <a:t>+ 5O</a:t>
            </a:r>
            <a:r>
              <a:rPr lang="en-AU" sz="2800" baseline="-25000">
                <a:solidFill>
                  <a:srgbClr val="FFFF00"/>
                </a:solidFill>
                <a:effectLst/>
                <a:latin typeface="Berlin Sans FB Demi" panose="020E0802020502020306" pitchFamily="34" charset="0"/>
              </a:rPr>
              <a:t>2</a:t>
            </a:r>
            <a:r>
              <a:rPr lang="en-AU" sz="2800" baseline="-25000" dirty="0">
                <a:solidFill>
                  <a:srgbClr val="FFFF00"/>
                </a:solidFill>
                <a:effectLst/>
                <a:latin typeface="Berlin Sans FB Demi" panose="020E0802020502020306" pitchFamily="34" charset="0"/>
              </a:rPr>
              <a:t>(g)</a:t>
            </a:r>
            <a:r>
              <a:rPr lang="en-AU" sz="2800" dirty="0">
                <a:solidFill>
                  <a:srgbClr val="FFFF00"/>
                </a:solidFill>
                <a:effectLst/>
                <a:latin typeface="Berlin Sans FB Demi" panose="020E0802020502020306" pitchFamily="34" charset="0"/>
              </a:rPr>
              <a:t>  </a:t>
            </a:r>
            <a:r>
              <a:rPr lang="en-AU" sz="2800">
                <a:solidFill>
                  <a:srgbClr val="FFFF00"/>
                </a:solidFill>
                <a:effectLst/>
                <a:latin typeface="Berlin Sans FB Demi" panose="020E0802020502020306" pitchFamily="34" charset="0"/>
              </a:rPr>
              <a:t>→  5CO</a:t>
            </a:r>
            <a:r>
              <a:rPr lang="en-AU" sz="2800" baseline="-25000">
                <a:solidFill>
                  <a:srgbClr val="FFFF00"/>
                </a:solidFill>
                <a:effectLst/>
                <a:latin typeface="Berlin Sans FB Demi" panose="020E0802020502020306" pitchFamily="34" charset="0"/>
              </a:rPr>
              <a:t>2</a:t>
            </a:r>
            <a:r>
              <a:rPr lang="en-AU" sz="2800" baseline="-25000" dirty="0">
                <a:solidFill>
                  <a:srgbClr val="FFFF00"/>
                </a:solidFill>
                <a:effectLst/>
                <a:latin typeface="Berlin Sans FB Demi" panose="020E0802020502020306" pitchFamily="34" charset="0"/>
              </a:rPr>
              <a:t>(g)</a:t>
            </a:r>
            <a:r>
              <a:rPr lang="en-AU" sz="2800" dirty="0">
                <a:solidFill>
                  <a:srgbClr val="FFFF00"/>
                </a:solidFill>
                <a:effectLst/>
                <a:latin typeface="Berlin Sans FB Demi" panose="020E0802020502020306" pitchFamily="34" charset="0"/>
              </a:rPr>
              <a:t> </a:t>
            </a:r>
            <a:r>
              <a:rPr lang="en-AU" sz="2800">
                <a:solidFill>
                  <a:srgbClr val="FFFF00"/>
                </a:solidFill>
                <a:effectLst/>
                <a:latin typeface="Berlin Sans FB Demi" panose="020E0802020502020306" pitchFamily="34" charset="0"/>
              </a:rPr>
              <a:t>+  5H</a:t>
            </a:r>
            <a:r>
              <a:rPr lang="en-AU" sz="2800" baseline="-25000">
                <a:solidFill>
                  <a:srgbClr val="FFFF00"/>
                </a:solidFill>
                <a:effectLst/>
                <a:latin typeface="Berlin Sans FB Demi" panose="020E0802020502020306" pitchFamily="34" charset="0"/>
              </a:rPr>
              <a:t>2</a:t>
            </a:r>
            <a:r>
              <a:rPr lang="en-AU" sz="2800">
                <a:solidFill>
                  <a:srgbClr val="FFFF00"/>
                </a:solidFill>
                <a:effectLst/>
                <a:latin typeface="Berlin Sans FB Demi" panose="020E0802020502020306" pitchFamily="34" charset="0"/>
              </a:rPr>
              <a:t>O</a:t>
            </a:r>
            <a:r>
              <a:rPr lang="en-AU" sz="2800" baseline="-25000" dirty="0">
                <a:solidFill>
                  <a:srgbClr val="FFFF00"/>
                </a:solidFill>
                <a:effectLst/>
                <a:latin typeface="Berlin Sans FB Demi" panose="020E0802020502020306" pitchFamily="34" charset="0"/>
              </a:rPr>
              <a:t>(</a:t>
            </a:r>
            <a:r>
              <a:rPr lang="en-AU" sz="2800" i="1" baseline="-25000" dirty="0">
                <a:solidFill>
                  <a:srgbClr val="FFFF00"/>
                </a:solidFill>
                <a:effectLst/>
                <a:latin typeface="Berlin Sans FB Demi" panose="020E0802020502020306" pitchFamily="34" charset="0"/>
              </a:rPr>
              <a:t>l</a:t>
            </a:r>
            <a:r>
              <a:rPr lang="en-AU" sz="2800" baseline="-25000" dirty="0">
                <a:solidFill>
                  <a:srgbClr val="FFFF00"/>
                </a:solidFill>
                <a:effectLst/>
                <a:latin typeface="Berlin Sans FB Demi" panose="020E0802020502020306" pitchFamily="34" charset="0"/>
              </a:rPr>
              <a:t>)</a:t>
            </a:r>
          </a:p>
          <a:p>
            <a:pPr marL="18288" indent="0" algn="ctr">
              <a:buNone/>
            </a:pPr>
            <a:endParaRPr lang="en-AU" sz="3200" baseline="-25000" dirty="0">
              <a:solidFill>
                <a:srgbClr val="FFFF00"/>
              </a:solidFill>
              <a:effectLst/>
              <a:latin typeface="Berlin Sans FB Demi" panose="020E0802020502020306" pitchFamily="34" charset="0"/>
            </a:endParaRPr>
          </a:p>
          <a:p>
            <a:pPr marL="18288" indent="0" algn="ctr">
              <a:buNone/>
            </a:pPr>
            <a:endParaRPr lang="en-AU" sz="3200" dirty="0">
              <a:solidFill>
                <a:srgbClr val="FFFF00"/>
              </a:solidFill>
              <a:effectLst/>
              <a:latin typeface="Berlin Sans FB Demi" panose="020E0802020502020306" pitchFamily="34" charset="0"/>
            </a:endParaRPr>
          </a:p>
          <a:p>
            <a:pPr marL="18288" indent="0" algn="ctr">
              <a:buNone/>
            </a:pPr>
            <a:endParaRPr lang="en-AU" sz="3200"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5490918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barn(inVertical)">
                                      <p:cBhvr>
                                        <p:cTn id="4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rmAutofit/>
          </a:bodyPr>
          <a:lstStyle/>
          <a:p>
            <a:pPr marL="18288" indent="0">
              <a:buNone/>
            </a:pPr>
            <a:r>
              <a:rPr lang="en-AU" sz="4000" b="1" dirty="0">
                <a:solidFill>
                  <a:srgbClr val="00B0F0"/>
                </a:solidFill>
                <a:effectLst/>
                <a:latin typeface="Berlin Sans FB Demi" panose="020E0802020502020306" pitchFamily="34" charset="0"/>
              </a:rPr>
              <a:t>Corrosion</a:t>
            </a:r>
            <a:endParaRPr lang="en-AU" sz="4000" dirty="0">
              <a:solidFill>
                <a:srgbClr val="00B0F0"/>
              </a:solidFill>
              <a:effectLst/>
              <a:latin typeface="Berlin Sans FB Demi" panose="020E0802020502020306" pitchFamily="34" charset="0"/>
            </a:endParaRPr>
          </a:p>
          <a:p>
            <a:pPr marL="18288" indent="0">
              <a:buNone/>
            </a:pPr>
            <a:r>
              <a:rPr lang="en-US" sz="3200" dirty="0">
                <a:solidFill>
                  <a:srgbClr val="00FF00"/>
                </a:solidFill>
                <a:effectLst/>
                <a:latin typeface="Berlin Sans FB Demi" panose="020E0802020502020306" pitchFamily="34" charset="0"/>
              </a:rPr>
              <a:t>Corrosion is the oxidation of a metal in the presence of air. Electron transfer takes place from the metal to oxygen.</a:t>
            </a:r>
            <a:endParaRPr lang="en-AU" sz="3200" dirty="0">
              <a:solidFill>
                <a:srgbClr val="00FF00"/>
              </a:solidFill>
              <a:effectLst/>
              <a:latin typeface="Berlin Sans FB Demi" panose="020E0802020502020306" pitchFamily="34" charset="0"/>
            </a:endParaRPr>
          </a:p>
          <a:p>
            <a:pPr marL="18288" indent="0" algn="ctr">
              <a:buNone/>
            </a:pPr>
            <a:r>
              <a:rPr lang="en-AU" sz="3200" dirty="0">
                <a:solidFill>
                  <a:srgbClr val="00FF00"/>
                </a:solidFill>
                <a:effectLst/>
                <a:latin typeface="Berlin Sans FB Demi" panose="020E0802020502020306" pitchFamily="34" charset="0"/>
              </a:rPr>
              <a:t>e.g. </a:t>
            </a:r>
            <a:r>
              <a:rPr lang="en-AU" sz="3200" dirty="0">
                <a:solidFill>
                  <a:srgbClr val="FFFF00"/>
                </a:solidFill>
                <a:effectLst/>
                <a:latin typeface="Berlin Sans FB Demi" panose="020E0802020502020306" pitchFamily="34" charset="0"/>
              </a:rPr>
              <a:t>2Ca</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O</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2CaO</a:t>
            </a:r>
            <a:r>
              <a:rPr lang="en-AU" sz="3200" baseline="-25000" dirty="0">
                <a:solidFill>
                  <a:srgbClr val="FFFF00"/>
                </a:solidFill>
                <a:effectLst/>
                <a:latin typeface="Berlin Sans FB Demi" panose="020E0802020502020306" pitchFamily="34" charset="0"/>
              </a:rPr>
              <a:t>(s)</a:t>
            </a:r>
            <a:endParaRPr lang="en-AU" sz="3200" dirty="0">
              <a:solidFill>
                <a:srgbClr val="FFFF00"/>
              </a:solidFill>
              <a:effectLst/>
              <a:latin typeface="Berlin Sans FB Demi" panose="020E0802020502020306" pitchFamily="34" charset="0"/>
            </a:endParaRPr>
          </a:p>
          <a:p>
            <a:pPr marL="18288" indent="0">
              <a:buNone/>
            </a:pPr>
            <a:r>
              <a:rPr lang="en-US" sz="3200" dirty="0">
                <a:solidFill>
                  <a:srgbClr val="00FF00"/>
                </a:solidFill>
                <a:effectLst/>
                <a:latin typeface="Berlin Sans FB Demi" panose="020E0802020502020306" pitchFamily="34" charset="0"/>
              </a:rPr>
              <a:t> </a:t>
            </a:r>
            <a:endParaRPr lang="en-AU" sz="3200" dirty="0">
              <a:solidFill>
                <a:srgbClr val="00FF00"/>
              </a:solidFill>
              <a:effectLst/>
              <a:latin typeface="Berlin Sans FB Demi" panose="020E0802020502020306" pitchFamily="34" charset="0"/>
            </a:endParaRPr>
          </a:p>
          <a:p>
            <a:pPr marL="18288" indent="0">
              <a:buNone/>
            </a:pPr>
            <a:r>
              <a:rPr lang="en-US" sz="3200" dirty="0">
                <a:solidFill>
                  <a:srgbClr val="00FF00"/>
                </a:solidFill>
                <a:effectLst/>
                <a:latin typeface="Berlin Sans FB Demi" panose="020E0802020502020306" pitchFamily="34" charset="0"/>
              </a:rPr>
              <a:t>Rusting is a specific form of corrosion involving iron. It is quite a complex reaction but at its simplest, it can be considered as the transfer of electrons from iron to oxygen in the presence of water through the following reaction:</a:t>
            </a:r>
            <a:endParaRPr lang="en-AU" sz="3200" dirty="0">
              <a:solidFill>
                <a:srgbClr val="00FF00"/>
              </a:solidFill>
              <a:effectLst/>
              <a:latin typeface="Berlin Sans FB Demi" panose="020E0802020502020306" pitchFamily="34" charset="0"/>
            </a:endParaRPr>
          </a:p>
          <a:p>
            <a:pPr marL="18288" indent="0" algn="ctr">
              <a:buNone/>
            </a:pPr>
            <a:r>
              <a:rPr lang="en-AU" sz="3200" dirty="0">
                <a:solidFill>
                  <a:srgbClr val="FFFF00"/>
                </a:solidFill>
                <a:effectLst/>
                <a:latin typeface="Berlin Sans FB Demi" panose="020E0802020502020306" pitchFamily="34" charset="0"/>
              </a:rPr>
              <a:t>2Fe</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O</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2Fe(OH)</a:t>
            </a:r>
            <a:r>
              <a:rPr lang="en-AU" sz="3200" baseline="-25000" dirty="0">
                <a:solidFill>
                  <a:srgbClr val="FFFF00"/>
                </a:solidFill>
                <a:effectLst/>
                <a:latin typeface="Berlin Sans FB Demi" panose="020E0802020502020306" pitchFamily="34" charset="0"/>
              </a:rPr>
              <a:t>2(s)</a:t>
            </a:r>
            <a:endParaRPr lang="en-AU" sz="3200" dirty="0">
              <a:solidFill>
                <a:srgbClr val="FFFF00"/>
              </a:solidFill>
              <a:effectLst/>
              <a:latin typeface="Berlin Sans FB Demi" panose="020E0802020502020306" pitchFamily="34" charset="0"/>
            </a:endParaRPr>
          </a:p>
          <a:p>
            <a:pPr marL="18288" indent="0" algn="ctr">
              <a:buNone/>
            </a:pPr>
            <a:endParaRPr lang="en-AU" sz="3200"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1912419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4000" dirty="0">
                <a:solidFill>
                  <a:srgbClr val="00B0F0"/>
                </a:solidFill>
                <a:effectLst/>
                <a:latin typeface="Berlin Sans FB Demi" panose="020E0802020502020306" pitchFamily="34" charset="0"/>
              </a:rPr>
              <a:t>Half-Equations</a:t>
            </a:r>
          </a:p>
          <a:p>
            <a:pPr marL="18288" indent="0">
              <a:buNone/>
            </a:pPr>
            <a:r>
              <a:rPr lang="en-AU" sz="3200" dirty="0">
                <a:solidFill>
                  <a:srgbClr val="00FF00"/>
                </a:solidFill>
                <a:effectLst/>
                <a:latin typeface="Berlin Sans FB Demi" panose="020E0802020502020306" pitchFamily="34" charset="0"/>
              </a:rPr>
              <a:t>Redox reactions involve both oxidation and reduction. It is possible to write the oxidation and reduction reactions separate in the form of half-equations. </a:t>
            </a:r>
          </a:p>
          <a:p>
            <a:pPr marL="18288" indent="0">
              <a:buNone/>
            </a:pPr>
            <a:r>
              <a:rPr lang="en-AU" sz="3200" dirty="0">
                <a:solidFill>
                  <a:srgbClr val="00FF00"/>
                </a:solidFill>
                <a:effectLst/>
                <a:latin typeface="Berlin Sans FB Demi" panose="020E0802020502020306" pitchFamily="34" charset="0"/>
              </a:rPr>
              <a:t>There are a number of rules that guide how to write correct half-equations.</a:t>
            </a:r>
          </a:p>
          <a:p>
            <a:pPr marL="18288" indent="0">
              <a:buNone/>
            </a:pPr>
            <a:r>
              <a:rPr lang="en-AU" sz="3200" dirty="0">
                <a:solidFill>
                  <a:srgbClr val="00FF00"/>
                </a:solidFill>
                <a:effectLst/>
                <a:latin typeface="Berlin Sans FB Demi" panose="020E0802020502020306" pitchFamily="34" charset="0"/>
              </a:rPr>
              <a:t> </a:t>
            </a:r>
          </a:p>
          <a:p>
            <a:pPr marL="589788" lvl="0" indent="-571500">
              <a:buFont typeface="+mj-lt"/>
              <a:buAutoNum type="romanLcPeriod"/>
            </a:pPr>
            <a:r>
              <a:rPr lang="en-AU" sz="3200" dirty="0">
                <a:solidFill>
                  <a:srgbClr val="00FF00"/>
                </a:solidFill>
                <a:effectLst/>
                <a:latin typeface="Berlin Sans FB Demi" panose="020E0802020502020306" pitchFamily="34" charset="0"/>
              </a:rPr>
              <a:t>Balance all atoms.</a:t>
            </a:r>
          </a:p>
          <a:p>
            <a:pPr marL="589788" lvl="0" indent="-571500">
              <a:buFont typeface="+mj-lt"/>
              <a:buAutoNum type="romanLcPeriod"/>
            </a:pPr>
            <a:r>
              <a:rPr lang="en-AU" sz="3200" dirty="0">
                <a:solidFill>
                  <a:srgbClr val="00FF00"/>
                </a:solidFill>
                <a:effectLst/>
                <a:latin typeface="Berlin Sans FB Demi" panose="020E0802020502020306" pitchFamily="34" charset="0"/>
              </a:rPr>
              <a:t>Balance oxygen by adding water to the side that is deficient in oxygen.</a:t>
            </a:r>
          </a:p>
        </p:txBody>
      </p:sp>
    </p:spTree>
    <p:extLst>
      <p:ext uri="{BB962C8B-B14F-4D97-AF65-F5344CB8AC3E}">
        <p14:creationId xmlns:p14="http://schemas.microsoft.com/office/powerpoint/2010/main" val="35501453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589788" lvl="0" indent="-571500">
              <a:buFont typeface="+mj-lt"/>
              <a:buAutoNum type="romanLcPeriod" startAt="3"/>
            </a:pPr>
            <a:r>
              <a:rPr lang="en-AU" sz="3200" dirty="0">
                <a:solidFill>
                  <a:srgbClr val="00FF00"/>
                </a:solidFill>
                <a:effectLst/>
                <a:latin typeface="Berlin Sans FB Demi" panose="020E0802020502020306" pitchFamily="34" charset="0"/>
              </a:rPr>
              <a:t>Balance hydrogen by adding hydrogen ions to the side that is deficient in hydrogen.</a:t>
            </a:r>
          </a:p>
          <a:p>
            <a:pPr marL="589788" lvl="0" indent="-571500">
              <a:buFont typeface="+mj-lt"/>
              <a:buAutoNum type="romanLcPeriod" startAt="3"/>
            </a:pPr>
            <a:r>
              <a:rPr lang="en-AU" sz="3200" dirty="0">
                <a:solidFill>
                  <a:srgbClr val="00FF00"/>
                </a:solidFill>
                <a:effectLst/>
                <a:latin typeface="Berlin Sans FB Demi" panose="020E0802020502020306" pitchFamily="34" charset="0"/>
              </a:rPr>
              <a:t>Balance charges by adding electrons to one side.</a:t>
            </a:r>
          </a:p>
          <a:p>
            <a:pPr marL="589788" lvl="0" indent="-571500">
              <a:buFont typeface="+mj-lt"/>
              <a:buAutoNum type="romanLcPeriod" startAt="3"/>
            </a:pPr>
            <a:r>
              <a:rPr lang="en-AU" sz="3200" dirty="0">
                <a:solidFill>
                  <a:srgbClr val="00FF00"/>
                </a:solidFill>
                <a:effectLst/>
                <a:latin typeface="Berlin Sans FB Demi" panose="020E0802020502020306" pitchFamily="34" charset="0"/>
              </a:rPr>
              <a:t>Write in states.</a:t>
            </a: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E.g. Write the half-equations for the following reactions:</a:t>
            </a:r>
          </a:p>
          <a:p>
            <a:pPr marL="18288" lvl="0" indent="0" algn="ctr">
              <a:buNone/>
            </a:pPr>
            <a:r>
              <a:rPr lang="en-AU" sz="3200" dirty="0">
                <a:solidFill>
                  <a:srgbClr val="00FF00"/>
                </a:solidFill>
                <a:effectLst/>
                <a:latin typeface="Berlin Sans FB Demi" panose="020E0802020502020306" pitchFamily="34" charset="0"/>
              </a:rPr>
              <a:t>Sn</a:t>
            </a:r>
            <a:r>
              <a:rPr lang="en-AU" sz="3200" baseline="-25000" dirty="0">
                <a:solidFill>
                  <a:srgbClr val="00FF00"/>
                </a:solidFill>
                <a:effectLst/>
                <a:latin typeface="Berlin Sans FB Demi" panose="020E0802020502020306" pitchFamily="34" charset="0"/>
              </a:rPr>
              <a:t>(s)</a:t>
            </a:r>
            <a:r>
              <a:rPr lang="en-AU" sz="3200" dirty="0">
                <a:solidFill>
                  <a:srgbClr val="00FF00"/>
                </a:solidFill>
                <a:effectLst/>
                <a:latin typeface="Berlin Sans FB Demi" panose="020E0802020502020306" pitchFamily="34" charset="0"/>
              </a:rPr>
              <a:t>   →   Sn</a:t>
            </a:r>
            <a:r>
              <a:rPr lang="en-AU" sz="3200" baseline="30000" dirty="0">
                <a:solidFill>
                  <a:srgbClr val="00FF00"/>
                </a:solidFill>
                <a:effectLst/>
                <a:latin typeface="Berlin Sans FB Demi" panose="020E0802020502020306" pitchFamily="34" charset="0"/>
              </a:rPr>
              <a:t>4+</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a:t>
            </a:r>
          </a:p>
          <a:p>
            <a:pPr marL="18288" lvl="0" indent="0" algn="ctr">
              <a:buNone/>
            </a:pPr>
            <a:r>
              <a:rPr lang="en-AU" sz="3200" dirty="0">
                <a:solidFill>
                  <a:srgbClr val="FFFF00"/>
                </a:solidFill>
                <a:effectLst/>
                <a:latin typeface="Berlin Sans FB Demi" panose="020E0802020502020306" pitchFamily="34" charset="0"/>
              </a:rPr>
              <a:t>Sn</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Sn</a:t>
            </a:r>
            <a:r>
              <a:rPr lang="en-AU" sz="3200" baseline="30000" dirty="0">
                <a:solidFill>
                  <a:srgbClr val="FFFF00"/>
                </a:solidFill>
                <a:effectLst/>
                <a:latin typeface="Berlin Sans FB Demi" panose="020E0802020502020306" pitchFamily="34" charset="0"/>
              </a:rPr>
              <a:t>4+</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4e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lvl="0" indent="0" algn="ctr">
              <a:buNone/>
            </a:pPr>
            <a:r>
              <a:rPr lang="en-AU" sz="3200" dirty="0">
                <a:solidFill>
                  <a:srgbClr val="00FF00"/>
                </a:solidFill>
                <a:effectLst/>
                <a:latin typeface="Berlin Sans FB Demi" panose="020E0802020502020306" pitchFamily="34" charset="0"/>
              </a:rPr>
              <a:t>F</a:t>
            </a:r>
            <a:r>
              <a:rPr lang="en-AU" sz="3200" baseline="-25000" dirty="0">
                <a:solidFill>
                  <a:srgbClr val="00FF00"/>
                </a:solidFill>
                <a:effectLst/>
                <a:latin typeface="Berlin Sans FB Demi" panose="020E0802020502020306" pitchFamily="34" charset="0"/>
              </a:rPr>
              <a:t>2(g)</a:t>
            </a:r>
            <a:r>
              <a:rPr lang="en-AU" sz="3200" dirty="0">
                <a:solidFill>
                  <a:srgbClr val="00FF00"/>
                </a:solidFill>
                <a:effectLst/>
                <a:latin typeface="Berlin Sans FB Demi" panose="020E0802020502020306" pitchFamily="34" charset="0"/>
              </a:rPr>
              <a:t>   →   F</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a:t>
            </a:r>
          </a:p>
          <a:p>
            <a:pPr marL="18288" lvl="0" indent="0" algn="ctr">
              <a:buNone/>
            </a:pPr>
            <a:r>
              <a:rPr lang="en-AU" sz="3200" dirty="0">
                <a:solidFill>
                  <a:srgbClr val="FFFF00"/>
                </a:solidFill>
                <a:effectLst/>
                <a:latin typeface="Berlin Sans FB Demi" panose="020E0802020502020306" pitchFamily="34" charset="0"/>
              </a:rPr>
              <a:t>F</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2F</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endParaRPr lang="en-AU" sz="2800"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24102680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lvl="0" indent="0" algn="ctr">
              <a:buNone/>
            </a:pPr>
            <a:r>
              <a:rPr lang="en-AU" sz="3200" dirty="0">
                <a:solidFill>
                  <a:srgbClr val="00FF00"/>
                </a:solidFill>
                <a:effectLst/>
                <a:latin typeface="Berlin Sans FB Demi" panose="020E0802020502020306" pitchFamily="34" charset="0"/>
              </a:rPr>
              <a:t>Cr</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7</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Cr</a:t>
            </a:r>
            <a:r>
              <a:rPr lang="en-AU" sz="3200" baseline="30000" dirty="0">
                <a:solidFill>
                  <a:srgbClr val="00FF00"/>
                </a:solidFill>
                <a:effectLst/>
                <a:latin typeface="Berlin Sans FB Demi" panose="020E0802020502020306" pitchFamily="34" charset="0"/>
              </a:rPr>
              <a:t>3+</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a:t>
            </a:r>
          </a:p>
          <a:p>
            <a:pPr marL="18288" lvl="0" indent="0" algn="ctr">
              <a:buNone/>
            </a:pPr>
            <a:r>
              <a:rPr lang="en-AU" sz="3200" dirty="0">
                <a:solidFill>
                  <a:srgbClr val="FFFF00"/>
                </a:solidFill>
                <a:effectLst/>
                <a:latin typeface="Berlin Sans FB Demi" panose="020E0802020502020306" pitchFamily="34" charset="0"/>
              </a:rPr>
              <a:t>Cr</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7</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14H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6e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2Cr</a:t>
            </a:r>
            <a:r>
              <a:rPr lang="en-AU" sz="3200" baseline="30000" dirty="0">
                <a:solidFill>
                  <a:srgbClr val="FFFF00"/>
                </a:solidFill>
                <a:effectLst/>
                <a:latin typeface="Berlin Sans FB Demi" panose="020E0802020502020306" pitchFamily="34" charset="0"/>
              </a:rPr>
              <a:t>3+</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7H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lvl="0" indent="0" algn="ctr">
              <a:buNone/>
            </a:pPr>
            <a:endParaRPr lang="en-AU" sz="3200" dirty="0">
              <a:solidFill>
                <a:srgbClr val="00FF00"/>
              </a:solidFill>
              <a:effectLst/>
              <a:latin typeface="Berlin Sans FB Demi" panose="020E0802020502020306" pitchFamily="34" charset="0"/>
            </a:endParaRPr>
          </a:p>
          <a:p>
            <a:pPr marL="18288" lvl="0" indent="0" algn="ctr">
              <a:buNone/>
            </a:pPr>
            <a:r>
              <a:rPr lang="en-AU" sz="3200" dirty="0">
                <a:solidFill>
                  <a:srgbClr val="00FF00"/>
                </a:solidFill>
                <a:effectLst/>
                <a:latin typeface="Berlin Sans FB Demi" panose="020E0802020502020306" pitchFamily="34" charset="0"/>
              </a:rPr>
              <a:t>NO</a:t>
            </a:r>
            <a:r>
              <a:rPr lang="en-AU" sz="3200" baseline="-25000" dirty="0">
                <a:solidFill>
                  <a:srgbClr val="00FF00"/>
                </a:solidFill>
                <a:effectLst/>
                <a:latin typeface="Berlin Sans FB Demi" panose="020E0802020502020306" pitchFamily="34" charset="0"/>
              </a:rPr>
              <a:t>3</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NO</a:t>
            </a:r>
            <a:r>
              <a:rPr lang="en-AU" sz="3200" baseline="-25000" dirty="0">
                <a:solidFill>
                  <a:srgbClr val="00FF00"/>
                </a:solidFill>
                <a:effectLst/>
                <a:latin typeface="Berlin Sans FB Demi" panose="020E0802020502020306" pitchFamily="34" charset="0"/>
              </a:rPr>
              <a:t>2(g)</a:t>
            </a:r>
            <a:endParaRPr lang="en-AU" sz="3200" dirty="0">
              <a:solidFill>
                <a:srgbClr val="00FF00"/>
              </a:solidFill>
              <a:effectLst/>
              <a:latin typeface="Berlin Sans FB Demi" panose="020E0802020502020306" pitchFamily="34" charset="0"/>
            </a:endParaRPr>
          </a:p>
          <a:p>
            <a:pPr marL="18288" lvl="0" indent="0" algn="ctr">
              <a:buNone/>
            </a:pPr>
            <a:r>
              <a:rPr lang="en-AU" sz="3200" dirty="0">
                <a:solidFill>
                  <a:srgbClr val="FFFF00"/>
                </a:solidFill>
                <a:effectLst/>
                <a:latin typeface="Berlin Sans FB Demi" panose="020E0802020502020306" pitchFamily="34" charset="0"/>
              </a:rPr>
              <a:t>NO</a:t>
            </a:r>
            <a:r>
              <a:rPr lang="en-AU" sz="3200" baseline="-25000" dirty="0">
                <a:solidFill>
                  <a:srgbClr val="FFFF00"/>
                </a:solidFill>
                <a:effectLst/>
                <a:latin typeface="Berlin Sans FB Demi" panose="020E0802020502020306" pitchFamily="34" charset="0"/>
              </a:rPr>
              <a:t>3</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 </a:t>
            </a:r>
            <a:r>
              <a:rPr lang="en-AU" sz="3200" dirty="0">
                <a:solidFill>
                  <a:srgbClr val="FFFF00"/>
                </a:solidFill>
                <a:effectLst/>
                <a:latin typeface="Berlin Sans FB Demi" panose="020E0802020502020306" pitchFamily="34" charset="0"/>
              </a:rPr>
              <a:t>+ 2H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e</a:t>
            </a:r>
            <a:r>
              <a:rPr lang="en-AU" sz="3200" baseline="30000" dirty="0">
                <a:solidFill>
                  <a:srgbClr val="FFFF00"/>
                </a:solidFill>
                <a:effectLst/>
                <a:latin typeface="Berlin Sans FB Demi" panose="020E0802020502020306" pitchFamily="34" charset="0"/>
              </a:rPr>
              <a:t>‒ </a:t>
            </a:r>
            <a:r>
              <a:rPr lang="en-AU" sz="3200" dirty="0">
                <a:solidFill>
                  <a:srgbClr val="FFFF00"/>
                </a:solidFill>
                <a:effectLst/>
                <a:latin typeface="Berlin Sans FB Demi" panose="020E0802020502020306" pitchFamily="34" charset="0"/>
              </a:rPr>
              <a:t>→   NO</a:t>
            </a:r>
            <a:r>
              <a:rPr lang="en-AU" sz="3200" baseline="-25000" dirty="0">
                <a:solidFill>
                  <a:srgbClr val="FFFF00"/>
                </a:solidFill>
                <a:effectLst/>
                <a:latin typeface="Berlin Sans FB Demi" panose="020E0802020502020306" pitchFamily="34" charset="0"/>
              </a:rPr>
              <a:t>2(g) </a:t>
            </a:r>
            <a:r>
              <a:rPr lang="en-AU" sz="3200" dirty="0">
                <a:solidFill>
                  <a:srgbClr val="FFFF00"/>
                </a:solidFill>
                <a:effectLst/>
                <a:latin typeface="Berlin Sans FB Demi" panose="020E0802020502020306" pitchFamily="34" charset="0"/>
              </a:rPr>
              <a:t>+ 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endParaRPr lang="en-AU" sz="3200" dirty="0">
              <a:solidFill>
                <a:srgbClr val="00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When writing balanced, overall redox reactions, the steps to follow include:</a:t>
            </a:r>
          </a:p>
          <a:p>
            <a:pPr marL="589788" lvl="0" indent="-571500">
              <a:buFont typeface="+mj-lt"/>
              <a:buAutoNum type="romanLcPeriod"/>
            </a:pPr>
            <a:r>
              <a:rPr lang="en-AU" sz="3200" dirty="0">
                <a:solidFill>
                  <a:srgbClr val="00FF00"/>
                </a:solidFill>
                <a:effectLst/>
                <a:latin typeface="Berlin Sans FB Demi" panose="020E0802020502020306" pitchFamily="34" charset="0"/>
              </a:rPr>
              <a:t>Determine which species is being oxidised and which is being reduced.</a:t>
            </a:r>
          </a:p>
        </p:txBody>
      </p:sp>
    </p:spTree>
    <p:extLst>
      <p:ext uri="{BB962C8B-B14F-4D97-AF65-F5344CB8AC3E}">
        <p14:creationId xmlns:p14="http://schemas.microsoft.com/office/powerpoint/2010/main" val="21338262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arn(inVertical)">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589788" lvl="0" indent="-571500">
              <a:buFont typeface="+mj-lt"/>
              <a:buAutoNum type="romanLcPeriod" startAt="2"/>
            </a:pPr>
            <a:r>
              <a:rPr lang="en-AU" sz="3200" dirty="0">
                <a:solidFill>
                  <a:srgbClr val="00FF00"/>
                </a:solidFill>
                <a:effectLst/>
                <a:latin typeface="Berlin Sans FB Demi" panose="020E0802020502020306" pitchFamily="34" charset="0"/>
              </a:rPr>
              <a:t>For each half-equation, balance atoms (adding water and hydrogen ions if needed) and charges (by adding electrons).</a:t>
            </a:r>
          </a:p>
          <a:p>
            <a:pPr marL="589788" lvl="0" indent="-571500">
              <a:buFont typeface="+mj-lt"/>
              <a:buAutoNum type="romanLcPeriod" startAt="2"/>
            </a:pPr>
            <a:r>
              <a:rPr lang="en-AU" sz="3200" dirty="0">
                <a:solidFill>
                  <a:srgbClr val="00FF00"/>
                </a:solidFill>
                <a:effectLst/>
                <a:latin typeface="Berlin Sans FB Demi" panose="020E0802020502020306" pitchFamily="34" charset="0"/>
              </a:rPr>
              <a:t>Multiply one or both half equations so that the number of electrons in each are equal.</a:t>
            </a:r>
          </a:p>
          <a:p>
            <a:pPr marL="589788" lvl="0" indent="-571500">
              <a:buFont typeface="+mj-lt"/>
              <a:buAutoNum type="romanLcPeriod" startAt="2"/>
            </a:pPr>
            <a:r>
              <a:rPr lang="en-AU" sz="3200" dirty="0">
                <a:solidFill>
                  <a:srgbClr val="00FF00"/>
                </a:solidFill>
                <a:effectLst/>
                <a:latin typeface="Berlin Sans FB Demi" panose="020E0802020502020306" pitchFamily="34" charset="0"/>
              </a:rPr>
              <a:t>Add the two half-equations together cancelling out any common species.</a:t>
            </a:r>
          </a:p>
          <a:p>
            <a:pPr marL="589788" lvl="0" indent="-571500">
              <a:buFont typeface="+mj-lt"/>
              <a:buAutoNum type="romanLcPeriod" startAt="2"/>
            </a:pPr>
            <a:r>
              <a:rPr lang="en-AU" sz="3200" dirty="0">
                <a:solidFill>
                  <a:srgbClr val="00FF00"/>
                </a:solidFill>
                <a:effectLst/>
                <a:latin typeface="Berlin Sans FB Demi" panose="020E0802020502020306" pitchFamily="34" charset="0"/>
              </a:rPr>
              <a:t>Write in states.</a:t>
            </a:r>
          </a:p>
          <a:p>
            <a:pPr marL="18288" indent="0">
              <a:buNone/>
            </a:pPr>
            <a:r>
              <a:rPr lang="en-AU" sz="3200" dirty="0">
                <a:solidFill>
                  <a:srgbClr val="00FF00"/>
                </a:solidFill>
                <a:effectLst/>
                <a:latin typeface="Berlin Sans FB Demi" panose="020E0802020502020306" pitchFamily="34" charset="0"/>
              </a:rPr>
              <a:t>e.g. Write balanced, overall redox reactions for the following</a:t>
            </a:r>
          </a:p>
          <a:p>
            <a:pPr marL="18288" lvl="0" indent="0" algn="ctr">
              <a:buNone/>
            </a:pPr>
            <a:r>
              <a:rPr lang="en-AU" sz="3200" dirty="0">
                <a:solidFill>
                  <a:srgbClr val="00FF00"/>
                </a:solidFill>
                <a:effectLst/>
                <a:latin typeface="Berlin Sans FB Demi" panose="020E0802020502020306" pitchFamily="34" charset="0"/>
              </a:rPr>
              <a:t>Mg</a:t>
            </a:r>
            <a:r>
              <a:rPr lang="en-AU" sz="3200" baseline="-25000" dirty="0">
                <a:solidFill>
                  <a:srgbClr val="00FF00"/>
                </a:solidFill>
                <a:effectLst/>
                <a:latin typeface="Berlin Sans FB Demi" panose="020E0802020502020306" pitchFamily="34" charset="0"/>
              </a:rPr>
              <a:t>(s)</a:t>
            </a:r>
            <a:r>
              <a:rPr lang="en-AU" sz="3200" dirty="0">
                <a:solidFill>
                  <a:srgbClr val="00FF00"/>
                </a:solidFill>
                <a:effectLst/>
                <a:latin typeface="Berlin Sans FB Demi" panose="020E0802020502020306" pitchFamily="34" charset="0"/>
              </a:rPr>
              <a:t>  +  H</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Mg</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H</a:t>
            </a:r>
            <a:r>
              <a:rPr lang="en-AU" sz="3200" baseline="-25000" dirty="0">
                <a:solidFill>
                  <a:srgbClr val="00FF00"/>
                </a:solidFill>
                <a:effectLst/>
                <a:latin typeface="Berlin Sans FB Demi" panose="020E0802020502020306" pitchFamily="34" charset="0"/>
              </a:rPr>
              <a:t>2(g)</a:t>
            </a:r>
            <a:endParaRPr lang="en-AU" sz="3200" dirty="0">
              <a:solidFill>
                <a:srgbClr val="00FF00"/>
              </a:solidFill>
              <a:effectLst/>
              <a:latin typeface="Berlin Sans FB Demi" panose="020E0802020502020306" pitchFamily="34" charset="0"/>
            </a:endParaRPr>
          </a:p>
          <a:p>
            <a:pPr marL="18288" indent="0" algn="ctr">
              <a:buNone/>
            </a:pPr>
            <a:r>
              <a:rPr lang="en-AU" sz="3200" dirty="0">
                <a:solidFill>
                  <a:srgbClr val="FFFF00"/>
                </a:solidFill>
                <a:effectLst/>
                <a:latin typeface="Berlin Sans FB Demi" panose="020E0802020502020306" pitchFamily="34" charset="0"/>
              </a:rPr>
              <a:t>Mg</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2H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Mg</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H</a:t>
            </a:r>
            <a:r>
              <a:rPr lang="en-AU" sz="3200" baseline="-25000" dirty="0">
                <a:solidFill>
                  <a:srgbClr val="FFFF00"/>
                </a:solidFill>
                <a:effectLst/>
                <a:latin typeface="Berlin Sans FB Demi" panose="020E0802020502020306" pitchFamily="34" charset="0"/>
              </a:rPr>
              <a:t>2(g)</a:t>
            </a:r>
            <a:endParaRPr lang="en-AU" sz="3200" dirty="0">
              <a:solidFill>
                <a:srgbClr val="FFFF00"/>
              </a:solidFill>
              <a:effectLst/>
              <a:latin typeface="Berlin Sans FB Demi" panose="020E0802020502020306" pitchFamily="34" charset="0"/>
            </a:endParaRPr>
          </a:p>
          <a:p>
            <a:pPr marL="589788" lvl="0" indent="-571500">
              <a:buFont typeface="+mj-lt"/>
              <a:buAutoNum type="romanLcPeriod" startAt="2"/>
            </a:pPr>
            <a:endParaRPr lang="en-AU" sz="3200"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1621021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lvl="0" indent="0" algn="ctr">
              <a:buNone/>
            </a:pPr>
            <a:r>
              <a:rPr lang="en-AU" sz="3200" dirty="0">
                <a:solidFill>
                  <a:srgbClr val="00FF00"/>
                </a:solidFill>
                <a:effectLst/>
                <a:latin typeface="Berlin Sans FB Demi" panose="020E0802020502020306" pitchFamily="34" charset="0"/>
              </a:rPr>
              <a:t>Fe</a:t>
            </a:r>
            <a:r>
              <a:rPr lang="en-AU" sz="3200" baseline="30000" dirty="0">
                <a:solidFill>
                  <a:srgbClr val="00FF00"/>
                </a:solidFill>
                <a:effectLst/>
                <a:latin typeface="Berlin Sans FB Demi" panose="020E0802020502020306" pitchFamily="34" charset="0"/>
              </a:rPr>
              <a:t>3+</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H</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2(</a:t>
            </a:r>
            <a:r>
              <a:rPr lang="en-AU" sz="3200" i="1" baseline="-25000" dirty="0">
                <a:solidFill>
                  <a:srgbClr val="00FF00"/>
                </a:solidFill>
                <a:effectLst/>
                <a:latin typeface="Berlin Sans FB Demi" panose="020E0802020502020306" pitchFamily="34" charset="0"/>
              </a:rPr>
              <a:t>l</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Fe</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O</a:t>
            </a:r>
            <a:r>
              <a:rPr lang="en-AU" sz="3200" baseline="-25000" dirty="0">
                <a:solidFill>
                  <a:srgbClr val="00FF00"/>
                </a:solidFill>
                <a:effectLst/>
                <a:latin typeface="Berlin Sans FB Demi" panose="020E0802020502020306" pitchFamily="34" charset="0"/>
              </a:rPr>
              <a:t>2(g)</a:t>
            </a:r>
            <a:endParaRPr lang="en-AU" sz="3200" dirty="0">
              <a:solidFill>
                <a:srgbClr val="00FF00"/>
              </a:solidFill>
              <a:effectLst/>
              <a:latin typeface="Berlin Sans FB Demi" panose="020E0802020502020306" pitchFamily="34" charset="0"/>
            </a:endParaRPr>
          </a:p>
          <a:p>
            <a:pPr marL="18288" indent="0" algn="ctr">
              <a:buNone/>
            </a:pPr>
            <a:r>
              <a:rPr lang="en-AU" sz="3200" dirty="0">
                <a:solidFill>
                  <a:srgbClr val="FFFF00"/>
                </a:solidFill>
                <a:effectLst/>
                <a:latin typeface="Berlin Sans FB Demi" panose="020E0802020502020306" pitchFamily="34" charset="0"/>
              </a:rPr>
              <a:t>2Fe</a:t>
            </a:r>
            <a:r>
              <a:rPr lang="en-AU" sz="3200" baseline="30000" dirty="0">
                <a:solidFill>
                  <a:srgbClr val="FFFF00"/>
                </a:solidFill>
                <a:effectLst/>
                <a:latin typeface="Berlin Sans FB Demi" panose="020E0802020502020306" pitchFamily="34" charset="0"/>
              </a:rPr>
              <a:t>3+</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2(</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2Fe</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O</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lvl="0" indent="0" algn="ctr">
              <a:buNone/>
            </a:pPr>
            <a:endParaRPr lang="en-AU" sz="3200" dirty="0">
              <a:solidFill>
                <a:srgbClr val="00FF00"/>
              </a:solidFill>
              <a:effectLst/>
              <a:latin typeface="Berlin Sans FB Demi" panose="020E0802020502020306" pitchFamily="34" charset="0"/>
            </a:endParaRPr>
          </a:p>
          <a:p>
            <a:pPr marL="18288" lvl="0" indent="0" algn="ctr">
              <a:buNone/>
            </a:pPr>
            <a:r>
              <a:rPr lang="en-AU" sz="3200" dirty="0">
                <a:solidFill>
                  <a:srgbClr val="00FF00"/>
                </a:solidFill>
                <a:effectLst/>
                <a:latin typeface="Berlin Sans FB Demi" panose="020E0802020502020306" pitchFamily="34" charset="0"/>
              </a:rPr>
              <a:t>MnO</a:t>
            </a:r>
            <a:r>
              <a:rPr lang="en-AU" sz="3200" baseline="-25000" dirty="0">
                <a:solidFill>
                  <a:srgbClr val="00FF00"/>
                </a:solidFill>
                <a:effectLst/>
                <a:latin typeface="Berlin Sans FB Demi" panose="020E0802020502020306" pitchFamily="34" charset="0"/>
              </a:rPr>
              <a:t>4</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H</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C</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4(</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Mn</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CO</a:t>
            </a:r>
            <a:r>
              <a:rPr lang="en-AU" sz="3200" baseline="-25000" dirty="0">
                <a:solidFill>
                  <a:srgbClr val="00FF00"/>
                </a:solidFill>
                <a:effectLst/>
                <a:latin typeface="Berlin Sans FB Demi" panose="020E0802020502020306" pitchFamily="34" charset="0"/>
              </a:rPr>
              <a:t>2(g)	</a:t>
            </a:r>
            <a:endParaRPr lang="en-AU" sz="3200" dirty="0">
              <a:solidFill>
                <a:srgbClr val="00FF00"/>
              </a:solidFill>
              <a:effectLst/>
              <a:latin typeface="Berlin Sans FB Demi" panose="020E0802020502020306" pitchFamily="34" charset="0"/>
            </a:endParaRPr>
          </a:p>
          <a:p>
            <a:pPr marL="18288" indent="0" algn="ctr">
              <a:buNone/>
            </a:pPr>
            <a:r>
              <a:rPr lang="en-AU" sz="2700" dirty="0">
                <a:solidFill>
                  <a:srgbClr val="FFFF00"/>
                </a:solidFill>
                <a:effectLst/>
                <a:latin typeface="Berlin Sans FB Demi" panose="020E0802020502020306" pitchFamily="34" charset="0"/>
              </a:rPr>
              <a:t>6H</a:t>
            </a:r>
            <a:r>
              <a:rPr lang="en-AU" sz="2700" baseline="30000" dirty="0">
                <a:solidFill>
                  <a:srgbClr val="FFFF00"/>
                </a:solidFill>
                <a:effectLst/>
                <a:latin typeface="Berlin Sans FB Demi" panose="020E0802020502020306" pitchFamily="34" charset="0"/>
              </a:rPr>
              <a:t>+</a:t>
            </a:r>
            <a:r>
              <a:rPr lang="en-AU" sz="2700" baseline="-25000" dirty="0">
                <a:solidFill>
                  <a:srgbClr val="FFFF00"/>
                </a:solidFill>
                <a:effectLst/>
                <a:latin typeface="Berlin Sans FB Demi" panose="020E0802020502020306" pitchFamily="34" charset="0"/>
              </a:rPr>
              <a:t>(</a:t>
            </a:r>
            <a:r>
              <a:rPr lang="en-AU" sz="2700" baseline="-25000" dirty="0" err="1">
                <a:solidFill>
                  <a:srgbClr val="FFFF00"/>
                </a:solidFill>
                <a:effectLst/>
                <a:latin typeface="Berlin Sans FB Demi" panose="020E0802020502020306" pitchFamily="34" charset="0"/>
              </a:rPr>
              <a:t>aq</a:t>
            </a:r>
            <a:r>
              <a:rPr lang="en-AU" sz="2700" baseline="-25000" dirty="0">
                <a:solidFill>
                  <a:srgbClr val="FFFF00"/>
                </a:solidFill>
                <a:effectLst/>
                <a:latin typeface="Berlin Sans FB Demi" panose="020E0802020502020306" pitchFamily="34" charset="0"/>
              </a:rPr>
              <a:t>)</a:t>
            </a:r>
            <a:r>
              <a:rPr lang="en-AU" sz="2700" dirty="0">
                <a:solidFill>
                  <a:srgbClr val="FFFF00"/>
                </a:solidFill>
                <a:effectLst/>
                <a:latin typeface="Berlin Sans FB Demi" panose="020E0802020502020306" pitchFamily="34" charset="0"/>
              </a:rPr>
              <a:t>+2MnO</a:t>
            </a:r>
            <a:r>
              <a:rPr lang="en-AU" sz="2700" baseline="-25000" dirty="0">
                <a:solidFill>
                  <a:srgbClr val="FFFF00"/>
                </a:solidFill>
                <a:effectLst/>
                <a:latin typeface="Berlin Sans FB Demi" panose="020E0802020502020306" pitchFamily="34" charset="0"/>
              </a:rPr>
              <a:t>4</a:t>
            </a:r>
            <a:r>
              <a:rPr lang="en-AU" sz="2700" baseline="30000" dirty="0">
                <a:solidFill>
                  <a:srgbClr val="FFFF00"/>
                </a:solidFill>
                <a:effectLst/>
                <a:latin typeface="Berlin Sans FB Demi" panose="020E0802020502020306" pitchFamily="34" charset="0"/>
              </a:rPr>
              <a:t>‒</a:t>
            </a:r>
            <a:r>
              <a:rPr lang="en-AU" sz="2700" baseline="-25000" dirty="0">
                <a:solidFill>
                  <a:srgbClr val="FFFF00"/>
                </a:solidFill>
                <a:effectLst/>
                <a:latin typeface="Berlin Sans FB Demi" panose="020E0802020502020306" pitchFamily="34" charset="0"/>
              </a:rPr>
              <a:t>(</a:t>
            </a:r>
            <a:r>
              <a:rPr lang="en-AU" sz="2700" baseline="-25000" dirty="0" err="1">
                <a:solidFill>
                  <a:srgbClr val="FFFF00"/>
                </a:solidFill>
                <a:effectLst/>
                <a:latin typeface="Berlin Sans FB Demi" panose="020E0802020502020306" pitchFamily="34" charset="0"/>
              </a:rPr>
              <a:t>aq</a:t>
            </a:r>
            <a:r>
              <a:rPr lang="en-AU" sz="2700" baseline="-25000" dirty="0">
                <a:solidFill>
                  <a:srgbClr val="FFFF00"/>
                </a:solidFill>
                <a:effectLst/>
                <a:latin typeface="Berlin Sans FB Demi" panose="020E0802020502020306" pitchFamily="34" charset="0"/>
              </a:rPr>
              <a:t>)</a:t>
            </a:r>
            <a:r>
              <a:rPr lang="en-AU" sz="2700" dirty="0">
                <a:solidFill>
                  <a:srgbClr val="FFFF00"/>
                </a:solidFill>
                <a:effectLst/>
                <a:latin typeface="Berlin Sans FB Demi" panose="020E0802020502020306" pitchFamily="34" charset="0"/>
              </a:rPr>
              <a:t>+5H</a:t>
            </a:r>
            <a:r>
              <a:rPr lang="en-AU" sz="2700" baseline="-25000" dirty="0">
                <a:solidFill>
                  <a:srgbClr val="FFFF00"/>
                </a:solidFill>
                <a:effectLst/>
                <a:latin typeface="Berlin Sans FB Demi" panose="020E0802020502020306" pitchFamily="34" charset="0"/>
              </a:rPr>
              <a:t>2</a:t>
            </a:r>
            <a:r>
              <a:rPr lang="en-AU" sz="2700" dirty="0">
                <a:solidFill>
                  <a:srgbClr val="FFFF00"/>
                </a:solidFill>
                <a:effectLst/>
                <a:latin typeface="Berlin Sans FB Demi" panose="020E0802020502020306" pitchFamily="34" charset="0"/>
              </a:rPr>
              <a:t>C</a:t>
            </a:r>
            <a:r>
              <a:rPr lang="en-AU" sz="2700" baseline="-25000" dirty="0">
                <a:solidFill>
                  <a:srgbClr val="FFFF00"/>
                </a:solidFill>
                <a:effectLst/>
                <a:latin typeface="Berlin Sans FB Demi" panose="020E0802020502020306" pitchFamily="34" charset="0"/>
              </a:rPr>
              <a:t>2</a:t>
            </a:r>
            <a:r>
              <a:rPr lang="en-AU" sz="2700" dirty="0">
                <a:solidFill>
                  <a:srgbClr val="FFFF00"/>
                </a:solidFill>
                <a:effectLst/>
                <a:latin typeface="Berlin Sans FB Demi" panose="020E0802020502020306" pitchFamily="34" charset="0"/>
              </a:rPr>
              <a:t>O</a:t>
            </a:r>
            <a:r>
              <a:rPr lang="en-AU" sz="2700" baseline="-25000" dirty="0">
                <a:solidFill>
                  <a:srgbClr val="FFFF00"/>
                </a:solidFill>
                <a:effectLst/>
                <a:latin typeface="Berlin Sans FB Demi" panose="020E0802020502020306" pitchFamily="34" charset="0"/>
              </a:rPr>
              <a:t>4(</a:t>
            </a:r>
            <a:r>
              <a:rPr lang="en-AU" sz="2700" baseline="-25000" dirty="0" err="1">
                <a:solidFill>
                  <a:srgbClr val="FFFF00"/>
                </a:solidFill>
                <a:effectLst/>
                <a:latin typeface="Berlin Sans FB Demi" panose="020E0802020502020306" pitchFamily="34" charset="0"/>
              </a:rPr>
              <a:t>aq</a:t>
            </a:r>
            <a:r>
              <a:rPr lang="en-AU" sz="2700" baseline="-25000" dirty="0">
                <a:solidFill>
                  <a:srgbClr val="FFFF00"/>
                </a:solidFill>
                <a:effectLst/>
                <a:latin typeface="Berlin Sans FB Demi" panose="020E0802020502020306" pitchFamily="34" charset="0"/>
              </a:rPr>
              <a:t>)</a:t>
            </a:r>
            <a:r>
              <a:rPr lang="en-AU" sz="2700" dirty="0">
                <a:solidFill>
                  <a:srgbClr val="FFFF00"/>
                </a:solidFill>
                <a:effectLst/>
                <a:latin typeface="Berlin Sans FB Demi" panose="020E0802020502020306" pitchFamily="34" charset="0"/>
              </a:rPr>
              <a:t>→2Mn</a:t>
            </a:r>
            <a:r>
              <a:rPr lang="en-AU" sz="2700" baseline="30000" dirty="0">
                <a:solidFill>
                  <a:srgbClr val="FFFF00"/>
                </a:solidFill>
                <a:effectLst/>
                <a:latin typeface="Berlin Sans FB Demi" panose="020E0802020502020306" pitchFamily="34" charset="0"/>
              </a:rPr>
              <a:t>2+</a:t>
            </a:r>
            <a:r>
              <a:rPr lang="en-AU" sz="2700" baseline="-25000" dirty="0">
                <a:solidFill>
                  <a:srgbClr val="FFFF00"/>
                </a:solidFill>
                <a:effectLst/>
                <a:latin typeface="Berlin Sans FB Demi" panose="020E0802020502020306" pitchFamily="34" charset="0"/>
              </a:rPr>
              <a:t>(</a:t>
            </a:r>
            <a:r>
              <a:rPr lang="en-AU" sz="2700" baseline="-25000" dirty="0" err="1">
                <a:solidFill>
                  <a:srgbClr val="FFFF00"/>
                </a:solidFill>
                <a:effectLst/>
                <a:latin typeface="Berlin Sans FB Demi" panose="020E0802020502020306" pitchFamily="34" charset="0"/>
              </a:rPr>
              <a:t>aq</a:t>
            </a:r>
            <a:r>
              <a:rPr lang="en-AU" sz="2700" baseline="-25000" dirty="0">
                <a:solidFill>
                  <a:srgbClr val="FFFF00"/>
                </a:solidFill>
                <a:effectLst/>
                <a:latin typeface="Berlin Sans FB Demi" panose="020E0802020502020306" pitchFamily="34" charset="0"/>
              </a:rPr>
              <a:t>)</a:t>
            </a:r>
            <a:r>
              <a:rPr lang="en-AU" sz="2700" dirty="0">
                <a:solidFill>
                  <a:srgbClr val="FFFF00"/>
                </a:solidFill>
                <a:effectLst/>
                <a:latin typeface="Berlin Sans FB Demi" panose="020E0802020502020306" pitchFamily="34" charset="0"/>
              </a:rPr>
              <a:t>+10CO</a:t>
            </a:r>
            <a:r>
              <a:rPr lang="en-AU" sz="2700" baseline="-25000" dirty="0">
                <a:solidFill>
                  <a:srgbClr val="FFFF00"/>
                </a:solidFill>
                <a:effectLst/>
                <a:latin typeface="Berlin Sans FB Demi" panose="020E0802020502020306" pitchFamily="34" charset="0"/>
              </a:rPr>
              <a:t>2(g)</a:t>
            </a:r>
            <a:r>
              <a:rPr lang="en-AU" sz="2700" dirty="0">
                <a:solidFill>
                  <a:srgbClr val="FFFF00"/>
                </a:solidFill>
                <a:effectLst/>
                <a:latin typeface="Berlin Sans FB Demi" panose="020E0802020502020306" pitchFamily="34" charset="0"/>
              </a:rPr>
              <a:t>+8H</a:t>
            </a:r>
            <a:r>
              <a:rPr lang="en-AU" sz="2700" baseline="-25000" dirty="0">
                <a:solidFill>
                  <a:srgbClr val="FFFF00"/>
                </a:solidFill>
                <a:effectLst/>
                <a:latin typeface="Berlin Sans FB Demi" panose="020E0802020502020306" pitchFamily="34" charset="0"/>
              </a:rPr>
              <a:t>2</a:t>
            </a:r>
            <a:r>
              <a:rPr lang="en-AU" sz="2700" dirty="0">
                <a:solidFill>
                  <a:srgbClr val="FFFF00"/>
                </a:solidFill>
                <a:effectLst/>
                <a:latin typeface="Berlin Sans FB Demi" panose="020E0802020502020306" pitchFamily="34" charset="0"/>
              </a:rPr>
              <a:t>O</a:t>
            </a:r>
            <a:r>
              <a:rPr lang="en-AU" sz="2700" baseline="-25000" dirty="0">
                <a:solidFill>
                  <a:srgbClr val="FFFF00"/>
                </a:solidFill>
                <a:effectLst/>
                <a:latin typeface="Berlin Sans FB Demi" panose="020E0802020502020306" pitchFamily="34" charset="0"/>
              </a:rPr>
              <a:t>(</a:t>
            </a:r>
            <a:r>
              <a:rPr lang="en-AU" sz="2700" i="1" baseline="-25000" dirty="0">
                <a:solidFill>
                  <a:srgbClr val="FFFF00"/>
                </a:solidFill>
                <a:effectLst/>
                <a:latin typeface="Berlin Sans FB Demi" panose="020E0802020502020306" pitchFamily="34" charset="0"/>
              </a:rPr>
              <a:t>l</a:t>
            </a:r>
            <a:r>
              <a:rPr lang="en-AU" sz="2700" baseline="-25000" dirty="0">
                <a:solidFill>
                  <a:srgbClr val="FFFF00"/>
                </a:solidFill>
                <a:effectLst/>
                <a:latin typeface="Berlin Sans FB Demi" panose="020E0802020502020306" pitchFamily="34" charset="0"/>
              </a:rPr>
              <a:t>)</a:t>
            </a:r>
            <a:endParaRPr lang="en-AU" sz="2700" dirty="0">
              <a:solidFill>
                <a:srgbClr val="FFFF00"/>
              </a:solidFill>
              <a:effectLst/>
              <a:latin typeface="Berlin Sans FB Demi" panose="020E0802020502020306" pitchFamily="34" charset="0"/>
            </a:endParaRPr>
          </a:p>
          <a:p>
            <a:pPr marL="18288" lvl="0" indent="0" algn="ctr">
              <a:buNone/>
            </a:pPr>
            <a:endParaRPr lang="en-AU" sz="3200" dirty="0">
              <a:solidFill>
                <a:srgbClr val="00FF00"/>
              </a:solidFill>
              <a:effectLst/>
              <a:latin typeface="Berlin Sans FB Demi" panose="020E0802020502020306" pitchFamily="34" charset="0"/>
            </a:endParaRPr>
          </a:p>
          <a:p>
            <a:pPr marL="18288" lvl="0" indent="0" algn="ctr">
              <a:buNone/>
            </a:pPr>
            <a:r>
              <a:rPr lang="en-AU" sz="2800" dirty="0">
                <a:solidFill>
                  <a:srgbClr val="00FF00"/>
                </a:solidFill>
                <a:effectLst/>
                <a:latin typeface="Berlin Sans FB Demi" panose="020E0802020502020306" pitchFamily="34" charset="0"/>
              </a:rPr>
              <a:t>C</a:t>
            </a:r>
            <a:r>
              <a:rPr lang="en-AU" sz="2800" baseline="-25000" dirty="0">
                <a:solidFill>
                  <a:srgbClr val="00FF00"/>
                </a:solidFill>
                <a:effectLst/>
                <a:latin typeface="Berlin Sans FB Demi" panose="020E0802020502020306" pitchFamily="34" charset="0"/>
              </a:rPr>
              <a:t>2</a:t>
            </a:r>
            <a:r>
              <a:rPr lang="en-AU" sz="2800" dirty="0">
                <a:solidFill>
                  <a:srgbClr val="00FF00"/>
                </a:solidFill>
                <a:effectLst/>
                <a:latin typeface="Berlin Sans FB Demi" panose="020E0802020502020306" pitchFamily="34" charset="0"/>
              </a:rPr>
              <a:t>H</a:t>
            </a:r>
            <a:r>
              <a:rPr lang="en-AU" sz="2800" baseline="-25000" dirty="0">
                <a:solidFill>
                  <a:srgbClr val="00FF00"/>
                </a:solidFill>
                <a:effectLst/>
                <a:latin typeface="Berlin Sans FB Demi" panose="020E0802020502020306" pitchFamily="34" charset="0"/>
              </a:rPr>
              <a:t>5</a:t>
            </a:r>
            <a:r>
              <a:rPr lang="en-AU" sz="2800" dirty="0">
                <a:solidFill>
                  <a:srgbClr val="00FF00"/>
                </a:solidFill>
                <a:effectLst/>
                <a:latin typeface="Berlin Sans FB Demi" panose="020E0802020502020306" pitchFamily="34" charset="0"/>
              </a:rPr>
              <a:t>OH</a:t>
            </a:r>
            <a:r>
              <a:rPr lang="en-AU" sz="2800" baseline="-25000" dirty="0">
                <a:solidFill>
                  <a:srgbClr val="00FF00"/>
                </a:solidFill>
                <a:effectLst/>
                <a:latin typeface="Berlin Sans FB Demi" panose="020E0802020502020306" pitchFamily="34" charset="0"/>
              </a:rPr>
              <a:t>(</a:t>
            </a:r>
            <a:r>
              <a:rPr lang="en-AU" sz="2800" i="1" baseline="-25000" dirty="0">
                <a:solidFill>
                  <a:srgbClr val="00FF00"/>
                </a:solidFill>
                <a:effectLst/>
                <a:latin typeface="Berlin Sans FB Demi" panose="020E0802020502020306" pitchFamily="34" charset="0"/>
              </a:rPr>
              <a:t>l</a:t>
            </a:r>
            <a:r>
              <a:rPr lang="en-AU" sz="2800" baseline="-25000" dirty="0">
                <a:solidFill>
                  <a:srgbClr val="00FF00"/>
                </a:solidFill>
                <a:effectLst/>
                <a:latin typeface="Berlin Sans FB Demi" panose="020E0802020502020306" pitchFamily="34" charset="0"/>
              </a:rPr>
              <a:t>)</a:t>
            </a:r>
            <a:r>
              <a:rPr lang="en-AU" sz="2800" dirty="0">
                <a:solidFill>
                  <a:srgbClr val="00FF00"/>
                </a:solidFill>
                <a:effectLst/>
                <a:latin typeface="Berlin Sans FB Demi" panose="020E0802020502020306" pitchFamily="34" charset="0"/>
              </a:rPr>
              <a:t>+Cr</a:t>
            </a:r>
            <a:r>
              <a:rPr lang="en-AU" sz="2800" baseline="-25000" dirty="0">
                <a:solidFill>
                  <a:srgbClr val="00FF00"/>
                </a:solidFill>
                <a:effectLst/>
                <a:latin typeface="Berlin Sans FB Demi" panose="020E0802020502020306" pitchFamily="34" charset="0"/>
              </a:rPr>
              <a:t>2</a:t>
            </a:r>
            <a:r>
              <a:rPr lang="en-AU" sz="2800" dirty="0">
                <a:solidFill>
                  <a:srgbClr val="00FF00"/>
                </a:solidFill>
                <a:effectLst/>
                <a:latin typeface="Berlin Sans FB Demi" panose="020E0802020502020306" pitchFamily="34" charset="0"/>
              </a:rPr>
              <a:t>O</a:t>
            </a:r>
            <a:r>
              <a:rPr lang="en-AU" sz="2800" baseline="-25000" dirty="0">
                <a:solidFill>
                  <a:srgbClr val="00FF00"/>
                </a:solidFill>
                <a:effectLst/>
                <a:latin typeface="Berlin Sans FB Demi" panose="020E0802020502020306" pitchFamily="34" charset="0"/>
              </a:rPr>
              <a:t>7</a:t>
            </a:r>
            <a:r>
              <a:rPr lang="en-AU" sz="2800" baseline="30000" dirty="0">
                <a:solidFill>
                  <a:srgbClr val="00FF00"/>
                </a:solidFill>
                <a:effectLst/>
                <a:latin typeface="Berlin Sans FB Demi" panose="020E0802020502020306" pitchFamily="34" charset="0"/>
              </a:rPr>
              <a:t>2-</a:t>
            </a:r>
            <a:r>
              <a:rPr lang="en-AU" sz="2800" baseline="-25000" dirty="0">
                <a:solidFill>
                  <a:srgbClr val="00FF00"/>
                </a:solidFill>
                <a:effectLst/>
                <a:latin typeface="Berlin Sans FB Demi" panose="020E0802020502020306" pitchFamily="34" charset="0"/>
              </a:rPr>
              <a:t>(</a:t>
            </a:r>
            <a:r>
              <a:rPr lang="en-AU" sz="2800" baseline="-25000" dirty="0" err="1">
                <a:solidFill>
                  <a:srgbClr val="00FF00"/>
                </a:solidFill>
                <a:effectLst/>
                <a:latin typeface="Berlin Sans FB Demi" panose="020E0802020502020306" pitchFamily="34" charset="0"/>
              </a:rPr>
              <a:t>aq</a:t>
            </a:r>
            <a:r>
              <a:rPr lang="en-AU" sz="2800" baseline="-25000" dirty="0">
                <a:solidFill>
                  <a:srgbClr val="00FF00"/>
                </a:solidFill>
                <a:effectLst/>
                <a:latin typeface="Berlin Sans FB Demi" panose="020E0802020502020306" pitchFamily="34" charset="0"/>
              </a:rPr>
              <a:t>)</a:t>
            </a:r>
            <a:r>
              <a:rPr lang="en-AU" sz="2800" dirty="0">
                <a:solidFill>
                  <a:srgbClr val="00FF00"/>
                </a:solidFill>
                <a:effectLst/>
                <a:latin typeface="Berlin Sans FB Demi" panose="020E0802020502020306" pitchFamily="34" charset="0"/>
              </a:rPr>
              <a:t>+H</a:t>
            </a:r>
            <a:r>
              <a:rPr lang="en-AU" sz="2800" baseline="30000" dirty="0">
                <a:solidFill>
                  <a:srgbClr val="00FF00"/>
                </a:solidFill>
                <a:effectLst/>
                <a:latin typeface="Berlin Sans FB Demi" panose="020E0802020502020306" pitchFamily="34" charset="0"/>
              </a:rPr>
              <a:t>+</a:t>
            </a:r>
            <a:r>
              <a:rPr lang="en-AU" sz="2800" baseline="-25000" dirty="0">
                <a:solidFill>
                  <a:srgbClr val="00FF00"/>
                </a:solidFill>
                <a:effectLst/>
                <a:latin typeface="Berlin Sans FB Demi" panose="020E0802020502020306" pitchFamily="34" charset="0"/>
              </a:rPr>
              <a:t>(</a:t>
            </a:r>
            <a:r>
              <a:rPr lang="en-AU" sz="2800" baseline="-25000" dirty="0" err="1">
                <a:solidFill>
                  <a:srgbClr val="00FF00"/>
                </a:solidFill>
                <a:effectLst/>
                <a:latin typeface="Berlin Sans FB Demi" panose="020E0802020502020306" pitchFamily="34" charset="0"/>
              </a:rPr>
              <a:t>aq</a:t>
            </a:r>
            <a:r>
              <a:rPr lang="en-AU" sz="2800" baseline="-25000" dirty="0">
                <a:solidFill>
                  <a:srgbClr val="00FF00"/>
                </a:solidFill>
                <a:effectLst/>
                <a:latin typeface="Berlin Sans FB Demi" panose="020E0802020502020306" pitchFamily="34" charset="0"/>
              </a:rPr>
              <a:t>)</a:t>
            </a:r>
            <a:r>
              <a:rPr lang="en-AU" sz="2800" dirty="0">
                <a:solidFill>
                  <a:srgbClr val="00FF00"/>
                </a:solidFill>
                <a:effectLst/>
                <a:latin typeface="Berlin Sans FB Demi" panose="020E0802020502020306" pitchFamily="34" charset="0"/>
              </a:rPr>
              <a:t>→CH</a:t>
            </a:r>
            <a:r>
              <a:rPr lang="en-AU" sz="2800" baseline="-25000" dirty="0">
                <a:solidFill>
                  <a:srgbClr val="00FF00"/>
                </a:solidFill>
                <a:effectLst/>
                <a:latin typeface="Berlin Sans FB Demi" panose="020E0802020502020306" pitchFamily="34" charset="0"/>
              </a:rPr>
              <a:t>3</a:t>
            </a:r>
            <a:r>
              <a:rPr lang="en-AU" sz="2800" dirty="0">
                <a:solidFill>
                  <a:srgbClr val="00FF00"/>
                </a:solidFill>
                <a:effectLst/>
                <a:latin typeface="Berlin Sans FB Demi" panose="020E0802020502020306" pitchFamily="34" charset="0"/>
              </a:rPr>
              <a:t>CHO</a:t>
            </a:r>
            <a:r>
              <a:rPr lang="en-AU" sz="2800" baseline="-25000" dirty="0">
                <a:solidFill>
                  <a:srgbClr val="00FF00"/>
                </a:solidFill>
                <a:effectLst/>
                <a:latin typeface="Berlin Sans FB Demi" panose="020E0802020502020306" pitchFamily="34" charset="0"/>
              </a:rPr>
              <a:t>(</a:t>
            </a:r>
            <a:r>
              <a:rPr lang="en-AU" sz="2800" i="1" baseline="-25000" dirty="0">
                <a:solidFill>
                  <a:srgbClr val="00FF00"/>
                </a:solidFill>
                <a:effectLst/>
                <a:latin typeface="Berlin Sans FB Demi" panose="020E0802020502020306" pitchFamily="34" charset="0"/>
              </a:rPr>
              <a:t>l</a:t>
            </a:r>
            <a:r>
              <a:rPr lang="en-AU" sz="2800" baseline="-25000" dirty="0">
                <a:solidFill>
                  <a:srgbClr val="00FF00"/>
                </a:solidFill>
                <a:effectLst/>
                <a:latin typeface="Berlin Sans FB Demi" panose="020E0802020502020306" pitchFamily="34" charset="0"/>
              </a:rPr>
              <a:t>)</a:t>
            </a:r>
            <a:r>
              <a:rPr lang="en-AU" sz="2800" dirty="0">
                <a:solidFill>
                  <a:srgbClr val="00FF00"/>
                </a:solidFill>
                <a:effectLst/>
                <a:latin typeface="Berlin Sans FB Demi" panose="020E0802020502020306" pitchFamily="34" charset="0"/>
              </a:rPr>
              <a:t>+Cr</a:t>
            </a:r>
            <a:r>
              <a:rPr lang="en-AU" sz="2800" baseline="30000" dirty="0">
                <a:solidFill>
                  <a:srgbClr val="00FF00"/>
                </a:solidFill>
                <a:effectLst/>
                <a:latin typeface="Berlin Sans FB Demi" panose="020E0802020502020306" pitchFamily="34" charset="0"/>
              </a:rPr>
              <a:t>3+</a:t>
            </a:r>
            <a:r>
              <a:rPr lang="en-AU" sz="2800" baseline="-25000" dirty="0">
                <a:solidFill>
                  <a:srgbClr val="00FF00"/>
                </a:solidFill>
                <a:effectLst/>
                <a:latin typeface="Berlin Sans FB Demi" panose="020E0802020502020306" pitchFamily="34" charset="0"/>
              </a:rPr>
              <a:t>(</a:t>
            </a:r>
            <a:r>
              <a:rPr lang="en-AU" sz="2800" baseline="-25000" dirty="0" err="1">
                <a:solidFill>
                  <a:srgbClr val="00FF00"/>
                </a:solidFill>
                <a:effectLst/>
                <a:latin typeface="Berlin Sans FB Demi" panose="020E0802020502020306" pitchFamily="34" charset="0"/>
              </a:rPr>
              <a:t>aq</a:t>
            </a:r>
            <a:r>
              <a:rPr lang="en-AU" sz="2800" baseline="-25000" dirty="0">
                <a:solidFill>
                  <a:srgbClr val="00FF00"/>
                </a:solidFill>
                <a:effectLst/>
                <a:latin typeface="Berlin Sans FB Demi" panose="020E0802020502020306" pitchFamily="34" charset="0"/>
              </a:rPr>
              <a:t>)</a:t>
            </a:r>
            <a:r>
              <a:rPr lang="en-AU" sz="2800" dirty="0">
                <a:solidFill>
                  <a:srgbClr val="00FF00"/>
                </a:solidFill>
                <a:effectLst/>
                <a:latin typeface="Berlin Sans FB Demi" panose="020E0802020502020306" pitchFamily="34" charset="0"/>
              </a:rPr>
              <a:t>+H</a:t>
            </a:r>
            <a:r>
              <a:rPr lang="en-AU" sz="2800" baseline="-25000" dirty="0">
                <a:solidFill>
                  <a:srgbClr val="00FF00"/>
                </a:solidFill>
                <a:effectLst/>
                <a:latin typeface="Berlin Sans FB Demi" panose="020E0802020502020306" pitchFamily="34" charset="0"/>
              </a:rPr>
              <a:t>2</a:t>
            </a:r>
            <a:r>
              <a:rPr lang="en-AU" sz="2800" dirty="0">
                <a:solidFill>
                  <a:srgbClr val="00FF00"/>
                </a:solidFill>
                <a:effectLst/>
                <a:latin typeface="Berlin Sans FB Demi" panose="020E0802020502020306" pitchFamily="34" charset="0"/>
              </a:rPr>
              <a:t>O</a:t>
            </a:r>
            <a:r>
              <a:rPr lang="en-AU" sz="2800" baseline="-25000" dirty="0">
                <a:solidFill>
                  <a:srgbClr val="00FF00"/>
                </a:solidFill>
                <a:effectLst/>
                <a:latin typeface="Berlin Sans FB Demi" panose="020E0802020502020306" pitchFamily="34" charset="0"/>
              </a:rPr>
              <a:t>(</a:t>
            </a:r>
            <a:r>
              <a:rPr lang="en-AU" sz="2800" i="1" baseline="-25000" dirty="0">
                <a:solidFill>
                  <a:srgbClr val="00FF00"/>
                </a:solidFill>
                <a:effectLst/>
                <a:latin typeface="Berlin Sans FB Demi" panose="020E0802020502020306" pitchFamily="34" charset="0"/>
              </a:rPr>
              <a:t>l</a:t>
            </a:r>
            <a:r>
              <a:rPr lang="en-AU" sz="2800" baseline="-25000" dirty="0">
                <a:solidFill>
                  <a:srgbClr val="00FF00"/>
                </a:solidFill>
                <a:effectLst/>
                <a:latin typeface="Berlin Sans FB Demi" panose="020E0802020502020306" pitchFamily="34" charset="0"/>
              </a:rPr>
              <a:t>)</a:t>
            </a:r>
            <a:r>
              <a:rPr lang="en-AU" sz="2800" dirty="0">
                <a:solidFill>
                  <a:srgbClr val="00FF00"/>
                </a:solidFill>
                <a:effectLst/>
                <a:latin typeface="Berlin Sans FB Demi" panose="020E0802020502020306" pitchFamily="34" charset="0"/>
              </a:rPr>
              <a:t>   </a:t>
            </a:r>
          </a:p>
          <a:p>
            <a:pPr marL="18288" indent="0" algn="ctr">
              <a:buNone/>
            </a:pPr>
            <a:r>
              <a:rPr lang="en-AU" sz="2600" dirty="0">
                <a:solidFill>
                  <a:srgbClr val="FFFF00"/>
                </a:solidFill>
                <a:effectLst/>
                <a:latin typeface="Berlin Sans FB Demi" panose="020E0802020502020306" pitchFamily="34" charset="0"/>
              </a:rPr>
              <a:t>3C</a:t>
            </a:r>
            <a:r>
              <a:rPr lang="en-AU" sz="2600" baseline="-25000" dirty="0">
                <a:solidFill>
                  <a:srgbClr val="FFFF00"/>
                </a:solidFill>
                <a:effectLst/>
                <a:latin typeface="Berlin Sans FB Demi" panose="020E0802020502020306" pitchFamily="34" charset="0"/>
              </a:rPr>
              <a:t>2</a:t>
            </a:r>
            <a:r>
              <a:rPr lang="en-AU" sz="2600" dirty="0">
                <a:solidFill>
                  <a:srgbClr val="FFFF00"/>
                </a:solidFill>
                <a:effectLst/>
                <a:latin typeface="Berlin Sans FB Demi" panose="020E0802020502020306" pitchFamily="34" charset="0"/>
              </a:rPr>
              <a:t>H</a:t>
            </a:r>
            <a:r>
              <a:rPr lang="en-AU" sz="2600" baseline="-25000" dirty="0">
                <a:solidFill>
                  <a:srgbClr val="FFFF00"/>
                </a:solidFill>
                <a:effectLst/>
                <a:latin typeface="Berlin Sans FB Demi" panose="020E0802020502020306" pitchFamily="34" charset="0"/>
              </a:rPr>
              <a:t>5</a:t>
            </a:r>
            <a:r>
              <a:rPr lang="en-AU" sz="2600" dirty="0">
                <a:solidFill>
                  <a:srgbClr val="FFFF00"/>
                </a:solidFill>
                <a:effectLst/>
                <a:latin typeface="Berlin Sans FB Demi" panose="020E0802020502020306" pitchFamily="34" charset="0"/>
              </a:rPr>
              <a:t>OH</a:t>
            </a:r>
            <a:r>
              <a:rPr lang="en-AU" sz="2600" baseline="-25000" dirty="0">
                <a:solidFill>
                  <a:srgbClr val="FFFF00"/>
                </a:solidFill>
                <a:effectLst/>
                <a:latin typeface="Berlin Sans FB Demi" panose="020E0802020502020306" pitchFamily="34" charset="0"/>
              </a:rPr>
              <a:t>(</a:t>
            </a:r>
            <a:r>
              <a:rPr lang="en-AU" sz="2600" i="1" baseline="-25000" dirty="0">
                <a:solidFill>
                  <a:srgbClr val="FFFF00"/>
                </a:solidFill>
                <a:effectLst/>
                <a:latin typeface="Berlin Sans FB Demi" panose="020E0802020502020306" pitchFamily="34" charset="0"/>
              </a:rPr>
              <a:t>l</a:t>
            </a:r>
            <a:r>
              <a:rPr lang="en-AU" sz="2600" baseline="-25000" dirty="0">
                <a:solidFill>
                  <a:srgbClr val="FFFF00"/>
                </a:solidFill>
                <a:effectLst/>
                <a:latin typeface="Berlin Sans FB Demi" panose="020E0802020502020306" pitchFamily="34" charset="0"/>
              </a:rPr>
              <a:t>)</a:t>
            </a:r>
            <a:r>
              <a:rPr lang="en-AU" sz="2600" dirty="0">
                <a:solidFill>
                  <a:srgbClr val="FFFF00"/>
                </a:solidFill>
                <a:effectLst/>
                <a:latin typeface="Berlin Sans FB Demi" panose="020E0802020502020306" pitchFamily="34" charset="0"/>
              </a:rPr>
              <a:t>+Cr</a:t>
            </a:r>
            <a:r>
              <a:rPr lang="en-AU" sz="2600" baseline="-25000" dirty="0">
                <a:solidFill>
                  <a:srgbClr val="FFFF00"/>
                </a:solidFill>
                <a:effectLst/>
                <a:latin typeface="Berlin Sans FB Demi" panose="020E0802020502020306" pitchFamily="34" charset="0"/>
              </a:rPr>
              <a:t>2</a:t>
            </a:r>
            <a:r>
              <a:rPr lang="en-AU" sz="2600" dirty="0">
                <a:solidFill>
                  <a:srgbClr val="FFFF00"/>
                </a:solidFill>
                <a:effectLst/>
                <a:latin typeface="Berlin Sans FB Demi" panose="020E0802020502020306" pitchFamily="34" charset="0"/>
              </a:rPr>
              <a:t>O</a:t>
            </a:r>
            <a:r>
              <a:rPr lang="en-AU" sz="2600" baseline="-25000" dirty="0">
                <a:solidFill>
                  <a:srgbClr val="FFFF00"/>
                </a:solidFill>
                <a:effectLst/>
                <a:latin typeface="Berlin Sans FB Demi" panose="020E0802020502020306" pitchFamily="34" charset="0"/>
              </a:rPr>
              <a:t>7</a:t>
            </a:r>
            <a:r>
              <a:rPr lang="en-AU" sz="2600" baseline="30000" dirty="0">
                <a:solidFill>
                  <a:srgbClr val="FFFF00"/>
                </a:solidFill>
                <a:effectLst/>
                <a:latin typeface="Berlin Sans FB Demi" panose="020E0802020502020306" pitchFamily="34" charset="0"/>
              </a:rPr>
              <a:t>2-</a:t>
            </a:r>
            <a:r>
              <a:rPr lang="en-AU" sz="2600" baseline="-25000" dirty="0">
                <a:solidFill>
                  <a:srgbClr val="FFFF00"/>
                </a:solidFill>
                <a:effectLst/>
                <a:latin typeface="Berlin Sans FB Demi" panose="020E0802020502020306" pitchFamily="34" charset="0"/>
              </a:rPr>
              <a:t>(</a:t>
            </a:r>
            <a:r>
              <a:rPr lang="en-AU" sz="2600" baseline="-25000" dirty="0" err="1">
                <a:solidFill>
                  <a:srgbClr val="FFFF00"/>
                </a:solidFill>
                <a:effectLst/>
                <a:latin typeface="Berlin Sans FB Demi" panose="020E0802020502020306" pitchFamily="34" charset="0"/>
              </a:rPr>
              <a:t>aq</a:t>
            </a:r>
            <a:r>
              <a:rPr lang="en-AU" sz="2600" baseline="-25000" dirty="0">
                <a:solidFill>
                  <a:srgbClr val="FFFF00"/>
                </a:solidFill>
                <a:effectLst/>
                <a:latin typeface="Berlin Sans FB Demi" panose="020E0802020502020306" pitchFamily="34" charset="0"/>
              </a:rPr>
              <a:t>)</a:t>
            </a:r>
            <a:r>
              <a:rPr lang="en-AU" sz="2600" dirty="0">
                <a:solidFill>
                  <a:srgbClr val="FFFF00"/>
                </a:solidFill>
                <a:effectLst/>
                <a:latin typeface="Berlin Sans FB Demi" panose="020E0802020502020306" pitchFamily="34" charset="0"/>
              </a:rPr>
              <a:t>+8H</a:t>
            </a:r>
            <a:r>
              <a:rPr lang="en-AU" sz="2600" baseline="30000" dirty="0">
                <a:solidFill>
                  <a:srgbClr val="FFFF00"/>
                </a:solidFill>
                <a:effectLst/>
                <a:latin typeface="Berlin Sans FB Demi" panose="020E0802020502020306" pitchFamily="34" charset="0"/>
              </a:rPr>
              <a:t>+</a:t>
            </a:r>
            <a:r>
              <a:rPr lang="en-AU" sz="2600" baseline="-25000" dirty="0">
                <a:solidFill>
                  <a:srgbClr val="FFFF00"/>
                </a:solidFill>
                <a:effectLst/>
                <a:latin typeface="Berlin Sans FB Demi" panose="020E0802020502020306" pitchFamily="34" charset="0"/>
              </a:rPr>
              <a:t>(</a:t>
            </a:r>
            <a:r>
              <a:rPr lang="en-AU" sz="2600" baseline="-25000" dirty="0" err="1">
                <a:solidFill>
                  <a:srgbClr val="FFFF00"/>
                </a:solidFill>
                <a:effectLst/>
                <a:latin typeface="Berlin Sans FB Demi" panose="020E0802020502020306" pitchFamily="34" charset="0"/>
              </a:rPr>
              <a:t>aq</a:t>
            </a:r>
            <a:r>
              <a:rPr lang="en-AU" sz="2600" baseline="-25000" dirty="0">
                <a:solidFill>
                  <a:srgbClr val="FFFF00"/>
                </a:solidFill>
                <a:effectLst/>
                <a:latin typeface="Berlin Sans FB Demi" panose="020E0802020502020306" pitchFamily="34" charset="0"/>
              </a:rPr>
              <a:t>)</a:t>
            </a:r>
            <a:r>
              <a:rPr lang="en-AU" sz="2600" dirty="0">
                <a:solidFill>
                  <a:srgbClr val="FFFF00"/>
                </a:solidFill>
                <a:effectLst/>
                <a:latin typeface="Berlin Sans FB Demi" panose="020E0802020502020306" pitchFamily="34" charset="0"/>
              </a:rPr>
              <a:t>→3CH</a:t>
            </a:r>
            <a:r>
              <a:rPr lang="en-AU" sz="2600" baseline="-25000" dirty="0">
                <a:solidFill>
                  <a:srgbClr val="FFFF00"/>
                </a:solidFill>
                <a:effectLst/>
                <a:latin typeface="Berlin Sans FB Demi" panose="020E0802020502020306" pitchFamily="34" charset="0"/>
              </a:rPr>
              <a:t>3</a:t>
            </a:r>
            <a:r>
              <a:rPr lang="en-AU" sz="2600" dirty="0">
                <a:solidFill>
                  <a:srgbClr val="FFFF00"/>
                </a:solidFill>
                <a:effectLst/>
                <a:latin typeface="Berlin Sans FB Demi" panose="020E0802020502020306" pitchFamily="34" charset="0"/>
              </a:rPr>
              <a:t>CHO</a:t>
            </a:r>
            <a:r>
              <a:rPr lang="en-AU" sz="2600" baseline="-25000" dirty="0">
                <a:solidFill>
                  <a:srgbClr val="FFFF00"/>
                </a:solidFill>
                <a:effectLst/>
                <a:latin typeface="Berlin Sans FB Demi" panose="020E0802020502020306" pitchFamily="34" charset="0"/>
              </a:rPr>
              <a:t>(</a:t>
            </a:r>
            <a:r>
              <a:rPr lang="en-AU" sz="2600" i="1" baseline="-25000" dirty="0">
                <a:solidFill>
                  <a:srgbClr val="FFFF00"/>
                </a:solidFill>
                <a:effectLst/>
                <a:latin typeface="Berlin Sans FB Demi" panose="020E0802020502020306" pitchFamily="34" charset="0"/>
              </a:rPr>
              <a:t>l</a:t>
            </a:r>
            <a:r>
              <a:rPr lang="en-AU" sz="2600" baseline="-25000" dirty="0">
                <a:solidFill>
                  <a:srgbClr val="FFFF00"/>
                </a:solidFill>
                <a:effectLst/>
                <a:latin typeface="Berlin Sans FB Demi" panose="020E0802020502020306" pitchFamily="34" charset="0"/>
              </a:rPr>
              <a:t>)</a:t>
            </a:r>
            <a:r>
              <a:rPr lang="en-AU" sz="2600" dirty="0">
                <a:solidFill>
                  <a:srgbClr val="FFFF00"/>
                </a:solidFill>
                <a:effectLst/>
                <a:latin typeface="Berlin Sans FB Demi" panose="020E0802020502020306" pitchFamily="34" charset="0"/>
              </a:rPr>
              <a:t>+  2Cr</a:t>
            </a:r>
            <a:r>
              <a:rPr lang="en-AU" sz="2600" baseline="30000" dirty="0">
                <a:solidFill>
                  <a:srgbClr val="FFFF00"/>
                </a:solidFill>
                <a:effectLst/>
                <a:latin typeface="Berlin Sans FB Demi" panose="020E0802020502020306" pitchFamily="34" charset="0"/>
              </a:rPr>
              <a:t>3+</a:t>
            </a:r>
            <a:r>
              <a:rPr lang="en-AU" sz="2600" baseline="-25000" dirty="0">
                <a:solidFill>
                  <a:srgbClr val="FFFF00"/>
                </a:solidFill>
                <a:effectLst/>
                <a:latin typeface="Berlin Sans FB Demi" panose="020E0802020502020306" pitchFamily="34" charset="0"/>
              </a:rPr>
              <a:t>(</a:t>
            </a:r>
            <a:r>
              <a:rPr lang="en-AU" sz="2600" baseline="-25000" dirty="0" err="1">
                <a:solidFill>
                  <a:srgbClr val="FFFF00"/>
                </a:solidFill>
                <a:effectLst/>
                <a:latin typeface="Berlin Sans FB Demi" panose="020E0802020502020306" pitchFamily="34" charset="0"/>
              </a:rPr>
              <a:t>aq</a:t>
            </a:r>
            <a:r>
              <a:rPr lang="en-AU" sz="2600" baseline="-25000" dirty="0">
                <a:solidFill>
                  <a:srgbClr val="FFFF00"/>
                </a:solidFill>
                <a:effectLst/>
                <a:latin typeface="Berlin Sans FB Demi" panose="020E0802020502020306" pitchFamily="34" charset="0"/>
              </a:rPr>
              <a:t>)</a:t>
            </a:r>
            <a:r>
              <a:rPr lang="en-AU" sz="2600" dirty="0">
                <a:solidFill>
                  <a:srgbClr val="FFFF00"/>
                </a:solidFill>
                <a:effectLst/>
                <a:latin typeface="Berlin Sans FB Demi" panose="020E0802020502020306" pitchFamily="34" charset="0"/>
              </a:rPr>
              <a:t>+7H</a:t>
            </a:r>
            <a:r>
              <a:rPr lang="en-AU" sz="2600" baseline="-25000" dirty="0">
                <a:solidFill>
                  <a:srgbClr val="FFFF00"/>
                </a:solidFill>
                <a:effectLst/>
                <a:latin typeface="Berlin Sans FB Demi" panose="020E0802020502020306" pitchFamily="34" charset="0"/>
              </a:rPr>
              <a:t>2</a:t>
            </a:r>
            <a:r>
              <a:rPr lang="en-AU" sz="2600" dirty="0">
                <a:solidFill>
                  <a:srgbClr val="FFFF00"/>
                </a:solidFill>
                <a:effectLst/>
                <a:latin typeface="Berlin Sans FB Demi" panose="020E0802020502020306" pitchFamily="34" charset="0"/>
              </a:rPr>
              <a:t>O</a:t>
            </a:r>
            <a:r>
              <a:rPr lang="en-AU" sz="2600" baseline="-25000" dirty="0">
                <a:solidFill>
                  <a:srgbClr val="FFFF00"/>
                </a:solidFill>
                <a:effectLst/>
                <a:latin typeface="Berlin Sans FB Demi" panose="020E0802020502020306" pitchFamily="34" charset="0"/>
              </a:rPr>
              <a:t>(</a:t>
            </a:r>
            <a:r>
              <a:rPr lang="en-AU" sz="2600" i="1" baseline="-25000" dirty="0">
                <a:solidFill>
                  <a:srgbClr val="FFFF00"/>
                </a:solidFill>
                <a:effectLst/>
                <a:latin typeface="Berlin Sans FB Demi" panose="020E0802020502020306" pitchFamily="34" charset="0"/>
              </a:rPr>
              <a:t>l</a:t>
            </a:r>
            <a:r>
              <a:rPr lang="en-AU" sz="2600" baseline="-25000" dirty="0">
                <a:solidFill>
                  <a:srgbClr val="FFFF00"/>
                </a:solidFill>
                <a:effectLst/>
                <a:latin typeface="Berlin Sans FB Demi" panose="020E0802020502020306" pitchFamily="34" charset="0"/>
              </a:rPr>
              <a:t>)</a:t>
            </a:r>
            <a:endParaRPr lang="en-AU" sz="2600" dirty="0">
              <a:solidFill>
                <a:srgbClr val="FFFF00"/>
              </a:solidFill>
              <a:effectLst/>
              <a:latin typeface="Berlin Sans FB Demi" panose="020E0802020502020306" pitchFamily="34" charset="0"/>
            </a:endParaRPr>
          </a:p>
        </p:txBody>
      </p:sp>
    </p:spTree>
    <p:extLst>
      <p:ext uri="{BB962C8B-B14F-4D97-AF65-F5344CB8AC3E}">
        <p14:creationId xmlns:p14="http://schemas.microsoft.com/office/powerpoint/2010/main" val="27486729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rmAutofit/>
          </a:bodyPr>
          <a:lstStyle/>
          <a:p>
            <a:pPr marL="18288" indent="0">
              <a:buNone/>
            </a:pPr>
            <a:r>
              <a:rPr lang="en-AU" sz="3200" dirty="0">
                <a:solidFill>
                  <a:srgbClr val="00FF00"/>
                </a:solidFill>
                <a:effectLst/>
                <a:latin typeface="Berlin Sans FB Demi" panose="020E0802020502020306" pitchFamily="34" charset="0"/>
              </a:rPr>
              <a:t>An atom’s oxidation number can be described as ‘the charge the atom would have if the bonds were purely ionic’. The following rules are used to help determine oxidation numbers.</a:t>
            </a:r>
          </a:p>
          <a:p>
            <a:pPr marL="18288" lvl="0" indent="0">
              <a:buNone/>
            </a:pPr>
            <a:endParaRPr lang="en-AU" sz="3200" dirty="0">
              <a:effectLst/>
            </a:endParaRPr>
          </a:p>
          <a:p>
            <a:pPr marL="18288" lvl="0" indent="0">
              <a:buNone/>
            </a:pPr>
            <a:r>
              <a:rPr lang="en-AU" sz="3200" dirty="0">
                <a:solidFill>
                  <a:srgbClr val="00FF00"/>
                </a:solidFill>
                <a:effectLst/>
                <a:latin typeface="Berlin Sans FB Demi" panose="020E0802020502020306" pitchFamily="34" charset="0"/>
              </a:rPr>
              <a:t>Atoms in their elemental state have an oxidation number of zero </a:t>
            </a:r>
          </a:p>
          <a:p>
            <a:pPr marL="18288" lvl="0" indent="0">
              <a:buNone/>
            </a:pPr>
            <a:r>
              <a:rPr lang="en-AU" sz="3200" dirty="0">
                <a:solidFill>
                  <a:srgbClr val="FFFF00"/>
                </a:solidFill>
                <a:effectLst/>
                <a:latin typeface="Berlin Sans FB Demi" panose="020E0802020502020306" pitchFamily="34" charset="0"/>
              </a:rPr>
              <a:t>e.g. Ag, 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 Br</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 S</a:t>
            </a:r>
            <a:r>
              <a:rPr lang="en-AU" sz="3200" baseline="-25000" dirty="0">
                <a:solidFill>
                  <a:srgbClr val="FFFF00"/>
                </a:solidFill>
                <a:effectLst/>
                <a:latin typeface="Berlin Sans FB Demi" panose="020E0802020502020306" pitchFamily="34" charset="0"/>
              </a:rPr>
              <a:t>8</a:t>
            </a:r>
            <a:r>
              <a:rPr lang="en-AU" sz="3200" dirty="0">
                <a:solidFill>
                  <a:srgbClr val="FFFF00"/>
                </a:solidFill>
                <a:effectLst/>
                <a:latin typeface="Berlin Sans FB Demi" panose="020E0802020502020306" pitchFamily="34" charset="0"/>
              </a:rPr>
              <a:t>, C, etc.</a:t>
            </a:r>
          </a:p>
          <a:p>
            <a:pPr marL="18288" lvl="0" indent="0">
              <a:buNone/>
            </a:pPr>
            <a:endParaRPr lang="en-AU" sz="3200" dirty="0">
              <a:solidFill>
                <a:srgbClr val="00FF00"/>
              </a:solidFill>
              <a:effectLst/>
              <a:latin typeface="Berlin Sans FB Demi" panose="020E0802020502020306" pitchFamily="34" charset="0"/>
            </a:endParaRPr>
          </a:p>
          <a:p>
            <a:pPr marL="18288" lvl="0" indent="0">
              <a:buNone/>
            </a:pPr>
            <a:r>
              <a:rPr lang="en-AU" sz="3200" dirty="0">
                <a:solidFill>
                  <a:srgbClr val="00FF00"/>
                </a:solidFill>
                <a:effectLst/>
                <a:latin typeface="Berlin Sans FB Demi" panose="020E0802020502020306" pitchFamily="34" charset="0"/>
              </a:rPr>
              <a:t>Monatomic ions  have an oxidation number equal to their charge </a:t>
            </a:r>
          </a:p>
          <a:p>
            <a:pPr marL="18288" lvl="0" indent="0">
              <a:buNone/>
            </a:pPr>
            <a:r>
              <a:rPr lang="en-AU" sz="3200" dirty="0">
                <a:solidFill>
                  <a:srgbClr val="FFFF00"/>
                </a:solidFill>
                <a:effectLst/>
                <a:latin typeface="Berlin Sans FB Demi" panose="020E0802020502020306" pitchFamily="34" charset="0"/>
              </a:rPr>
              <a:t>e.g. A</a:t>
            </a:r>
            <a:r>
              <a:rPr lang="en-AU" sz="3200" i="1" dirty="0">
                <a:solidFill>
                  <a:srgbClr val="FFFF00"/>
                </a:solidFill>
                <a:effectLst/>
                <a:latin typeface="Berlin Sans FB Demi" panose="020E0802020502020306" pitchFamily="34" charset="0"/>
              </a:rPr>
              <a:t>l </a:t>
            </a:r>
            <a:r>
              <a:rPr lang="en-AU" sz="3200" baseline="30000" dirty="0">
                <a:solidFill>
                  <a:srgbClr val="FFFF00"/>
                </a:solidFill>
                <a:effectLst/>
                <a:latin typeface="Berlin Sans FB Demi" panose="020E0802020502020306" pitchFamily="34" charset="0"/>
              </a:rPr>
              <a:t>3+</a:t>
            </a:r>
            <a:r>
              <a:rPr lang="en-AU" sz="3200" dirty="0">
                <a:solidFill>
                  <a:srgbClr val="FFFF00"/>
                </a:solidFill>
                <a:effectLst/>
                <a:latin typeface="Berlin Sans FB Demi" panose="020E0802020502020306" pitchFamily="34" charset="0"/>
              </a:rPr>
              <a:t>, S</a:t>
            </a:r>
            <a:r>
              <a:rPr lang="en-AU" sz="3200" baseline="30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 Na</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N</a:t>
            </a:r>
            <a:r>
              <a:rPr lang="en-AU" sz="3200" baseline="30000" dirty="0">
                <a:solidFill>
                  <a:srgbClr val="FFFF00"/>
                </a:solidFill>
                <a:effectLst/>
                <a:latin typeface="Berlin Sans FB Demi" panose="020E0802020502020306" pitchFamily="34" charset="0"/>
              </a:rPr>
              <a:t>3-</a:t>
            </a:r>
            <a:r>
              <a:rPr lang="en-AU" sz="3200" dirty="0">
                <a:solidFill>
                  <a:srgbClr val="FFFF00"/>
                </a:solidFill>
                <a:effectLst/>
                <a:latin typeface="Berlin Sans FB Demi" panose="020E0802020502020306" pitchFamily="34" charset="0"/>
              </a:rPr>
              <a:t>, etc.</a:t>
            </a:r>
          </a:p>
          <a:p>
            <a:pPr marL="18288" indent="0">
              <a:buNone/>
            </a:pPr>
            <a:endParaRPr lang="en-AU" sz="3200" b="1"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35361619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endParaRPr lang="en-AU" sz="3200" dirty="0">
              <a:solidFill>
                <a:srgbClr val="00B0F0"/>
              </a:solidFill>
              <a:effectLst/>
              <a:latin typeface="Berlin Sans FB Demi" panose="020E0802020502020306" pitchFamily="34" charset="0"/>
            </a:endParaRPr>
          </a:p>
          <a:p>
            <a:pPr marL="18288" indent="0">
              <a:buNone/>
            </a:pPr>
            <a:r>
              <a:rPr lang="en-AU" sz="4000" dirty="0">
                <a:solidFill>
                  <a:srgbClr val="00B0F0"/>
                </a:solidFill>
                <a:effectLst/>
                <a:latin typeface="Berlin Sans FB Demi" panose="020E0802020502020306" pitchFamily="34" charset="0"/>
              </a:rPr>
              <a:t>Electrochemistry</a:t>
            </a:r>
          </a:p>
          <a:p>
            <a:pPr marL="18288" indent="0">
              <a:buNone/>
            </a:pPr>
            <a:r>
              <a:rPr lang="en-AU" sz="3200" dirty="0">
                <a:effectLst/>
                <a:latin typeface="Berlin Sans FB Demi" panose="020E0802020502020306" pitchFamily="34" charset="0"/>
              </a:rPr>
              <a:t> </a:t>
            </a:r>
          </a:p>
          <a:p>
            <a:pPr marL="18288" indent="0">
              <a:buNone/>
            </a:pPr>
            <a:r>
              <a:rPr lang="en-AU" sz="3200" dirty="0">
                <a:solidFill>
                  <a:srgbClr val="00FF00"/>
                </a:solidFill>
                <a:effectLst/>
                <a:latin typeface="Berlin Sans FB Demi" panose="020E0802020502020306" pitchFamily="34" charset="0"/>
              </a:rPr>
              <a:t>Electrochemical cells allow energy to transform between the forms of chemical potential energy and electrical energy. Galvanic cells use a redox reaction to produce a voltage (potential difference) that results in an electric current. It does this by preventing direct contact between the oxidant and reductant. </a:t>
            </a:r>
            <a:endParaRPr lang="en-AU" sz="2600"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37955859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1732" y="692696"/>
            <a:ext cx="7222676"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444208" y="5589240"/>
            <a:ext cx="1666034" cy="369332"/>
          </a:xfrm>
          <a:prstGeom prst="rect">
            <a:avLst/>
          </a:prstGeom>
        </p:spPr>
        <p:txBody>
          <a:bodyPr wrap="none">
            <a:spAutoFit/>
          </a:bodyPr>
          <a:lstStyle/>
          <a:p>
            <a:r>
              <a:rPr lang="en-AU" dirty="0">
                <a:solidFill>
                  <a:schemeClr val="bg1"/>
                </a:solidFill>
              </a:rPr>
              <a:t>(</a:t>
            </a:r>
            <a:r>
              <a:rPr lang="en-AU" dirty="0" err="1">
                <a:solidFill>
                  <a:schemeClr val="bg1"/>
                </a:solidFill>
              </a:rPr>
              <a:t>Siyavula</a:t>
            </a:r>
            <a:r>
              <a:rPr lang="en-AU" dirty="0">
                <a:solidFill>
                  <a:schemeClr val="bg1"/>
                </a:solidFill>
              </a:rPr>
              <a:t> </a:t>
            </a:r>
            <a:r>
              <a:rPr lang="en-AU" dirty="0" err="1">
                <a:solidFill>
                  <a:schemeClr val="bg1"/>
                </a:solidFill>
              </a:rPr>
              <a:t>n.d.</a:t>
            </a:r>
            <a:r>
              <a:rPr lang="en-AU" dirty="0">
                <a:solidFill>
                  <a:schemeClr val="bg1"/>
                </a:solidFill>
              </a:rPr>
              <a:t>)</a:t>
            </a:r>
          </a:p>
        </p:txBody>
      </p:sp>
    </p:spTree>
    <p:extLst>
      <p:ext uri="{BB962C8B-B14F-4D97-AF65-F5344CB8AC3E}">
        <p14:creationId xmlns:p14="http://schemas.microsoft.com/office/powerpoint/2010/main" val="3891206215"/>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endParaRPr lang="en-AU" sz="3200" dirty="0">
              <a:solidFill>
                <a:srgbClr val="00B0F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Components and terminology of electrochemical cells</a:t>
            </a:r>
          </a:p>
          <a:p>
            <a:pPr marL="18288" lvl="0" indent="0">
              <a:buNone/>
            </a:pPr>
            <a:r>
              <a:rPr lang="en-AU" sz="3200" dirty="0">
                <a:solidFill>
                  <a:srgbClr val="FFFF00"/>
                </a:solidFill>
                <a:effectLst/>
                <a:latin typeface="Berlin Sans FB Demi" panose="020E0802020502020306" pitchFamily="34" charset="0"/>
              </a:rPr>
              <a:t>Electrodes</a:t>
            </a:r>
            <a:r>
              <a:rPr lang="en-AU" sz="3200" dirty="0">
                <a:solidFill>
                  <a:srgbClr val="00FF00"/>
                </a:solidFill>
                <a:effectLst/>
                <a:latin typeface="Berlin Sans FB Demi" panose="020E0802020502020306" pitchFamily="34" charset="0"/>
              </a:rPr>
              <a:t> – electrical conductors on which electron transfer occurs at the surface.</a:t>
            </a:r>
          </a:p>
          <a:p>
            <a:pPr marL="18288" lvl="0" indent="0">
              <a:buNone/>
            </a:pPr>
            <a:r>
              <a:rPr lang="en-AU" sz="3200" dirty="0">
                <a:solidFill>
                  <a:srgbClr val="FFFF00"/>
                </a:solidFill>
                <a:effectLst/>
                <a:latin typeface="Berlin Sans FB Demi" panose="020E0802020502020306" pitchFamily="34" charset="0"/>
              </a:rPr>
              <a:t>Anode</a:t>
            </a:r>
            <a:r>
              <a:rPr lang="en-AU" sz="3200" dirty="0">
                <a:solidFill>
                  <a:srgbClr val="00FF00"/>
                </a:solidFill>
                <a:effectLst/>
                <a:latin typeface="Berlin Sans FB Demi" panose="020E0802020502020306" pitchFamily="34" charset="0"/>
              </a:rPr>
              <a:t> – electrode where oxidation occurs (an ox). It is denoted negative (‒).</a:t>
            </a:r>
          </a:p>
          <a:p>
            <a:pPr marL="18288" lvl="0" indent="0">
              <a:buNone/>
            </a:pPr>
            <a:r>
              <a:rPr lang="en-AU" sz="3200" dirty="0">
                <a:solidFill>
                  <a:srgbClr val="FFFF00"/>
                </a:solidFill>
                <a:effectLst/>
                <a:latin typeface="Berlin Sans FB Demi" panose="020E0802020502020306" pitchFamily="34" charset="0"/>
              </a:rPr>
              <a:t>Cathode </a:t>
            </a:r>
            <a:r>
              <a:rPr lang="en-AU" sz="3200" dirty="0">
                <a:solidFill>
                  <a:srgbClr val="00FF00"/>
                </a:solidFill>
                <a:effectLst/>
                <a:latin typeface="Berlin Sans FB Demi" panose="020E0802020502020306" pitchFamily="34" charset="0"/>
              </a:rPr>
              <a:t>– electrode where reduction occurs (red cat). It is denoted positive (+).</a:t>
            </a:r>
          </a:p>
          <a:p>
            <a:pPr marL="18288" lvl="0" indent="0">
              <a:buNone/>
            </a:pPr>
            <a:r>
              <a:rPr lang="en-AU" sz="3200" dirty="0">
                <a:solidFill>
                  <a:srgbClr val="FFFF00"/>
                </a:solidFill>
                <a:effectLst/>
                <a:latin typeface="Berlin Sans FB Demi" panose="020E0802020502020306" pitchFamily="34" charset="0"/>
              </a:rPr>
              <a:t>Electrolyte</a:t>
            </a:r>
            <a:r>
              <a:rPr lang="en-AU" sz="3200" dirty="0">
                <a:solidFill>
                  <a:srgbClr val="00FF00"/>
                </a:solidFill>
                <a:effectLst/>
                <a:latin typeface="Berlin Sans FB Demi" panose="020E0802020502020306" pitchFamily="34" charset="0"/>
              </a:rPr>
              <a:t> – solution which contains ions that conduct charge.</a:t>
            </a:r>
          </a:p>
        </p:txBody>
      </p:sp>
    </p:spTree>
    <p:extLst>
      <p:ext uri="{BB962C8B-B14F-4D97-AF65-F5344CB8AC3E}">
        <p14:creationId xmlns:p14="http://schemas.microsoft.com/office/powerpoint/2010/main" val="29287257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endParaRPr lang="en-AU" sz="3200" dirty="0">
              <a:solidFill>
                <a:srgbClr val="00B0F0"/>
              </a:solidFill>
              <a:effectLst/>
              <a:latin typeface="Berlin Sans FB Demi" panose="020E0802020502020306" pitchFamily="34" charset="0"/>
            </a:endParaRPr>
          </a:p>
          <a:p>
            <a:pPr marL="18288" lvl="0" indent="0">
              <a:buNone/>
            </a:pPr>
            <a:r>
              <a:rPr lang="en-AU" sz="3200" dirty="0">
                <a:solidFill>
                  <a:srgbClr val="FFFF00"/>
                </a:solidFill>
                <a:effectLst/>
                <a:latin typeface="Berlin Sans FB Demi" panose="020E0802020502020306" pitchFamily="34" charset="0"/>
              </a:rPr>
              <a:t>Salt bridge </a:t>
            </a:r>
            <a:r>
              <a:rPr lang="en-AU" sz="3200" dirty="0">
                <a:solidFill>
                  <a:srgbClr val="00FF00"/>
                </a:solidFill>
                <a:effectLst/>
                <a:latin typeface="Berlin Sans FB Demi" panose="020E0802020502020306" pitchFamily="34" charset="0"/>
              </a:rPr>
              <a:t>– contains a non-reactive electrolyte solution. It prevents direct contact of the oxidant and reductant and maintains </a:t>
            </a:r>
            <a:r>
              <a:rPr lang="en-AU" sz="3200">
                <a:solidFill>
                  <a:srgbClr val="00FF00"/>
                </a:solidFill>
                <a:effectLst/>
                <a:latin typeface="Berlin Sans FB Demi" panose="020E0802020502020306" pitchFamily="34" charset="0"/>
              </a:rPr>
              <a:t>electrical neutrality in </a:t>
            </a:r>
            <a:r>
              <a:rPr lang="en-AU" sz="3200" dirty="0">
                <a:solidFill>
                  <a:srgbClr val="00FF00"/>
                </a:solidFill>
                <a:effectLst/>
                <a:latin typeface="Berlin Sans FB Demi" panose="020E0802020502020306" pitchFamily="34" charset="0"/>
              </a:rPr>
              <a:t>each half-cell. Anions flow from the salt bridge towards the anode and cations flow towards the cathode.</a:t>
            </a:r>
          </a:p>
          <a:p>
            <a:pPr marL="18288" lvl="0" indent="0">
              <a:buNone/>
            </a:pPr>
            <a:r>
              <a:rPr lang="en-AU" sz="3200" dirty="0">
                <a:solidFill>
                  <a:srgbClr val="FFFF00"/>
                </a:solidFill>
                <a:effectLst/>
                <a:latin typeface="Berlin Sans FB Demi" panose="020E0802020502020306" pitchFamily="34" charset="0"/>
              </a:rPr>
              <a:t>Oxidation half-cell </a:t>
            </a:r>
            <a:r>
              <a:rPr lang="en-AU" sz="3200" dirty="0">
                <a:solidFill>
                  <a:srgbClr val="00FF00"/>
                </a:solidFill>
                <a:effectLst/>
                <a:latin typeface="Berlin Sans FB Demi" panose="020E0802020502020306" pitchFamily="34" charset="0"/>
              </a:rPr>
              <a:t>– half-cell where oxidation occurs. It contains the anode in an electrolyte.</a:t>
            </a:r>
          </a:p>
          <a:p>
            <a:pPr marL="18288" lvl="0" indent="0">
              <a:buNone/>
            </a:pPr>
            <a:r>
              <a:rPr lang="en-AU" sz="3200" dirty="0">
                <a:solidFill>
                  <a:srgbClr val="FFFF00"/>
                </a:solidFill>
                <a:effectLst/>
                <a:latin typeface="Berlin Sans FB Demi" panose="020E0802020502020306" pitchFamily="34" charset="0"/>
              </a:rPr>
              <a:t>Reduction half-cell </a:t>
            </a:r>
            <a:r>
              <a:rPr lang="en-AU" sz="3200" dirty="0">
                <a:solidFill>
                  <a:srgbClr val="00FF00"/>
                </a:solidFill>
                <a:effectLst/>
                <a:latin typeface="Berlin Sans FB Demi" panose="020E0802020502020306" pitchFamily="34" charset="0"/>
              </a:rPr>
              <a:t>– half-cell where reduction occurs. It contains the cathode in an electrolyte.</a:t>
            </a:r>
          </a:p>
        </p:txBody>
      </p:sp>
    </p:spTree>
    <p:extLst>
      <p:ext uri="{BB962C8B-B14F-4D97-AF65-F5344CB8AC3E}">
        <p14:creationId xmlns:p14="http://schemas.microsoft.com/office/powerpoint/2010/main" val="17463103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lvl="0" indent="0">
              <a:buNone/>
            </a:pPr>
            <a:r>
              <a:rPr lang="en-AU" sz="3200" dirty="0">
                <a:solidFill>
                  <a:srgbClr val="FFFF00"/>
                </a:solidFill>
                <a:effectLst/>
                <a:latin typeface="Berlin Sans FB Demi" panose="020E0802020502020306" pitchFamily="34" charset="0"/>
              </a:rPr>
              <a:t>External circuit </a:t>
            </a:r>
            <a:r>
              <a:rPr lang="en-AU" sz="3200" dirty="0">
                <a:solidFill>
                  <a:srgbClr val="00FF00"/>
                </a:solidFill>
                <a:effectLst/>
                <a:latin typeface="Berlin Sans FB Demi" panose="020E0802020502020306" pitchFamily="34" charset="0"/>
              </a:rPr>
              <a:t>– a conductive path (usually wire) which allows electron flow to occur between cells.    </a:t>
            </a:r>
          </a:p>
          <a:p>
            <a:pPr marL="18288" indent="0">
              <a:buNone/>
            </a:pPr>
            <a:r>
              <a:rPr lang="en-AU" sz="3200" dirty="0">
                <a:solidFill>
                  <a:srgbClr val="00FF00"/>
                </a:solidFill>
                <a:effectLst/>
                <a:latin typeface="Berlin Sans FB Demi" panose="020E0802020502020306" pitchFamily="34" charset="0"/>
              </a:rPr>
              <a:t>The </a:t>
            </a:r>
            <a:r>
              <a:rPr lang="en-AU" sz="3200" dirty="0" err="1">
                <a:solidFill>
                  <a:srgbClr val="00FF00"/>
                </a:solidFill>
                <a:effectLst/>
                <a:latin typeface="Berlin Sans FB Demi" panose="020E0802020502020306" pitchFamily="34" charset="0"/>
              </a:rPr>
              <a:t>Daniell</a:t>
            </a:r>
            <a:r>
              <a:rPr lang="en-AU" sz="3200" dirty="0">
                <a:solidFill>
                  <a:srgbClr val="00FF00"/>
                </a:solidFill>
                <a:effectLst/>
                <a:latin typeface="Berlin Sans FB Demi" panose="020E0802020502020306" pitchFamily="34" charset="0"/>
              </a:rPr>
              <a:t> cell is a classic example of </a:t>
            </a:r>
            <a:r>
              <a:rPr lang="en-AU" sz="3200">
                <a:solidFill>
                  <a:srgbClr val="00FF00"/>
                </a:solidFill>
                <a:effectLst/>
                <a:latin typeface="Berlin Sans FB Demi" panose="020E0802020502020306" pitchFamily="34" charset="0"/>
              </a:rPr>
              <a:t>a galvanic </a:t>
            </a:r>
            <a:r>
              <a:rPr lang="en-AU" sz="3200" dirty="0">
                <a:solidFill>
                  <a:srgbClr val="00FF00"/>
                </a:solidFill>
                <a:effectLst/>
                <a:latin typeface="Berlin Sans FB Demi" panose="020E0802020502020306" pitchFamily="34" charset="0"/>
              </a:rPr>
              <a:t>cell.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94607"/>
            <a:ext cx="6840760" cy="398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092280" y="6407442"/>
            <a:ext cx="2004075" cy="369332"/>
          </a:xfrm>
          <a:prstGeom prst="rect">
            <a:avLst/>
          </a:prstGeom>
        </p:spPr>
        <p:txBody>
          <a:bodyPr wrap="none">
            <a:spAutoFit/>
          </a:bodyPr>
          <a:lstStyle/>
          <a:p>
            <a:r>
              <a:rPr lang="en-US" dirty="0">
                <a:solidFill>
                  <a:srgbClr val="00FF00"/>
                </a:solidFill>
                <a:latin typeface="Berlin Sans FB Demi" panose="020E0802020502020306" pitchFamily="34" charset="0"/>
              </a:rPr>
              <a:t>(</a:t>
            </a:r>
            <a:r>
              <a:rPr lang="en-US" sz="1200" dirty="0" err="1">
                <a:solidFill>
                  <a:srgbClr val="00FF00"/>
                </a:solidFill>
                <a:latin typeface="Berlin Sans FB Demi" panose="020E0802020502020306" pitchFamily="34" charset="0"/>
              </a:rPr>
              <a:t>Crujera</a:t>
            </a:r>
            <a:r>
              <a:rPr lang="en-US" sz="1200" dirty="0">
                <a:solidFill>
                  <a:srgbClr val="00FF00"/>
                </a:solidFill>
                <a:latin typeface="Berlin Sans FB Demi" panose="020E0802020502020306" pitchFamily="34" charset="0"/>
              </a:rPr>
              <a:t> and Perkin 2014)</a:t>
            </a:r>
            <a:endParaRPr lang="en-AU" sz="1200" dirty="0">
              <a:solidFill>
                <a:srgbClr val="00FF00"/>
              </a:solidFill>
              <a:latin typeface="Berlin Sans FB Demi" panose="020E0802020502020306" pitchFamily="34" charset="0"/>
            </a:endParaRPr>
          </a:p>
        </p:txBody>
      </p:sp>
    </p:spTree>
    <p:extLst>
      <p:ext uri="{BB962C8B-B14F-4D97-AF65-F5344CB8AC3E}">
        <p14:creationId xmlns:p14="http://schemas.microsoft.com/office/powerpoint/2010/main" val="14889613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barn(inVertical)">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Write the two half-equations and the overall redox equation for this electrochemical cell. </a:t>
            </a:r>
          </a:p>
          <a:p>
            <a:pPr marL="18288" indent="0">
              <a:buNone/>
            </a:pPr>
            <a:r>
              <a:rPr lang="en-AU" sz="3200" dirty="0">
                <a:solidFill>
                  <a:srgbClr val="00FF00"/>
                </a:solidFill>
                <a:effectLst/>
                <a:latin typeface="Berlin Sans FB Demi" panose="020E0802020502020306" pitchFamily="34" charset="0"/>
              </a:rPr>
              <a:t> </a:t>
            </a:r>
          </a:p>
          <a:p>
            <a:pPr marL="18288" indent="0">
              <a:buNone/>
            </a:pPr>
            <a:r>
              <a:rPr lang="en-AU" sz="3200" dirty="0">
                <a:solidFill>
                  <a:srgbClr val="00FF00"/>
                </a:solidFill>
                <a:effectLst/>
                <a:latin typeface="Berlin Sans FB Demi" panose="020E0802020502020306" pitchFamily="34" charset="0"/>
              </a:rPr>
              <a:t>Reduction: 	</a:t>
            </a:r>
            <a:r>
              <a:rPr lang="en-AU" sz="3200" dirty="0">
                <a:solidFill>
                  <a:srgbClr val="FFFF00"/>
                </a:solidFill>
                <a:effectLst/>
                <a:latin typeface="Berlin Sans FB Demi" panose="020E0802020502020306" pitchFamily="34" charset="0"/>
              </a:rPr>
              <a:t>2e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Cu</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Cu</a:t>
            </a:r>
            <a:r>
              <a:rPr lang="en-AU" sz="3200" baseline="-25000" dirty="0">
                <a:solidFill>
                  <a:srgbClr val="FFFF00"/>
                </a:solidFill>
                <a:effectLst/>
                <a:latin typeface="Berlin Sans FB Demi" panose="020E0802020502020306" pitchFamily="34" charset="0"/>
              </a:rPr>
              <a:t>(s)</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Oxidation:   	</a:t>
            </a:r>
            <a:r>
              <a:rPr lang="en-AU" sz="3200" dirty="0">
                <a:solidFill>
                  <a:srgbClr val="FFFF00"/>
                </a:solidFill>
                <a:effectLst/>
                <a:latin typeface="Berlin Sans FB Demi" panose="020E0802020502020306" pitchFamily="34" charset="0"/>
              </a:rPr>
              <a:t>Zn</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Zn</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Overall:	</a:t>
            </a:r>
            <a:r>
              <a:rPr lang="en-AU" sz="3200" dirty="0">
                <a:solidFill>
                  <a:srgbClr val="FFFF00"/>
                </a:solidFill>
                <a:effectLst/>
                <a:latin typeface="Berlin Sans FB Demi" panose="020E0802020502020306" pitchFamily="34" charset="0"/>
              </a:rPr>
              <a:t>Cu</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Zn</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Cu</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Zn</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p>
          <a:p>
            <a:pPr marL="18288" indent="0">
              <a:buNone/>
            </a:pPr>
            <a:endParaRPr lang="en-AU" sz="3200" dirty="0">
              <a:effectLst/>
            </a:endParaRPr>
          </a:p>
          <a:p>
            <a:pPr marL="18288" indent="0">
              <a:buNone/>
            </a:pPr>
            <a:r>
              <a:rPr lang="en-AU" sz="3200" dirty="0">
                <a:solidFill>
                  <a:srgbClr val="00FF00"/>
                </a:solidFill>
                <a:effectLst/>
                <a:latin typeface="Berlin Sans FB Demi" panose="020E0802020502020306" pitchFamily="34" charset="0"/>
              </a:rPr>
              <a:t>The table of standards reduction potentials is used to rank the strength of oxidising agents and can be used to calculate the voltage produced in an electrochemical cell. </a:t>
            </a:r>
          </a:p>
        </p:txBody>
      </p:sp>
    </p:spTree>
    <p:extLst>
      <p:ext uri="{BB962C8B-B14F-4D97-AF65-F5344CB8AC3E}">
        <p14:creationId xmlns:p14="http://schemas.microsoft.com/office/powerpoint/2010/main" val="10379471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Reduction potentials are determined by measuring them against a reference cell which is the H</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│H</a:t>
            </a:r>
            <a:r>
              <a:rPr lang="en-AU" sz="3200" baseline="-25000" dirty="0">
                <a:solidFill>
                  <a:srgbClr val="00FF00"/>
                </a:solidFill>
                <a:effectLst/>
                <a:latin typeface="Berlin Sans FB Demi" panose="020E0802020502020306" pitchFamily="34" charset="0"/>
              </a:rPr>
              <a:t>2(g)</a:t>
            </a:r>
            <a:r>
              <a:rPr lang="en-AU" sz="3200" dirty="0">
                <a:solidFill>
                  <a:srgbClr val="00FF00"/>
                </a:solidFill>
                <a:effectLst/>
                <a:latin typeface="Berlin Sans FB Demi" panose="020E0802020502020306" pitchFamily="34" charset="0"/>
              </a:rPr>
              <a:t> half-cell (which is arbitrarily given a standard reduction potential (E°) of  0.00 V). </a:t>
            </a: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When operating at standard conditions (i.e.       25 °C, 1.0 </a:t>
            </a:r>
            <a:r>
              <a:rPr lang="en-AU" sz="3200" dirty="0" err="1">
                <a:solidFill>
                  <a:srgbClr val="00FF00"/>
                </a:solidFill>
                <a:effectLst/>
                <a:latin typeface="Berlin Sans FB Demi" panose="020E0802020502020306" pitchFamily="34" charset="0"/>
              </a:rPr>
              <a:t>mol</a:t>
            </a:r>
            <a:r>
              <a:rPr lang="en-AU" sz="3200" dirty="0">
                <a:solidFill>
                  <a:srgbClr val="00FF00"/>
                </a:solidFill>
                <a:effectLst/>
                <a:latin typeface="Berlin Sans FB Demi" panose="020E0802020502020306" pitchFamily="34" charset="0"/>
              </a:rPr>
              <a:t> L</a:t>
            </a:r>
            <a:r>
              <a:rPr lang="en-AU" sz="3200" baseline="30000" dirty="0">
                <a:solidFill>
                  <a:srgbClr val="00FF00"/>
                </a:solidFill>
                <a:effectLst/>
                <a:latin typeface="Berlin Sans FB Demi" panose="020E0802020502020306" pitchFamily="34" charset="0"/>
              </a:rPr>
              <a:t>-1</a:t>
            </a:r>
            <a:r>
              <a:rPr lang="en-AU" sz="3200" dirty="0">
                <a:solidFill>
                  <a:srgbClr val="00FF00"/>
                </a:solidFill>
                <a:effectLst/>
                <a:latin typeface="Berlin Sans FB Demi" panose="020E0802020502020306" pitchFamily="34" charset="0"/>
              </a:rPr>
              <a:t> and 100.0 </a:t>
            </a:r>
            <a:r>
              <a:rPr lang="en-AU" sz="3200" dirty="0" err="1">
                <a:solidFill>
                  <a:srgbClr val="00FF00"/>
                </a:solidFill>
                <a:effectLst/>
                <a:latin typeface="Berlin Sans FB Demi" panose="020E0802020502020306" pitchFamily="34" charset="0"/>
              </a:rPr>
              <a:t>kPa</a:t>
            </a:r>
            <a:r>
              <a:rPr lang="en-AU" sz="3200" dirty="0">
                <a:solidFill>
                  <a:srgbClr val="00FF00"/>
                </a:solidFill>
                <a:effectLst/>
                <a:latin typeface="Berlin Sans FB Demi" panose="020E0802020502020306" pitchFamily="34" charset="0"/>
              </a:rPr>
              <a:t>) the cell produces a voltage known as the standard cell potential (</a:t>
            </a:r>
            <a:r>
              <a:rPr lang="en-AU" sz="3200" dirty="0" err="1">
                <a:solidFill>
                  <a:srgbClr val="00FF00"/>
                </a:solidFill>
                <a:effectLst/>
                <a:latin typeface="Berlin Sans FB Demi" panose="020E0802020502020306" pitchFamily="34" charset="0"/>
              </a:rPr>
              <a:t>E°</a:t>
            </a:r>
            <a:r>
              <a:rPr lang="en-AU" sz="3200" baseline="-25000" dirty="0" err="1">
                <a:solidFill>
                  <a:srgbClr val="00FF00"/>
                </a:solidFill>
                <a:effectLst/>
                <a:latin typeface="Berlin Sans FB Demi" panose="020E0802020502020306" pitchFamily="34" charset="0"/>
              </a:rPr>
              <a:t>cell</a:t>
            </a:r>
            <a:r>
              <a:rPr lang="en-AU" sz="3200" dirty="0">
                <a:solidFill>
                  <a:srgbClr val="00FF00"/>
                </a:solidFill>
                <a:effectLst/>
                <a:latin typeface="Berlin Sans FB Demi" panose="020E0802020502020306" pitchFamily="34" charset="0"/>
              </a:rPr>
              <a:t>). </a:t>
            </a:r>
          </a:p>
        </p:txBody>
      </p:sp>
    </p:spTree>
    <p:extLst>
      <p:ext uri="{BB962C8B-B14F-4D97-AF65-F5344CB8AC3E}">
        <p14:creationId xmlns:p14="http://schemas.microsoft.com/office/powerpoint/2010/main" val="6889967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http://2012books.lardbucket.org/books/principles-of-general-chemistry-v1.0/section_23/cd25120da9ca8d305139003206878a7c.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60648"/>
            <a:ext cx="6984776" cy="6228020"/>
          </a:xfrm>
          <a:prstGeom prst="rect">
            <a:avLst/>
          </a:prstGeom>
          <a:noFill/>
          <a:ln>
            <a:noFill/>
          </a:ln>
        </p:spPr>
      </p:pic>
      <p:sp>
        <p:nvSpPr>
          <p:cNvPr id="4" name="Rectangle 3"/>
          <p:cNvSpPr/>
          <p:nvPr/>
        </p:nvSpPr>
        <p:spPr>
          <a:xfrm>
            <a:off x="7437632" y="6488668"/>
            <a:ext cx="1678665" cy="369332"/>
          </a:xfrm>
          <a:prstGeom prst="rect">
            <a:avLst/>
          </a:prstGeom>
        </p:spPr>
        <p:txBody>
          <a:bodyPr wrap="none">
            <a:spAutoFit/>
          </a:bodyPr>
          <a:lstStyle/>
          <a:p>
            <a:r>
              <a:rPr lang="en-US" dirty="0">
                <a:solidFill>
                  <a:srgbClr val="00FF00"/>
                </a:solidFill>
                <a:latin typeface="Berlin Sans FB Demi" panose="020E0802020502020306" pitchFamily="34" charset="0"/>
              </a:rPr>
              <a:t>(Schmitz 2012)</a:t>
            </a:r>
            <a:endParaRPr lang="en-AU" dirty="0">
              <a:solidFill>
                <a:srgbClr val="00FF00"/>
              </a:solidFill>
              <a:latin typeface="Berlin Sans FB Demi" panose="020E0802020502020306" pitchFamily="34" charset="0"/>
            </a:endParaRPr>
          </a:p>
        </p:txBody>
      </p:sp>
    </p:spTree>
    <p:extLst>
      <p:ext uri="{BB962C8B-B14F-4D97-AF65-F5344CB8AC3E}">
        <p14:creationId xmlns:p14="http://schemas.microsoft.com/office/powerpoint/2010/main" val="2793499177"/>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The standard reduction potentials table is a list of half-cells ranked in order of increasing ability to lose electrons. </a:t>
            </a: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This means that the most powerful oxidising agents are on the top left of the table and the most powerful reducing agents are on the bottom right of the table. </a:t>
            </a: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As such, the species which displays the more positive </a:t>
            </a:r>
            <a:r>
              <a:rPr lang="en-AU" sz="3200" dirty="0" err="1">
                <a:solidFill>
                  <a:srgbClr val="00FF00"/>
                </a:solidFill>
                <a:effectLst/>
                <a:latin typeface="Berlin Sans FB Demi" panose="020E0802020502020306" pitchFamily="34" charset="0"/>
              </a:rPr>
              <a:t>E</a:t>
            </a:r>
            <a:r>
              <a:rPr lang="en-AU" sz="3200" baseline="30000" dirty="0" err="1">
                <a:solidFill>
                  <a:srgbClr val="00FF00"/>
                </a:solidFill>
                <a:effectLst/>
                <a:latin typeface="Berlin Sans FB Demi" panose="020E0802020502020306" pitchFamily="34" charset="0"/>
              </a:rPr>
              <a:t>o</a:t>
            </a:r>
            <a:r>
              <a:rPr lang="en-AU" sz="3200" dirty="0">
                <a:solidFill>
                  <a:srgbClr val="00FF00"/>
                </a:solidFill>
                <a:effectLst/>
                <a:latin typeface="Berlin Sans FB Demi" panose="020E0802020502020306" pitchFamily="34" charset="0"/>
              </a:rPr>
              <a:t> value will be reduced (the oxidant).</a:t>
            </a:r>
          </a:p>
        </p:txBody>
      </p:sp>
    </p:spTree>
    <p:extLst>
      <p:ext uri="{BB962C8B-B14F-4D97-AF65-F5344CB8AC3E}">
        <p14:creationId xmlns:p14="http://schemas.microsoft.com/office/powerpoint/2010/main" val="13984698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Example: Predict which cell is the anode compartment in each of the following:</a:t>
            </a:r>
          </a:p>
          <a:p>
            <a:endParaRPr lang="en-AU" sz="3200" dirty="0">
              <a:solidFill>
                <a:srgbClr val="00FF00"/>
              </a:solidFill>
              <a:effectLst/>
              <a:latin typeface="Berlin Sans FB Demi" panose="020E0802020502020306" pitchFamily="34" charset="0"/>
            </a:endParaRPr>
          </a:p>
          <a:p>
            <a:pPr marL="18288" indent="0" algn="ctr">
              <a:buNone/>
            </a:pPr>
            <a:r>
              <a:rPr lang="en-AU" sz="3200" dirty="0">
                <a:solidFill>
                  <a:srgbClr val="00FF00"/>
                </a:solidFill>
                <a:effectLst/>
                <a:latin typeface="Berlin Sans FB Demi" panose="020E0802020502020306" pitchFamily="34" charset="0"/>
              </a:rPr>
              <a:t>Zn</a:t>
            </a:r>
            <a:r>
              <a:rPr lang="en-AU" sz="3200" baseline="-25000" dirty="0">
                <a:solidFill>
                  <a:srgbClr val="00FF00"/>
                </a:solidFill>
                <a:effectLst/>
                <a:latin typeface="Berlin Sans FB Demi" panose="020E0802020502020306" pitchFamily="34" charset="0"/>
              </a:rPr>
              <a:t>(s)</a:t>
            </a:r>
            <a:r>
              <a:rPr lang="en-AU" sz="3200" dirty="0">
                <a:solidFill>
                  <a:srgbClr val="00FF00"/>
                </a:solidFill>
                <a:effectLst/>
                <a:latin typeface="Berlin Sans FB Demi" panose="020E0802020502020306" pitchFamily="34" charset="0"/>
              </a:rPr>
              <a:t> |Zn</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Ag</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Ag</a:t>
            </a:r>
            <a:r>
              <a:rPr lang="en-AU" sz="3200" baseline="-25000" dirty="0">
                <a:solidFill>
                  <a:srgbClr val="00FF00"/>
                </a:solidFill>
                <a:effectLst/>
                <a:latin typeface="Berlin Sans FB Demi" panose="020E0802020502020306" pitchFamily="34" charset="0"/>
              </a:rPr>
              <a:t>(s)</a:t>
            </a:r>
          </a:p>
          <a:p>
            <a:pPr marL="18288" indent="0" algn="ctr">
              <a:buNone/>
            </a:pPr>
            <a:r>
              <a:rPr lang="en-AU" sz="3200" dirty="0">
                <a:solidFill>
                  <a:srgbClr val="FFFF00"/>
                </a:solidFill>
                <a:effectLst/>
                <a:latin typeface="Berlin Sans FB Demi" panose="020E0802020502020306" pitchFamily="34" charset="0"/>
              </a:rPr>
              <a:t>Zn</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|Zn</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p>
          <a:p>
            <a:pPr marL="18288" indent="0" algn="ctr">
              <a:buNone/>
            </a:pPr>
            <a:r>
              <a:rPr lang="en-AU" sz="3200" dirty="0">
                <a:solidFill>
                  <a:srgbClr val="00FF00"/>
                </a:solidFill>
                <a:effectLst/>
                <a:latin typeface="Berlin Sans FB Demi" panose="020E0802020502020306" pitchFamily="34" charset="0"/>
              </a:rPr>
              <a:t>Fe</a:t>
            </a:r>
            <a:r>
              <a:rPr lang="en-AU" sz="3200" baseline="-25000" dirty="0">
                <a:solidFill>
                  <a:srgbClr val="00FF00"/>
                </a:solidFill>
                <a:effectLst/>
                <a:latin typeface="Berlin Sans FB Demi" panose="020E0802020502020306" pitchFamily="34" charset="0"/>
              </a:rPr>
              <a:t>(s)</a:t>
            </a:r>
            <a:r>
              <a:rPr lang="en-AU" sz="3200" dirty="0">
                <a:solidFill>
                  <a:srgbClr val="00FF00"/>
                </a:solidFill>
                <a:effectLst/>
                <a:latin typeface="Berlin Sans FB Demi" panose="020E0802020502020306" pitchFamily="34" charset="0"/>
              </a:rPr>
              <a:t> |Fe</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Mg</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Mg</a:t>
            </a:r>
            <a:r>
              <a:rPr lang="en-AU" sz="3200" baseline="-25000" dirty="0">
                <a:solidFill>
                  <a:srgbClr val="00FF00"/>
                </a:solidFill>
                <a:effectLst/>
                <a:latin typeface="Berlin Sans FB Demi" panose="020E0802020502020306" pitchFamily="34" charset="0"/>
              </a:rPr>
              <a:t>(s)</a:t>
            </a:r>
          </a:p>
          <a:p>
            <a:pPr marL="18288" indent="0" algn="ctr">
              <a:buNone/>
            </a:pPr>
            <a:r>
              <a:rPr lang="en-AU" sz="3200" dirty="0">
                <a:solidFill>
                  <a:srgbClr val="FFFF00"/>
                </a:solidFill>
                <a:effectLst/>
                <a:latin typeface="Berlin Sans FB Demi" panose="020E0802020502020306" pitchFamily="34" charset="0"/>
              </a:rPr>
              <a:t>Mg</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Mg</a:t>
            </a:r>
            <a:r>
              <a:rPr lang="en-AU" sz="3200" baseline="-25000" dirty="0">
                <a:solidFill>
                  <a:srgbClr val="FFFF00"/>
                </a:solidFill>
                <a:effectLst/>
                <a:latin typeface="Berlin Sans FB Demi" panose="020E0802020502020306" pitchFamily="34" charset="0"/>
              </a:rPr>
              <a:t>(s)</a:t>
            </a:r>
            <a:endParaRPr lang="en-AU" sz="3200" baseline="-25000" dirty="0">
              <a:solidFill>
                <a:srgbClr val="00FF00"/>
              </a:solidFill>
              <a:effectLst/>
              <a:latin typeface="Berlin Sans FB Demi" panose="020E0802020502020306" pitchFamily="34" charset="0"/>
            </a:endParaRPr>
          </a:p>
          <a:p>
            <a:pPr marL="18288" indent="0" algn="ctr">
              <a:buNone/>
            </a:pPr>
            <a:r>
              <a:rPr lang="en-AU" sz="3200" dirty="0">
                <a:solidFill>
                  <a:srgbClr val="00FF00"/>
                </a:solidFill>
                <a:effectLst/>
                <a:latin typeface="Berlin Sans FB Demi" panose="020E0802020502020306" pitchFamily="34" charset="0"/>
              </a:rPr>
              <a:t>Fe</a:t>
            </a:r>
            <a:r>
              <a:rPr lang="en-AU" sz="3200" baseline="-25000" dirty="0">
                <a:solidFill>
                  <a:srgbClr val="00FF00"/>
                </a:solidFill>
                <a:effectLst/>
                <a:latin typeface="Berlin Sans FB Demi" panose="020E0802020502020306" pitchFamily="34" charset="0"/>
              </a:rPr>
              <a:t>(s)</a:t>
            </a:r>
            <a:r>
              <a:rPr lang="en-AU" sz="3200" dirty="0">
                <a:solidFill>
                  <a:srgbClr val="00FF00"/>
                </a:solidFill>
                <a:effectLst/>
                <a:latin typeface="Berlin Sans FB Demi" panose="020E0802020502020306" pitchFamily="34" charset="0"/>
              </a:rPr>
              <a:t> |Fe</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Cu</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Cu</a:t>
            </a:r>
            <a:r>
              <a:rPr lang="en-AU" sz="3200" baseline="-25000" dirty="0">
                <a:solidFill>
                  <a:srgbClr val="00FF00"/>
                </a:solidFill>
                <a:effectLst/>
                <a:latin typeface="Berlin Sans FB Demi" panose="020E0802020502020306" pitchFamily="34" charset="0"/>
              </a:rPr>
              <a:t>(s)</a:t>
            </a:r>
          </a:p>
          <a:p>
            <a:pPr marL="18288" indent="0" algn="ctr">
              <a:buNone/>
            </a:pPr>
            <a:r>
              <a:rPr lang="en-AU" sz="3200" dirty="0">
                <a:solidFill>
                  <a:srgbClr val="FFFF00"/>
                </a:solidFill>
                <a:effectLst/>
                <a:latin typeface="Berlin Sans FB Demi" panose="020E0802020502020306" pitchFamily="34" charset="0"/>
              </a:rPr>
              <a:t>Fe</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|Fe</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p:txBody>
      </p:sp>
    </p:spTree>
    <p:extLst>
      <p:ext uri="{BB962C8B-B14F-4D97-AF65-F5344CB8AC3E}">
        <p14:creationId xmlns:p14="http://schemas.microsoft.com/office/powerpoint/2010/main" val="10221466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rmAutofit/>
          </a:bodyPr>
          <a:lstStyle/>
          <a:p>
            <a:pPr marL="18288" lvl="0" indent="0">
              <a:buNone/>
            </a:pPr>
            <a:r>
              <a:rPr lang="en-AU" sz="3200" dirty="0">
                <a:solidFill>
                  <a:srgbClr val="00FF00"/>
                </a:solidFill>
                <a:effectLst/>
                <a:latin typeface="Berlin Sans FB Demi" panose="020E0802020502020306" pitchFamily="34" charset="0"/>
              </a:rPr>
              <a:t>Hydrogen has an oxidation number of +1 except in metal hydrides where it has an oxidation number of -1 </a:t>
            </a:r>
          </a:p>
          <a:p>
            <a:pPr marL="18288" lvl="0" indent="0">
              <a:buNone/>
            </a:pPr>
            <a:r>
              <a:rPr lang="en-AU" sz="3200" dirty="0">
                <a:solidFill>
                  <a:srgbClr val="FFFF00"/>
                </a:solidFill>
                <a:effectLst/>
                <a:latin typeface="Berlin Sans FB Demi" panose="020E0802020502020306" pitchFamily="34" charset="0"/>
              </a:rPr>
              <a:t>e.g. </a:t>
            </a:r>
            <a:r>
              <a:rPr lang="en-AU" sz="3200" dirty="0" err="1">
                <a:solidFill>
                  <a:srgbClr val="FFFF00"/>
                </a:solidFill>
                <a:effectLst/>
                <a:latin typeface="Berlin Sans FB Demi" panose="020E0802020502020306" pitchFamily="34" charset="0"/>
              </a:rPr>
              <a:t>NaH</a:t>
            </a:r>
            <a:r>
              <a:rPr lang="en-AU" sz="3200" dirty="0">
                <a:solidFill>
                  <a:srgbClr val="FFFF00"/>
                </a:solidFill>
                <a:effectLst/>
                <a:latin typeface="Berlin Sans FB Demi" panose="020E0802020502020306" pitchFamily="34" charset="0"/>
              </a:rPr>
              <a:t>, CaH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 etc.</a:t>
            </a:r>
          </a:p>
          <a:p>
            <a:pPr marL="18288" lvl="0" indent="0">
              <a:buNone/>
            </a:pPr>
            <a:endParaRPr lang="en-AU" sz="3200" dirty="0">
              <a:solidFill>
                <a:srgbClr val="00FF00"/>
              </a:solidFill>
              <a:effectLst/>
              <a:latin typeface="Berlin Sans FB Demi" panose="020E0802020502020306" pitchFamily="34" charset="0"/>
            </a:endParaRPr>
          </a:p>
          <a:p>
            <a:pPr marL="18288" lvl="0" indent="0">
              <a:buNone/>
            </a:pPr>
            <a:r>
              <a:rPr lang="en-AU" sz="3200" dirty="0">
                <a:solidFill>
                  <a:srgbClr val="00FF00"/>
                </a:solidFill>
                <a:effectLst/>
                <a:latin typeface="Berlin Sans FB Demi" panose="020E0802020502020306" pitchFamily="34" charset="0"/>
              </a:rPr>
              <a:t>Oxygen has an oxidation number of -2 except in the case of F</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 where it has an oxidation number of +2 and in peroxides where it has an oxidation number of -1 </a:t>
            </a:r>
          </a:p>
          <a:p>
            <a:pPr marL="18288" lvl="0" indent="0">
              <a:buNone/>
            </a:pPr>
            <a:r>
              <a:rPr lang="en-AU" sz="3200" dirty="0">
                <a:solidFill>
                  <a:srgbClr val="FFFF00"/>
                </a:solidFill>
                <a:effectLst/>
                <a:latin typeface="Berlin Sans FB Demi" panose="020E0802020502020306" pitchFamily="34" charset="0"/>
              </a:rPr>
              <a:t>e.g. 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 Na</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 etc.</a:t>
            </a:r>
          </a:p>
          <a:p>
            <a:pPr marL="18288" lvl="0" indent="0">
              <a:buNone/>
            </a:pPr>
            <a:endParaRPr lang="en-AU" sz="3200" dirty="0">
              <a:solidFill>
                <a:srgbClr val="FFFF00"/>
              </a:solidFill>
              <a:effectLst/>
              <a:latin typeface="Berlin Sans FB Demi" panose="020E0802020502020306" pitchFamily="34" charset="0"/>
            </a:endParaRPr>
          </a:p>
          <a:p>
            <a:pPr marL="18288" indent="0">
              <a:buNone/>
            </a:pPr>
            <a:endParaRPr lang="en-AU" sz="3200" b="1"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42259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Example Use the electrochemical series to decide the following:</a:t>
            </a:r>
          </a:p>
          <a:p>
            <a:pPr marL="18288" lvl="0" indent="0">
              <a:buNone/>
            </a:pPr>
            <a:r>
              <a:rPr lang="en-AU" sz="3200" dirty="0">
                <a:solidFill>
                  <a:srgbClr val="00FF00"/>
                </a:solidFill>
                <a:effectLst/>
                <a:latin typeface="Berlin Sans FB Demi" panose="020E0802020502020306" pitchFamily="34" charset="0"/>
              </a:rPr>
              <a:t>Is chlorine a powerful oxidiser or a poor oxidiser? </a:t>
            </a:r>
          </a:p>
          <a:p>
            <a:pPr marL="18288" lvl="0" indent="0">
              <a:buNone/>
            </a:pPr>
            <a:r>
              <a:rPr lang="en-AU" sz="3200" dirty="0">
                <a:solidFill>
                  <a:srgbClr val="FFFF00"/>
                </a:solidFill>
                <a:effectLst/>
                <a:latin typeface="Berlin Sans FB Demi" panose="020E0802020502020306" pitchFamily="34" charset="0"/>
              </a:rPr>
              <a:t>Powerful</a:t>
            </a:r>
          </a:p>
          <a:p>
            <a:pPr marL="18288" lvl="0" indent="0">
              <a:buNone/>
            </a:pPr>
            <a:r>
              <a:rPr lang="en-AU" sz="3200" dirty="0">
                <a:solidFill>
                  <a:srgbClr val="00FF00"/>
                </a:solidFill>
                <a:effectLst/>
                <a:latin typeface="Berlin Sans FB Demi" panose="020E0802020502020306" pitchFamily="34" charset="0"/>
              </a:rPr>
              <a:t>Is the sodium ion a powerful or poor oxidant? </a:t>
            </a:r>
          </a:p>
          <a:p>
            <a:pPr marL="18288" lvl="0" indent="0">
              <a:buNone/>
            </a:pPr>
            <a:r>
              <a:rPr lang="en-AU" sz="3200" dirty="0">
                <a:solidFill>
                  <a:srgbClr val="FFFF00"/>
                </a:solidFill>
                <a:effectLst/>
                <a:latin typeface="Berlin Sans FB Demi" panose="020E0802020502020306" pitchFamily="34" charset="0"/>
              </a:rPr>
              <a:t>Poor</a:t>
            </a:r>
          </a:p>
          <a:p>
            <a:pPr marL="18288" lvl="0" indent="0">
              <a:buNone/>
            </a:pPr>
            <a:r>
              <a:rPr lang="en-AU" sz="3200" dirty="0">
                <a:solidFill>
                  <a:srgbClr val="00FF00"/>
                </a:solidFill>
                <a:effectLst/>
                <a:latin typeface="Berlin Sans FB Demi" panose="020E0802020502020306" pitchFamily="34" charset="0"/>
              </a:rPr>
              <a:t>Which is the more powerful oxidiser – iodine or chlorine? </a:t>
            </a:r>
          </a:p>
          <a:p>
            <a:pPr marL="18288" lvl="0" indent="0">
              <a:buNone/>
            </a:pPr>
            <a:r>
              <a:rPr lang="en-AU" sz="3200" dirty="0">
                <a:solidFill>
                  <a:srgbClr val="FFFF00"/>
                </a:solidFill>
                <a:effectLst/>
                <a:latin typeface="Berlin Sans FB Demi" panose="020E0802020502020306" pitchFamily="34" charset="0"/>
              </a:rPr>
              <a:t>C</a:t>
            </a:r>
            <a:r>
              <a:rPr lang="en-AU" sz="3200" i="1"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2</a:t>
            </a:r>
            <a:endParaRPr lang="en-AU" sz="3200" dirty="0">
              <a:solidFill>
                <a:srgbClr val="FFFF00"/>
              </a:solidFill>
              <a:effectLst/>
              <a:latin typeface="Berlin Sans FB Demi" panose="020E0802020502020306" pitchFamily="34" charset="0"/>
            </a:endParaRPr>
          </a:p>
          <a:p>
            <a:pPr marL="18288" lvl="0" indent="0">
              <a:buNone/>
            </a:pPr>
            <a:r>
              <a:rPr lang="en-AU" sz="3200" dirty="0">
                <a:solidFill>
                  <a:srgbClr val="00FF00"/>
                </a:solidFill>
                <a:effectLst/>
                <a:latin typeface="Berlin Sans FB Demi" panose="020E0802020502020306" pitchFamily="34" charset="0"/>
              </a:rPr>
              <a:t>Which is the more powerful oxidising agent – iron (III) or hydrogen ions?</a:t>
            </a:r>
          </a:p>
          <a:p>
            <a:pPr marL="18288" lvl="0" indent="0">
              <a:buNone/>
            </a:pPr>
            <a:r>
              <a:rPr lang="en-AU" sz="3200" dirty="0">
                <a:solidFill>
                  <a:srgbClr val="00FF00"/>
                </a:solidFill>
                <a:effectLst/>
                <a:latin typeface="Berlin Sans FB Demi" panose="020E0802020502020306" pitchFamily="34" charset="0"/>
              </a:rPr>
              <a:t> </a:t>
            </a:r>
            <a:r>
              <a:rPr lang="en-AU" sz="3200" dirty="0">
                <a:solidFill>
                  <a:srgbClr val="FFFF00"/>
                </a:solidFill>
                <a:effectLst/>
                <a:latin typeface="Berlin Sans FB Demi" panose="020E0802020502020306" pitchFamily="34" charset="0"/>
              </a:rPr>
              <a:t>Fe</a:t>
            </a:r>
            <a:r>
              <a:rPr lang="en-AU" sz="3200" baseline="30000" dirty="0">
                <a:solidFill>
                  <a:srgbClr val="FFFF00"/>
                </a:solidFill>
                <a:effectLst/>
                <a:latin typeface="Berlin Sans FB Demi" panose="020E0802020502020306" pitchFamily="34" charset="0"/>
              </a:rPr>
              <a:t>3+</a:t>
            </a:r>
            <a:endParaRPr lang="en-AU" sz="3200" dirty="0">
              <a:solidFill>
                <a:srgbClr val="FFFF00"/>
              </a:solidFill>
              <a:effectLst/>
              <a:latin typeface="Berlin Sans FB Demi" panose="020E0802020502020306" pitchFamily="34" charset="0"/>
            </a:endParaRPr>
          </a:p>
        </p:txBody>
      </p:sp>
    </p:spTree>
    <p:extLst>
      <p:ext uri="{BB962C8B-B14F-4D97-AF65-F5344CB8AC3E}">
        <p14:creationId xmlns:p14="http://schemas.microsoft.com/office/powerpoint/2010/main" val="42647643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lvl="0" indent="0">
              <a:buNone/>
            </a:pPr>
            <a:r>
              <a:rPr lang="en-AU" sz="3100" dirty="0">
                <a:solidFill>
                  <a:srgbClr val="00FF00"/>
                </a:solidFill>
                <a:effectLst/>
                <a:latin typeface="Berlin Sans FB Demi" panose="020E0802020502020306" pitchFamily="34" charset="0"/>
              </a:rPr>
              <a:t>Which is the more powerful reductant – magnesium or gold? </a:t>
            </a:r>
          </a:p>
          <a:p>
            <a:pPr marL="18288" lvl="0" indent="0">
              <a:buNone/>
            </a:pPr>
            <a:r>
              <a:rPr lang="en-AU" sz="3100" dirty="0">
                <a:solidFill>
                  <a:srgbClr val="FFFF00"/>
                </a:solidFill>
                <a:effectLst/>
                <a:latin typeface="Berlin Sans FB Demi" panose="020E0802020502020306" pitchFamily="34" charset="0"/>
              </a:rPr>
              <a:t>Mg</a:t>
            </a:r>
          </a:p>
          <a:p>
            <a:pPr marL="18288" lvl="0" indent="0">
              <a:buNone/>
            </a:pPr>
            <a:r>
              <a:rPr lang="en-AU" sz="3100" dirty="0">
                <a:solidFill>
                  <a:srgbClr val="00FF00"/>
                </a:solidFill>
                <a:effectLst/>
                <a:latin typeface="Berlin Sans FB Demi" panose="020E0802020502020306" pitchFamily="34" charset="0"/>
              </a:rPr>
              <a:t>Which is the more powerful reducer – chloride ions or iodide? </a:t>
            </a:r>
          </a:p>
          <a:p>
            <a:pPr marL="18288" lvl="0" indent="0">
              <a:buNone/>
            </a:pPr>
            <a:r>
              <a:rPr lang="en-AU" sz="3100" dirty="0">
                <a:solidFill>
                  <a:srgbClr val="FFFF00"/>
                </a:solidFill>
                <a:effectLst/>
                <a:latin typeface="Berlin Sans FB Demi" panose="020E0802020502020306" pitchFamily="34" charset="0"/>
              </a:rPr>
              <a:t>I</a:t>
            </a:r>
            <a:r>
              <a:rPr lang="en-AU" sz="3100" baseline="30000" dirty="0">
                <a:solidFill>
                  <a:srgbClr val="FFFF00"/>
                </a:solidFill>
                <a:effectLst/>
                <a:latin typeface="Berlin Sans FB Demi" panose="020E0802020502020306" pitchFamily="34" charset="0"/>
              </a:rPr>
              <a:t>−</a:t>
            </a:r>
          </a:p>
          <a:p>
            <a:pPr marL="18288" indent="0">
              <a:buNone/>
            </a:pPr>
            <a:r>
              <a:rPr lang="en-AU" sz="3100" dirty="0">
                <a:solidFill>
                  <a:srgbClr val="00FF00"/>
                </a:solidFill>
                <a:effectLst/>
                <a:latin typeface="Berlin Sans FB Demi" panose="020E0802020502020306" pitchFamily="34" charset="0"/>
              </a:rPr>
              <a:t>The </a:t>
            </a:r>
            <a:r>
              <a:rPr lang="en-AU" sz="3100" dirty="0" err="1">
                <a:solidFill>
                  <a:srgbClr val="00FF00"/>
                </a:solidFill>
                <a:effectLst/>
                <a:latin typeface="Berlin Sans FB Demi" panose="020E0802020502020306" pitchFamily="34" charset="0"/>
              </a:rPr>
              <a:t>E°</a:t>
            </a:r>
            <a:r>
              <a:rPr lang="en-AU" sz="3100" baseline="-25000" dirty="0" err="1">
                <a:solidFill>
                  <a:srgbClr val="00FF00"/>
                </a:solidFill>
                <a:effectLst/>
                <a:latin typeface="Berlin Sans FB Demi" panose="020E0802020502020306" pitchFamily="34" charset="0"/>
              </a:rPr>
              <a:t>cell</a:t>
            </a:r>
            <a:r>
              <a:rPr lang="en-AU" sz="3100" dirty="0">
                <a:solidFill>
                  <a:srgbClr val="00FF00"/>
                </a:solidFill>
                <a:effectLst/>
                <a:latin typeface="Berlin Sans FB Demi" panose="020E0802020502020306" pitchFamily="34" charset="0"/>
              </a:rPr>
              <a:t> or voltage or E.M.F. of an electrochemical cell is a measure of the difference in the standard potentials of each half-cell. </a:t>
            </a:r>
          </a:p>
          <a:p>
            <a:pPr marL="18288" indent="0">
              <a:buNone/>
            </a:pPr>
            <a:r>
              <a:rPr lang="en-AU" sz="3100" dirty="0">
                <a:solidFill>
                  <a:srgbClr val="00FF00"/>
                </a:solidFill>
                <a:effectLst/>
                <a:latin typeface="Berlin Sans FB Demi" panose="020E0802020502020306" pitchFamily="34" charset="0"/>
              </a:rPr>
              <a:t>A positive </a:t>
            </a:r>
            <a:r>
              <a:rPr lang="en-AU" sz="3100" dirty="0" err="1">
                <a:solidFill>
                  <a:srgbClr val="00FF00"/>
                </a:solidFill>
                <a:effectLst/>
                <a:latin typeface="Berlin Sans FB Demi" panose="020E0802020502020306" pitchFamily="34" charset="0"/>
              </a:rPr>
              <a:t>E°</a:t>
            </a:r>
            <a:r>
              <a:rPr lang="en-AU" sz="3100" baseline="-25000" dirty="0" err="1">
                <a:solidFill>
                  <a:srgbClr val="00FF00"/>
                </a:solidFill>
                <a:effectLst/>
                <a:latin typeface="Berlin Sans FB Demi" panose="020E0802020502020306" pitchFamily="34" charset="0"/>
              </a:rPr>
              <a:t>cell</a:t>
            </a:r>
            <a:r>
              <a:rPr lang="en-AU" sz="3100" dirty="0">
                <a:solidFill>
                  <a:srgbClr val="00FF00"/>
                </a:solidFill>
                <a:effectLst/>
                <a:latin typeface="Berlin Sans FB Demi" panose="020E0802020502020306" pitchFamily="34" charset="0"/>
              </a:rPr>
              <a:t> indicates that a reaction will occur spontaneously. </a:t>
            </a:r>
          </a:p>
          <a:p>
            <a:pPr marL="18288" indent="0">
              <a:buNone/>
            </a:pPr>
            <a:r>
              <a:rPr lang="en-AU" sz="3100" dirty="0">
                <a:solidFill>
                  <a:srgbClr val="00FF00"/>
                </a:solidFill>
                <a:effectLst/>
                <a:latin typeface="Berlin Sans FB Demi" panose="020E0802020502020306" pitchFamily="34" charset="0"/>
              </a:rPr>
              <a:t>A negative </a:t>
            </a:r>
            <a:r>
              <a:rPr lang="en-AU" sz="3100" dirty="0" err="1">
                <a:solidFill>
                  <a:srgbClr val="00FF00"/>
                </a:solidFill>
                <a:effectLst/>
                <a:latin typeface="Berlin Sans FB Demi" panose="020E0802020502020306" pitchFamily="34" charset="0"/>
              </a:rPr>
              <a:t>E°</a:t>
            </a:r>
            <a:r>
              <a:rPr lang="en-AU" sz="3100" baseline="-25000" dirty="0" err="1">
                <a:solidFill>
                  <a:srgbClr val="00FF00"/>
                </a:solidFill>
                <a:effectLst/>
                <a:latin typeface="Berlin Sans FB Demi" panose="020E0802020502020306" pitchFamily="34" charset="0"/>
              </a:rPr>
              <a:t>cell</a:t>
            </a:r>
            <a:r>
              <a:rPr lang="en-AU" sz="3100" dirty="0">
                <a:solidFill>
                  <a:srgbClr val="00FF00"/>
                </a:solidFill>
                <a:effectLst/>
                <a:latin typeface="Berlin Sans FB Demi" panose="020E0802020502020306" pitchFamily="34" charset="0"/>
              </a:rPr>
              <a:t> indicates that a reaction will not occur without external assistance. </a:t>
            </a:r>
          </a:p>
          <a:p>
            <a:pPr marL="18288" lvl="0" indent="0">
              <a:buNone/>
            </a:pPr>
            <a:endParaRPr lang="en-AU" sz="3200" dirty="0">
              <a:effectLst/>
            </a:endParaRPr>
          </a:p>
        </p:txBody>
      </p:sp>
    </p:spTree>
    <p:extLst>
      <p:ext uri="{BB962C8B-B14F-4D97-AF65-F5344CB8AC3E}">
        <p14:creationId xmlns:p14="http://schemas.microsoft.com/office/powerpoint/2010/main" val="7869012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When determining </a:t>
            </a:r>
            <a:r>
              <a:rPr lang="en-AU" sz="3200" dirty="0" err="1">
                <a:solidFill>
                  <a:srgbClr val="00FF00"/>
                </a:solidFill>
                <a:effectLst/>
                <a:latin typeface="Berlin Sans FB Demi" panose="020E0802020502020306" pitchFamily="34" charset="0"/>
              </a:rPr>
              <a:t>E°</a:t>
            </a:r>
            <a:r>
              <a:rPr lang="en-AU" sz="3200" baseline="-25000" dirty="0" err="1">
                <a:solidFill>
                  <a:srgbClr val="00FF00"/>
                </a:solidFill>
                <a:effectLst/>
                <a:latin typeface="Berlin Sans FB Demi" panose="020E0802020502020306" pitchFamily="34" charset="0"/>
              </a:rPr>
              <a:t>cell</a:t>
            </a:r>
            <a:r>
              <a:rPr lang="en-AU" sz="3200" dirty="0">
                <a:solidFill>
                  <a:srgbClr val="00FF00"/>
                </a:solidFill>
                <a:effectLst/>
                <a:latin typeface="Berlin Sans FB Demi" panose="020E0802020502020306" pitchFamily="34" charset="0"/>
              </a:rPr>
              <a:t> it is important to remember that the values given in the standard reduction potentials table are for reduction half-equations. </a:t>
            </a:r>
          </a:p>
          <a:p>
            <a:pPr marL="18288" indent="0">
              <a:buNone/>
            </a:pPr>
            <a:r>
              <a:rPr lang="en-AU" sz="3200" dirty="0">
                <a:solidFill>
                  <a:srgbClr val="00FF00"/>
                </a:solidFill>
                <a:effectLst/>
                <a:latin typeface="Berlin Sans FB Demi" panose="020E0802020502020306" pitchFamily="34" charset="0"/>
              </a:rPr>
              <a:t>Once the oxidation half-equation has been identified, the sign of its E° value must be reversed. </a:t>
            </a:r>
          </a:p>
          <a:p>
            <a:pPr marL="18288" indent="0">
              <a:buNone/>
            </a:pPr>
            <a:r>
              <a:rPr lang="en-AU" sz="3200" dirty="0">
                <a:solidFill>
                  <a:srgbClr val="00FF00"/>
                </a:solidFill>
                <a:effectLst/>
                <a:latin typeface="Berlin Sans FB Demi" panose="020E0802020502020306" pitchFamily="34" charset="0"/>
              </a:rPr>
              <a:t>This means the </a:t>
            </a:r>
            <a:r>
              <a:rPr lang="en-AU" sz="3200" dirty="0" err="1">
                <a:solidFill>
                  <a:srgbClr val="00FF00"/>
                </a:solidFill>
                <a:effectLst/>
                <a:latin typeface="Berlin Sans FB Demi" panose="020E0802020502020306" pitchFamily="34" charset="0"/>
              </a:rPr>
              <a:t>E°</a:t>
            </a:r>
            <a:r>
              <a:rPr lang="en-AU" sz="3200" baseline="-25000" dirty="0" err="1">
                <a:solidFill>
                  <a:srgbClr val="00FF00"/>
                </a:solidFill>
                <a:effectLst/>
                <a:latin typeface="Berlin Sans FB Demi" panose="020E0802020502020306" pitchFamily="34" charset="0"/>
              </a:rPr>
              <a:t>cell</a:t>
            </a:r>
            <a:r>
              <a:rPr lang="en-AU" sz="3200" dirty="0">
                <a:solidFill>
                  <a:srgbClr val="00FF00"/>
                </a:solidFill>
                <a:effectLst/>
                <a:latin typeface="Berlin Sans FB Demi" panose="020E0802020502020306" pitchFamily="34" charset="0"/>
              </a:rPr>
              <a:t> can be calculated using the formula:</a:t>
            </a:r>
          </a:p>
          <a:p>
            <a:pPr marL="18288" indent="0" algn="ctr">
              <a:buNone/>
            </a:pPr>
            <a:r>
              <a:rPr lang="en-AU" sz="3200" dirty="0" err="1">
                <a:solidFill>
                  <a:srgbClr val="FFFF00"/>
                </a:solidFill>
                <a:effectLst/>
                <a:latin typeface="Berlin Sans FB Demi" panose="020E0802020502020306" pitchFamily="34" charset="0"/>
              </a:rPr>
              <a:t>E°</a:t>
            </a:r>
            <a:r>
              <a:rPr lang="en-AU" sz="3200" baseline="-25000" dirty="0" err="1">
                <a:solidFill>
                  <a:srgbClr val="FFFF00"/>
                </a:solidFill>
                <a:effectLst/>
                <a:latin typeface="Berlin Sans FB Demi" panose="020E0802020502020306" pitchFamily="34" charset="0"/>
              </a:rPr>
              <a:t>cell</a:t>
            </a:r>
            <a:r>
              <a:rPr lang="en-AU" sz="3200" dirty="0">
                <a:solidFill>
                  <a:srgbClr val="FFFF00"/>
                </a:solidFill>
                <a:effectLst/>
                <a:latin typeface="Berlin Sans FB Demi" panose="020E0802020502020306" pitchFamily="34" charset="0"/>
              </a:rPr>
              <a:t> = </a:t>
            </a:r>
            <a:r>
              <a:rPr lang="en-AU" sz="3200" dirty="0" err="1">
                <a:solidFill>
                  <a:srgbClr val="FFFF00"/>
                </a:solidFill>
                <a:effectLst/>
                <a:latin typeface="Berlin Sans FB Demi" panose="020E0802020502020306" pitchFamily="34" charset="0"/>
              </a:rPr>
              <a:t>E°</a:t>
            </a:r>
            <a:r>
              <a:rPr lang="en-AU" sz="3200" baseline="-25000" dirty="0" err="1">
                <a:solidFill>
                  <a:srgbClr val="FFFF00"/>
                </a:solidFill>
                <a:effectLst/>
                <a:latin typeface="Berlin Sans FB Demi" panose="020E0802020502020306" pitchFamily="34" charset="0"/>
              </a:rPr>
              <a:t>reduction</a:t>
            </a:r>
            <a:r>
              <a:rPr lang="en-AU" sz="3200" dirty="0">
                <a:solidFill>
                  <a:srgbClr val="FFFF00"/>
                </a:solidFill>
                <a:effectLst/>
                <a:latin typeface="Berlin Sans FB Demi" panose="020E0802020502020306" pitchFamily="34" charset="0"/>
              </a:rPr>
              <a:t> + </a:t>
            </a:r>
            <a:r>
              <a:rPr lang="en-AU" sz="3200" dirty="0" err="1">
                <a:solidFill>
                  <a:srgbClr val="FFFF00"/>
                </a:solidFill>
                <a:effectLst/>
                <a:latin typeface="Berlin Sans FB Demi" panose="020E0802020502020306" pitchFamily="34" charset="0"/>
              </a:rPr>
              <a:t>E°</a:t>
            </a:r>
            <a:r>
              <a:rPr lang="en-AU" sz="3200" baseline="-25000" dirty="0" err="1">
                <a:solidFill>
                  <a:srgbClr val="FFFF00"/>
                </a:solidFill>
                <a:effectLst/>
                <a:latin typeface="Berlin Sans FB Demi" panose="020E0802020502020306" pitchFamily="34" charset="0"/>
              </a:rPr>
              <a:t>oxidation</a:t>
            </a:r>
            <a:endParaRPr lang="en-AU" sz="3200" dirty="0">
              <a:solidFill>
                <a:srgbClr val="FFFF00"/>
              </a:solidFill>
              <a:effectLst/>
              <a:latin typeface="Berlin Sans FB Demi" panose="020E0802020502020306" pitchFamily="34" charset="0"/>
            </a:endParaRPr>
          </a:p>
          <a:p>
            <a:pPr marL="18288" lvl="0" indent="0">
              <a:buNone/>
            </a:pPr>
            <a:endParaRPr lang="en-AU" sz="3200" dirty="0">
              <a:effectLst/>
            </a:endParaRPr>
          </a:p>
        </p:txBody>
      </p:sp>
    </p:spTree>
    <p:extLst>
      <p:ext uri="{BB962C8B-B14F-4D97-AF65-F5344CB8AC3E}">
        <p14:creationId xmlns:p14="http://schemas.microsoft.com/office/powerpoint/2010/main" val="38469794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Electrochemical cells can be represented in the following notation: </a:t>
            </a:r>
          </a:p>
          <a:p>
            <a:pPr marL="18288" indent="0" algn="ctr">
              <a:buNone/>
            </a:pPr>
            <a:r>
              <a:rPr lang="en-AU" sz="3200" dirty="0">
                <a:solidFill>
                  <a:srgbClr val="00FF00"/>
                </a:solidFill>
                <a:effectLst/>
                <a:latin typeface="Berlin Sans FB Demi" panose="020E0802020502020306" pitchFamily="34" charset="0"/>
              </a:rPr>
              <a:t>Zn</a:t>
            </a:r>
            <a:r>
              <a:rPr lang="en-AU" sz="3200" baseline="-25000" dirty="0">
                <a:solidFill>
                  <a:srgbClr val="00FF00"/>
                </a:solidFill>
                <a:effectLst/>
                <a:latin typeface="Berlin Sans FB Demi" panose="020E0802020502020306" pitchFamily="34" charset="0"/>
              </a:rPr>
              <a:t>(s)</a:t>
            </a:r>
            <a:r>
              <a:rPr lang="en-AU" sz="3200" dirty="0">
                <a:solidFill>
                  <a:srgbClr val="00FF00"/>
                </a:solidFill>
                <a:effectLst/>
                <a:latin typeface="Berlin Sans FB Demi" panose="020E0802020502020306" pitchFamily="34" charset="0"/>
              </a:rPr>
              <a:t>|Zn</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Ag</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|Ag</a:t>
            </a:r>
            <a:r>
              <a:rPr lang="en-AU" sz="3200" baseline="-25000" dirty="0">
                <a:solidFill>
                  <a:srgbClr val="00FF00"/>
                </a:solidFill>
                <a:effectLst/>
                <a:latin typeface="Berlin Sans FB Demi" panose="020E0802020502020306" pitchFamily="34" charset="0"/>
              </a:rPr>
              <a:t>(s)</a:t>
            </a: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or, if inert electrodes are used   </a:t>
            </a:r>
          </a:p>
          <a:p>
            <a:pPr marL="18288" indent="0" algn="ctr">
              <a:buNone/>
            </a:pPr>
            <a:r>
              <a:rPr lang="en-AU" sz="3200" dirty="0">
                <a:solidFill>
                  <a:srgbClr val="00FF00"/>
                </a:solidFill>
                <a:effectLst/>
                <a:latin typeface="Berlin Sans FB Demi" panose="020E0802020502020306" pitchFamily="34" charset="0"/>
              </a:rPr>
              <a:t>Pt</a:t>
            </a:r>
            <a:r>
              <a:rPr lang="en-AU" sz="3200" baseline="-25000" dirty="0">
                <a:solidFill>
                  <a:srgbClr val="00FF00"/>
                </a:solidFill>
                <a:effectLst/>
                <a:latin typeface="Berlin Sans FB Demi" panose="020E0802020502020306" pitchFamily="34" charset="0"/>
              </a:rPr>
              <a:t>(s)</a:t>
            </a:r>
            <a:r>
              <a:rPr lang="en-AU" sz="3200" dirty="0">
                <a:solidFill>
                  <a:srgbClr val="00FF00"/>
                </a:solidFill>
                <a:effectLst/>
                <a:latin typeface="Berlin Sans FB Demi" panose="020E0802020502020306" pitchFamily="34" charset="0"/>
              </a:rPr>
              <a:t>|C</a:t>
            </a:r>
            <a:r>
              <a:rPr lang="en-AU" sz="3200" i="1" dirty="0">
                <a:solidFill>
                  <a:srgbClr val="00FF00"/>
                </a:solidFill>
                <a:effectLst/>
                <a:latin typeface="Berlin Sans FB Demi" panose="020E0802020502020306" pitchFamily="34" charset="0"/>
              </a:rPr>
              <a:t>l </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3</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C</a:t>
            </a:r>
            <a:r>
              <a:rPr lang="en-AU" sz="3200" i="1" dirty="0">
                <a:solidFill>
                  <a:srgbClr val="00FF00"/>
                </a:solidFill>
                <a:effectLst/>
                <a:latin typeface="Berlin Sans FB Demi" panose="020E0802020502020306" pitchFamily="34" charset="0"/>
              </a:rPr>
              <a:t>l </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4</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||MnO</a:t>
            </a:r>
            <a:r>
              <a:rPr lang="en-AU" sz="3200" baseline="-25000" dirty="0">
                <a:solidFill>
                  <a:srgbClr val="00FF00"/>
                </a:solidFill>
                <a:effectLst/>
                <a:latin typeface="Berlin Sans FB Demi" panose="020E0802020502020306" pitchFamily="34" charset="0"/>
              </a:rPr>
              <a:t>4</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Mn</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|Pt</a:t>
            </a:r>
            <a:r>
              <a:rPr lang="en-AU" sz="3200" baseline="-25000" dirty="0">
                <a:solidFill>
                  <a:srgbClr val="00FF00"/>
                </a:solidFill>
                <a:effectLst/>
                <a:latin typeface="Berlin Sans FB Demi" panose="020E0802020502020306" pitchFamily="34" charset="0"/>
              </a:rPr>
              <a:t>(s)</a:t>
            </a: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where | = phase boundary, || = salt bridge.</a:t>
            </a:r>
          </a:p>
          <a:p>
            <a:pPr marL="18288" indent="0">
              <a:buNone/>
            </a:pPr>
            <a:r>
              <a:rPr lang="en-AU" sz="3200" dirty="0">
                <a:solidFill>
                  <a:srgbClr val="00FF00"/>
                </a:solidFill>
                <a:effectLst/>
                <a:latin typeface="Berlin Sans FB Demi" panose="020E0802020502020306" pitchFamily="34" charset="0"/>
              </a:rPr>
              <a:t> </a:t>
            </a:r>
          </a:p>
          <a:p>
            <a:pPr marL="18288" indent="0">
              <a:buNone/>
            </a:pPr>
            <a:r>
              <a:rPr lang="en-AU" sz="3200" dirty="0">
                <a:solidFill>
                  <a:srgbClr val="00FF00"/>
                </a:solidFill>
                <a:effectLst/>
                <a:latin typeface="Berlin Sans FB Demi" panose="020E0802020502020306" pitchFamily="34" charset="0"/>
              </a:rPr>
              <a:t>Redox reactions are not limited to those between metals and metal ions. As such, some half-cells require inert electrodes (most often graphite or platinum).</a:t>
            </a:r>
          </a:p>
          <a:p>
            <a:pPr marL="18288" lvl="0" indent="0">
              <a:buNone/>
            </a:pPr>
            <a:endParaRPr lang="en-AU" sz="3200" dirty="0">
              <a:effectLst/>
            </a:endParaRPr>
          </a:p>
        </p:txBody>
      </p:sp>
    </p:spTree>
    <p:extLst>
      <p:ext uri="{BB962C8B-B14F-4D97-AF65-F5344CB8AC3E}">
        <p14:creationId xmlns:p14="http://schemas.microsoft.com/office/powerpoint/2010/main" val="25993640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The type of electrode that can be used for particular half-cells include:</a:t>
            </a:r>
          </a:p>
          <a:p>
            <a:pPr marL="18288" lvl="0" indent="0">
              <a:buNone/>
            </a:pPr>
            <a:r>
              <a:rPr lang="en-AU" sz="3200" dirty="0">
                <a:solidFill>
                  <a:srgbClr val="00FF00"/>
                </a:solidFill>
                <a:effectLst/>
                <a:latin typeface="Berlin Sans FB Demi" panose="020E0802020502020306" pitchFamily="34" charset="0"/>
              </a:rPr>
              <a:t>Reactions involving metals and metal ions – </a:t>
            </a:r>
            <a:r>
              <a:rPr lang="en-AU" sz="3200" dirty="0">
                <a:solidFill>
                  <a:srgbClr val="FFFF00"/>
                </a:solidFill>
                <a:effectLst/>
                <a:latin typeface="Berlin Sans FB Demi" panose="020E0802020502020306" pitchFamily="34" charset="0"/>
              </a:rPr>
              <a:t>the metal </a:t>
            </a:r>
            <a:r>
              <a:rPr lang="en-AU" sz="3200" dirty="0">
                <a:solidFill>
                  <a:srgbClr val="00FF00"/>
                </a:solidFill>
                <a:effectLst/>
                <a:latin typeface="Berlin Sans FB Demi" panose="020E0802020502020306" pitchFamily="34" charset="0"/>
              </a:rPr>
              <a:t>is the electrode (</a:t>
            </a:r>
            <a:r>
              <a:rPr lang="en-AU" sz="3200" dirty="0" err="1">
                <a:solidFill>
                  <a:srgbClr val="00FF00"/>
                </a:solidFill>
                <a:effectLst/>
                <a:latin typeface="Berlin Sans FB Demi" panose="020E0802020502020306" pitchFamily="34" charset="0"/>
              </a:rPr>
              <a:t>eg</a:t>
            </a:r>
            <a:r>
              <a:rPr lang="en-AU" sz="3200" dirty="0">
                <a:solidFill>
                  <a:srgbClr val="00FF00"/>
                </a:solidFill>
                <a:effectLst/>
                <a:latin typeface="Berlin Sans FB Demi" panose="020E0802020502020306" pitchFamily="34" charset="0"/>
              </a:rPr>
              <a:t> Mg and Mg</a:t>
            </a:r>
            <a:r>
              <a:rPr lang="en-AU" sz="3200" baseline="30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a:t>
            </a:r>
          </a:p>
          <a:p>
            <a:pPr marL="18288" lvl="0" indent="0">
              <a:buNone/>
            </a:pPr>
            <a:r>
              <a:rPr lang="en-AU" sz="3200" dirty="0">
                <a:solidFill>
                  <a:srgbClr val="00FF00"/>
                </a:solidFill>
                <a:effectLst/>
                <a:latin typeface="Berlin Sans FB Demi" panose="020E0802020502020306" pitchFamily="34" charset="0"/>
              </a:rPr>
              <a:t>Reactions involving metals ions in different oxidation states – </a:t>
            </a:r>
            <a:r>
              <a:rPr lang="en-AU" sz="3200" dirty="0">
                <a:solidFill>
                  <a:srgbClr val="FFFF00"/>
                </a:solidFill>
                <a:effectLst/>
                <a:latin typeface="Berlin Sans FB Demi" panose="020E0802020502020306" pitchFamily="34" charset="0"/>
              </a:rPr>
              <a:t>an inert</a:t>
            </a:r>
            <a:r>
              <a:rPr lang="en-AU" sz="3200" dirty="0">
                <a:solidFill>
                  <a:srgbClr val="00FF00"/>
                </a:solidFill>
                <a:effectLst/>
                <a:latin typeface="Berlin Sans FB Demi" panose="020E0802020502020306" pitchFamily="34" charset="0"/>
              </a:rPr>
              <a:t> electrode is used        (</a:t>
            </a:r>
            <a:r>
              <a:rPr lang="en-AU" sz="3200" dirty="0" err="1">
                <a:solidFill>
                  <a:srgbClr val="00FF00"/>
                </a:solidFill>
                <a:effectLst/>
                <a:latin typeface="Berlin Sans FB Demi" panose="020E0802020502020306" pitchFamily="34" charset="0"/>
              </a:rPr>
              <a:t>eg</a:t>
            </a:r>
            <a:r>
              <a:rPr lang="en-AU" sz="3200" dirty="0">
                <a:solidFill>
                  <a:srgbClr val="00FF00"/>
                </a:solidFill>
                <a:effectLst/>
                <a:latin typeface="Berlin Sans FB Demi" panose="020E0802020502020306" pitchFamily="34" charset="0"/>
              </a:rPr>
              <a:t> Cr</a:t>
            </a:r>
            <a:r>
              <a:rPr lang="en-AU" sz="3200" baseline="30000" dirty="0">
                <a:solidFill>
                  <a:srgbClr val="00FF00"/>
                </a:solidFill>
                <a:effectLst/>
                <a:latin typeface="Berlin Sans FB Demi" panose="020E0802020502020306" pitchFamily="34" charset="0"/>
              </a:rPr>
              <a:t>3+</a:t>
            </a:r>
            <a:r>
              <a:rPr lang="en-AU" sz="3200" dirty="0">
                <a:solidFill>
                  <a:srgbClr val="00FF00"/>
                </a:solidFill>
                <a:effectLst/>
                <a:latin typeface="Berlin Sans FB Demi" panose="020E0802020502020306" pitchFamily="34" charset="0"/>
              </a:rPr>
              <a:t> and Cr</a:t>
            </a:r>
            <a:r>
              <a:rPr lang="en-AU" sz="3200" baseline="30000" dirty="0">
                <a:solidFill>
                  <a:srgbClr val="00FF00"/>
                </a:solidFill>
                <a:effectLst/>
                <a:latin typeface="Berlin Sans FB Demi" panose="020E0802020502020306" pitchFamily="34" charset="0"/>
              </a:rPr>
              <a:t>6+</a:t>
            </a:r>
            <a:r>
              <a:rPr lang="en-AU" sz="3200" dirty="0">
                <a:solidFill>
                  <a:srgbClr val="00FF00"/>
                </a:solidFill>
                <a:effectLst/>
                <a:latin typeface="Berlin Sans FB Demi" panose="020E0802020502020306" pitchFamily="34" charset="0"/>
              </a:rPr>
              <a:t>).</a:t>
            </a:r>
          </a:p>
          <a:p>
            <a:pPr marL="18288" lvl="0" indent="0">
              <a:buNone/>
            </a:pPr>
            <a:r>
              <a:rPr lang="en-AU" sz="3200" dirty="0">
                <a:solidFill>
                  <a:srgbClr val="00FF00"/>
                </a:solidFill>
                <a:effectLst/>
                <a:latin typeface="Berlin Sans FB Demi" panose="020E0802020502020306" pitchFamily="34" charset="0"/>
              </a:rPr>
              <a:t>Reactions involving a dissolved non-metal and its ions – </a:t>
            </a:r>
            <a:r>
              <a:rPr lang="en-AU" sz="3200" dirty="0">
                <a:solidFill>
                  <a:srgbClr val="FFFF00"/>
                </a:solidFill>
                <a:effectLst/>
                <a:latin typeface="Berlin Sans FB Demi" panose="020E0802020502020306" pitchFamily="34" charset="0"/>
              </a:rPr>
              <a:t>an inert </a:t>
            </a:r>
            <a:r>
              <a:rPr lang="en-AU" sz="3200" dirty="0">
                <a:solidFill>
                  <a:srgbClr val="00FF00"/>
                </a:solidFill>
                <a:effectLst/>
                <a:latin typeface="Berlin Sans FB Demi" panose="020E0802020502020306" pitchFamily="34" charset="0"/>
              </a:rPr>
              <a:t>electrode is used (</a:t>
            </a:r>
            <a:r>
              <a:rPr lang="en-AU" sz="3200" dirty="0" err="1">
                <a:solidFill>
                  <a:srgbClr val="00FF00"/>
                </a:solidFill>
                <a:effectLst/>
                <a:latin typeface="Berlin Sans FB Demi" panose="020E0802020502020306" pitchFamily="34" charset="0"/>
              </a:rPr>
              <a:t>eg</a:t>
            </a:r>
            <a:r>
              <a:rPr lang="en-AU" sz="3200" dirty="0">
                <a:solidFill>
                  <a:srgbClr val="00FF00"/>
                </a:solidFill>
                <a:effectLst/>
                <a:latin typeface="Berlin Sans FB Demi" panose="020E0802020502020306" pitchFamily="34" charset="0"/>
              </a:rPr>
              <a:t> Br</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 and Br</a:t>
            </a:r>
            <a:r>
              <a:rPr lang="en-AU" sz="3200" baseline="30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a:t>
            </a:r>
          </a:p>
          <a:p>
            <a:pPr marL="18288" lvl="0" indent="0">
              <a:buNone/>
            </a:pPr>
            <a:r>
              <a:rPr lang="en-AU" sz="3200" dirty="0">
                <a:solidFill>
                  <a:srgbClr val="00FF00"/>
                </a:solidFill>
                <a:effectLst/>
                <a:latin typeface="Berlin Sans FB Demi" panose="020E0802020502020306" pitchFamily="34" charset="0"/>
              </a:rPr>
              <a:t>Reactions involving a gaseous non-metal and its ions – </a:t>
            </a:r>
            <a:r>
              <a:rPr lang="en-AU" sz="3200" dirty="0">
                <a:solidFill>
                  <a:srgbClr val="FFFF00"/>
                </a:solidFill>
                <a:effectLst/>
                <a:latin typeface="Berlin Sans FB Demi" panose="020E0802020502020306" pitchFamily="34" charset="0"/>
              </a:rPr>
              <a:t>an inert </a:t>
            </a:r>
            <a:r>
              <a:rPr lang="en-AU" sz="3200" dirty="0">
                <a:solidFill>
                  <a:srgbClr val="00FF00"/>
                </a:solidFill>
                <a:effectLst/>
                <a:latin typeface="Berlin Sans FB Demi" panose="020E0802020502020306" pitchFamily="34" charset="0"/>
              </a:rPr>
              <a:t>electrode is used (</a:t>
            </a:r>
            <a:r>
              <a:rPr lang="en-AU" sz="3200" dirty="0" err="1">
                <a:solidFill>
                  <a:srgbClr val="00FF00"/>
                </a:solidFill>
                <a:effectLst/>
                <a:latin typeface="Berlin Sans FB Demi" panose="020E0802020502020306" pitchFamily="34" charset="0"/>
              </a:rPr>
              <a:t>eg</a:t>
            </a:r>
            <a:r>
              <a:rPr lang="en-AU" sz="3200" dirty="0">
                <a:solidFill>
                  <a:srgbClr val="00FF00"/>
                </a:solidFill>
                <a:effectLst/>
                <a:latin typeface="Berlin Sans FB Demi" panose="020E0802020502020306" pitchFamily="34" charset="0"/>
              </a:rPr>
              <a:t> C</a:t>
            </a:r>
            <a:r>
              <a:rPr lang="en-AU" sz="3200" i="1" dirty="0">
                <a:solidFill>
                  <a:srgbClr val="00FF00"/>
                </a:solidFill>
                <a:effectLst/>
                <a:latin typeface="Berlin Sans FB Demi" panose="020E0802020502020306" pitchFamily="34" charset="0"/>
              </a:rPr>
              <a:t>l</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 and C</a:t>
            </a:r>
            <a:r>
              <a:rPr lang="en-AU" sz="3200" i="1" dirty="0">
                <a:solidFill>
                  <a:srgbClr val="00FF00"/>
                </a:solidFill>
                <a:effectLst/>
                <a:latin typeface="Berlin Sans FB Demi" panose="020E0802020502020306" pitchFamily="34" charset="0"/>
              </a:rPr>
              <a:t>l</a:t>
            </a:r>
            <a:r>
              <a:rPr lang="en-AU" sz="3200" baseline="30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a:t>
            </a:r>
          </a:p>
          <a:p>
            <a:pPr marL="18288" lvl="0" indent="0">
              <a:buNone/>
            </a:pPr>
            <a:endParaRPr lang="en-AU" sz="3200" dirty="0">
              <a:effectLst/>
            </a:endParaRPr>
          </a:p>
        </p:txBody>
      </p:sp>
    </p:spTree>
    <p:extLst>
      <p:ext uri="{BB962C8B-B14F-4D97-AF65-F5344CB8AC3E}">
        <p14:creationId xmlns:p14="http://schemas.microsoft.com/office/powerpoint/2010/main" val="34335463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Example:  Find the overall reaction and the </a:t>
            </a:r>
            <a:r>
              <a:rPr lang="en-AU" sz="3200" dirty="0" err="1">
                <a:solidFill>
                  <a:srgbClr val="00FF00"/>
                </a:solidFill>
                <a:effectLst/>
                <a:latin typeface="Berlin Sans FB Demi" panose="020E0802020502020306" pitchFamily="34" charset="0"/>
              </a:rPr>
              <a:t>E°</a:t>
            </a:r>
            <a:r>
              <a:rPr lang="en-AU" sz="3200" baseline="-25000" dirty="0" err="1">
                <a:solidFill>
                  <a:srgbClr val="00FF00"/>
                </a:solidFill>
                <a:effectLst/>
                <a:latin typeface="Berlin Sans FB Demi" panose="020E0802020502020306" pitchFamily="34" charset="0"/>
              </a:rPr>
              <a:t>cell</a:t>
            </a:r>
            <a:r>
              <a:rPr lang="en-AU" sz="3200" dirty="0">
                <a:solidFill>
                  <a:srgbClr val="00FF00"/>
                </a:solidFill>
                <a:effectLst/>
                <a:latin typeface="Berlin Sans FB Demi" panose="020E0802020502020306" pitchFamily="34" charset="0"/>
              </a:rPr>
              <a:t> for the cell: Zn</a:t>
            </a:r>
            <a:r>
              <a:rPr lang="en-AU" sz="3200" baseline="-25000" dirty="0">
                <a:solidFill>
                  <a:srgbClr val="00FF00"/>
                </a:solidFill>
                <a:effectLst/>
                <a:latin typeface="Berlin Sans FB Demi" panose="020E0802020502020306" pitchFamily="34" charset="0"/>
              </a:rPr>
              <a:t>(s)</a:t>
            </a:r>
            <a:r>
              <a:rPr lang="en-AU" sz="3200" dirty="0">
                <a:solidFill>
                  <a:srgbClr val="00FF00"/>
                </a:solidFill>
                <a:effectLst/>
                <a:latin typeface="Berlin Sans FB Demi" panose="020E0802020502020306" pitchFamily="34" charset="0"/>
              </a:rPr>
              <a:t> |Zn</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Ag</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|Ag</a:t>
            </a:r>
            <a:r>
              <a:rPr lang="en-AU" sz="3200" baseline="-25000" dirty="0">
                <a:solidFill>
                  <a:srgbClr val="00FF00"/>
                </a:solidFill>
                <a:effectLst/>
                <a:latin typeface="Berlin Sans FB Demi" panose="020E0802020502020306" pitchFamily="34" charset="0"/>
              </a:rPr>
              <a:t>(s)</a:t>
            </a:r>
            <a:endParaRPr lang="en-AU" sz="3200" dirty="0">
              <a:solidFill>
                <a:srgbClr val="00FF00"/>
              </a:solidFill>
              <a:effectLst/>
              <a:latin typeface="Berlin Sans FB Demi" panose="020E0802020502020306" pitchFamily="34" charset="0"/>
            </a:endParaRPr>
          </a:p>
          <a:p>
            <a:pPr marL="18288" indent="0">
              <a:buNone/>
            </a:pPr>
            <a:endParaRPr lang="en-AU" sz="3200" b="1" dirty="0">
              <a:solidFill>
                <a:srgbClr val="00FF00"/>
              </a:solidFill>
              <a:effectLst/>
              <a:latin typeface="Berlin Sans FB Demi" panose="020E0802020502020306" pitchFamily="34" charset="0"/>
            </a:endParaRPr>
          </a:p>
          <a:p>
            <a:pPr marL="18288" indent="0">
              <a:buNone/>
            </a:pPr>
            <a:r>
              <a:rPr lang="en-AU" sz="3200" b="1" dirty="0">
                <a:solidFill>
                  <a:srgbClr val="00FF00"/>
                </a:solidFill>
                <a:effectLst/>
                <a:latin typeface="Berlin Sans FB Demi" panose="020E0802020502020306" pitchFamily="34" charset="0"/>
              </a:rPr>
              <a:t>Step One:</a:t>
            </a:r>
            <a:r>
              <a:rPr lang="en-AU" sz="3200" dirty="0">
                <a:solidFill>
                  <a:srgbClr val="00FF00"/>
                </a:solidFill>
                <a:effectLst/>
                <a:latin typeface="Berlin Sans FB Demi" panose="020E0802020502020306" pitchFamily="34" charset="0"/>
              </a:rPr>
              <a:t> Write the half-cell equations and their E° from the standard reduction potentials table.</a:t>
            </a:r>
          </a:p>
          <a:p>
            <a:pPr marL="18288" indent="0" algn="ctr">
              <a:buNone/>
            </a:pPr>
            <a:r>
              <a:rPr lang="en-AU" sz="3200" dirty="0">
                <a:solidFill>
                  <a:srgbClr val="FFFF00"/>
                </a:solidFill>
                <a:effectLst/>
                <a:latin typeface="Berlin Sans FB Demi" panose="020E0802020502020306" pitchFamily="34" charset="0"/>
              </a:rPr>
              <a:t>Zn</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Zn</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a:t>
            </a:r>
            <a:r>
              <a:rPr lang="en-AU" sz="3200" dirty="0" err="1">
                <a:solidFill>
                  <a:srgbClr val="FFFF00"/>
                </a:solidFill>
                <a:effectLst/>
                <a:latin typeface="Berlin Sans FB Demi" panose="020E0802020502020306" pitchFamily="34" charset="0"/>
              </a:rPr>
              <a:t>E</a:t>
            </a:r>
            <a:r>
              <a:rPr lang="en-AU" sz="3200" baseline="30000" dirty="0" err="1">
                <a:solidFill>
                  <a:srgbClr val="FFFF00"/>
                </a:solidFill>
                <a:effectLst/>
                <a:latin typeface="Berlin Sans FB Demi" panose="020E0802020502020306" pitchFamily="34" charset="0"/>
              </a:rPr>
              <a:t>o</a:t>
            </a:r>
            <a:r>
              <a:rPr lang="en-AU" sz="3200" dirty="0">
                <a:solidFill>
                  <a:srgbClr val="FFFF00"/>
                </a:solidFill>
                <a:effectLst/>
                <a:latin typeface="Berlin Sans FB Demi" panose="020E0802020502020306" pitchFamily="34" charset="0"/>
              </a:rPr>
              <a:t> = –0.76 V</a:t>
            </a:r>
          </a:p>
          <a:p>
            <a:pPr marL="18288" indent="0" algn="ctr">
              <a:buNone/>
            </a:pPr>
            <a:r>
              <a:rPr lang="en-AU" sz="3200" dirty="0">
                <a:solidFill>
                  <a:srgbClr val="FFFF00"/>
                </a:solidFill>
                <a:effectLst/>
                <a:latin typeface="Berlin Sans FB Demi" panose="020E0802020502020306" pitchFamily="34" charset="0"/>
              </a:rPr>
              <a:t>Ag</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Ag</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a:t>
            </a:r>
            <a:r>
              <a:rPr lang="en-AU" sz="3200" dirty="0" err="1">
                <a:solidFill>
                  <a:srgbClr val="FFFF00"/>
                </a:solidFill>
                <a:effectLst/>
                <a:latin typeface="Berlin Sans FB Demi" panose="020E0802020502020306" pitchFamily="34" charset="0"/>
              </a:rPr>
              <a:t>E</a:t>
            </a:r>
            <a:r>
              <a:rPr lang="en-AU" sz="3200" baseline="30000" dirty="0" err="1">
                <a:solidFill>
                  <a:srgbClr val="FFFF00"/>
                </a:solidFill>
                <a:effectLst/>
                <a:latin typeface="Berlin Sans FB Demi" panose="020E0802020502020306" pitchFamily="34" charset="0"/>
              </a:rPr>
              <a:t>o</a:t>
            </a:r>
            <a:r>
              <a:rPr lang="en-AU" sz="3200" dirty="0">
                <a:solidFill>
                  <a:srgbClr val="FFFF00"/>
                </a:solidFill>
                <a:effectLst/>
                <a:latin typeface="Berlin Sans FB Demi" panose="020E0802020502020306" pitchFamily="34" charset="0"/>
              </a:rPr>
              <a:t> = +0.80 V</a:t>
            </a:r>
          </a:p>
          <a:p>
            <a:pPr marL="18288" indent="0">
              <a:buNone/>
            </a:pPr>
            <a:endParaRPr lang="en-AU" sz="3200" b="1" dirty="0">
              <a:effectLst/>
            </a:endParaRPr>
          </a:p>
          <a:p>
            <a:pPr marL="18288" indent="0">
              <a:buNone/>
            </a:pPr>
            <a:r>
              <a:rPr lang="en-AU" sz="3200" b="1" dirty="0">
                <a:solidFill>
                  <a:srgbClr val="00FF00"/>
                </a:solidFill>
                <a:effectLst/>
                <a:latin typeface="Berlin Sans FB Demi" panose="020E0802020502020306" pitchFamily="34" charset="0"/>
              </a:rPr>
              <a:t>Step Two:</a:t>
            </a:r>
            <a:r>
              <a:rPr lang="en-AU" sz="3200" dirty="0">
                <a:solidFill>
                  <a:srgbClr val="00FF00"/>
                </a:solidFill>
                <a:effectLst/>
                <a:latin typeface="Berlin Sans FB Demi" panose="020E0802020502020306" pitchFamily="34" charset="0"/>
              </a:rPr>
              <a:t> Determine the reduction half-equation which has the more positive </a:t>
            </a:r>
            <a:r>
              <a:rPr lang="en-AU" sz="3200" dirty="0" err="1">
                <a:solidFill>
                  <a:srgbClr val="00FF00"/>
                </a:solidFill>
                <a:effectLst/>
                <a:latin typeface="Berlin Sans FB Demi" panose="020E0802020502020306" pitchFamily="34" charset="0"/>
              </a:rPr>
              <a:t>E</a:t>
            </a:r>
            <a:r>
              <a:rPr lang="en-AU" sz="3200" baseline="30000" dirty="0" err="1">
                <a:solidFill>
                  <a:srgbClr val="00FF00"/>
                </a:solidFill>
                <a:effectLst/>
                <a:latin typeface="Berlin Sans FB Demi" panose="020E0802020502020306" pitchFamily="34" charset="0"/>
              </a:rPr>
              <a:t>o</a:t>
            </a:r>
            <a:r>
              <a:rPr lang="en-AU" sz="3200" dirty="0">
                <a:solidFill>
                  <a:srgbClr val="00FF00"/>
                </a:solidFill>
                <a:effectLst/>
                <a:latin typeface="Berlin Sans FB Demi" panose="020E0802020502020306" pitchFamily="34" charset="0"/>
              </a:rPr>
              <a:t>.</a:t>
            </a:r>
          </a:p>
          <a:p>
            <a:pPr marL="18288" indent="0" algn="ctr">
              <a:buNone/>
            </a:pPr>
            <a:r>
              <a:rPr lang="en-AU" sz="3200" dirty="0">
                <a:solidFill>
                  <a:srgbClr val="FFFF00"/>
                </a:solidFill>
                <a:effectLst/>
                <a:latin typeface="Berlin Sans FB Demi" panose="020E0802020502020306" pitchFamily="34" charset="0"/>
              </a:rPr>
              <a:t>Ag</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Ag</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a:t>
            </a:r>
            <a:r>
              <a:rPr lang="en-AU" sz="3200" dirty="0" err="1">
                <a:solidFill>
                  <a:srgbClr val="FFFF00"/>
                </a:solidFill>
                <a:effectLst/>
                <a:latin typeface="Berlin Sans FB Demi" panose="020E0802020502020306" pitchFamily="34" charset="0"/>
              </a:rPr>
              <a:t>E</a:t>
            </a:r>
            <a:r>
              <a:rPr lang="en-AU" sz="3200" baseline="30000" dirty="0" err="1">
                <a:solidFill>
                  <a:srgbClr val="FFFF00"/>
                </a:solidFill>
                <a:effectLst/>
                <a:latin typeface="Berlin Sans FB Demi" panose="020E0802020502020306" pitchFamily="34" charset="0"/>
              </a:rPr>
              <a:t>o</a:t>
            </a:r>
            <a:r>
              <a:rPr lang="en-AU" sz="3200" dirty="0">
                <a:solidFill>
                  <a:srgbClr val="FFFF00"/>
                </a:solidFill>
                <a:effectLst/>
                <a:latin typeface="Berlin Sans FB Demi" panose="020E0802020502020306" pitchFamily="34" charset="0"/>
              </a:rPr>
              <a:t> = +0.80 V</a:t>
            </a:r>
          </a:p>
          <a:p>
            <a:pPr marL="18288" indent="0">
              <a:buNone/>
            </a:pPr>
            <a:endParaRPr lang="en-AU" sz="3200" dirty="0">
              <a:solidFill>
                <a:srgbClr val="FFFF00"/>
              </a:solidFill>
              <a:effectLst/>
              <a:latin typeface="Berlin Sans FB Demi" panose="020E0802020502020306" pitchFamily="34" charset="0"/>
            </a:endParaRPr>
          </a:p>
          <a:p>
            <a:pPr marL="18288" lvl="0" indent="0">
              <a:buNone/>
            </a:pPr>
            <a:endParaRPr lang="en-AU" sz="3200" dirty="0">
              <a:effectLst/>
            </a:endParaRPr>
          </a:p>
        </p:txBody>
      </p:sp>
    </p:spTree>
    <p:extLst>
      <p:ext uri="{BB962C8B-B14F-4D97-AF65-F5344CB8AC3E}">
        <p14:creationId xmlns:p14="http://schemas.microsoft.com/office/powerpoint/2010/main" val="22234946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000" b="1" dirty="0">
                <a:solidFill>
                  <a:srgbClr val="00FF00"/>
                </a:solidFill>
                <a:effectLst/>
                <a:latin typeface="Berlin Sans FB Demi" panose="020E0802020502020306" pitchFamily="34" charset="0"/>
              </a:rPr>
              <a:t>Step Three:</a:t>
            </a:r>
            <a:r>
              <a:rPr lang="en-AU" sz="3000" dirty="0">
                <a:solidFill>
                  <a:srgbClr val="00FF00"/>
                </a:solidFill>
                <a:effectLst/>
                <a:latin typeface="Berlin Sans FB Demi" panose="020E0802020502020306" pitchFamily="34" charset="0"/>
              </a:rPr>
              <a:t> The </a:t>
            </a:r>
            <a:r>
              <a:rPr lang="en-AU" sz="3000" dirty="0" err="1">
                <a:solidFill>
                  <a:srgbClr val="00FF00"/>
                </a:solidFill>
                <a:effectLst/>
                <a:latin typeface="Berlin Sans FB Demi" panose="020E0802020502020306" pitchFamily="34" charset="0"/>
              </a:rPr>
              <a:t>E°</a:t>
            </a:r>
            <a:r>
              <a:rPr lang="en-AU" sz="3000" baseline="-25000" dirty="0" err="1">
                <a:solidFill>
                  <a:srgbClr val="00FF00"/>
                </a:solidFill>
                <a:effectLst/>
                <a:latin typeface="Berlin Sans FB Demi" panose="020E0802020502020306" pitchFamily="34" charset="0"/>
              </a:rPr>
              <a:t>cell</a:t>
            </a:r>
            <a:r>
              <a:rPr lang="en-AU" sz="3000" dirty="0">
                <a:solidFill>
                  <a:srgbClr val="00FF00"/>
                </a:solidFill>
                <a:effectLst/>
                <a:latin typeface="Berlin Sans FB Demi" panose="020E0802020502020306" pitchFamily="34" charset="0"/>
              </a:rPr>
              <a:t> of the can be calculated by performing </a:t>
            </a:r>
            <a:r>
              <a:rPr lang="en-AU" sz="3000" dirty="0" err="1">
                <a:solidFill>
                  <a:srgbClr val="00FF00"/>
                </a:solidFill>
                <a:effectLst/>
                <a:latin typeface="Berlin Sans FB Demi" panose="020E0802020502020306" pitchFamily="34" charset="0"/>
              </a:rPr>
              <a:t>E°</a:t>
            </a:r>
            <a:r>
              <a:rPr lang="en-AU" sz="3000" baseline="-25000" dirty="0" err="1">
                <a:solidFill>
                  <a:srgbClr val="00FF00"/>
                </a:solidFill>
                <a:effectLst/>
                <a:latin typeface="Berlin Sans FB Demi" panose="020E0802020502020306" pitchFamily="34" charset="0"/>
              </a:rPr>
              <a:t>reduction</a:t>
            </a:r>
            <a:r>
              <a:rPr lang="en-AU" sz="3000" dirty="0">
                <a:solidFill>
                  <a:srgbClr val="00FF00"/>
                </a:solidFill>
                <a:effectLst/>
                <a:latin typeface="Berlin Sans FB Demi" panose="020E0802020502020306" pitchFamily="34" charset="0"/>
              </a:rPr>
              <a:t> + </a:t>
            </a:r>
            <a:r>
              <a:rPr lang="en-AU" sz="3000" dirty="0" err="1">
                <a:solidFill>
                  <a:srgbClr val="00FF00"/>
                </a:solidFill>
                <a:effectLst/>
                <a:latin typeface="Berlin Sans FB Demi" panose="020E0802020502020306" pitchFamily="34" charset="0"/>
              </a:rPr>
              <a:t>E°</a:t>
            </a:r>
            <a:r>
              <a:rPr lang="en-AU" sz="3000" baseline="-25000" dirty="0" err="1">
                <a:solidFill>
                  <a:srgbClr val="00FF00"/>
                </a:solidFill>
                <a:effectLst/>
                <a:latin typeface="Berlin Sans FB Demi" panose="020E0802020502020306" pitchFamily="34" charset="0"/>
              </a:rPr>
              <a:t>oxidation</a:t>
            </a:r>
            <a:r>
              <a:rPr lang="en-AU" sz="3000" baseline="-25000" dirty="0">
                <a:solidFill>
                  <a:srgbClr val="00FF00"/>
                </a:solidFill>
                <a:effectLst/>
                <a:latin typeface="Berlin Sans FB Demi" panose="020E0802020502020306" pitchFamily="34" charset="0"/>
              </a:rPr>
              <a:t> </a:t>
            </a:r>
            <a:r>
              <a:rPr lang="en-AU" sz="3000" dirty="0">
                <a:solidFill>
                  <a:srgbClr val="00FF00"/>
                </a:solidFill>
                <a:effectLst/>
                <a:latin typeface="Berlin Sans FB Demi" panose="020E0802020502020306" pitchFamily="34" charset="0"/>
              </a:rPr>
              <a:t>(remember you must reverse the sign on the oxidation half-equation).</a:t>
            </a:r>
          </a:p>
          <a:p>
            <a:pPr marL="18288" indent="0" algn="ctr">
              <a:buNone/>
            </a:pPr>
            <a:r>
              <a:rPr lang="en-AU" sz="3000" dirty="0" err="1">
                <a:solidFill>
                  <a:srgbClr val="FFFF00"/>
                </a:solidFill>
                <a:effectLst/>
                <a:latin typeface="Berlin Sans FB Demi" panose="020E0802020502020306" pitchFamily="34" charset="0"/>
              </a:rPr>
              <a:t>E</a:t>
            </a:r>
            <a:r>
              <a:rPr lang="en-AU" sz="3000" baseline="-25000" dirty="0" err="1">
                <a:solidFill>
                  <a:srgbClr val="FFFF00"/>
                </a:solidFill>
                <a:effectLst/>
                <a:latin typeface="Berlin Sans FB Demi" panose="020E0802020502020306" pitchFamily="34" charset="0"/>
              </a:rPr>
              <a:t>cell</a:t>
            </a:r>
            <a:r>
              <a:rPr lang="en-AU" sz="3000" baseline="30000" dirty="0" err="1">
                <a:solidFill>
                  <a:srgbClr val="FFFF00"/>
                </a:solidFill>
                <a:effectLst/>
                <a:latin typeface="Berlin Sans FB Demi" panose="020E0802020502020306" pitchFamily="34" charset="0"/>
              </a:rPr>
              <a:t>o</a:t>
            </a:r>
            <a:r>
              <a:rPr lang="en-AU" sz="3000" dirty="0">
                <a:solidFill>
                  <a:srgbClr val="FFFF00"/>
                </a:solidFill>
                <a:effectLst/>
                <a:latin typeface="Berlin Sans FB Demi" panose="020E0802020502020306" pitchFamily="34" charset="0"/>
              </a:rPr>
              <a:t> = +0.80 + (+0.76)         = +1.56 V</a:t>
            </a:r>
            <a:endParaRPr lang="en-AU" sz="3000" dirty="0">
              <a:solidFill>
                <a:srgbClr val="00FF00"/>
              </a:solidFill>
              <a:effectLst/>
              <a:latin typeface="Berlin Sans FB Demi" panose="020E0802020502020306" pitchFamily="34" charset="0"/>
            </a:endParaRPr>
          </a:p>
          <a:p>
            <a:pPr marL="18288" indent="0">
              <a:buNone/>
            </a:pPr>
            <a:r>
              <a:rPr lang="en-AU" sz="3000" b="1" dirty="0">
                <a:solidFill>
                  <a:srgbClr val="00FF00"/>
                </a:solidFill>
                <a:effectLst/>
                <a:latin typeface="Berlin Sans FB Demi" panose="020E0802020502020306" pitchFamily="34" charset="0"/>
              </a:rPr>
              <a:t>Step Four:</a:t>
            </a:r>
            <a:r>
              <a:rPr lang="en-AU" sz="3000" dirty="0">
                <a:solidFill>
                  <a:srgbClr val="00FF00"/>
                </a:solidFill>
                <a:effectLst/>
                <a:latin typeface="Berlin Sans FB Demi" panose="020E0802020502020306" pitchFamily="34" charset="0"/>
              </a:rPr>
              <a:t> Reverse the direction of the oxidation half-equation and rewrite the full redox equation (remember to balance the electrons).</a:t>
            </a:r>
          </a:p>
          <a:p>
            <a:pPr marL="18288" indent="0" algn="ctr">
              <a:buNone/>
            </a:pPr>
            <a:r>
              <a:rPr lang="en-AU" sz="3000" dirty="0">
                <a:solidFill>
                  <a:srgbClr val="FFFF00"/>
                </a:solidFill>
                <a:effectLst/>
                <a:latin typeface="Berlin Sans FB Demi" panose="020E0802020502020306" pitchFamily="34" charset="0"/>
              </a:rPr>
              <a:t>Zn</a:t>
            </a:r>
            <a:r>
              <a:rPr lang="en-AU" sz="3000" baseline="-25000" dirty="0">
                <a:solidFill>
                  <a:srgbClr val="FFFF00"/>
                </a:solidFill>
                <a:effectLst/>
                <a:latin typeface="Berlin Sans FB Demi" panose="020E0802020502020306" pitchFamily="34" charset="0"/>
              </a:rPr>
              <a:t>(s)</a:t>
            </a:r>
            <a:r>
              <a:rPr lang="en-AU" sz="3000" dirty="0">
                <a:solidFill>
                  <a:srgbClr val="FFFF00"/>
                </a:solidFill>
                <a:effectLst/>
                <a:latin typeface="Berlin Sans FB Demi" panose="020E0802020502020306" pitchFamily="34" charset="0"/>
              </a:rPr>
              <a:t> </a:t>
            </a:r>
            <a:r>
              <a:rPr lang="en-AU" sz="2800" dirty="0">
                <a:solidFill>
                  <a:srgbClr val="FFFF00"/>
                </a:solidFill>
                <a:effectLst/>
                <a:latin typeface="Berlin Sans FB Demi" panose="020E0802020502020306" pitchFamily="34" charset="0"/>
              </a:rPr>
              <a:t>→</a:t>
            </a:r>
            <a:r>
              <a:rPr lang="en-AU" sz="3000" dirty="0">
                <a:solidFill>
                  <a:srgbClr val="FFFF00"/>
                </a:solidFill>
                <a:effectLst/>
                <a:latin typeface="Berlin Sans FB Demi" panose="020E0802020502020306" pitchFamily="34" charset="0"/>
              </a:rPr>
              <a:t>    Zn</a:t>
            </a:r>
            <a:r>
              <a:rPr lang="en-AU" sz="3000" baseline="30000" dirty="0">
                <a:solidFill>
                  <a:srgbClr val="FFFF00"/>
                </a:solidFill>
                <a:effectLst/>
                <a:latin typeface="Berlin Sans FB Demi" panose="020E0802020502020306" pitchFamily="34" charset="0"/>
              </a:rPr>
              <a:t>2+</a:t>
            </a:r>
            <a:r>
              <a:rPr lang="en-AU" sz="3000" baseline="-25000" dirty="0">
                <a:solidFill>
                  <a:srgbClr val="FFFF00"/>
                </a:solidFill>
                <a:effectLst/>
                <a:latin typeface="Berlin Sans FB Demi" panose="020E0802020502020306" pitchFamily="34" charset="0"/>
              </a:rPr>
              <a:t>(</a:t>
            </a:r>
            <a:r>
              <a:rPr lang="en-AU" sz="3000" baseline="-25000" dirty="0" err="1">
                <a:solidFill>
                  <a:srgbClr val="FFFF00"/>
                </a:solidFill>
                <a:effectLst/>
                <a:latin typeface="Berlin Sans FB Demi" panose="020E0802020502020306" pitchFamily="34" charset="0"/>
              </a:rPr>
              <a:t>aq</a:t>
            </a:r>
            <a:r>
              <a:rPr lang="en-AU" sz="3000" baseline="-25000" dirty="0">
                <a:solidFill>
                  <a:srgbClr val="FFFF00"/>
                </a:solidFill>
                <a:effectLst/>
                <a:latin typeface="Berlin Sans FB Demi" panose="020E0802020502020306" pitchFamily="34" charset="0"/>
              </a:rPr>
              <a:t>)</a:t>
            </a:r>
            <a:r>
              <a:rPr lang="en-AU" sz="3000" dirty="0">
                <a:solidFill>
                  <a:srgbClr val="FFFF00"/>
                </a:solidFill>
                <a:effectLst/>
                <a:latin typeface="Berlin Sans FB Demi" panose="020E0802020502020306" pitchFamily="34" charset="0"/>
              </a:rPr>
              <a:t>  +  2e</a:t>
            </a:r>
            <a:r>
              <a:rPr lang="en-AU" sz="3000" baseline="30000" dirty="0">
                <a:solidFill>
                  <a:srgbClr val="FFFF00"/>
                </a:solidFill>
                <a:effectLst/>
                <a:latin typeface="Berlin Sans FB Demi" panose="020E0802020502020306" pitchFamily="34" charset="0"/>
              </a:rPr>
              <a:t>–</a:t>
            </a:r>
            <a:endParaRPr lang="en-AU" sz="3000" dirty="0">
              <a:solidFill>
                <a:srgbClr val="FFFF00"/>
              </a:solidFill>
              <a:effectLst/>
              <a:latin typeface="Berlin Sans FB Demi" panose="020E0802020502020306" pitchFamily="34" charset="0"/>
            </a:endParaRPr>
          </a:p>
          <a:p>
            <a:pPr marL="18288" indent="0" algn="ctr">
              <a:buNone/>
            </a:pPr>
            <a:r>
              <a:rPr lang="en-AU" sz="3000" dirty="0">
                <a:solidFill>
                  <a:srgbClr val="FFFF00"/>
                </a:solidFill>
                <a:effectLst/>
                <a:latin typeface="Berlin Sans FB Demi" panose="020E0802020502020306" pitchFamily="34" charset="0"/>
              </a:rPr>
              <a:t>(Ag</a:t>
            </a:r>
            <a:r>
              <a:rPr lang="en-AU" sz="3000" baseline="30000" dirty="0">
                <a:solidFill>
                  <a:srgbClr val="FFFF00"/>
                </a:solidFill>
                <a:effectLst/>
                <a:latin typeface="Berlin Sans FB Demi" panose="020E0802020502020306" pitchFamily="34" charset="0"/>
              </a:rPr>
              <a:t>+</a:t>
            </a:r>
            <a:r>
              <a:rPr lang="en-AU" sz="3000" baseline="-25000" dirty="0">
                <a:solidFill>
                  <a:srgbClr val="FFFF00"/>
                </a:solidFill>
                <a:effectLst/>
                <a:latin typeface="Berlin Sans FB Demi" panose="020E0802020502020306" pitchFamily="34" charset="0"/>
              </a:rPr>
              <a:t>(</a:t>
            </a:r>
            <a:r>
              <a:rPr lang="en-AU" sz="3000" baseline="-25000" dirty="0" err="1">
                <a:solidFill>
                  <a:srgbClr val="FFFF00"/>
                </a:solidFill>
                <a:effectLst/>
                <a:latin typeface="Berlin Sans FB Demi" panose="020E0802020502020306" pitchFamily="34" charset="0"/>
              </a:rPr>
              <a:t>aq</a:t>
            </a:r>
            <a:r>
              <a:rPr lang="en-AU" sz="3000" baseline="-25000" dirty="0">
                <a:solidFill>
                  <a:srgbClr val="FFFF00"/>
                </a:solidFill>
                <a:effectLst/>
                <a:latin typeface="Berlin Sans FB Demi" panose="020E0802020502020306" pitchFamily="34" charset="0"/>
              </a:rPr>
              <a:t>)</a:t>
            </a:r>
            <a:r>
              <a:rPr lang="en-AU" sz="3000" dirty="0">
                <a:solidFill>
                  <a:srgbClr val="FFFF00"/>
                </a:solidFill>
                <a:effectLst/>
                <a:latin typeface="Berlin Sans FB Demi" panose="020E0802020502020306" pitchFamily="34" charset="0"/>
              </a:rPr>
              <a:t>  +  e</a:t>
            </a:r>
            <a:r>
              <a:rPr lang="en-AU" sz="3000" baseline="30000" dirty="0">
                <a:solidFill>
                  <a:srgbClr val="FFFF00"/>
                </a:solidFill>
                <a:effectLst/>
                <a:latin typeface="Berlin Sans FB Demi" panose="020E0802020502020306" pitchFamily="34" charset="0"/>
              </a:rPr>
              <a:t>–</a:t>
            </a:r>
            <a:r>
              <a:rPr lang="en-AU" sz="3000" dirty="0">
                <a:solidFill>
                  <a:srgbClr val="FFFF00"/>
                </a:solidFill>
                <a:effectLst/>
                <a:latin typeface="Berlin Sans FB Demi" panose="020E0802020502020306" pitchFamily="34" charset="0"/>
              </a:rPr>
              <a:t>   </a:t>
            </a:r>
            <a:r>
              <a:rPr lang="en-AU" sz="2800" dirty="0">
                <a:solidFill>
                  <a:srgbClr val="FFFF00"/>
                </a:solidFill>
                <a:effectLst/>
                <a:latin typeface="Berlin Sans FB Demi" panose="020E0802020502020306" pitchFamily="34" charset="0"/>
              </a:rPr>
              <a:t>→</a:t>
            </a:r>
            <a:r>
              <a:rPr lang="en-AU" sz="3000" dirty="0">
                <a:solidFill>
                  <a:srgbClr val="FFFF00"/>
                </a:solidFill>
                <a:effectLst/>
                <a:latin typeface="Berlin Sans FB Demi" panose="020E0802020502020306" pitchFamily="34" charset="0"/>
              </a:rPr>
              <a:t>   Ag</a:t>
            </a:r>
            <a:r>
              <a:rPr lang="en-AU" sz="3000" baseline="-25000" dirty="0">
                <a:solidFill>
                  <a:srgbClr val="FFFF00"/>
                </a:solidFill>
                <a:effectLst/>
                <a:latin typeface="Berlin Sans FB Demi" panose="020E0802020502020306" pitchFamily="34" charset="0"/>
              </a:rPr>
              <a:t>(s)</a:t>
            </a:r>
            <a:r>
              <a:rPr lang="en-AU" sz="3000" dirty="0">
                <a:solidFill>
                  <a:srgbClr val="FFFF00"/>
                </a:solidFill>
                <a:effectLst/>
                <a:latin typeface="Berlin Sans FB Demi" panose="020E0802020502020306" pitchFamily="34" charset="0"/>
              </a:rPr>
              <a:t>)×2</a:t>
            </a:r>
          </a:p>
          <a:p>
            <a:pPr marL="18288" indent="0" algn="ctr">
              <a:buNone/>
            </a:pPr>
            <a:r>
              <a:rPr lang="en-AU" sz="3000" dirty="0">
                <a:solidFill>
                  <a:srgbClr val="FFFF00"/>
                </a:solidFill>
                <a:effectLst/>
                <a:latin typeface="Berlin Sans FB Demi" panose="020E0802020502020306" pitchFamily="34" charset="0"/>
              </a:rPr>
              <a:t>2Ag</a:t>
            </a:r>
            <a:r>
              <a:rPr lang="en-AU" sz="3000" baseline="30000" dirty="0">
                <a:solidFill>
                  <a:srgbClr val="FFFF00"/>
                </a:solidFill>
                <a:effectLst/>
                <a:latin typeface="Berlin Sans FB Demi" panose="020E0802020502020306" pitchFamily="34" charset="0"/>
              </a:rPr>
              <a:t>+</a:t>
            </a:r>
            <a:r>
              <a:rPr lang="en-AU" sz="3000" baseline="-25000" dirty="0">
                <a:solidFill>
                  <a:srgbClr val="FFFF00"/>
                </a:solidFill>
                <a:effectLst/>
                <a:latin typeface="Berlin Sans FB Demi" panose="020E0802020502020306" pitchFamily="34" charset="0"/>
              </a:rPr>
              <a:t>(</a:t>
            </a:r>
            <a:r>
              <a:rPr lang="en-AU" sz="3000" baseline="-25000" dirty="0" err="1">
                <a:solidFill>
                  <a:srgbClr val="FFFF00"/>
                </a:solidFill>
                <a:effectLst/>
                <a:latin typeface="Berlin Sans FB Demi" panose="020E0802020502020306" pitchFamily="34" charset="0"/>
              </a:rPr>
              <a:t>aq</a:t>
            </a:r>
            <a:r>
              <a:rPr lang="en-AU" sz="3000" baseline="-25000" dirty="0">
                <a:solidFill>
                  <a:srgbClr val="FFFF00"/>
                </a:solidFill>
                <a:effectLst/>
                <a:latin typeface="Berlin Sans FB Demi" panose="020E0802020502020306" pitchFamily="34" charset="0"/>
              </a:rPr>
              <a:t>)</a:t>
            </a:r>
            <a:r>
              <a:rPr lang="en-AU" sz="3000" dirty="0">
                <a:solidFill>
                  <a:srgbClr val="FFFF00"/>
                </a:solidFill>
                <a:effectLst/>
                <a:latin typeface="Berlin Sans FB Demi" panose="020E0802020502020306" pitchFamily="34" charset="0"/>
              </a:rPr>
              <a:t>  +  Zn</a:t>
            </a:r>
            <a:r>
              <a:rPr lang="en-AU" sz="3000" baseline="-25000" dirty="0">
                <a:solidFill>
                  <a:srgbClr val="FFFF00"/>
                </a:solidFill>
                <a:effectLst/>
                <a:latin typeface="Berlin Sans FB Demi" panose="020E0802020502020306" pitchFamily="34" charset="0"/>
              </a:rPr>
              <a:t>(s)</a:t>
            </a:r>
            <a:r>
              <a:rPr lang="en-AU" sz="3000" dirty="0">
                <a:solidFill>
                  <a:srgbClr val="FFFF00"/>
                </a:solidFill>
                <a:effectLst/>
                <a:latin typeface="Berlin Sans FB Demi" panose="020E0802020502020306" pitchFamily="34" charset="0"/>
              </a:rPr>
              <a:t>   →   Zn</a:t>
            </a:r>
            <a:r>
              <a:rPr lang="en-AU" sz="3000" baseline="30000" dirty="0">
                <a:solidFill>
                  <a:srgbClr val="FFFF00"/>
                </a:solidFill>
                <a:effectLst/>
                <a:latin typeface="Berlin Sans FB Demi" panose="020E0802020502020306" pitchFamily="34" charset="0"/>
              </a:rPr>
              <a:t>2+</a:t>
            </a:r>
            <a:r>
              <a:rPr lang="en-AU" sz="3000" baseline="-25000" dirty="0">
                <a:solidFill>
                  <a:srgbClr val="FFFF00"/>
                </a:solidFill>
                <a:effectLst/>
                <a:latin typeface="Berlin Sans FB Demi" panose="020E0802020502020306" pitchFamily="34" charset="0"/>
              </a:rPr>
              <a:t>(</a:t>
            </a:r>
            <a:r>
              <a:rPr lang="en-AU" sz="3000" baseline="-25000" dirty="0" err="1">
                <a:solidFill>
                  <a:srgbClr val="FFFF00"/>
                </a:solidFill>
                <a:effectLst/>
                <a:latin typeface="Berlin Sans FB Demi" panose="020E0802020502020306" pitchFamily="34" charset="0"/>
              </a:rPr>
              <a:t>aq</a:t>
            </a:r>
            <a:r>
              <a:rPr lang="en-AU" sz="3000" baseline="-25000" dirty="0">
                <a:solidFill>
                  <a:srgbClr val="FFFF00"/>
                </a:solidFill>
                <a:effectLst/>
                <a:latin typeface="Berlin Sans FB Demi" panose="020E0802020502020306" pitchFamily="34" charset="0"/>
              </a:rPr>
              <a:t>)</a:t>
            </a:r>
            <a:r>
              <a:rPr lang="en-AU" sz="3000" dirty="0">
                <a:solidFill>
                  <a:srgbClr val="FFFF00"/>
                </a:solidFill>
                <a:effectLst/>
                <a:latin typeface="Berlin Sans FB Demi" panose="020E0802020502020306" pitchFamily="34" charset="0"/>
              </a:rPr>
              <a:t>  +  2Ag</a:t>
            </a:r>
            <a:r>
              <a:rPr lang="en-AU" sz="3000" baseline="-25000" dirty="0">
                <a:solidFill>
                  <a:srgbClr val="FFFF00"/>
                </a:solidFill>
                <a:effectLst/>
                <a:latin typeface="Berlin Sans FB Demi" panose="020E0802020502020306" pitchFamily="34" charset="0"/>
              </a:rPr>
              <a:t>(s)</a:t>
            </a:r>
          </a:p>
          <a:p>
            <a:pPr marL="18288" indent="0" algn="ctr">
              <a:buNone/>
            </a:pPr>
            <a:endParaRPr lang="en-AU" sz="3000" baseline="-25000" dirty="0">
              <a:solidFill>
                <a:srgbClr val="FFFF00"/>
              </a:solidFill>
              <a:effectLst/>
              <a:latin typeface="Berlin Sans FB Demi" panose="020E0802020502020306" pitchFamily="34" charset="0"/>
            </a:endParaRPr>
          </a:p>
          <a:p>
            <a:pPr marL="18288" indent="0">
              <a:buNone/>
            </a:pPr>
            <a:r>
              <a:rPr lang="en-AU" sz="2800" dirty="0">
                <a:solidFill>
                  <a:srgbClr val="00FF00"/>
                </a:solidFill>
                <a:effectLst/>
                <a:latin typeface="Berlin Sans FB Demi" panose="020E0802020502020306" pitchFamily="34" charset="0"/>
              </a:rPr>
              <a:t>(NB: Although </a:t>
            </a:r>
            <a:r>
              <a:rPr lang="en-AU" sz="2800" dirty="0" err="1">
                <a:solidFill>
                  <a:srgbClr val="00FF00"/>
                </a:solidFill>
                <a:effectLst/>
                <a:latin typeface="Berlin Sans FB Demi" panose="020E0802020502020306" pitchFamily="34" charset="0"/>
              </a:rPr>
              <a:t>E</a:t>
            </a:r>
            <a:r>
              <a:rPr lang="en-AU" sz="2800" baseline="30000" dirty="0" err="1">
                <a:solidFill>
                  <a:srgbClr val="00FF00"/>
                </a:solidFill>
                <a:effectLst/>
                <a:latin typeface="Berlin Sans FB Demi" panose="020E0802020502020306" pitchFamily="34" charset="0"/>
              </a:rPr>
              <a:t>o</a:t>
            </a:r>
            <a:r>
              <a:rPr lang="en-AU" sz="2800" dirty="0">
                <a:solidFill>
                  <a:srgbClr val="00FF00"/>
                </a:solidFill>
                <a:effectLst/>
                <a:latin typeface="Berlin Sans FB Demi" panose="020E0802020502020306" pitchFamily="34" charset="0"/>
              </a:rPr>
              <a:t> values are additive, we do not multiply them if the half-equation needs to be multiplied in order to write the overall redox equation).</a:t>
            </a:r>
          </a:p>
          <a:p>
            <a:pPr marL="18288" indent="0" algn="ctr">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lvl="0" indent="0">
              <a:buNone/>
            </a:pPr>
            <a:endParaRPr lang="en-AU" sz="3200" dirty="0">
              <a:effectLst/>
            </a:endParaRPr>
          </a:p>
        </p:txBody>
      </p:sp>
    </p:spTree>
    <p:extLst>
      <p:ext uri="{BB962C8B-B14F-4D97-AF65-F5344CB8AC3E}">
        <p14:creationId xmlns:p14="http://schemas.microsoft.com/office/powerpoint/2010/main" val="5750979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Example: For the galvanic cell shown below determine the following:</a:t>
            </a:r>
          </a:p>
          <a:p>
            <a:pPr marL="18288" indent="0">
              <a:buNone/>
            </a:pPr>
            <a:endParaRPr lang="en-AU" sz="3200" dirty="0">
              <a:solidFill>
                <a:srgbClr val="00FF00"/>
              </a:solidFill>
              <a:effectLst/>
              <a:latin typeface="Berlin Sans FB Demi" panose="020E0802020502020306" pitchFamily="34" charset="0"/>
            </a:endParaRPr>
          </a:p>
          <a:p>
            <a:pPr marL="532638" lvl="0" indent="-514350">
              <a:buSzPct val="100000"/>
              <a:buFont typeface="+mj-lt"/>
              <a:buAutoNum type="alphaLcParenR"/>
            </a:pPr>
            <a:r>
              <a:rPr lang="en-AU" sz="3200" dirty="0">
                <a:solidFill>
                  <a:srgbClr val="00FF00"/>
                </a:solidFill>
                <a:effectLst/>
                <a:latin typeface="Berlin Sans FB Demi" panose="020E0802020502020306" pitchFamily="34" charset="0"/>
              </a:rPr>
              <a:t>The oxidising agent and reducing agent</a:t>
            </a:r>
          </a:p>
          <a:p>
            <a:pPr marL="532638" lvl="0" indent="-514350">
              <a:buSzPct val="100000"/>
              <a:buFont typeface="+mj-lt"/>
              <a:buAutoNum type="alphaLcParenR"/>
            </a:pPr>
            <a:r>
              <a:rPr lang="en-AU" sz="3200" dirty="0">
                <a:solidFill>
                  <a:srgbClr val="00FF00"/>
                </a:solidFill>
                <a:effectLst/>
                <a:latin typeface="Berlin Sans FB Demi" panose="020E0802020502020306" pitchFamily="34" charset="0"/>
              </a:rPr>
              <a:t>The anode and cathode</a:t>
            </a:r>
          </a:p>
          <a:p>
            <a:pPr marL="532638" lvl="0" indent="-514350">
              <a:buSzPct val="100000"/>
              <a:buFont typeface="+mj-lt"/>
              <a:buAutoNum type="alphaLcParenR"/>
            </a:pPr>
            <a:r>
              <a:rPr lang="en-AU" sz="3200" dirty="0">
                <a:solidFill>
                  <a:srgbClr val="00FF00"/>
                </a:solidFill>
                <a:effectLst/>
                <a:latin typeface="Berlin Sans FB Demi" panose="020E0802020502020306" pitchFamily="34" charset="0"/>
              </a:rPr>
              <a:t>The overall redox reaction</a:t>
            </a:r>
          </a:p>
          <a:p>
            <a:pPr marL="532638" lvl="0" indent="-514350">
              <a:buSzPct val="100000"/>
              <a:buFont typeface="+mj-lt"/>
              <a:buAutoNum type="alphaLcParenR"/>
            </a:pPr>
            <a:r>
              <a:rPr lang="en-AU" sz="3200" dirty="0">
                <a:solidFill>
                  <a:srgbClr val="00FF00"/>
                </a:solidFill>
                <a:effectLst/>
                <a:latin typeface="Berlin Sans FB Demi" panose="020E0802020502020306" pitchFamily="34" charset="0"/>
              </a:rPr>
              <a:t>The </a:t>
            </a:r>
            <a:r>
              <a:rPr lang="en-AU" sz="3200" dirty="0" err="1">
                <a:solidFill>
                  <a:srgbClr val="00FF00"/>
                </a:solidFill>
                <a:effectLst/>
                <a:latin typeface="Berlin Sans FB Demi" panose="020E0802020502020306" pitchFamily="34" charset="0"/>
              </a:rPr>
              <a:t>E</a:t>
            </a:r>
            <a:r>
              <a:rPr lang="en-AU" sz="3200" baseline="30000" dirty="0" err="1">
                <a:solidFill>
                  <a:srgbClr val="00FF00"/>
                </a:solidFill>
                <a:effectLst/>
                <a:latin typeface="Berlin Sans FB Demi" panose="020E0802020502020306" pitchFamily="34" charset="0"/>
              </a:rPr>
              <a:t>o</a:t>
            </a:r>
            <a:r>
              <a:rPr lang="en-AU" sz="3200" baseline="-25000" dirty="0" err="1">
                <a:solidFill>
                  <a:srgbClr val="00FF00"/>
                </a:solidFill>
                <a:effectLst/>
                <a:latin typeface="Berlin Sans FB Demi" panose="020E0802020502020306" pitchFamily="34" charset="0"/>
              </a:rPr>
              <a:t>cell</a:t>
            </a:r>
            <a:endParaRPr lang="en-AU" sz="3200" baseline="30000" dirty="0">
              <a:solidFill>
                <a:srgbClr val="00FF00"/>
              </a:solidFill>
              <a:effectLst/>
              <a:latin typeface="Berlin Sans FB Demi" panose="020E0802020502020306" pitchFamily="34" charset="0"/>
            </a:endParaRPr>
          </a:p>
          <a:p>
            <a:pPr marL="532638" lvl="0" indent="-514350">
              <a:buSzPct val="100000"/>
              <a:buFont typeface="+mj-lt"/>
              <a:buAutoNum type="alphaLcParenR"/>
            </a:pPr>
            <a:r>
              <a:rPr lang="en-AU" sz="3200" dirty="0">
                <a:solidFill>
                  <a:srgbClr val="00FF00"/>
                </a:solidFill>
                <a:effectLst/>
                <a:latin typeface="Berlin Sans FB Demi" panose="020E0802020502020306" pitchFamily="34" charset="0"/>
              </a:rPr>
              <a:t>The direction of flow of electrons, anions and cations</a:t>
            </a:r>
          </a:p>
          <a:p>
            <a:pPr marL="532638" lvl="0" indent="-514350">
              <a:buSzPct val="100000"/>
              <a:buFont typeface="+mj-lt"/>
              <a:buAutoNum type="alphaLcParenR"/>
            </a:pPr>
            <a:r>
              <a:rPr lang="en-AU" sz="3200" dirty="0">
                <a:solidFill>
                  <a:srgbClr val="00FF00"/>
                </a:solidFill>
                <a:effectLst/>
                <a:latin typeface="Berlin Sans FB Demi" panose="020E0802020502020306" pitchFamily="34" charset="0"/>
              </a:rPr>
              <a:t>A suitable salt bridge</a:t>
            </a:r>
          </a:p>
          <a:p>
            <a:pPr marL="532638" lvl="0" indent="-514350">
              <a:buSzPct val="100000"/>
              <a:buFont typeface="+mj-lt"/>
              <a:buAutoNum type="alphaLcParenR"/>
            </a:pPr>
            <a:r>
              <a:rPr lang="en-AU" sz="3200" dirty="0">
                <a:solidFill>
                  <a:srgbClr val="00FF00"/>
                </a:solidFill>
                <a:effectLst/>
                <a:latin typeface="Berlin Sans FB Demi" panose="020E0802020502020306" pitchFamily="34" charset="0"/>
              </a:rPr>
              <a:t>The changes you would expect to observe at the anode and cathode</a:t>
            </a:r>
          </a:p>
          <a:p>
            <a:pPr marL="18288" lvl="0" indent="0">
              <a:buNone/>
            </a:pPr>
            <a:endParaRPr lang="en-AU" sz="3200" dirty="0">
              <a:effectLst/>
            </a:endParaRPr>
          </a:p>
        </p:txBody>
      </p:sp>
    </p:spTree>
    <p:extLst>
      <p:ext uri="{BB962C8B-B14F-4D97-AF65-F5344CB8AC3E}">
        <p14:creationId xmlns:p14="http://schemas.microsoft.com/office/powerpoint/2010/main" val="41142830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lvl="0" indent="0">
              <a:buNone/>
            </a:pPr>
            <a:r>
              <a:rPr lang="en-AU" sz="3200" dirty="0">
                <a:effectLst/>
              </a:rPr>
              <a:t> </a:t>
            </a:r>
          </a:p>
          <a:p>
            <a:pPr marL="18288" lvl="0" indent="0">
              <a:buNone/>
            </a:pPr>
            <a:endParaRPr lang="en-AU" sz="3200" dirty="0">
              <a:effectLst/>
            </a:endParaRPr>
          </a:p>
          <a:p>
            <a:pPr marL="18288" lvl="0" indent="0">
              <a:buNone/>
            </a:pPr>
            <a:endParaRPr lang="en-AU" sz="3200" dirty="0">
              <a:effectLst/>
            </a:endParaRPr>
          </a:p>
          <a:p>
            <a:pPr marL="18288" lvl="0" indent="0">
              <a:buNone/>
            </a:pPr>
            <a:endParaRPr lang="en-AU" sz="3200" dirty="0">
              <a:effectLst/>
            </a:endParaRPr>
          </a:p>
          <a:p>
            <a:pPr marL="18288" lvl="0" indent="0">
              <a:buNone/>
            </a:pPr>
            <a:endParaRPr lang="en-AU" sz="3200" dirty="0">
              <a:effectLst/>
            </a:endParaRPr>
          </a:p>
          <a:p>
            <a:pPr marL="18288" lvl="0" indent="0">
              <a:buNone/>
            </a:pPr>
            <a:endParaRPr lang="en-AU" sz="3200" dirty="0">
              <a:effectLst/>
            </a:endParaRPr>
          </a:p>
          <a:p>
            <a:pPr marL="18288" lvl="0" indent="0">
              <a:buNone/>
            </a:pPr>
            <a:endParaRPr lang="en-AU" sz="3200" dirty="0">
              <a:effectLst/>
            </a:endParaRPr>
          </a:p>
          <a:p>
            <a:pPr marL="18288" lvl="0" indent="0">
              <a:buNone/>
            </a:pPr>
            <a:endParaRPr lang="en-AU" sz="3200" dirty="0">
              <a:effectLst/>
            </a:endParaRPr>
          </a:p>
          <a:p>
            <a:pPr marL="18288" lvl="0" indent="0">
              <a:buNone/>
            </a:pPr>
            <a:endParaRPr lang="en-AU" sz="3200" dirty="0">
              <a:effectLst/>
            </a:endParaRPr>
          </a:p>
          <a:p>
            <a:pPr marL="18288" lvl="0" indent="0">
              <a:buNone/>
            </a:pPr>
            <a:endParaRPr lang="en-AU" sz="3200" dirty="0">
              <a:effectLst/>
            </a:endParaRPr>
          </a:p>
          <a:p>
            <a:pPr marL="18288" lvl="0" indent="0" algn="r">
              <a:buNone/>
            </a:pPr>
            <a:r>
              <a:rPr lang="en-US" sz="1400" dirty="0">
                <a:solidFill>
                  <a:srgbClr val="00FF00"/>
                </a:solidFill>
                <a:effectLst/>
                <a:latin typeface="Berlin Sans FB Demi" panose="020E0802020502020306" pitchFamily="34" charset="0"/>
              </a:rPr>
              <a:t>(Lawson </a:t>
            </a:r>
            <a:r>
              <a:rPr lang="en-US" sz="1400" dirty="0" err="1">
                <a:solidFill>
                  <a:srgbClr val="00FF00"/>
                </a:solidFill>
                <a:effectLst/>
                <a:latin typeface="Berlin Sans FB Demi" panose="020E0802020502020306" pitchFamily="34" charset="0"/>
              </a:rPr>
              <a:t>n.d.</a:t>
            </a:r>
            <a:r>
              <a:rPr lang="en-US" sz="1400" dirty="0">
                <a:solidFill>
                  <a:srgbClr val="00FF00"/>
                </a:solidFill>
                <a:effectLst/>
                <a:latin typeface="Berlin Sans FB Demi" panose="020E0802020502020306" pitchFamily="34" charset="0"/>
              </a:rPr>
              <a:t>)</a:t>
            </a:r>
            <a:endParaRPr lang="en-AU" sz="1400" dirty="0">
              <a:solidFill>
                <a:srgbClr val="00FF00"/>
              </a:solidFill>
              <a:effectLst/>
              <a:latin typeface="Berlin Sans FB Demi" panose="020E0802020502020306" pitchFamily="34" charset="0"/>
            </a:endParaRPr>
          </a:p>
        </p:txBody>
      </p:sp>
      <p:grpSp>
        <p:nvGrpSpPr>
          <p:cNvPr id="3" name="Group 2"/>
          <p:cNvGrpSpPr/>
          <p:nvPr/>
        </p:nvGrpSpPr>
        <p:grpSpPr>
          <a:xfrm>
            <a:off x="1088131" y="620687"/>
            <a:ext cx="6984775" cy="5184575"/>
            <a:chOff x="250040" y="40051"/>
            <a:chExt cx="3581470" cy="2535952"/>
          </a:xfrm>
        </p:grpSpPr>
        <p:pic>
          <p:nvPicPr>
            <p:cNvPr id="4" name="Picture 3" descr="https://www.spiritsd.ca/curr_content/chem30_05/graphics/6_graphics/pb_al_1.gif"/>
            <p:cNvPicPr>
              <a:picLocks noChangeAspect="1"/>
            </p:cNvPicPr>
            <p:nvPr/>
          </p:nvPicPr>
          <p:blipFill rotWithShape="1">
            <a:blip r:embed="rId2">
              <a:extLst>
                <a:ext uri="{28A0092B-C50C-407E-A947-70E740481C1C}">
                  <a14:useLocalDpi xmlns:a14="http://schemas.microsoft.com/office/drawing/2010/main" val="0"/>
                </a:ext>
              </a:extLst>
            </a:blip>
            <a:srcRect l="6445" t="1429" r="1217" b="8097"/>
            <a:stretch/>
          </p:blipFill>
          <p:spPr bwMode="auto">
            <a:xfrm>
              <a:off x="250040" y="40051"/>
              <a:ext cx="3581470" cy="2535952"/>
            </a:xfrm>
            <a:prstGeom prst="rect">
              <a:avLst/>
            </a:prstGeom>
            <a:noFill/>
            <a:ln>
              <a:noFill/>
            </a:ln>
          </p:spPr>
        </p:pic>
        <p:sp>
          <p:nvSpPr>
            <p:cNvPr id="5" name="Rectangle 4"/>
            <p:cNvSpPr/>
            <p:nvPr/>
          </p:nvSpPr>
          <p:spPr>
            <a:xfrm>
              <a:off x="1284941" y="1619624"/>
              <a:ext cx="250825" cy="2266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p:sp>
          <p:nvSpPr>
            <p:cNvPr id="6" name="Rectangle 5"/>
            <p:cNvSpPr/>
            <p:nvPr/>
          </p:nvSpPr>
          <p:spPr>
            <a:xfrm>
              <a:off x="2211294" y="709261"/>
              <a:ext cx="531719" cy="2113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p:grpSp>
    </p:spTree>
    <p:extLst>
      <p:ext uri="{BB962C8B-B14F-4D97-AF65-F5344CB8AC3E}">
        <p14:creationId xmlns:p14="http://schemas.microsoft.com/office/powerpoint/2010/main" val="1928290759"/>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532638" lvl="0" indent="-514350">
              <a:buSzPct val="100000"/>
              <a:buFont typeface="+mj-lt"/>
              <a:buAutoNum type="alphaLcParenR"/>
            </a:pPr>
            <a:endParaRPr lang="en-AU" sz="3200" dirty="0">
              <a:solidFill>
                <a:srgbClr val="FFFF00"/>
              </a:solidFill>
              <a:effectLst/>
              <a:latin typeface="Berlin Sans FB Demi" panose="020E0802020502020306" pitchFamily="34" charset="0"/>
            </a:endParaRPr>
          </a:p>
          <a:p>
            <a:pPr marL="532638" lvl="0" indent="-514350">
              <a:buSzPct val="100000"/>
              <a:buFont typeface="+mj-lt"/>
              <a:buAutoNum type="alphaLcParenR"/>
            </a:pPr>
            <a:r>
              <a:rPr lang="en-AU" sz="3200" dirty="0">
                <a:solidFill>
                  <a:srgbClr val="FFFF00"/>
                </a:solidFill>
                <a:effectLst/>
                <a:latin typeface="Berlin Sans FB Demi" panose="020E0802020502020306" pitchFamily="34" charset="0"/>
              </a:rPr>
              <a:t>The oxidising agent (</a:t>
            </a:r>
            <a:r>
              <a:rPr lang="en-AU" sz="3200" dirty="0" err="1">
                <a:solidFill>
                  <a:srgbClr val="FFFF00"/>
                </a:solidFill>
                <a:effectLst/>
                <a:latin typeface="Berlin Sans FB Demi" panose="020E0802020502020306" pitchFamily="34" charset="0"/>
              </a:rPr>
              <a:t>Pb</a:t>
            </a:r>
            <a:r>
              <a:rPr lang="en-AU" sz="3200" dirty="0">
                <a:solidFill>
                  <a:srgbClr val="FFFF00"/>
                </a:solidFill>
                <a:effectLst/>
                <a:latin typeface="Berlin Sans FB Demi" panose="020E0802020502020306" pitchFamily="34" charset="0"/>
              </a:rPr>
              <a:t>(NO</a:t>
            </a:r>
            <a:r>
              <a:rPr lang="en-AU" sz="3200" baseline="-25000" dirty="0">
                <a:solidFill>
                  <a:srgbClr val="FFFF00"/>
                </a:solidFill>
                <a:effectLst/>
                <a:latin typeface="Berlin Sans FB Demi" panose="020E0802020502020306" pitchFamily="34" charset="0"/>
              </a:rPr>
              <a:t>3</a:t>
            </a:r>
            <a:r>
              <a:rPr lang="en-AU" sz="32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2(</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and reducing agent (A</a:t>
            </a:r>
            <a:r>
              <a:rPr lang="en-AU" sz="3200" i="1"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a:t>
            </a:r>
          </a:p>
          <a:p>
            <a:pPr marL="532638" lvl="0" indent="-514350">
              <a:buSzPct val="100000"/>
              <a:buFont typeface="+mj-lt"/>
              <a:buAutoNum type="alphaLcParenR"/>
            </a:pPr>
            <a:r>
              <a:rPr lang="en-AU" sz="3200" dirty="0">
                <a:solidFill>
                  <a:srgbClr val="FFFF00"/>
                </a:solidFill>
                <a:effectLst/>
                <a:latin typeface="Berlin Sans FB Demi" panose="020E0802020502020306" pitchFamily="34" charset="0"/>
              </a:rPr>
              <a:t>The anode (A</a:t>
            </a:r>
            <a:r>
              <a:rPr lang="en-AU" sz="3200" i="1"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)and cathode (</a:t>
            </a:r>
            <a:r>
              <a:rPr lang="en-AU" sz="3200" dirty="0" err="1">
                <a:solidFill>
                  <a:srgbClr val="FFFF00"/>
                </a:solidFill>
                <a:effectLst/>
                <a:latin typeface="Berlin Sans FB Demi" panose="020E0802020502020306" pitchFamily="34" charset="0"/>
              </a:rPr>
              <a:t>Pb</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a:t>
            </a:r>
          </a:p>
          <a:p>
            <a:pPr marL="532638" lvl="0" indent="-514350">
              <a:buSzPct val="100000"/>
              <a:buFont typeface="+mj-lt"/>
              <a:buAutoNum type="alphaLcParenR"/>
            </a:pPr>
            <a:r>
              <a:rPr lang="en-AU" sz="3200" dirty="0">
                <a:solidFill>
                  <a:srgbClr val="FFFF00"/>
                </a:solidFill>
                <a:effectLst/>
                <a:latin typeface="Berlin Sans FB Demi" panose="020E0802020502020306" pitchFamily="34" charset="0"/>
              </a:rPr>
              <a:t>The overall redox reaction (2A</a:t>
            </a:r>
            <a:r>
              <a:rPr lang="en-AU" sz="3200" i="1"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3Pb</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2A</a:t>
            </a:r>
            <a:r>
              <a:rPr lang="en-AU" sz="3200" i="1" dirty="0">
                <a:solidFill>
                  <a:srgbClr val="FFFF00"/>
                </a:solidFill>
                <a:effectLst/>
                <a:latin typeface="Berlin Sans FB Demi" panose="020E0802020502020306" pitchFamily="34" charset="0"/>
              </a:rPr>
              <a:t>l</a:t>
            </a:r>
            <a:r>
              <a:rPr lang="en-AU" sz="3200" baseline="30000" dirty="0">
                <a:solidFill>
                  <a:srgbClr val="FFFF00"/>
                </a:solidFill>
                <a:effectLst/>
                <a:latin typeface="Berlin Sans FB Demi" panose="020E0802020502020306" pitchFamily="34" charset="0"/>
              </a:rPr>
              <a:t>3+</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3Pb</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a:t>
            </a:r>
          </a:p>
          <a:p>
            <a:pPr marL="532638" lvl="0" indent="-514350">
              <a:buSzPct val="100000"/>
              <a:buFont typeface="+mj-lt"/>
              <a:buAutoNum type="alphaLcParenR"/>
            </a:pPr>
            <a:r>
              <a:rPr lang="en-AU" sz="3200" dirty="0">
                <a:solidFill>
                  <a:srgbClr val="FFFF00"/>
                </a:solidFill>
                <a:effectLst/>
                <a:latin typeface="Berlin Sans FB Demi" panose="020E0802020502020306" pitchFamily="34" charset="0"/>
              </a:rPr>
              <a:t>The </a:t>
            </a:r>
            <a:r>
              <a:rPr lang="en-AU" sz="3200" dirty="0" err="1">
                <a:solidFill>
                  <a:srgbClr val="FFFF00"/>
                </a:solidFill>
                <a:effectLst/>
                <a:latin typeface="Berlin Sans FB Demi" panose="020E0802020502020306" pitchFamily="34" charset="0"/>
              </a:rPr>
              <a:t>E</a:t>
            </a:r>
            <a:r>
              <a:rPr lang="en-AU" sz="3200" baseline="30000" dirty="0" err="1">
                <a:solidFill>
                  <a:srgbClr val="FFFF00"/>
                </a:solidFill>
                <a:effectLst/>
                <a:latin typeface="Berlin Sans FB Demi" panose="020E0802020502020306" pitchFamily="34" charset="0"/>
              </a:rPr>
              <a:t>o</a:t>
            </a:r>
            <a:r>
              <a:rPr lang="en-AU" sz="3200" baseline="-25000" dirty="0" err="1">
                <a:solidFill>
                  <a:srgbClr val="FFFF00"/>
                </a:solidFill>
                <a:effectLst/>
                <a:latin typeface="Berlin Sans FB Demi" panose="020E0802020502020306" pitchFamily="34" charset="0"/>
              </a:rPr>
              <a:t>cell</a:t>
            </a:r>
            <a:r>
              <a:rPr lang="en-AU" sz="3200" dirty="0">
                <a:solidFill>
                  <a:srgbClr val="FFFF00"/>
                </a:solidFill>
                <a:effectLst/>
                <a:latin typeface="Berlin Sans FB Demi" panose="020E0802020502020306" pitchFamily="34" charset="0"/>
              </a:rPr>
              <a:t> (= ‒0.13 + (+1.68) = +1.55 V)</a:t>
            </a:r>
          </a:p>
          <a:p>
            <a:pPr marL="532638" lvl="0" indent="-514350">
              <a:buSzPct val="100000"/>
              <a:buFont typeface="+mj-lt"/>
              <a:buAutoNum type="alphaLcParenR"/>
            </a:pPr>
            <a:r>
              <a:rPr lang="en-AU" sz="3200" dirty="0">
                <a:solidFill>
                  <a:srgbClr val="FFFF00"/>
                </a:solidFill>
                <a:effectLst/>
                <a:latin typeface="Berlin Sans FB Demi" panose="020E0802020502020306" pitchFamily="34" charset="0"/>
              </a:rPr>
              <a:t>The direction of flow of electrons (from anode to cathode), anions (towards anode) and cations (towards cathode)</a:t>
            </a:r>
          </a:p>
          <a:p>
            <a:pPr marL="532638" indent="-514350">
              <a:buSzPct val="100000"/>
              <a:buFont typeface="+mj-lt"/>
              <a:buAutoNum type="alphaLcParenR"/>
            </a:pPr>
            <a:r>
              <a:rPr lang="en-AU" sz="3200" dirty="0">
                <a:solidFill>
                  <a:srgbClr val="FFFF00"/>
                </a:solidFill>
                <a:effectLst/>
                <a:latin typeface="Berlin Sans FB Demi" panose="020E0802020502020306" pitchFamily="34" charset="0"/>
              </a:rPr>
              <a:t>A suitable salt bridge (</a:t>
            </a:r>
            <a:r>
              <a:rPr lang="en-AU" sz="3200" dirty="0" err="1">
                <a:solidFill>
                  <a:srgbClr val="FFFF00"/>
                </a:solidFill>
                <a:effectLst/>
                <a:latin typeface="Berlin Sans FB Demi" panose="020E0802020502020306" pitchFamily="34" charset="0"/>
              </a:rPr>
              <a:t>NaC</a:t>
            </a:r>
            <a:r>
              <a:rPr lang="en-AU" sz="3200" i="1" dirty="0" err="1">
                <a:solidFill>
                  <a:srgbClr val="FFFF00"/>
                </a:solidFill>
                <a:effectLst/>
                <a:latin typeface="Berlin Sans FB Demi" panose="020E0802020502020306" pitchFamily="34" charset="0"/>
              </a:rPr>
              <a:t>l</a:t>
            </a:r>
            <a:r>
              <a:rPr lang="en-AU" sz="3200" dirty="0">
                <a:solidFill>
                  <a:srgbClr val="FFFF00"/>
                </a:solidFill>
                <a:effectLst/>
                <a:latin typeface="Berlin Sans FB Demi" panose="020E0802020502020306" pitchFamily="34" charset="0"/>
              </a:rPr>
              <a:t>, </a:t>
            </a:r>
            <a:r>
              <a:rPr lang="en-AU" sz="3200" dirty="0" err="1">
                <a:solidFill>
                  <a:srgbClr val="FFFF00"/>
                </a:solidFill>
                <a:effectLst/>
                <a:latin typeface="Berlin Sans FB Demi" panose="020E0802020502020306" pitchFamily="34" charset="0"/>
              </a:rPr>
              <a:t>KC</a:t>
            </a:r>
            <a:r>
              <a:rPr lang="en-AU" sz="3200" i="1" dirty="0" err="1">
                <a:solidFill>
                  <a:srgbClr val="FFFF00"/>
                </a:solidFill>
                <a:effectLst/>
                <a:latin typeface="Berlin Sans FB Demi" panose="020E0802020502020306" pitchFamily="34" charset="0"/>
              </a:rPr>
              <a:t>l</a:t>
            </a:r>
            <a:r>
              <a:rPr lang="en-AU" sz="3200" dirty="0">
                <a:solidFill>
                  <a:srgbClr val="FFFF00"/>
                </a:solidFill>
                <a:effectLst/>
                <a:latin typeface="Berlin Sans FB Demi" panose="020E0802020502020306" pitchFamily="34" charset="0"/>
              </a:rPr>
              <a:t>, KNO</a:t>
            </a:r>
            <a:r>
              <a:rPr lang="en-AU" sz="3200" baseline="-25000" dirty="0">
                <a:solidFill>
                  <a:srgbClr val="FFFF00"/>
                </a:solidFill>
                <a:effectLst/>
                <a:latin typeface="Berlin Sans FB Demi" panose="020E0802020502020306" pitchFamily="34" charset="0"/>
              </a:rPr>
              <a:t>3</a:t>
            </a:r>
            <a:r>
              <a:rPr lang="en-AU" sz="3200" dirty="0">
                <a:solidFill>
                  <a:srgbClr val="FFFF00"/>
                </a:solidFill>
                <a:effectLst/>
                <a:latin typeface="Berlin Sans FB Demi" panose="020E0802020502020306" pitchFamily="34" charset="0"/>
              </a:rPr>
              <a:t>, etc.)</a:t>
            </a:r>
          </a:p>
          <a:p>
            <a:pPr marL="532638" lvl="0" indent="-514350">
              <a:buSzPct val="100000"/>
              <a:buFont typeface="+mj-lt"/>
              <a:buAutoNum type="alphaLcParenR"/>
            </a:pPr>
            <a:endParaRPr lang="en-AU" sz="3200" dirty="0">
              <a:solidFill>
                <a:srgbClr val="FFFF00"/>
              </a:solidFill>
              <a:effectLst/>
              <a:latin typeface="Berlin Sans FB Demi" panose="020E0802020502020306" pitchFamily="34" charset="0"/>
            </a:endParaRPr>
          </a:p>
          <a:p>
            <a:pPr marL="532638" lvl="0" indent="-514350">
              <a:buSzPct val="100000"/>
              <a:buFont typeface="+mj-lt"/>
              <a:buAutoNum type="alphaLcParenR"/>
            </a:pPr>
            <a:endParaRPr lang="en-AU" sz="3200" dirty="0">
              <a:solidFill>
                <a:srgbClr val="FFFF00"/>
              </a:solidFill>
              <a:effectLst/>
              <a:latin typeface="Berlin Sans FB Demi" panose="020E0802020502020306" pitchFamily="34" charset="0"/>
            </a:endParaRPr>
          </a:p>
          <a:p>
            <a:pPr marL="18288" lvl="0" indent="0">
              <a:buNone/>
            </a:pPr>
            <a:endParaRPr lang="en-AU" sz="3200" dirty="0">
              <a:effectLst/>
            </a:endParaRPr>
          </a:p>
        </p:txBody>
      </p:sp>
    </p:spTree>
    <p:extLst>
      <p:ext uri="{BB962C8B-B14F-4D97-AF65-F5344CB8AC3E}">
        <p14:creationId xmlns:p14="http://schemas.microsoft.com/office/powerpoint/2010/main" val="34273369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rmAutofit/>
          </a:bodyPr>
          <a:lstStyle/>
          <a:p>
            <a:pPr marL="18288" lvl="0" indent="0">
              <a:buNone/>
            </a:pPr>
            <a:r>
              <a:rPr lang="en-AU" sz="3200" dirty="0">
                <a:solidFill>
                  <a:srgbClr val="00FF00"/>
                </a:solidFill>
                <a:effectLst/>
                <a:latin typeface="Berlin Sans FB Demi" panose="020E0802020502020306" pitchFamily="34" charset="0"/>
              </a:rPr>
              <a:t>Group I and II elements have oxidation numbers of +1 and +2 respectively.</a:t>
            </a:r>
          </a:p>
          <a:p>
            <a:pPr marL="18288" lvl="0" indent="0">
              <a:buNone/>
            </a:pPr>
            <a:endParaRPr lang="en-AU" sz="2000" dirty="0">
              <a:solidFill>
                <a:srgbClr val="00FF00"/>
              </a:solidFill>
              <a:effectLst/>
              <a:latin typeface="Berlin Sans FB Demi" panose="020E0802020502020306" pitchFamily="34" charset="0"/>
            </a:endParaRPr>
          </a:p>
          <a:p>
            <a:pPr marL="18288" lvl="0" indent="0">
              <a:buNone/>
            </a:pPr>
            <a:r>
              <a:rPr lang="en-AU" sz="3200" dirty="0">
                <a:solidFill>
                  <a:srgbClr val="00FF00"/>
                </a:solidFill>
                <a:effectLst/>
                <a:latin typeface="Berlin Sans FB Demi" panose="020E0802020502020306" pitchFamily="34" charset="0"/>
              </a:rPr>
              <a:t>The sum total of the oxidation numbers is equal to the charge on the compound or ion. </a:t>
            </a:r>
          </a:p>
          <a:p>
            <a:pPr marL="18288" lvl="0" indent="0" algn="ctr">
              <a:buNone/>
            </a:pPr>
            <a:r>
              <a:rPr lang="en-US" sz="2000" dirty="0">
                <a:solidFill>
                  <a:srgbClr val="FFFF00"/>
                </a:solidFill>
                <a:effectLst/>
                <a:latin typeface="Berlin Sans FB Demi" panose="020E0802020502020306" pitchFamily="34" charset="0"/>
              </a:rPr>
              <a:t>(Usually C</a:t>
            </a:r>
            <a:r>
              <a:rPr lang="en-US" sz="2000" i="1" dirty="0">
                <a:solidFill>
                  <a:srgbClr val="FFFF00"/>
                </a:solidFill>
                <a:effectLst/>
                <a:latin typeface="Berlin Sans FB Demi" panose="020E0802020502020306" pitchFamily="34" charset="0"/>
              </a:rPr>
              <a:t>l</a:t>
            </a:r>
            <a:r>
              <a:rPr lang="en-US" sz="2000" dirty="0">
                <a:solidFill>
                  <a:srgbClr val="FFFF00"/>
                </a:solidFill>
                <a:effectLst/>
                <a:latin typeface="Berlin Sans FB Demi" panose="020E0802020502020306" pitchFamily="34" charset="0"/>
              </a:rPr>
              <a:t> has an oxidation number of </a:t>
            </a:r>
            <a:r>
              <a:rPr lang="en-US" sz="2000" dirty="0">
                <a:solidFill>
                  <a:srgbClr val="FFFF00"/>
                </a:solidFill>
                <a:effectLst/>
                <a:latin typeface="Arial" panose="020B0604020202020204" pitchFamily="34" charset="0"/>
                <a:cs typeface="Arial" panose="020B0604020202020204" pitchFamily="34" charset="0"/>
              </a:rPr>
              <a:t>–</a:t>
            </a:r>
            <a:r>
              <a:rPr lang="en-US" sz="2000" b="1" dirty="0">
                <a:solidFill>
                  <a:srgbClr val="FFFF00"/>
                </a:solidFill>
                <a:effectLst/>
                <a:latin typeface="Berlin Sans FB Demi" panose="020E0802020502020306" pitchFamily="34" charset="0"/>
                <a:cs typeface="Arial" panose="020B0604020202020204" pitchFamily="34" charset="0"/>
              </a:rPr>
              <a:t>1 unless </a:t>
            </a:r>
            <a:r>
              <a:rPr lang="en-US" sz="2000" b="1">
                <a:solidFill>
                  <a:srgbClr val="FFFF00"/>
                </a:solidFill>
                <a:effectLst/>
                <a:latin typeface="Berlin Sans FB Demi" panose="020E0802020502020306" pitchFamily="34" charset="0"/>
                <a:cs typeface="Arial" panose="020B0604020202020204" pitchFamily="34" charset="0"/>
              </a:rPr>
              <a:t>it’s with O or F)  </a:t>
            </a:r>
            <a:endParaRPr lang="en-AU" sz="2000" b="1" dirty="0">
              <a:solidFill>
                <a:srgbClr val="FF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Examples: Determine the oxidation number of each of the atoms in the following species.</a:t>
            </a:r>
          </a:p>
          <a:p>
            <a:pPr marL="18288" indent="0">
              <a:buNone/>
            </a:pPr>
            <a:r>
              <a:rPr lang="en-AU" sz="3200" dirty="0" err="1">
                <a:solidFill>
                  <a:srgbClr val="00FF00"/>
                </a:solidFill>
                <a:effectLst/>
                <a:latin typeface="Berlin Sans FB Demi" panose="020E0802020502020306" pitchFamily="34" charset="0"/>
              </a:rPr>
              <a:t>HC</a:t>
            </a:r>
            <a:r>
              <a:rPr lang="en-AU" sz="3200" i="1" dirty="0" err="1">
                <a:solidFill>
                  <a:srgbClr val="00FF00"/>
                </a:solidFill>
                <a:effectLst/>
                <a:latin typeface="Berlin Sans FB Demi" panose="020E0802020502020306" pitchFamily="34" charset="0"/>
              </a:rPr>
              <a:t>l</a:t>
            </a:r>
            <a:r>
              <a:rPr lang="en-AU" sz="3200" dirty="0">
                <a:solidFill>
                  <a:srgbClr val="00FF00"/>
                </a:solidFill>
                <a:effectLst/>
                <a:latin typeface="Berlin Sans FB Demi" panose="020E0802020502020306" pitchFamily="34" charset="0"/>
              </a:rPr>
              <a:t>        SO</a:t>
            </a:r>
            <a:r>
              <a:rPr lang="en-AU" sz="3200" baseline="-25000" dirty="0">
                <a:solidFill>
                  <a:srgbClr val="00FF00"/>
                </a:solidFill>
                <a:effectLst/>
                <a:latin typeface="Berlin Sans FB Demi" panose="020E0802020502020306" pitchFamily="34" charset="0"/>
              </a:rPr>
              <a:t>4</a:t>
            </a:r>
            <a:r>
              <a:rPr lang="en-AU" sz="3200" baseline="30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        P</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5</a:t>
            </a:r>
            <a:r>
              <a:rPr lang="en-AU" sz="3200" dirty="0">
                <a:solidFill>
                  <a:srgbClr val="00FF00"/>
                </a:solidFill>
                <a:effectLst/>
                <a:latin typeface="Berlin Sans FB Demi" panose="020E0802020502020306" pitchFamily="34" charset="0"/>
              </a:rPr>
              <a:t>        </a:t>
            </a:r>
            <a:r>
              <a:rPr lang="en-AU" sz="3200" dirty="0" err="1">
                <a:solidFill>
                  <a:srgbClr val="00FF00"/>
                </a:solidFill>
                <a:effectLst/>
                <a:latin typeface="Berlin Sans FB Demi" panose="020E0802020502020306" pitchFamily="34" charset="0"/>
              </a:rPr>
              <a:t>HC</a:t>
            </a:r>
            <a:r>
              <a:rPr lang="en-AU" sz="3200" i="1" dirty="0" err="1">
                <a:solidFill>
                  <a:srgbClr val="00FF00"/>
                </a:solidFill>
                <a:effectLst/>
                <a:latin typeface="Berlin Sans FB Demi" panose="020E0802020502020306" pitchFamily="34" charset="0"/>
              </a:rPr>
              <a:t>l</a:t>
            </a:r>
            <a:r>
              <a:rPr lang="en-AU" sz="3200" i="1" dirty="0">
                <a:solidFill>
                  <a:srgbClr val="00FF00"/>
                </a:solidFill>
                <a:effectLst/>
                <a:latin typeface="Berlin Sans FB Demi" panose="020E0802020502020306" pitchFamily="34" charset="0"/>
              </a:rPr>
              <a:t> </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        HNO</a:t>
            </a:r>
            <a:r>
              <a:rPr lang="en-AU" sz="3200" baseline="-25000" dirty="0">
                <a:solidFill>
                  <a:srgbClr val="00FF00"/>
                </a:solidFill>
                <a:effectLst/>
                <a:latin typeface="Berlin Sans FB Demi" panose="020E0802020502020306" pitchFamily="34" charset="0"/>
              </a:rPr>
              <a:t>3</a:t>
            </a:r>
            <a:r>
              <a:rPr lang="en-AU" sz="3200" dirty="0">
                <a:solidFill>
                  <a:srgbClr val="00FF00"/>
                </a:solidFill>
                <a:effectLst/>
                <a:latin typeface="Berlin Sans FB Demi" panose="020E0802020502020306" pitchFamily="34" charset="0"/>
              </a:rPr>
              <a:t>        </a:t>
            </a: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H</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        BaH</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        KMnO</a:t>
            </a:r>
            <a:r>
              <a:rPr lang="en-AU" sz="3200" baseline="-25000" dirty="0">
                <a:solidFill>
                  <a:srgbClr val="00FF00"/>
                </a:solidFill>
                <a:effectLst/>
                <a:latin typeface="Berlin Sans FB Demi" panose="020E0802020502020306" pitchFamily="34" charset="0"/>
              </a:rPr>
              <a:t>4</a:t>
            </a:r>
            <a:r>
              <a:rPr lang="en-AU" sz="3200" dirty="0">
                <a:solidFill>
                  <a:srgbClr val="00FF00"/>
                </a:solidFill>
                <a:effectLst/>
                <a:latin typeface="Berlin Sans FB Demi" panose="020E0802020502020306" pitchFamily="34" charset="0"/>
              </a:rPr>
              <a:t>        Cr</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7</a:t>
            </a:r>
            <a:r>
              <a:rPr lang="en-AU" sz="3200" baseline="30000" dirty="0">
                <a:solidFill>
                  <a:srgbClr val="00FF00"/>
                </a:solidFill>
                <a:effectLst/>
                <a:latin typeface="Berlin Sans FB Demi" panose="020E0802020502020306" pitchFamily="34" charset="0"/>
              </a:rPr>
              <a:t>2-</a:t>
            </a:r>
            <a:endParaRPr lang="en-AU" sz="3200" dirty="0">
              <a:solidFill>
                <a:srgbClr val="00FF00"/>
              </a:solidFill>
              <a:effectLst/>
              <a:latin typeface="Berlin Sans FB Demi" panose="020E0802020502020306" pitchFamily="34" charset="0"/>
            </a:endParaRPr>
          </a:p>
          <a:p>
            <a:pPr marL="18288" indent="0">
              <a:buNone/>
            </a:pPr>
            <a:endParaRPr lang="en-AU" sz="3200" b="1"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15251564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532638" lvl="0" indent="-514350">
              <a:buSzPct val="100000"/>
              <a:buFont typeface="+mj-lt"/>
              <a:buAutoNum type="alphaLcParenR" startAt="7"/>
            </a:pPr>
            <a:r>
              <a:rPr lang="en-AU" sz="3200" dirty="0">
                <a:solidFill>
                  <a:srgbClr val="FFFF00"/>
                </a:solidFill>
                <a:effectLst/>
                <a:latin typeface="Berlin Sans FB Demi" panose="020E0802020502020306" pitchFamily="34" charset="0"/>
              </a:rPr>
              <a:t>The changes you would expect to observe at the anode (silver electrode begins to disintegrate) and cathode (grey solid begins to form on surface of electrode)</a:t>
            </a:r>
          </a:p>
          <a:p>
            <a:pPr marL="532638" lvl="0" indent="-514350">
              <a:buSzPct val="100000"/>
              <a:buFont typeface="+mj-lt"/>
              <a:buAutoNum type="alphaLcParenR" startAt="7"/>
            </a:pPr>
            <a:endParaRPr lang="en-AU" sz="3200" dirty="0">
              <a:solidFill>
                <a:srgbClr val="FFFF00"/>
              </a:solidFill>
              <a:effectLst/>
              <a:latin typeface="Berlin Sans FB Demi" panose="020E0802020502020306" pitchFamily="34" charset="0"/>
            </a:endParaRPr>
          </a:p>
          <a:p>
            <a:pPr marL="18288" lvl="0" indent="0">
              <a:buNone/>
            </a:pPr>
            <a:endParaRPr lang="en-AU" sz="3200" dirty="0">
              <a:effectLst/>
            </a:endParaRPr>
          </a:p>
        </p:txBody>
      </p:sp>
    </p:spTree>
    <p:extLst>
      <p:ext uri="{BB962C8B-B14F-4D97-AF65-F5344CB8AC3E}">
        <p14:creationId xmlns:p14="http://schemas.microsoft.com/office/powerpoint/2010/main" val="1572081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4000" b="1" dirty="0">
                <a:solidFill>
                  <a:srgbClr val="00B0F0"/>
                </a:solidFill>
                <a:effectLst/>
                <a:latin typeface="Berlin Sans FB Demi" panose="020E0802020502020306" pitchFamily="34" charset="0"/>
              </a:rPr>
              <a:t>The Corrosion of Iron</a:t>
            </a:r>
            <a:endParaRPr lang="en-AU" sz="40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Corrosion of iron requires both oxygen and water. </a:t>
            </a:r>
          </a:p>
          <a:p>
            <a:pPr marL="18288" indent="0">
              <a:buNone/>
            </a:pPr>
            <a:r>
              <a:rPr lang="en-AU" sz="3200" dirty="0">
                <a:solidFill>
                  <a:srgbClr val="00FF00"/>
                </a:solidFill>
                <a:effectLst/>
                <a:latin typeface="Berlin Sans FB Demi" panose="020E0802020502020306" pitchFamily="34" charset="0"/>
              </a:rPr>
              <a:t>Oxidation (anode): </a:t>
            </a:r>
            <a:r>
              <a:rPr lang="en-AU" sz="3200" dirty="0">
                <a:solidFill>
                  <a:srgbClr val="FFFF00"/>
                </a:solidFill>
                <a:effectLst/>
                <a:latin typeface="Berlin Sans FB Demi" panose="020E0802020502020306" pitchFamily="34" charset="0"/>
              </a:rPr>
              <a:t>Fe</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Fe</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p>
          <a:p>
            <a:pPr marL="18288" indent="0">
              <a:buNone/>
            </a:pPr>
            <a:endParaRPr lang="en-AU" sz="2000" dirty="0">
              <a:solidFill>
                <a:srgbClr val="FF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Reduction (cathode): </a:t>
            </a:r>
          </a:p>
          <a:p>
            <a:pPr marL="18288" indent="0">
              <a:buNone/>
            </a:pP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4 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4OH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p>
          <a:p>
            <a:pPr marL="18288" indent="0">
              <a:buNone/>
            </a:pPr>
            <a:endParaRPr lang="en-AU" sz="2000" dirty="0">
              <a:solidFill>
                <a:srgbClr val="FF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Precipitation: </a:t>
            </a:r>
            <a:r>
              <a:rPr lang="en-AU" sz="3200" dirty="0">
                <a:solidFill>
                  <a:srgbClr val="FFFF00"/>
                </a:solidFill>
                <a:effectLst/>
                <a:latin typeface="Berlin Sans FB Demi" panose="020E0802020502020306" pitchFamily="34" charset="0"/>
              </a:rPr>
              <a:t>Fe</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2OH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Fe(OH)</a:t>
            </a:r>
            <a:r>
              <a:rPr lang="en-AU" sz="3200" baseline="-25000" dirty="0">
                <a:solidFill>
                  <a:srgbClr val="FFFF00"/>
                </a:solidFill>
                <a:effectLst/>
                <a:latin typeface="Berlin Sans FB Demi" panose="020E0802020502020306" pitchFamily="34" charset="0"/>
              </a:rPr>
              <a:t>2(s)</a:t>
            </a:r>
            <a:endParaRPr lang="en-AU" sz="3200" dirty="0">
              <a:solidFill>
                <a:srgbClr val="FFFF00"/>
              </a:solidFill>
              <a:effectLst/>
              <a:latin typeface="Berlin Sans FB Demi" panose="020E0802020502020306" pitchFamily="34" charset="0"/>
            </a:endParaRPr>
          </a:p>
          <a:p>
            <a:pPr marL="18288" indent="0">
              <a:buNone/>
            </a:pPr>
            <a:endParaRPr lang="en-AU" sz="24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Further oxidation of the iron (II) hydroxide then occurs. </a:t>
            </a:r>
            <a:r>
              <a:rPr lang="en-AU" sz="3200" dirty="0">
                <a:solidFill>
                  <a:srgbClr val="FFFF00"/>
                </a:solidFill>
                <a:effectLst/>
                <a:latin typeface="Berlin Sans FB Demi" panose="020E0802020502020306" pitchFamily="34" charset="0"/>
              </a:rPr>
              <a:t>Fe(OH)</a:t>
            </a:r>
            <a:r>
              <a:rPr lang="en-AU" sz="3200" baseline="-25000" dirty="0">
                <a:solidFill>
                  <a:srgbClr val="FFFF00"/>
                </a:solidFill>
                <a:effectLst/>
                <a:latin typeface="Berlin Sans FB Demi" panose="020E0802020502020306" pitchFamily="34" charset="0"/>
              </a:rPr>
              <a:t>2(s)</a:t>
            </a:r>
            <a:r>
              <a:rPr lang="en-AU" sz="3200" dirty="0">
                <a:solidFill>
                  <a:srgbClr val="FFFF00"/>
                </a:solidFill>
                <a:effectLst/>
                <a:latin typeface="Berlin Sans FB Demi" panose="020E0802020502020306" pitchFamily="34" charset="0"/>
              </a:rPr>
              <a:t>  +   OH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Fe(OH)</a:t>
            </a:r>
            <a:r>
              <a:rPr lang="en-AU" sz="3200" baseline="-25000" dirty="0">
                <a:solidFill>
                  <a:srgbClr val="FFFF00"/>
                </a:solidFill>
                <a:effectLst/>
                <a:latin typeface="Berlin Sans FB Demi" panose="020E0802020502020306" pitchFamily="34" charset="0"/>
              </a:rPr>
              <a:t>3(s)</a:t>
            </a:r>
            <a:endParaRPr lang="en-AU" sz="3200" dirty="0">
              <a:solidFill>
                <a:srgbClr val="00FF00"/>
              </a:solidFill>
              <a:effectLst/>
              <a:latin typeface="Berlin Sans FB Demi" panose="020E0802020502020306" pitchFamily="34" charset="0"/>
            </a:endParaRPr>
          </a:p>
          <a:p>
            <a:pPr marL="18288" lvl="0" indent="0">
              <a:buNone/>
            </a:pPr>
            <a:endParaRPr lang="en-AU" sz="3200" dirty="0">
              <a:effectLst/>
            </a:endParaRPr>
          </a:p>
        </p:txBody>
      </p:sp>
    </p:spTree>
    <p:extLst>
      <p:ext uri="{BB962C8B-B14F-4D97-AF65-F5344CB8AC3E}">
        <p14:creationId xmlns:p14="http://schemas.microsoft.com/office/powerpoint/2010/main" val="19015420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This may then partially dehydrate to form rust, Fe</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3</a:t>
            </a:r>
            <a:r>
              <a:rPr lang="en-AU" sz="3200" dirty="0">
                <a:solidFill>
                  <a:srgbClr val="00FF00"/>
                </a:solidFill>
                <a:effectLst/>
                <a:latin typeface="Berlin Sans FB Demi" panose="020E0802020502020306" pitchFamily="34" charset="0"/>
              </a:rPr>
              <a:t>.</a:t>
            </a:r>
            <a:r>
              <a:rPr lang="en-AU" sz="3200" i="1" dirty="0">
                <a:solidFill>
                  <a:srgbClr val="00FF00"/>
                </a:solidFill>
                <a:effectLst/>
                <a:latin typeface="Berlin Sans FB Demi" panose="020E0802020502020306" pitchFamily="34" charset="0"/>
              </a:rPr>
              <a:t>x</a:t>
            </a:r>
            <a:r>
              <a:rPr lang="en-AU" sz="3200" dirty="0">
                <a:solidFill>
                  <a:srgbClr val="00FF00"/>
                </a:solidFill>
                <a:effectLst/>
                <a:latin typeface="Berlin Sans FB Demi" panose="020E0802020502020306" pitchFamily="34" charset="0"/>
              </a:rPr>
              <a:t>H</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a:t>
            </a:r>
          </a:p>
          <a:p>
            <a:pPr marL="18288" indent="0">
              <a:buNone/>
            </a:pPr>
            <a:r>
              <a:rPr lang="en-AU" sz="3200" dirty="0">
                <a:solidFill>
                  <a:srgbClr val="FFFF00"/>
                </a:solidFill>
                <a:effectLst/>
                <a:latin typeface="Berlin Sans FB Demi" panose="020E0802020502020306" pitchFamily="34" charset="0"/>
              </a:rPr>
              <a:t>2Fe(OH)</a:t>
            </a:r>
            <a:r>
              <a:rPr lang="en-AU" sz="3200" baseline="-25000" dirty="0">
                <a:solidFill>
                  <a:srgbClr val="FFFF00"/>
                </a:solidFill>
                <a:effectLst/>
                <a:latin typeface="Berlin Sans FB Demi" panose="020E0802020502020306" pitchFamily="34" charset="0"/>
              </a:rPr>
              <a:t>3(s)</a:t>
            </a:r>
            <a:r>
              <a:rPr lang="en-AU" sz="3200" dirty="0">
                <a:solidFill>
                  <a:srgbClr val="FFFF00"/>
                </a:solidFill>
                <a:effectLst/>
                <a:latin typeface="Berlin Sans FB Demi" panose="020E0802020502020306" pitchFamily="34" charset="0"/>
              </a:rPr>
              <a:t>   →   Fe</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3</a:t>
            </a:r>
            <a:r>
              <a:rPr lang="en-AU" sz="3200" dirty="0">
                <a:solidFill>
                  <a:srgbClr val="FFFF00"/>
                </a:solidFill>
                <a:effectLst/>
                <a:latin typeface="Berlin Sans FB Demi" panose="020E0802020502020306" pitchFamily="34" charset="0"/>
              </a:rPr>
              <a:t>.H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(s) </a:t>
            </a:r>
            <a:r>
              <a:rPr lang="en-AU" sz="3200" dirty="0">
                <a:solidFill>
                  <a:srgbClr val="FFFF00"/>
                </a:solidFill>
                <a:effectLst/>
                <a:latin typeface="Berlin Sans FB Demi" panose="020E0802020502020306" pitchFamily="34" charset="0"/>
              </a:rPr>
              <a:t>+  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a:t>
            </a:r>
          </a:p>
          <a:p>
            <a:pPr marL="18288" indent="0">
              <a:buNone/>
            </a:pPr>
            <a:endParaRPr lang="en-AU" sz="20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Overall, the equation is given by: </a:t>
            </a:r>
          </a:p>
          <a:p>
            <a:pPr marL="18288" indent="0">
              <a:buNone/>
            </a:pPr>
            <a:r>
              <a:rPr lang="en-AU" sz="3200" dirty="0">
                <a:solidFill>
                  <a:srgbClr val="FFFF00"/>
                </a:solidFill>
                <a:effectLst/>
                <a:latin typeface="Berlin Sans FB Demi" panose="020E0802020502020306" pitchFamily="34" charset="0"/>
              </a:rPr>
              <a:t>4Fe</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3O</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a:t>
            </a:r>
            <a:r>
              <a:rPr lang="en-AU" sz="3200" i="1" dirty="0">
                <a:solidFill>
                  <a:srgbClr val="FFFF00"/>
                </a:solidFill>
                <a:effectLst/>
                <a:latin typeface="Berlin Sans FB Demi" panose="020E0802020502020306" pitchFamily="34" charset="0"/>
              </a:rPr>
              <a:t>x</a:t>
            </a:r>
            <a:r>
              <a:rPr lang="en-AU" sz="3200" dirty="0">
                <a:solidFill>
                  <a:srgbClr val="FFFF00"/>
                </a:solidFill>
                <a:effectLst/>
                <a:latin typeface="Berlin Sans FB Demi" panose="020E0802020502020306" pitchFamily="34" charset="0"/>
              </a:rPr>
              <a:t>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2Fe</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3</a:t>
            </a:r>
            <a:r>
              <a:rPr lang="en-AU" sz="3200" dirty="0">
                <a:solidFill>
                  <a:srgbClr val="FFFF00"/>
                </a:solidFill>
                <a:effectLst/>
                <a:latin typeface="Berlin Sans FB Demi" panose="020E0802020502020306" pitchFamily="34" charset="0"/>
              </a:rPr>
              <a:t>.</a:t>
            </a:r>
            <a:r>
              <a:rPr lang="en-AU" sz="3200" i="1" dirty="0">
                <a:solidFill>
                  <a:srgbClr val="FFFF00"/>
                </a:solidFill>
                <a:effectLst/>
                <a:latin typeface="Berlin Sans FB Demi" panose="020E0802020502020306" pitchFamily="34" charset="0"/>
              </a:rPr>
              <a:t>x</a:t>
            </a:r>
            <a:r>
              <a:rPr lang="en-AU" sz="3200" dirty="0">
                <a:solidFill>
                  <a:srgbClr val="FFFF00"/>
                </a:solidFill>
                <a:effectLst/>
                <a:latin typeface="Berlin Sans FB Demi" panose="020E0802020502020306" pitchFamily="34" charset="0"/>
              </a:rPr>
              <a:t>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(s)</a:t>
            </a:r>
            <a:endParaRPr lang="en-AU" sz="3200" dirty="0">
              <a:solidFill>
                <a:srgbClr val="FFFF00"/>
              </a:solidFill>
              <a:effectLst/>
              <a:latin typeface="Berlin Sans FB Demi" panose="020E0802020502020306" pitchFamily="34" charset="0"/>
            </a:endParaRPr>
          </a:p>
          <a:p>
            <a:pPr marL="18288" lvl="0" indent="0">
              <a:buNone/>
            </a:pPr>
            <a:endParaRPr lang="en-AU" sz="3200" dirty="0">
              <a:effectLst/>
            </a:endParaRPr>
          </a:p>
          <a:p>
            <a:pPr marL="18288" lvl="0" indent="0">
              <a:buNone/>
            </a:pPr>
            <a:endParaRPr lang="en-AU" sz="3200" dirty="0">
              <a:effectLst/>
            </a:endParaRPr>
          </a:p>
        </p:txBody>
      </p:sp>
      <p:pic>
        <p:nvPicPr>
          <p:cNvPr id="3" name="Picture 2">
            <a:extLst>
              <a:ext uri="{FF2B5EF4-FFF2-40B4-BE49-F238E27FC236}">
                <a16:creationId xmlns:a16="http://schemas.microsoft.com/office/drawing/2014/main" id="{4BEDFE61-2D8C-440C-A9F7-F9F033E187E3}"/>
              </a:ext>
            </a:extLst>
          </p:cNvPr>
          <p:cNvPicPr/>
          <p:nvPr/>
        </p:nvPicPr>
        <p:blipFill rotWithShape="1">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4200"/>
          <a:stretch/>
        </p:blipFill>
        <p:spPr bwMode="auto">
          <a:xfrm>
            <a:off x="107504" y="3356992"/>
            <a:ext cx="8928992" cy="3456384"/>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F06E4AA1-321F-4392-A58C-E415F91BAFEE}"/>
              </a:ext>
            </a:extLst>
          </p:cNvPr>
          <p:cNvSpPr txBox="1"/>
          <p:nvPr/>
        </p:nvSpPr>
        <p:spPr>
          <a:xfrm>
            <a:off x="7739336" y="6464814"/>
            <a:ext cx="1350912" cy="276999"/>
          </a:xfrm>
          <a:prstGeom prst="rect">
            <a:avLst/>
          </a:prstGeom>
          <a:noFill/>
        </p:spPr>
        <p:txBody>
          <a:bodyPr wrap="square">
            <a:spAutoFit/>
          </a:bodyPr>
          <a:lstStyle/>
          <a:p>
            <a:pPr marL="18288" indent="0">
              <a:buNone/>
            </a:pPr>
            <a:r>
              <a:rPr lang="en-US" sz="1200" dirty="0">
                <a:solidFill>
                  <a:schemeClr val="bg1"/>
                </a:solidFill>
                <a:effectLst/>
                <a:latin typeface="Berlin Sans FB Demi" panose="020E0802020502020306" pitchFamily="34" charset="0"/>
              </a:rPr>
              <a:t>(Lucarelli 2020)</a:t>
            </a:r>
            <a:endParaRPr lang="en-AU" sz="1600" dirty="0">
              <a:solidFill>
                <a:schemeClr val="bg1"/>
              </a:solidFill>
              <a:effectLst/>
              <a:latin typeface="Berlin Sans FB Demi" panose="020E0802020502020306" pitchFamily="34" charset="0"/>
            </a:endParaRPr>
          </a:p>
        </p:txBody>
      </p:sp>
    </p:spTree>
    <p:extLst>
      <p:ext uri="{BB962C8B-B14F-4D97-AF65-F5344CB8AC3E}">
        <p14:creationId xmlns:p14="http://schemas.microsoft.com/office/powerpoint/2010/main" val="1180995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The water acts an electrolyte and salt bridge. </a:t>
            </a:r>
          </a:p>
          <a:p>
            <a:pPr marL="18288" indent="0">
              <a:buNone/>
            </a:pPr>
            <a:r>
              <a:rPr lang="en-AU" sz="3200" dirty="0">
                <a:solidFill>
                  <a:srgbClr val="00FF00"/>
                </a:solidFill>
                <a:effectLst/>
                <a:latin typeface="Berlin Sans FB Demi" panose="020E0802020502020306" pitchFamily="34" charset="0"/>
              </a:rPr>
              <a:t>Oxygen reduction occurs at the point where oxygen is at its greatest concentration and iron oxidation occurs where oxygen concentration is lowest (i.e. in two separate sites). </a:t>
            </a:r>
          </a:p>
          <a:p>
            <a:pPr marL="18288" indent="0">
              <a:buNone/>
            </a:pPr>
            <a:r>
              <a:rPr lang="en-AU" sz="3200" dirty="0">
                <a:solidFill>
                  <a:srgbClr val="00FF00"/>
                </a:solidFill>
                <a:effectLst/>
                <a:latin typeface="Berlin Sans FB Demi" panose="020E0802020502020306" pitchFamily="34" charset="0"/>
              </a:rPr>
              <a:t>The Fe</a:t>
            </a:r>
            <a:r>
              <a:rPr lang="en-AU" sz="3200" baseline="30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 ions then migrate to the cathode to react with OH</a:t>
            </a:r>
            <a:r>
              <a:rPr lang="en-AU" sz="3200" baseline="30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ions. </a:t>
            </a:r>
          </a:p>
          <a:p>
            <a:pPr marL="18288" indent="0">
              <a:buNone/>
            </a:pPr>
            <a:r>
              <a:rPr lang="en-AU" sz="3200" dirty="0">
                <a:solidFill>
                  <a:srgbClr val="00FF00"/>
                </a:solidFill>
                <a:effectLst/>
                <a:latin typeface="Berlin Sans FB Demi" panose="020E0802020502020306" pitchFamily="34" charset="0"/>
              </a:rPr>
              <a:t>The process of rusting can be affected by the following factors:</a:t>
            </a:r>
          </a:p>
          <a:p>
            <a:pPr marL="18288" indent="0">
              <a:buNone/>
            </a:pPr>
            <a:endParaRPr lang="en-AU" sz="1800" dirty="0">
              <a:solidFill>
                <a:srgbClr val="00FF00"/>
              </a:solidFill>
              <a:effectLst/>
              <a:latin typeface="Berlin Sans FB Demi" panose="020E0802020502020306" pitchFamily="34" charset="0"/>
            </a:endParaRPr>
          </a:p>
          <a:p>
            <a:pPr>
              <a:buClr>
                <a:srgbClr val="00FF00"/>
              </a:buClr>
              <a:buSzPct val="100000"/>
              <a:buFont typeface="Arial" panose="020B0604020202020204" pitchFamily="34" charset="0"/>
              <a:buChar char="•"/>
            </a:pPr>
            <a:r>
              <a:rPr lang="en-AU" sz="3200" dirty="0">
                <a:solidFill>
                  <a:srgbClr val="FFFF00"/>
                </a:solidFill>
                <a:effectLst/>
                <a:latin typeface="Berlin Sans FB Demi" panose="020E0802020502020306" pitchFamily="34" charset="0"/>
              </a:rPr>
              <a:t>Presence of oxygen: </a:t>
            </a:r>
            <a:r>
              <a:rPr lang="en-AU" sz="3200" dirty="0">
                <a:solidFill>
                  <a:srgbClr val="00FF00"/>
                </a:solidFill>
                <a:effectLst/>
                <a:latin typeface="Berlin Sans FB Demi" panose="020E0802020502020306" pitchFamily="34" charset="0"/>
              </a:rPr>
              <a:t>this is the oxidising agent. The greater the concentration of oxygen, the greater the rate of corrosion.</a:t>
            </a:r>
          </a:p>
          <a:p>
            <a:pPr marL="18288" lvl="0" indent="0">
              <a:buNone/>
            </a:pPr>
            <a:endParaRPr lang="en-AU" sz="3200" dirty="0">
              <a:effectLst/>
            </a:endParaRPr>
          </a:p>
        </p:txBody>
      </p:sp>
    </p:spTree>
    <p:extLst>
      <p:ext uri="{BB962C8B-B14F-4D97-AF65-F5344CB8AC3E}">
        <p14:creationId xmlns:p14="http://schemas.microsoft.com/office/powerpoint/2010/main" val="6223781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a:buClr>
                <a:srgbClr val="00FF00"/>
              </a:buClr>
              <a:buSzPct val="100000"/>
              <a:buFont typeface="Arial" panose="020B0604020202020204" pitchFamily="34" charset="0"/>
              <a:buChar char="•"/>
            </a:pPr>
            <a:r>
              <a:rPr lang="en-AU" sz="3200" dirty="0">
                <a:solidFill>
                  <a:srgbClr val="FFFF00"/>
                </a:solidFill>
                <a:effectLst/>
                <a:latin typeface="Berlin Sans FB Demi" panose="020E0802020502020306" pitchFamily="34" charset="0"/>
              </a:rPr>
              <a:t>Presence of water</a:t>
            </a:r>
            <a:r>
              <a:rPr lang="en-AU" sz="3200" dirty="0">
                <a:solidFill>
                  <a:srgbClr val="00FF00"/>
                </a:solidFill>
                <a:effectLst/>
                <a:latin typeface="Berlin Sans FB Demi" panose="020E0802020502020306" pitchFamily="34" charset="0"/>
              </a:rPr>
              <a:t>: increases the flow of ions between anodic and cathodic sites which increases the rate of corrosion.</a:t>
            </a:r>
          </a:p>
          <a:p>
            <a:pPr marL="18288" indent="0">
              <a:buClr>
                <a:srgbClr val="00FF00"/>
              </a:buClr>
              <a:buSzPct val="100000"/>
              <a:buNone/>
            </a:pPr>
            <a:endParaRPr lang="en-AU" sz="2000" dirty="0">
              <a:solidFill>
                <a:srgbClr val="00FF00"/>
              </a:solidFill>
              <a:effectLst/>
              <a:latin typeface="Berlin Sans FB Demi" panose="020E0802020502020306" pitchFamily="34" charset="0"/>
            </a:endParaRPr>
          </a:p>
          <a:p>
            <a:pPr>
              <a:buClr>
                <a:srgbClr val="00FF00"/>
              </a:buClr>
              <a:buSzPct val="100000"/>
              <a:buFont typeface="Arial" panose="020B0604020202020204" pitchFamily="34" charset="0"/>
              <a:buChar char="•"/>
            </a:pPr>
            <a:r>
              <a:rPr lang="en-AU" sz="3200" dirty="0">
                <a:solidFill>
                  <a:srgbClr val="FFFF00"/>
                </a:solidFill>
                <a:effectLst/>
                <a:latin typeface="Berlin Sans FB Demi" panose="020E0802020502020306" pitchFamily="34" charset="0"/>
              </a:rPr>
              <a:t>pH: </a:t>
            </a:r>
            <a:r>
              <a:rPr lang="en-AU" sz="3200" dirty="0">
                <a:solidFill>
                  <a:srgbClr val="00FF00"/>
                </a:solidFill>
                <a:effectLst/>
                <a:latin typeface="Berlin Sans FB Demi" panose="020E0802020502020306" pitchFamily="34" charset="0"/>
              </a:rPr>
              <a:t>the lower the pH, the greater the rate of corrosion as the reduction potential of water increases (i.e. its reduction becomes more favourable). </a:t>
            </a:r>
          </a:p>
          <a:p>
            <a:pPr marL="18288" indent="0">
              <a:buClr>
                <a:srgbClr val="00FF00"/>
              </a:buClr>
              <a:buSzPct val="100000"/>
              <a:buNone/>
            </a:pPr>
            <a:endParaRPr lang="en-AU" sz="2400" dirty="0">
              <a:solidFill>
                <a:srgbClr val="00FF00"/>
              </a:solidFill>
              <a:effectLst/>
              <a:latin typeface="Berlin Sans FB Demi" panose="020E0802020502020306" pitchFamily="34" charset="0"/>
            </a:endParaRPr>
          </a:p>
          <a:p>
            <a:pPr>
              <a:buClr>
                <a:srgbClr val="00FF00"/>
              </a:buClr>
              <a:buSzPct val="100000"/>
              <a:buFont typeface="Arial" panose="020B0604020202020204" pitchFamily="34" charset="0"/>
              <a:buChar char="•"/>
            </a:pPr>
            <a:r>
              <a:rPr lang="en-AU" sz="3200" dirty="0">
                <a:solidFill>
                  <a:srgbClr val="FFFF00"/>
                </a:solidFill>
                <a:effectLst/>
                <a:latin typeface="Berlin Sans FB Demi" panose="020E0802020502020306" pitchFamily="34" charset="0"/>
              </a:rPr>
              <a:t>Presence of electrolytes: </a:t>
            </a:r>
            <a:r>
              <a:rPr lang="en-AU" sz="3200" dirty="0">
                <a:solidFill>
                  <a:srgbClr val="00FF00"/>
                </a:solidFill>
                <a:effectLst/>
                <a:latin typeface="Berlin Sans FB Demi" panose="020E0802020502020306" pitchFamily="34" charset="0"/>
              </a:rPr>
              <a:t>improves the efficiency of water as the salt bridge and increases the rate of corrosion.</a:t>
            </a:r>
          </a:p>
          <a:p>
            <a:pPr>
              <a:buClr>
                <a:srgbClr val="00FF00"/>
              </a:buClr>
              <a:buSzPct val="100000"/>
              <a:buFont typeface="Arial" panose="020B0604020202020204" pitchFamily="34" charset="0"/>
              <a:buChar char="•"/>
            </a:pPr>
            <a:endParaRPr lang="en-AU" sz="3200" dirty="0">
              <a:solidFill>
                <a:srgbClr val="00FF00"/>
              </a:solidFill>
              <a:effectLst/>
              <a:latin typeface="Berlin Sans FB Demi" panose="020E0802020502020306" pitchFamily="34" charset="0"/>
            </a:endParaRPr>
          </a:p>
          <a:p>
            <a:pPr marL="18288" lvl="0" indent="0">
              <a:buNone/>
            </a:pPr>
            <a:endParaRPr lang="en-AU" sz="3200" dirty="0">
              <a:effectLst/>
            </a:endParaRPr>
          </a:p>
        </p:txBody>
      </p:sp>
    </p:spTree>
    <p:extLst>
      <p:ext uri="{BB962C8B-B14F-4D97-AF65-F5344CB8AC3E}">
        <p14:creationId xmlns:p14="http://schemas.microsoft.com/office/powerpoint/2010/main" val="20758512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a:buClr>
                <a:srgbClr val="00FF00"/>
              </a:buClr>
              <a:buSzPct val="100000"/>
              <a:buFont typeface="Arial" panose="020B0604020202020204" pitchFamily="34" charset="0"/>
              <a:buChar char="•"/>
            </a:pPr>
            <a:r>
              <a:rPr lang="en-AU" sz="3200" dirty="0">
                <a:solidFill>
                  <a:srgbClr val="FFFF00"/>
                </a:solidFill>
                <a:effectLst/>
                <a:latin typeface="Berlin Sans FB Demi" panose="020E0802020502020306" pitchFamily="34" charset="0"/>
              </a:rPr>
              <a:t>Presence of less or more reactive metals: </a:t>
            </a:r>
            <a:r>
              <a:rPr lang="en-AU" sz="3200" dirty="0">
                <a:solidFill>
                  <a:srgbClr val="00FF00"/>
                </a:solidFill>
                <a:effectLst/>
                <a:latin typeface="Berlin Sans FB Demi" panose="020E0802020502020306" pitchFamily="34" charset="0"/>
              </a:rPr>
              <a:t>if iron is in contact with a less reactive metal (i.e. more positive reduction potential), the rate of corrosion increases (more sites now available for iron to oxidise). If iron is in contact with a more reactive metal (i.e. less positive reduction potential), the rate of corrosion decreases.</a:t>
            </a:r>
          </a:p>
          <a:p>
            <a:pPr marL="18288" indent="0">
              <a:buClr>
                <a:srgbClr val="00FF00"/>
              </a:buClr>
              <a:buSzPct val="100000"/>
              <a:buNone/>
            </a:pPr>
            <a:endParaRPr lang="en-AU" sz="3200" dirty="0">
              <a:solidFill>
                <a:srgbClr val="00FF00"/>
              </a:solidFill>
              <a:effectLst/>
              <a:latin typeface="Berlin Sans FB Demi" panose="020E0802020502020306" pitchFamily="34" charset="0"/>
            </a:endParaRPr>
          </a:p>
          <a:p>
            <a:pPr>
              <a:buClr>
                <a:srgbClr val="00FF00"/>
              </a:buClr>
              <a:buSzPct val="100000"/>
              <a:buFont typeface="Arial" panose="020B0604020202020204" pitchFamily="34" charset="0"/>
              <a:buChar char="•"/>
            </a:pPr>
            <a:r>
              <a:rPr lang="en-AU" sz="3200" dirty="0">
                <a:solidFill>
                  <a:srgbClr val="FFFF00"/>
                </a:solidFill>
                <a:effectLst/>
                <a:latin typeface="Berlin Sans FB Demi" panose="020E0802020502020306" pitchFamily="34" charset="0"/>
              </a:rPr>
              <a:t>Temperature: </a:t>
            </a:r>
            <a:r>
              <a:rPr lang="en-AU" sz="3200" dirty="0">
                <a:solidFill>
                  <a:srgbClr val="00FF00"/>
                </a:solidFill>
                <a:effectLst/>
                <a:latin typeface="Berlin Sans FB Demi" panose="020E0802020502020306" pitchFamily="34" charset="0"/>
              </a:rPr>
              <a:t>increased temperature increases the rate of corrosion.  </a:t>
            </a:r>
          </a:p>
          <a:p>
            <a:pPr>
              <a:buClr>
                <a:srgbClr val="00FF00"/>
              </a:buClr>
              <a:buSzPct val="100000"/>
              <a:buFont typeface="Arial" panose="020B0604020202020204" pitchFamily="34" charset="0"/>
              <a:buChar char="•"/>
            </a:pPr>
            <a:endParaRPr lang="en-AU" sz="3200" dirty="0">
              <a:solidFill>
                <a:srgbClr val="00FF00"/>
              </a:solidFill>
              <a:effectLst/>
              <a:latin typeface="Berlin Sans FB Demi" panose="020E0802020502020306" pitchFamily="34" charset="0"/>
            </a:endParaRPr>
          </a:p>
          <a:p>
            <a:pPr marL="18288" lvl="0" indent="0">
              <a:buNone/>
            </a:pPr>
            <a:endParaRPr lang="en-AU" sz="3200" dirty="0">
              <a:effectLst/>
            </a:endParaRPr>
          </a:p>
        </p:txBody>
      </p:sp>
    </p:spTree>
    <p:extLst>
      <p:ext uri="{BB962C8B-B14F-4D97-AF65-F5344CB8AC3E}">
        <p14:creationId xmlns:p14="http://schemas.microsoft.com/office/powerpoint/2010/main" val="38105855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600" b="1" dirty="0">
                <a:solidFill>
                  <a:srgbClr val="00B0F0"/>
                </a:solidFill>
                <a:effectLst/>
                <a:latin typeface="Berlin Sans FB Demi" panose="020E0802020502020306" pitchFamily="34" charset="0"/>
              </a:rPr>
              <a:t>Prevention of Rusting</a:t>
            </a:r>
            <a:endParaRPr lang="en-AU" sz="3600" dirty="0">
              <a:solidFill>
                <a:srgbClr val="00B0F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A number of methods can be used to prevent or minimise the rusting process.</a:t>
            </a:r>
          </a:p>
          <a:p>
            <a:pPr marL="18288" lvl="0" indent="0">
              <a:buNone/>
            </a:pPr>
            <a:endParaRPr lang="en-AU" sz="2000" dirty="0">
              <a:effectLst/>
              <a:latin typeface="Berlin Sans FB Demi" panose="020E0802020502020306" pitchFamily="34" charset="0"/>
            </a:endParaRPr>
          </a:p>
          <a:p>
            <a:pPr lvl="0">
              <a:buClr>
                <a:srgbClr val="00FF00"/>
              </a:buClr>
              <a:buSzPct val="100000"/>
              <a:buFont typeface="Arial" panose="020B0604020202020204" pitchFamily="34" charset="0"/>
              <a:buChar char="•"/>
            </a:pPr>
            <a:r>
              <a:rPr lang="en-AU" sz="3200" dirty="0">
                <a:solidFill>
                  <a:srgbClr val="FFFF00"/>
                </a:solidFill>
                <a:effectLst/>
                <a:latin typeface="Berlin Sans FB Demi" panose="020E0802020502020306" pitchFamily="34" charset="0"/>
              </a:rPr>
              <a:t>Inert, non-metallic coating: </a:t>
            </a:r>
            <a:r>
              <a:rPr lang="en-AU" sz="3200" dirty="0">
                <a:solidFill>
                  <a:srgbClr val="00FF00"/>
                </a:solidFill>
                <a:effectLst/>
                <a:latin typeface="Berlin Sans FB Demi" panose="020E0802020502020306" pitchFamily="34" charset="0"/>
              </a:rPr>
              <a:t>prevents contact with oxygen and water </a:t>
            </a:r>
            <a:r>
              <a:rPr lang="en-AU" sz="3200" dirty="0" err="1">
                <a:solidFill>
                  <a:srgbClr val="00FF00"/>
                </a:solidFill>
                <a:effectLst/>
                <a:latin typeface="Berlin Sans FB Demi" panose="020E0802020502020306" pitchFamily="34" charset="0"/>
              </a:rPr>
              <a:t>eg</a:t>
            </a:r>
            <a:r>
              <a:rPr lang="en-AU" sz="3200" dirty="0">
                <a:solidFill>
                  <a:srgbClr val="00FF00"/>
                </a:solidFill>
                <a:effectLst/>
                <a:latin typeface="Berlin Sans FB Demi" panose="020E0802020502020306" pitchFamily="34" charset="0"/>
              </a:rPr>
              <a:t> painting, plastic, oil, etc.</a:t>
            </a:r>
          </a:p>
          <a:p>
            <a:pPr marL="18288" lvl="0" indent="0">
              <a:buClr>
                <a:srgbClr val="00FF00"/>
              </a:buClr>
              <a:buSzPct val="100000"/>
              <a:buNone/>
            </a:pPr>
            <a:endParaRPr lang="en-AU" sz="2000" dirty="0">
              <a:solidFill>
                <a:srgbClr val="00FF00"/>
              </a:solidFill>
              <a:effectLst/>
              <a:latin typeface="Berlin Sans FB Demi" panose="020E0802020502020306" pitchFamily="34" charset="0"/>
            </a:endParaRPr>
          </a:p>
          <a:p>
            <a:pPr lvl="0">
              <a:buClr>
                <a:srgbClr val="00FF00"/>
              </a:buClr>
              <a:buSzPct val="100000"/>
              <a:buFont typeface="Arial" panose="020B0604020202020204" pitchFamily="34" charset="0"/>
              <a:buChar char="•"/>
            </a:pPr>
            <a:r>
              <a:rPr lang="en-AU" sz="3200" dirty="0">
                <a:solidFill>
                  <a:srgbClr val="FFFF00"/>
                </a:solidFill>
                <a:effectLst/>
                <a:latin typeface="Berlin Sans FB Demi" panose="020E0802020502020306" pitchFamily="34" charset="0"/>
              </a:rPr>
              <a:t>Inert, metallic coating: </a:t>
            </a:r>
            <a:r>
              <a:rPr lang="en-AU" sz="3200" dirty="0">
                <a:solidFill>
                  <a:srgbClr val="00FF00"/>
                </a:solidFill>
                <a:effectLst/>
                <a:latin typeface="Berlin Sans FB Demi" panose="020E0802020502020306" pitchFamily="34" charset="0"/>
              </a:rPr>
              <a:t>prevents contact with oxygen and water </a:t>
            </a:r>
            <a:r>
              <a:rPr lang="en-AU" sz="3200" dirty="0" err="1">
                <a:solidFill>
                  <a:srgbClr val="00FF00"/>
                </a:solidFill>
                <a:effectLst/>
                <a:latin typeface="Berlin Sans FB Demi" panose="020E0802020502020306" pitchFamily="34" charset="0"/>
              </a:rPr>
              <a:t>eg</a:t>
            </a:r>
            <a:r>
              <a:rPr lang="en-AU" sz="3200" dirty="0">
                <a:solidFill>
                  <a:srgbClr val="00FF00"/>
                </a:solidFill>
                <a:effectLst/>
                <a:latin typeface="Berlin Sans FB Demi" panose="020E0802020502020306" pitchFamily="34" charset="0"/>
              </a:rPr>
              <a:t> Cu, Sn, Pb, etc. This can be problematic if the metallic barrier is damaged as it makes the point of contact with iron more anodic and so the iron will corrode faster.</a:t>
            </a:r>
          </a:p>
          <a:p>
            <a:pPr>
              <a:buClr>
                <a:srgbClr val="00FF00"/>
              </a:buClr>
              <a:buSzPct val="100000"/>
              <a:buFont typeface="Arial" panose="020B0604020202020204" pitchFamily="34" charset="0"/>
              <a:buChar char="•"/>
            </a:pPr>
            <a:endParaRPr lang="en-AU" sz="3200" dirty="0">
              <a:solidFill>
                <a:srgbClr val="00FF00"/>
              </a:solidFill>
              <a:effectLst/>
              <a:latin typeface="Berlin Sans FB Demi" panose="020E0802020502020306" pitchFamily="34" charset="0"/>
            </a:endParaRPr>
          </a:p>
          <a:p>
            <a:pPr marL="18288" lvl="0" indent="0">
              <a:buNone/>
            </a:pPr>
            <a:endParaRPr lang="en-AU" sz="3200" dirty="0">
              <a:effectLst/>
            </a:endParaRPr>
          </a:p>
        </p:txBody>
      </p:sp>
    </p:spTree>
    <p:extLst>
      <p:ext uri="{BB962C8B-B14F-4D97-AF65-F5344CB8AC3E}">
        <p14:creationId xmlns:p14="http://schemas.microsoft.com/office/powerpoint/2010/main" val="36234975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a:buClr>
                <a:srgbClr val="00FF00"/>
              </a:buClr>
              <a:buSzPct val="100000"/>
              <a:buFont typeface="Arial" panose="020B0604020202020204" pitchFamily="34" charset="0"/>
              <a:buChar char="•"/>
            </a:pPr>
            <a:r>
              <a:rPr lang="en-AU" sz="3200" dirty="0">
                <a:solidFill>
                  <a:srgbClr val="FFFF00"/>
                </a:solidFill>
                <a:effectLst/>
                <a:latin typeface="Berlin Sans FB Demi" panose="020E0802020502020306" pitchFamily="34" charset="0"/>
              </a:rPr>
              <a:t>Galvanising: </a:t>
            </a:r>
            <a:r>
              <a:rPr lang="en-AU" sz="3200" dirty="0">
                <a:solidFill>
                  <a:srgbClr val="00FF00"/>
                </a:solidFill>
                <a:effectLst/>
                <a:latin typeface="Berlin Sans FB Demi" panose="020E0802020502020306" pitchFamily="34" charset="0"/>
              </a:rPr>
              <a:t>coating with the more reactive metal, zinc. Zinc oxidises more readily and forms a protective layer over the iron (ZnCO</a:t>
            </a:r>
            <a:r>
              <a:rPr lang="en-AU" sz="3200" baseline="-25000" dirty="0">
                <a:solidFill>
                  <a:srgbClr val="00FF00"/>
                </a:solidFill>
                <a:effectLst/>
                <a:latin typeface="Berlin Sans FB Demi" panose="020E0802020502020306" pitchFamily="34" charset="0"/>
              </a:rPr>
              <a:t>3</a:t>
            </a:r>
            <a:r>
              <a:rPr lang="en-AU" sz="3200" dirty="0">
                <a:solidFill>
                  <a:srgbClr val="00FF00"/>
                </a:solidFill>
                <a:effectLst/>
                <a:latin typeface="Berlin Sans FB Demi" panose="020E0802020502020306" pitchFamily="34" charset="0"/>
              </a:rPr>
              <a:t>.Zn(OH)</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a:t>
            </a:r>
          </a:p>
          <a:p>
            <a:pPr>
              <a:buClr>
                <a:srgbClr val="00FF00"/>
              </a:buClr>
              <a:buSzPct val="100000"/>
              <a:buFont typeface="Arial" panose="020B0604020202020204" pitchFamily="34" charset="0"/>
              <a:buChar char="•"/>
            </a:pPr>
            <a:endParaRPr lang="en-AU" sz="3200" dirty="0">
              <a:solidFill>
                <a:srgbClr val="00FF00"/>
              </a:solidFill>
              <a:effectLst/>
              <a:latin typeface="Berlin Sans FB Demi" panose="020E0802020502020306" pitchFamily="34" charset="0"/>
            </a:endParaRPr>
          </a:p>
          <a:p>
            <a:pPr>
              <a:buClr>
                <a:srgbClr val="00FF00"/>
              </a:buClr>
              <a:buSzPct val="100000"/>
              <a:buFont typeface="Arial" panose="020B0604020202020204" pitchFamily="34" charset="0"/>
              <a:buChar char="•"/>
            </a:pPr>
            <a:r>
              <a:rPr lang="en-AU" sz="3200" dirty="0">
                <a:solidFill>
                  <a:srgbClr val="FFFF00"/>
                </a:solidFill>
                <a:effectLst/>
                <a:latin typeface="Berlin Sans FB Demi" panose="020E0802020502020306" pitchFamily="34" charset="0"/>
              </a:rPr>
              <a:t>Cathodic protection using a sacrificial anode: </a:t>
            </a:r>
            <a:r>
              <a:rPr lang="en-AU" sz="3200" dirty="0">
                <a:solidFill>
                  <a:srgbClr val="00FF00"/>
                </a:solidFill>
                <a:effectLst/>
                <a:latin typeface="Berlin Sans FB Demi" panose="020E0802020502020306" pitchFamily="34" charset="0"/>
              </a:rPr>
              <a:t>a more reactive metal is placed in contact with the iron. The more reactive metal oxidises and must be replaced periodically. The iron now becomes the site for reduction and so O</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 is reduced at this site. A very damp or wet environment is needed to act as a salt bridge.  </a:t>
            </a:r>
          </a:p>
          <a:p>
            <a:pPr>
              <a:buClr>
                <a:srgbClr val="00FF00"/>
              </a:buClr>
              <a:buSzPct val="100000"/>
              <a:buFont typeface="Arial" panose="020B0604020202020204" pitchFamily="34" charset="0"/>
              <a:buChar char="•"/>
            </a:pPr>
            <a:endParaRPr lang="en-AU" sz="3200" dirty="0">
              <a:solidFill>
                <a:srgbClr val="00FF00"/>
              </a:solidFill>
              <a:effectLst/>
              <a:latin typeface="Berlin Sans FB Demi" panose="020E0802020502020306" pitchFamily="34" charset="0"/>
            </a:endParaRPr>
          </a:p>
          <a:p>
            <a:pPr marL="18288" lvl="0" indent="0">
              <a:buNone/>
            </a:pPr>
            <a:endParaRPr lang="en-AU" sz="3200" dirty="0">
              <a:effectLst/>
            </a:endParaRPr>
          </a:p>
        </p:txBody>
      </p:sp>
    </p:spTree>
    <p:extLst>
      <p:ext uri="{BB962C8B-B14F-4D97-AF65-F5344CB8AC3E}">
        <p14:creationId xmlns:p14="http://schemas.microsoft.com/office/powerpoint/2010/main" val="2906268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Clr>
                <a:srgbClr val="00FF00"/>
              </a:buClr>
              <a:buSzPct val="100000"/>
              <a:buNone/>
            </a:pPr>
            <a:r>
              <a:rPr lang="en-AU" sz="3200" dirty="0">
                <a:solidFill>
                  <a:srgbClr val="00FF00"/>
                </a:solidFill>
                <a:effectLst/>
                <a:latin typeface="Berlin Sans FB Demi" panose="020E0802020502020306" pitchFamily="34" charset="0"/>
              </a:rPr>
              <a:t>  </a:t>
            </a:r>
          </a:p>
          <a:p>
            <a:pPr>
              <a:buClr>
                <a:srgbClr val="00FF00"/>
              </a:buClr>
              <a:buSzPct val="100000"/>
              <a:buFont typeface="Arial" panose="020B0604020202020204" pitchFamily="34" charset="0"/>
              <a:buChar char="•"/>
            </a:pPr>
            <a:endParaRPr lang="en-AU" sz="3200" dirty="0">
              <a:solidFill>
                <a:srgbClr val="00FF00"/>
              </a:solidFill>
              <a:effectLst/>
              <a:latin typeface="Berlin Sans FB Demi" panose="020E0802020502020306" pitchFamily="34" charset="0"/>
            </a:endParaRPr>
          </a:p>
          <a:p>
            <a:pPr marL="18288" lvl="0" indent="0">
              <a:buNone/>
            </a:pPr>
            <a:endParaRPr lang="en-AU" sz="3200" dirty="0">
              <a:effectLst/>
            </a:endParaRPr>
          </a:p>
        </p:txBody>
      </p:sp>
      <p:pic>
        <p:nvPicPr>
          <p:cNvPr id="3" name="Picture 2">
            <a:extLst>
              <a:ext uri="{FF2B5EF4-FFF2-40B4-BE49-F238E27FC236}">
                <a16:creationId xmlns:a16="http://schemas.microsoft.com/office/drawing/2014/main" id="{3F30E87D-63A3-4CF7-A606-E5D8D9DFCFC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4914"/>
            <a:ext cx="7704855" cy="5904656"/>
          </a:xfrm>
          <a:prstGeom prst="rect">
            <a:avLst/>
          </a:prstGeom>
          <a:noFill/>
          <a:ln>
            <a:noFill/>
          </a:ln>
        </p:spPr>
      </p:pic>
      <p:sp>
        <p:nvSpPr>
          <p:cNvPr id="5" name="TextBox 4">
            <a:extLst>
              <a:ext uri="{FF2B5EF4-FFF2-40B4-BE49-F238E27FC236}">
                <a16:creationId xmlns:a16="http://schemas.microsoft.com/office/drawing/2014/main" id="{DB1CBA37-9ECD-450B-B964-B58AC9AF7355}"/>
              </a:ext>
            </a:extLst>
          </p:cNvPr>
          <p:cNvSpPr txBox="1"/>
          <p:nvPr/>
        </p:nvSpPr>
        <p:spPr>
          <a:xfrm>
            <a:off x="6804248" y="5992119"/>
            <a:ext cx="2088232" cy="307777"/>
          </a:xfrm>
          <a:prstGeom prst="rect">
            <a:avLst/>
          </a:prstGeom>
          <a:noFill/>
        </p:spPr>
        <p:txBody>
          <a:bodyPr wrap="square">
            <a:spAutoFit/>
          </a:bodyPr>
          <a:lstStyle/>
          <a:p>
            <a:r>
              <a:rPr lang="en-US" sz="1400" dirty="0">
                <a:solidFill>
                  <a:srgbClr val="00FF00"/>
                </a:solidFill>
                <a:effectLst/>
                <a:latin typeface="Berlin Sans FB Demi" panose="020E0802020502020306" pitchFamily="34" charset="0"/>
                <a:ea typeface="Calibri" panose="020F0502020204030204" pitchFamily="34" charset="0"/>
                <a:cs typeface="Arial" panose="020B0604020202020204" pitchFamily="34" charset="0"/>
              </a:rPr>
              <a:t>(OTDS UK Ltd 2021)</a:t>
            </a:r>
            <a:endParaRPr lang="en-AU" sz="1400" dirty="0">
              <a:solidFill>
                <a:srgbClr val="00FF00"/>
              </a:solidFill>
              <a:latin typeface="Berlin Sans FB Demi" panose="020E0802020502020306" pitchFamily="34" charset="0"/>
            </a:endParaRPr>
          </a:p>
        </p:txBody>
      </p:sp>
    </p:spTree>
    <p:extLst>
      <p:ext uri="{BB962C8B-B14F-4D97-AF65-F5344CB8AC3E}">
        <p14:creationId xmlns:p14="http://schemas.microsoft.com/office/powerpoint/2010/main" val="38847479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a:buClr>
                <a:srgbClr val="00FF00"/>
              </a:buClr>
              <a:buSzPct val="100000"/>
              <a:buFont typeface="Arial" panose="020B0604020202020204" pitchFamily="34" charset="0"/>
              <a:buChar char="•"/>
            </a:pPr>
            <a:endParaRPr lang="en-AU" sz="3200" dirty="0">
              <a:solidFill>
                <a:srgbClr val="FFFF00"/>
              </a:solidFill>
              <a:effectLst/>
              <a:latin typeface="Berlin Sans FB Demi" panose="020E0802020502020306" pitchFamily="34" charset="0"/>
            </a:endParaRPr>
          </a:p>
          <a:p>
            <a:pPr>
              <a:buClr>
                <a:srgbClr val="00FF00"/>
              </a:buClr>
              <a:buSzPct val="100000"/>
              <a:buFont typeface="Arial" panose="020B0604020202020204" pitchFamily="34" charset="0"/>
              <a:buChar char="•"/>
            </a:pPr>
            <a:r>
              <a:rPr lang="en-AU" sz="3200" dirty="0">
                <a:solidFill>
                  <a:srgbClr val="FFFF00"/>
                </a:solidFill>
                <a:effectLst/>
                <a:latin typeface="Berlin Sans FB Demi" panose="020E0802020502020306" pitchFamily="34" charset="0"/>
              </a:rPr>
              <a:t>Cathodic protection using a DC current: </a:t>
            </a:r>
            <a:r>
              <a:rPr lang="en-AU" sz="3200" dirty="0">
                <a:solidFill>
                  <a:srgbClr val="00FF00"/>
                </a:solidFill>
                <a:effectLst/>
                <a:latin typeface="Berlin Sans FB Demi" panose="020E0802020502020306" pitchFamily="34" charset="0"/>
              </a:rPr>
              <a:t>the iron is connected to the negative terminal of a low voltage DC current. The excess of electrons prevents oxidation. The positive terminal of the power supply is attached to a piece of scrap metal or an inert material (</a:t>
            </a:r>
            <a:r>
              <a:rPr lang="en-AU" sz="3200" dirty="0" err="1">
                <a:solidFill>
                  <a:srgbClr val="00FF00"/>
                </a:solidFill>
                <a:effectLst/>
                <a:latin typeface="Berlin Sans FB Demi" panose="020E0802020502020306" pitchFamily="34" charset="0"/>
              </a:rPr>
              <a:t>eg</a:t>
            </a:r>
            <a:r>
              <a:rPr lang="en-AU" sz="3200" dirty="0">
                <a:solidFill>
                  <a:srgbClr val="00FF00"/>
                </a:solidFill>
                <a:effectLst/>
                <a:latin typeface="Berlin Sans FB Demi" panose="020E0802020502020306" pitchFamily="34" charset="0"/>
              </a:rPr>
              <a:t> Pt (which causes oxidation of H</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 that is oxidised over time. As is the case in the use of a sacrificial anode, a very damp or wet environment is needed to act as a salt bridge.  </a:t>
            </a:r>
          </a:p>
          <a:p>
            <a:pPr marL="18288" lvl="0" indent="0">
              <a:buNone/>
            </a:pPr>
            <a:endParaRPr lang="en-AU" sz="3200" dirty="0">
              <a:effectLst/>
            </a:endParaRPr>
          </a:p>
        </p:txBody>
      </p:sp>
    </p:spTree>
    <p:extLst>
      <p:ext uri="{BB962C8B-B14F-4D97-AF65-F5344CB8AC3E}">
        <p14:creationId xmlns:p14="http://schemas.microsoft.com/office/powerpoint/2010/main" val="22596154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rmAutofit/>
          </a:bodyPr>
          <a:lstStyle/>
          <a:p>
            <a:pPr marL="18288" indent="0">
              <a:buNone/>
            </a:pPr>
            <a:r>
              <a:rPr lang="en-AU" sz="3200" dirty="0">
                <a:solidFill>
                  <a:srgbClr val="00FF00"/>
                </a:solidFill>
                <a:effectLst/>
                <a:latin typeface="Berlin Sans FB Demi" panose="020E0802020502020306" pitchFamily="34" charset="0"/>
              </a:rPr>
              <a:t>If an atom is oxidised, its oxidation number increases by the number of electrons it lost</a:t>
            </a:r>
          </a:p>
          <a:p>
            <a:pPr marL="18288" indent="0">
              <a:buNone/>
            </a:pPr>
            <a:r>
              <a:rPr lang="en-AU" sz="3200" dirty="0">
                <a:solidFill>
                  <a:srgbClr val="00FF00"/>
                </a:solidFill>
                <a:effectLst/>
                <a:latin typeface="Berlin Sans FB Demi" panose="020E0802020502020306" pitchFamily="34" charset="0"/>
              </a:rPr>
              <a:t>e.g. 			                 Mg   →   Mg</a:t>
            </a:r>
            <a:r>
              <a:rPr lang="en-AU" sz="3200" baseline="30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 	</a:t>
            </a:r>
          </a:p>
          <a:p>
            <a:pPr marL="18288" indent="0">
              <a:buNone/>
            </a:pPr>
            <a:r>
              <a:rPr lang="en-AU" sz="3200" dirty="0">
                <a:solidFill>
                  <a:srgbClr val="00FF00"/>
                </a:solidFill>
                <a:effectLst/>
                <a:latin typeface="Berlin Sans FB Demi" panose="020E0802020502020306" pitchFamily="34" charset="0"/>
              </a:rPr>
              <a:t>oxidation number           (0)           (+2)            </a:t>
            </a:r>
          </a:p>
          <a:p>
            <a:pPr marL="18288" indent="0">
              <a:buNone/>
            </a:pPr>
            <a:r>
              <a:rPr lang="en-AU" sz="3200" dirty="0">
                <a:solidFill>
                  <a:srgbClr val="00FF00"/>
                </a:solidFill>
                <a:effectLst/>
                <a:latin typeface="Berlin Sans FB Demi" panose="020E0802020502020306" pitchFamily="34" charset="0"/>
              </a:rPr>
              <a:t>i.e. lost two electrons	 </a:t>
            </a:r>
          </a:p>
          <a:p>
            <a:pPr marL="18288" indent="0">
              <a:buNone/>
            </a:pPr>
            <a:r>
              <a:rPr lang="en-AU" sz="3200" dirty="0">
                <a:solidFill>
                  <a:srgbClr val="00FF00"/>
                </a:solidFill>
                <a:effectLst/>
                <a:latin typeface="Berlin Sans FB Demi" panose="020E0802020502020306" pitchFamily="34" charset="0"/>
              </a:rPr>
              <a:t> </a:t>
            </a:r>
          </a:p>
          <a:p>
            <a:pPr marL="18288" indent="0">
              <a:buNone/>
            </a:pPr>
            <a:r>
              <a:rPr lang="en-AU" sz="3200" dirty="0">
                <a:solidFill>
                  <a:srgbClr val="00FF00"/>
                </a:solidFill>
                <a:effectLst/>
                <a:latin typeface="Berlin Sans FB Demi" panose="020E0802020502020306" pitchFamily="34" charset="0"/>
              </a:rPr>
              <a:t>If an atom is reduced, its oxidation number decreases by the number of electrons it gained</a:t>
            </a:r>
          </a:p>
          <a:p>
            <a:pPr marL="18288" indent="0">
              <a:buNone/>
            </a:pPr>
            <a:r>
              <a:rPr lang="en-AU" sz="3200" dirty="0">
                <a:solidFill>
                  <a:srgbClr val="00FF00"/>
                </a:solidFill>
                <a:effectLst/>
                <a:latin typeface="Berlin Sans FB Demi" panose="020E0802020502020306" pitchFamily="34" charset="0"/>
              </a:rPr>
              <a:t>e.g. 			                  N   →   N</a:t>
            </a:r>
            <a:r>
              <a:rPr lang="en-AU" sz="3200" baseline="30000" dirty="0">
                <a:solidFill>
                  <a:srgbClr val="00FF00"/>
                </a:solidFill>
                <a:effectLst/>
                <a:latin typeface="Berlin Sans FB Demi" panose="020E0802020502020306" pitchFamily="34" charset="0"/>
              </a:rPr>
              <a:t>3-</a:t>
            </a:r>
            <a:r>
              <a:rPr lang="en-AU" sz="3200" dirty="0">
                <a:solidFill>
                  <a:srgbClr val="00FF00"/>
                </a:solidFill>
                <a:effectLst/>
                <a:latin typeface="Berlin Sans FB Demi" panose="020E0802020502020306" pitchFamily="34" charset="0"/>
              </a:rPr>
              <a:t> 	</a:t>
            </a:r>
          </a:p>
          <a:p>
            <a:pPr marL="18288" indent="0">
              <a:buNone/>
            </a:pPr>
            <a:r>
              <a:rPr lang="en-AU" sz="3200" dirty="0">
                <a:solidFill>
                  <a:srgbClr val="00FF00"/>
                </a:solidFill>
                <a:effectLst/>
                <a:latin typeface="Berlin Sans FB Demi" panose="020E0802020502020306" pitchFamily="34" charset="0"/>
              </a:rPr>
              <a:t>oxidation number           (0)       (-3)          </a:t>
            </a:r>
          </a:p>
          <a:p>
            <a:pPr marL="18288" indent="0">
              <a:buNone/>
            </a:pPr>
            <a:r>
              <a:rPr lang="en-AU" sz="3200" dirty="0">
                <a:solidFill>
                  <a:srgbClr val="00FF00"/>
                </a:solidFill>
                <a:effectLst/>
                <a:latin typeface="Berlin Sans FB Demi" panose="020E0802020502020306" pitchFamily="34" charset="0"/>
              </a:rPr>
              <a:t>i.e. gained three electrons</a:t>
            </a:r>
            <a:endParaRPr lang="en-AU" sz="3200" b="1"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1690408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a:buClr>
                <a:srgbClr val="00FF00"/>
              </a:buClr>
              <a:buSzPct val="100000"/>
              <a:buFont typeface="Arial" panose="020B0604020202020204" pitchFamily="34" charset="0"/>
              <a:buChar char="•"/>
            </a:pPr>
            <a:endParaRPr lang="en-AU" sz="3200" dirty="0">
              <a:solidFill>
                <a:srgbClr val="FFFF00"/>
              </a:solidFill>
              <a:effectLst/>
              <a:latin typeface="Berlin Sans FB Demi" panose="020E0802020502020306" pitchFamily="34" charset="0"/>
            </a:endParaRPr>
          </a:p>
          <a:p>
            <a:pPr marL="18288" lvl="0" indent="0">
              <a:buNone/>
            </a:pPr>
            <a:endParaRPr lang="en-AU" sz="3200" dirty="0">
              <a:effectLst/>
            </a:endParaRPr>
          </a:p>
        </p:txBody>
      </p:sp>
      <p:pic>
        <p:nvPicPr>
          <p:cNvPr id="3" name="Picture 2" descr="Cathodic protection">
            <a:extLst>
              <a:ext uri="{FF2B5EF4-FFF2-40B4-BE49-F238E27FC236}">
                <a16:creationId xmlns:a16="http://schemas.microsoft.com/office/drawing/2014/main" id="{E0B15720-BB66-4B25-9E26-CE283EABC5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4664"/>
            <a:ext cx="6912768" cy="5904656"/>
          </a:xfrm>
          <a:prstGeom prst="rect">
            <a:avLst/>
          </a:prstGeom>
          <a:noFill/>
          <a:ln>
            <a:noFill/>
          </a:ln>
        </p:spPr>
      </p:pic>
      <p:sp>
        <p:nvSpPr>
          <p:cNvPr id="5" name="TextBox 4">
            <a:extLst>
              <a:ext uri="{FF2B5EF4-FFF2-40B4-BE49-F238E27FC236}">
                <a16:creationId xmlns:a16="http://schemas.microsoft.com/office/drawing/2014/main" id="{8E064A1B-D3E5-44C3-822C-FD02C345449A}"/>
              </a:ext>
            </a:extLst>
          </p:cNvPr>
          <p:cNvSpPr txBox="1"/>
          <p:nvPr/>
        </p:nvSpPr>
        <p:spPr>
          <a:xfrm>
            <a:off x="6816015" y="6314147"/>
            <a:ext cx="2327985" cy="307777"/>
          </a:xfrm>
          <a:prstGeom prst="rect">
            <a:avLst/>
          </a:prstGeom>
          <a:noFill/>
        </p:spPr>
        <p:txBody>
          <a:bodyPr wrap="square">
            <a:spAutoFit/>
          </a:bodyPr>
          <a:lstStyle/>
          <a:p>
            <a:r>
              <a:rPr lang="en-US" sz="1400" dirty="0">
                <a:solidFill>
                  <a:srgbClr val="00FF00"/>
                </a:solidFill>
                <a:effectLst/>
                <a:latin typeface="Berlin Sans FB Demi" panose="020E0802020502020306" pitchFamily="34" charset="0"/>
                <a:ea typeface="Calibri" panose="020F0502020204030204" pitchFamily="34" charset="0"/>
                <a:cs typeface="Arial" panose="020B0604020202020204" pitchFamily="34" charset="0"/>
              </a:rPr>
              <a:t>(Marinethai.net 2016)</a:t>
            </a:r>
            <a:endParaRPr lang="en-AU" sz="1400" dirty="0">
              <a:solidFill>
                <a:srgbClr val="00FF00"/>
              </a:solidFill>
              <a:latin typeface="Berlin Sans FB Demi" panose="020E0802020502020306" pitchFamily="34" charset="0"/>
            </a:endParaRPr>
          </a:p>
        </p:txBody>
      </p:sp>
    </p:spTree>
    <p:extLst>
      <p:ext uri="{BB962C8B-B14F-4D97-AF65-F5344CB8AC3E}">
        <p14:creationId xmlns:p14="http://schemas.microsoft.com/office/powerpoint/2010/main" val="1052620754"/>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endParaRPr lang="en-AU" sz="3200" dirty="0">
              <a:solidFill>
                <a:srgbClr val="FFFF00"/>
              </a:solidFill>
              <a:effectLst/>
              <a:latin typeface="Berlin Sans FB Demi" panose="020E0802020502020306" pitchFamily="34" charset="0"/>
            </a:endParaRPr>
          </a:p>
          <a:p>
            <a:pPr marL="18288" indent="0">
              <a:buNone/>
            </a:pPr>
            <a:r>
              <a:rPr lang="en-AU" sz="4000" b="1" dirty="0">
                <a:solidFill>
                  <a:srgbClr val="00B0F0"/>
                </a:solidFill>
                <a:effectLst/>
                <a:latin typeface="Berlin Sans FB Demi" panose="020E0802020502020306" pitchFamily="34" charset="0"/>
              </a:rPr>
              <a:t>Electrolytic Cells</a:t>
            </a:r>
            <a:endParaRPr lang="en-AU" sz="4000" dirty="0">
              <a:solidFill>
                <a:srgbClr val="00B0F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Electrolysis occurs in an electrolytic cell and is essentially the reverse process to that which occurs in a galvanic cell (i.e. an electric current is applied to the cell in order to make a redox reaction occur).</a:t>
            </a:r>
          </a:p>
          <a:p>
            <a:pPr marL="18288" lvl="0" indent="0">
              <a:buNone/>
            </a:pPr>
            <a:endParaRPr lang="en-AU" sz="3200" dirty="0">
              <a:effectLst/>
            </a:endParaRPr>
          </a:p>
        </p:txBody>
      </p:sp>
    </p:spTree>
    <p:extLst>
      <p:ext uri="{BB962C8B-B14F-4D97-AF65-F5344CB8AC3E}">
        <p14:creationId xmlns:p14="http://schemas.microsoft.com/office/powerpoint/2010/main" val="29656597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Components and terminology of electrolytic cells</a:t>
            </a:r>
          </a:p>
          <a:p>
            <a:pPr marL="18288" indent="0">
              <a:buNone/>
            </a:pPr>
            <a:endParaRPr lang="en-AU" sz="3200" dirty="0">
              <a:solidFill>
                <a:srgbClr val="00FF00"/>
              </a:solidFill>
              <a:effectLst/>
              <a:latin typeface="Berlin Sans FB Demi" panose="020E0802020502020306" pitchFamily="34" charset="0"/>
            </a:endParaRPr>
          </a:p>
          <a:p>
            <a:pPr marL="18288" lvl="0" indent="0">
              <a:buNone/>
            </a:pPr>
            <a:r>
              <a:rPr lang="en-AU" sz="3200" dirty="0">
                <a:solidFill>
                  <a:srgbClr val="FFFF00"/>
                </a:solidFill>
                <a:effectLst/>
                <a:latin typeface="Berlin Sans FB Demi" panose="020E0802020502020306" pitchFamily="34" charset="0"/>
              </a:rPr>
              <a:t>Anode</a:t>
            </a:r>
            <a:r>
              <a:rPr lang="en-AU" sz="3200" dirty="0">
                <a:solidFill>
                  <a:srgbClr val="00FF00"/>
                </a:solidFill>
                <a:effectLst/>
                <a:latin typeface="Berlin Sans FB Demi" panose="020E0802020502020306" pitchFamily="34" charset="0"/>
              </a:rPr>
              <a:t> – electrode where oxidation occurs. It is attached to the positive terminal of the power supply and is denoted positive (+).</a:t>
            </a:r>
          </a:p>
          <a:p>
            <a:pPr marL="18288" lvl="0" indent="0">
              <a:buNone/>
            </a:pPr>
            <a:r>
              <a:rPr lang="en-AU" sz="3200" dirty="0">
                <a:solidFill>
                  <a:srgbClr val="FFFF00"/>
                </a:solidFill>
                <a:effectLst/>
                <a:latin typeface="Berlin Sans FB Demi" panose="020E0802020502020306" pitchFamily="34" charset="0"/>
              </a:rPr>
              <a:t>Cathode</a:t>
            </a:r>
            <a:r>
              <a:rPr lang="en-AU" sz="3200" dirty="0">
                <a:solidFill>
                  <a:srgbClr val="00FF00"/>
                </a:solidFill>
                <a:effectLst/>
                <a:latin typeface="Berlin Sans FB Demi" panose="020E0802020502020306" pitchFamily="34" charset="0"/>
              </a:rPr>
              <a:t> – electrode where reduction occurs. It is </a:t>
            </a:r>
            <a:r>
              <a:rPr lang="en-AU" sz="3200">
                <a:solidFill>
                  <a:srgbClr val="00FF00"/>
                </a:solidFill>
                <a:effectLst/>
                <a:latin typeface="Berlin Sans FB Demi" panose="020E0802020502020306" pitchFamily="34" charset="0"/>
              </a:rPr>
              <a:t>denoted negative </a:t>
            </a:r>
            <a:r>
              <a:rPr lang="en-AU" sz="3200" dirty="0">
                <a:solidFill>
                  <a:srgbClr val="00FF00"/>
                </a:solidFill>
                <a:effectLst/>
                <a:latin typeface="Berlin Sans FB Demi" panose="020E0802020502020306" pitchFamily="34" charset="0"/>
              </a:rPr>
              <a:t>(‒).</a:t>
            </a:r>
          </a:p>
          <a:p>
            <a:pPr marL="18288" lvl="0" indent="0">
              <a:buNone/>
            </a:pPr>
            <a:r>
              <a:rPr lang="en-AU" sz="3200" dirty="0">
                <a:solidFill>
                  <a:srgbClr val="FFFF00"/>
                </a:solidFill>
                <a:effectLst/>
                <a:latin typeface="Berlin Sans FB Demi" panose="020E0802020502020306" pitchFamily="34" charset="0"/>
              </a:rPr>
              <a:t>Power supply </a:t>
            </a:r>
            <a:r>
              <a:rPr lang="en-AU" sz="3200" dirty="0">
                <a:solidFill>
                  <a:srgbClr val="00FF00"/>
                </a:solidFill>
                <a:effectLst/>
                <a:latin typeface="Berlin Sans FB Demi" panose="020E0802020502020306" pitchFamily="34" charset="0"/>
              </a:rPr>
              <a:t>– supplies the electrical energy which causes the redox reaction to occur. It pushes electrons to the cathode and draws them from the anode.</a:t>
            </a:r>
          </a:p>
          <a:p>
            <a:pPr marL="18288" lvl="0" indent="0">
              <a:buNone/>
            </a:pPr>
            <a:endParaRPr lang="en-AU" sz="3200" dirty="0">
              <a:effectLst/>
            </a:endParaRPr>
          </a:p>
        </p:txBody>
      </p:sp>
    </p:spTree>
    <p:extLst>
      <p:ext uri="{BB962C8B-B14F-4D97-AF65-F5344CB8AC3E}">
        <p14:creationId xmlns:p14="http://schemas.microsoft.com/office/powerpoint/2010/main" val="13459623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FFFF00"/>
                </a:solidFill>
                <a:effectLst/>
                <a:latin typeface="Berlin Sans FB Demi" panose="020E0802020502020306" pitchFamily="34" charset="0"/>
              </a:rPr>
              <a:t>Electrolyte </a:t>
            </a:r>
            <a:r>
              <a:rPr lang="en-AU" sz="3200" dirty="0">
                <a:solidFill>
                  <a:srgbClr val="00FF00"/>
                </a:solidFill>
                <a:effectLst/>
                <a:latin typeface="Berlin Sans FB Demi" panose="020E0802020502020306" pitchFamily="34" charset="0"/>
              </a:rPr>
              <a:t>– molten salt or aqueous solution in which the electrodes are immersed. Anions are attracted to the anode, cations to the cathode.</a:t>
            </a:r>
          </a:p>
          <a:p>
            <a:pPr marL="18288" indent="0">
              <a:buNone/>
            </a:pPr>
            <a:endParaRPr lang="en-AU" sz="3200" dirty="0">
              <a:solidFill>
                <a:srgbClr val="00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a:p>
            <a:pPr marL="18288" indent="0" algn="r">
              <a:buNone/>
            </a:pPr>
            <a:endParaRPr lang="en-AU" sz="3200" dirty="0">
              <a:solidFill>
                <a:srgbClr val="00FF00"/>
              </a:solidFill>
              <a:effectLst/>
              <a:latin typeface="Berlin Sans FB Demi" panose="020E0802020502020306" pitchFamily="34" charset="0"/>
            </a:endParaRPr>
          </a:p>
          <a:p>
            <a:pPr marL="18288" indent="0" algn="r">
              <a:buNone/>
            </a:pPr>
            <a:r>
              <a:rPr lang="en-US" sz="1400" dirty="0">
                <a:solidFill>
                  <a:srgbClr val="00FF00"/>
                </a:solidFill>
                <a:effectLst/>
                <a:latin typeface="Berlin Sans FB Demi" panose="020E0802020502020306" pitchFamily="34" charset="0"/>
              </a:rPr>
              <a:t>(</a:t>
            </a:r>
            <a:r>
              <a:rPr lang="en-US" sz="1400" dirty="0" err="1">
                <a:solidFill>
                  <a:srgbClr val="00FF00"/>
                </a:solidFill>
                <a:effectLst/>
                <a:latin typeface="Berlin Sans FB Demi" panose="020E0802020502020306" pitchFamily="34" charset="0"/>
              </a:rPr>
              <a:t>Bodner</a:t>
            </a:r>
            <a:r>
              <a:rPr lang="en-US" sz="1400" dirty="0">
                <a:solidFill>
                  <a:srgbClr val="00FF00"/>
                </a:solidFill>
                <a:effectLst/>
                <a:latin typeface="Berlin Sans FB Demi" panose="020E0802020502020306" pitchFamily="34" charset="0"/>
              </a:rPr>
              <a:t> Group </a:t>
            </a:r>
            <a:r>
              <a:rPr lang="en-US" sz="1400" dirty="0" err="1">
                <a:solidFill>
                  <a:srgbClr val="00FF00"/>
                </a:solidFill>
                <a:effectLst/>
                <a:latin typeface="Berlin Sans FB Demi" panose="020E0802020502020306" pitchFamily="34" charset="0"/>
              </a:rPr>
              <a:t>n.d.</a:t>
            </a:r>
            <a:r>
              <a:rPr lang="en-US" sz="1400" dirty="0">
                <a:solidFill>
                  <a:srgbClr val="00FF00"/>
                </a:solidFill>
                <a:effectLst/>
                <a:latin typeface="Berlin Sans FB Demi" panose="020E0802020502020306" pitchFamily="34" charset="0"/>
              </a:rPr>
              <a:t>)</a:t>
            </a:r>
            <a:endParaRPr lang="en-AU" sz="3200" dirty="0">
              <a:solidFill>
                <a:srgbClr val="00FF00"/>
              </a:solidFill>
              <a:effectLst/>
              <a:latin typeface="Berlin Sans FB Demi" panose="020E0802020502020306" pitchFamily="34" charset="0"/>
            </a:endParaRPr>
          </a:p>
        </p:txBody>
      </p:sp>
      <p:grpSp>
        <p:nvGrpSpPr>
          <p:cNvPr id="4" name="Group 3"/>
          <p:cNvGrpSpPr/>
          <p:nvPr/>
        </p:nvGrpSpPr>
        <p:grpSpPr>
          <a:xfrm>
            <a:off x="1115616" y="1628800"/>
            <a:ext cx="6264696" cy="4896544"/>
            <a:chOff x="1115616" y="1628800"/>
            <a:chExt cx="6264696" cy="4896544"/>
          </a:xfrm>
        </p:grpSpPr>
        <p:sp>
          <p:nvSpPr>
            <p:cNvPr id="3" name="Rectangle 2"/>
            <p:cNvSpPr/>
            <p:nvPr/>
          </p:nvSpPr>
          <p:spPr>
            <a:xfrm>
              <a:off x="1115616" y="1628800"/>
              <a:ext cx="6264696" cy="48965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241093" y="2420888"/>
              <a:ext cx="6013741" cy="395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2741503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animEffect transition="in" filter="barn(inVertical)">
                                      <p:cBhvr>
                                        <p:cTn id="1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b="1" dirty="0">
                <a:solidFill>
                  <a:srgbClr val="00B0F0"/>
                </a:solidFill>
                <a:effectLst/>
                <a:latin typeface="Berlin Sans FB Demi" panose="020E0802020502020306" pitchFamily="34" charset="0"/>
              </a:rPr>
              <a:t>Electrolysis of a Molten Salt</a:t>
            </a:r>
            <a:endParaRPr lang="en-AU" sz="3200" dirty="0">
              <a:solidFill>
                <a:srgbClr val="00B0F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Inert electrodes are placed in a molten salt and a voltage is applied. </a:t>
            </a:r>
          </a:p>
          <a:p>
            <a:pPr marL="18288" indent="0">
              <a:buNone/>
            </a:pPr>
            <a:r>
              <a:rPr lang="en-AU" sz="3200" dirty="0">
                <a:solidFill>
                  <a:srgbClr val="00FF00"/>
                </a:solidFill>
                <a:effectLst/>
                <a:latin typeface="Berlin Sans FB Demi" panose="020E0802020502020306" pitchFamily="34" charset="0"/>
              </a:rPr>
              <a:t>The voltage causes one electrode (cathode) to become negatively charged and the cations are attracted to this electrode where they are reduced. </a:t>
            </a:r>
          </a:p>
          <a:p>
            <a:pPr marL="18288" indent="0">
              <a:buNone/>
            </a:pPr>
            <a:r>
              <a:rPr lang="en-AU" sz="3200" dirty="0">
                <a:solidFill>
                  <a:srgbClr val="00FF00"/>
                </a:solidFill>
                <a:effectLst/>
                <a:latin typeface="Berlin Sans FB Demi" panose="020E0802020502020306" pitchFamily="34" charset="0"/>
              </a:rPr>
              <a:t>Simultaneously, the voltage causes the other electrode (anode) to become positively charged and the anions are attracted to this electrode where they are oxidised. </a:t>
            </a:r>
          </a:p>
          <a:p>
            <a:pPr marL="18288" indent="0">
              <a:buNone/>
            </a:pPr>
            <a:r>
              <a:rPr lang="en-AU" sz="3200" dirty="0">
                <a:solidFill>
                  <a:srgbClr val="00FF00"/>
                </a:solidFill>
                <a:effectLst/>
                <a:latin typeface="Berlin Sans FB Demi" panose="020E0802020502020306" pitchFamily="34" charset="0"/>
              </a:rPr>
              <a:t>In a molten salt, the ions are converted to their elemental forms.</a:t>
            </a:r>
          </a:p>
        </p:txBody>
      </p:sp>
    </p:spTree>
    <p:extLst>
      <p:ext uri="{BB962C8B-B14F-4D97-AF65-F5344CB8AC3E}">
        <p14:creationId xmlns:p14="http://schemas.microsoft.com/office/powerpoint/2010/main" val="18175281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Example: An electrolytic cell contains two inert electrodes placed in molten lead (II) bromide.</a:t>
            </a:r>
          </a:p>
          <a:p>
            <a:pPr marL="532638" lvl="0" indent="-514350" fontAlgn="base">
              <a:buSzPct val="100000"/>
              <a:buFont typeface="+mj-lt"/>
              <a:buAutoNum type="alphaLcParenR"/>
            </a:pPr>
            <a:r>
              <a:rPr lang="en-AU" sz="3200" dirty="0">
                <a:solidFill>
                  <a:srgbClr val="00FF00"/>
                </a:solidFill>
                <a:effectLst/>
                <a:latin typeface="Berlin Sans FB Demi" panose="020E0802020502020306" pitchFamily="34" charset="0"/>
              </a:rPr>
              <a:t>Draw a labelled diagram showing this cell.</a:t>
            </a:r>
          </a:p>
          <a:p>
            <a:pPr marL="532638" lvl="0" indent="-514350" fontAlgn="base">
              <a:buSzPct val="100000"/>
              <a:buFont typeface="+mj-lt"/>
              <a:buAutoNum type="alphaLcParenR"/>
            </a:pPr>
            <a:r>
              <a:rPr lang="en-AU" sz="3200" dirty="0">
                <a:solidFill>
                  <a:srgbClr val="00FF00"/>
                </a:solidFill>
                <a:effectLst/>
                <a:latin typeface="Berlin Sans FB Demi" panose="020E0802020502020306" pitchFamily="34" charset="0"/>
              </a:rPr>
              <a:t>Draw the electron flow on your diagram.</a:t>
            </a:r>
          </a:p>
          <a:p>
            <a:pPr marL="532638" lvl="0" indent="-514350" fontAlgn="base">
              <a:buSzPct val="100000"/>
              <a:buFont typeface="+mj-lt"/>
              <a:buAutoNum type="alphaLcParenR"/>
            </a:pPr>
            <a:r>
              <a:rPr lang="en-AU" sz="3200" dirty="0">
                <a:solidFill>
                  <a:srgbClr val="00FF00"/>
                </a:solidFill>
                <a:effectLst/>
                <a:latin typeface="Berlin Sans FB Demi" panose="020E0802020502020306" pitchFamily="34" charset="0"/>
              </a:rPr>
              <a:t>Label the anode and cathode. Write the half-equations that occur at each electrode.</a:t>
            </a:r>
          </a:p>
          <a:p>
            <a:pPr marL="532638" lvl="0" indent="-514350" fontAlgn="base">
              <a:buSzPct val="100000"/>
              <a:buFont typeface="+mj-lt"/>
              <a:buAutoNum type="alphaLcParenR"/>
            </a:pPr>
            <a:r>
              <a:rPr lang="en-AU" sz="3200" dirty="0">
                <a:solidFill>
                  <a:srgbClr val="00FF00"/>
                </a:solidFill>
                <a:effectLst/>
                <a:latin typeface="Berlin Sans FB Demi" panose="020E0802020502020306" pitchFamily="34" charset="0"/>
              </a:rPr>
              <a:t>Show the direction of ion migration.</a:t>
            </a:r>
          </a:p>
          <a:p>
            <a:pPr marL="532638" lvl="0" indent="-514350" fontAlgn="base">
              <a:buSzPct val="100000"/>
              <a:buFont typeface="+mj-lt"/>
              <a:buAutoNum type="alphaLcParenR"/>
            </a:pPr>
            <a:r>
              <a:rPr lang="en-AU" sz="3200" dirty="0">
                <a:solidFill>
                  <a:srgbClr val="00FF00"/>
                </a:solidFill>
                <a:effectLst/>
                <a:latin typeface="Berlin Sans FB Demi" panose="020E0802020502020306" pitchFamily="34" charset="0"/>
              </a:rPr>
              <a:t>Write the overall, balanced redox reaction.</a:t>
            </a:r>
          </a:p>
          <a:p>
            <a:pPr marL="532638" lvl="0" indent="-514350" fontAlgn="base">
              <a:buSzPct val="100000"/>
              <a:buFont typeface="+mj-lt"/>
              <a:buAutoNum type="alphaLcParenR"/>
            </a:pPr>
            <a:r>
              <a:rPr lang="en-AU" sz="3200" dirty="0">
                <a:solidFill>
                  <a:srgbClr val="00FF00"/>
                </a:solidFill>
                <a:effectLst/>
                <a:latin typeface="Berlin Sans FB Demi" panose="020E0802020502020306" pitchFamily="34" charset="0"/>
              </a:rPr>
              <a:t>Describe any observations you would note at each electrode.</a:t>
            </a:r>
          </a:p>
          <a:p>
            <a:pPr marL="532638" lvl="0" indent="-514350" fontAlgn="base">
              <a:buSzPct val="100000"/>
              <a:buFont typeface="+mj-lt"/>
              <a:buAutoNum type="alphaLcParenR"/>
            </a:pPr>
            <a:r>
              <a:rPr lang="en-AU" sz="3200" dirty="0">
                <a:solidFill>
                  <a:srgbClr val="00FF00"/>
                </a:solidFill>
                <a:effectLst/>
                <a:latin typeface="Berlin Sans FB Demi" panose="020E0802020502020306" pitchFamily="34" charset="0"/>
              </a:rPr>
              <a:t>Calculate the minimum voltage needing to be applied to cause the redox reaction to occur.</a:t>
            </a:r>
          </a:p>
        </p:txBody>
      </p:sp>
    </p:spTree>
    <p:extLst>
      <p:ext uri="{BB962C8B-B14F-4D97-AF65-F5344CB8AC3E}">
        <p14:creationId xmlns:p14="http://schemas.microsoft.com/office/powerpoint/2010/main" val="15104000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http://www.docbrown.info/page03/The_Halogens/electheoPbBr2.gif"/>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476672"/>
            <a:ext cx="7398618" cy="5544616"/>
          </a:xfrm>
          <a:prstGeom prst="rect">
            <a:avLst/>
          </a:prstGeom>
          <a:noFill/>
          <a:ln>
            <a:noFill/>
          </a:ln>
        </p:spPr>
      </p:pic>
      <p:sp>
        <p:nvSpPr>
          <p:cNvPr id="4" name="Rectangle 3"/>
          <p:cNvSpPr/>
          <p:nvPr/>
        </p:nvSpPr>
        <p:spPr>
          <a:xfrm>
            <a:off x="7380312" y="6237312"/>
            <a:ext cx="1645002" cy="369332"/>
          </a:xfrm>
          <a:prstGeom prst="rect">
            <a:avLst/>
          </a:prstGeom>
        </p:spPr>
        <p:txBody>
          <a:bodyPr wrap="none">
            <a:spAutoFit/>
          </a:bodyPr>
          <a:lstStyle/>
          <a:p>
            <a:r>
              <a:rPr lang="en-US" dirty="0">
                <a:solidFill>
                  <a:srgbClr val="00FF00"/>
                </a:solidFill>
                <a:latin typeface="Berlin Sans FB Demi" panose="020E0802020502020306" pitchFamily="34" charset="0"/>
              </a:rPr>
              <a:t>(Brown 2000)</a:t>
            </a:r>
            <a:endParaRPr lang="en-AU" dirty="0">
              <a:solidFill>
                <a:srgbClr val="00FF00"/>
              </a:solidFill>
              <a:latin typeface="Berlin Sans FB Demi" panose="020E0802020502020306" pitchFamily="34" charset="0"/>
            </a:endParaRPr>
          </a:p>
        </p:txBody>
      </p:sp>
    </p:spTree>
    <p:extLst>
      <p:ext uri="{BB962C8B-B14F-4D97-AF65-F5344CB8AC3E}">
        <p14:creationId xmlns:p14="http://schemas.microsoft.com/office/powerpoint/2010/main" val="3477976028"/>
      </p:ext>
    </p:extLst>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FFFF00"/>
                </a:solidFill>
                <a:effectLst/>
                <a:latin typeface="Berlin Sans FB Demi" panose="020E0802020502020306" pitchFamily="34" charset="0"/>
              </a:rPr>
              <a:t>anode:	2Br</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Br</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cathode:	Pb</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Pb</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a:t>
            </a:r>
          </a:p>
          <a:p>
            <a:pPr marL="18288" indent="0">
              <a:buNone/>
            </a:pPr>
            <a:r>
              <a:rPr lang="en-AU" sz="3200" dirty="0">
                <a:solidFill>
                  <a:srgbClr val="FFFF00"/>
                </a:solidFill>
                <a:effectLst/>
                <a:latin typeface="Berlin Sans FB Demi" panose="020E0802020502020306" pitchFamily="34" charset="0"/>
              </a:rPr>
              <a:t>overall:	Pb</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2Br</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Br</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a:t>
            </a:r>
            <a:r>
              <a:rPr lang="en-AU" sz="3200" dirty="0" err="1">
                <a:solidFill>
                  <a:srgbClr val="FFFF00"/>
                </a:solidFill>
                <a:effectLst/>
                <a:latin typeface="Berlin Sans FB Demi" panose="020E0802020502020306" pitchFamily="34" charset="0"/>
              </a:rPr>
              <a:t>Pb</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a:t>
            </a:r>
          </a:p>
          <a:p>
            <a:pPr marL="18288" indent="0">
              <a:buNone/>
            </a:pPr>
            <a:r>
              <a:rPr lang="en-AU" sz="3200" dirty="0">
                <a:solidFill>
                  <a:srgbClr val="FFFF00"/>
                </a:solidFill>
                <a:effectLst/>
                <a:latin typeface="Berlin Sans FB Demi" panose="020E0802020502020306" pitchFamily="34" charset="0"/>
              </a:rPr>
              <a:t>observations: colourless molten liquid produces a red gas at the anode and a grey solid is deposited on the cathode.</a:t>
            </a:r>
          </a:p>
          <a:p>
            <a:pPr marL="18288" indent="0">
              <a:buNone/>
            </a:pPr>
            <a:r>
              <a:rPr lang="en-AU" sz="3200" dirty="0" err="1">
                <a:solidFill>
                  <a:srgbClr val="FFFF00"/>
                </a:solidFill>
                <a:effectLst/>
                <a:latin typeface="Berlin Sans FB Demi" panose="020E0802020502020306" pitchFamily="34" charset="0"/>
              </a:rPr>
              <a:t>E°</a:t>
            </a:r>
            <a:r>
              <a:rPr lang="en-AU" sz="3200" baseline="-25000" dirty="0" err="1">
                <a:solidFill>
                  <a:srgbClr val="FFFF00"/>
                </a:solidFill>
                <a:effectLst/>
                <a:latin typeface="Berlin Sans FB Demi" panose="020E0802020502020306" pitchFamily="34" charset="0"/>
              </a:rPr>
              <a:t>cell</a:t>
            </a:r>
            <a:r>
              <a:rPr lang="en-AU" sz="3200" dirty="0">
                <a:solidFill>
                  <a:srgbClr val="FFFF00"/>
                </a:solidFill>
                <a:effectLst/>
                <a:latin typeface="Berlin Sans FB Demi" panose="020E0802020502020306" pitchFamily="34" charset="0"/>
              </a:rPr>
              <a:t> = </a:t>
            </a:r>
            <a:r>
              <a:rPr lang="en-AU" sz="3200" dirty="0" err="1">
                <a:solidFill>
                  <a:srgbClr val="FFFF00"/>
                </a:solidFill>
                <a:effectLst/>
                <a:latin typeface="Berlin Sans FB Demi" panose="020E0802020502020306" pitchFamily="34" charset="0"/>
              </a:rPr>
              <a:t>E°</a:t>
            </a:r>
            <a:r>
              <a:rPr lang="en-AU" sz="3200" baseline="-25000" dirty="0" err="1">
                <a:solidFill>
                  <a:srgbClr val="FFFF00"/>
                </a:solidFill>
                <a:effectLst/>
                <a:latin typeface="Berlin Sans FB Demi" panose="020E0802020502020306" pitchFamily="34" charset="0"/>
              </a:rPr>
              <a:t>reduction</a:t>
            </a:r>
            <a:r>
              <a:rPr lang="en-AU" sz="3200" dirty="0">
                <a:solidFill>
                  <a:srgbClr val="FFFF00"/>
                </a:solidFill>
                <a:effectLst/>
                <a:latin typeface="Berlin Sans FB Demi" panose="020E0802020502020306" pitchFamily="34" charset="0"/>
              </a:rPr>
              <a:t> + </a:t>
            </a:r>
            <a:r>
              <a:rPr lang="en-AU" sz="3200" dirty="0" err="1">
                <a:solidFill>
                  <a:srgbClr val="FFFF00"/>
                </a:solidFill>
                <a:effectLst/>
                <a:latin typeface="Berlin Sans FB Demi" panose="020E0802020502020306" pitchFamily="34" charset="0"/>
              </a:rPr>
              <a:t>E°</a:t>
            </a:r>
            <a:r>
              <a:rPr lang="en-AU" sz="3200" baseline="-25000" dirty="0" err="1">
                <a:solidFill>
                  <a:srgbClr val="FFFF00"/>
                </a:solidFill>
                <a:effectLst/>
                <a:latin typeface="Berlin Sans FB Demi" panose="020E0802020502020306" pitchFamily="34" charset="0"/>
              </a:rPr>
              <a:t>oxidation</a:t>
            </a:r>
            <a:r>
              <a:rPr lang="en-AU" sz="3200" dirty="0">
                <a:solidFill>
                  <a:srgbClr val="FFFF00"/>
                </a:solidFill>
                <a:effectLst/>
                <a:latin typeface="Berlin Sans FB Demi" panose="020E0802020502020306" pitchFamily="34" charset="0"/>
              </a:rPr>
              <a:t> = -0.13+(-1.08) = -1.21 V</a:t>
            </a:r>
          </a:p>
          <a:p>
            <a:pPr marL="18288" indent="0">
              <a:buNone/>
            </a:pPr>
            <a:r>
              <a:rPr lang="en-AU" sz="3200" dirty="0">
                <a:solidFill>
                  <a:srgbClr val="FFFF00"/>
                </a:solidFill>
                <a:effectLst/>
                <a:latin typeface="Berlin Sans FB Demi" panose="020E0802020502020306" pitchFamily="34" charset="0"/>
              </a:rPr>
              <a:t>i.e. 1.21 V needs to be applied </a:t>
            </a:r>
          </a:p>
          <a:p>
            <a:pPr marL="18288" indent="0">
              <a:buNone/>
            </a:pPr>
            <a:r>
              <a:rPr lang="en-AU" sz="4000" b="1" dirty="0">
                <a:solidFill>
                  <a:srgbClr val="00B0F0"/>
                </a:solidFill>
                <a:effectLst/>
                <a:latin typeface="Berlin Sans FB Demi" panose="020E0802020502020306" pitchFamily="34" charset="0"/>
              </a:rPr>
              <a:t>Electrolysis of an Aqueous Solution</a:t>
            </a:r>
            <a:endParaRPr lang="en-AU" sz="4000" dirty="0">
              <a:solidFill>
                <a:srgbClr val="00B0F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Electrodes (which may be inert or otherwise) are placed in an aqueous solution containing a dissolved salt and a voltage is applied. </a:t>
            </a:r>
          </a:p>
        </p:txBody>
      </p:sp>
    </p:spTree>
    <p:extLst>
      <p:ext uri="{BB962C8B-B14F-4D97-AF65-F5344CB8AC3E}">
        <p14:creationId xmlns:p14="http://schemas.microsoft.com/office/powerpoint/2010/main" val="27488460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The voltage causes one electrode (cathode) to become negatively charged and the cations are attracted to this electrode where they are reduced. </a:t>
            </a:r>
          </a:p>
          <a:p>
            <a:pPr marL="18288" indent="0">
              <a:buNone/>
            </a:pPr>
            <a:r>
              <a:rPr lang="en-AU" sz="3200" dirty="0">
                <a:solidFill>
                  <a:srgbClr val="00FF00"/>
                </a:solidFill>
                <a:effectLst/>
                <a:latin typeface="Berlin Sans FB Demi" panose="020E0802020502020306" pitchFamily="34" charset="0"/>
              </a:rPr>
              <a:t>Simultaneously, the voltage causes the other electrode (anode) to become positively charged and the anions are attracted to this electrode where they are oxidised. </a:t>
            </a:r>
          </a:p>
          <a:p>
            <a:pPr marL="18288" indent="0">
              <a:buNone/>
            </a:pPr>
            <a:r>
              <a:rPr lang="en-AU" sz="3200" dirty="0">
                <a:solidFill>
                  <a:srgbClr val="00FF00"/>
                </a:solidFill>
                <a:effectLst/>
                <a:latin typeface="Berlin Sans FB Demi" panose="020E0802020502020306" pitchFamily="34" charset="0"/>
              </a:rPr>
              <a:t>Depending on what is present in the cell, the aqueous salt, electrode(s) or water may be oxidised or reduced. </a:t>
            </a:r>
          </a:p>
        </p:txBody>
      </p:sp>
    </p:spTree>
    <p:extLst>
      <p:ext uri="{BB962C8B-B14F-4D97-AF65-F5344CB8AC3E}">
        <p14:creationId xmlns:p14="http://schemas.microsoft.com/office/powerpoint/2010/main" val="19659721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If water is reduced, the half-equation to use is:</a:t>
            </a:r>
          </a:p>
          <a:p>
            <a:pPr marL="18288" indent="0" algn="ctr">
              <a:buNone/>
            </a:pPr>
            <a:r>
              <a:rPr lang="en-AU" sz="3200" dirty="0">
                <a:solidFill>
                  <a:srgbClr val="FFFF00"/>
                </a:solidFill>
                <a:effectLst/>
                <a:latin typeface="Berlin Sans FB Demi" panose="020E0802020502020306" pitchFamily="34" charset="0"/>
              </a:rPr>
              <a:t>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H</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2OH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a:t>
            </a:r>
            <a:r>
              <a:rPr lang="en-AU" sz="3200" dirty="0" err="1">
                <a:solidFill>
                  <a:srgbClr val="FFFF00"/>
                </a:solidFill>
                <a:effectLst/>
                <a:latin typeface="Berlin Sans FB Demi" panose="020E0802020502020306" pitchFamily="34" charset="0"/>
              </a:rPr>
              <a:t>E</a:t>
            </a:r>
            <a:r>
              <a:rPr lang="en-AU" sz="3200" baseline="30000" dirty="0" err="1">
                <a:solidFill>
                  <a:srgbClr val="FFFF00"/>
                </a:solidFill>
                <a:effectLst/>
                <a:latin typeface="Berlin Sans FB Demi" panose="020E0802020502020306" pitchFamily="34" charset="0"/>
              </a:rPr>
              <a:t>o</a:t>
            </a:r>
            <a:r>
              <a:rPr lang="en-AU" sz="3200" dirty="0">
                <a:solidFill>
                  <a:srgbClr val="FFFF00"/>
                </a:solidFill>
                <a:effectLst/>
                <a:latin typeface="Berlin Sans FB Demi" panose="020E0802020502020306" pitchFamily="34" charset="0"/>
              </a:rPr>
              <a:t> = ‒0.83 V </a:t>
            </a:r>
          </a:p>
          <a:p>
            <a:pPr marL="18288" indent="0">
              <a:buNone/>
            </a:pPr>
            <a:r>
              <a:rPr lang="en-AU" sz="3200" dirty="0">
                <a:solidFill>
                  <a:srgbClr val="00FF00"/>
                </a:solidFill>
                <a:effectLst/>
                <a:latin typeface="Berlin Sans FB Demi" panose="020E0802020502020306" pitchFamily="34" charset="0"/>
              </a:rPr>
              <a:t> </a:t>
            </a:r>
          </a:p>
          <a:p>
            <a:pPr marL="18288" indent="0">
              <a:buNone/>
            </a:pPr>
            <a:r>
              <a:rPr lang="en-AU" sz="3200" dirty="0">
                <a:solidFill>
                  <a:srgbClr val="00FF00"/>
                </a:solidFill>
                <a:effectLst/>
                <a:latin typeface="Berlin Sans FB Demi" panose="020E0802020502020306" pitchFamily="34" charset="0"/>
              </a:rPr>
              <a:t>If water is oxidised, the half-equation to use is:</a:t>
            </a:r>
          </a:p>
          <a:p>
            <a:pPr marL="18288" indent="0" algn="ctr">
              <a:buNone/>
            </a:pPr>
            <a:r>
              <a:rPr lang="en-AU" sz="3200" dirty="0">
                <a:solidFill>
                  <a:srgbClr val="FFFF00"/>
                </a:solidFill>
                <a:effectLst/>
                <a:latin typeface="Berlin Sans FB Demi" panose="020E0802020502020306" pitchFamily="34" charset="0"/>
              </a:rPr>
              <a:t>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O</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4H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4e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a:t>
            </a:r>
            <a:r>
              <a:rPr lang="en-AU" sz="3200" dirty="0" err="1">
                <a:solidFill>
                  <a:srgbClr val="FFFF00"/>
                </a:solidFill>
                <a:effectLst/>
                <a:latin typeface="Berlin Sans FB Demi" panose="020E0802020502020306" pitchFamily="34" charset="0"/>
              </a:rPr>
              <a:t>E</a:t>
            </a:r>
            <a:r>
              <a:rPr lang="en-AU" sz="3200" baseline="30000" dirty="0" err="1">
                <a:solidFill>
                  <a:srgbClr val="FFFF00"/>
                </a:solidFill>
                <a:effectLst/>
                <a:latin typeface="Berlin Sans FB Demi" panose="020E0802020502020306" pitchFamily="34" charset="0"/>
              </a:rPr>
              <a:t>o</a:t>
            </a:r>
            <a:r>
              <a:rPr lang="en-AU" sz="3200" dirty="0">
                <a:solidFill>
                  <a:srgbClr val="FFFF00"/>
                </a:solidFill>
                <a:effectLst/>
                <a:latin typeface="Berlin Sans FB Demi" panose="020E0802020502020306" pitchFamily="34" charset="0"/>
              </a:rPr>
              <a:t> = ‒1.23 V </a:t>
            </a: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When determining which species is undergoing reduction and which is undergoing oxidation, it is necessary to write all possible reduction and oxidation half-equations that could take place and then </a:t>
            </a:r>
            <a:r>
              <a:rPr lang="en-AU" sz="3200" dirty="0">
                <a:solidFill>
                  <a:srgbClr val="FFFF00"/>
                </a:solidFill>
                <a:effectLst/>
                <a:latin typeface="Berlin Sans FB Demi" panose="020E0802020502020306" pitchFamily="34" charset="0"/>
              </a:rPr>
              <a:t>choose the most positive reduction and oxidation options.</a:t>
            </a:r>
          </a:p>
          <a:p>
            <a:endParaRPr lang="en-AU" sz="3200" dirty="0">
              <a:effectLst/>
            </a:endParaRPr>
          </a:p>
        </p:txBody>
      </p:sp>
    </p:spTree>
    <p:extLst>
      <p:ext uri="{BB962C8B-B14F-4D97-AF65-F5344CB8AC3E}">
        <p14:creationId xmlns:p14="http://schemas.microsoft.com/office/powerpoint/2010/main" val="19471795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rmAutofit/>
          </a:bodyPr>
          <a:lstStyle/>
          <a:p>
            <a:pPr marL="18288" indent="0">
              <a:buNone/>
            </a:pPr>
            <a:r>
              <a:rPr lang="en-AU" sz="3200" dirty="0">
                <a:solidFill>
                  <a:srgbClr val="00FF00"/>
                </a:solidFill>
                <a:effectLst/>
                <a:latin typeface="Berlin Sans FB Demi" panose="020E0802020502020306" pitchFamily="34" charset="0"/>
              </a:rPr>
              <a:t>In a redox reaction, the species that is oxidised is called the </a:t>
            </a:r>
          </a:p>
          <a:p>
            <a:pPr marL="18288" indent="0">
              <a:buNone/>
            </a:pPr>
            <a:r>
              <a:rPr lang="en-AU" sz="3200" dirty="0">
                <a:solidFill>
                  <a:srgbClr val="FFFF00"/>
                </a:solidFill>
                <a:effectLst/>
                <a:latin typeface="Berlin Sans FB Demi" panose="020E0802020502020306" pitchFamily="34" charset="0"/>
              </a:rPr>
              <a:t>reducing agent/reductant/reducer </a:t>
            </a:r>
          </a:p>
          <a:p>
            <a:pPr marL="18288" indent="0">
              <a:buNone/>
            </a:pPr>
            <a:r>
              <a:rPr lang="en-AU" sz="3200" dirty="0">
                <a:solidFill>
                  <a:srgbClr val="00FF00"/>
                </a:solidFill>
                <a:effectLst/>
                <a:latin typeface="Berlin Sans FB Demi" panose="020E0802020502020306" pitchFamily="34" charset="0"/>
              </a:rPr>
              <a:t>and the species that is reduced is called the </a:t>
            </a:r>
          </a:p>
          <a:p>
            <a:pPr marL="18288" indent="0">
              <a:buNone/>
            </a:pPr>
            <a:r>
              <a:rPr lang="en-AU" sz="3200" dirty="0">
                <a:solidFill>
                  <a:srgbClr val="FFFF00"/>
                </a:solidFill>
                <a:effectLst/>
                <a:latin typeface="Berlin Sans FB Demi" panose="020E0802020502020306" pitchFamily="34" charset="0"/>
              </a:rPr>
              <a:t>oxidising agent/oxidant/oxidiser.</a:t>
            </a:r>
          </a:p>
          <a:p>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Whether a reaction is redox or not can be determined using oxidation numbers.</a:t>
            </a:r>
          </a:p>
          <a:p>
            <a:pPr marL="18288" indent="0">
              <a:buNone/>
            </a:pPr>
            <a:r>
              <a:rPr lang="en-AU" sz="3200" dirty="0">
                <a:solidFill>
                  <a:srgbClr val="FFFF00"/>
                </a:solidFill>
                <a:effectLst/>
                <a:latin typeface="Berlin Sans FB Demi" panose="020E0802020502020306" pitchFamily="34" charset="0"/>
              </a:rPr>
              <a:t>In a redox reaction, the total loss of electrons must equal the total gain of electrons.</a:t>
            </a:r>
          </a:p>
        </p:txBody>
      </p:sp>
    </p:spTree>
    <p:extLst>
      <p:ext uri="{BB962C8B-B14F-4D97-AF65-F5344CB8AC3E}">
        <p14:creationId xmlns:p14="http://schemas.microsoft.com/office/powerpoint/2010/main" val="38295413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Example: An electrolytic cell contains inert electrodes placed in an aqueous solution of manganese (II) iodide.</a:t>
            </a:r>
          </a:p>
          <a:p>
            <a:pPr marL="532638" lvl="0" indent="-514350" fontAlgn="base">
              <a:buSzPct val="100000"/>
              <a:buFont typeface="+mj-lt"/>
              <a:buAutoNum type="alphaLcParenR"/>
            </a:pPr>
            <a:r>
              <a:rPr lang="en-AU" sz="3200" dirty="0">
                <a:solidFill>
                  <a:srgbClr val="00FF00"/>
                </a:solidFill>
                <a:effectLst/>
                <a:latin typeface="Berlin Sans FB Demi" panose="020E0802020502020306" pitchFamily="34" charset="0"/>
              </a:rPr>
              <a:t>Draw a labelled diagram showing this cell.</a:t>
            </a:r>
          </a:p>
          <a:p>
            <a:pPr marL="532638" lvl="0" indent="-514350" fontAlgn="base">
              <a:buSzPct val="100000"/>
              <a:buFont typeface="+mj-lt"/>
              <a:buAutoNum type="alphaLcParenR"/>
            </a:pPr>
            <a:r>
              <a:rPr lang="en-AU" sz="3200" dirty="0">
                <a:solidFill>
                  <a:srgbClr val="00FF00"/>
                </a:solidFill>
                <a:effectLst/>
                <a:latin typeface="Berlin Sans FB Demi" panose="020E0802020502020306" pitchFamily="34" charset="0"/>
              </a:rPr>
              <a:t>Draw the electron flow on your diagram.</a:t>
            </a:r>
          </a:p>
          <a:p>
            <a:pPr marL="532638" lvl="0" indent="-514350" fontAlgn="base">
              <a:buSzPct val="100000"/>
              <a:buFont typeface="+mj-lt"/>
              <a:buAutoNum type="alphaLcParenR"/>
            </a:pPr>
            <a:r>
              <a:rPr lang="en-AU" sz="3200" dirty="0">
                <a:solidFill>
                  <a:srgbClr val="00FF00"/>
                </a:solidFill>
                <a:effectLst/>
                <a:latin typeface="Berlin Sans FB Demi" panose="020E0802020502020306" pitchFamily="34" charset="0"/>
              </a:rPr>
              <a:t>Label the anode and cathode. Write the half-equations that occur at each electrode.</a:t>
            </a:r>
          </a:p>
          <a:p>
            <a:pPr marL="532638" lvl="0" indent="-514350" fontAlgn="base">
              <a:buSzPct val="100000"/>
              <a:buFont typeface="+mj-lt"/>
              <a:buAutoNum type="alphaLcParenR"/>
            </a:pPr>
            <a:r>
              <a:rPr lang="en-AU" sz="3200" dirty="0">
                <a:solidFill>
                  <a:srgbClr val="00FF00"/>
                </a:solidFill>
                <a:effectLst/>
                <a:latin typeface="Berlin Sans FB Demi" panose="020E0802020502020306" pitchFamily="34" charset="0"/>
              </a:rPr>
              <a:t>Show the direction of ion migration.</a:t>
            </a:r>
          </a:p>
          <a:p>
            <a:pPr marL="532638" lvl="0" indent="-514350" fontAlgn="base">
              <a:buSzPct val="100000"/>
              <a:buFont typeface="+mj-lt"/>
              <a:buAutoNum type="alphaLcParenR"/>
            </a:pPr>
            <a:r>
              <a:rPr lang="en-AU" sz="3200" dirty="0">
                <a:solidFill>
                  <a:srgbClr val="00FF00"/>
                </a:solidFill>
                <a:effectLst/>
                <a:latin typeface="Berlin Sans FB Demi" panose="020E0802020502020306" pitchFamily="34" charset="0"/>
              </a:rPr>
              <a:t>Write the overall, balanced redox reaction.</a:t>
            </a:r>
          </a:p>
          <a:p>
            <a:pPr marL="532638" lvl="0" indent="-514350" fontAlgn="base">
              <a:buSzPct val="100000"/>
              <a:buFont typeface="+mj-lt"/>
              <a:buAutoNum type="alphaLcParenR"/>
            </a:pPr>
            <a:r>
              <a:rPr lang="en-AU" sz="3200" dirty="0">
                <a:solidFill>
                  <a:srgbClr val="00FF00"/>
                </a:solidFill>
                <a:effectLst/>
                <a:latin typeface="Berlin Sans FB Demi" panose="020E0802020502020306" pitchFamily="34" charset="0"/>
              </a:rPr>
              <a:t>Describe any observations you would note at each electrode.</a:t>
            </a:r>
          </a:p>
          <a:p>
            <a:endParaRPr lang="en-AU" sz="3200" dirty="0">
              <a:effectLst/>
            </a:endParaRPr>
          </a:p>
        </p:txBody>
      </p:sp>
    </p:spTree>
    <p:extLst>
      <p:ext uri="{BB962C8B-B14F-4D97-AF65-F5344CB8AC3E}">
        <p14:creationId xmlns:p14="http://schemas.microsoft.com/office/powerpoint/2010/main" val="3443905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532638" lvl="0" indent="-514350" fontAlgn="base">
              <a:buSzPct val="100000"/>
              <a:buFont typeface="+mj-lt"/>
              <a:buAutoNum type="alphaLcParenR" startAt="7"/>
            </a:pPr>
            <a:r>
              <a:rPr lang="en-AU" sz="3200" dirty="0">
                <a:solidFill>
                  <a:srgbClr val="00FF00"/>
                </a:solidFill>
                <a:effectLst/>
                <a:latin typeface="Berlin Sans FB Demi" panose="020E0802020502020306" pitchFamily="34" charset="0"/>
              </a:rPr>
              <a:t>If tin electrodes were used instead of inert electrodes would this have made a difference? If so, write the new balanced, redox equation and observations.</a:t>
            </a:r>
          </a:p>
          <a:p>
            <a:pPr marL="532638" lvl="0" indent="-514350" fontAlgn="base">
              <a:buSzPct val="100000"/>
              <a:buFont typeface="+mj-lt"/>
              <a:buAutoNum type="alphaLcParenR" startAt="7"/>
            </a:pPr>
            <a:endParaRPr lang="en-AU" sz="3200" dirty="0">
              <a:solidFill>
                <a:srgbClr val="00FF00"/>
              </a:solidFill>
              <a:effectLst/>
              <a:latin typeface="Berlin Sans FB Demi" panose="020E0802020502020306" pitchFamily="34" charset="0"/>
            </a:endParaRPr>
          </a:p>
          <a:p>
            <a:pPr marL="18288" lvl="0" indent="0" fontAlgn="base">
              <a:buSzPct val="100000"/>
              <a:buNone/>
            </a:pPr>
            <a:endParaRPr lang="en-AU" sz="3200" dirty="0">
              <a:solidFill>
                <a:srgbClr val="00FF00"/>
              </a:solidFill>
              <a:effectLst/>
              <a:latin typeface="Berlin Sans FB Demi" panose="020E0802020502020306" pitchFamily="34" charset="0"/>
            </a:endParaRPr>
          </a:p>
          <a:p>
            <a:endParaRPr lang="en-AU" sz="3200" dirty="0">
              <a:effectLst/>
            </a:endParaRPr>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51714" y="2060848"/>
            <a:ext cx="6424676"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020272" y="6165304"/>
            <a:ext cx="2207656" cy="369332"/>
          </a:xfrm>
          <a:prstGeom prst="rect">
            <a:avLst/>
          </a:prstGeom>
        </p:spPr>
        <p:txBody>
          <a:bodyPr wrap="none">
            <a:spAutoFit/>
          </a:bodyPr>
          <a:lstStyle/>
          <a:p>
            <a:r>
              <a:rPr lang="en-AU" dirty="0"/>
              <a:t>(</a:t>
            </a:r>
            <a:r>
              <a:rPr lang="en-AU" sz="1600" dirty="0">
                <a:solidFill>
                  <a:srgbClr val="00FF00"/>
                </a:solidFill>
                <a:latin typeface="Berlin Sans FB Demi" panose="020E0802020502020306" pitchFamily="34" charset="0"/>
              </a:rPr>
              <a:t>askllTians.com 2006)</a:t>
            </a:r>
          </a:p>
        </p:txBody>
      </p:sp>
    </p:spTree>
    <p:extLst>
      <p:ext uri="{BB962C8B-B14F-4D97-AF65-F5344CB8AC3E}">
        <p14:creationId xmlns:p14="http://schemas.microsoft.com/office/powerpoint/2010/main" val="15455086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FFFF00"/>
                </a:solidFill>
                <a:effectLst/>
                <a:latin typeface="Berlin Sans FB Demi" panose="020E0802020502020306" pitchFamily="34" charset="0"/>
              </a:rPr>
              <a:t>anode:	2I</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I</a:t>
            </a:r>
            <a:r>
              <a:rPr lang="en-AU" sz="3200" baseline="-25000" dirty="0">
                <a:solidFill>
                  <a:srgbClr val="FFFF00"/>
                </a:solidFill>
                <a:effectLst/>
                <a:latin typeface="Berlin Sans FB Demi" panose="020E0802020502020306" pitchFamily="34" charset="0"/>
              </a:rPr>
              <a:t>2(</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cathode:	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H</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2OH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overall:	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+ 2I</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H</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+ 2OH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I</a:t>
            </a:r>
            <a:r>
              <a:rPr lang="en-AU" sz="3200" baseline="-25000" dirty="0">
                <a:solidFill>
                  <a:srgbClr val="FFFF00"/>
                </a:solidFill>
                <a:effectLst/>
                <a:latin typeface="Berlin Sans FB Demi" panose="020E0802020502020306" pitchFamily="34" charset="0"/>
              </a:rPr>
              <a:t>2(s)</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observations: pale pink solution produces colourless odourless gas on the cathode and a brown liquid forms on the anode (a pale pink solid may also form in the cell).</a:t>
            </a:r>
          </a:p>
          <a:p>
            <a:pPr marL="18288" indent="0">
              <a:buNone/>
            </a:pPr>
            <a:endParaRPr lang="en-AU" sz="3200" dirty="0">
              <a:effectLst/>
            </a:endParaRPr>
          </a:p>
          <a:p>
            <a:pPr marL="18288" indent="0">
              <a:buNone/>
            </a:pPr>
            <a:r>
              <a:rPr lang="en-AU" sz="3200" dirty="0">
                <a:solidFill>
                  <a:srgbClr val="FFFF00"/>
                </a:solidFill>
                <a:effectLst/>
                <a:latin typeface="Berlin Sans FB Demi" panose="020E0802020502020306" pitchFamily="34" charset="0"/>
              </a:rPr>
              <a:t>If tin electrodes were used:</a:t>
            </a:r>
          </a:p>
          <a:p>
            <a:pPr marL="18288" indent="0">
              <a:buNone/>
            </a:pPr>
            <a:r>
              <a:rPr lang="en-AU" sz="3200" dirty="0">
                <a:solidFill>
                  <a:srgbClr val="FFFF00"/>
                </a:solidFill>
                <a:effectLst/>
                <a:latin typeface="Berlin Sans FB Demi" panose="020E0802020502020306" pitchFamily="34" charset="0"/>
              </a:rPr>
              <a:t>anode:	Sn</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Sn</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cathode:	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H</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2OH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endParaRPr lang="en-AU" sz="3200" dirty="0">
              <a:effectLst/>
            </a:endParaRPr>
          </a:p>
        </p:txBody>
      </p:sp>
    </p:spTree>
    <p:extLst>
      <p:ext uri="{BB962C8B-B14F-4D97-AF65-F5344CB8AC3E}">
        <p14:creationId xmlns:p14="http://schemas.microsoft.com/office/powerpoint/2010/main" val="445482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FFFF00"/>
                </a:solidFill>
                <a:effectLst/>
                <a:latin typeface="Berlin Sans FB Demi" panose="020E0802020502020306" pitchFamily="34" charset="0"/>
              </a:rPr>
              <a:t>overall:   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Sn</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H</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+ 2OH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Sn</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observations: pale pink solution produces colourless odourless gas on the cathode and anode begins </a:t>
            </a:r>
            <a:r>
              <a:rPr lang="en-AU" sz="3200">
                <a:solidFill>
                  <a:srgbClr val="FFFF00"/>
                </a:solidFill>
                <a:effectLst/>
                <a:latin typeface="Berlin Sans FB Demi" panose="020E0802020502020306" pitchFamily="34" charset="0"/>
              </a:rPr>
              <a:t>to disintegrate (</a:t>
            </a:r>
            <a:r>
              <a:rPr lang="en-AU" sz="3200" dirty="0">
                <a:solidFill>
                  <a:srgbClr val="FFFF00"/>
                </a:solidFill>
                <a:effectLst/>
                <a:latin typeface="Berlin Sans FB Demi" panose="020E0802020502020306" pitchFamily="34" charset="0"/>
              </a:rPr>
              <a:t>a white solid may also form in the cell).</a:t>
            </a:r>
          </a:p>
          <a:p>
            <a:endParaRPr lang="en-AU" sz="3200" dirty="0">
              <a:effectLst/>
            </a:endParaRPr>
          </a:p>
          <a:p>
            <a:pPr marL="18288" indent="0">
              <a:buNone/>
            </a:pPr>
            <a:r>
              <a:rPr lang="en-AU" sz="4000" b="1" dirty="0">
                <a:solidFill>
                  <a:srgbClr val="00B0F0"/>
                </a:solidFill>
                <a:effectLst/>
                <a:latin typeface="Berlin Sans FB Demi" panose="020E0802020502020306" pitchFamily="34" charset="0"/>
              </a:rPr>
              <a:t>Applications of Electrochemical Cells</a:t>
            </a:r>
            <a:endParaRPr lang="en-AU" sz="4000" b="1" u="sng" dirty="0">
              <a:solidFill>
                <a:srgbClr val="00B0F0"/>
              </a:solidFill>
              <a:effectLst/>
              <a:latin typeface="Berlin Sans FB Demi" panose="020E0802020502020306" pitchFamily="34" charset="0"/>
            </a:endParaRPr>
          </a:p>
          <a:p>
            <a:pPr marL="18288" lvl="0" indent="0">
              <a:buNone/>
            </a:pPr>
            <a:r>
              <a:rPr lang="en-AU" sz="3200" b="1" dirty="0">
                <a:solidFill>
                  <a:srgbClr val="00B0F0"/>
                </a:solidFill>
                <a:effectLst/>
                <a:latin typeface="Berlin Sans FB Demi" panose="020E0802020502020306" pitchFamily="34" charset="0"/>
              </a:rPr>
              <a:t>Electrolysis of Molten </a:t>
            </a:r>
            <a:r>
              <a:rPr lang="en-AU" sz="3200" b="1" dirty="0" err="1">
                <a:solidFill>
                  <a:srgbClr val="00B0F0"/>
                </a:solidFill>
                <a:effectLst/>
                <a:latin typeface="Berlin Sans FB Demi" panose="020E0802020502020306" pitchFamily="34" charset="0"/>
              </a:rPr>
              <a:t>NaCl</a:t>
            </a:r>
            <a:r>
              <a:rPr lang="en-AU" sz="3200" b="1" dirty="0">
                <a:solidFill>
                  <a:srgbClr val="00B0F0"/>
                </a:solidFill>
                <a:effectLst/>
                <a:latin typeface="Berlin Sans FB Demi" panose="020E0802020502020306" pitchFamily="34" charset="0"/>
              </a:rPr>
              <a:t> – The Downs Cell. </a:t>
            </a:r>
            <a:endParaRPr lang="en-AU" sz="3200" b="1" u="sng" dirty="0">
              <a:solidFill>
                <a:srgbClr val="00B0F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Sodium is made commercially available through the electrolysis of molten sodium chloride. </a:t>
            </a:r>
            <a:endParaRPr lang="en-AU" sz="3200" b="1" u="sng" dirty="0">
              <a:solidFill>
                <a:srgbClr val="FFFF00"/>
              </a:solidFill>
              <a:effectLst/>
              <a:latin typeface="Berlin Sans FB Demi" panose="020E0802020502020306" pitchFamily="34" charset="0"/>
            </a:endParaRPr>
          </a:p>
          <a:p>
            <a:endParaRPr lang="en-AU" sz="3200" dirty="0">
              <a:effectLst/>
            </a:endParaRPr>
          </a:p>
        </p:txBody>
      </p:sp>
    </p:spTree>
    <p:extLst>
      <p:ext uri="{BB962C8B-B14F-4D97-AF65-F5344CB8AC3E}">
        <p14:creationId xmlns:p14="http://schemas.microsoft.com/office/powerpoint/2010/main" val="28733411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endParaRPr lang="en-AU" sz="3200" dirty="0">
              <a:effectLst/>
            </a:endParaRPr>
          </a:p>
          <a:p>
            <a:endParaRPr lang="en-AU" sz="3200" dirty="0">
              <a:effectLst/>
            </a:endParaRPr>
          </a:p>
          <a:p>
            <a:endParaRPr lang="en-AU" sz="3200" dirty="0">
              <a:effectLst/>
            </a:endParaRPr>
          </a:p>
          <a:p>
            <a:endParaRPr lang="en-AU" sz="3200" dirty="0">
              <a:effectLst/>
            </a:endParaRPr>
          </a:p>
          <a:p>
            <a:endParaRPr lang="en-AU" sz="3200" dirty="0">
              <a:effectLst/>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endParaRPr lang="en-AU" sz="3200" dirty="0">
              <a:effectLst/>
            </a:endParaRP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27584" y="116632"/>
            <a:ext cx="7056784" cy="616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524328" y="6292217"/>
            <a:ext cx="1500732" cy="369332"/>
          </a:xfrm>
          <a:prstGeom prst="rect">
            <a:avLst/>
          </a:prstGeom>
        </p:spPr>
        <p:txBody>
          <a:bodyPr wrap="none">
            <a:spAutoFit/>
          </a:bodyPr>
          <a:lstStyle/>
          <a:p>
            <a:r>
              <a:rPr lang="en-AU" dirty="0">
                <a:solidFill>
                  <a:srgbClr val="00FF00"/>
                </a:solidFill>
                <a:latin typeface="Berlin Sans FB Demi" panose="020E0802020502020306" pitchFamily="34" charset="0"/>
              </a:rPr>
              <a:t>(Larsen </a:t>
            </a:r>
            <a:r>
              <a:rPr lang="en-AU" dirty="0" err="1">
                <a:solidFill>
                  <a:srgbClr val="00FF00"/>
                </a:solidFill>
                <a:latin typeface="Berlin Sans FB Demi" panose="020E0802020502020306" pitchFamily="34" charset="0"/>
              </a:rPr>
              <a:t>n.d.</a:t>
            </a:r>
            <a:r>
              <a:rPr lang="en-AU" dirty="0">
                <a:solidFill>
                  <a:srgbClr val="00FF00"/>
                </a:solidFill>
                <a:latin typeface="Berlin Sans FB Demi" panose="020E0802020502020306" pitchFamily="34" charset="0"/>
              </a:rPr>
              <a:t>)</a:t>
            </a:r>
          </a:p>
        </p:txBody>
      </p:sp>
    </p:spTree>
    <p:extLst>
      <p:ext uri="{BB962C8B-B14F-4D97-AF65-F5344CB8AC3E}">
        <p14:creationId xmlns:p14="http://schemas.microsoft.com/office/powerpoint/2010/main" val="3283727513"/>
      </p:ext>
    </p:extLst>
  </p:cSld>
  <p:clrMapOvr>
    <a:masterClrMapping/>
  </p:clrMapOvr>
  <p:transition spd="slow">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The melting point of </a:t>
            </a:r>
            <a:r>
              <a:rPr lang="en-AU" sz="3200" dirty="0" err="1">
                <a:solidFill>
                  <a:srgbClr val="00FF00"/>
                </a:solidFill>
                <a:effectLst/>
                <a:latin typeface="Berlin Sans FB Demi" panose="020E0802020502020306" pitchFamily="34" charset="0"/>
              </a:rPr>
              <a:t>NaC</a:t>
            </a:r>
            <a:r>
              <a:rPr lang="en-AU" sz="3200" i="1" dirty="0" err="1">
                <a:solidFill>
                  <a:srgbClr val="00FF00"/>
                </a:solidFill>
                <a:effectLst/>
                <a:latin typeface="Berlin Sans FB Demi" panose="020E0802020502020306" pitchFamily="34" charset="0"/>
              </a:rPr>
              <a:t>l</a:t>
            </a:r>
            <a:r>
              <a:rPr lang="en-AU" sz="3200" dirty="0">
                <a:solidFill>
                  <a:srgbClr val="00FF00"/>
                </a:solidFill>
                <a:effectLst/>
                <a:latin typeface="Berlin Sans FB Demi" panose="020E0802020502020306" pitchFamily="34" charset="0"/>
              </a:rPr>
              <a:t> (approximately 800ºC) is reduced (to approximately 600ºC) by adding CaC</a:t>
            </a:r>
            <a:r>
              <a:rPr lang="en-AU" sz="3200" i="1" dirty="0">
                <a:solidFill>
                  <a:srgbClr val="00FF00"/>
                </a:solidFill>
                <a:effectLst/>
                <a:latin typeface="Berlin Sans FB Demi" panose="020E0802020502020306" pitchFamily="34" charset="0"/>
              </a:rPr>
              <a:t>I</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 to the mixture. The anode is graphite and the cathode is iron. The half reactions occurring are:</a:t>
            </a:r>
          </a:p>
          <a:p>
            <a:pPr marL="18288" indent="0" algn="ctr">
              <a:buNone/>
            </a:pPr>
            <a:r>
              <a:rPr lang="en-AU" sz="3200" dirty="0">
                <a:solidFill>
                  <a:srgbClr val="FFFF00"/>
                </a:solidFill>
                <a:effectLst/>
                <a:latin typeface="Berlin Sans FB Demi" panose="020E0802020502020306" pitchFamily="34" charset="0"/>
              </a:rPr>
              <a:t>anode:	2Cl</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C</a:t>
            </a:r>
            <a:r>
              <a:rPr lang="en-AU" sz="3200" i="1"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2(</a:t>
            </a:r>
            <a:r>
              <a:rPr lang="en-AU" sz="3200" i="1" baseline="-25000" dirty="0">
                <a:solidFill>
                  <a:srgbClr val="FFFF00"/>
                </a:solidFill>
                <a:effectLst/>
                <a:latin typeface="Berlin Sans FB Demi" panose="020E0802020502020306" pitchFamily="34" charset="0"/>
              </a:rPr>
              <a:t>g</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lgn="ctr">
              <a:buNone/>
            </a:pPr>
            <a:r>
              <a:rPr lang="en-AU" sz="3200" dirty="0">
                <a:solidFill>
                  <a:srgbClr val="FFFF00"/>
                </a:solidFill>
                <a:effectLst/>
                <a:latin typeface="Berlin Sans FB Demi" panose="020E0802020502020306" pitchFamily="34" charset="0"/>
              </a:rPr>
              <a:t>cathode:	Na</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Na</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p>
          <a:p>
            <a:pPr marL="18288" indent="0">
              <a:buNone/>
            </a:pPr>
            <a:r>
              <a:rPr lang="en-AU" sz="3000" dirty="0">
                <a:solidFill>
                  <a:srgbClr val="00FF00"/>
                </a:solidFill>
                <a:effectLst/>
                <a:latin typeface="Berlin Sans FB Demi" panose="020E0802020502020306" pitchFamily="34" charset="0"/>
              </a:rPr>
              <a:t>The chlorine is piped off as a gas and the molten sodium (which rises to the top of the molten salt due to a lesser density) is tapped off in the absence of air. The chlorine gas and molten sodium must not be allowed to come into contact as they are reactive enough to reform the molten </a:t>
            </a:r>
            <a:r>
              <a:rPr lang="en-AU" sz="3000" dirty="0" err="1">
                <a:solidFill>
                  <a:srgbClr val="00FF00"/>
                </a:solidFill>
                <a:effectLst/>
                <a:latin typeface="Berlin Sans FB Demi" panose="020E0802020502020306" pitchFamily="34" charset="0"/>
              </a:rPr>
              <a:t>NaC</a:t>
            </a:r>
            <a:r>
              <a:rPr lang="en-AU" sz="3000" i="1" dirty="0" err="1">
                <a:solidFill>
                  <a:srgbClr val="00FF00"/>
                </a:solidFill>
                <a:effectLst/>
                <a:latin typeface="Berlin Sans FB Demi" panose="020E0802020502020306" pitchFamily="34" charset="0"/>
              </a:rPr>
              <a:t>l</a:t>
            </a:r>
            <a:r>
              <a:rPr lang="en-AU" sz="3000" dirty="0">
                <a:solidFill>
                  <a:srgbClr val="00FF00"/>
                </a:solidFill>
                <a:effectLst/>
                <a:latin typeface="Berlin Sans FB Demi" panose="020E0802020502020306" pitchFamily="34" charset="0"/>
              </a:rPr>
              <a:t>.</a:t>
            </a:r>
          </a:p>
          <a:p>
            <a:pPr marL="18288" indent="0" algn="ctr">
              <a:buNone/>
            </a:pPr>
            <a:endParaRPr lang="en-AU" sz="3200" dirty="0">
              <a:solidFill>
                <a:srgbClr val="FFFF00"/>
              </a:solidFill>
              <a:effectLst/>
              <a:latin typeface="Berlin Sans FB Demi" panose="020E0802020502020306" pitchFamily="34" charset="0"/>
            </a:endParaRPr>
          </a:p>
          <a:p>
            <a:endParaRPr lang="en-AU" sz="3200" dirty="0">
              <a:effectLst/>
            </a:endParaRPr>
          </a:p>
        </p:txBody>
      </p:sp>
    </p:spTree>
    <p:extLst>
      <p:ext uri="{BB962C8B-B14F-4D97-AF65-F5344CB8AC3E}">
        <p14:creationId xmlns:p14="http://schemas.microsoft.com/office/powerpoint/2010/main" val="11721996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This process of commercially producing metals from their molten salts is referred to as electrowinning.</a:t>
            </a:r>
          </a:p>
          <a:p>
            <a:pPr marL="18288" indent="0">
              <a:buNone/>
            </a:pPr>
            <a:endParaRPr lang="en-AU" sz="3200" dirty="0">
              <a:solidFill>
                <a:srgbClr val="00FF00"/>
              </a:solidFill>
              <a:effectLst/>
              <a:latin typeface="Berlin Sans FB Demi" panose="020E0802020502020306" pitchFamily="34" charset="0"/>
            </a:endParaRPr>
          </a:p>
          <a:p>
            <a:pPr marL="18288" lvl="0" indent="0">
              <a:buNone/>
            </a:pPr>
            <a:r>
              <a:rPr lang="en-AU" sz="3600" b="1" dirty="0">
                <a:solidFill>
                  <a:srgbClr val="00B0F0"/>
                </a:solidFill>
                <a:effectLst/>
                <a:latin typeface="Berlin Sans FB Demi" panose="020E0802020502020306" pitchFamily="34" charset="0"/>
              </a:rPr>
              <a:t>Electroplating</a:t>
            </a:r>
            <a:endParaRPr lang="en-AU" sz="3600" dirty="0">
              <a:solidFill>
                <a:srgbClr val="00B0F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Electroplating involves </a:t>
            </a:r>
            <a:r>
              <a:rPr lang="en-AU" sz="3200" dirty="0">
                <a:solidFill>
                  <a:srgbClr val="FFFF00"/>
                </a:solidFill>
                <a:effectLst/>
                <a:latin typeface="Berlin Sans FB Demi" panose="020E0802020502020306" pitchFamily="34" charset="0"/>
              </a:rPr>
              <a:t>the process of electrolysing in order to place a thin film of metal on an object. </a:t>
            </a:r>
          </a:p>
          <a:p>
            <a:pPr marL="18288" indent="0">
              <a:buNone/>
            </a:pPr>
            <a:r>
              <a:rPr lang="en-AU" sz="3200" dirty="0">
                <a:solidFill>
                  <a:srgbClr val="00FF00"/>
                </a:solidFill>
                <a:effectLst/>
                <a:latin typeface="Berlin Sans FB Demi" panose="020E0802020502020306" pitchFamily="34" charset="0"/>
              </a:rPr>
              <a:t>In this case, the metal to be used as the coating is the anode and the cathode is the object to be coated. </a:t>
            </a:r>
          </a:p>
          <a:p>
            <a:pPr marL="18288" indent="0" algn="ctr">
              <a:buNone/>
            </a:pPr>
            <a:endParaRPr lang="en-AU" sz="3200" dirty="0">
              <a:solidFill>
                <a:srgbClr val="FFFF00"/>
              </a:solidFill>
              <a:effectLst/>
              <a:latin typeface="Berlin Sans FB Demi" panose="020E0802020502020306" pitchFamily="34" charset="0"/>
            </a:endParaRPr>
          </a:p>
          <a:p>
            <a:endParaRPr lang="en-AU" sz="3200" dirty="0">
              <a:effectLst/>
            </a:endParaRPr>
          </a:p>
        </p:txBody>
      </p:sp>
    </p:spTree>
    <p:extLst>
      <p:ext uri="{BB962C8B-B14F-4D97-AF65-F5344CB8AC3E}">
        <p14:creationId xmlns:p14="http://schemas.microsoft.com/office/powerpoint/2010/main" val="21128020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Example: Silver plating a spoon.</a:t>
            </a: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anode:	Ag</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Ag</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i="1"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cathode:	Ag</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i="1"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Ag</a:t>
            </a:r>
            <a:r>
              <a:rPr lang="en-AU" sz="3200" baseline="-25000" dirty="0">
                <a:solidFill>
                  <a:srgbClr val="FFFF00"/>
                </a:solidFill>
                <a:effectLst/>
                <a:latin typeface="Berlin Sans FB Demi" panose="020E0802020502020306" pitchFamily="34" charset="0"/>
              </a:rPr>
              <a:t>(s)</a:t>
            </a: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FFFF00"/>
              </a:solidFill>
              <a:effectLst/>
              <a:latin typeface="Berlin Sans FB Demi" panose="020E0802020502020306" pitchFamily="34" charset="0"/>
            </a:endParaRPr>
          </a:p>
          <a:p>
            <a:endParaRPr lang="en-AU" sz="3200" dirty="0">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562378"/>
            <a:ext cx="3384376" cy="465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67500" y="4853044"/>
            <a:ext cx="1500732" cy="369332"/>
          </a:xfrm>
          <a:prstGeom prst="rect">
            <a:avLst/>
          </a:prstGeom>
        </p:spPr>
        <p:txBody>
          <a:bodyPr wrap="none">
            <a:spAutoFit/>
          </a:bodyPr>
          <a:lstStyle/>
          <a:p>
            <a:r>
              <a:rPr lang="en-AU" dirty="0">
                <a:solidFill>
                  <a:srgbClr val="00FF00"/>
                </a:solidFill>
                <a:latin typeface="Berlin Sans FB Demi" panose="020E0802020502020306" pitchFamily="34" charset="0"/>
              </a:rPr>
              <a:t>(Larsen </a:t>
            </a:r>
            <a:r>
              <a:rPr lang="en-AU" dirty="0" err="1">
                <a:solidFill>
                  <a:srgbClr val="00FF00"/>
                </a:solidFill>
                <a:latin typeface="Berlin Sans FB Demi" panose="020E0802020502020306" pitchFamily="34" charset="0"/>
              </a:rPr>
              <a:t>n.d.</a:t>
            </a:r>
            <a:r>
              <a:rPr lang="en-AU" dirty="0">
                <a:solidFill>
                  <a:srgbClr val="00FF00"/>
                </a:solidFill>
                <a:latin typeface="Berlin Sans FB Demi" panose="020E0802020502020306" pitchFamily="34" charset="0"/>
              </a:rPr>
              <a:t>)</a:t>
            </a:r>
          </a:p>
        </p:txBody>
      </p:sp>
    </p:spTree>
    <p:extLst>
      <p:ext uri="{BB962C8B-B14F-4D97-AF65-F5344CB8AC3E}">
        <p14:creationId xmlns:p14="http://schemas.microsoft.com/office/powerpoint/2010/main" val="4955203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barn(inVertical)">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barn(inVertical)">
                                      <p:cBhvr>
                                        <p:cTn id="22" dur="500"/>
                                        <p:tgtEl>
                                          <p:spTgt spid="2">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barn(inVertical)">
                                      <p:cBhvr>
                                        <p:cTn id="2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lvl="0" indent="0">
              <a:buNone/>
            </a:pPr>
            <a:r>
              <a:rPr lang="en-AU" sz="3600" b="1" dirty="0" err="1">
                <a:solidFill>
                  <a:srgbClr val="00B0F0"/>
                </a:solidFill>
                <a:effectLst/>
                <a:latin typeface="Berlin Sans FB Demi" panose="020E0802020502020306" pitchFamily="34" charset="0"/>
              </a:rPr>
              <a:t>Electrorefining</a:t>
            </a:r>
            <a:endParaRPr lang="en-AU" sz="3600" dirty="0">
              <a:solidFill>
                <a:srgbClr val="00B0F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err="1">
                <a:solidFill>
                  <a:srgbClr val="00FF00"/>
                </a:solidFill>
                <a:effectLst/>
                <a:latin typeface="Berlin Sans FB Demi" panose="020E0802020502020306" pitchFamily="34" charset="0"/>
              </a:rPr>
              <a:t>Electrorefining</a:t>
            </a:r>
            <a:r>
              <a:rPr lang="en-AU" sz="3200" dirty="0">
                <a:solidFill>
                  <a:srgbClr val="00FF00"/>
                </a:solidFill>
                <a:effectLst/>
                <a:latin typeface="Berlin Sans FB Demi" panose="020E0802020502020306" pitchFamily="34" charset="0"/>
              </a:rPr>
              <a:t> involves </a:t>
            </a:r>
            <a:r>
              <a:rPr lang="en-AU" sz="3200" dirty="0">
                <a:solidFill>
                  <a:srgbClr val="FFFF00"/>
                </a:solidFill>
                <a:effectLst/>
                <a:latin typeface="Berlin Sans FB Demi" panose="020E0802020502020306" pitchFamily="34" charset="0"/>
              </a:rPr>
              <a:t>purifying a metal where the impure metal anode is itself oxidised.</a:t>
            </a:r>
          </a:p>
          <a:p>
            <a:pPr marL="18288" indent="0">
              <a:buNone/>
            </a:pPr>
            <a:r>
              <a:rPr lang="en-AU" sz="3200" dirty="0">
                <a:solidFill>
                  <a:srgbClr val="00FF00"/>
                </a:solidFill>
                <a:effectLst/>
                <a:latin typeface="Berlin Sans FB Demi" panose="020E0802020502020306" pitchFamily="34" charset="0"/>
              </a:rPr>
              <a:t> </a:t>
            </a:r>
          </a:p>
          <a:p>
            <a:pPr marL="18288" indent="0">
              <a:buNone/>
            </a:pPr>
            <a:r>
              <a:rPr lang="en-AU" sz="3200" dirty="0">
                <a:solidFill>
                  <a:srgbClr val="00FF00"/>
                </a:solidFill>
                <a:effectLst/>
                <a:latin typeface="Berlin Sans FB Demi" panose="020E0802020502020306" pitchFamily="34" charset="0"/>
              </a:rPr>
              <a:t>In the example of </a:t>
            </a:r>
            <a:r>
              <a:rPr lang="en-AU" sz="3200" dirty="0" err="1">
                <a:solidFill>
                  <a:srgbClr val="00FF00"/>
                </a:solidFill>
                <a:effectLst/>
                <a:latin typeface="Berlin Sans FB Demi" panose="020E0802020502020306" pitchFamily="34" charset="0"/>
              </a:rPr>
              <a:t>electrorefining</a:t>
            </a:r>
            <a:r>
              <a:rPr lang="en-AU" sz="3200" dirty="0">
                <a:solidFill>
                  <a:srgbClr val="00FF00"/>
                </a:solidFill>
                <a:effectLst/>
                <a:latin typeface="Berlin Sans FB Demi" panose="020E0802020502020306" pitchFamily="34" charset="0"/>
              </a:rPr>
              <a:t> copper, the anode is made up of the impure (blister) copper metal (impurities often include Zn, Fe, Ni, Au, Ag and Pt) and the cathode is made of pure copper. The electrolyte in this case is a copper (II) sulphate solution.</a:t>
            </a:r>
          </a:p>
          <a:p>
            <a:endParaRPr lang="en-AU" sz="3200" dirty="0">
              <a:effectLst/>
            </a:endParaRPr>
          </a:p>
        </p:txBody>
      </p:sp>
    </p:spTree>
    <p:extLst>
      <p:ext uri="{BB962C8B-B14F-4D97-AF65-F5344CB8AC3E}">
        <p14:creationId xmlns:p14="http://schemas.microsoft.com/office/powerpoint/2010/main" val="24919671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lvl="0" indent="0">
              <a:buNone/>
            </a:pPr>
            <a:endParaRPr lang="en-AU" sz="3200" dirty="0">
              <a:solidFill>
                <a:srgbClr val="00FF00"/>
              </a:solidFill>
              <a:effectLst/>
              <a:latin typeface="Berlin Sans FB Demi" panose="020E0802020502020306" pitchFamily="34" charset="0"/>
            </a:endParaRPr>
          </a:p>
          <a:p>
            <a:pPr marL="18288" lvl="0" indent="0">
              <a:buNone/>
            </a:pPr>
            <a:endParaRPr lang="en-AU" sz="3200" dirty="0">
              <a:solidFill>
                <a:srgbClr val="00FF00"/>
              </a:solidFill>
              <a:effectLst/>
              <a:latin typeface="Berlin Sans FB Demi" panose="020E0802020502020306" pitchFamily="34" charset="0"/>
            </a:endParaRPr>
          </a:p>
          <a:p>
            <a:pPr marL="18288" lvl="0" indent="0">
              <a:buNone/>
            </a:pPr>
            <a:endParaRPr lang="en-AU" sz="3200" dirty="0">
              <a:solidFill>
                <a:srgbClr val="00FF00"/>
              </a:solidFill>
              <a:effectLst/>
              <a:latin typeface="Berlin Sans FB Demi" panose="020E0802020502020306" pitchFamily="34" charset="0"/>
            </a:endParaRPr>
          </a:p>
          <a:p>
            <a:pPr marL="18288" lvl="0" indent="0">
              <a:buNone/>
            </a:pPr>
            <a:endParaRPr lang="en-AU" sz="3200" dirty="0">
              <a:solidFill>
                <a:srgbClr val="00FF00"/>
              </a:solidFill>
              <a:effectLst/>
              <a:latin typeface="Berlin Sans FB Demi" panose="020E0802020502020306" pitchFamily="34" charset="0"/>
            </a:endParaRPr>
          </a:p>
          <a:p>
            <a:pPr marL="18288" lvl="0" indent="0">
              <a:buNone/>
            </a:pPr>
            <a:endParaRPr lang="en-AU" sz="3200" dirty="0">
              <a:solidFill>
                <a:srgbClr val="00FF00"/>
              </a:solidFill>
              <a:effectLst/>
              <a:latin typeface="Berlin Sans FB Demi" panose="020E0802020502020306" pitchFamily="34" charset="0"/>
            </a:endParaRPr>
          </a:p>
          <a:p>
            <a:pPr marL="18288" lvl="0" indent="0">
              <a:buNone/>
            </a:pPr>
            <a:endParaRPr lang="en-AU" sz="3200" dirty="0">
              <a:solidFill>
                <a:srgbClr val="00FF00"/>
              </a:solidFill>
              <a:effectLst/>
              <a:latin typeface="Berlin Sans FB Demi" panose="020E0802020502020306" pitchFamily="34" charset="0"/>
            </a:endParaRPr>
          </a:p>
          <a:p>
            <a:pPr marL="18288" lvl="0" indent="0">
              <a:buNone/>
            </a:pPr>
            <a:endParaRPr lang="en-AU" sz="3200" dirty="0">
              <a:solidFill>
                <a:srgbClr val="00FF00"/>
              </a:solidFill>
              <a:effectLst/>
              <a:latin typeface="Berlin Sans FB Demi" panose="020E0802020502020306" pitchFamily="34" charset="0"/>
            </a:endParaRPr>
          </a:p>
          <a:p>
            <a:pPr marL="18288" lvl="0" indent="0">
              <a:buNone/>
            </a:pPr>
            <a:endParaRPr lang="en-AU" sz="3200" dirty="0">
              <a:solidFill>
                <a:srgbClr val="00FF00"/>
              </a:solidFill>
              <a:effectLst/>
              <a:latin typeface="Berlin Sans FB Demi" panose="020E0802020502020306" pitchFamily="34" charset="0"/>
            </a:endParaRPr>
          </a:p>
          <a:p>
            <a:pPr marL="18288" lvl="0" indent="0">
              <a:buNone/>
            </a:pPr>
            <a:r>
              <a:rPr lang="en-AU" sz="3200" dirty="0">
                <a:solidFill>
                  <a:srgbClr val="00FF00"/>
                </a:solidFill>
                <a:effectLst/>
                <a:latin typeface="Berlin Sans FB Demi" panose="020E0802020502020306" pitchFamily="34" charset="0"/>
              </a:rPr>
              <a:t>The impure copper is oxidised at the anode (along with Zn, Fe, and Ni) whilst the other metals fall to the bottom as an anode slime.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82438"/>
            <a:ext cx="5303724" cy="4354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561242" y="4437112"/>
            <a:ext cx="2582758" cy="369332"/>
          </a:xfrm>
          <a:prstGeom prst="rect">
            <a:avLst/>
          </a:prstGeom>
        </p:spPr>
        <p:txBody>
          <a:bodyPr wrap="none">
            <a:spAutoFit/>
          </a:bodyPr>
          <a:lstStyle/>
          <a:p>
            <a:r>
              <a:rPr lang="en-US" dirty="0">
                <a:solidFill>
                  <a:srgbClr val="00FF00"/>
                </a:solidFill>
                <a:latin typeface="Berlin Sans FB Demi" panose="020E0802020502020306" pitchFamily="34" charset="0"/>
              </a:rPr>
              <a:t>(Lewis and Lewis 2012)</a:t>
            </a:r>
            <a:endParaRPr lang="en-AU" dirty="0">
              <a:solidFill>
                <a:srgbClr val="00FF00"/>
              </a:solidFill>
              <a:latin typeface="Berlin Sans FB Demi" panose="020E0802020502020306" pitchFamily="34" charset="0"/>
            </a:endParaRPr>
          </a:p>
        </p:txBody>
      </p:sp>
    </p:spTree>
    <p:extLst>
      <p:ext uri="{BB962C8B-B14F-4D97-AF65-F5344CB8AC3E}">
        <p14:creationId xmlns:p14="http://schemas.microsoft.com/office/powerpoint/2010/main" val="929558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arn(inVertic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barn(inVertical)">
                                      <p:cBhvr>
                                        <p:cTn id="1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rmAutofit/>
          </a:bodyPr>
          <a:lstStyle/>
          <a:p>
            <a:pPr marL="18288" indent="0">
              <a:buNone/>
            </a:pPr>
            <a:r>
              <a:rPr lang="en-AU" sz="3200" dirty="0">
                <a:solidFill>
                  <a:srgbClr val="00FF00"/>
                </a:solidFill>
                <a:effectLst/>
                <a:latin typeface="Berlin Sans FB Demi" panose="020E0802020502020306" pitchFamily="34" charset="0"/>
              </a:rPr>
              <a:t>Examples: Determine whether each of the following reactions are redox or not. If it is a redox reaction, determine which species is oxidised and which species is reduced as well as which species is the oxidant and which is the reductant.</a:t>
            </a:r>
          </a:p>
          <a:p>
            <a:pPr marL="18288" indent="0">
              <a:buNone/>
            </a:pPr>
            <a:endParaRPr lang="en-AU" sz="3200" dirty="0">
              <a:solidFill>
                <a:srgbClr val="00FF00"/>
              </a:solidFill>
              <a:effectLst/>
              <a:latin typeface="Berlin Sans FB Demi" panose="020E0802020502020306" pitchFamily="34" charset="0"/>
            </a:endParaRPr>
          </a:p>
          <a:p>
            <a:pPr marL="18288" indent="0" algn="ctr">
              <a:buNone/>
            </a:pPr>
            <a:r>
              <a:rPr lang="en-AU" sz="3200" dirty="0">
                <a:solidFill>
                  <a:srgbClr val="00FF00"/>
                </a:solidFill>
                <a:effectLst/>
                <a:latin typeface="Berlin Sans FB Demi" panose="020E0802020502020306" pitchFamily="34" charset="0"/>
              </a:rPr>
              <a:t>Zn</a:t>
            </a:r>
            <a:r>
              <a:rPr lang="en-AU" sz="3200" baseline="-25000" dirty="0">
                <a:solidFill>
                  <a:srgbClr val="00FF00"/>
                </a:solidFill>
                <a:effectLst/>
                <a:latin typeface="Berlin Sans FB Demi" panose="020E0802020502020306" pitchFamily="34" charset="0"/>
              </a:rPr>
              <a:t>(s)</a:t>
            </a:r>
            <a:r>
              <a:rPr lang="en-AU" sz="3200" dirty="0">
                <a:solidFill>
                  <a:srgbClr val="00FF00"/>
                </a:solidFill>
                <a:effectLst/>
                <a:latin typeface="Berlin Sans FB Demi" panose="020E0802020502020306" pitchFamily="34" charset="0"/>
              </a:rPr>
              <a:t>  +  2HC</a:t>
            </a:r>
            <a:r>
              <a:rPr lang="en-AU" sz="3200" i="1" dirty="0">
                <a:solidFill>
                  <a:srgbClr val="00FF00"/>
                </a:solidFill>
                <a:effectLst/>
                <a:latin typeface="Berlin Sans FB Demi" panose="020E0802020502020306" pitchFamily="34" charset="0"/>
              </a:rPr>
              <a:t>l</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ZnC</a:t>
            </a:r>
            <a:r>
              <a:rPr lang="en-AU" sz="3200" i="1" dirty="0">
                <a:solidFill>
                  <a:srgbClr val="00FF00"/>
                </a:solidFill>
                <a:effectLst/>
                <a:latin typeface="Berlin Sans FB Demi" panose="020E0802020502020306" pitchFamily="34" charset="0"/>
              </a:rPr>
              <a:t>l</a:t>
            </a:r>
            <a:r>
              <a:rPr lang="en-AU" sz="3200" baseline="-25000" dirty="0">
                <a:solidFill>
                  <a:srgbClr val="00FF00"/>
                </a:solidFill>
                <a:effectLst/>
                <a:latin typeface="Berlin Sans FB Demi" panose="020E0802020502020306" pitchFamily="34" charset="0"/>
              </a:rPr>
              <a:t>2(</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H</a:t>
            </a:r>
            <a:r>
              <a:rPr lang="en-AU" sz="3200" baseline="-25000" dirty="0">
                <a:solidFill>
                  <a:srgbClr val="00FF00"/>
                </a:solidFill>
                <a:effectLst/>
                <a:latin typeface="Berlin Sans FB Demi" panose="020E0802020502020306" pitchFamily="34" charset="0"/>
              </a:rPr>
              <a:t>2(g)</a:t>
            </a:r>
          </a:p>
          <a:p>
            <a:pPr marL="18288" lvl="0" indent="0">
              <a:buNone/>
            </a:pPr>
            <a:r>
              <a:rPr lang="en-AU" sz="3200" dirty="0">
                <a:effectLst/>
              </a:rPr>
              <a:t>            </a:t>
            </a:r>
            <a:r>
              <a:rPr lang="en-AU" sz="2400" dirty="0">
                <a:solidFill>
                  <a:srgbClr val="FFFF00"/>
                </a:solidFill>
                <a:effectLst/>
                <a:latin typeface="Berlin Sans FB Demi" panose="020E0802020502020306" pitchFamily="34" charset="0"/>
              </a:rPr>
              <a:t>(0)            (+1)(-1)                  (+2)(-1)              (0)      </a:t>
            </a:r>
          </a:p>
          <a:p>
            <a:pPr marL="18288" lvl="0" indent="0">
              <a:buNone/>
            </a:pPr>
            <a:r>
              <a:rPr lang="en-AU" sz="3200" dirty="0">
                <a:solidFill>
                  <a:srgbClr val="FFFF00"/>
                </a:solidFill>
                <a:effectLst/>
                <a:latin typeface="Berlin Sans FB Demi" panose="020E0802020502020306" pitchFamily="34" charset="0"/>
              </a:rPr>
              <a:t>∴redox</a:t>
            </a:r>
          </a:p>
          <a:p>
            <a:pPr marL="18288" indent="0">
              <a:buNone/>
            </a:pPr>
            <a:r>
              <a:rPr lang="en-AU" sz="3200" dirty="0">
                <a:solidFill>
                  <a:srgbClr val="FFFF00"/>
                </a:solidFill>
                <a:effectLst/>
                <a:latin typeface="Berlin Sans FB Demi" panose="020E0802020502020306" pitchFamily="34" charset="0"/>
              </a:rPr>
              <a:t>Oxidised: Zn		Reductant: Zn</a:t>
            </a:r>
          </a:p>
          <a:p>
            <a:pPr marL="18288" indent="0">
              <a:buNone/>
            </a:pPr>
            <a:r>
              <a:rPr lang="en-AU" sz="3200" dirty="0">
                <a:solidFill>
                  <a:srgbClr val="FFFF00"/>
                </a:solidFill>
                <a:effectLst/>
                <a:latin typeface="Berlin Sans FB Demi" panose="020E0802020502020306" pitchFamily="34" charset="0"/>
              </a:rPr>
              <a:t>Reduced: H		Oxidant: </a:t>
            </a:r>
            <a:r>
              <a:rPr lang="en-AU" sz="3200" dirty="0" err="1">
                <a:solidFill>
                  <a:srgbClr val="FFFF00"/>
                </a:solidFill>
                <a:effectLst/>
                <a:latin typeface="Berlin Sans FB Demi" panose="020E0802020502020306" pitchFamily="34" charset="0"/>
              </a:rPr>
              <a:t>HC</a:t>
            </a:r>
            <a:r>
              <a:rPr lang="en-AU" sz="3200" i="1" dirty="0" err="1">
                <a:solidFill>
                  <a:srgbClr val="FFFF00"/>
                </a:solidFill>
                <a:effectLst/>
                <a:latin typeface="Berlin Sans FB Demi" panose="020E0802020502020306" pitchFamily="34" charset="0"/>
              </a:rPr>
              <a:t>l</a:t>
            </a:r>
            <a:r>
              <a:rPr lang="en-AU" sz="3200" dirty="0">
                <a:solidFill>
                  <a:srgbClr val="FFFF00"/>
                </a:solidFill>
                <a:effectLst/>
                <a:latin typeface="Berlin Sans FB Demi" panose="020E0802020502020306" pitchFamily="34" charset="0"/>
              </a:rPr>
              <a:t> </a:t>
            </a:r>
          </a:p>
        </p:txBody>
      </p:sp>
    </p:spTree>
    <p:extLst>
      <p:ext uri="{BB962C8B-B14F-4D97-AF65-F5344CB8AC3E}">
        <p14:creationId xmlns:p14="http://schemas.microsoft.com/office/powerpoint/2010/main" val="23505318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As the voltage is carefully controlled, only the copper (II) ions are then reduced and deposited at the cathode.</a:t>
            </a:r>
          </a:p>
          <a:p>
            <a:pPr marL="18288" indent="0">
              <a:buNone/>
            </a:pPr>
            <a:r>
              <a:rPr lang="en-AU" sz="3200" dirty="0">
                <a:solidFill>
                  <a:srgbClr val="FFFF00"/>
                </a:solidFill>
                <a:effectLst/>
                <a:latin typeface="Berlin Sans FB Demi" panose="020E0802020502020306" pitchFamily="34" charset="0"/>
              </a:rPr>
              <a:t>anode:	Cu</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Cu</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i="1"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		Ni</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Ni</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i="1"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baseline="30000" dirty="0">
                <a:solidFill>
                  <a:srgbClr val="FFFF00"/>
                </a:solidFill>
                <a:effectLst/>
                <a:latin typeface="Berlin Sans FB Demi" panose="020E0802020502020306" pitchFamily="34" charset="0"/>
              </a:rPr>
              <a:t>		</a:t>
            </a:r>
            <a:r>
              <a:rPr lang="en-AU" sz="3200" dirty="0">
                <a:solidFill>
                  <a:srgbClr val="FFFF00"/>
                </a:solidFill>
                <a:effectLst/>
                <a:latin typeface="Berlin Sans FB Demi" panose="020E0802020502020306" pitchFamily="34" charset="0"/>
              </a:rPr>
              <a:t>Fe</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Fe</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i="1"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		Zn</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Zn</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i="1"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cathode:	Cu</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i="1"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Cu</a:t>
            </a:r>
            <a:r>
              <a:rPr lang="en-AU" sz="3200" baseline="-25000" dirty="0">
                <a:solidFill>
                  <a:srgbClr val="FFFF00"/>
                </a:solidFill>
                <a:effectLst/>
                <a:latin typeface="Berlin Sans FB Demi" panose="020E0802020502020306" pitchFamily="34" charset="0"/>
              </a:rPr>
              <a:t>(s)</a:t>
            </a:r>
          </a:p>
          <a:p>
            <a:pPr marL="18288" lvl="0" indent="0">
              <a:buNone/>
            </a:pPr>
            <a:r>
              <a:rPr lang="en-AU" sz="2800" b="1" dirty="0">
                <a:effectLst/>
                <a:hlinkClick r:id="rId2"/>
              </a:rPr>
              <a:t>Electrorefining of Copper</a:t>
            </a:r>
            <a:endParaRPr lang="en-AU" sz="2800" b="1" dirty="0">
              <a:effectLst/>
            </a:endParaRPr>
          </a:p>
          <a:p>
            <a:pPr marL="18288" lvl="0" indent="0">
              <a:buNone/>
            </a:pPr>
            <a:r>
              <a:rPr lang="en-AU" sz="3600" b="1" dirty="0">
                <a:solidFill>
                  <a:srgbClr val="00B0F0"/>
                </a:solidFill>
                <a:effectLst/>
                <a:latin typeface="Berlin Sans FB Demi" panose="020E0802020502020306" pitchFamily="34" charset="0"/>
              </a:rPr>
              <a:t>Primary Cells</a:t>
            </a:r>
            <a:endParaRPr lang="en-AU" sz="3600" dirty="0">
              <a:solidFill>
                <a:srgbClr val="00B0F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These are </a:t>
            </a:r>
            <a:r>
              <a:rPr lang="en-AU" sz="3200" dirty="0">
                <a:solidFill>
                  <a:srgbClr val="FFFF00"/>
                </a:solidFill>
                <a:effectLst/>
                <a:latin typeface="Berlin Sans FB Demi" panose="020E0802020502020306" pitchFamily="34" charset="0"/>
              </a:rPr>
              <a:t>non-rechargeable cells typically used as disposable batteries.</a:t>
            </a:r>
          </a:p>
          <a:p>
            <a:endParaRPr lang="en-AU" sz="3200" dirty="0">
              <a:effectLst/>
            </a:endParaRPr>
          </a:p>
        </p:txBody>
      </p:sp>
    </p:spTree>
    <p:extLst>
      <p:ext uri="{BB962C8B-B14F-4D97-AF65-F5344CB8AC3E}">
        <p14:creationId xmlns:p14="http://schemas.microsoft.com/office/powerpoint/2010/main" val="17974237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The dry or </a:t>
            </a:r>
            <a:r>
              <a:rPr lang="en-AU" sz="3200" dirty="0" err="1">
                <a:solidFill>
                  <a:srgbClr val="00FF00"/>
                </a:solidFill>
                <a:effectLst/>
                <a:latin typeface="Berlin Sans FB Demi" panose="020E0802020502020306" pitchFamily="34" charset="0"/>
              </a:rPr>
              <a:t>Leclanché</a:t>
            </a:r>
            <a:r>
              <a:rPr lang="en-AU" sz="3200" dirty="0">
                <a:solidFill>
                  <a:srgbClr val="00FF00"/>
                </a:solidFill>
                <a:effectLst/>
                <a:latin typeface="Berlin Sans FB Demi" panose="020E0802020502020306" pitchFamily="34" charset="0"/>
              </a:rPr>
              <a:t> cell is the most common type of primary cell. It produces a voltage of   1.48 V. </a:t>
            </a:r>
          </a:p>
          <a:p>
            <a:pPr marL="18288" indent="0">
              <a:buNone/>
            </a:pPr>
            <a:r>
              <a:rPr lang="en-AU" sz="3200" dirty="0">
                <a:solidFill>
                  <a:srgbClr val="00FF00"/>
                </a:solidFill>
                <a:effectLst/>
                <a:latin typeface="Berlin Sans FB Demi" panose="020E0802020502020306" pitchFamily="34" charset="0"/>
              </a:rPr>
              <a:t>It consists of a zinc anode (the casing) and a graphite rod cathode surrounded by powdered manganese dioxide (MnO</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 The electrolyte is a moist paste of ammonium chloride and zinc chloride. </a:t>
            </a:r>
          </a:p>
          <a:p>
            <a:pPr marL="18288" indent="0">
              <a:buNone/>
            </a:pPr>
            <a:r>
              <a:rPr lang="en-AU" sz="3200" dirty="0">
                <a:solidFill>
                  <a:srgbClr val="00FF00"/>
                </a:solidFill>
                <a:effectLst/>
                <a:latin typeface="Berlin Sans FB Demi" panose="020E0802020502020306" pitchFamily="34" charset="0"/>
              </a:rPr>
              <a:t>The half reactions are complex but may be represented as: </a:t>
            </a:r>
          </a:p>
          <a:p>
            <a:pPr marL="18288" indent="0">
              <a:buNone/>
            </a:pPr>
            <a:r>
              <a:rPr lang="en-AU" sz="3200" dirty="0">
                <a:solidFill>
                  <a:srgbClr val="00FF00"/>
                </a:solidFill>
                <a:effectLst/>
                <a:latin typeface="Berlin Sans FB Demi" panose="020E0802020502020306" pitchFamily="34" charset="0"/>
              </a:rPr>
              <a:t>anode:	</a:t>
            </a:r>
            <a:r>
              <a:rPr lang="en-AU" sz="3200" dirty="0">
                <a:solidFill>
                  <a:srgbClr val="FFFF00"/>
                </a:solidFill>
                <a:effectLst/>
                <a:latin typeface="Berlin Sans FB Demi" panose="020E0802020502020306" pitchFamily="34" charset="0"/>
              </a:rPr>
              <a:t>Zn</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Zn</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cathode:	</a:t>
            </a:r>
            <a:r>
              <a:rPr lang="en-AU" sz="3200" dirty="0">
                <a:solidFill>
                  <a:srgbClr val="FFFF00"/>
                </a:solidFill>
                <a:effectLst/>
                <a:latin typeface="Berlin Sans FB Demi" panose="020E0802020502020306" pitchFamily="34" charset="0"/>
              </a:rPr>
              <a:t>2MnO</a:t>
            </a:r>
            <a:r>
              <a:rPr lang="en-AU" sz="3200" baseline="-25000" dirty="0">
                <a:solidFill>
                  <a:srgbClr val="FFFF00"/>
                </a:solidFill>
                <a:effectLst/>
                <a:latin typeface="Berlin Sans FB Demi" panose="020E0802020502020306" pitchFamily="34" charset="0"/>
              </a:rPr>
              <a:t>2(s)</a:t>
            </a:r>
            <a:r>
              <a:rPr lang="en-AU" sz="3200" dirty="0">
                <a:solidFill>
                  <a:srgbClr val="FFFF00"/>
                </a:solidFill>
                <a:effectLst/>
                <a:latin typeface="Berlin Sans FB Demi" panose="020E0802020502020306" pitchFamily="34" charset="0"/>
              </a:rPr>
              <a:t>  +  2NH</a:t>
            </a:r>
            <a:r>
              <a:rPr lang="en-AU" sz="3200" baseline="-25000" dirty="0">
                <a:solidFill>
                  <a:srgbClr val="FFFF00"/>
                </a:solidFill>
                <a:effectLst/>
                <a:latin typeface="Berlin Sans FB Demi" panose="020E0802020502020306" pitchFamily="34" charset="0"/>
              </a:rPr>
              <a:t>4</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Mn</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3(s)</a:t>
            </a:r>
            <a:r>
              <a:rPr lang="en-AU" sz="3200" dirty="0">
                <a:solidFill>
                  <a:srgbClr val="FFFF00"/>
                </a:solidFill>
                <a:effectLst/>
                <a:latin typeface="Berlin Sans FB Demi" panose="020E0802020502020306" pitchFamily="34" charset="0"/>
              </a:rPr>
              <a:t>  +  2NH</a:t>
            </a:r>
            <a:r>
              <a:rPr lang="en-AU" sz="3200" baseline="-25000" dirty="0">
                <a:solidFill>
                  <a:srgbClr val="FFFF00"/>
                </a:solidFill>
                <a:effectLst/>
                <a:latin typeface="Berlin Sans FB Demi" panose="020E0802020502020306" pitchFamily="34" charset="0"/>
              </a:rPr>
              <a:t>3(</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p:txBody>
      </p:sp>
    </p:spTree>
    <p:extLst>
      <p:ext uri="{BB962C8B-B14F-4D97-AF65-F5344CB8AC3E}">
        <p14:creationId xmlns:p14="http://schemas.microsoft.com/office/powerpoint/2010/main" val="33173195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r>
              <a:rPr lang="en-AU" sz="3200" dirty="0">
                <a:solidFill>
                  <a:srgbClr val="00FF00"/>
                </a:solidFill>
                <a:effectLst/>
                <a:latin typeface="Berlin Sans FB Demi" panose="020E0802020502020306" pitchFamily="34" charset="0"/>
              </a:rPr>
              <a:t>overall:	</a:t>
            </a:r>
            <a:r>
              <a:rPr lang="en-AU" sz="3200" dirty="0">
                <a:solidFill>
                  <a:srgbClr val="FFFF00"/>
                </a:solidFill>
                <a:effectLst/>
                <a:latin typeface="Berlin Sans FB Demi" panose="020E0802020502020306" pitchFamily="34" charset="0"/>
              </a:rPr>
              <a:t>Zn</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2MnO</a:t>
            </a:r>
            <a:r>
              <a:rPr lang="en-AU" sz="3200" baseline="-25000" dirty="0">
                <a:solidFill>
                  <a:srgbClr val="FFFF00"/>
                </a:solidFill>
                <a:effectLst/>
                <a:latin typeface="Berlin Sans FB Demi" panose="020E0802020502020306" pitchFamily="34" charset="0"/>
              </a:rPr>
              <a:t>2(s)</a:t>
            </a:r>
            <a:r>
              <a:rPr lang="en-AU" sz="3200" dirty="0">
                <a:solidFill>
                  <a:srgbClr val="FFFF00"/>
                </a:solidFill>
                <a:effectLst/>
                <a:latin typeface="Berlin Sans FB Demi" panose="020E0802020502020306" pitchFamily="34" charset="0"/>
              </a:rPr>
              <a:t>  +  2NH</a:t>
            </a:r>
            <a:r>
              <a:rPr lang="en-AU" sz="3200" baseline="-25000" dirty="0">
                <a:solidFill>
                  <a:srgbClr val="FFFF00"/>
                </a:solidFill>
                <a:effectLst/>
                <a:latin typeface="Berlin Sans FB Demi" panose="020E0802020502020306" pitchFamily="34" charset="0"/>
              </a:rPr>
              <a:t>4</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Mn</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3(s)</a:t>
            </a:r>
            <a:r>
              <a:rPr lang="en-AU" sz="3200" dirty="0">
                <a:solidFill>
                  <a:srgbClr val="FFFF00"/>
                </a:solidFill>
                <a:effectLst/>
                <a:latin typeface="Berlin Sans FB Demi" panose="020E0802020502020306" pitchFamily="34" charset="0"/>
              </a:rPr>
              <a:t>  +  2NH</a:t>
            </a:r>
            <a:r>
              <a:rPr lang="en-AU" sz="3200" baseline="-25000" dirty="0">
                <a:solidFill>
                  <a:srgbClr val="FFFF00"/>
                </a:solidFill>
                <a:effectLst/>
                <a:latin typeface="Berlin Sans FB Demi" panose="020E0802020502020306" pitchFamily="34" charset="0"/>
              </a:rPr>
              <a:t>3(</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Zn</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p>
          <a:p>
            <a:pPr marL="18288" indent="0">
              <a:buNone/>
            </a:pPr>
            <a:endParaRPr lang="en-AU" sz="3200" baseline="-25000" dirty="0">
              <a:solidFill>
                <a:srgbClr val="00FF00"/>
              </a:solidFill>
              <a:effectLst/>
              <a:latin typeface="Berlin Sans FB Demi" panose="020E0802020502020306" pitchFamily="34" charset="0"/>
            </a:endParaRPr>
          </a:p>
          <a:p>
            <a:pPr marL="18288" indent="0">
              <a:buNone/>
            </a:pPr>
            <a:endParaRPr lang="en-AU" sz="3200" baseline="-25000" dirty="0">
              <a:solidFill>
                <a:srgbClr val="00FF00"/>
              </a:solidFill>
              <a:effectLst/>
              <a:latin typeface="Berlin Sans FB Demi" panose="020E0802020502020306" pitchFamily="34" charset="0"/>
            </a:endParaRPr>
          </a:p>
          <a:p>
            <a:pPr marL="18288" indent="0">
              <a:buNone/>
            </a:pPr>
            <a:endParaRPr lang="en-AU" sz="3200" baseline="-25000" dirty="0">
              <a:solidFill>
                <a:srgbClr val="00FF00"/>
              </a:solidFill>
              <a:effectLst/>
              <a:latin typeface="Berlin Sans FB Demi" panose="020E0802020502020306" pitchFamily="34" charset="0"/>
            </a:endParaRPr>
          </a:p>
          <a:p>
            <a:pPr marL="18288" indent="0">
              <a:buNone/>
            </a:pPr>
            <a:endParaRPr lang="en-AU" sz="3200" baseline="-25000" dirty="0">
              <a:solidFill>
                <a:srgbClr val="00FF00"/>
              </a:solidFill>
              <a:effectLst/>
              <a:latin typeface="Berlin Sans FB Demi" panose="020E0802020502020306" pitchFamily="34" charset="0"/>
            </a:endParaRPr>
          </a:p>
          <a:p>
            <a:pPr marL="18288" indent="0">
              <a:buNone/>
            </a:pPr>
            <a:endParaRPr lang="en-AU" sz="3200" baseline="-25000" dirty="0">
              <a:solidFill>
                <a:srgbClr val="00FF00"/>
              </a:solidFill>
              <a:effectLst/>
              <a:latin typeface="Berlin Sans FB Demi" panose="020E0802020502020306" pitchFamily="34" charset="0"/>
            </a:endParaRPr>
          </a:p>
          <a:p>
            <a:pPr marL="18288" indent="0">
              <a:buNone/>
            </a:pPr>
            <a:endParaRPr lang="en-AU" sz="3200" baseline="-25000" dirty="0">
              <a:solidFill>
                <a:srgbClr val="00FF00"/>
              </a:solidFill>
              <a:effectLst/>
              <a:latin typeface="Berlin Sans FB Demi" panose="020E0802020502020306" pitchFamily="34" charset="0"/>
            </a:endParaRPr>
          </a:p>
          <a:p>
            <a:pPr marL="18288" indent="0">
              <a:buNone/>
            </a:pPr>
            <a:endParaRPr lang="en-AU" sz="3200" baseline="-25000" dirty="0">
              <a:solidFill>
                <a:srgbClr val="00FF00"/>
              </a:solidFill>
              <a:effectLst/>
              <a:latin typeface="Berlin Sans FB Demi" panose="020E0802020502020306" pitchFamily="34" charset="0"/>
            </a:endParaRPr>
          </a:p>
          <a:p>
            <a:pPr marL="18288" indent="0">
              <a:buNone/>
            </a:pPr>
            <a:endParaRPr lang="en-AU" sz="3200" baseline="-25000" dirty="0">
              <a:solidFill>
                <a:srgbClr val="00FF00"/>
              </a:solidFill>
              <a:effectLst/>
              <a:latin typeface="Berlin Sans FB Demi" panose="020E0802020502020306" pitchFamily="34" charset="0"/>
            </a:endParaRPr>
          </a:p>
          <a:p>
            <a:pPr marL="18288" indent="0">
              <a:buNone/>
            </a:pPr>
            <a:endParaRPr lang="en-AU" sz="3200" baseline="-250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This battery cannot be recharged because the zinc ions are removed from the anode and eventually the ammonium chloride produces an acidic environment that corrodes the zinc casing.</a:t>
            </a:r>
          </a:p>
          <a:p>
            <a:pPr marL="18288" indent="0">
              <a:buNone/>
            </a:pPr>
            <a:endParaRPr lang="en-AU" sz="3200" dirty="0">
              <a:solidFill>
                <a:srgbClr val="00FF00"/>
              </a:solidFill>
              <a:effectLst/>
              <a:latin typeface="Berlin Sans FB Demi" panose="020E0802020502020306" pitchFamily="34" charset="0"/>
            </a:endParaRPr>
          </a:p>
          <a:p>
            <a:endParaRPr lang="en-AU" sz="3200" dirty="0">
              <a:effectLst/>
            </a:endParaRPr>
          </a:p>
          <a:p>
            <a:endParaRPr lang="en-AU" sz="3200" dirty="0">
              <a:effectLst/>
            </a:endParaRPr>
          </a:p>
        </p:txBody>
      </p:sp>
      <p:pic>
        <p:nvPicPr>
          <p:cNvPr id="3" name="Picture 2" descr="http://media.tumblr.com/tumblr_lobt6534q21qf00w4.jpg"/>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771800" y="1194253"/>
            <a:ext cx="3816424" cy="3530892"/>
          </a:xfrm>
          <a:prstGeom prst="rect">
            <a:avLst/>
          </a:prstGeom>
          <a:noFill/>
          <a:ln>
            <a:noFill/>
          </a:ln>
        </p:spPr>
      </p:pic>
      <p:sp>
        <p:nvSpPr>
          <p:cNvPr id="4" name="Rectangle 3"/>
          <p:cNvSpPr/>
          <p:nvPr/>
        </p:nvSpPr>
        <p:spPr>
          <a:xfrm>
            <a:off x="6773974" y="4355813"/>
            <a:ext cx="1582484" cy="369332"/>
          </a:xfrm>
          <a:prstGeom prst="rect">
            <a:avLst/>
          </a:prstGeom>
        </p:spPr>
        <p:txBody>
          <a:bodyPr wrap="none">
            <a:spAutoFit/>
          </a:bodyPr>
          <a:lstStyle/>
          <a:p>
            <a:r>
              <a:rPr lang="en-US" dirty="0">
                <a:solidFill>
                  <a:srgbClr val="00FF00"/>
                </a:solidFill>
                <a:latin typeface="Berlin Sans FB Demi" panose="020E0802020502020306" pitchFamily="34" charset="0"/>
              </a:rPr>
              <a:t>(</a:t>
            </a:r>
            <a:r>
              <a:rPr lang="en-US" dirty="0" err="1">
                <a:solidFill>
                  <a:srgbClr val="00FF00"/>
                </a:solidFill>
                <a:latin typeface="Berlin Sans FB Demi" panose="020E0802020502020306" pitchFamily="34" charset="0"/>
              </a:rPr>
              <a:t>tymkrs</a:t>
            </a:r>
            <a:r>
              <a:rPr lang="en-US" dirty="0">
                <a:solidFill>
                  <a:srgbClr val="00FF00"/>
                </a:solidFill>
                <a:latin typeface="Berlin Sans FB Demi" panose="020E0802020502020306" pitchFamily="34" charset="0"/>
              </a:rPr>
              <a:t> 2011)</a:t>
            </a:r>
            <a:endParaRPr lang="en-AU" dirty="0">
              <a:solidFill>
                <a:srgbClr val="00FF00"/>
              </a:solidFill>
              <a:latin typeface="Berlin Sans FB Demi" panose="020E0802020502020306" pitchFamily="34" charset="0"/>
            </a:endParaRPr>
          </a:p>
        </p:txBody>
      </p:sp>
    </p:spTree>
    <p:extLst>
      <p:ext uri="{BB962C8B-B14F-4D97-AF65-F5344CB8AC3E}">
        <p14:creationId xmlns:p14="http://schemas.microsoft.com/office/powerpoint/2010/main" val="5211569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10" end="10"/>
                                            </p:txEl>
                                          </p:spTgt>
                                        </p:tgtEl>
                                        <p:attrNameLst>
                                          <p:attrName>style.visibility</p:attrName>
                                        </p:attrNameLst>
                                      </p:cBhvr>
                                      <p:to>
                                        <p:strVal val="visible"/>
                                      </p:to>
                                    </p:set>
                                    <p:animEffect transition="in" filter="barn(inVertical)">
                                      <p:cBhvr>
                                        <p:cTn id="2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lvl="0" indent="0">
              <a:buNone/>
            </a:pPr>
            <a:r>
              <a:rPr lang="en-AU" sz="4000" b="1" dirty="0">
                <a:solidFill>
                  <a:srgbClr val="00B0F0"/>
                </a:solidFill>
                <a:effectLst/>
                <a:latin typeface="Berlin Sans FB Demi" panose="020E0802020502020306" pitchFamily="34" charset="0"/>
              </a:rPr>
              <a:t>Secondary Cells</a:t>
            </a:r>
            <a:endParaRPr lang="en-AU" sz="4000" dirty="0">
              <a:solidFill>
                <a:srgbClr val="00B0F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These are rechargeable cells typically used as batteries.</a:t>
            </a:r>
          </a:p>
          <a:p>
            <a:pPr marL="18288" indent="0">
              <a:buNone/>
            </a:pPr>
            <a:r>
              <a:rPr lang="en-AU" sz="3200" dirty="0">
                <a:solidFill>
                  <a:srgbClr val="00FF00"/>
                </a:solidFill>
                <a:effectLst/>
                <a:latin typeface="Berlin Sans FB Demi" panose="020E0802020502020306" pitchFamily="34" charset="0"/>
              </a:rPr>
              <a:t>The lead-acid accumulator battery is a secondary cell. It is made up of six cells connected in series, producing a voltage of around 12 V. It produces a much larger current than a dry cell. </a:t>
            </a:r>
          </a:p>
          <a:p>
            <a:pPr marL="18288" indent="0">
              <a:buNone/>
            </a:pPr>
            <a:r>
              <a:rPr lang="en-AU" sz="3200" dirty="0">
                <a:solidFill>
                  <a:srgbClr val="00FF00"/>
                </a:solidFill>
                <a:effectLst/>
                <a:latin typeface="Berlin Sans FB Demi" panose="020E0802020502020306" pitchFamily="34" charset="0"/>
              </a:rPr>
              <a:t>The cathode is a grid of lead alloy packed with lead (IV) oxide powder. The anode is a grid of lead alloy packed with spongy lead and the electrolyte is a solution of 35 % v/v sulfuric acid.</a:t>
            </a:r>
          </a:p>
        </p:txBody>
      </p:sp>
    </p:spTree>
    <p:extLst>
      <p:ext uri="{BB962C8B-B14F-4D97-AF65-F5344CB8AC3E}">
        <p14:creationId xmlns:p14="http://schemas.microsoft.com/office/powerpoint/2010/main" val="24681128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endParaRPr lang="en-AU" sz="3200" dirty="0">
              <a:solidFill>
                <a:srgbClr val="00FF00"/>
              </a:solidFill>
              <a:effectLst/>
              <a:latin typeface="Berlin Sans FB Demi" panose="020E0802020502020306" pitchFamily="34" charset="0"/>
            </a:endParaRPr>
          </a:p>
          <a:p>
            <a:pPr marL="18288" indent="0" algn="ctr">
              <a:buNone/>
            </a:pPr>
            <a:endParaRPr lang="en-AU" sz="3100" dirty="0">
              <a:solidFill>
                <a:srgbClr val="00FF00"/>
              </a:solidFill>
              <a:effectLst/>
              <a:latin typeface="Berlin Sans FB Demi" panose="020E0802020502020306" pitchFamily="34" charset="0"/>
            </a:endParaRPr>
          </a:p>
          <a:p>
            <a:pPr marL="18288" indent="0" algn="ctr">
              <a:buNone/>
            </a:pPr>
            <a:endParaRPr lang="en-AU" sz="3100" dirty="0">
              <a:solidFill>
                <a:srgbClr val="00FF00"/>
              </a:solidFill>
              <a:effectLst/>
              <a:latin typeface="Berlin Sans FB Demi" panose="020E0802020502020306" pitchFamily="34" charset="0"/>
            </a:endParaRPr>
          </a:p>
          <a:p>
            <a:pPr marL="18288" indent="0" algn="ctr">
              <a:buNone/>
            </a:pPr>
            <a:endParaRPr lang="en-AU" sz="3100" dirty="0">
              <a:solidFill>
                <a:srgbClr val="00FF00"/>
              </a:solidFill>
              <a:effectLst/>
              <a:latin typeface="Berlin Sans FB Demi" panose="020E0802020502020306" pitchFamily="34" charset="0"/>
            </a:endParaRPr>
          </a:p>
          <a:p>
            <a:pPr marL="18288" indent="0" algn="ctr">
              <a:buNone/>
            </a:pPr>
            <a:endParaRPr lang="en-AU" sz="3100" dirty="0">
              <a:solidFill>
                <a:srgbClr val="00FF00"/>
              </a:solidFill>
              <a:effectLst/>
              <a:latin typeface="Berlin Sans FB Demi" panose="020E0802020502020306" pitchFamily="34" charset="0"/>
            </a:endParaRPr>
          </a:p>
          <a:p>
            <a:pPr marL="18288" indent="0" algn="ctr">
              <a:buNone/>
            </a:pPr>
            <a:endParaRPr lang="en-AU" sz="3100" dirty="0">
              <a:solidFill>
                <a:srgbClr val="00FF00"/>
              </a:solidFill>
              <a:effectLst/>
              <a:latin typeface="Berlin Sans FB Demi" panose="020E0802020502020306" pitchFamily="34" charset="0"/>
            </a:endParaRPr>
          </a:p>
          <a:p>
            <a:pPr marL="18288" indent="0" algn="ctr">
              <a:buNone/>
            </a:pPr>
            <a:endParaRPr lang="en-AU" sz="3100" dirty="0">
              <a:solidFill>
                <a:srgbClr val="00FF00"/>
              </a:solidFill>
              <a:effectLst/>
              <a:latin typeface="Berlin Sans FB Demi" panose="020E0802020502020306" pitchFamily="34" charset="0"/>
            </a:endParaRPr>
          </a:p>
          <a:p>
            <a:pPr marL="18288" indent="0" algn="ctr">
              <a:buNone/>
            </a:pPr>
            <a:endParaRPr lang="en-AU" sz="3100" dirty="0">
              <a:solidFill>
                <a:srgbClr val="00FF00"/>
              </a:solidFill>
              <a:effectLst/>
              <a:latin typeface="Berlin Sans FB Demi" panose="020E0802020502020306" pitchFamily="34" charset="0"/>
            </a:endParaRPr>
          </a:p>
          <a:p>
            <a:pPr marL="18288" indent="0" algn="ctr">
              <a:buNone/>
            </a:pPr>
            <a:endParaRPr lang="en-AU" sz="3100" dirty="0">
              <a:solidFill>
                <a:srgbClr val="00FF00"/>
              </a:solidFill>
              <a:effectLst/>
              <a:latin typeface="Berlin Sans FB Demi" panose="020E0802020502020306" pitchFamily="34" charset="0"/>
            </a:endParaRPr>
          </a:p>
          <a:p>
            <a:pPr marL="18288" indent="0" algn="ctr">
              <a:buNone/>
            </a:pPr>
            <a:endParaRPr lang="en-AU" sz="3100" dirty="0">
              <a:solidFill>
                <a:srgbClr val="00FF00"/>
              </a:solidFill>
              <a:effectLst/>
              <a:latin typeface="Berlin Sans FB Demi" panose="020E0802020502020306" pitchFamily="34" charset="0"/>
            </a:endParaRPr>
          </a:p>
          <a:p>
            <a:pPr marL="18288" indent="0" algn="ctr">
              <a:buNone/>
            </a:pPr>
            <a:endParaRPr lang="en-AU" sz="3100" dirty="0">
              <a:solidFill>
                <a:srgbClr val="00FF00"/>
              </a:solidFill>
              <a:effectLst/>
              <a:latin typeface="Berlin Sans FB Demi" panose="020E0802020502020306" pitchFamily="34" charset="0"/>
            </a:endParaRPr>
          </a:p>
          <a:p>
            <a:pPr marL="18288" indent="0" algn="ctr">
              <a:buNone/>
            </a:pPr>
            <a:r>
              <a:rPr lang="en-US" sz="1800" dirty="0">
                <a:solidFill>
                  <a:srgbClr val="00FF00"/>
                </a:solidFill>
                <a:effectLst/>
                <a:latin typeface="Berlin Sans FB Demi" panose="020E0802020502020306" pitchFamily="34" charset="0"/>
              </a:rPr>
              <a:t>                                                                                                                                      (Nave </a:t>
            </a:r>
            <a:r>
              <a:rPr lang="en-US" sz="1800" dirty="0" err="1">
                <a:solidFill>
                  <a:srgbClr val="00FF00"/>
                </a:solidFill>
                <a:effectLst/>
                <a:latin typeface="Berlin Sans FB Demi" panose="020E0802020502020306" pitchFamily="34" charset="0"/>
              </a:rPr>
              <a:t>n.d.</a:t>
            </a:r>
            <a:r>
              <a:rPr lang="en-US" sz="1800" dirty="0">
                <a:solidFill>
                  <a:srgbClr val="00FF00"/>
                </a:solidFill>
                <a:effectLst/>
                <a:latin typeface="Berlin Sans FB Demi" panose="020E0802020502020306" pitchFamily="34" charset="0"/>
              </a:rPr>
              <a:t>)</a:t>
            </a:r>
            <a:endParaRPr lang="en-AU" sz="1800" dirty="0">
              <a:solidFill>
                <a:srgbClr val="00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p:txBody>
      </p:sp>
      <p:grpSp>
        <p:nvGrpSpPr>
          <p:cNvPr id="5" name="Group 4"/>
          <p:cNvGrpSpPr/>
          <p:nvPr/>
        </p:nvGrpSpPr>
        <p:grpSpPr>
          <a:xfrm>
            <a:off x="589750" y="503976"/>
            <a:ext cx="8086706" cy="5589320"/>
            <a:chOff x="1187624" y="260648"/>
            <a:chExt cx="7223943" cy="4680520"/>
          </a:xfrm>
        </p:grpSpPr>
        <p:sp>
          <p:nvSpPr>
            <p:cNvPr id="4" name="Rectangle 3"/>
            <p:cNvSpPr/>
            <p:nvPr/>
          </p:nvSpPr>
          <p:spPr>
            <a:xfrm>
              <a:off x="1187624" y="260648"/>
              <a:ext cx="7190487" cy="4680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231392" y="1017773"/>
              <a:ext cx="7180175" cy="316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738774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1" end="11"/>
                                            </p:txEl>
                                          </p:spTgt>
                                        </p:tgtEl>
                                        <p:attrNameLst>
                                          <p:attrName>style.visibility</p:attrName>
                                        </p:attrNameLst>
                                      </p:cBhvr>
                                      <p:to>
                                        <p:strVal val="visible"/>
                                      </p:to>
                                    </p:set>
                                    <p:animEffect transition="in" filter="barn(inVertical)">
                                      <p:cBhvr>
                                        <p:cTn id="1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anode:	</a:t>
            </a:r>
            <a:r>
              <a:rPr lang="en-AU" sz="3200" dirty="0">
                <a:solidFill>
                  <a:srgbClr val="FFFF00"/>
                </a:solidFill>
                <a:effectLst/>
                <a:latin typeface="Berlin Sans FB Demi" panose="020E0802020502020306" pitchFamily="34" charset="0"/>
              </a:rPr>
              <a:t>Pb</a:t>
            </a:r>
            <a:r>
              <a:rPr lang="en-AU" sz="3200" baseline="-25000" dirty="0">
                <a:solidFill>
                  <a:srgbClr val="FFFF00"/>
                </a:solidFill>
                <a:effectLst/>
                <a:latin typeface="Berlin Sans FB Demi" panose="020E0802020502020306" pitchFamily="34" charset="0"/>
              </a:rPr>
              <a:t>(s)</a:t>
            </a:r>
            <a:r>
              <a:rPr lang="en-AU" sz="3200" dirty="0">
                <a:solidFill>
                  <a:srgbClr val="FFFF00"/>
                </a:solidFill>
                <a:effectLst/>
                <a:latin typeface="Berlin Sans FB Demi" panose="020E0802020502020306" pitchFamily="34" charset="0"/>
              </a:rPr>
              <a:t>  +  SO</a:t>
            </a:r>
            <a:r>
              <a:rPr lang="en-AU" sz="3200" baseline="-25000" dirty="0">
                <a:solidFill>
                  <a:srgbClr val="FFFF00"/>
                </a:solidFill>
                <a:effectLst/>
                <a:latin typeface="Berlin Sans FB Demi" panose="020E0802020502020306" pitchFamily="34" charset="0"/>
              </a:rPr>
              <a:t>4</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PbSO</a:t>
            </a:r>
            <a:r>
              <a:rPr lang="en-AU" sz="3200" baseline="-25000" dirty="0">
                <a:solidFill>
                  <a:srgbClr val="FFFF00"/>
                </a:solidFill>
                <a:effectLst/>
                <a:latin typeface="Berlin Sans FB Demi" panose="020E0802020502020306" pitchFamily="34" charset="0"/>
              </a:rPr>
              <a:t>4(s)</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cathode:	</a:t>
            </a:r>
            <a:r>
              <a:rPr lang="en-AU" sz="3200" dirty="0">
                <a:solidFill>
                  <a:srgbClr val="FFFF00"/>
                </a:solidFill>
                <a:effectLst/>
                <a:latin typeface="Berlin Sans FB Demi" panose="020E0802020502020306" pitchFamily="34" charset="0"/>
              </a:rPr>
              <a:t>PbO</a:t>
            </a:r>
            <a:r>
              <a:rPr lang="en-AU" sz="3200" baseline="-25000" dirty="0">
                <a:solidFill>
                  <a:srgbClr val="FFFF00"/>
                </a:solidFill>
                <a:effectLst/>
                <a:latin typeface="Berlin Sans FB Demi" panose="020E0802020502020306" pitchFamily="34" charset="0"/>
              </a:rPr>
              <a:t>2(s)</a:t>
            </a:r>
            <a:r>
              <a:rPr lang="en-AU" sz="3200" dirty="0">
                <a:solidFill>
                  <a:srgbClr val="FFFF00"/>
                </a:solidFill>
                <a:effectLst/>
                <a:latin typeface="Berlin Sans FB Demi" panose="020E0802020502020306" pitchFamily="34" charset="0"/>
              </a:rPr>
              <a:t>  +  SO</a:t>
            </a:r>
            <a:r>
              <a:rPr lang="en-AU" sz="3200" baseline="-25000" dirty="0">
                <a:solidFill>
                  <a:srgbClr val="FFFF00"/>
                </a:solidFill>
                <a:effectLst/>
                <a:latin typeface="Berlin Sans FB Demi" panose="020E0802020502020306" pitchFamily="34" charset="0"/>
              </a:rPr>
              <a:t>4</a:t>
            </a:r>
            <a:r>
              <a:rPr lang="en-AU" sz="3200" baseline="30000" dirty="0">
                <a:solidFill>
                  <a:srgbClr val="FFFF00"/>
                </a:solidFill>
                <a:effectLst/>
                <a:latin typeface="Berlin Sans FB Demi" panose="020E0802020502020306" pitchFamily="34" charset="0"/>
              </a:rPr>
              <a:t>2-</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4H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PbSO</a:t>
            </a:r>
            <a:r>
              <a:rPr lang="en-AU" sz="3200" baseline="-25000" dirty="0">
                <a:solidFill>
                  <a:srgbClr val="FFFF00"/>
                </a:solidFill>
                <a:effectLst/>
                <a:latin typeface="Berlin Sans FB Demi" panose="020E0802020502020306" pitchFamily="34" charset="0"/>
              </a:rPr>
              <a:t>4(s)</a:t>
            </a:r>
            <a:r>
              <a:rPr lang="en-AU" sz="3200" dirty="0">
                <a:solidFill>
                  <a:srgbClr val="FFFF00"/>
                </a:solidFill>
                <a:effectLst/>
                <a:latin typeface="Berlin Sans FB Demi" panose="020E0802020502020306" pitchFamily="34" charset="0"/>
              </a:rPr>
              <a:t>  +  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overall:	</a:t>
            </a:r>
          </a:p>
          <a:p>
            <a:pPr marL="18288" indent="0" algn="ctr">
              <a:buNone/>
            </a:pPr>
            <a:r>
              <a:rPr lang="en-AU" sz="3100" dirty="0" err="1">
                <a:solidFill>
                  <a:srgbClr val="FFFF00"/>
                </a:solidFill>
                <a:effectLst/>
                <a:latin typeface="Berlin Sans FB Demi" panose="020E0802020502020306" pitchFamily="34" charset="0"/>
              </a:rPr>
              <a:t>Pb</a:t>
            </a:r>
            <a:r>
              <a:rPr lang="en-AU" sz="3100" baseline="-25000" dirty="0">
                <a:solidFill>
                  <a:srgbClr val="FFFF00"/>
                </a:solidFill>
                <a:effectLst/>
                <a:latin typeface="Berlin Sans FB Demi" panose="020E0802020502020306" pitchFamily="34" charset="0"/>
              </a:rPr>
              <a:t>(s)</a:t>
            </a:r>
            <a:r>
              <a:rPr lang="en-AU" sz="3100" dirty="0">
                <a:solidFill>
                  <a:srgbClr val="FFFF00"/>
                </a:solidFill>
                <a:effectLst/>
                <a:latin typeface="Berlin Sans FB Demi" panose="020E0802020502020306" pitchFamily="34" charset="0"/>
              </a:rPr>
              <a:t>+2SO</a:t>
            </a:r>
            <a:r>
              <a:rPr lang="en-AU" sz="3100" baseline="-25000" dirty="0">
                <a:solidFill>
                  <a:srgbClr val="FFFF00"/>
                </a:solidFill>
                <a:effectLst/>
                <a:latin typeface="Berlin Sans FB Demi" panose="020E0802020502020306" pitchFamily="34" charset="0"/>
              </a:rPr>
              <a:t>4</a:t>
            </a:r>
            <a:r>
              <a:rPr lang="en-AU" sz="3100" baseline="30000" dirty="0">
                <a:solidFill>
                  <a:srgbClr val="FFFF00"/>
                </a:solidFill>
                <a:effectLst/>
                <a:latin typeface="Berlin Sans FB Demi" panose="020E0802020502020306" pitchFamily="34" charset="0"/>
              </a:rPr>
              <a:t>2-</a:t>
            </a:r>
            <a:r>
              <a:rPr lang="en-AU" sz="3100" baseline="-25000" dirty="0">
                <a:solidFill>
                  <a:srgbClr val="FFFF00"/>
                </a:solidFill>
                <a:effectLst/>
                <a:latin typeface="Berlin Sans FB Demi" panose="020E0802020502020306" pitchFamily="34" charset="0"/>
              </a:rPr>
              <a:t>(</a:t>
            </a:r>
            <a:r>
              <a:rPr lang="en-AU" sz="3100" baseline="-25000" dirty="0" err="1">
                <a:solidFill>
                  <a:srgbClr val="FFFF00"/>
                </a:solidFill>
                <a:effectLst/>
                <a:latin typeface="Berlin Sans FB Demi" panose="020E0802020502020306" pitchFamily="34" charset="0"/>
              </a:rPr>
              <a:t>aq</a:t>
            </a:r>
            <a:r>
              <a:rPr lang="en-AU" sz="3100" baseline="-25000" dirty="0">
                <a:solidFill>
                  <a:srgbClr val="FFFF00"/>
                </a:solidFill>
                <a:effectLst/>
                <a:latin typeface="Berlin Sans FB Demi" panose="020E0802020502020306" pitchFamily="34" charset="0"/>
              </a:rPr>
              <a:t>)</a:t>
            </a:r>
            <a:r>
              <a:rPr lang="en-AU" sz="3100" dirty="0">
                <a:solidFill>
                  <a:srgbClr val="FFFF00"/>
                </a:solidFill>
                <a:effectLst/>
                <a:latin typeface="Berlin Sans FB Demi" panose="020E0802020502020306" pitchFamily="34" charset="0"/>
              </a:rPr>
              <a:t>+PbO</a:t>
            </a:r>
            <a:r>
              <a:rPr lang="en-AU" sz="3100" baseline="-25000" dirty="0">
                <a:solidFill>
                  <a:srgbClr val="FFFF00"/>
                </a:solidFill>
                <a:effectLst/>
                <a:latin typeface="Berlin Sans FB Demi" panose="020E0802020502020306" pitchFamily="34" charset="0"/>
              </a:rPr>
              <a:t>2(s)</a:t>
            </a:r>
            <a:r>
              <a:rPr lang="en-AU" sz="3100" dirty="0">
                <a:solidFill>
                  <a:srgbClr val="FFFF00"/>
                </a:solidFill>
                <a:effectLst/>
                <a:latin typeface="Berlin Sans FB Demi" panose="020E0802020502020306" pitchFamily="34" charset="0"/>
              </a:rPr>
              <a:t>+4H</a:t>
            </a:r>
            <a:r>
              <a:rPr lang="en-AU" sz="3100" baseline="30000" dirty="0">
                <a:solidFill>
                  <a:srgbClr val="FFFF00"/>
                </a:solidFill>
                <a:effectLst/>
                <a:latin typeface="Berlin Sans FB Demi" panose="020E0802020502020306" pitchFamily="34" charset="0"/>
              </a:rPr>
              <a:t>+</a:t>
            </a:r>
            <a:r>
              <a:rPr lang="en-AU" sz="3100" baseline="-25000" dirty="0">
                <a:solidFill>
                  <a:srgbClr val="FFFF00"/>
                </a:solidFill>
                <a:effectLst/>
                <a:latin typeface="Berlin Sans FB Demi" panose="020E0802020502020306" pitchFamily="34" charset="0"/>
              </a:rPr>
              <a:t>(</a:t>
            </a:r>
            <a:r>
              <a:rPr lang="en-AU" sz="3100" baseline="-25000" dirty="0" err="1">
                <a:solidFill>
                  <a:srgbClr val="FFFF00"/>
                </a:solidFill>
                <a:effectLst/>
                <a:latin typeface="Berlin Sans FB Demi" panose="020E0802020502020306" pitchFamily="34" charset="0"/>
              </a:rPr>
              <a:t>aq</a:t>
            </a:r>
            <a:r>
              <a:rPr lang="en-AU" sz="3100" baseline="-25000" dirty="0">
                <a:solidFill>
                  <a:srgbClr val="FFFF00"/>
                </a:solidFill>
                <a:effectLst/>
                <a:latin typeface="Berlin Sans FB Demi" panose="020E0802020502020306" pitchFamily="34" charset="0"/>
              </a:rPr>
              <a:t>)</a:t>
            </a:r>
            <a:r>
              <a:rPr lang="en-AU" sz="3100" dirty="0">
                <a:solidFill>
                  <a:srgbClr val="FFFF00"/>
                </a:solidFill>
                <a:effectLst/>
                <a:latin typeface="Berlin Sans FB Demi" panose="020E0802020502020306" pitchFamily="34" charset="0"/>
              </a:rPr>
              <a:t>→2PbSO</a:t>
            </a:r>
            <a:r>
              <a:rPr lang="en-AU" sz="3100" baseline="-25000" dirty="0">
                <a:solidFill>
                  <a:srgbClr val="FFFF00"/>
                </a:solidFill>
                <a:effectLst/>
                <a:latin typeface="Berlin Sans FB Demi" panose="020E0802020502020306" pitchFamily="34" charset="0"/>
              </a:rPr>
              <a:t>4(s)</a:t>
            </a:r>
            <a:r>
              <a:rPr lang="en-AU" sz="3100" dirty="0">
                <a:solidFill>
                  <a:srgbClr val="FFFF00"/>
                </a:solidFill>
                <a:effectLst/>
                <a:latin typeface="Berlin Sans FB Demi" panose="020E0802020502020306" pitchFamily="34" charset="0"/>
              </a:rPr>
              <a:t>+2H</a:t>
            </a:r>
            <a:r>
              <a:rPr lang="en-AU" sz="3100" baseline="-25000" dirty="0">
                <a:solidFill>
                  <a:srgbClr val="FFFF00"/>
                </a:solidFill>
                <a:effectLst/>
                <a:latin typeface="Berlin Sans FB Demi" panose="020E0802020502020306" pitchFamily="34" charset="0"/>
              </a:rPr>
              <a:t>2</a:t>
            </a:r>
            <a:r>
              <a:rPr lang="en-AU" sz="3100" dirty="0">
                <a:solidFill>
                  <a:srgbClr val="FFFF00"/>
                </a:solidFill>
                <a:effectLst/>
                <a:latin typeface="Berlin Sans FB Demi" panose="020E0802020502020306" pitchFamily="34" charset="0"/>
              </a:rPr>
              <a:t>O</a:t>
            </a:r>
            <a:r>
              <a:rPr lang="en-AU" sz="3100" baseline="-25000" dirty="0">
                <a:solidFill>
                  <a:srgbClr val="FFFF00"/>
                </a:solidFill>
                <a:effectLst/>
                <a:latin typeface="Berlin Sans FB Demi" panose="020E0802020502020306" pitchFamily="34" charset="0"/>
              </a:rPr>
              <a:t>(</a:t>
            </a:r>
            <a:r>
              <a:rPr lang="en-AU" sz="3100" i="1" baseline="-25000" dirty="0">
                <a:solidFill>
                  <a:srgbClr val="FFFF00"/>
                </a:solidFill>
                <a:effectLst/>
                <a:latin typeface="Berlin Sans FB Demi" panose="020E0802020502020306" pitchFamily="34" charset="0"/>
              </a:rPr>
              <a:t>l</a:t>
            </a:r>
            <a:r>
              <a:rPr lang="en-AU" sz="3100" baseline="-25000" dirty="0">
                <a:solidFill>
                  <a:srgbClr val="FFFF00"/>
                </a:solidFill>
                <a:effectLst/>
                <a:latin typeface="Berlin Sans FB Demi" panose="020E0802020502020306" pitchFamily="34" charset="0"/>
              </a:rPr>
              <a:t>)</a:t>
            </a:r>
            <a:endParaRPr lang="en-AU" sz="3100" dirty="0">
              <a:solidFill>
                <a:srgbClr val="FF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The lead sulphate produced coats the electrodes. To charge the battery the car’s alternator provides an electric current which causes the reverse reaction to take place.</a:t>
            </a:r>
          </a:p>
          <a:p>
            <a:pPr marL="18288" indent="0" algn="ctr">
              <a:buNone/>
            </a:pPr>
            <a:r>
              <a:rPr lang="en-AU" sz="3100" dirty="0">
                <a:solidFill>
                  <a:srgbClr val="FFFF00"/>
                </a:solidFill>
                <a:effectLst/>
                <a:latin typeface="Berlin Sans FB Demi" panose="020E0802020502020306" pitchFamily="34" charset="0"/>
              </a:rPr>
              <a:t>2PbSO</a:t>
            </a:r>
            <a:r>
              <a:rPr lang="en-AU" sz="3100" baseline="-25000" dirty="0">
                <a:solidFill>
                  <a:srgbClr val="FFFF00"/>
                </a:solidFill>
                <a:effectLst/>
                <a:latin typeface="Berlin Sans FB Demi" panose="020E0802020502020306" pitchFamily="34" charset="0"/>
              </a:rPr>
              <a:t>4(s)</a:t>
            </a:r>
            <a:r>
              <a:rPr lang="en-AU" sz="3100" dirty="0">
                <a:solidFill>
                  <a:srgbClr val="FFFF00"/>
                </a:solidFill>
                <a:effectLst/>
                <a:latin typeface="Berlin Sans FB Demi" panose="020E0802020502020306" pitchFamily="34" charset="0"/>
              </a:rPr>
              <a:t>+2H</a:t>
            </a:r>
            <a:r>
              <a:rPr lang="en-AU" sz="3100" baseline="-25000" dirty="0">
                <a:solidFill>
                  <a:srgbClr val="FFFF00"/>
                </a:solidFill>
                <a:effectLst/>
                <a:latin typeface="Berlin Sans FB Demi" panose="020E0802020502020306" pitchFamily="34" charset="0"/>
              </a:rPr>
              <a:t>2</a:t>
            </a:r>
            <a:r>
              <a:rPr lang="en-AU" sz="3100" dirty="0">
                <a:solidFill>
                  <a:srgbClr val="FFFF00"/>
                </a:solidFill>
                <a:effectLst/>
                <a:latin typeface="Berlin Sans FB Demi" panose="020E0802020502020306" pitchFamily="34" charset="0"/>
              </a:rPr>
              <a:t>O</a:t>
            </a:r>
            <a:r>
              <a:rPr lang="en-AU" sz="3100" baseline="-25000" dirty="0">
                <a:solidFill>
                  <a:srgbClr val="FFFF00"/>
                </a:solidFill>
                <a:effectLst/>
                <a:latin typeface="Berlin Sans FB Demi" panose="020E0802020502020306" pitchFamily="34" charset="0"/>
              </a:rPr>
              <a:t>(</a:t>
            </a:r>
            <a:r>
              <a:rPr lang="en-AU" sz="3100" i="1" baseline="-25000" dirty="0">
                <a:solidFill>
                  <a:srgbClr val="FFFF00"/>
                </a:solidFill>
                <a:effectLst/>
                <a:latin typeface="Berlin Sans FB Demi" panose="020E0802020502020306" pitchFamily="34" charset="0"/>
              </a:rPr>
              <a:t>l</a:t>
            </a:r>
            <a:r>
              <a:rPr lang="en-AU" sz="3100" baseline="-25000" dirty="0">
                <a:solidFill>
                  <a:srgbClr val="FFFF00"/>
                </a:solidFill>
                <a:effectLst/>
                <a:latin typeface="Berlin Sans FB Demi" panose="020E0802020502020306" pitchFamily="34" charset="0"/>
              </a:rPr>
              <a:t>)</a:t>
            </a:r>
            <a:r>
              <a:rPr lang="en-AU" sz="3100" dirty="0">
                <a:solidFill>
                  <a:srgbClr val="FFFF00"/>
                </a:solidFill>
                <a:effectLst/>
                <a:latin typeface="Berlin Sans FB Demi" panose="020E0802020502020306" pitchFamily="34" charset="0"/>
              </a:rPr>
              <a:t>→</a:t>
            </a:r>
            <a:r>
              <a:rPr lang="en-AU" sz="3100" dirty="0" err="1">
                <a:solidFill>
                  <a:srgbClr val="FFFF00"/>
                </a:solidFill>
                <a:effectLst/>
                <a:latin typeface="Berlin Sans FB Demi" panose="020E0802020502020306" pitchFamily="34" charset="0"/>
              </a:rPr>
              <a:t>Pb</a:t>
            </a:r>
            <a:r>
              <a:rPr lang="en-AU" sz="3100" baseline="-25000" dirty="0">
                <a:solidFill>
                  <a:srgbClr val="FFFF00"/>
                </a:solidFill>
                <a:effectLst/>
                <a:latin typeface="Berlin Sans FB Demi" panose="020E0802020502020306" pitchFamily="34" charset="0"/>
              </a:rPr>
              <a:t>(s)</a:t>
            </a:r>
            <a:r>
              <a:rPr lang="en-AU" sz="3100" dirty="0">
                <a:solidFill>
                  <a:srgbClr val="FFFF00"/>
                </a:solidFill>
                <a:effectLst/>
                <a:latin typeface="Berlin Sans FB Demi" panose="020E0802020502020306" pitchFamily="34" charset="0"/>
              </a:rPr>
              <a:t>+PbO</a:t>
            </a:r>
            <a:r>
              <a:rPr lang="en-AU" sz="3100" baseline="-25000" dirty="0">
                <a:solidFill>
                  <a:srgbClr val="FFFF00"/>
                </a:solidFill>
                <a:effectLst/>
                <a:latin typeface="Berlin Sans FB Demi" panose="020E0802020502020306" pitchFamily="34" charset="0"/>
              </a:rPr>
              <a:t>2(s)</a:t>
            </a:r>
            <a:r>
              <a:rPr lang="en-AU" sz="3100" dirty="0">
                <a:solidFill>
                  <a:srgbClr val="FFFF00"/>
                </a:solidFill>
                <a:effectLst/>
                <a:latin typeface="Berlin Sans FB Demi" panose="020E0802020502020306" pitchFamily="34" charset="0"/>
              </a:rPr>
              <a:t>+4H</a:t>
            </a:r>
            <a:r>
              <a:rPr lang="en-AU" sz="3100" baseline="30000" dirty="0">
                <a:solidFill>
                  <a:srgbClr val="FFFF00"/>
                </a:solidFill>
                <a:effectLst/>
                <a:latin typeface="Berlin Sans FB Demi" panose="020E0802020502020306" pitchFamily="34" charset="0"/>
              </a:rPr>
              <a:t>+</a:t>
            </a:r>
            <a:r>
              <a:rPr lang="en-AU" sz="3100" baseline="-25000" dirty="0">
                <a:solidFill>
                  <a:srgbClr val="FFFF00"/>
                </a:solidFill>
                <a:effectLst/>
                <a:latin typeface="Berlin Sans FB Demi" panose="020E0802020502020306" pitchFamily="34" charset="0"/>
              </a:rPr>
              <a:t>(</a:t>
            </a:r>
            <a:r>
              <a:rPr lang="en-AU" sz="3100" baseline="-25000" dirty="0" err="1">
                <a:solidFill>
                  <a:srgbClr val="FFFF00"/>
                </a:solidFill>
                <a:effectLst/>
                <a:latin typeface="Berlin Sans FB Demi" panose="020E0802020502020306" pitchFamily="34" charset="0"/>
              </a:rPr>
              <a:t>aq</a:t>
            </a:r>
            <a:r>
              <a:rPr lang="en-AU" sz="3100" baseline="-25000" dirty="0">
                <a:solidFill>
                  <a:srgbClr val="FFFF00"/>
                </a:solidFill>
                <a:effectLst/>
                <a:latin typeface="Berlin Sans FB Demi" panose="020E0802020502020306" pitchFamily="34" charset="0"/>
              </a:rPr>
              <a:t>)</a:t>
            </a:r>
            <a:r>
              <a:rPr lang="en-AU" sz="3100" dirty="0">
                <a:solidFill>
                  <a:srgbClr val="FFFF00"/>
                </a:solidFill>
                <a:effectLst/>
                <a:latin typeface="Berlin Sans FB Demi" panose="020E0802020502020306" pitchFamily="34" charset="0"/>
              </a:rPr>
              <a:t>+2SO</a:t>
            </a:r>
            <a:r>
              <a:rPr lang="en-AU" sz="3100" baseline="-25000" dirty="0">
                <a:solidFill>
                  <a:srgbClr val="FFFF00"/>
                </a:solidFill>
                <a:effectLst/>
                <a:latin typeface="Berlin Sans FB Demi" panose="020E0802020502020306" pitchFamily="34" charset="0"/>
              </a:rPr>
              <a:t>4</a:t>
            </a:r>
            <a:r>
              <a:rPr lang="en-AU" sz="3100" baseline="30000" dirty="0">
                <a:solidFill>
                  <a:srgbClr val="FFFF00"/>
                </a:solidFill>
                <a:effectLst/>
                <a:latin typeface="Berlin Sans FB Demi" panose="020E0802020502020306" pitchFamily="34" charset="0"/>
              </a:rPr>
              <a:t>2-</a:t>
            </a:r>
            <a:r>
              <a:rPr lang="en-AU" sz="3100" baseline="-25000" dirty="0">
                <a:solidFill>
                  <a:srgbClr val="FFFF00"/>
                </a:solidFill>
                <a:effectLst/>
                <a:latin typeface="Berlin Sans FB Demi" panose="020E0802020502020306" pitchFamily="34" charset="0"/>
              </a:rPr>
              <a:t>(</a:t>
            </a:r>
            <a:r>
              <a:rPr lang="en-AU" sz="3100" baseline="-25000" dirty="0" err="1">
                <a:solidFill>
                  <a:srgbClr val="FFFF00"/>
                </a:solidFill>
                <a:effectLst/>
                <a:latin typeface="Berlin Sans FB Demi" panose="020E0802020502020306" pitchFamily="34" charset="0"/>
              </a:rPr>
              <a:t>aq</a:t>
            </a:r>
            <a:r>
              <a:rPr lang="en-AU" sz="3100" baseline="-25000" dirty="0">
                <a:solidFill>
                  <a:srgbClr val="FFFF00"/>
                </a:solidFill>
                <a:effectLst/>
                <a:latin typeface="Berlin Sans FB Demi" panose="020E0802020502020306" pitchFamily="34" charset="0"/>
              </a:rPr>
              <a:t>)</a:t>
            </a:r>
            <a:endParaRPr lang="en-AU" sz="3100" dirty="0">
              <a:solidFill>
                <a:srgbClr val="FF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40737707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lvl="0" indent="0">
              <a:buNone/>
            </a:pPr>
            <a:r>
              <a:rPr lang="en-AU" sz="3600" b="1" dirty="0">
                <a:solidFill>
                  <a:srgbClr val="00B0F0"/>
                </a:solidFill>
                <a:effectLst/>
                <a:latin typeface="Berlin Sans FB Demi" panose="020E0802020502020306" pitchFamily="34" charset="0"/>
              </a:rPr>
              <a:t>Fuel Cells</a:t>
            </a:r>
            <a:endParaRPr lang="en-AU" sz="3600" dirty="0">
              <a:solidFill>
                <a:srgbClr val="00B0F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These cells </a:t>
            </a:r>
            <a:r>
              <a:rPr lang="en-AU" sz="3200" dirty="0">
                <a:solidFill>
                  <a:srgbClr val="FFFF00"/>
                </a:solidFill>
                <a:effectLst/>
                <a:latin typeface="Berlin Sans FB Demi" panose="020E0802020502020306" pitchFamily="34" charset="0"/>
              </a:rPr>
              <a:t>do not store the oxidising or reducing agent and are touted as being one of the more “environmentally friendly” ways of the future in terms of energy production.</a:t>
            </a:r>
          </a:p>
          <a:p>
            <a:pPr marL="18288" indent="0">
              <a:buNone/>
            </a:pPr>
            <a:r>
              <a:rPr lang="en-AU" sz="3200" dirty="0">
                <a:solidFill>
                  <a:srgbClr val="00FF00"/>
                </a:solidFill>
                <a:effectLst/>
                <a:latin typeface="Berlin Sans FB Demi" panose="020E0802020502020306" pitchFamily="34" charset="0"/>
              </a:rPr>
              <a:t>In the alkaline hydrogen fuel cell, gaseous hydrogen and oxygen are continuously fed into the cell producing water as the only waste product.</a:t>
            </a:r>
          </a:p>
          <a:p>
            <a:pPr marL="18288" indent="0">
              <a:buNone/>
            </a:pPr>
            <a:r>
              <a:rPr lang="en-AU" sz="3200" dirty="0">
                <a:solidFill>
                  <a:srgbClr val="00FF00"/>
                </a:solidFill>
                <a:effectLst/>
                <a:latin typeface="Berlin Sans FB Demi" panose="020E0802020502020306" pitchFamily="34" charset="0"/>
              </a:rPr>
              <a:t>anode:	</a:t>
            </a:r>
            <a:r>
              <a:rPr lang="en-AU" sz="3200" dirty="0">
                <a:solidFill>
                  <a:srgbClr val="FFFF00"/>
                </a:solidFill>
                <a:effectLst/>
                <a:latin typeface="Berlin Sans FB Demi" panose="020E0802020502020306" pitchFamily="34" charset="0"/>
              </a:rPr>
              <a:t>H</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2OH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(l)</a:t>
            </a:r>
            <a:r>
              <a:rPr lang="en-AU" sz="3200" dirty="0">
                <a:solidFill>
                  <a:srgbClr val="FFFF00"/>
                </a:solidFill>
                <a:effectLst/>
                <a:latin typeface="Berlin Sans FB Demi" panose="020E0802020502020306" pitchFamily="34" charset="0"/>
              </a:rPr>
              <a:t>  +  2e</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cathode:	</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(l)</a:t>
            </a:r>
            <a:r>
              <a:rPr lang="en-AU" sz="3200" dirty="0">
                <a:solidFill>
                  <a:srgbClr val="FFFF00"/>
                </a:solidFill>
                <a:effectLst/>
                <a:latin typeface="Berlin Sans FB Demi" panose="020E0802020502020306" pitchFamily="34" charset="0"/>
              </a:rPr>
              <a:t>  +  4e</a:t>
            </a:r>
            <a:r>
              <a:rPr lang="en-AU" sz="3200" baseline="30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4OH</a:t>
            </a:r>
            <a:r>
              <a:rPr lang="en-AU" sz="3200" baseline="30000" dirty="0">
                <a:solidFill>
                  <a:srgbClr val="FFFF00"/>
                </a:solidFill>
                <a:effectLst/>
                <a:latin typeface="Berlin Sans FB Demi" panose="020E0802020502020306" pitchFamily="34" charset="0"/>
              </a:rPr>
              <a:t>‒</a:t>
            </a:r>
            <a:r>
              <a:rPr lang="en-AU" sz="3200" baseline="-25000" dirty="0">
                <a:solidFill>
                  <a:srgbClr val="FFFF00"/>
                </a:solidFill>
                <a:effectLst/>
                <a:latin typeface="Berlin Sans FB Demi" panose="020E0802020502020306" pitchFamily="34" charset="0"/>
              </a:rPr>
              <a:t>(</a:t>
            </a:r>
            <a:r>
              <a:rPr lang="en-AU" sz="3200" baseline="-25000" dirty="0" err="1">
                <a:solidFill>
                  <a:srgbClr val="FFFF00"/>
                </a:solidFill>
                <a:effectLst/>
                <a:latin typeface="Berlin Sans FB Demi" panose="020E0802020502020306" pitchFamily="34" charset="0"/>
              </a:rPr>
              <a:t>aq</a:t>
            </a:r>
            <a:r>
              <a:rPr lang="en-AU" sz="3200" baseline="-25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overall:	</a:t>
            </a:r>
            <a:r>
              <a:rPr lang="en-AU" sz="3200" dirty="0">
                <a:solidFill>
                  <a:srgbClr val="FFFF00"/>
                </a:solidFill>
                <a:effectLst/>
                <a:latin typeface="Berlin Sans FB Demi" panose="020E0802020502020306" pitchFamily="34" charset="0"/>
              </a:rPr>
              <a:t>2H</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O</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15503572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Autofit/>
          </a:bodyPr>
          <a:lstStyle/>
          <a:p>
            <a:pPr marL="18288" indent="0">
              <a:buNone/>
            </a:pPr>
            <a:endParaRPr lang="en-AU" sz="3200" dirty="0">
              <a:solidFill>
                <a:srgbClr val="00FF00"/>
              </a:solidFill>
              <a:effectLst/>
              <a:latin typeface="Berlin Sans FB Demi" panose="020E0802020502020306" pitchFamily="34" charset="0"/>
            </a:endParaRPr>
          </a:p>
          <a:p>
            <a:pPr marL="18288" indent="0">
              <a:buNone/>
            </a:pPr>
            <a:endParaRPr lang="en-AU" sz="3200" dirty="0">
              <a:solidFill>
                <a:srgbClr val="00FF00"/>
              </a:solidFill>
              <a:effectLst/>
              <a:latin typeface="Berlin Sans FB Demi" panose="020E0802020502020306" pitchFamily="34" charset="0"/>
            </a:endParaRPr>
          </a:p>
        </p:txBody>
      </p:sp>
      <p:pic>
        <p:nvPicPr>
          <p:cNvPr id="3" name="Picture 2" descr="http://b-i.forbesimg.com/tomkonrad/files/2013/12/fcell_diagram_alkaline.gif"/>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437470" y="260648"/>
            <a:ext cx="6048671" cy="5976664"/>
          </a:xfrm>
          <a:prstGeom prst="rect">
            <a:avLst/>
          </a:prstGeom>
          <a:noFill/>
          <a:ln>
            <a:noFill/>
          </a:ln>
        </p:spPr>
      </p:pic>
      <p:sp>
        <p:nvSpPr>
          <p:cNvPr id="4" name="Rectangle 3"/>
          <p:cNvSpPr/>
          <p:nvPr/>
        </p:nvSpPr>
        <p:spPr>
          <a:xfrm>
            <a:off x="7506111" y="5867980"/>
            <a:ext cx="1635384" cy="369332"/>
          </a:xfrm>
          <a:prstGeom prst="rect">
            <a:avLst/>
          </a:prstGeom>
        </p:spPr>
        <p:txBody>
          <a:bodyPr wrap="none">
            <a:spAutoFit/>
          </a:bodyPr>
          <a:lstStyle/>
          <a:p>
            <a:r>
              <a:rPr lang="en-US" dirty="0">
                <a:solidFill>
                  <a:srgbClr val="00FF00"/>
                </a:solidFill>
                <a:latin typeface="Berlin Sans FB Demi" panose="020E0802020502020306" pitchFamily="34" charset="0"/>
              </a:rPr>
              <a:t>(Konrad 2013)</a:t>
            </a:r>
            <a:endParaRPr lang="en-AU" dirty="0">
              <a:solidFill>
                <a:srgbClr val="00FF00"/>
              </a:solidFill>
              <a:latin typeface="Berlin Sans FB Demi" panose="020E0802020502020306" pitchFamily="34" charset="0"/>
            </a:endParaRPr>
          </a:p>
        </p:txBody>
      </p:sp>
    </p:spTree>
    <p:extLst>
      <p:ext uri="{BB962C8B-B14F-4D97-AF65-F5344CB8AC3E}">
        <p14:creationId xmlns:p14="http://schemas.microsoft.com/office/powerpoint/2010/main" val="7867656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9CC5344-F26F-4011-8BD9-81D70788FE67}"/>
              </a:ext>
            </a:extLst>
          </p:cNvPr>
          <p:cNvSpPr>
            <a:spLocks noChangeArrowheads="1"/>
          </p:cNvSpPr>
          <p:nvPr/>
        </p:nvSpPr>
        <p:spPr bwMode="auto">
          <a:xfrm>
            <a:off x="28686" y="-37255"/>
            <a:ext cx="9115313" cy="686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1" i="0" u="none" strike="noStrike" cap="none" normalizeH="0" baseline="0" dirty="0">
                <a:ln>
                  <a:noFill/>
                </a:ln>
                <a:solidFill>
                  <a:srgbClr val="00B0F0"/>
                </a:solidFill>
                <a:effectLst/>
                <a:latin typeface="Berlin Sans FB Demi" panose="020E0802020502020306" pitchFamily="34" charset="0"/>
                <a:ea typeface="Times New Roman" panose="02020603050405020304" pitchFamily="18" charset="0"/>
                <a:cs typeface="Arial" panose="020B0604020202020204" pitchFamily="34" charset="0"/>
              </a:rPr>
              <a:t>Bibliography</a:t>
            </a:r>
            <a:endParaRPr kumimoji="0" lang="en-US" altLang="ja-JP" sz="2000" b="1" i="0" u="none" strike="noStrike" cap="none" normalizeH="0" baseline="0" dirty="0">
              <a:ln>
                <a:noFill/>
              </a:ln>
              <a:solidFill>
                <a:srgbClr val="00B0F0"/>
              </a:solidFill>
              <a:effectLst/>
              <a:latin typeface="Berlin Sans FB Demi" panose="020E0802020502020306"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askllTians.com. 2006. "Electrolysis and Electrochemical Cells." </a:t>
            </a:r>
            <a:r>
              <a:rPr kumimoji="0" lang="en-US" altLang="ja-JP" sz="1100" b="0" i="1"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askllTians</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March 16, 2016. http://www.askiitians.com/iit-jee-chemistry/physical-chemistry/electrolysis-and-electrolytic-cell.aspx.</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Bodner Group. n.d. "Electrolytic Cells."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Bodner Research Group.</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March 16, 2016. http://chemed.chem.purdue.edu/genchem/topicreview/bp/ch20/faraday.php.</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Brown, P. 2000. "Electrolysis of Molten Lead Bromide."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Doc Brown's Chemistry Website.</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March 17, 2016. http://www.docbrown.info/page01/ExIndChem/electrochemistry05.htm.</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Chemistry Cat. n.d. "The Science Nerd in Me &lt;3."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Pinterest.</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March 17, 2016. https://www.pinterest.com/missamberlee21/the-science-nerd-in-me-3/.</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Crujera</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 and B Perkin. 2014. "The Basis of Electro-Etching: A Simplified Explanation." </a:t>
            </a:r>
            <a:r>
              <a:rPr kumimoji="0" lang="en-US" altLang="ja-JP" sz="1100" b="0" i="1"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Nontoxicprint</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March 13, 2016. http://www.nontoxicprint.com/electroetchbasics.htm.</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Kappit</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n.d. "Battery Puns." </a:t>
            </a:r>
            <a:r>
              <a:rPr kumimoji="0" lang="en-US" altLang="ja-JP" sz="1100" b="0" i="1"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Kappit</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17 March, 2016. http://www.kappit.com/tag/battery-puns/2/.</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Konrad, T. 2013. "12 Hydrogen and Fuel Cell Stocks."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Forbes Investing.</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December 13. Accessed March 16, 2016. http://www.forbes.com/sites/tomkonrad/2013/12/11/twelve-hydrogen-and-fuel-cell-stocks/#6c3ff87d326d.</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Larsen, Delmar. n.d. "Electrolysis." </a:t>
            </a:r>
            <a:r>
              <a:rPr kumimoji="0" lang="en-US" altLang="ja-JP" sz="1100" b="0" i="1"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UCDavis</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t>
            </a:r>
            <a:r>
              <a:rPr kumimoji="0" lang="en-US" altLang="ja-JP" sz="1100" b="0" i="1"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ChemWiki</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March 16, 2016. http://chemwiki.ucdavis.edu/Core/Analytical_Chemistry/Electrochemistry/Electrolytic_Cells/Electrolysis_I.</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Lawson, Peggy. n.d. "Redox Reactions and Electrochemistry."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Chemistry 30.</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March 17, 2016. https://www.spiritsd.ca/curr_content/chem30_05/6_redox/redox2_4.htm.</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Lewis, C, and P Lewis. 2012.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Chemistry for WA 2.</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Port Melbourne: Pearson Australia.</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Lucarelli, Nick. 2020.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Essential Chemistry ATAR Chemistry Units 3 + 4.</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t>
            </a:r>
            <a:r>
              <a:rPr kumimoji="0" lang="en-US" altLang="ja-JP" sz="1100" b="0" i="0"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Welshpool</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Lucas Publications.</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Marinethai.net. 2016.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Cathodic Protection.</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April 19, 2021. https://www.marinethai.net/en/product/cathodic-protection/.</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Nave, R. n.d. "Lead-Acid Battery." </a:t>
            </a:r>
            <a:r>
              <a:rPr kumimoji="0" lang="en-US" altLang="ja-JP" sz="1100" b="0" i="1"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HyperPhysics</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March 16, 2016. http://hyperphysics.phy-astr.gsu.edu/hbase/electric/leadacid.html.</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Norwood, B. n.d. "3 Mnemonic Devices for Redox Reactions."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Learning Laboratory.</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March 12, 2016. http://learning-laboratory.com/redox-reactions-oxidation-reduction/.</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OTDS UK Ltd. 2021.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Sacrificial Anode Cathodic Protection (SACP).</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April 19, 2021. http://www.otds.co.uk/admin/productFiles/40/Sacrificial%20Anode%20Pipeline.jpg.</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Schmitz, Andy. 2012. "Electrochemistry."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Creative Commons.</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March 13, 2016. http://2012books.lardbucket.org/books/principles-of-general-chemistry-v1.0/s23-electrochemistry.html.</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ServoCity</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2015. "Powering Your Project - Happy National Battery Day." </a:t>
            </a:r>
            <a:r>
              <a:rPr kumimoji="0" lang="en-US" altLang="ja-JP" sz="1100" b="0" i="1"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ServoCity</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Blog.</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February 17. Accessed March 16, 2016. https://www.servocity.com/blog/?p=609.</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Siyavula</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n.d. "Electrochemical Reactions."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Everything </a:t>
            </a:r>
            <a:r>
              <a:rPr kumimoji="0" lang="en-US" altLang="ja-JP" sz="1100" b="0" i="1"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Maths</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and Science.</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March 12, 2016. http://www.everythingmaths.co.za/science/grade-12/13-electrochemical-reactions/13-electrochemical-reactions-03.cnxmlplus.</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err="1">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tymkrs</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2011. "Toymaker Television."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Zinc-Carbon Battery Research I.</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July 15. Accessed March 16, 2016. http://tymkrs.tumblr.com/post/7654140694/zinc-carbon-battery-research-i.</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Varricchio, A. n.d. "Super Oxidation." </a:t>
            </a:r>
            <a:r>
              <a:rPr kumimoji="0" lang="en-US" altLang="ja-JP" sz="1100" b="0" i="1"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Pinterest.</a:t>
            </a:r>
            <a:r>
              <a:rPr kumimoji="0" lang="en-US" altLang="ja-JP" sz="1100" b="0" i="0" u="none" strike="noStrike" cap="none" normalizeH="0" baseline="0" dirty="0">
                <a:ln>
                  <a:noFill/>
                </a:ln>
                <a:solidFill>
                  <a:srgbClr val="00FF00"/>
                </a:solidFill>
                <a:effectLst/>
                <a:latin typeface="Berlin Sans FB Demi" panose="020E0802020502020306" pitchFamily="34" charset="0"/>
                <a:ea typeface="Calibri" panose="020F0502020204030204" pitchFamily="34" charset="0"/>
                <a:cs typeface="Times New Roman" panose="02020603050405020304" pitchFamily="18" charset="0"/>
              </a:rPr>
              <a:t> Accessed March 16, 2016. https://www.pinterest.com/pin/75857574947809615/.</a:t>
            </a:r>
            <a:endParaRPr kumimoji="0" lang="en-AU" altLang="ja-JP" sz="1100" b="0" i="0" u="none" strike="noStrike" cap="none" normalizeH="0" baseline="0" dirty="0">
              <a:ln>
                <a:noFill/>
              </a:ln>
              <a:solidFill>
                <a:srgbClr val="00FF00"/>
              </a:solidFill>
              <a:effectLst/>
              <a:latin typeface="Berlin Sans FB Demi" panose="020E08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160348"/>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rmAutofit/>
          </a:bodyPr>
          <a:lstStyle/>
          <a:p>
            <a:pPr marL="18288" indent="0">
              <a:buNone/>
            </a:pPr>
            <a:r>
              <a:rPr lang="en-AU" sz="3200" dirty="0">
                <a:solidFill>
                  <a:srgbClr val="00FF00"/>
                </a:solidFill>
                <a:effectLst/>
                <a:latin typeface="Berlin Sans FB Demi" panose="020E0802020502020306" pitchFamily="34" charset="0"/>
              </a:rPr>
              <a:t>2CrO</a:t>
            </a:r>
            <a:r>
              <a:rPr lang="en-AU" sz="3200" baseline="-25000" dirty="0">
                <a:solidFill>
                  <a:srgbClr val="00FF00"/>
                </a:solidFill>
                <a:effectLst/>
                <a:latin typeface="Berlin Sans FB Demi" panose="020E0802020502020306" pitchFamily="34" charset="0"/>
              </a:rPr>
              <a:t>4</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2H</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Cr</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7</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H</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a:t>
            </a:r>
            <a:r>
              <a:rPr lang="en-AU" sz="3200" i="1" baseline="-25000" dirty="0">
                <a:solidFill>
                  <a:srgbClr val="00FF00"/>
                </a:solidFill>
                <a:effectLst/>
                <a:latin typeface="Berlin Sans FB Demi" panose="020E0802020502020306" pitchFamily="34" charset="0"/>
              </a:rPr>
              <a:t>l</a:t>
            </a:r>
            <a:r>
              <a:rPr lang="en-AU" sz="3200" baseline="-25000" dirty="0">
                <a:solidFill>
                  <a:srgbClr val="00FF00"/>
                </a:solidFill>
                <a:effectLst/>
                <a:latin typeface="Berlin Sans FB Demi" panose="020E0802020502020306" pitchFamily="34" charset="0"/>
              </a:rPr>
              <a:t>)</a:t>
            </a:r>
            <a:endParaRPr lang="en-AU" sz="3200" dirty="0">
              <a:solidFill>
                <a:srgbClr val="00FF00"/>
              </a:solidFill>
              <a:effectLst/>
              <a:latin typeface="Berlin Sans FB Demi" panose="020E0802020502020306" pitchFamily="34" charset="0"/>
            </a:endParaRPr>
          </a:p>
          <a:p>
            <a:pPr marL="18288" indent="0">
              <a:buNone/>
            </a:pPr>
            <a:r>
              <a:rPr lang="en-AU" sz="2400" dirty="0">
                <a:solidFill>
                  <a:srgbClr val="FFFF00"/>
                </a:solidFill>
                <a:effectLst/>
                <a:latin typeface="Berlin Sans FB Demi" panose="020E0802020502020306" pitchFamily="34" charset="0"/>
              </a:rPr>
              <a:t>  (+6)(-2)                 (+1)                     (+6)(-2)                (+1)(-2)    </a:t>
            </a:r>
          </a:p>
          <a:p>
            <a:pPr marL="18288" indent="0">
              <a:buNone/>
            </a:pPr>
            <a:r>
              <a:rPr lang="en-AU" sz="3200" dirty="0">
                <a:solidFill>
                  <a:srgbClr val="FFFF00"/>
                </a:solidFill>
                <a:effectLst/>
                <a:latin typeface="Berlin Sans FB Demi" panose="020E0802020502020306" pitchFamily="34" charset="0"/>
              </a:rPr>
              <a:t>∴not redox</a:t>
            </a:r>
          </a:p>
          <a:p>
            <a:pPr marL="18288" indent="0">
              <a:buNone/>
            </a:pPr>
            <a:r>
              <a:rPr lang="en-AU" sz="3200" dirty="0">
                <a:solidFill>
                  <a:srgbClr val="00FF00"/>
                </a:solidFill>
                <a:effectLst/>
                <a:latin typeface="Berlin Sans FB Demi" panose="020E0802020502020306" pitchFamily="34" charset="0"/>
              </a:rPr>
              <a:t> </a:t>
            </a:r>
          </a:p>
          <a:p>
            <a:pPr marL="18288" indent="0">
              <a:buNone/>
            </a:pPr>
            <a:r>
              <a:rPr lang="en-AU" sz="3200" dirty="0">
                <a:solidFill>
                  <a:srgbClr val="00FF00"/>
                </a:solidFill>
                <a:effectLst/>
                <a:latin typeface="Berlin Sans FB Demi" panose="020E0802020502020306" pitchFamily="34" charset="0"/>
              </a:rPr>
              <a:t>2CrO</a:t>
            </a:r>
            <a:r>
              <a:rPr lang="en-AU" sz="3200" baseline="-25000" dirty="0">
                <a:solidFill>
                  <a:srgbClr val="00FF00"/>
                </a:solidFill>
                <a:effectLst/>
                <a:latin typeface="Berlin Sans FB Demi" panose="020E0802020502020306" pitchFamily="34" charset="0"/>
              </a:rPr>
              <a:t>2</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+ 3H</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2(</a:t>
            </a:r>
            <a:r>
              <a:rPr lang="en-AU" sz="3200" i="1" baseline="-25000" dirty="0">
                <a:solidFill>
                  <a:srgbClr val="00FF00"/>
                </a:solidFill>
                <a:effectLst/>
                <a:latin typeface="Berlin Sans FB Demi" panose="020E0802020502020306" pitchFamily="34" charset="0"/>
              </a:rPr>
              <a:t>l</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OH</a:t>
            </a:r>
            <a:r>
              <a:rPr lang="en-AU" sz="3200" baseline="30000" dirty="0">
                <a:solidFill>
                  <a:srgbClr val="00FF00"/>
                </a:solidFill>
                <a:effectLst/>
                <a:latin typeface="Berlin Sans FB Demi" panose="020E0802020502020306" pitchFamily="34" charset="0"/>
              </a:rPr>
              <a:t>‒</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→2CrO</a:t>
            </a:r>
            <a:r>
              <a:rPr lang="en-AU" sz="3200" baseline="-25000" dirty="0">
                <a:solidFill>
                  <a:srgbClr val="00FF00"/>
                </a:solidFill>
                <a:effectLst/>
                <a:latin typeface="Berlin Sans FB Demi" panose="020E0802020502020306" pitchFamily="34" charset="0"/>
              </a:rPr>
              <a:t>4</a:t>
            </a:r>
            <a:r>
              <a:rPr lang="en-AU" sz="3200" baseline="30000" dirty="0">
                <a:solidFill>
                  <a:srgbClr val="00FF00"/>
                </a:solidFill>
                <a:effectLst/>
                <a:latin typeface="Berlin Sans FB Demi" panose="020E0802020502020306" pitchFamily="34" charset="0"/>
              </a:rPr>
              <a:t>2-</a:t>
            </a:r>
            <a:r>
              <a:rPr lang="en-AU" sz="3200" baseline="-25000" dirty="0">
                <a:solidFill>
                  <a:srgbClr val="00FF00"/>
                </a:solidFill>
                <a:effectLst/>
                <a:latin typeface="Berlin Sans FB Demi" panose="020E0802020502020306" pitchFamily="34" charset="0"/>
              </a:rPr>
              <a:t>(</a:t>
            </a:r>
            <a:r>
              <a:rPr lang="en-AU" sz="3200" baseline="-25000" dirty="0" err="1">
                <a:solidFill>
                  <a:srgbClr val="00FF00"/>
                </a:solidFill>
                <a:effectLst/>
                <a:latin typeface="Berlin Sans FB Demi" panose="020E0802020502020306" pitchFamily="34" charset="0"/>
              </a:rPr>
              <a:t>aq</a:t>
            </a:r>
            <a:r>
              <a:rPr lang="en-AU" sz="3200" baseline="-25000" dirty="0">
                <a:solidFill>
                  <a:srgbClr val="00FF00"/>
                </a:solidFill>
                <a:effectLst/>
                <a:latin typeface="Berlin Sans FB Demi" panose="020E0802020502020306" pitchFamily="34" charset="0"/>
              </a:rPr>
              <a:t>)</a:t>
            </a:r>
            <a:r>
              <a:rPr lang="en-AU" sz="3200" dirty="0">
                <a:solidFill>
                  <a:srgbClr val="00FF00"/>
                </a:solidFill>
                <a:effectLst/>
                <a:latin typeface="Berlin Sans FB Demi" panose="020E0802020502020306" pitchFamily="34" charset="0"/>
              </a:rPr>
              <a:t> + 4H</a:t>
            </a:r>
            <a:r>
              <a:rPr lang="en-AU" sz="3200" baseline="-25000" dirty="0">
                <a:solidFill>
                  <a:srgbClr val="00FF00"/>
                </a:solidFill>
                <a:effectLst/>
                <a:latin typeface="Berlin Sans FB Demi" panose="020E0802020502020306" pitchFamily="34" charset="0"/>
              </a:rPr>
              <a:t>2</a:t>
            </a:r>
            <a:r>
              <a:rPr lang="en-AU" sz="3200" dirty="0">
                <a:solidFill>
                  <a:srgbClr val="00FF00"/>
                </a:solidFill>
                <a:effectLst/>
                <a:latin typeface="Berlin Sans FB Demi" panose="020E0802020502020306" pitchFamily="34" charset="0"/>
              </a:rPr>
              <a:t>O</a:t>
            </a:r>
            <a:r>
              <a:rPr lang="en-AU" sz="3200" baseline="-25000" dirty="0">
                <a:solidFill>
                  <a:srgbClr val="00FF00"/>
                </a:solidFill>
                <a:effectLst/>
                <a:latin typeface="Berlin Sans FB Demi" panose="020E0802020502020306" pitchFamily="34" charset="0"/>
              </a:rPr>
              <a:t>(</a:t>
            </a:r>
            <a:r>
              <a:rPr lang="en-AU" sz="3200" i="1" baseline="-25000" dirty="0">
                <a:solidFill>
                  <a:srgbClr val="00FF00"/>
                </a:solidFill>
                <a:effectLst/>
                <a:latin typeface="Berlin Sans FB Demi" panose="020E0802020502020306" pitchFamily="34" charset="0"/>
              </a:rPr>
              <a:t>l</a:t>
            </a:r>
            <a:r>
              <a:rPr lang="en-AU" sz="3200" baseline="-25000" dirty="0">
                <a:solidFill>
                  <a:srgbClr val="00FF00"/>
                </a:solidFill>
                <a:effectLst/>
                <a:latin typeface="Berlin Sans FB Demi" panose="020E0802020502020306" pitchFamily="34" charset="0"/>
              </a:rPr>
              <a:t>)</a:t>
            </a:r>
            <a:endParaRPr lang="en-AU" sz="3200" dirty="0">
              <a:solidFill>
                <a:srgbClr val="00FF00"/>
              </a:solidFill>
              <a:effectLst/>
              <a:latin typeface="Berlin Sans FB Demi" panose="020E0802020502020306" pitchFamily="34" charset="0"/>
            </a:endParaRPr>
          </a:p>
          <a:p>
            <a:pPr marL="18288" indent="0">
              <a:buNone/>
            </a:pPr>
            <a:r>
              <a:rPr lang="en-AU" sz="2400" dirty="0">
                <a:solidFill>
                  <a:srgbClr val="FFFF00"/>
                </a:solidFill>
                <a:effectLst/>
                <a:latin typeface="Berlin Sans FB Demi" panose="020E0802020502020306" pitchFamily="34" charset="0"/>
              </a:rPr>
              <a:t>(+3)(-2)              (+1)(-1)       (-2)(+1)           (+6)(-2)                (+1)(-2)    </a:t>
            </a:r>
          </a:p>
          <a:p>
            <a:pPr marL="18288" indent="0">
              <a:buNone/>
            </a:pPr>
            <a:r>
              <a:rPr lang="en-AU" sz="3200" dirty="0">
                <a:solidFill>
                  <a:srgbClr val="00FF00"/>
                </a:solidFill>
                <a:effectLst/>
                <a:latin typeface="Berlin Sans FB Demi" panose="020E0802020502020306" pitchFamily="34" charset="0"/>
              </a:rPr>
              <a:t> </a:t>
            </a:r>
            <a:r>
              <a:rPr lang="en-AU" sz="3200" dirty="0">
                <a:solidFill>
                  <a:srgbClr val="FFFF00"/>
                </a:solidFill>
                <a:effectLst/>
                <a:latin typeface="Berlin Sans FB Demi" panose="020E0802020502020306" pitchFamily="34" charset="0"/>
              </a:rPr>
              <a:t>∴redox</a:t>
            </a:r>
          </a:p>
          <a:p>
            <a:pPr marL="18288" indent="0">
              <a:buNone/>
            </a:pPr>
            <a:r>
              <a:rPr lang="en-AU" sz="3200" dirty="0">
                <a:solidFill>
                  <a:srgbClr val="FFFF00"/>
                </a:solidFill>
                <a:effectLst/>
                <a:latin typeface="Berlin Sans FB Demi" panose="020E0802020502020306" pitchFamily="34" charset="0"/>
              </a:rPr>
              <a:t>Oxidised: Cr		Reductant: CrO</a:t>
            </a:r>
            <a:r>
              <a:rPr lang="en-AU" sz="3200" baseline="-25000" dirty="0">
                <a:solidFill>
                  <a:srgbClr val="FFFF00"/>
                </a:solidFill>
                <a:effectLst/>
                <a:latin typeface="Berlin Sans FB Demi" panose="020E0802020502020306" pitchFamily="34" charset="0"/>
              </a:rPr>
              <a:t>2</a:t>
            </a:r>
            <a:r>
              <a:rPr lang="en-AU" sz="3200" baseline="30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FFFF00"/>
                </a:solidFill>
                <a:effectLst/>
                <a:latin typeface="Berlin Sans FB Demi" panose="020E0802020502020306" pitchFamily="34" charset="0"/>
              </a:rPr>
              <a:t>Reduced: O		Oxidant: 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2</a:t>
            </a:r>
            <a:endParaRPr lang="en-AU" sz="3200" dirty="0">
              <a:solidFill>
                <a:srgbClr val="FFFF00"/>
              </a:solidFill>
              <a:effectLst/>
              <a:latin typeface="Berlin Sans FB Demi" panose="020E0802020502020306" pitchFamily="34" charset="0"/>
            </a:endParaRPr>
          </a:p>
        </p:txBody>
      </p:sp>
    </p:spTree>
    <p:extLst>
      <p:ext uri="{BB962C8B-B14F-4D97-AF65-F5344CB8AC3E}">
        <p14:creationId xmlns:p14="http://schemas.microsoft.com/office/powerpoint/2010/main" val="12038012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chor="t">
            <a:normAutofit/>
          </a:bodyPr>
          <a:lstStyle/>
          <a:p>
            <a:pPr marL="18288" indent="0">
              <a:buNone/>
            </a:pPr>
            <a:r>
              <a:rPr lang="en-AU" sz="3200" dirty="0">
                <a:solidFill>
                  <a:srgbClr val="00FF00"/>
                </a:solidFill>
                <a:effectLst/>
                <a:latin typeface="Berlin Sans FB Demi" panose="020E0802020502020306" pitchFamily="34" charset="0"/>
              </a:rPr>
              <a:t>A disproportionation reaction involves one species that is both oxidised and reduced.</a:t>
            </a:r>
          </a:p>
          <a:p>
            <a:pPr marL="18288" indent="0">
              <a:buNone/>
            </a:pPr>
            <a:r>
              <a:rPr lang="en-AU" sz="3200" dirty="0">
                <a:solidFill>
                  <a:srgbClr val="00FF00"/>
                </a:solidFill>
                <a:effectLst/>
                <a:latin typeface="Berlin Sans FB Demi" panose="020E0802020502020306" pitchFamily="34" charset="0"/>
              </a:rPr>
              <a:t> </a:t>
            </a:r>
          </a:p>
          <a:p>
            <a:pPr marL="18288" indent="0">
              <a:buNone/>
            </a:pPr>
            <a:r>
              <a:rPr lang="en-AU" sz="3200" dirty="0">
                <a:solidFill>
                  <a:srgbClr val="00FF00"/>
                </a:solidFill>
                <a:effectLst/>
                <a:latin typeface="Berlin Sans FB Demi" panose="020E0802020502020306" pitchFamily="34" charset="0"/>
              </a:rPr>
              <a:t>e.g.  </a:t>
            </a:r>
            <a:r>
              <a:rPr lang="en-AU" sz="3200" dirty="0">
                <a:solidFill>
                  <a:srgbClr val="FFFF00"/>
                </a:solidFill>
                <a:effectLst/>
                <a:latin typeface="Berlin Sans FB Demi" panose="020E0802020502020306" pitchFamily="34" charset="0"/>
              </a:rPr>
              <a:t>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2(</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r>
              <a:rPr lang="en-AU" sz="3200" dirty="0">
                <a:solidFill>
                  <a:srgbClr val="FFFF00"/>
                </a:solidFill>
                <a:effectLst/>
                <a:latin typeface="Berlin Sans FB Demi" panose="020E0802020502020306" pitchFamily="34" charset="0"/>
              </a:rPr>
              <a:t>   →   O</a:t>
            </a:r>
            <a:r>
              <a:rPr lang="en-AU" sz="3200" baseline="-25000" dirty="0">
                <a:solidFill>
                  <a:srgbClr val="FFFF00"/>
                </a:solidFill>
                <a:effectLst/>
                <a:latin typeface="Berlin Sans FB Demi" panose="020E0802020502020306" pitchFamily="34" charset="0"/>
              </a:rPr>
              <a:t>2(g)</a:t>
            </a:r>
            <a:r>
              <a:rPr lang="en-AU" sz="3200" dirty="0">
                <a:solidFill>
                  <a:srgbClr val="FFFF00"/>
                </a:solidFill>
                <a:effectLst/>
                <a:latin typeface="Berlin Sans FB Demi" panose="020E0802020502020306" pitchFamily="34" charset="0"/>
              </a:rPr>
              <a:t>  +  2H</a:t>
            </a:r>
            <a:r>
              <a:rPr lang="en-AU" sz="3200" baseline="-25000" dirty="0">
                <a:solidFill>
                  <a:srgbClr val="FFFF00"/>
                </a:solidFill>
                <a:effectLst/>
                <a:latin typeface="Berlin Sans FB Demi" panose="020E0802020502020306" pitchFamily="34" charset="0"/>
              </a:rPr>
              <a:t>2</a:t>
            </a:r>
            <a:r>
              <a:rPr lang="en-AU" sz="3200" dirty="0">
                <a:solidFill>
                  <a:srgbClr val="FFFF00"/>
                </a:solidFill>
                <a:effectLst/>
                <a:latin typeface="Berlin Sans FB Demi" panose="020E0802020502020306" pitchFamily="34" charset="0"/>
              </a:rPr>
              <a:t>O</a:t>
            </a:r>
            <a:r>
              <a:rPr lang="en-AU" sz="3200" baseline="-25000" dirty="0">
                <a:solidFill>
                  <a:srgbClr val="FFFF00"/>
                </a:solidFill>
                <a:effectLst/>
                <a:latin typeface="Berlin Sans FB Demi" panose="020E0802020502020306" pitchFamily="34" charset="0"/>
              </a:rPr>
              <a:t>(</a:t>
            </a:r>
            <a:r>
              <a:rPr lang="en-AU" sz="3200" i="1" baseline="-25000" dirty="0">
                <a:solidFill>
                  <a:srgbClr val="FFFF00"/>
                </a:solidFill>
                <a:effectLst/>
                <a:latin typeface="Berlin Sans FB Demi" panose="020E0802020502020306" pitchFamily="34" charset="0"/>
              </a:rPr>
              <a:t>l</a:t>
            </a:r>
            <a:r>
              <a:rPr lang="en-AU" sz="3200" baseline="-25000" dirty="0">
                <a:solidFill>
                  <a:srgbClr val="FFFF00"/>
                </a:solidFill>
                <a:effectLst/>
                <a:latin typeface="Berlin Sans FB Demi" panose="020E0802020502020306" pitchFamily="34" charset="0"/>
              </a:rPr>
              <a:t>)</a:t>
            </a:r>
            <a:endParaRPr lang="en-AU" sz="3200" dirty="0">
              <a:solidFill>
                <a:srgbClr val="FFFF0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          </a:t>
            </a:r>
            <a:r>
              <a:rPr lang="en-AU" sz="2400" dirty="0">
                <a:solidFill>
                  <a:srgbClr val="FFFF00"/>
                </a:solidFill>
                <a:effectLst/>
                <a:latin typeface="Berlin Sans FB Demi" panose="020E0802020502020306" pitchFamily="34" charset="0"/>
              </a:rPr>
              <a:t>(+1)(-1)                 (0)              (+1)(-2)</a:t>
            </a:r>
          </a:p>
          <a:p>
            <a:pPr marL="18288" indent="0">
              <a:buNone/>
            </a:pPr>
            <a:endParaRPr lang="en-AU" sz="3200" dirty="0">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A number of common reactions are also redox reactions. These include:</a:t>
            </a:r>
          </a:p>
          <a:p>
            <a:pPr marL="18288" indent="0">
              <a:buNone/>
            </a:pPr>
            <a:r>
              <a:rPr lang="en-AU" sz="3200" dirty="0">
                <a:solidFill>
                  <a:srgbClr val="00FF00"/>
                </a:solidFill>
                <a:effectLst/>
                <a:latin typeface="Berlin Sans FB Demi" panose="020E0802020502020306" pitchFamily="34" charset="0"/>
              </a:rPr>
              <a:t> </a:t>
            </a:r>
          </a:p>
          <a:p>
            <a:pPr marL="18288" indent="0">
              <a:buNone/>
            </a:pPr>
            <a:r>
              <a:rPr lang="en-AU" sz="3600" b="1" dirty="0">
                <a:solidFill>
                  <a:srgbClr val="00B0F0"/>
                </a:solidFill>
                <a:effectLst/>
                <a:latin typeface="Berlin Sans FB Demi" panose="020E0802020502020306" pitchFamily="34" charset="0"/>
              </a:rPr>
              <a:t>Metal-Metal Ion Displacement </a:t>
            </a:r>
            <a:endParaRPr lang="en-AU" sz="3600" dirty="0">
              <a:solidFill>
                <a:srgbClr val="00B0F0"/>
              </a:solidFill>
              <a:effectLst/>
              <a:latin typeface="Berlin Sans FB Demi" panose="020E0802020502020306" pitchFamily="34" charset="0"/>
            </a:endParaRPr>
          </a:p>
          <a:p>
            <a:pPr marL="18288" indent="0">
              <a:buNone/>
            </a:pPr>
            <a:r>
              <a:rPr lang="en-AU" sz="3200" dirty="0">
                <a:solidFill>
                  <a:srgbClr val="00FF00"/>
                </a:solidFill>
                <a:effectLst/>
                <a:latin typeface="Berlin Sans FB Demi" panose="020E0802020502020306" pitchFamily="34" charset="0"/>
              </a:rPr>
              <a:t>Electron transfer takes place from a metal element to the metal ion of a less reactive metal. </a:t>
            </a:r>
            <a:endParaRPr lang="en-AU" sz="2000" dirty="0">
              <a:solidFill>
                <a:srgbClr val="00FF00"/>
              </a:solidFill>
              <a:effectLst/>
              <a:latin typeface="Berlin Sans FB Demi" panose="020E0802020502020306" pitchFamily="34" charset="0"/>
            </a:endParaRPr>
          </a:p>
        </p:txBody>
      </p:sp>
    </p:spTree>
    <p:extLst>
      <p:ext uri="{BB962C8B-B14F-4D97-AF65-F5344CB8AC3E}">
        <p14:creationId xmlns:p14="http://schemas.microsoft.com/office/powerpoint/2010/main" val="10720143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2482</TotalTime>
  <Words>6603</Words>
  <Application>Microsoft Office PowerPoint</Application>
  <PresentationFormat>On-screen Show (4:3)</PresentationFormat>
  <Paragraphs>517</Paragraphs>
  <Slides>78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Berlin Sans FB Demi</vt:lpstr>
      <vt:lpstr>Palatino Linotype</vt:lpstr>
      <vt:lpstr>Wingdings</vt:lpstr>
      <vt:lpstr>Elemental</vt:lpstr>
      <vt:lpstr>Oxidation and Reduction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Kennedy Baptist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Cricelli</dc:creator>
  <cp:lastModifiedBy>Rick Cricelli</cp:lastModifiedBy>
  <cp:revision>104</cp:revision>
  <dcterms:created xsi:type="dcterms:W3CDTF">2016-03-17T05:22:14Z</dcterms:created>
  <dcterms:modified xsi:type="dcterms:W3CDTF">2021-05-14T08:05:37Z</dcterms:modified>
</cp:coreProperties>
</file>