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98" r:id="rId16"/>
    <p:sldId id="271" r:id="rId17"/>
    <p:sldId id="272" r:id="rId18"/>
    <p:sldId id="273" r:id="rId19"/>
    <p:sldId id="274" r:id="rId20"/>
    <p:sldId id="300" r:id="rId21"/>
    <p:sldId id="301" r:id="rId22"/>
    <p:sldId id="302" r:id="rId23"/>
    <p:sldId id="303" r:id="rId24"/>
    <p:sldId id="304" r:id="rId25"/>
    <p:sldId id="277" r:id="rId26"/>
    <p:sldId id="278" r:id="rId27"/>
    <p:sldId id="279" r:id="rId28"/>
    <p:sldId id="305" r:id="rId29"/>
    <p:sldId id="306" r:id="rId30"/>
    <p:sldId id="307" r:id="rId31"/>
    <p:sldId id="308" r:id="rId32"/>
    <p:sldId id="309" r:id="rId33"/>
    <p:sldId id="310" r:id="rId34"/>
    <p:sldId id="311" r:id="rId35"/>
    <p:sldId id="312" r:id="rId36"/>
    <p:sldId id="284" r:id="rId37"/>
    <p:sldId id="285" r:id="rId38"/>
    <p:sldId id="286" r:id="rId39"/>
    <p:sldId id="287" r:id="rId40"/>
    <p:sldId id="288" r:id="rId41"/>
    <p:sldId id="289" r:id="rId42"/>
    <p:sldId id="290" r:id="rId43"/>
    <p:sldId id="291" r:id="rId44"/>
    <p:sldId id="292" r:id="rId45"/>
    <p:sldId id="293" r:id="rId46"/>
    <p:sldId id="316" r:id="rId47"/>
    <p:sldId id="294" r:id="rId48"/>
    <p:sldId id="295" r:id="rId49"/>
    <p:sldId id="297" r:id="rId50"/>
    <p:sldId id="313" r:id="rId51"/>
    <p:sldId id="314" r:id="rId52"/>
    <p:sldId id="315" r:id="rId53"/>
    <p:sldId id="29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E7EB"/>
    <a:srgbClr val="00FF00"/>
    <a:srgbClr val="F6E00A"/>
    <a:srgbClr val="FF66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72" d="100"/>
          <a:sy n="72" d="100"/>
        </p:scale>
        <p:origin x="72" y="1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2T01:33:06.523"/>
    </inkml:context>
    <inkml:brush xml:id="br0">
      <inkml:brushProperty name="width" value="0.05" units="cm"/>
      <inkml:brushProperty name="height" value="0.05" units="cm"/>
    </inkml:brush>
  </inkml:definitions>
  <inkml:trace contextRef="#ctx0" brushRef="#br0">88 100 23983 0 0,'0'-3'132'0'0,"-1"0"0"0"0,1 0-1 0 0,0 1 1 0 0,-1-1-1 0 0,0 0 1 0 0,0 0 0 0 0,0 0-1 0 0,0 0 1 0 0,0 1 0 0 0,-2-4-1 0 0,-3-3 264 0 0,-1 0 0 0 0,-7-9-1 0 0,4 4-394 0 0,1 4 0 0 0,9 9 0 0 0,-1 1 0 0 0,1-1 0 0 0,0 1 0 0 0,0 0 0 0 0,-1-1 0 0 0,1 1 0 0 0,0 0 0 0 0,0 0 0 0 0,-1-1-1 0 0,1 1 1 0 0,0 0 0 0 0,-1-1 0 0 0,1 1 0 0 0,-1 0 0 0 0,1 0 0 0 0,0 0 0 0 0,-1 0 0 0 0,1-1 0 0 0,-1 1 0 0 0,1 0 0 0 0,0 0 0 0 0,-1 0 0 0 0,1 0-1 0 0,-1 0 1 0 0,1 0 0 0 0,-1 0 0 0 0,1 0 0 0 0,0 0 0 0 0,-1 0 0 0 0,1 0 0 0 0,-1 1 0 0 0,0-1-11 0 0,0 0-96 0 0,0 0-1 0 0,0 0 1 0 0,1 0 0 0 0,-1 0-1 0 0,0 1 1 0 0,0-1 0 0 0,0 0-1 0 0,1 0 1 0 0,-1 1 0 0 0,0-1-1 0 0,1 0 1 0 0,-1 1 0 0 0,0-1-1 0 0,1 1 1 0 0,-1-1 0 0 0,0 1-1 0 0,1-1 1 0 0,-1 1 0 0 0,1-1-1 0 0,-1 1 1 0 0,1 0 0 0 0,-1-1-1 0 0,1 1 1 0 0,0 0 0 0 0,-1-1-1 0 0,1 1 1 0 0,0 0 0 0 0,-1 0-1 0 0,1-1 1 0 0,0 1 0 0 0,0 0-1 0 0,0 0 1 0 0,-1-1 0 0 0,1 1-1 0 0,0 0 1 0 0,0 0 0 0 0,0 0-1 0 0,1-1 1 0 0,-1 2 0 0 0,3 9-8058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C63BF-58CC-4118-A62A-5C8EC641B99D}" type="datetimeFigureOut">
              <a:rPr lang="en-AU" smtClean="0"/>
              <a:t>7/09/2021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255AA-03C3-4AA6-A646-60F795EF5C8F}" type="slidenum">
              <a:rPr lang="en-AU" smtClean="0"/>
              <a:t>‹#›</a:t>
            </a:fld>
            <a:endParaRPr lang="en-AU"/>
          </a:p>
        </p:txBody>
      </p:sp>
    </p:spTree>
    <p:extLst>
      <p:ext uri="{BB962C8B-B14F-4D97-AF65-F5344CB8AC3E}">
        <p14:creationId xmlns:p14="http://schemas.microsoft.com/office/powerpoint/2010/main" val="2541282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94255AA-03C3-4AA6-A646-60F795EF5C8F}" type="slidenum">
              <a:rPr lang="en-AU" smtClean="0"/>
              <a:t>36</a:t>
            </a:fld>
            <a:endParaRPr lang="en-AU"/>
          </a:p>
        </p:txBody>
      </p:sp>
    </p:spTree>
    <p:extLst>
      <p:ext uri="{BB962C8B-B14F-4D97-AF65-F5344CB8AC3E}">
        <p14:creationId xmlns:p14="http://schemas.microsoft.com/office/powerpoint/2010/main" val="1890794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94255AA-03C3-4AA6-A646-60F795EF5C8F}" type="slidenum">
              <a:rPr lang="en-AU" smtClean="0"/>
              <a:t>39</a:t>
            </a:fld>
            <a:endParaRPr lang="en-AU"/>
          </a:p>
        </p:txBody>
      </p:sp>
    </p:spTree>
    <p:extLst>
      <p:ext uri="{BB962C8B-B14F-4D97-AF65-F5344CB8AC3E}">
        <p14:creationId xmlns:p14="http://schemas.microsoft.com/office/powerpoint/2010/main" val="4987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Nylon 66 is made form the two monomers described in the paragraph. Nylon 6 is made from the one monomer (6-aminohexanoic acid).</a:t>
            </a:r>
            <a:endParaRPr lang="en-AU" dirty="0"/>
          </a:p>
        </p:txBody>
      </p:sp>
      <p:sp>
        <p:nvSpPr>
          <p:cNvPr id="4" name="Slide Number Placeholder 3"/>
          <p:cNvSpPr>
            <a:spLocks noGrp="1"/>
          </p:cNvSpPr>
          <p:nvPr>
            <p:ph type="sldNum" sz="quarter" idx="5"/>
          </p:nvPr>
        </p:nvSpPr>
        <p:spPr/>
        <p:txBody>
          <a:bodyPr/>
          <a:lstStyle/>
          <a:p>
            <a:fld id="{194255AA-03C3-4AA6-A646-60F795EF5C8F}" type="slidenum">
              <a:rPr lang="en-AU" smtClean="0"/>
              <a:t>49</a:t>
            </a:fld>
            <a:endParaRPr lang="en-AU"/>
          </a:p>
        </p:txBody>
      </p:sp>
    </p:spTree>
    <p:extLst>
      <p:ext uri="{BB962C8B-B14F-4D97-AF65-F5344CB8AC3E}">
        <p14:creationId xmlns:p14="http://schemas.microsoft.com/office/powerpoint/2010/main" val="136079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94255AA-03C3-4AA6-A646-60F795EF5C8F}" type="slidenum">
              <a:rPr lang="en-AU" smtClean="0"/>
              <a:t>52</a:t>
            </a:fld>
            <a:endParaRPr lang="en-AU"/>
          </a:p>
        </p:txBody>
      </p:sp>
    </p:spTree>
    <p:extLst>
      <p:ext uri="{BB962C8B-B14F-4D97-AF65-F5344CB8AC3E}">
        <p14:creationId xmlns:p14="http://schemas.microsoft.com/office/powerpoint/2010/main" val="318009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hyperlink" Target="https://www.youtube.com/watch?v=zj6fDDQrl3w" TargetMode="Externa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s://www.youtube.com/watch?v=NPF6vdfLHlU" TargetMode="Externa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www.youtube.com/watch?v=o8Cj-1WZfO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x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diamart.com/proddetail/invertase-10881342248.html" TargetMode="External"/><Relationship Id="rId7" Type="http://schemas.openxmlformats.org/officeDocument/2006/relationships/hyperlink" Target="http://www.sptcard.com/soda/soda-pun-jokes" TargetMode="External"/><Relationship Id="rId2" Type="http://schemas.openxmlformats.org/officeDocument/2006/relationships/hyperlink" Target="https://sites.google.com/site/sailclothscience/sailcloths/dacron/synthesis" TargetMode="External"/><Relationship Id="rId1" Type="http://schemas.openxmlformats.org/officeDocument/2006/relationships/slideLayout" Target="../slideLayouts/slideLayout2.xml"/><Relationship Id="rId6" Type="http://schemas.openxmlformats.org/officeDocument/2006/relationships/hyperlink" Target="https://chem.libretexts.org/Courses/Eastern_Mennonite_University/EMU%3A_Chemistry_for_the_Life_Sciences_(Cessna)/15%3A_Organic_Acids_and_Bases_and_Some_of_Their_Derivatives/15.09_Hydrolysis_of_Esters" TargetMode="External"/><Relationship Id="rId5" Type="http://schemas.openxmlformats.org/officeDocument/2006/relationships/hyperlink" Target="https://multi-clean.com/eliminate-odors-enzyme-cleaners/" TargetMode="External"/><Relationship Id="rId4" Type="http://schemas.openxmlformats.org/officeDocument/2006/relationships/hyperlink" Target="https://catherinekonold.wordpress.com/as-general-education/chem-10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www.youtube.com/watch?v=qgVFkRn8f10" TargetMode="Externa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866" y="50152"/>
            <a:ext cx="9404723" cy="1082784"/>
          </a:xfrm>
        </p:spPr>
        <p:txBody>
          <a:bodyPr/>
          <a:lstStyle/>
          <a:p>
            <a:pPr algn="ctr"/>
            <a:r>
              <a:rPr lang="en-US" sz="5400" b="1" dirty="0">
                <a:solidFill>
                  <a:srgbClr val="FFFF00"/>
                </a:solidFill>
                <a:effectLst>
                  <a:reflection blurRad="6350" stA="55000" endA="300" endPos="45500" dir="5400000" sy="-100000" algn="bl" rotWithShape="0"/>
                </a:effectLst>
                <a:latin typeface="Perpetua Titling MT" panose="02020502060505020804" pitchFamily="18" charset="0"/>
              </a:rPr>
              <a:t>CHEMICAL SYNTHESIS</a:t>
            </a:r>
            <a:endParaRPr lang="en-AU" sz="5400" b="1" dirty="0">
              <a:solidFill>
                <a:srgbClr val="FFFF00"/>
              </a:solidFill>
              <a:effectLst>
                <a:reflection blurRad="6350" stA="55000" endA="300" endPos="45500" dir="5400000" sy="-100000" algn="bl" rotWithShape="0"/>
              </a:effectLst>
              <a:latin typeface="Perpetua Titling MT" panose="02020502060505020804" pitchFamily="18" charset="0"/>
            </a:endParaRPr>
          </a:p>
        </p:txBody>
      </p:sp>
      <p:sp>
        <p:nvSpPr>
          <p:cNvPr id="3" name="Content Placeholder 2"/>
          <p:cNvSpPr>
            <a:spLocks noGrp="1"/>
          </p:cNvSpPr>
          <p:nvPr>
            <p:ph idx="1"/>
          </p:nvPr>
        </p:nvSpPr>
        <p:spPr>
          <a:xfrm>
            <a:off x="40257" y="1132936"/>
            <a:ext cx="12111486" cy="5681932"/>
          </a:xfrm>
        </p:spPr>
        <p:txBody>
          <a:bodyPr>
            <a:normAutofit/>
          </a:bodyPr>
          <a:lstStyle/>
          <a:p>
            <a:pPr marL="0" indent="0">
              <a:buNone/>
            </a:pPr>
            <a:r>
              <a:rPr lang="en-AU" sz="3200" b="1" dirty="0">
                <a:solidFill>
                  <a:srgbClr val="00B0F0"/>
                </a:solidFill>
              </a:rPr>
              <a:t>Green Chemistry</a:t>
            </a:r>
          </a:p>
          <a:p>
            <a:pPr marL="0" indent="0">
              <a:buNone/>
            </a:pPr>
            <a:r>
              <a:rPr lang="en-AU" sz="2800" b="1" dirty="0">
                <a:solidFill>
                  <a:srgbClr val="FFFF00"/>
                </a:solidFill>
              </a:rPr>
              <a:t>The principles developed by chemists and the chemical industry to enact a more sustainable industry. The commonly accepted principles of green chemistry include:</a:t>
            </a:r>
          </a:p>
          <a:p>
            <a:pPr lvl="0"/>
            <a:r>
              <a:rPr lang="en-AU" sz="2800" b="1" dirty="0">
                <a:solidFill>
                  <a:srgbClr val="FFFF00"/>
                </a:solidFill>
              </a:rPr>
              <a:t>Prevention – preventing waste is easier than cleaning it up.</a:t>
            </a:r>
          </a:p>
          <a:p>
            <a:pPr lvl="0"/>
            <a:r>
              <a:rPr lang="en-AU" sz="2800" b="1" dirty="0">
                <a:solidFill>
                  <a:srgbClr val="FFFF00"/>
                </a:solidFill>
              </a:rPr>
              <a:t>Atom economy – maximise the incorporation of all materials used during the process into the final product.</a:t>
            </a:r>
          </a:p>
          <a:p>
            <a:r>
              <a:rPr lang="en-AU" sz="2800" b="1" dirty="0">
                <a:solidFill>
                  <a:srgbClr val="FFFF00"/>
                </a:solidFill>
              </a:rPr>
              <a:t>Less hazardous chemical synthesis – generating little or no toxic products or by-products.</a:t>
            </a:r>
          </a:p>
          <a:p>
            <a:r>
              <a:rPr lang="en-AU" sz="2800" b="1" dirty="0">
                <a:solidFill>
                  <a:srgbClr val="FFFF00"/>
                </a:solidFill>
              </a:rPr>
              <a:t>Designing safer chemicals – chemical products designed to affect their desired function only.</a:t>
            </a:r>
          </a:p>
          <a:p>
            <a:pPr lvl="0"/>
            <a:endParaRPr lang="en-AU" sz="2800" b="1" dirty="0">
              <a:solidFill>
                <a:srgbClr val="FFFF00"/>
              </a:solidFill>
            </a:endParaRPr>
          </a:p>
        </p:txBody>
      </p:sp>
    </p:spTree>
    <p:extLst>
      <p:ext uri="{BB962C8B-B14F-4D97-AF65-F5344CB8AC3E}">
        <p14:creationId xmlns:p14="http://schemas.microsoft.com/office/powerpoint/2010/main" val="3182022922"/>
      </p:ext>
    </p:extLst>
  </p:cSld>
  <p:clrMapOvr>
    <a:masterClrMapping/>
  </p:clrMapOvr>
  <p:transition spd="slow" advTm="2408065">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r>
              <a:rPr lang="en-AU" sz="2800" b="1" u="sng" dirty="0">
                <a:solidFill>
                  <a:srgbClr val="FFFF00"/>
                </a:solidFill>
              </a:rPr>
              <a:t>Synthesis from </a:t>
            </a:r>
            <a:r>
              <a:rPr lang="en-AU" sz="2800" b="1" u="sng" dirty="0" err="1">
                <a:solidFill>
                  <a:srgbClr val="FFFF00"/>
                </a:solidFill>
              </a:rPr>
              <a:t>Ethene</a:t>
            </a:r>
            <a:endParaRPr lang="en-AU" sz="2800" b="1" dirty="0">
              <a:solidFill>
                <a:srgbClr val="FFFF00"/>
              </a:solidFill>
            </a:endParaRPr>
          </a:p>
          <a:p>
            <a:pPr lvl="0"/>
            <a:r>
              <a:rPr lang="en-AU" sz="2800" b="1" dirty="0">
                <a:solidFill>
                  <a:srgbClr val="FFFF00"/>
                </a:solidFill>
              </a:rPr>
              <a:t>Quicker method using acid catalysed addition reaction                  of water and </a:t>
            </a:r>
            <a:r>
              <a:rPr lang="en-AU" sz="2800" b="1" dirty="0" err="1">
                <a:solidFill>
                  <a:srgbClr val="FFFF00"/>
                </a:solidFill>
              </a:rPr>
              <a:t>ethene</a:t>
            </a:r>
            <a:r>
              <a:rPr lang="en-AU" sz="2800" b="1" dirty="0">
                <a:solidFill>
                  <a:srgbClr val="FFFF00"/>
                </a:solidFill>
              </a:rPr>
              <a:t> (can be part of petroleum production and refining process).</a:t>
            </a:r>
          </a:p>
          <a:p>
            <a:pPr lvl="0"/>
            <a:r>
              <a:rPr lang="en-AU" sz="2800" b="1" dirty="0">
                <a:solidFill>
                  <a:srgbClr val="FFFF00"/>
                </a:solidFill>
              </a:rPr>
              <a:t>Involves passing steam and </a:t>
            </a:r>
            <a:r>
              <a:rPr lang="en-AU" sz="2800" b="1" dirty="0" err="1">
                <a:solidFill>
                  <a:srgbClr val="FFFF00"/>
                </a:solidFill>
              </a:rPr>
              <a:t>ethene</a:t>
            </a:r>
            <a:r>
              <a:rPr lang="en-AU" sz="2800" b="1" dirty="0">
                <a:solidFill>
                  <a:srgbClr val="FFFF00"/>
                </a:solidFill>
              </a:rPr>
              <a:t> through a catalyst bed made of silica particles coated with pure phosphoric acid </a:t>
            </a:r>
            <a:r>
              <a:rPr lang="en-AU" sz="2800" b="1">
                <a:solidFill>
                  <a:srgbClr val="FFFF00"/>
                </a:solidFill>
              </a:rPr>
              <a:t>as the </a:t>
            </a:r>
            <a:r>
              <a:rPr lang="en-AU" sz="2800" b="1" dirty="0">
                <a:solidFill>
                  <a:srgbClr val="FFFF00"/>
                </a:solidFill>
              </a:rPr>
              <a:t>catalyst.</a:t>
            </a:r>
          </a:p>
          <a:p>
            <a:pPr marL="0" indent="0">
              <a:buNone/>
            </a:pPr>
            <a:endParaRPr lang="en-AU" sz="2800" b="1" dirty="0">
              <a:solidFill>
                <a:srgbClr val="FFFF00"/>
              </a:solidFill>
            </a:endParaRPr>
          </a:p>
          <a:p>
            <a:pPr marL="0" indent="0">
              <a:buNone/>
            </a:pPr>
            <a:r>
              <a:rPr lang="en-AU" sz="2800" b="1" dirty="0">
                <a:solidFill>
                  <a:srgbClr val="FFFF00"/>
                </a:solidFill>
              </a:rPr>
              <a:t>                 CH</a:t>
            </a:r>
            <a:r>
              <a:rPr lang="en-AU" sz="2800" b="1" baseline="-25000" dirty="0">
                <a:solidFill>
                  <a:srgbClr val="FFFF00"/>
                </a:solidFill>
              </a:rPr>
              <a:t>2</a:t>
            </a:r>
            <a:r>
              <a:rPr lang="en-AU" sz="2800" b="1" dirty="0">
                <a:solidFill>
                  <a:srgbClr val="FFFF00"/>
                </a:solidFill>
              </a:rPr>
              <a:t>=CH</a:t>
            </a:r>
            <a:r>
              <a:rPr lang="en-AU" sz="2800" b="1" baseline="-25000" dirty="0">
                <a:solidFill>
                  <a:srgbClr val="FFFF00"/>
                </a:solidFill>
              </a:rPr>
              <a:t>2(g)</a:t>
            </a:r>
            <a:r>
              <a:rPr lang="en-AU" sz="2800" b="1" dirty="0">
                <a:solidFill>
                  <a:srgbClr val="FFFF00"/>
                </a:solidFill>
              </a:rPr>
              <a:t>  +  H</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(g)</a:t>
            </a:r>
            <a:r>
              <a:rPr lang="en-AU" sz="2800" b="1" dirty="0">
                <a:solidFill>
                  <a:srgbClr val="FFFF00"/>
                </a:solidFill>
              </a:rPr>
              <a:t>   ⇌   CH</a:t>
            </a:r>
            <a:r>
              <a:rPr lang="en-AU" sz="2800" b="1" baseline="-25000" dirty="0">
                <a:solidFill>
                  <a:srgbClr val="FFFF00"/>
                </a:solidFill>
              </a:rPr>
              <a:t>3</a:t>
            </a:r>
            <a:r>
              <a:rPr lang="en-AU" sz="2800" b="1" dirty="0">
                <a:solidFill>
                  <a:srgbClr val="FFFF00"/>
                </a:solidFill>
              </a:rPr>
              <a:t>CH</a:t>
            </a:r>
            <a:r>
              <a:rPr lang="en-AU" sz="2800" b="1" baseline="-25000" dirty="0">
                <a:solidFill>
                  <a:srgbClr val="FFFF00"/>
                </a:solidFill>
              </a:rPr>
              <a:t>2</a:t>
            </a:r>
            <a:r>
              <a:rPr lang="en-AU" sz="2800" b="1" dirty="0">
                <a:solidFill>
                  <a:srgbClr val="FFFF00"/>
                </a:solidFill>
              </a:rPr>
              <a:t>OH</a:t>
            </a:r>
            <a:r>
              <a:rPr lang="en-AU" sz="2800" b="1" baseline="-25000" dirty="0">
                <a:solidFill>
                  <a:srgbClr val="FFFF00"/>
                </a:solidFill>
              </a:rPr>
              <a:t>(g)</a:t>
            </a:r>
            <a:r>
              <a:rPr lang="en-AU" sz="2800" b="1" dirty="0">
                <a:solidFill>
                  <a:srgbClr val="FFFF00"/>
                </a:solidFill>
              </a:rPr>
              <a:t>   ΔH = ‒45 kJ</a:t>
            </a:r>
          </a:p>
          <a:p>
            <a:pPr marL="0" indent="0">
              <a:buNone/>
            </a:pPr>
            <a:endParaRPr lang="en-AU" sz="2800" b="1" dirty="0">
              <a:solidFill>
                <a:srgbClr val="FFFF00"/>
              </a:solidFill>
            </a:endParaRPr>
          </a:p>
          <a:p>
            <a:pPr lvl="0"/>
            <a:r>
              <a:rPr lang="en-AU" sz="2800" b="1" dirty="0">
                <a:solidFill>
                  <a:srgbClr val="FFFF00"/>
                </a:solidFill>
              </a:rPr>
              <a:t>Temperature of around 300 ºC and pressure of 6 – 7 </a:t>
            </a:r>
            <a:r>
              <a:rPr lang="en-AU" sz="2800" b="1" dirty="0" err="1">
                <a:solidFill>
                  <a:srgbClr val="FFFF00"/>
                </a:solidFill>
              </a:rPr>
              <a:t>MPa</a:t>
            </a:r>
            <a:r>
              <a:rPr lang="en-AU" sz="2800" b="1" dirty="0">
                <a:solidFill>
                  <a:srgbClr val="FFFF00"/>
                </a:solidFill>
              </a:rPr>
              <a:t> used</a:t>
            </a:r>
          </a:p>
          <a:p>
            <a:pPr lvl="0"/>
            <a:endParaRPr lang="en-AU" sz="2800" b="1" dirty="0">
              <a:solidFill>
                <a:srgbClr val="FFFF00"/>
              </a:solidFill>
            </a:endParaRPr>
          </a:p>
          <a:p>
            <a:pPr lvl="0"/>
            <a:endParaRPr lang="en-AU" sz="2800" b="1" dirty="0">
              <a:solidFill>
                <a:srgbClr val="FFFF00"/>
              </a:solidFill>
            </a:endParaRPr>
          </a:p>
        </p:txBody>
      </p:sp>
      <p:sp>
        <p:nvSpPr>
          <p:cNvPr id="2" name="TextBox 1">
            <a:extLst>
              <a:ext uri="{FF2B5EF4-FFF2-40B4-BE49-F238E27FC236}">
                <a16:creationId xmlns:a16="http://schemas.microsoft.com/office/drawing/2014/main" id="{CE494464-A3D5-406E-8CE3-CA3B6AEDAD99}"/>
              </a:ext>
            </a:extLst>
          </p:cNvPr>
          <p:cNvSpPr txBox="1"/>
          <p:nvPr/>
        </p:nvSpPr>
        <p:spPr>
          <a:xfrm>
            <a:off x="5279923" y="3244334"/>
            <a:ext cx="848309" cy="369332"/>
          </a:xfrm>
          <a:prstGeom prst="rect">
            <a:avLst/>
          </a:prstGeom>
          <a:noFill/>
        </p:spPr>
        <p:txBody>
          <a:bodyPr wrap="none" rtlCol="0">
            <a:spAutoFit/>
          </a:bodyPr>
          <a:lstStyle/>
          <a:p>
            <a:r>
              <a:rPr lang="en-US" b="1" dirty="0">
                <a:solidFill>
                  <a:srgbClr val="FFFF00"/>
                </a:solidFill>
              </a:rPr>
              <a:t>H</a:t>
            </a:r>
            <a:r>
              <a:rPr lang="en-US" b="1" baseline="-25000" dirty="0">
                <a:solidFill>
                  <a:srgbClr val="FFFF00"/>
                </a:solidFill>
              </a:rPr>
              <a:t>3</a:t>
            </a:r>
            <a:r>
              <a:rPr lang="en-US" b="1" dirty="0">
                <a:solidFill>
                  <a:srgbClr val="FFFF00"/>
                </a:solidFill>
              </a:rPr>
              <a:t>PO</a:t>
            </a:r>
            <a:r>
              <a:rPr lang="en-US" b="1" baseline="-25000" dirty="0">
                <a:solidFill>
                  <a:srgbClr val="FFFF00"/>
                </a:solidFill>
              </a:rPr>
              <a:t>4</a:t>
            </a:r>
            <a:endParaRPr lang="en-AU" b="1" baseline="-25000" dirty="0">
              <a:solidFill>
                <a:srgbClr val="FFFF00"/>
              </a:solidFill>
            </a:endParaRPr>
          </a:p>
        </p:txBody>
      </p:sp>
    </p:spTree>
    <p:extLst>
      <p:ext uri="{BB962C8B-B14F-4D97-AF65-F5344CB8AC3E}">
        <p14:creationId xmlns:p14="http://schemas.microsoft.com/office/powerpoint/2010/main" val="41290194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lvl="0"/>
            <a:r>
              <a:rPr lang="en-AU" sz="2800" b="1" dirty="0">
                <a:solidFill>
                  <a:srgbClr val="FFFF00"/>
                </a:solidFill>
              </a:rPr>
              <a:t>At a high temperature, reaction rate is increased because            the average kinetic energy of the reactant particles is              increased. This means a greater proportion of reactant          particles now have sufficient kinetic energy to meet the activation energy required to react. This increases the frequency of successful collisions. The velocity of the particles also increases which results in a greater rate of collisions and so increases (to a lesser degree) the reaction rate. </a:t>
            </a:r>
          </a:p>
          <a:p>
            <a:pPr marL="0" lvl="0" indent="0">
              <a:buNone/>
            </a:pPr>
            <a:endParaRPr lang="en-AU" sz="2800" b="1" dirty="0">
              <a:solidFill>
                <a:srgbClr val="FFFF00"/>
              </a:solidFill>
            </a:endParaRPr>
          </a:p>
          <a:p>
            <a:pPr lvl="0"/>
            <a:r>
              <a:rPr lang="en-AU" sz="2800" b="1" dirty="0">
                <a:solidFill>
                  <a:srgbClr val="FFFF00"/>
                </a:solidFill>
              </a:rPr>
              <a:t>At an increased temperature, the rate of the forward and reverse reactions increase. The rate of the endothermic reaction is increased more than the exothermic reaction which in this case, is the reverse reaction. This means a lesser yield of ethanol would be produced at a higher temperature (i.e. equilibrium will shift left). As such a compromise of 300 ºC is used to ensure a sufficient yield at an acceptable reaction rate.</a:t>
            </a:r>
          </a:p>
          <a:p>
            <a:pPr lvl="0"/>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34030566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At a higher pressure, the reaction rate increases due to an increased frequency of collisions (due to less distance         between particles) and the yield also increases due to a         greater number of particles being present on the reactant side in the forward reaction (i.e. equilibrium shifts to the right).</a:t>
            </a:r>
          </a:p>
          <a:p>
            <a:pPr marL="0" lvl="0" indent="0">
              <a:buNone/>
            </a:pPr>
            <a:endParaRPr lang="en-AU" sz="1400" b="1" dirty="0">
              <a:solidFill>
                <a:srgbClr val="FFFF00"/>
              </a:solidFill>
            </a:endParaRPr>
          </a:p>
          <a:p>
            <a:pPr lvl="0"/>
            <a:r>
              <a:rPr lang="en-AU" sz="2800" b="1" dirty="0">
                <a:solidFill>
                  <a:srgbClr val="FFFF00"/>
                </a:solidFill>
              </a:rPr>
              <a:t>Catalyst also increases the reaction rate but has no effect on yield.</a:t>
            </a:r>
          </a:p>
          <a:p>
            <a:pPr marL="0" lvl="0" indent="0">
              <a:buNone/>
            </a:pPr>
            <a:endParaRPr lang="en-AU" sz="1400" b="1" dirty="0">
              <a:solidFill>
                <a:srgbClr val="FFFF00"/>
              </a:solidFill>
            </a:endParaRPr>
          </a:p>
          <a:p>
            <a:pPr lvl="0"/>
            <a:r>
              <a:rPr lang="en-AU" sz="2800" b="1" dirty="0">
                <a:solidFill>
                  <a:srgbClr val="FFFF00"/>
                </a:solidFill>
              </a:rPr>
              <a:t>Molar ratio of ethene to water used is 1:0.6 as at 1:1 steam dilutes and washes away H</a:t>
            </a:r>
            <a:r>
              <a:rPr lang="en-AU" sz="2800" b="1" baseline="-25000" dirty="0">
                <a:solidFill>
                  <a:srgbClr val="FFFF00"/>
                </a:solidFill>
              </a:rPr>
              <a:t>3</a:t>
            </a:r>
            <a:r>
              <a:rPr lang="en-AU" sz="2800" b="1" dirty="0">
                <a:solidFill>
                  <a:srgbClr val="FFFF00"/>
                </a:solidFill>
              </a:rPr>
              <a:t>PO</a:t>
            </a:r>
            <a:r>
              <a:rPr lang="en-AU" sz="2800" b="1" baseline="-25000" dirty="0">
                <a:solidFill>
                  <a:srgbClr val="FFFF00"/>
                </a:solidFill>
              </a:rPr>
              <a:t>4</a:t>
            </a:r>
            <a:r>
              <a:rPr lang="en-AU" sz="2800" b="1" dirty="0">
                <a:solidFill>
                  <a:srgbClr val="FFFF00"/>
                </a:solidFill>
              </a:rPr>
              <a:t>.</a:t>
            </a:r>
          </a:p>
          <a:p>
            <a:pPr marL="0" lvl="0" indent="0">
              <a:buNone/>
            </a:pPr>
            <a:endParaRPr lang="en-AU" sz="1400" b="1" dirty="0">
              <a:solidFill>
                <a:srgbClr val="FFFF00"/>
              </a:solidFill>
            </a:endParaRPr>
          </a:p>
          <a:p>
            <a:r>
              <a:rPr lang="en-AU" sz="2800" b="1" dirty="0">
                <a:solidFill>
                  <a:srgbClr val="FFFF00"/>
                </a:solidFill>
              </a:rPr>
              <a:t>Under these conditions 5% conversion occurs so ethanol is separated and the mixture repeatedly passed over the catalyst so that an overall yield of 95% is achieved.</a:t>
            </a:r>
          </a:p>
          <a:p>
            <a:pPr lvl="0"/>
            <a:endParaRPr lang="en-AU" sz="2800" b="1" dirty="0">
              <a:solidFill>
                <a:srgbClr val="FFFF00"/>
              </a:solidFill>
            </a:endParaRPr>
          </a:p>
        </p:txBody>
      </p:sp>
    </p:spTree>
    <p:extLst>
      <p:ext uri="{BB962C8B-B14F-4D97-AF65-F5344CB8AC3E}">
        <p14:creationId xmlns:p14="http://schemas.microsoft.com/office/powerpoint/2010/main" val="28493254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751"/>
            <a:ext cx="12192000" cy="6858000"/>
          </a:xfrm>
        </p:spPr>
        <p:txBody>
          <a:bodyPr>
            <a:normAutofit/>
          </a:bodyPr>
          <a:lstStyle/>
          <a:p>
            <a:pPr marL="0" indent="0">
              <a:buNone/>
            </a:pPr>
            <a:r>
              <a:rPr lang="en-AU" sz="3200" b="1" dirty="0">
                <a:solidFill>
                  <a:srgbClr val="00B0F0"/>
                </a:solidFill>
              </a:rPr>
              <a:t>Biodiesel</a:t>
            </a:r>
          </a:p>
          <a:p>
            <a:pPr lvl="0"/>
            <a:r>
              <a:rPr lang="en-AU" sz="2800" b="1" dirty="0">
                <a:solidFill>
                  <a:srgbClr val="FFFF00"/>
                </a:solidFill>
              </a:rPr>
              <a:t>Contains methyl or ethyl esters</a:t>
            </a:r>
          </a:p>
          <a:p>
            <a:pPr lvl="0"/>
            <a:r>
              <a:rPr lang="en-AU" sz="2800" b="1" dirty="0">
                <a:solidFill>
                  <a:srgbClr val="FFFF00"/>
                </a:solidFill>
              </a:rPr>
              <a:t>Produced almost solely through base catalysed trans-esterification of triglycerides found in natural oils and fats.</a:t>
            </a:r>
          </a:p>
          <a:p>
            <a:pPr lvl="0"/>
            <a:endParaRPr lang="en-US" sz="2800" b="1" dirty="0">
              <a:solidFill>
                <a:srgbClr val="FFFF00"/>
              </a:solidFill>
            </a:endParaRPr>
          </a:p>
          <a:p>
            <a:pPr lvl="0"/>
            <a:endParaRPr lang="en-US" sz="2800" b="1" dirty="0">
              <a:solidFill>
                <a:srgbClr val="FFFF00"/>
              </a:solidFill>
            </a:endParaRPr>
          </a:p>
          <a:p>
            <a:pPr lvl="0"/>
            <a:endParaRPr lang="en-US" sz="2800" b="1" dirty="0">
              <a:solidFill>
                <a:srgbClr val="FFFF00"/>
              </a:solidFill>
            </a:endParaRPr>
          </a:p>
          <a:p>
            <a:pPr lvl="0"/>
            <a:endParaRPr lang="en-US" sz="2800" b="1" dirty="0">
              <a:solidFill>
                <a:srgbClr val="FFFF00"/>
              </a:solidFill>
            </a:endParaRPr>
          </a:p>
          <a:p>
            <a:pPr lvl="0"/>
            <a:endParaRPr lang="en-US" sz="2800" b="1" dirty="0">
              <a:solidFill>
                <a:srgbClr val="FFFF00"/>
              </a:solidFill>
            </a:endParaRPr>
          </a:p>
          <a:p>
            <a:pPr lvl="0"/>
            <a:endParaRPr lang="en-US" sz="2800" b="1" dirty="0">
              <a:solidFill>
                <a:srgbClr val="FFFF00"/>
              </a:solidFill>
            </a:endParaRPr>
          </a:p>
          <a:p>
            <a:pPr marL="0" lvl="0" indent="0">
              <a:buNone/>
            </a:pPr>
            <a:r>
              <a:rPr lang="en-US" sz="2800" b="1" dirty="0">
                <a:solidFill>
                  <a:srgbClr val="FFFF00"/>
                </a:solidFill>
              </a:rPr>
              <a:t>                                               </a:t>
            </a:r>
            <a:r>
              <a:rPr lang="en-US" sz="1400" b="1"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https://www.youtube.com/watch?v=zj6fDDQrl3w</a:t>
            </a:r>
            <a:endParaRPr lang="en-US" sz="1400" b="1" dirty="0">
              <a:solidFill>
                <a:schemeClr val="bg2">
                  <a:lumMod val="60000"/>
                  <a:lumOff val="40000"/>
                </a:schemeClr>
              </a:solidFill>
            </a:endParaRPr>
          </a:p>
          <a:p>
            <a:pPr marL="0" lvl="0" indent="0">
              <a:buNone/>
            </a:pPr>
            <a:r>
              <a:rPr lang="en-US" sz="2800" b="1" dirty="0">
                <a:solidFill>
                  <a:srgbClr val="FFFF00"/>
                </a:solidFill>
              </a:rPr>
              <a:t>                                        </a:t>
            </a:r>
            <a:r>
              <a:rPr lang="en-AU" sz="2800" b="1" dirty="0">
                <a:solidFill>
                  <a:srgbClr val="FFFF00"/>
                </a:solidFill>
              </a:rPr>
              <a:t>(R tends to be between 8 – 21 carbon atoms)</a:t>
            </a:r>
          </a:p>
        </p:txBody>
      </p:sp>
      <p:graphicFrame>
        <p:nvGraphicFramePr>
          <p:cNvPr id="2" name="Object 1"/>
          <p:cNvGraphicFramePr>
            <a:graphicFrameLocks noChangeAspect="1"/>
          </p:cNvGraphicFramePr>
          <p:nvPr>
            <p:extLst>
              <p:ext uri="{D42A27DB-BD31-4B8C-83A1-F6EECF244321}">
                <p14:modId xmlns:p14="http://schemas.microsoft.com/office/powerpoint/2010/main" val="3600056557"/>
              </p:ext>
            </p:extLst>
          </p:nvPr>
        </p:nvGraphicFramePr>
        <p:xfrm>
          <a:off x="253640" y="2463449"/>
          <a:ext cx="3369454" cy="3486383"/>
        </p:xfrm>
        <a:graphic>
          <a:graphicData uri="http://schemas.openxmlformats.org/presentationml/2006/ole">
            <mc:AlternateContent xmlns:mc="http://schemas.openxmlformats.org/markup-compatibility/2006">
              <mc:Choice xmlns:v="urn:schemas-microsoft-com:vml" Requires="v">
                <p:oleObj name="ChemSketch" r:id="rId3" imgW="1299960" imgH="1372680" progId="ACD.ChemSketch.20">
                  <p:embed/>
                </p:oleObj>
              </mc:Choice>
              <mc:Fallback>
                <p:oleObj name="ChemSketch" r:id="rId3" imgW="1299960" imgH="1372680" progId="ACD.ChemSketch.2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47147" b="48323"/>
                      <a:stretch>
                        <a:fillRect/>
                      </a:stretch>
                    </p:blipFill>
                    <p:spPr bwMode="auto">
                      <a:xfrm>
                        <a:off x="253640" y="2463449"/>
                        <a:ext cx="3369454" cy="3486383"/>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87101858"/>
              </p:ext>
            </p:extLst>
          </p:nvPr>
        </p:nvGraphicFramePr>
        <p:xfrm>
          <a:off x="3785707" y="2783458"/>
          <a:ext cx="3595209" cy="1871232"/>
        </p:xfrm>
        <a:graphic>
          <a:graphicData uri="http://schemas.openxmlformats.org/presentationml/2006/ole">
            <mc:AlternateContent xmlns:mc="http://schemas.openxmlformats.org/markup-compatibility/2006">
              <mc:Choice xmlns:v="urn:schemas-microsoft-com:vml" Requires="v">
                <p:oleObj name="ChemSketch" r:id="rId5" imgW="1211040" imgH="525960" progId="ACD.ChemSketch.20">
                  <p:embed/>
                </p:oleObj>
              </mc:Choice>
              <mc:Fallback>
                <p:oleObj name="ChemSketch" r:id="rId5" imgW="1211040" imgH="525960" progId="ACD.ChemSketch.20">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r="54878" b="46129"/>
                      <a:stretch>
                        <a:fillRect/>
                      </a:stretch>
                    </p:blipFill>
                    <p:spPr bwMode="auto">
                      <a:xfrm>
                        <a:off x="3785707" y="2783458"/>
                        <a:ext cx="3595209" cy="1871232"/>
                      </a:xfrm>
                      <a:prstGeom prst="rect">
                        <a:avLst/>
                      </a:prstGeom>
                      <a:solidFill>
                        <a:schemeClr val="tx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12391468"/>
              </p:ext>
            </p:extLst>
          </p:nvPr>
        </p:nvGraphicFramePr>
        <p:xfrm>
          <a:off x="7729267" y="2840966"/>
          <a:ext cx="4332373" cy="1740324"/>
        </p:xfrm>
        <a:graphic>
          <a:graphicData uri="http://schemas.openxmlformats.org/presentationml/2006/ole">
            <mc:AlternateContent xmlns:mc="http://schemas.openxmlformats.org/markup-compatibility/2006">
              <mc:Choice xmlns:v="urn:schemas-microsoft-com:vml" Requires="v">
                <p:oleObj name="ChemSketch" r:id="rId7" imgW="1361520" imgH="525960" progId="ACD.ChemSketch.20">
                  <p:embed/>
                </p:oleObj>
              </mc:Choice>
              <mc:Fallback>
                <p:oleObj name="ChemSketch" r:id="rId7" imgW="1361520" imgH="525960" progId="ACD.ChemSketch.20">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r="48053" b="46129"/>
                      <a:stretch>
                        <a:fillRect/>
                      </a:stretch>
                    </p:blipFill>
                    <p:spPr bwMode="auto">
                      <a:xfrm>
                        <a:off x="7729267" y="2840966"/>
                        <a:ext cx="4332373" cy="1740324"/>
                      </a:xfrm>
                      <a:prstGeom prst="rect">
                        <a:avLst/>
                      </a:prstGeom>
                      <a:solidFill>
                        <a:schemeClr val="tx1"/>
                      </a:solidFill>
                    </p:spPr>
                  </p:pic>
                </p:oleObj>
              </mc:Fallback>
            </mc:AlternateContent>
          </a:graphicData>
        </a:graphic>
      </p:graphicFrame>
      <p:sp>
        <p:nvSpPr>
          <p:cNvPr id="6" name="TextBox 5">
            <a:extLst>
              <a:ext uri="{FF2B5EF4-FFF2-40B4-BE49-F238E27FC236}">
                <a16:creationId xmlns:a16="http://schemas.microsoft.com/office/drawing/2014/main" id="{17AA14AA-A9C3-41C5-98CA-33B99FA6BDA0}"/>
              </a:ext>
            </a:extLst>
          </p:cNvPr>
          <p:cNvSpPr txBox="1"/>
          <p:nvPr/>
        </p:nvSpPr>
        <p:spPr>
          <a:xfrm>
            <a:off x="295930" y="5949832"/>
            <a:ext cx="3284874" cy="523220"/>
          </a:xfrm>
          <a:prstGeom prst="rect">
            <a:avLst/>
          </a:prstGeom>
          <a:noFill/>
        </p:spPr>
        <p:txBody>
          <a:bodyPr wrap="none" rtlCol="0">
            <a:spAutoFit/>
          </a:bodyPr>
          <a:lstStyle/>
          <a:p>
            <a:r>
              <a:rPr lang="en-US" sz="2800" b="1" dirty="0">
                <a:solidFill>
                  <a:srgbClr val="FFFF00"/>
                </a:solidFill>
                <a:latin typeface="Century Gothic" panose="020B0502020202020204" pitchFamily="34" charset="0"/>
              </a:rPr>
              <a:t>(Good feedstock)</a:t>
            </a:r>
            <a:endParaRPr lang="en-AU" sz="2800" b="1" dirty="0">
              <a:solidFill>
                <a:srgbClr val="FFFF00"/>
              </a:solidFill>
              <a:latin typeface="Century Gothic" panose="020B0502020202020204" pitchFamily="34" charset="0"/>
            </a:endParaRPr>
          </a:p>
        </p:txBody>
      </p:sp>
      <p:sp>
        <p:nvSpPr>
          <p:cNvPr id="8" name="TextBox 7">
            <a:extLst>
              <a:ext uri="{FF2B5EF4-FFF2-40B4-BE49-F238E27FC236}">
                <a16:creationId xmlns:a16="http://schemas.microsoft.com/office/drawing/2014/main" id="{1A2359C9-C305-4CB8-A68D-C0FB911B7F28}"/>
              </a:ext>
            </a:extLst>
          </p:cNvPr>
          <p:cNvSpPr txBox="1"/>
          <p:nvPr/>
        </p:nvSpPr>
        <p:spPr>
          <a:xfrm>
            <a:off x="4097968" y="4757214"/>
            <a:ext cx="2970685" cy="523220"/>
          </a:xfrm>
          <a:prstGeom prst="rect">
            <a:avLst/>
          </a:prstGeom>
          <a:noFill/>
        </p:spPr>
        <p:txBody>
          <a:bodyPr wrap="none" rtlCol="0">
            <a:spAutoFit/>
          </a:bodyPr>
          <a:lstStyle/>
          <a:p>
            <a:r>
              <a:rPr lang="en-US" sz="2800" b="1" dirty="0">
                <a:solidFill>
                  <a:srgbClr val="FFFF00"/>
                </a:solidFill>
                <a:latin typeface="Century Gothic" panose="020B0502020202020204" pitchFamily="34" charset="0"/>
              </a:rPr>
              <a:t>(Bad feedstock)</a:t>
            </a:r>
            <a:endParaRPr lang="en-AU" sz="2800" b="1" dirty="0">
              <a:solidFill>
                <a:srgbClr val="FFFF00"/>
              </a:solidFill>
              <a:latin typeface="Century Gothic" panose="020B0502020202020204" pitchFamily="34" charset="0"/>
            </a:endParaRPr>
          </a:p>
        </p:txBody>
      </p:sp>
      <p:sp>
        <p:nvSpPr>
          <p:cNvPr id="10" name="TextBox 9">
            <a:extLst>
              <a:ext uri="{FF2B5EF4-FFF2-40B4-BE49-F238E27FC236}">
                <a16:creationId xmlns:a16="http://schemas.microsoft.com/office/drawing/2014/main" id="{5F8D9C8C-CA0E-4F43-ACAB-5388D7D8F9FA}"/>
              </a:ext>
            </a:extLst>
          </p:cNvPr>
          <p:cNvSpPr txBox="1"/>
          <p:nvPr/>
        </p:nvSpPr>
        <p:spPr>
          <a:xfrm>
            <a:off x="7591777" y="4709368"/>
            <a:ext cx="4607352" cy="523220"/>
          </a:xfrm>
          <a:prstGeom prst="rect">
            <a:avLst/>
          </a:prstGeom>
          <a:noFill/>
        </p:spPr>
        <p:txBody>
          <a:bodyPr wrap="none" rtlCol="0">
            <a:spAutoFit/>
          </a:bodyPr>
          <a:lstStyle/>
          <a:p>
            <a:r>
              <a:rPr lang="en-US" sz="2800" b="1" dirty="0">
                <a:solidFill>
                  <a:srgbClr val="FFFF00"/>
                </a:solidFill>
                <a:latin typeface="Century Gothic" panose="020B0502020202020204" pitchFamily="34" charset="0"/>
              </a:rPr>
              <a:t>(Good biodiesel product)</a:t>
            </a:r>
            <a:endParaRPr lang="en-AU" sz="2800" b="1" dirty="0">
              <a:solidFill>
                <a:srgbClr val="FFFF00"/>
              </a:solidFill>
              <a:latin typeface="Century Gothic" panose="020B0502020202020204" pitchFamily="34" charset="0"/>
            </a:endParaRPr>
          </a:p>
        </p:txBody>
      </p:sp>
    </p:spTree>
    <p:extLst>
      <p:ext uri="{BB962C8B-B14F-4D97-AF65-F5344CB8AC3E}">
        <p14:creationId xmlns:p14="http://schemas.microsoft.com/office/powerpoint/2010/main" val="4217529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a:solidFill>
                  <a:srgbClr val="FFFF00"/>
                </a:solidFill>
              </a:rPr>
              <a:t>Feedstock </a:t>
            </a:r>
            <a:r>
              <a:rPr lang="en-AU" sz="2800" b="1" dirty="0">
                <a:solidFill>
                  <a:srgbClr val="FFFF00"/>
                </a:solidFill>
              </a:rPr>
              <a:t>is filtered and treated to remove any water and                free fatty acids.               </a:t>
            </a:r>
          </a:p>
          <a:p>
            <a:pPr lvl="1"/>
            <a:r>
              <a:rPr lang="en-AU" sz="2800" b="1" dirty="0">
                <a:solidFill>
                  <a:srgbClr val="FFFF00"/>
                </a:solidFill>
              </a:rPr>
              <a:t>Free fatty acids can produce soap (carboxylate ion) by reacting with base. This soap then emulsifies with biodiesel making it difficult to extract. </a:t>
            </a:r>
          </a:p>
          <a:p>
            <a:pPr marL="457200" lvl="1" indent="0">
              <a:buNone/>
            </a:pPr>
            <a:endParaRPr lang="en-AU" sz="2800" b="1" dirty="0">
              <a:solidFill>
                <a:srgbClr val="FFFF00"/>
              </a:solidFill>
            </a:endParaRPr>
          </a:p>
          <a:p>
            <a:pPr marL="457200" lvl="1" indent="0">
              <a:buNone/>
            </a:pPr>
            <a:endParaRPr lang="en-AU" sz="2800" b="1" dirty="0">
              <a:solidFill>
                <a:srgbClr val="FFFF00"/>
              </a:solidFill>
            </a:endParaRPr>
          </a:p>
          <a:p>
            <a:pPr marL="457200" lvl="1" indent="0">
              <a:buNone/>
            </a:pPr>
            <a:endParaRPr lang="en-AU" sz="2800" b="1" dirty="0">
              <a:solidFill>
                <a:srgbClr val="FFFF00"/>
              </a:solidFill>
            </a:endParaRPr>
          </a:p>
          <a:p>
            <a:pPr lvl="1"/>
            <a:r>
              <a:rPr lang="en-AU" sz="2800" b="1" dirty="0">
                <a:solidFill>
                  <a:srgbClr val="FFFF00"/>
                </a:solidFill>
              </a:rPr>
              <a:t>If there is significant free fatty acids present in the feedstock, they must be treated with methanol and 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dirty="0">
                <a:solidFill>
                  <a:srgbClr val="FFFF00"/>
                </a:solidFill>
              </a:rPr>
              <a:t> catalyst to convert them to methyl esters.</a:t>
            </a:r>
          </a:p>
          <a:p>
            <a:pPr marL="457200" lvl="1" indent="0">
              <a:buNone/>
            </a:pPr>
            <a:endParaRPr lang="en-AU" sz="1400" b="1" dirty="0">
              <a:solidFill>
                <a:srgbClr val="FFFF00"/>
              </a:solidFill>
            </a:endParaRPr>
          </a:p>
          <a:p>
            <a:pPr marL="0" lvl="0" indent="0">
              <a:buNone/>
            </a:pPr>
            <a:endParaRPr lang="en-AU" sz="2800" b="1" dirty="0">
              <a:solidFill>
                <a:srgbClr val="FFFF00"/>
              </a:solidFill>
            </a:endParaRPr>
          </a:p>
        </p:txBody>
      </p:sp>
      <p:pic>
        <p:nvPicPr>
          <p:cNvPr id="5" name="Picture 4">
            <a:extLst>
              <a:ext uri="{FF2B5EF4-FFF2-40B4-BE49-F238E27FC236}">
                <a16:creationId xmlns:a16="http://schemas.microsoft.com/office/drawing/2014/main" id="{874C5EE9-1A1E-4891-8E05-139299D61366}"/>
              </a:ext>
            </a:extLst>
          </p:cNvPr>
          <p:cNvPicPr>
            <a:picLocks noChangeAspect="1"/>
          </p:cNvPicPr>
          <p:nvPr/>
        </p:nvPicPr>
        <p:blipFill rotWithShape="1">
          <a:blip r:embed="rId2"/>
          <a:srcRect t="21970"/>
          <a:stretch/>
        </p:blipFill>
        <p:spPr>
          <a:xfrm>
            <a:off x="3978512" y="2126511"/>
            <a:ext cx="7909764" cy="1810121"/>
          </a:xfrm>
          <a:prstGeom prst="rect">
            <a:avLst/>
          </a:prstGeom>
        </p:spPr>
      </p:pic>
      <p:grpSp>
        <p:nvGrpSpPr>
          <p:cNvPr id="10" name="Group 9">
            <a:extLst>
              <a:ext uri="{FF2B5EF4-FFF2-40B4-BE49-F238E27FC236}">
                <a16:creationId xmlns:a16="http://schemas.microsoft.com/office/drawing/2014/main" id="{84B42F54-23A4-4E11-B03D-C154577E4769}"/>
              </a:ext>
            </a:extLst>
          </p:cNvPr>
          <p:cNvGrpSpPr/>
          <p:nvPr/>
        </p:nvGrpSpPr>
        <p:grpSpPr>
          <a:xfrm>
            <a:off x="579474" y="5402097"/>
            <a:ext cx="11090370" cy="1334390"/>
            <a:chOff x="579474" y="5402097"/>
            <a:chExt cx="11090370" cy="1334390"/>
          </a:xfrm>
        </p:grpSpPr>
        <p:graphicFrame>
          <p:nvGraphicFramePr>
            <p:cNvPr id="6" name="Object 5">
              <a:extLst>
                <a:ext uri="{FF2B5EF4-FFF2-40B4-BE49-F238E27FC236}">
                  <a16:creationId xmlns:a16="http://schemas.microsoft.com/office/drawing/2014/main" id="{A695E2B5-7023-4C78-9C08-329A8F0F52E8}"/>
                </a:ext>
              </a:extLst>
            </p:cNvPr>
            <p:cNvGraphicFramePr>
              <a:graphicFrameLocks noChangeAspect="1"/>
            </p:cNvGraphicFramePr>
            <p:nvPr>
              <p:extLst>
                <p:ext uri="{D42A27DB-BD31-4B8C-83A1-F6EECF244321}">
                  <p14:modId xmlns:p14="http://schemas.microsoft.com/office/powerpoint/2010/main" val="2922873160"/>
                </p:ext>
              </p:extLst>
            </p:nvPr>
          </p:nvGraphicFramePr>
          <p:xfrm>
            <a:off x="673368" y="5402097"/>
            <a:ext cx="10996476" cy="934280"/>
          </p:xfrm>
          <a:graphic>
            <a:graphicData uri="http://schemas.openxmlformats.org/presentationml/2006/ole">
              <mc:AlternateContent xmlns:mc="http://schemas.openxmlformats.org/markup-compatibility/2006">
                <mc:Choice xmlns:v="urn:schemas-microsoft-com:vml" Requires="v">
                  <p:oleObj name="ChemSketch" r:id="rId3" imgW="4050360" imgH="375480" progId="ACD.ChemSketch.20">
                    <p:embed/>
                  </p:oleObj>
                </mc:Choice>
                <mc:Fallback>
                  <p:oleObj name="ChemSketch" r:id="rId3" imgW="4050360" imgH="375480" progId="ACD.ChemSketch.20">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r="48395" b="52930"/>
                        <a:stretch>
                          <a:fillRect/>
                        </a:stretch>
                      </p:blipFill>
                      <p:spPr bwMode="auto">
                        <a:xfrm>
                          <a:off x="673368" y="5402097"/>
                          <a:ext cx="10996476" cy="934280"/>
                        </a:xfrm>
                        <a:prstGeom prst="rect">
                          <a:avLst/>
                        </a:prstGeom>
                        <a:solidFill>
                          <a:schemeClr val="tx1"/>
                        </a:solidFill>
                      </p:spPr>
                    </p:pic>
                  </p:oleObj>
                </mc:Fallback>
              </mc:AlternateContent>
            </a:graphicData>
          </a:graphic>
        </p:graphicFrame>
        <p:sp>
          <p:nvSpPr>
            <p:cNvPr id="7" name="TextBox 6">
              <a:extLst>
                <a:ext uri="{FF2B5EF4-FFF2-40B4-BE49-F238E27FC236}">
                  <a16:creationId xmlns:a16="http://schemas.microsoft.com/office/drawing/2014/main" id="{736F248C-91A7-4CC6-9EE5-58F49C459A01}"/>
                </a:ext>
              </a:extLst>
            </p:cNvPr>
            <p:cNvSpPr txBox="1"/>
            <p:nvPr/>
          </p:nvSpPr>
          <p:spPr>
            <a:xfrm>
              <a:off x="579474" y="6336377"/>
              <a:ext cx="2731838" cy="400110"/>
            </a:xfrm>
            <a:prstGeom prst="rect">
              <a:avLst/>
            </a:prstGeom>
            <a:noFill/>
          </p:spPr>
          <p:txBody>
            <a:bodyPr wrap="none" rtlCol="0">
              <a:spAutoFit/>
            </a:bodyPr>
            <a:lstStyle/>
            <a:p>
              <a:r>
                <a:rPr lang="en-US" sz="2000" b="1" dirty="0">
                  <a:solidFill>
                    <a:srgbClr val="FFFF00"/>
                  </a:solidFill>
                </a:rPr>
                <a:t>Free fatty acid - bad</a:t>
              </a:r>
              <a:endParaRPr lang="en-AU" b="1" dirty="0">
                <a:solidFill>
                  <a:srgbClr val="FFFF00"/>
                </a:solidFill>
              </a:endParaRPr>
            </a:p>
          </p:txBody>
        </p:sp>
        <p:sp>
          <p:nvSpPr>
            <p:cNvPr id="9" name="TextBox 8">
              <a:extLst>
                <a:ext uri="{FF2B5EF4-FFF2-40B4-BE49-F238E27FC236}">
                  <a16:creationId xmlns:a16="http://schemas.microsoft.com/office/drawing/2014/main" id="{0F38B457-9E37-4D14-93F8-F39E401765B6}"/>
                </a:ext>
              </a:extLst>
            </p:cNvPr>
            <p:cNvSpPr txBox="1"/>
            <p:nvPr/>
          </p:nvSpPr>
          <p:spPr>
            <a:xfrm>
              <a:off x="7690882" y="6336377"/>
              <a:ext cx="2207656" cy="400110"/>
            </a:xfrm>
            <a:prstGeom prst="rect">
              <a:avLst/>
            </a:prstGeom>
            <a:noFill/>
          </p:spPr>
          <p:txBody>
            <a:bodyPr wrap="none" rtlCol="0">
              <a:spAutoFit/>
            </a:bodyPr>
            <a:lstStyle/>
            <a:p>
              <a:r>
                <a:rPr lang="en-US" sz="2000" b="1" dirty="0">
                  <a:solidFill>
                    <a:srgbClr val="FFFF00"/>
                  </a:solidFill>
                </a:rPr>
                <a:t>Biodiesel - good</a:t>
              </a:r>
              <a:endParaRPr lang="en-AU" b="1" dirty="0">
                <a:solidFill>
                  <a:srgbClr val="FFFF00"/>
                </a:solidFill>
              </a:endParaRPr>
            </a:p>
          </p:txBody>
        </p:sp>
      </p:grpSp>
    </p:spTree>
    <p:extLst>
      <p:ext uri="{BB962C8B-B14F-4D97-AF65-F5344CB8AC3E}">
        <p14:creationId xmlns:p14="http://schemas.microsoft.com/office/powerpoint/2010/main" val="23748629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AU" sz="2800" b="1" dirty="0">
                <a:solidFill>
                  <a:srgbClr val="FFFF00"/>
                </a:solidFill>
              </a:rPr>
              <a:t>Water can also react with biodiesel (a long chain ester) to                reverse the esterification reaction to produce alcohol                      and carboxylic acid.</a:t>
            </a:r>
          </a:p>
          <a:p>
            <a:pPr marL="0" indent="0">
              <a:buNone/>
            </a:pPr>
            <a:endParaRPr lang="en-AU" sz="2800" b="1" dirty="0">
              <a:solidFill>
                <a:srgbClr val="FFFF00"/>
              </a:solidFill>
            </a:endParaRPr>
          </a:p>
          <a:p>
            <a:pPr marL="0" indent="0">
              <a:buNone/>
            </a:pPr>
            <a:endParaRPr lang="en-AU" sz="2800" b="1" dirty="0">
              <a:solidFill>
                <a:srgbClr val="FFFF00"/>
              </a:solidFill>
            </a:endParaRPr>
          </a:p>
          <a:p>
            <a:pPr marL="0" indent="0">
              <a:buNone/>
            </a:pPr>
            <a:endParaRPr lang="en-AU" sz="2800" b="1" dirty="0">
              <a:solidFill>
                <a:srgbClr val="FFFF00"/>
              </a:solidFill>
            </a:endParaRPr>
          </a:p>
          <a:p>
            <a:pPr marL="0" indent="0">
              <a:buNone/>
            </a:pPr>
            <a:endParaRPr lang="en-AU" sz="2800" b="1" dirty="0">
              <a:solidFill>
                <a:srgbClr val="FFFF00"/>
              </a:solidFill>
            </a:endParaRPr>
          </a:p>
          <a:p>
            <a:pPr marL="0" indent="0">
              <a:buNone/>
            </a:pPr>
            <a:endParaRPr lang="en-AU" sz="2800" b="1" dirty="0">
              <a:solidFill>
                <a:srgbClr val="FFFF00"/>
              </a:solidFill>
            </a:endParaRPr>
          </a:p>
          <a:p>
            <a:pPr lvl="0"/>
            <a:r>
              <a:rPr lang="en-AU" sz="2800" b="1" dirty="0">
                <a:solidFill>
                  <a:srgbClr val="FFFF00"/>
                </a:solidFill>
              </a:rPr>
              <a:t>Once water and free fatty acids are removed the oil can then undergo transesterification to produce biodiesel through reacting the triglyceride with methanol in a sealed vessel (to prevent loss of methanol). Methanol is added in a large excess to increase the equilibrium yield of biodiesel.</a:t>
            </a:r>
          </a:p>
          <a:p>
            <a:pPr marL="0" lvl="0" indent="0">
              <a:buNone/>
            </a:pPr>
            <a:endParaRPr lang="en-AU" sz="1400" b="1" dirty="0">
              <a:solidFill>
                <a:srgbClr val="FFFF00"/>
              </a:solidFill>
            </a:endParaRPr>
          </a:p>
          <a:p>
            <a:pPr marL="0" lvl="0" indent="0">
              <a:buNone/>
            </a:pPr>
            <a:endParaRPr lang="en-AU" sz="2800" b="1" dirty="0">
              <a:solidFill>
                <a:srgbClr val="FFFF00"/>
              </a:solidFill>
            </a:endParaRPr>
          </a:p>
        </p:txBody>
      </p:sp>
      <p:grpSp>
        <p:nvGrpSpPr>
          <p:cNvPr id="5" name="Group 4">
            <a:extLst>
              <a:ext uri="{FF2B5EF4-FFF2-40B4-BE49-F238E27FC236}">
                <a16:creationId xmlns:a16="http://schemas.microsoft.com/office/drawing/2014/main" id="{752032A0-FCE7-43D8-B12A-D565E15AD153}"/>
              </a:ext>
            </a:extLst>
          </p:cNvPr>
          <p:cNvGrpSpPr/>
          <p:nvPr/>
        </p:nvGrpSpPr>
        <p:grpSpPr>
          <a:xfrm>
            <a:off x="1183325" y="1733407"/>
            <a:ext cx="10464031" cy="2156539"/>
            <a:chOff x="1468139" y="2078182"/>
            <a:chExt cx="9992836" cy="1875918"/>
          </a:xfrm>
        </p:grpSpPr>
        <p:pic>
          <p:nvPicPr>
            <p:cNvPr id="58375" name="Picture 7" descr="15.9: Hydrolysis of Esters - Chemistry LibreTexts">
              <a:extLst>
                <a:ext uri="{FF2B5EF4-FFF2-40B4-BE49-F238E27FC236}">
                  <a16:creationId xmlns:a16="http://schemas.microsoft.com/office/drawing/2014/main" id="{715351EA-7D69-4C8A-B9FD-6A53428827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42" r="14005"/>
            <a:stretch/>
          </p:blipFill>
          <p:spPr bwMode="auto">
            <a:xfrm>
              <a:off x="1468139" y="2078182"/>
              <a:ext cx="8832715" cy="182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AFE1C3-4F5F-49E2-AAC3-FC3CED3295AD}"/>
                </a:ext>
              </a:extLst>
            </p:cNvPr>
            <p:cNvSpPr txBox="1"/>
            <p:nvPr/>
          </p:nvSpPr>
          <p:spPr>
            <a:xfrm>
              <a:off x="10369009" y="3646323"/>
              <a:ext cx="1091966" cy="307777"/>
            </a:xfrm>
            <a:prstGeom prst="rect">
              <a:avLst/>
            </a:prstGeom>
            <a:noFill/>
          </p:spPr>
          <p:txBody>
            <a:bodyPr wrap="none" rtlCol="0">
              <a:spAutoFit/>
            </a:bodyPr>
            <a:lstStyle/>
            <a:p>
              <a:r>
                <a:rPr lang="en-US" sz="1400" b="1" dirty="0">
                  <a:solidFill>
                    <a:srgbClr val="FFFF00"/>
                  </a:solidFill>
                </a:rPr>
                <a:t>(NA, 2019)</a:t>
              </a:r>
              <a:endParaRPr lang="en-AU" b="1" dirty="0">
                <a:solidFill>
                  <a:srgbClr val="FFFF00"/>
                </a:solidFill>
              </a:endParaRPr>
            </a:p>
          </p:txBody>
        </p:sp>
      </p:grpSp>
    </p:spTree>
    <p:extLst>
      <p:ext uri="{BB962C8B-B14F-4D97-AF65-F5344CB8AC3E}">
        <p14:creationId xmlns:p14="http://schemas.microsoft.com/office/powerpoint/2010/main" val="14049341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A </a:t>
            </a:r>
            <a:r>
              <a:rPr lang="en-AU" sz="2800" b="1" dirty="0" err="1">
                <a:solidFill>
                  <a:srgbClr val="FFFF00"/>
                </a:solidFill>
              </a:rPr>
              <a:t>NaOH</a:t>
            </a:r>
            <a:r>
              <a:rPr lang="en-AU" sz="2800" b="1" dirty="0">
                <a:solidFill>
                  <a:srgbClr val="FFFF00"/>
                </a:solidFill>
              </a:rPr>
              <a:t> or KOH catalyst is used to increase the reaction              rate as is a moderate temperature (60 ºC).</a:t>
            </a:r>
          </a:p>
          <a:p>
            <a:pPr marL="0" lvl="0" indent="0">
              <a:buNone/>
            </a:pPr>
            <a:endParaRPr lang="en-US" sz="1400" b="1" dirty="0">
              <a:solidFill>
                <a:srgbClr val="FFFF00"/>
              </a:solidFill>
            </a:endParaRPr>
          </a:p>
          <a:p>
            <a:pPr marL="0" lvl="0" indent="0">
              <a:buNone/>
            </a:pPr>
            <a:endParaRPr lang="en-US" sz="1400" b="1" dirty="0">
              <a:solidFill>
                <a:srgbClr val="FFFF00"/>
              </a:solidFill>
            </a:endParaRPr>
          </a:p>
          <a:p>
            <a:pPr marL="0" lvl="0" indent="0">
              <a:buNone/>
            </a:pPr>
            <a:endParaRPr lang="en-US" sz="1400" b="1" dirty="0">
              <a:solidFill>
                <a:srgbClr val="FFFF00"/>
              </a:solidFill>
            </a:endParaRPr>
          </a:p>
          <a:p>
            <a:pPr marL="0" lvl="0" indent="0">
              <a:buNone/>
            </a:pPr>
            <a:endParaRPr lang="en-US" sz="1400" b="1" dirty="0">
              <a:solidFill>
                <a:srgbClr val="FFFF00"/>
              </a:solidFill>
            </a:endParaRPr>
          </a:p>
          <a:p>
            <a:pPr marL="0" lvl="0" indent="0">
              <a:buNone/>
            </a:pPr>
            <a:endParaRPr lang="en-US" sz="1400" b="1" dirty="0">
              <a:solidFill>
                <a:srgbClr val="FFFF00"/>
              </a:solidFill>
            </a:endParaRPr>
          </a:p>
          <a:p>
            <a:pPr marL="0" lvl="0" indent="0">
              <a:buNone/>
            </a:pPr>
            <a:endParaRPr lang="en-US" sz="1400" b="1" dirty="0">
              <a:solidFill>
                <a:srgbClr val="FFFF00"/>
              </a:solidFill>
            </a:endParaRPr>
          </a:p>
          <a:p>
            <a:pPr marL="0" lvl="0" indent="0">
              <a:buNone/>
            </a:pPr>
            <a:endParaRPr lang="en-US" sz="1400" b="1" dirty="0">
              <a:solidFill>
                <a:srgbClr val="FFFF00"/>
              </a:solidFill>
            </a:endParaRPr>
          </a:p>
          <a:p>
            <a:pPr marL="0" lvl="0" indent="0">
              <a:buNone/>
            </a:pPr>
            <a:endParaRPr lang="en-US" sz="1400" b="1" dirty="0">
              <a:solidFill>
                <a:srgbClr val="FFFF00"/>
              </a:solidFill>
            </a:endParaRPr>
          </a:p>
          <a:p>
            <a:pPr marL="0" lvl="0" indent="0">
              <a:buNone/>
            </a:pPr>
            <a:endParaRPr lang="en-US" sz="1400" b="1" dirty="0">
              <a:solidFill>
                <a:srgbClr val="FFFF00"/>
              </a:solidFill>
            </a:endParaRPr>
          </a:p>
          <a:p>
            <a:pPr marL="0" lvl="0" indent="0">
              <a:buNone/>
            </a:pPr>
            <a:r>
              <a:rPr lang="en-AU" dirty="0"/>
              <a:t>         </a:t>
            </a:r>
            <a:r>
              <a:rPr lang="en-AU" sz="2800" b="1" dirty="0">
                <a:solidFill>
                  <a:srgbClr val="FFFF00"/>
                </a:solidFill>
              </a:rPr>
              <a:t>(triglyceride)                               (methyl ester – biodiesel)(glycerol)</a:t>
            </a:r>
          </a:p>
          <a:p>
            <a:pPr marL="0" lvl="0" indent="0">
              <a:buNone/>
            </a:pPr>
            <a:r>
              <a:rPr lang="en-AU" sz="1600" b="1" dirty="0">
                <a:solidFill>
                  <a:srgbClr val="37E7EB"/>
                </a:solidFill>
                <a:hlinkClick r:id="rId2">
                  <a:extLst>
                    <a:ext uri="{A12FA001-AC4F-418D-AE19-62706E023703}">
                      <ahyp:hlinkClr xmlns:ahyp="http://schemas.microsoft.com/office/drawing/2018/hyperlinkcolor" val="tx"/>
                    </a:ext>
                  </a:extLst>
                </a:hlinkClick>
              </a:rPr>
              <a:t>https://www.youtube.com/watch?v=NPF6vdfLHlU</a:t>
            </a:r>
            <a:endParaRPr lang="en-AU" sz="1600" b="1" dirty="0">
              <a:solidFill>
                <a:srgbClr val="37E7EB"/>
              </a:solidFill>
            </a:endParaRPr>
          </a:p>
          <a:p>
            <a:r>
              <a:rPr lang="en-AU" sz="2800" b="1" dirty="0">
                <a:solidFill>
                  <a:srgbClr val="FFFF00"/>
                </a:solidFill>
              </a:rPr>
              <a:t>The biodiesel and glycerol form two separate layers. The biodiesel (top layer – less dense) is washed with warm water and dried ready for use.</a:t>
            </a:r>
          </a:p>
          <a:p>
            <a:pPr marL="0" lvl="0" indent="0">
              <a:buNone/>
            </a:pPr>
            <a:endParaRPr lang="en-AU" sz="2800" b="1" dirty="0">
              <a:solidFill>
                <a:srgbClr val="FFFF00"/>
              </a:solidFill>
            </a:endParaRPr>
          </a:p>
          <a:p>
            <a:pPr marL="0" lvl="0" indent="0">
              <a:buNone/>
            </a:pPr>
            <a:endParaRPr lang="en-AU" sz="2800" b="1" dirty="0">
              <a:solidFill>
                <a:srgbClr val="FFFF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95898629"/>
              </p:ext>
            </p:extLst>
          </p:nvPr>
        </p:nvGraphicFramePr>
        <p:xfrm>
          <a:off x="64090" y="1512724"/>
          <a:ext cx="12063819" cy="2561431"/>
        </p:xfrm>
        <a:graphic>
          <a:graphicData uri="http://schemas.openxmlformats.org/presentationml/2006/ole">
            <mc:AlternateContent xmlns:mc="http://schemas.openxmlformats.org/markup-compatibility/2006">
              <mc:Choice xmlns:v="urn:schemas-microsoft-com:vml" Requires="v">
                <p:oleObj name="ChemSketch" r:id="rId3" imgW="5651640" imgH="1154160" progId="ACD.ChemSketch.20">
                  <p:embed/>
                </p:oleObj>
              </mc:Choice>
              <mc:Fallback>
                <p:oleObj name="ChemSketch" r:id="rId3" imgW="5651640" imgH="1154160" progId="ACD.ChemSketch.2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48914" b="46962"/>
                      <a:stretch>
                        <a:fillRect/>
                      </a:stretch>
                    </p:blipFill>
                    <p:spPr bwMode="auto">
                      <a:xfrm>
                        <a:off x="64090" y="1512724"/>
                        <a:ext cx="12063819" cy="2561431"/>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0311556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endParaRPr lang="en-AU" sz="2800" b="1" dirty="0">
              <a:solidFill>
                <a:srgbClr val="FFFF00"/>
              </a:solidFill>
            </a:endParaRPr>
          </a:p>
          <a:p>
            <a:pPr lvl="0"/>
            <a:r>
              <a:rPr lang="en-AU" sz="2800" b="1" dirty="0">
                <a:solidFill>
                  <a:srgbClr val="FFFF00"/>
                </a:solidFill>
              </a:rPr>
              <a:t>A greener method involves using lipases (a group of              enzymes) in place of the base catalyst. </a:t>
            </a:r>
          </a:p>
          <a:p>
            <a:pPr marL="0" indent="0">
              <a:buNone/>
            </a:pPr>
            <a:r>
              <a:rPr lang="en-AU" sz="2800" b="1" dirty="0">
                <a:solidFill>
                  <a:srgbClr val="FFFF00"/>
                </a:solidFill>
              </a:rPr>
              <a:t> </a:t>
            </a:r>
          </a:p>
          <a:p>
            <a:pPr marL="0" indent="0">
              <a:buNone/>
            </a:pPr>
            <a:endParaRPr lang="en-AU" sz="2800" b="1" dirty="0">
              <a:solidFill>
                <a:srgbClr val="FFFF00"/>
              </a:solidFill>
            </a:endParaRPr>
          </a:p>
          <a:p>
            <a:pPr marL="0" lvl="0" indent="0">
              <a:buNone/>
            </a:pPr>
            <a:r>
              <a:rPr lang="en-AU" sz="2800" b="1" dirty="0">
                <a:solidFill>
                  <a:srgbClr val="FFFF00"/>
                </a:solidFill>
              </a:rPr>
              <a:t>Advantages of using lipases</a:t>
            </a:r>
          </a:p>
          <a:p>
            <a:pPr lvl="1"/>
            <a:r>
              <a:rPr lang="en-AU" sz="2800" b="1" dirty="0">
                <a:solidFill>
                  <a:srgbClr val="FFFF00"/>
                </a:solidFill>
              </a:rPr>
              <a:t>Milder temperature (less energy required) and pH conditions.</a:t>
            </a:r>
          </a:p>
          <a:p>
            <a:pPr lvl="1"/>
            <a:r>
              <a:rPr lang="en-AU" sz="2800" b="1" dirty="0">
                <a:solidFill>
                  <a:srgbClr val="FFFF00"/>
                </a:solidFill>
              </a:rPr>
              <a:t>Can tolerate feedstocks high in free fatty acids (no need to pre-treat).</a:t>
            </a:r>
          </a:p>
          <a:p>
            <a:pPr lvl="1"/>
            <a:r>
              <a:rPr lang="en-AU" sz="2800" b="1" dirty="0">
                <a:solidFill>
                  <a:srgbClr val="FFFF00"/>
                </a:solidFill>
              </a:rPr>
              <a:t>Can simultaneously catalyse transesterification </a:t>
            </a:r>
            <a:r>
              <a:rPr lang="en-AU" sz="2800" b="1" u="sng" dirty="0">
                <a:solidFill>
                  <a:srgbClr val="FFFF00"/>
                </a:solidFill>
              </a:rPr>
              <a:t>and</a:t>
            </a:r>
            <a:r>
              <a:rPr lang="en-AU" sz="2800" b="1" dirty="0">
                <a:solidFill>
                  <a:srgbClr val="FFFF00"/>
                </a:solidFill>
              </a:rPr>
              <a:t> esterification of free fatty acids.</a:t>
            </a:r>
          </a:p>
          <a:p>
            <a:pPr lvl="1"/>
            <a:r>
              <a:rPr lang="en-AU" sz="2800" b="1" dirty="0">
                <a:solidFill>
                  <a:srgbClr val="FFFF00"/>
                </a:solidFill>
              </a:rPr>
              <a:t>No side reactions.</a:t>
            </a:r>
          </a:p>
          <a:p>
            <a:pPr lvl="0"/>
            <a:endParaRPr lang="en-AU" sz="2800" b="1" dirty="0">
              <a:solidFill>
                <a:srgbClr val="FFFF00"/>
              </a:solidFill>
            </a:endParaRPr>
          </a:p>
        </p:txBody>
      </p:sp>
    </p:spTree>
    <p:extLst>
      <p:ext uri="{BB962C8B-B14F-4D97-AF65-F5344CB8AC3E}">
        <p14:creationId xmlns:p14="http://schemas.microsoft.com/office/powerpoint/2010/main" val="2608284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r>
              <a:rPr lang="en-AU" sz="2800" b="1" dirty="0">
                <a:solidFill>
                  <a:srgbClr val="FFFF00"/>
                </a:solidFill>
              </a:rPr>
              <a:t>Impediments to using lipases</a:t>
            </a:r>
          </a:p>
          <a:p>
            <a:pPr lvl="1"/>
            <a:r>
              <a:rPr lang="en-AU" sz="2800" b="1" dirty="0">
                <a:solidFill>
                  <a:srgbClr val="FFFF00"/>
                </a:solidFill>
              </a:rPr>
              <a:t>Slower reaction rate (higher concentration needed).</a:t>
            </a:r>
          </a:p>
          <a:p>
            <a:pPr lvl="1"/>
            <a:r>
              <a:rPr lang="en-AU" sz="2800" b="1" dirty="0">
                <a:solidFill>
                  <a:srgbClr val="FFFF00"/>
                </a:solidFill>
              </a:rPr>
              <a:t>Expensive.</a:t>
            </a:r>
          </a:p>
          <a:p>
            <a:pPr lvl="1"/>
            <a:r>
              <a:rPr lang="en-AU" sz="2800" b="1" dirty="0">
                <a:solidFill>
                  <a:srgbClr val="FFFF00"/>
                </a:solidFill>
              </a:rPr>
              <a:t>Recovery from final mixture is difficult (may be overcome by binding lipase onto a solid particle surface).</a:t>
            </a:r>
          </a:p>
          <a:p>
            <a:pPr lvl="1"/>
            <a:r>
              <a:rPr lang="en-AU" sz="2800" b="1" dirty="0">
                <a:solidFill>
                  <a:srgbClr val="FFFF00"/>
                </a:solidFill>
              </a:rPr>
              <a:t>High concentration of alcohol inhibits its use.</a:t>
            </a:r>
          </a:p>
          <a:p>
            <a:pPr marL="457200" lvl="1" indent="0">
              <a:buNone/>
            </a:pPr>
            <a:endParaRPr lang="en-AU" b="1" dirty="0">
              <a:solidFill>
                <a:srgbClr val="FFFF00"/>
              </a:solidFill>
            </a:endParaRPr>
          </a:p>
          <a:p>
            <a:pPr marL="0" indent="0">
              <a:buNone/>
            </a:pPr>
            <a:r>
              <a:rPr lang="en-AU" sz="2800" b="1" dirty="0">
                <a:solidFill>
                  <a:srgbClr val="00B0F0"/>
                </a:solidFill>
              </a:rPr>
              <a:t>Haber Process</a:t>
            </a:r>
          </a:p>
          <a:p>
            <a:pPr lvl="0"/>
            <a:r>
              <a:rPr lang="en-AU" sz="2800" b="1" dirty="0">
                <a:solidFill>
                  <a:srgbClr val="FFFF00"/>
                </a:solidFill>
              </a:rPr>
              <a:t>Produces ammonia on an industrial scale (which can be used to produce fertilisers, polymers, explosives and cleaning agents).</a:t>
            </a:r>
          </a:p>
          <a:p>
            <a:pPr lvl="0"/>
            <a:endParaRPr lang="en-AU" sz="2800" b="1" dirty="0">
              <a:solidFill>
                <a:srgbClr val="FFFF00"/>
              </a:solidFill>
            </a:endParaRPr>
          </a:p>
        </p:txBody>
      </p:sp>
    </p:spTree>
    <p:extLst>
      <p:ext uri="{BB962C8B-B14F-4D97-AF65-F5344CB8AC3E}">
        <p14:creationId xmlns:p14="http://schemas.microsoft.com/office/powerpoint/2010/main" val="27523063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Reaction given by:</a:t>
            </a:r>
          </a:p>
          <a:p>
            <a:pPr marL="0" indent="0" algn="ctr">
              <a:buNone/>
            </a:pPr>
            <a:r>
              <a:rPr lang="en-AU" sz="2800" b="1" dirty="0">
                <a:solidFill>
                  <a:srgbClr val="00FF00"/>
                </a:solidFill>
              </a:rPr>
              <a:t>N</a:t>
            </a:r>
            <a:r>
              <a:rPr lang="en-AU" sz="2800" b="1" baseline="-25000" dirty="0">
                <a:solidFill>
                  <a:srgbClr val="00FF00"/>
                </a:solidFill>
              </a:rPr>
              <a:t>2(g)</a:t>
            </a:r>
            <a:r>
              <a:rPr lang="en-AU" sz="2800" b="1" dirty="0">
                <a:solidFill>
                  <a:srgbClr val="00FF00"/>
                </a:solidFill>
              </a:rPr>
              <a:t>  +  3H</a:t>
            </a:r>
            <a:r>
              <a:rPr lang="en-AU" sz="2800" b="1" baseline="-25000" dirty="0">
                <a:solidFill>
                  <a:srgbClr val="00FF00"/>
                </a:solidFill>
              </a:rPr>
              <a:t>2(g)</a:t>
            </a:r>
            <a:r>
              <a:rPr lang="en-AU" sz="2800" b="1" dirty="0">
                <a:solidFill>
                  <a:srgbClr val="00FF00"/>
                </a:solidFill>
              </a:rPr>
              <a:t>   ⇌   2NH</a:t>
            </a:r>
            <a:r>
              <a:rPr lang="en-AU" sz="2800" b="1" baseline="-25000" dirty="0">
                <a:solidFill>
                  <a:srgbClr val="00FF00"/>
                </a:solidFill>
              </a:rPr>
              <a:t>3(g)</a:t>
            </a:r>
            <a:r>
              <a:rPr lang="en-AU" sz="2800" b="1" dirty="0">
                <a:solidFill>
                  <a:srgbClr val="00FF00"/>
                </a:solidFill>
              </a:rPr>
              <a:t>   ΔH = ‒92 kJ </a:t>
            </a:r>
          </a:p>
          <a:p>
            <a:pPr lvl="0"/>
            <a:endParaRPr lang="en-US" sz="2800" b="1" dirty="0">
              <a:solidFill>
                <a:srgbClr val="FFFF00"/>
              </a:solidFill>
            </a:endParaRPr>
          </a:p>
          <a:p>
            <a:r>
              <a:rPr lang="en-AU" sz="2800" b="1" dirty="0">
                <a:solidFill>
                  <a:srgbClr val="FFFF00"/>
                </a:solidFill>
              </a:rPr>
              <a:t>Condition – </a:t>
            </a:r>
            <a:r>
              <a:rPr lang="en-US" sz="2800" b="1" dirty="0">
                <a:solidFill>
                  <a:srgbClr val="00FF00"/>
                </a:solidFill>
              </a:rPr>
              <a:t>Increase temperature</a:t>
            </a:r>
          </a:p>
          <a:p>
            <a:pPr marL="0" indent="0">
              <a:buNone/>
            </a:pPr>
            <a:endParaRPr lang="en-US" sz="2800" b="1" dirty="0">
              <a:solidFill>
                <a:srgbClr val="00FF00"/>
              </a:solidFill>
            </a:endParaRPr>
          </a:p>
          <a:p>
            <a:r>
              <a:rPr lang="en-US" sz="2800" b="1" dirty="0">
                <a:solidFill>
                  <a:srgbClr val="FFFF00"/>
                </a:solidFill>
              </a:rPr>
              <a:t>Effect on reaction rate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Increased average kinetic energy means a greater proportion of collisions have sufficient energy to meet activation energy required. This increases the frequency of successful collisions which increases reaction rate (also increased velocity means greater frequency of collisions).</a:t>
            </a: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19157604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lvl="0"/>
            <a:r>
              <a:rPr lang="en-AU" sz="2800" b="1" dirty="0">
                <a:solidFill>
                  <a:srgbClr val="FFFF00"/>
                </a:solidFill>
              </a:rPr>
              <a:t>Safer solvents and auxiliaries – these should be made        unnecessary wherever possible and innocuous.</a:t>
            </a:r>
          </a:p>
          <a:p>
            <a:pPr lvl="0"/>
            <a:r>
              <a:rPr lang="en-AU" sz="2800" b="1" dirty="0">
                <a:solidFill>
                  <a:srgbClr val="FFFF00"/>
                </a:solidFill>
              </a:rPr>
              <a:t>Design for energy efficiency – energy requirements should            be minimised.</a:t>
            </a:r>
          </a:p>
          <a:p>
            <a:pPr lvl="0"/>
            <a:r>
              <a:rPr lang="en-AU" sz="2800" b="1" dirty="0">
                <a:solidFill>
                  <a:srgbClr val="FFFF00"/>
                </a:solidFill>
              </a:rPr>
              <a:t>Use of renewable feedstocks – raw materials should be renewable.</a:t>
            </a:r>
          </a:p>
          <a:p>
            <a:pPr lvl="0"/>
            <a:r>
              <a:rPr lang="en-AU" sz="2800" b="1" dirty="0">
                <a:solidFill>
                  <a:srgbClr val="FFFF00"/>
                </a:solidFill>
              </a:rPr>
              <a:t>Reduce derivatives – keep process as simple as possible.</a:t>
            </a:r>
          </a:p>
          <a:p>
            <a:pPr lvl="0"/>
            <a:r>
              <a:rPr lang="en-AU" sz="2800" b="1" dirty="0">
                <a:solidFill>
                  <a:srgbClr val="FFFF00"/>
                </a:solidFill>
              </a:rPr>
              <a:t>Catalysis – as selective as possible (preferable to stoichiometric reagents).</a:t>
            </a:r>
          </a:p>
          <a:p>
            <a:pPr lvl="0"/>
            <a:r>
              <a:rPr lang="en-AU" sz="2800" b="1" dirty="0">
                <a:solidFill>
                  <a:srgbClr val="FFFF00"/>
                </a:solidFill>
              </a:rPr>
              <a:t>Design for degradation – products breakdown safely at the end of their use.</a:t>
            </a:r>
          </a:p>
          <a:p>
            <a:pPr lvl="0"/>
            <a:r>
              <a:rPr lang="en-AU" sz="2800" b="1" dirty="0">
                <a:solidFill>
                  <a:srgbClr val="FFFF00"/>
                </a:solidFill>
              </a:rPr>
              <a:t>Real-time analysis for pollution prevention – minimise pollution and hazardous substances.</a:t>
            </a:r>
          </a:p>
          <a:p>
            <a:pPr lvl="0"/>
            <a:r>
              <a:rPr lang="en-AU" sz="2800" b="1" dirty="0">
                <a:solidFill>
                  <a:srgbClr val="FFFF00"/>
                </a:solidFill>
              </a:rPr>
              <a:t>Inherently safer chemistry for accident prevention – process chosen to minimize the potential for accidents.</a:t>
            </a:r>
          </a:p>
          <a:p>
            <a:pPr lvl="0"/>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19999000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endParaRPr lang="en-US" sz="2800" b="1" dirty="0">
              <a:solidFill>
                <a:srgbClr val="FFFF00"/>
              </a:solidFill>
            </a:endParaRPr>
          </a:p>
          <a:p>
            <a:r>
              <a:rPr lang="en-US" sz="2800" b="1" dirty="0">
                <a:solidFill>
                  <a:srgbClr val="FFFF00"/>
                </a:solidFill>
              </a:rPr>
              <a:t>Effect on yield – </a:t>
            </a:r>
            <a:r>
              <a:rPr lang="en-US" sz="2800" b="1" dirty="0">
                <a:solidFill>
                  <a:srgbClr val="00FF00"/>
                </a:solidFill>
              </a:rPr>
              <a:t>Decreased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Increased temperature increases the rate of both forward and reverse reactions. The endothermic reaction is increased more which, in this case is the reverse reaction. This means the reverse reaction rate is now greater relative to the forward reaction rate and so the yield of NH</a:t>
            </a:r>
            <a:r>
              <a:rPr lang="en-AU" sz="2800" b="1" baseline="-25000" dirty="0">
                <a:solidFill>
                  <a:srgbClr val="00FF00"/>
                </a:solidFill>
              </a:rPr>
              <a:t>3</a:t>
            </a:r>
            <a:r>
              <a:rPr lang="en-AU" sz="2800" b="1" dirty="0">
                <a:solidFill>
                  <a:srgbClr val="00FF00"/>
                </a:solidFill>
              </a:rPr>
              <a:t> is reduced.</a:t>
            </a:r>
          </a:p>
          <a:p>
            <a:endParaRPr lang="en-AU" sz="2800" b="1" dirty="0">
              <a:solidFill>
                <a:srgbClr val="00FF00"/>
              </a:solidFill>
            </a:endParaRPr>
          </a:p>
          <a:p>
            <a:r>
              <a:rPr lang="en-AU" sz="2800" b="1" dirty="0">
                <a:solidFill>
                  <a:srgbClr val="FFFF00"/>
                </a:solidFill>
              </a:rPr>
              <a:t>Compromise – </a:t>
            </a:r>
            <a:r>
              <a:rPr lang="en-AU" sz="2800" b="1" dirty="0">
                <a:solidFill>
                  <a:srgbClr val="00FF00"/>
                </a:solidFill>
              </a:rPr>
              <a:t>Use 350 – 550 ºC. Moderate temperature ensures acceptable yield at reasonable rate.</a:t>
            </a:r>
            <a:endParaRPr lang="en-AU" sz="2800" dirty="0">
              <a:solidFill>
                <a:srgbClr val="00FF00"/>
              </a:solidFill>
            </a:endParaRPr>
          </a:p>
          <a:p>
            <a:pPr marL="0" indent="0">
              <a:buNone/>
            </a:pPr>
            <a:endParaRPr lang="en-AU" sz="2800" b="1" dirty="0">
              <a:solidFill>
                <a:srgbClr val="00FF00"/>
              </a:solidFill>
            </a:endParaRP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42468844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Reaction given by:</a:t>
            </a:r>
          </a:p>
          <a:p>
            <a:pPr marL="0" indent="0" algn="ctr">
              <a:buNone/>
            </a:pPr>
            <a:r>
              <a:rPr lang="en-AU" sz="2800" b="1" dirty="0">
                <a:solidFill>
                  <a:srgbClr val="FFFF00"/>
                </a:solidFill>
              </a:rPr>
              <a:t>N</a:t>
            </a:r>
            <a:r>
              <a:rPr lang="en-AU" sz="2800" b="1" baseline="-25000" dirty="0">
                <a:solidFill>
                  <a:srgbClr val="FFFF00"/>
                </a:solidFill>
              </a:rPr>
              <a:t>2(g)</a:t>
            </a:r>
            <a:r>
              <a:rPr lang="en-AU" sz="2800" b="1" dirty="0">
                <a:solidFill>
                  <a:srgbClr val="FFFF00"/>
                </a:solidFill>
              </a:rPr>
              <a:t>  +  3H</a:t>
            </a:r>
            <a:r>
              <a:rPr lang="en-AU" sz="2800" b="1" baseline="-25000" dirty="0">
                <a:solidFill>
                  <a:srgbClr val="FFFF00"/>
                </a:solidFill>
              </a:rPr>
              <a:t>2(g)</a:t>
            </a:r>
            <a:r>
              <a:rPr lang="en-AU" sz="2800" b="1" dirty="0">
                <a:solidFill>
                  <a:srgbClr val="FFFF00"/>
                </a:solidFill>
              </a:rPr>
              <a:t>   ⇌   2NH</a:t>
            </a:r>
            <a:r>
              <a:rPr lang="en-AU" sz="2800" b="1" baseline="-25000" dirty="0">
                <a:solidFill>
                  <a:srgbClr val="FFFF00"/>
                </a:solidFill>
              </a:rPr>
              <a:t>3(g)</a:t>
            </a:r>
            <a:r>
              <a:rPr lang="en-AU" sz="2800" b="1" dirty="0">
                <a:solidFill>
                  <a:srgbClr val="FFFF00"/>
                </a:solidFill>
              </a:rPr>
              <a:t>   ΔH = ‒92 kJ </a:t>
            </a:r>
          </a:p>
          <a:p>
            <a:pPr lvl="0"/>
            <a:endParaRPr lang="en-US" sz="2800" b="1" dirty="0">
              <a:solidFill>
                <a:srgbClr val="FFFF00"/>
              </a:solidFill>
            </a:endParaRPr>
          </a:p>
          <a:p>
            <a:r>
              <a:rPr lang="en-AU" sz="2800" b="1" dirty="0">
                <a:solidFill>
                  <a:srgbClr val="FFFF00"/>
                </a:solidFill>
              </a:rPr>
              <a:t>Condition – </a:t>
            </a:r>
            <a:r>
              <a:rPr lang="en-US" sz="2800" b="1" dirty="0">
                <a:solidFill>
                  <a:srgbClr val="00FF00"/>
                </a:solidFill>
              </a:rPr>
              <a:t>Increase pressure</a:t>
            </a:r>
          </a:p>
          <a:p>
            <a:pPr marL="0" indent="0">
              <a:buNone/>
            </a:pPr>
            <a:endParaRPr lang="en-US" sz="2800" b="1" dirty="0">
              <a:solidFill>
                <a:srgbClr val="00FF00"/>
              </a:solidFill>
            </a:endParaRPr>
          </a:p>
          <a:p>
            <a:r>
              <a:rPr lang="en-US" sz="2800" b="1" dirty="0">
                <a:solidFill>
                  <a:srgbClr val="FFFF00"/>
                </a:solidFill>
              </a:rPr>
              <a:t>Effect on reaction rate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Decreased distance between particles increases the frequency of successful collisions which increases the reaction rate.</a:t>
            </a: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7188220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endParaRPr lang="en-US" sz="2800" b="1" dirty="0">
              <a:solidFill>
                <a:srgbClr val="FFFF00"/>
              </a:solidFill>
            </a:endParaRPr>
          </a:p>
          <a:p>
            <a:r>
              <a:rPr lang="en-US" sz="2800" b="1" dirty="0">
                <a:solidFill>
                  <a:srgbClr val="FFFF00"/>
                </a:solidFill>
              </a:rPr>
              <a:t>Effect on yield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US" sz="2800" b="1" dirty="0">
                <a:solidFill>
                  <a:srgbClr val="00FF00"/>
                </a:solidFill>
              </a:rPr>
              <a:t>Decreasing the distance between the particles increase the frequency of successful collisions which increases the rate of both the forward and reverse reactions. As the ratio of reactants to products is 4:2, the forward reaction rate will increase more than the reverse. This results in an increased yield of NH</a:t>
            </a:r>
            <a:r>
              <a:rPr lang="en-US" sz="2800" b="1" baseline="-25000" dirty="0">
                <a:solidFill>
                  <a:srgbClr val="00FF00"/>
                </a:solidFill>
              </a:rPr>
              <a:t>3</a:t>
            </a:r>
            <a:r>
              <a:rPr lang="en-US" sz="2800" b="1" dirty="0">
                <a:solidFill>
                  <a:srgbClr val="00FF00"/>
                </a:solidFill>
              </a:rPr>
              <a:t>.</a:t>
            </a:r>
          </a:p>
          <a:p>
            <a:pPr marL="0" indent="0">
              <a:buNone/>
            </a:pPr>
            <a:endParaRPr lang="en-AU" sz="2800" b="1" dirty="0">
              <a:solidFill>
                <a:srgbClr val="00FF00"/>
              </a:solidFill>
            </a:endParaRPr>
          </a:p>
          <a:p>
            <a:r>
              <a:rPr lang="en-AU" sz="2800" b="1" dirty="0">
                <a:solidFill>
                  <a:srgbClr val="FFFF00"/>
                </a:solidFill>
              </a:rPr>
              <a:t>Compromise – </a:t>
            </a:r>
            <a:r>
              <a:rPr lang="en-AU" sz="2800" b="1" dirty="0">
                <a:solidFill>
                  <a:srgbClr val="00FF00"/>
                </a:solidFill>
              </a:rPr>
              <a:t>Use 15 – 35 MPa. The pressure is limited by dangers associated with operating at high pressures and cost of specialised machinery and generating high pressures.</a:t>
            </a:r>
            <a:endParaRPr lang="en-AU" sz="2800" dirty="0">
              <a:solidFill>
                <a:srgbClr val="00FF00"/>
              </a:solidFill>
            </a:endParaRPr>
          </a:p>
          <a:p>
            <a:pPr marL="0" indent="0">
              <a:buNone/>
            </a:pPr>
            <a:endParaRPr lang="en-AU" sz="2800" b="1" dirty="0">
              <a:solidFill>
                <a:srgbClr val="00FF00"/>
              </a:solidFill>
            </a:endParaRP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9440718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Reaction given by:</a:t>
            </a:r>
          </a:p>
          <a:p>
            <a:pPr marL="0" indent="0" algn="ctr">
              <a:buNone/>
            </a:pPr>
            <a:r>
              <a:rPr lang="en-AU" sz="2800" b="1" dirty="0">
                <a:solidFill>
                  <a:srgbClr val="FFFF00"/>
                </a:solidFill>
              </a:rPr>
              <a:t>N</a:t>
            </a:r>
            <a:r>
              <a:rPr lang="en-AU" sz="2800" b="1" baseline="-25000" dirty="0">
                <a:solidFill>
                  <a:srgbClr val="FFFF00"/>
                </a:solidFill>
              </a:rPr>
              <a:t>2(g)</a:t>
            </a:r>
            <a:r>
              <a:rPr lang="en-AU" sz="2800" b="1" dirty="0">
                <a:solidFill>
                  <a:srgbClr val="FFFF00"/>
                </a:solidFill>
              </a:rPr>
              <a:t>  +  3H</a:t>
            </a:r>
            <a:r>
              <a:rPr lang="en-AU" sz="2800" b="1" baseline="-25000" dirty="0">
                <a:solidFill>
                  <a:srgbClr val="FFFF00"/>
                </a:solidFill>
              </a:rPr>
              <a:t>2(g)</a:t>
            </a:r>
            <a:r>
              <a:rPr lang="en-AU" sz="2800" b="1" dirty="0">
                <a:solidFill>
                  <a:srgbClr val="FFFF00"/>
                </a:solidFill>
              </a:rPr>
              <a:t>   ⇌   2NH</a:t>
            </a:r>
            <a:r>
              <a:rPr lang="en-AU" sz="2800" b="1" baseline="-25000" dirty="0">
                <a:solidFill>
                  <a:srgbClr val="FFFF00"/>
                </a:solidFill>
              </a:rPr>
              <a:t>3(g)</a:t>
            </a:r>
            <a:r>
              <a:rPr lang="en-AU" sz="2800" b="1" dirty="0">
                <a:solidFill>
                  <a:srgbClr val="FFFF00"/>
                </a:solidFill>
              </a:rPr>
              <a:t>   ΔH = ‒92 kJ </a:t>
            </a:r>
          </a:p>
          <a:p>
            <a:pPr lvl="0"/>
            <a:endParaRPr lang="en-US" sz="2800" b="1" dirty="0">
              <a:solidFill>
                <a:srgbClr val="FFFF00"/>
              </a:solidFill>
            </a:endParaRPr>
          </a:p>
          <a:p>
            <a:pPr marL="0" lvl="0" indent="0">
              <a:buNone/>
            </a:pPr>
            <a:endParaRPr lang="en-US" sz="2800" b="1" dirty="0">
              <a:solidFill>
                <a:srgbClr val="FFFF00"/>
              </a:solidFill>
            </a:endParaRPr>
          </a:p>
          <a:p>
            <a:r>
              <a:rPr lang="en-AU" sz="2800" b="1" dirty="0">
                <a:solidFill>
                  <a:srgbClr val="FFFF00"/>
                </a:solidFill>
              </a:rPr>
              <a:t>Condition – </a:t>
            </a:r>
            <a:r>
              <a:rPr lang="en-US" sz="2800" b="1" dirty="0">
                <a:solidFill>
                  <a:srgbClr val="00FF00"/>
                </a:solidFill>
              </a:rPr>
              <a:t>Add catalyst</a:t>
            </a:r>
          </a:p>
          <a:p>
            <a:pPr marL="0" indent="0">
              <a:buNone/>
            </a:pPr>
            <a:endParaRPr lang="en-US" sz="2800" b="1" dirty="0">
              <a:solidFill>
                <a:srgbClr val="00FF00"/>
              </a:solidFill>
            </a:endParaRPr>
          </a:p>
          <a:p>
            <a:r>
              <a:rPr lang="en-US" sz="2800" b="1" dirty="0">
                <a:solidFill>
                  <a:srgbClr val="FFFF00"/>
                </a:solidFill>
              </a:rPr>
              <a:t>Effect on reaction rate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Provides an alternate reaction pathway that has a lower activation energy so a greater proportion of collisions have sufficient energy to meet activation energy required.</a:t>
            </a: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691534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endParaRPr lang="en-US" sz="2800" b="1" dirty="0">
              <a:solidFill>
                <a:srgbClr val="FFFF00"/>
              </a:solidFill>
            </a:endParaRPr>
          </a:p>
          <a:p>
            <a:r>
              <a:rPr lang="en-US" sz="2800" b="1" dirty="0">
                <a:solidFill>
                  <a:srgbClr val="FFFF00"/>
                </a:solidFill>
              </a:rPr>
              <a:t>Effect on yield – </a:t>
            </a:r>
            <a:r>
              <a:rPr lang="en-US" sz="2800" b="1" dirty="0">
                <a:solidFill>
                  <a:srgbClr val="00FF00"/>
                </a:solidFill>
              </a:rPr>
              <a:t>No impact</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US" sz="2800" b="1" dirty="0">
                <a:solidFill>
                  <a:srgbClr val="00FF00"/>
                </a:solidFill>
              </a:rPr>
              <a:t>Rates of forward and reverse reactions are increased equally.</a:t>
            </a:r>
          </a:p>
          <a:p>
            <a:endParaRPr lang="en-AU" sz="2800" b="1" dirty="0">
              <a:solidFill>
                <a:srgbClr val="00FF00"/>
              </a:solidFill>
            </a:endParaRPr>
          </a:p>
          <a:p>
            <a:r>
              <a:rPr lang="en-AU" sz="2800" b="1" dirty="0">
                <a:solidFill>
                  <a:srgbClr val="FFFF00"/>
                </a:solidFill>
              </a:rPr>
              <a:t>Compromise – </a:t>
            </a:r>
            <a:r>
              <a:rPr lang="en-AU" sz="2800" b="1" dirty="0">
                <a:solidFill>
                  <a:srgbClr val="00FF00"/>
                </a:solidFill>
              </a:rPr>
              <a:t>Use a FeFe</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4 </a:t>
            </a:r>
            <a:r>
              <a:rPr lang="en-AU" sz="2800" b="1" dirty="0">
                <a:solidFill>
                  <a:srgbClr val="00FF00"/>
                </a:solidFill>
              </a:rPr>
              <a:t>/ MgO / A</a:t>
            </a:r>
            <a:r>
              <a:rPr lang="en-AU" sz="2800" b="1" i="1" dirty="0">
                <a:solidFill>
                  <a:srgbClr val="00FF00"/>
                </a:solidFill>
              </a:rPr>
              <a:t>l</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3 </a:t>
            </a:r>
            <a:r>
              <a:rPr lang="en-AU" sz="2800" b="1" dirty="0">
                <a:solidFill>
                  <a:srgbClr val="00FF00"/>
                </a:solidFill>
              </a:rPr>
              <a:t>/ SiO</a:t>
            </a:r>
            <a:r>
              <a:rPr lang="en-AU" sz="2800" b="1" baseline="-25000" dirty="0">
                <a:solidFill>
                  <a:srgbClr val="00FF00"/>
                </a:solidFill>
              </a:rPr>
              <a:t>2</a:t>
            </a:r>
            <a:r>
              <a:rPr lang="en-AU" sz="2800" b="1" dirty="0">
                <a:solidFill>
                  <a:srgbClr val="00FF00"/>
                </a:solidFill>
              </a:rPr>
              <a:t> catalyst to increase the reaction rate (only).</a:t>
            </a:r>
            <a:endParaRPr lang="en-AU" sz="2800" dirty="0">
              <a:solidFill>
                <a:srgbClr val="00FF00"/>
              </a:solidFill>
            </a:endParaRPr>
          </a:p>
          <a:p>
            <a:pPr marL="0" indent="0">
              <a:buNone/>
            </a:pPr>
            <a:endParaRPr lang="en-AU" sz="2800" b="1" dirty="0">
              <a:solidFill>
                <a:srgbClr val="00FF00"/>
              </a:solidFill>
            </a:endParaRP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17311099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The ammonia produced (with a yield of 15 – 30%) is         condensed so that the ammonia is liquefied and can be       drained off whilst the remaining N</a:t>
            </a:r>
            <a:r>
              <a:rPr lang="en-AU" sz="2800" b="1" baseline="-25000" dirty="0">
                <a:solidFill>
                  <a:srgbClr val="FFFF00"/>
                </a:solidFill>
              </a:rPr>
              <a:t>2(g)</a:t>
            </a:r>
            <a:r>
              <a:rPr lang="en-AU" sz="2800" b="1" dirty="0">
                <a:solidFill>
                  <a:srgbClr val="FFFF00"/>
                </a:solidFill>
              </a:rPr>
              <a:t> and H</a:t>
            </a:r>
            <a:r>
              <a:rPr lang="en-AU" sz="2800" b="1" baseline="-25000" dirty="0">
                <a:solidFill>
                  <a:srgbClr val="FFFF00"/>
                </a:solidFill>
              </a:rPr>
              <a:t>2(g)</a:t>
            </a:r>
            <a:r>
              <a:rPr lang="en-AU" sz="2800" b="1" dirty="0">
                <a:solidFill>
                  <a:srgbClr val="FFFF00"/>
                </a:solidFill>
              </a:rPr>
              <a:t> can be recycled. How can the NH</a:t>
            </a:r>
            <a:r>
              <a:rPr lang="en-AU" sz="2800" b="1" baseline="-25000" dirty="0">
                <a:solidFill>
                  <a:srgbClr val="FFFF00"/>
                </a:solidFill>
              </a:rPr>
              <a:t>3(g)</a:t>
            </a:r>
            <a:r>
              <a:rPr lang="en-AU" sz="2800" b="1" dirty="0">
                <a:solidFill>
                  <a:srgbClr val="FFFF00"/>
                </a:solidFill>
              </a:rPr>
              <a:t> be liquefied and the N</a:t>
            </a:r>
            <a:r>
              <a:rPr lang="en-AU" sz="2800" b="1" baseline="-25000" dirty="0">
                <a:solidFill>
                  <a:srgbClr val="FFFF00"/>
                </a:solidFill>
              </a:rPr>
              <a:t>2(g)</a:t>
            </a:r>
            <a:r>
              <a:rPr lang="en-AU" sz="2800" b="1" dirty="0">
                <a:solidFill>
                  <a:srgbClr val="FFFF00"/>
                </a:solidFill>
              </a:rPr>
              <a:t> and H</a:t>
            </a:r>
            <a:r>
              <a:rPr lang="en-AU" sz="2800" b="1" baseline="-25000" dirty="0">
                <a:solidFill>
                  <a:srgbClr val="FFFF00"/>
                </a:solidFill>
              </a:rPr>
              <a:t>2(g)</a:t>
            </a:r>
            <a:r>
              <a:rPr lang="en-AU" sz="2800" b="1" dirty="0">
                <a:solidFill>
                  <a:srgbClr val="FFFF00"/>
                </a:solidFill>
              </a:rPr>
              <a:t> remain gaseous?</a:t>
            </a:r>
          </a:p>
          <a:p>
            <a:r>
              <a:rPr lang="en-AU" sz="2800" b="1" dirty="0">
                <a:solidFill>
                  <a:srgbClr val="00FF00"/>
                </a:solidFill>
              </a:rPr>
              <a:t>NH</a:t>
            </a:r>
            <a:r>
              <a:rPr lang="en-AU" sz="2800" b="1" baseline="-25000" dirty="0">
                <a:solidFill>
                  <a:srgbClr val="00FF00"/>
                </a:solidFill>
              </a:rPr>
              <a:t>3(g)</a:t>
            </a:r>
            <a:r>
              <a:rPr lang="en-AU" sz="2800" b="1" dirty="0">
                <a:solidFill>
                  <a:srgbClr val="00FF00"/>
                </a:solidFill>
              </a:rPr>
              <a:t> possesses the stronger intermolecular forces of hydrogen bonding, dipole-dipole and dispersion forces whilst N</a:t>
            </a:r>
            <a:r>
              <a:rPr lang="en-AU" sz="2800" b="1" baseline="-25000" dirty="0">
                <a:solidFill>
                  <a:srgbClr val="00FF00"/>
                </a:solidFill>
              </a:rPr>
              <a:t>2(g)</a:t>
            </a:r>
            <a:r>
              <a:rPr lang="en-AU" sz="2800" b="1" dirty="0">
                <a:solidFill>
                  <a:srgbClr val="00FF00"/>
                </a:solidFill>
              </a:rPr>
              <a:t> and H</a:t>
            </a:r>
            <a:r>
              <a:rPr lang="en-AU" sz="2800" b="1" baseline="-25000" dirty="0">
                <a:solidFill>
                  <a:srgbClr val="00FF00"/>
                </a:solidFill>
              </a:rPr>
              <a:t>2(g)</a:t>
            </a:r>
            <a:r>
              <a:rPr lang="en-AU" sz="2800" b="1" dirty="0">
                <a:solidFill>
                  <a:srgbClr val="00FF00"/>
                </a:solidFill>
              </a:rPr>
              <a:t> possess only dispersion forces. As such, NH</a:t>
            </a:r>
            <a:r>
              <a:rPr lang="en-AU" sz="2800" b="1" baseline="-25000" dirty="0">
                <a:solidFill>
                  <a:srgbClr val="00FF00"/>
                </a:solidFill>
              </a:rPr>
              <a:t>3(g)</a:t>
            </a:r>
            <a:r>
              <a:rPr lang="en-AU" sz="2800" b="1" dirty="0">
                <a:solidFill>
                  <a:srgbClr val="00FF00"/>
                </a:solidFill>
              </a:rPr>
              <a:t> has a higher boiling point and will liquefy first.</a:t>
            </a:r>
          </a:p>
          <a:p>
            <a:pPr lvl="0"/>
            <a:endParaRPr lang="en-AU" sz="2800" b="1" dirty="0">
              <a:solidFill>
                <a:srgbClr val="FFFF00"/>
              </a:solidFill>
            </a:endParaRPr>
          </a:p>
        </p:txBody>
      </p:sp>
      <p:pic>
        <p:nvPicPr>
          <p:cNvPr id="4" name="Picture 3" descr="http://images.slideplayer.com/14/4213696/slides/slide_61.jpg"/>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34522" b="36797"/>
          <a:stretch/>
        </p:blipFill>
        <p:spPr bwMode="auto">
          <a:xfrm>
            <a:off x="447855" y="4027714"/>
            <a:ext cx="9762945" cy="2556783"/>
          </a:xfrm>
          <a:prstGeom prst="rect">
            <a:avLst/>
          </a:prstGeom>
          <a:noFill/>
          <a:ln>
            <a:noFill/>
          </a:ln>
          <a:extLst>
            <a:ext uri="{53640926-AAD7-44D8-BBD7-CCE9431645EC}">
              <a14:shadowObscured xmlns:a14="http://schemas.microsoft.com/office/drawing/2010/main"/>
            </a:ext>
          </a:extLst>
        </p:spPr>
      </p:pic>
      <p:sp>
        <p:nvSpPr>
          <p:cNvPr id="2" name="Rectangle 1"/>
          <p:cNvSpPr/>
          <p:nvPr/>
        </p:nvSpPr>
        <p:spPr>
          <a:xfrm>
            <a:off x="10551571" y="6215165"/>
            <a:ext cx="1466258" cy="307777"/>
          </a:xfrm>
          <a:prstGeom prst="rect">
            <a:avLst/>
          </a:prstGeom>
        </p:spPr>
        <p:txBody>
          <a:bodyPr wrap="square">
            <a:spAutoFit/>
          </a:bodyPr>
          <a:lstStyle/>
          <a:p>
            <a:r>
              <a:rPr lang="en-US" sz="1400" b="1" dirty="0">
                <a:solidFill>
                  <a:srgbClr val="FFFF00"/>
                </a:solidFill>
                <a:latin typeface="Arial" panose="020B0604020202020204" pitchFamily="34" charset="0"/>
                <a:ea typeface="Calibri" panose="020F0502020204030204" pitchFamily="34" charset="0"/>
              </a:rPr>
              <a:t>(</a:t>
            </a:r>
            <a:r>
              <a:rPr lang="en-US" sz="1400" b="1" dirty="0" err="1">
                <a:solidFill>
                  <a:srgbClr val="FFFF00"/>
                </a:solidFill>
                <a:latin typeface="Arial" panose="020B0604020202020204" pitchFamily="34" charset="0"/>
                <a:ea typeface="Calibri" panose="020F0502020204030204" pitchFamily="34" charset="0"/>
              </a:rPr>
              <a:t>Reder</a:t>
            </a:r>
            <a:r>
              <a:rPr lang="en-US" sz="1400" b="1" dirty="0">
                <a:solidFill>
                  <a:srgbClr val="FFFF00"/>
                </a:solidFill>
                <a:latin typeface="Arial" panose="020B0604020202020204" pitchFamily="34" charset="0"/>
                <a:ea typeface="Calibri" panose="020F0502020204030204" pitchFamily="34" charset="0"/>
              </a:rPr>
              <a:t> </a:t>
            </a:r>
            <a:r>
              <a:rPr lang="en-US" sz="1400" b="1" dirty="0" err="1">
                <a:solidFill>
                  <a:srgbClr val="FFFF00"/>
                </a:solidFill>
                <a:latin typeface="Arial" panose="020B0604020202020204" pitchFamily="34" charset="0"/>
                <a:ea typeface="Calibri" panose="020F0502020204030204" pitchFamily="34" charset="0"/>
              </a:rPr>
              <a:t>n.d.</a:t>
            </a:r>
            <a:r>
              <a:rPr lang="en-US" sz="1400" b="1" dirty="0">
                <a:solidFill>
                  <a:srgbClr val="FFFF00"/>
                </a:solidFill>
                <a:latin typeface="Arial" panose="020B0604020202020204" pitchFamily="34" charset="0"/>
                <a:ea typeface="Calibri" panose="020F0502020204030204" pitchFamily="34" charset="0"/>
              </a:rPr>
              <a:t>)</a:t>
            </a:r>
            <a:endParaRPr lang="en-AU" b="1" dirty="0">
              <a:solidFill>
                <a:srgbClr val="FFFF00"/>
              </a:solidFill>
            </a:endParaRPr>
          </a:p>
        </p:txBody>
      </p:sp>
    </p:spTree>
    <p:extLst>
      <p:ext uri="{BB962C8B-B14F-4D97-AF65-F5344CB8AC3E}">
        <p14:creationId xmlns:p14="http://schemas.microsoft.com/office/powerpoint/2010/main" val="5611747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N</a:t>
            </a:r>
            <a:r>
              <a:rPr lang="en-AU" sz="2800" b="1" baseline="-25000" dirty="0">
                <a:solidFill>
                  <a:srgbClr val="FFFF00"/>
                </a:solidFill>
              </a:rPr>
              <a:t>2(g)</a:t>
            </a:r>
            <a:r>
              <a:rPr lang="en-AU" sz="2800" b="1" dirty="0">
                <a:solidFill>
                  <a:srgbClr val="FFFF00"/>
                </a:solidFill>
              </a:rPr>
              <a:t> is obtained from the atmosphere but H</a:t>
            </a:r>
            <a:r>
              <a:rPr lang="en-AU" sz="2800" b="1" baseline="-25000" dirty="0">
                <a:solidFill>
                  <a:srgbClr val="FFFF00"/>
                </a:solidFill>
              </a:rPr>
              <a:t>2(g)</a:t>
            </a:r>
            <a:r>
              <a:rPr lang="en-AU" sz="2800" b="1" dirty="0">
                <a:solidFill>
                  <a:srgbClr val="FFFF00"/>
                </a:solidFill>
              </a:rPr>
              <a:t> is produced             through two reactions:</a:t>
            </a:r>
          </a:p>
          <a:p>
            <a:pPr marL="0" indent="0">
              <a:buNone/>
            </a:pPr>
            <a:endParaRPr lang="en-AU" sz="2800" b="1" dirty="0">
              <a:solidFill>
                <a:srgbClr val="FFFF00"/>
              </a:solidFill>
            </a:endParaRPr>
          </a:p>
          <a:p>
            <a:pPr marL="0" indent="0" algn="ctr">
              <a:buNone/>
            </a:pPr>
            <a:r>
              <a:rPr lang="en-AU" sz="2800" b="1" dirty="0">
                <a:solidFill>
                  <a:srgbClr val="00FF00"/>
                </a:solidFill>
              </a:rPr>
              <a:t>(steam reforming) CH</a:t>
            </a:r>
            <a:r>
              <a:rPr lang="en-AU" sz="2800" b="1" baseline="-25000" dirty="0">
                <a:solidFill>
                  <a:srgbClr val="00FF00"/>
                </a:solidFill>
              </a:rPr>
              <a:t>4(g)</a:t>
            </a:r>
            <a:r>
              <a:rPr lang="en-AU" sz="2800" b="1" dirty="0">
                <a:solidFill>
                  <a:srgbClr val="00FF00"/>
                </a:solidFill>
              </a:rPr>
              <a:t>  +  H</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(g)</a:t>
            </a:r>
            <a:r>
              <a:rPr lang="en-AU" sz="2800" b="1" dirty="0">
                <a:solidFill>
                  <a:srgbClr val="00FF00"/>
                </a:solidFill>
              </a:rPr>
              <a:t>   ⇌   CO</a:t>
            </a:r>
            <a:r>
              <a:rPr lang="en-AU" sz="2800" b="1" baseline="-25000" dirty="0">
                <a:solidFill>
                  <a:srgbClr val="00FF00"/>
                </a:solidFill>
              </a:rPr>
              <a:t>(g)</a:t>
            </a:r>
            <a:r>
              <a:rPr lang="en-AU" sz="2800" b="1" dirty="0">
                <a:solidFill>
                  <a:srgbClr val="00FF00"/>
                </a:solidFill>
              </a:rPr>
              <a:t>  +  3H</a:t>
            </a:r>
            <a:r>
              <a:rPr lang="en-AU" sz="2800" b="1" baseline="-25000" dirty="0">
                <a:solidFill>
                  <a:srgbClr val="00FF00"/>
                </a:solidFill>
              </a:rPr>
              <a:t>2(g)</a:t>
            </a:r>
            <a:r>
              <a:rPr lang="en-AU" sz="2800" b="1" dirty="0">
                <a:solidFill>
                  <a:srgbClr val="00FF00"/>
                </a:solidFill>
              </a:rPr>
              <a:t>    ∆H = +206 kJ</a:t>
            </a:r>
          </a:p>
          <a:p>
            <a:pPr marL="0" indent="0" algn="ctr">
              <a:buNone/>
            </a:pPr>
            <a:r>
              <a:rPr lang="en-AU" sz="2800" b="1" dirty="0">
                <a:solidFill>
                  <a:srgbClr val="00FF00"/>
                </a:solidFill>
              </a:rPr>
              <a:t>(‘shift’ reaction) CO</a:t>
            </a:r>
            <a:r>
              <a:rPr lang="en-AU" sz="2800" b="1" baseline="-25000" dirty="0">
                <a:solidFill>
                  <a:srgbClr val="00FF00"/>
                </a:solidFill>
              </a:rPr>
              <a:t>(g)</a:t>
            </a:r>
            <a:r>
              <a:rPr lang="en-AU" sz="2800" b="1" dirty="0">
                <a:solidFill>
                  <a:srgbClr val="00FF00"/>
                </a:solidFill>
              </a:rPr>
              <a:t>  +  H</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(g)</a:t>
            </a:r>
            <a:r>
              <a:rPr lang="en-AU" sz="2800" b="1" dirty="0">
                <a:solidFill>
                  <a:srgbClr val="00FF00"/>
                </a:solidFill>
              </a:rPr>
              <a:t>   ⇌   H</a:t>
            </a:r>
            <a:r>
              <a:rPr lang="en-AU" sz="2800" b="1" baseline="-25000" dirty="0">
                <a:solidFill>
                  <a:srgbClr val="00FF00"/>
                </a:solidFill>
              </a:rPr>
              <a:t>2(g)</a:t>
            </a:r>
            <a:r>
              <a:rPr lang="en-AU" sz="2800" b="1" dirty="0">
                <a:solidFill>
                  <a:srgbClr val="00FF00"/>
                </a:solidFill>
              </a:rPr>
              <a:t>  +  CO</a:t>
            </a:r>
            <a:r>
              <a:rPr lang="en-AU" sz="2800" b="1" baseline="-25000" dirty="0">
                <a:solidFill>
                  <a:srgbClr val="00FF00"/>
                </a:solidFill>
              </a:rPr>
              <a:t>2(g)</a:t>
            </a:r>
            <a:r>
              <a:rPr lang="en-AU" sz="2800" b="1" dirty="0">
                <a:solidFill>
                  <a:srgbClr val="00FF00"/>
                </a:solidFill>
              </a:rPr>
              <a:t>    ∆H = −41 kJ</a:t>
            </a:r>
          </a:p>
          <a:p>
            <a:pPr marL="0" indent="0">
              <a:buNone/>
            </a:pPr>
            <a:endParaRPr lang="en-AU" sz="2800" b="1" dirty="0">
              <a:solidFill>
                <a:srgbClr val="FFFF00"/>
              </a:solidFill>
            </a:endParaRPr>
          </a:p>
          <a:p>
            <a:pPr marL="0" indent="0">
              <a:buNone/>
            </a:pPr>
            <a:r>
              <a:rPr lang="en-AU" sz="2800" b="1" dirty="0">
                <a:solidFill>
                  <a:schemeClr val="accent5">
                    <a:lumMod val="75000"/>
                  </a:schemeClr>
                </a:solidFill>
              </a:rPr>
              <a:t>Contact Process</a:t>
            </a:r>
          </a:p>
          <a:p>
            <a:pPr lvl="0"/>
            <a:r>
              <a:rPr lang="en-AU" sz="2800" b="1" dirty="0">
                <a:solidFill>
                  <a:srgbClr val="FFFF00"/>
                </a:solidFill>
              </a:rPr>
              <a:t>Produces sulfuric acid on an industrial scale (which can be used to produce fertilisers, detergents, other acids, polymers, explosives and used in metal extraction).</a:t>
            </a:r>
          </a:p>
          <a:p>
            <a:pPr lvl="0"/>
            <a:r>
              <a:rPr lang="en-AU" sz="2800" b="1" dirty="0">
                <a:solidFill>
                  <a:srgbClr val="FFFF00"/>
                </a:solidFill>
              </a:rPr>
              <a:t>First stage: Production of sulfur dioxide </a:t>
            </a:r>
          </a:p>
          <a:p>
            <a:pPr marL="0" indent="0" algn="ctr">
              <a:buNone/>
            </a:pPr>
            <a:r>
              <a:rPr lang="en-AU" sz="2800" b="1" dirty="0">
                <a:solidFill>
                  <a:srgbClr val="00FF00"/>
                </a:solidFill>
              </a:rPr>
              <a:t>S</a:t>
            </a:r>
            <a:r>
              <a:rPr lang="en-AU" sz="2800" b="1" baseline="-25000" dirty="0">
                <a:solidFill>
                  <a:srgbClr val="00FF00"/>
                </a:solidFill>
              </a:rPr>
              <a:t>(</a:t>
            </a:r>
            <a:r>
              <a:rPr lang="en-AU" sz="2800" b="1" i="1" baseline="-25000" dirty="0">
                <a:solidFill>
                  <a:srgbClr val="00FF00"/>
                </a:solidFill>
              </a:rPr>
              <a:t>l</a:t>
            </a:r>
            <a:r>
              <a:rPr lang="en-AU" sz="2800" b="1" baseline="-25000" dirty="0">
                <a:solidFill>
                  <a:srgbClr val="00FF00"/>
                </a:solidFill>
              </a:rPr>
              <a:t>)</a:t>
            </a:r>
            <a:r>
              <a:rPr lang="en-AU" sz="2800" b="1" dirty="0">
                <a:solidFill>
                  <a:srgbClr val="00FF00"/>
                </a:solidFill>
              </a:rPr>
              <a:t>  +  O</a:t>
            </a:r>
            <a:r>
              <a:rPr lang="en-AU" sz="2800" b="1" baseline="-25000" dirty="0">
                <a:solidFill>
                  <a:srgbClr val="00FF00"/>
                </a:solidFill>
              </a:rPr>
              <a:t>2(g)</a:t>
            </a:r>
            <a:r>
              <a:rPr lang="en-AU" sz="2800" b="1" dirty="0">
                <a:solidFill>
                  <a:srgbClr val="00FF00"/>
                </a:solidFill>
              </a:rPr>
              <a:t>   →   SO</a:t>
            </a:r>
            <a:r>
              <a:rPr lang="en-AU" sz="2800" b="1" baseline="-25000" dirty="0">
                <a:solidFill>
                  <a:srgbClr val="00FF00"/>
                </a:solidFill>
              </a:rPr>
              <a:t>2(g)</a:t>
            </a:r>
            <a:r>
              <a:rPr lang="en-AU" sz="2800" b="1" dirty="0">
                <a:solidFill>
                  <a:srgbClr val="00FF00"/>
                </a:solidFill>
              </a:rPr>
              <a:t>   ΔH = ‒297 kJ</a:t>
            </a:r>
          </a:p>
          <a:p>
            <a:pPr lvl="0"/>
            <a:endParaRPr lang="en-AU" sz="2800" b="1" dirty="0">
              <a:solidFill>
                <a:srgbClr val="FFFF00"/>
              </a:solidFill>
            </a:endParaRPr>
          </a:p>
        </p:txBody>
      </p:sp>
    </p:spTree>
    <p:extLst>
      <p:ext uri="{BB962C8B-B14F-4D97-AF65-F5344CB8AC3E}">
        <p14:creationId xmlns:p14="http://schemas.microsoft.com/office/powerpoint/2010/main" val="38713973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AU" sz="2800" b="1" dirty="0">
                <a:solidFill>
                  <a:srgbClr val="FFFF00"/>
                </a:solidFill>
              </a:rPr>
              <a:t>Some sulfuric acid plants are integrated into metal sulfide        smelting plants to use the waste SO</a:t>
            </a:r>
            <a:r>
              <a:rPr lang="en-AU" sz="2800" b="1" baseline="-25000" dirty="0">
                <a:solidFill>
                  <a:srgbClr val="FFFF00"/>
                </a:solidFill>
              </a:rPr>
              <a:t>2(g)</a:t>
            </a:r>
            <a:r>
              <a:rPr lang="en-AU" sz="2800" b="1" dirty="0">
                <a:solidFill>
                  <a:srgbClr val="FFFF00"/>
                </a:solidFill>
              </a:rPr>
              <a:t> produced rather               than burning S</a:t>
            </a:r>
            <a:r>
              <a:rPr lang="en-AU" sz="2800" b="1" baseline="-25000" dirty="0">
                <a:solidFill>
                  <a:srgbClr val="FFFF00"/>
                </a:solidFill>
              </a:rPr>
              <a:t>(</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a:t>
            </a:r>
          </a:p>
          <a:p>
            <a:pPr marL="0" indent="0">
              <a:buNone/>
            </a:pPr>
            <a:endParaRPr lang="en-AU" sz="2800" b="1" dirty="0">
              <a:solidFill>
                <a:srgbClr val="FFFF00"/>
              </a:solidFill>
            </a:endParaRPr>
          </a:p>
          <a:p>
            <a:pPr lvl="0"/>
            <a:r>
              <a:rPr lang="en-AU" sz="2800" b="1" dirty="0">
                <a:solidFill>
                  <a:srgbClr val="FFFF00"/>
                </a:solidFill>
              </a:rPr>
              <a:t>Second stage: Conversion of sulfur dioxide to sulfur trioxide</a:t>
            </a:r>
          </a:p>
          <a:p>
            <a:pPr marL="0" indent="0">
              <a:buNone/>
            </a:pPr>
            <a:r>
              <a:rPr lang="en-AU" sz="2800" b="1" dirty="0">
                <a:solidFill>
                  <a:srgbClr val="FFFF00"/>
                </a:solidFill>
              </a:rPr>
              <a:t> </a:t>
            </a:r>
          </a:p>
          <a:p>
            <a:pPr marL="0" indent="0" algn="ctr">
              <a:buNone/>
            </a:pPr>
            <a:r>
              <a:rPr lang="en-AU" sz="2800" b="1" dirty="0">
                <a:solidFill>
                  <a:srgbClr val="00FF00"/>
                </a:solidFill>
              </a:rPr>
              <a:t>2SO</a:t>
            </a:r>
            <a:r>
              <a:rPr lang="en-AU" sz="2800" b="1" baseline="-25000" dirty="0">
                <a:solidFill>
                  <a:srgbClr val="00FF00"/>
                </a:solidFill>
              </a:rPr>
              <a:t>2(g)</a:t>
            </a:r>
            <a:r>
              <a:rPr lang="en-AU" sz="2800" b="1" dirty="0">
                <a:solidFill>
                  <a:srgbClr val="00FF00"/>
                </a:solidFill>
              </a:rPr>
              <a:t>  +  O</a:t>
            </a:r>
            <a:r>
              <a:rPr lang="en-AU" sz="2800" b="1" baseline="-25000" dirty="0">
                <a:solidFill>
                  <a:srgbClr val="00FF00"/>
                </a:solidFill>
              </a:rPr>
              <a:t>2(g)</a:t>
            </a:r>
            <a:r>
              <a:rPr lang="en-AU" sz="2800" b="1" dirty="0">
                <a:solidFill>
                  <a:srgbClr val="00FF00"/>
                </a:solidFill>
              </a:rPr>
              <a:t>   ⇌   2SO</a:t>
            </a:r>
            <a:r>
              <a:rPr lang="en-AU" sz="2800" b="1" baseline="-25000" dirty="0">
                <a:solidFill>
                  <a:srgbClr val="00FF00"/>
                </a:solidFill>
              </a:rPr>
              <a:t>3(g)</a:t>
            </a:r>
            <a:r>
              <a:rPr lang="en-AU" sz="2800" b="1" dirty="0">
                <a:solidFill>
                  <a:srgbClr val="00FF00"/>
                </a:solidFill>
              </a:rPr>
              <a:t>   ΔH = ‒198 kJ</a:t>
            </a:r>
          </a:p>
          <a:p>
            <a:pPr lvl="0"/>
            <a:endParaRPr lang="en-AU" sz="2800" b="1" dirty="0">
              <a:solidFill>
                <a:srgbClr val="FFFF00"/>
              </a:solidFill>
            </a:endParaRPr>
          </a:p>
        </p:txBody>
      </p:sp>
    </p:spTree>
    <p:extLst>
      <p:ext uri="{BB962C8B-B14F-4D97-AF65-F5344CB8AC3E}">
        <p14:creationId xmlns:p14="http://schemas.microsoft.com/office/powerpoint/2010/main" val="40078170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Reaction given by:</a:t>
            </a:r>
          </a:p>
          <a:p>
            <a:pPr marL="0" indent="0" algn="ctr">
              <a:buNone/>
            </a:pPr>
            <a:r>
              <a:rPr lang="en-AU" sz="2800" b="1" dirty="0">
                <a:solidFill>
                  <a:srgbClr val="FFFF00"/>
                </a:solidFill>
              </a:rPr>
              <a:t>2SO</a:t>
            </a:r>
            <a:r>
              <a:rPr lang="en-AU" sz="2800" b="1" baseline="-25000" dirty="0">
                <a:solidFill>
                  <a:srgbClr val="FFFF00"/>
                </a:solidFill>
              </a:rPr>
              <a:t>2(g)</a:t>
            </a:r>
            <a:r>
              <a:rPr lang="en-AU" sz="2800" b="1" dirty="0">
                <a:solidFill>
                  <a:srgbClr val="FFFF00"/>
                </a:solidFill>
              </a:rPr>
              <a:t>  +  O</a:t>
            </a:r>
            <a:r>
              <a:rPr lang="en-AU" sz="2800" b="1" baseline="-25000" dirty="0">
                <a:solidFill>
                  <a:srgbClr val="FFFF00"/>
                </a:solidFill>
              </a:rPr>
              <a:t>2(g)</a:t>
            </a:r>
            <a:r>
              <a:rPr lang="en-AU" sz="2800" b="1" dirty="0">
                <a:solidFill>
                  <a:srgbClr val="FFFF00"/>
                </a:solidFill>
              </a:rPr>
              <a:t>   ⇌   2SO</a:t>
            </a:r>
            <a:r>
              <a:rPr lang="en-AU" sz="2800" b="1" baseline="-25000" dirty="0">
                <a:solidFill>
                  <a:srgbClr val="FFFF00"/>
                </a:solidFill>
              </a:rPr>
              <a:t>3(g)</a:t>
            </a:r>
            <a:r>
              <a:rPr lang="en-AU" sz="2800" b="1" dirty="0">
                <a:solidFill>
                  <a:srgbClr val="FFFF00"/>
                </a:solidFill>
              </a:rPr>
              <a:t>   ΔH = ‒198 kJ</a:t>
            </a:r>
          </a:p>
          <a:p>
            <a:pPr lvl="0"/>
            <a:endParaRPr lang="en-US" sz="2800" b="1" dirty="0">
              <a:solidFill>
                <a:srgbClr val="00FF00"/>
              </a:solidFill>
            </a:endParaRPr>
          </a:p>
          <a:p>
            <a:r>
              <a:rPr lang="en-AU" sz="2800" b="1" dirty="0">
                <a:solidFill>
                  <a:srgbClr val="FFFF00"/>
                </a:solidFill>
              </a:rPr>
              <a:t>Condition – </a:t>
            </a:r>
            <a:r>
              <a:rPr lang="en-US" sz="2800" b="1" dirty="0">
                <a:solidFill>
                  <a:srgbClr val="00FF00"/>
                </a:solidFill>
              </a:rPr>
              <a:t>Increase temperature</a:t>
            </a:r>
          </a:p>
          <a:p>
            <a:pPr marL="0" indent="0">
              <a:buNone/>
            </a:pPr>
            <a:endParaRPr lang="en-US" sz="2800" b="1" dirty="0">
              <a:solidFill>
                <a:srgbClr val="00FF00"/>
              </a:solidFill>
            </a:endParaRPr>
          </a:p>
          <a:p>
            <a:r>
              <a:rPr lang="en-US" sz="2800" b="1" dirty="0">
                <a:solidFill>
                  <a:srgbClr val="FFFF00"/>
                </a:solidFill>
              </a:rPr>
              <a:t>Effect on reaction rate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Increased average kinetic energy means a greater proportion of collisions have sufficient energy to meet activation energy required. This increases the frequency of successful collisions which increases reaction rate (also increased velocity means greater frequency of collisions).</a:t>
            </a: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2363059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endParaRPr lang="en-US" sz="2800" b="1" dirty="0">
              <a:solidFill>
                <a:srgbClr val="FFFF00"/>
              </a:solidFill>
            </a:endParaRPr>
          </a:p>
          <a:p>
            <a:r>
              <a:rPr lang="en-US" sz="2800" b="1" dirty="0">
                <a:solidFill>
                  <a:srgbClr val="FFFF00"/>
                </a:solidFill>
              </a:rPr>
              <a:t>Effect on yield – </a:t>
            </a:r>
            <a:r>
              <a:rPr lang="en-US" sz="2800" b="1" dirty="0">
                <a:solidFill>
                  <a:srgbClr val="00FF00"/>
                </a:solidFill>
              </a:rPr>
              <a:t>Decreased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Increased temperature increases the rate of both forward and reverse reactions. The endothermic reaction is increased more which, in this case is the reverse reaction. This means the reverse reaction rate is now greater relative to the forward reaction rate and so the yield of SO</a:t>
            </a:r>
            <a:r>
              <a:rPr lang="en-AU" sz="2800" b="1" baseline="-25000" dirty="0">
                <a:solidFill>
                  <a:srgbClr val="00FF00"/>
                </a:solidFill>
              </a:rPr>
              <a:t>3</a:t>
            </a:r>
            <a:r>
              <a:rPr lang="en-AU" sz="2800" b="1" dirty="0">
                <a:solidFill>
                  <a:srgbClr val="00FF00"/>
                </a:solidFill>
              </a:rPr>
              <a:t> is reduced.</a:t>
            </a:r>
          </a:p>
          <a:p>
            <a:endParaRPr lang="en-AU" sz="2800" b="1" dirty="0">
              <a:solidFill>
                <a:srgbClr val="00FF00"/>
              </a:solidFill>
            </a:endParaRPr>
          </a:p>
          <a:p>
            <a:r>
              <a:rPr lang="en-AU" sz="2800" b="1" dirty="0">
                <a:solidFill>
                  <a:srgbClr val="FFFF00"/>
                </a:solidFill>
              </a:rPr>
              <a:t>Compromise – </a:t>
            </a:r>
            <a:r>
              <a:rPr lang="en-AU" sz="2800" b="1" dirty="0">
                <a:solidFill>
                  <a:srgbClr val="00FF00"/>
                </a:solidFill>
              </a:rPr>
              <a:t>Use 450 ºC. Moderate temperature ensures acceptable yield at reasonable rate.</a:t>
            </a:r>
            <a:endParaRPr lang="en-AU" sz="2800" dirty="0">
              <a:solidFill>
                <a:srgbClr val="00FF00"/>
              </a:solidFill>
            </a:endParaRPr>
          </a:p>
          <a:p>
            <a:pPr marL="0" indent="0">
              <a:buNone/>
            </a:pPr>
            <a:endParaRPr lang="en-AU" sz="2800" b="1" dirty="0">
              <a:solidFill>
                <a:srgbClr val="00FF00"/>
              </a:solidFill>
            </a:endParaRP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11750632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AU" sz="2800" b="1" dirty="0">
                <a:solidFill>
                  <a:srgbClr val="FFFF00"/>
                </a:solidFill>
              </a:rPr>
              <a:t>In general, chemical processes are optimised to maximise              the yield (amount of product) and rate. This will often require            the application of collision theory, equilibria chemistry and          catalysts (including enzymes which can eliminate potential side reactions).</a:t>
            </a:r>
          </a:p>
          <a:p>
            <a:pPr marL="0" indent="0">
              <a:buNone/>
            </a:pPr>
            <a:r>
              <a:rPr lang="en-AU" sz="3200" b="1" dirty="0">
                <a:solidFill>
                  <a:schemeClr val="accent5">
                    <a:lumMod val="75000"/>
                  </a:schemeClr>
                </a:solidFill>
              </a:rPr>
              <a:t>Biofuels</a:t>
            </a:r>
          </a:p>
          <a:p>
            <a:pPr marL="0" indent="0">
              <a:buNone/>
            </a:pPr>
            <a:r>
              <a:rPr lang="en-AU" sz="2800" b="1" dirty="0">
                <a:solidFill>
                  <a:srgbClr val="FFFF00"/>
                </a:solidFill>
              </a:rPr>
              <a:t>Biofuels (such as bioethanol and biodiesel) are produced from biomass.</a:t>
            </a:r>
          </a:p>
          <a:p>
            <a:pPr lvl="0"/>
            <a:r>
              <a:rPr lang="en-AU" sz="2800" b="1" dirty="0">
                <a:solidFill>
                  <a:srgbClr val="FFFF00"/>
                </a:solidFill>
              </a:rPr>
              <a:t>They are derived from renewable resources</a:t>
            </a:r>
          </a:p>
          <a:p>
            <a:pPr lvl="0"/>
            <a:r>
              <a:rPr lang="en-AU" sz="2800" b="1" dirty="0">
                <a:solidFill>
                  <a:srgbClr val="FFFF00"/>
                </a:solidFill>
              </a:rPr>
              <a:t>Natural products with limited health or environmental impact</a:t>
            </a:r>
          </a:p>
          <a:p>
            <a:pPr lvl="0"/>
            <a:r>
              <a:rPr lang="en-AU" sz="2800" b="1" dirty="0">
                <a:solidFill>
                  <a:srgbClr val="FFFF00"/>
                </a:solidFill>
              </a:rPr>
              <a:t>CO</a:t>
            </a:r>
            <a:r>
              <a:rPr lang="en-AU" sz="2800" b="1" baseline="-25000" dirty="0">
                <a:solidFill>
                  <a:srgbClr val="FFFF00"/>
                </a:solidFill>
              </a:rPr>
              <a:t>2</a:t>
            </a:r>
            <a:r>
              <a:rPr lang="en-AU" sz="2800" b="1" dirty="0">
                <a:solidFill>
                  <a:srgbClr val="FFFF00"/>
                </a:solidFill>
              </a:rPr>
              <a:t> production is balanced (CO</a:t>
            </a:r>
            <a:r>
              <a:rPr lang="en-AU" sz="2800" b="1" baseline="-25000" dirty="0">
                <a:solidFill>
                  <a:srgbClr val="FFFF00"/>
                </a:solidFill>
              </a:rPr>
              <a:t>2</a:t>
            </a:r>
            <a:r>
              <a:rPr lang="en-AU" sz="2800" b="1" dirty="0">
                <a:solidFill>
                  <a:srgbClr val="FFFF00"/>
                </a:solidFill>
              </a:rPr>
              <a:t> absorbed by plants is released when biomass is used)</a:t>
            </a:r>
          </a:p>
          <a:p>
            <a:pPr lvl="0"/>
            <a:r>
              <a:rPr lang="en-AU" sz="2800" b="1" dirty="0">
                <a:solidFill>
                  <a:srgbClr val="FFFF00"/>
                </a:solidFill>
              </a:rPr>
              <a:t>Biofuels produce less particulate emissions </a:t>
            </a:r>
          </a:p>
          <a:p>
            <a:pPr lvl="0"/>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31849251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Reaction given by:</a:t>
            </a:r>
          </a:p>
          <a:p>
            <a:pPr marL="0" indent="0" algn="ctr">
              <a:buNone/>
            </a:pPr>
            <a:r>
              <a:rPr lang="en-AU" sz="2800" b="1" dirty="0">
                <a:solidFill>
                  <a:srgbClr val="FFFF00"/>
                </a:solidFill>
              </a:rPr>
              <a:t>2SO</a:t>
            </a:r>
            <a:r>
              <a:rPr lang="en-AU" sz="2800" b="1" baseline="-25000" dirty="0">
                <a:solidFill>
                  <a:srgbClr val="FFFF00"/>
                </a:solidFill>
              </a:rPr>
              <a:t>2(g)</a:t>
            </a:r>
            <a:r>
              <a:rPr lang="en-AU" sz="2800" b="1" dirty="0">
                <a:solidFill>
                  <a:srgbClr val="FFFF00"/>
                </a:solidFill>
              </a:rPr>
              <a:t>  +  O</a:t>
            </a:r>
            <a:r>
              <a:rPr lang="en-AU" sz="2800" b="1" baseline="-25000" dirty="0">
                <a:solidFill>
                  <a:srgbClr val="FFFF00"/>
                </a:solidFill>
              </a:rPr>
              <a:t>2(g)</a:t>
            </a:r>
            <a:r>
              <a:rPr lang="en-AU" sz="2800" b="1" dirty="0">
                <a:solidFill>
                  <a:srgbClr val="FFFF00"/>
                </a:solidFill>
              </a:rPr>
              <a:t>   ⇌   2SO</a:t>
            </a:r>
            <a:r>
              <a:rPr lang="en-AU" sz="2800" b="1" baseline="-25000" dirty="0">
                <a:solidFill>
                  <a:srgbClr val="FFFF00"/>
                </a:solidFill>
              </a:rPr>
              <a:t>3(g)</a:t>
            </a:r>
            <a:r>
              <a:rPr lang="en-AU" sz="2800" b="1" dirty="0">
                <a:solidFill>
                  <a:srgbClr val="FFFF00"/>
                </a:solidFill>
              </a:rPr>
              <a:t>   ΔH = ‒198 kJ</a:t>
            </a:r>
          </a:p>
          <a:p>
            <a:pPr lvl="0"/>
            <a:endParaRPr lang="en-US" sz="2800" b="1" dirty="0">
              <a:solidFill>
                <a:srgbClr val="FFFF00"/>
              </a:solidFill>
            </a:endParaRPr>
          </a:p>
          <a:p>
            <a:r>
              <a:rPr lang="en-AU" sz="2800" b="1" dirty="0">
                <a:solidFill>
                  <a:srgbClr val="FFFF00"/>
                </a:solidFill>
              </a:rPr>
              <a:t>Condition – </a:t>
            </a:r>
            <a:r>
              <a:rPr lang="en-US" sz="2800" b="1" dirty="0">
                <a:solidFill>
                  <a:srgbClr val="00FF00"/>
                </a:solidFill>
              </a:rPr>
              <a:t>Increase pressure</a:t>
            </a:r>
          </a:p>
          <a:p>
            <a:pPr marL="0" indent="0">
              <a:buNone/>
            </a:pPr>
            <a:endParaRPr lang="en-US" sz="2800" b="1" dirty="0">
              <a:solidFill>
                <a:srgbClr val="00FF00"/>
              </a:solidFill>
            </a:endParaRPr>
          </a:p>
          <a:p>
            <a:r>
              <a:rPr lang="en-US" sz="2800" b="1" dirty="0">
                <a:solidFill>
                  <a:srgbClr val="FFFF00"/>
                </a:solidFill>
              </a:rPr>
              <a:t>Effect on reaction rate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Decreased distance between particles increases the frequency of successful collisions which increases the reaction rate.</a:t>
            </a: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29087831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endParaRPr lang="en-US" sz="2800" b="1" dirty="0">
              <a:solidFill>
                <a:srgbClr val="FFFF00"/>
              </a:solidFill>
            </a:endParaRPr>
          </a:p>
          <a:p>
            <a:r>
              <a:rPr lang="en-US" sz="2800" b="1" dirty="0">
                <a:solidFill>
                  <a:srgbClr val="FFFF00"/>
                </a:solidFill>
              </a:rPr>
              <a:t>Effect on yield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US" sz="2800" b="1" dirty="0">
                <a:solidFill>
                  <a:srgbClr val="00FF00"/>
                </a:solidFill>
              </a:rPr>
              <a:t>Decreasing the distance between the particles increase the frequency of successful collisions which increases the rate of both the forward and reverse reactions. As the ratio of reactants to products is 3:2, the forward reaction rate will increase more than the reverse. This results in an increased yield of SO</a:t>
            </a:r>
            <a:r>
              <a:rPr lang="en-US" sz="2800" b="1" baseline="-25000" dirty="0">
                <a:solidFill>
                  <a:srgbClr val="00FF00"/>
                </a:solidFill>
              </a:rPr>
              <a:t>3</a:t>
            </a:r>
            <a:r>
              <a:rPr lang="en-US" sz="2800" b="1" dirty="0">
                <a:solidFill>
                  <a:srgbClr val="00FF00"/>
                </a:solidFill>
              </a:rPr>
              <a:t>.</a:t>
            </a:r>
          </a:p>
          <a:p>
            <a:pPr marL="0" indent="0">
              <a:buNone/>
            </a:pPr>
            <a:endParaRPr lang="en-AU" sz="2800" b="1" dirty="0">
              <a:solidFill>
                <a:srgbClr val="00FF00"/>
              </a:solidFill>
            </a:endParaRPr>
          </a:p>
          <a:p>
            <a:r>
              <a:rPr lang="en-AU" sz="2800" b="1" dirty="0">
                <a:solidFill>
                  <a:srgbClr val="FFFF00"/>
                </a:solidFill>
              </a:rPr>
              <a:t>Compromise – </a:t>
            </a:r>
            <a:r>
              <a:rPr lang="en-AU" sz="2800" b="1" dirty="0">
                <a:solidFill>
                  <a:srgbClr val="00FF00"/>
                </a:solidFill>
              </a:rPr>
              <a:t>Use 100 – 200 kPa. Pressure is limited by cost of specialised machinery and generating high pressures which substantially eats away at profit margin. Yield is also ordinarily very high.</a:t>
            </a:r>
            <a:endParaRPr lang="en-AU" sz="2800" dirty="0">
              <a:solidFill>
                <a:srgbClr val="00FF00"/>
              </a:solidFill>
            </a:endParaRPr>
          </a:p>
          <a:p>
            <a:pPr marL="0" indent="0">
              <a:buNone/>
            </a:pPr>
            <a:endParaRPr lang="en-AU" sz="2800" b="1" dirty="0">
              <a:solidFill>
                <a:srgbClr val="00FF00"/>
              </a:solidFill>
            </a:endParaRP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779685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Reaction given by:</a:t>
            </a:r>
          </a:p>
          <a:p>
            <a:pPr marL="0" indent="0" algn="ctr">
              <a:buNone/>
            </a:pPr>
            <a:r>
              <a:rPr lang="en-AU" sz="2800" b="1" dirty="0">
                <a:solidFill>
                  <a:srgbClr val="FFFF00"/>
                </a:solidFill>
              </a:rPr>
              <a:t>2SO</a:t>
            </a:r>
            <a:r>
              <a:rPr lang="en-AU" sz="2800" b="1" baseline="-25000" dirty="0">
                <a:solidFill>
                  <a:srgbClr val="FFFF00"/>
                </a:solidFill>
              </a:rPr>
              <a:t>2(g)</a:t>
            </a:r>
            <a:r>
              <a:rPr lang="en-AU" sz="2800" b="1" dirty="0">
                <a:solidFill>
                  <a:srgbClr val="FFFF00"/>
                </a:solidFill>
              </a:rPr>
              <a:t>  +  O</a:t>
            </a:r>
            <a:r>
              <a:rPr lang="en-AU" sz="2800" b="1" baseline="-25000" dirty="0">
                <a:solidFill>
                  <a:srgbClr val="FFFF00"/>
                </a:solidFill>
              </a:rPr>
              <a:t>2(g)</a:t>
            </a:r>
            <a:r>
              <a:rPr lang="en-AU" sz="2800" b="1" dirty="0">
                <a:solidFill>
                  <a:srgbClr val="FFFF00"/>
                </a:solidFill>
              </a:rPr>
              <a:t>   ⇌   2SO</a:t>
            </a:r>
            <a:r>
              <a:rPr lang="en-AU" sz="2800" b="1" baseline="-25000" dirty="0">
                <a:solidFill>
                  <a:srgbClr val="FFFF00"/>
                </a:solidFill>
              </a:rPr>
              <a:t>3(g)</a:t>
            </a:r>
            <a:r>
              <a:rPr lang="en-AU" sz="2800" b="1" dirty="0">
                <a:solidFill>
                  <a:srgbClr val="FFFF00"/>
                </a:solidFill>
              </a:rPr>
              <a:t>   ΔH = ‒198 kJ</a:t>
            </a:r>
          </a:p>
          <a:p>
            <a:pPr lvl="0"/>
            <a:endParaRPr lang="en-US" sz="2800" b="1" dirty="0">
              <a:solidFill>
                <a:srgbClr val="FFFF00"/>
              </a:solidFill>
            </a:endParaRPr>
          </a:p>
          <a:p>
            <a:pPr marL="0" lvl="0" indent="0">
              <a:buNone/>
            </a:pPr>
            <a:endParaRPr lang="en-US" sz="2800" b="1" dirty="0">
              <a:solidFill>
                <a:srgbClr val="FFFF00"/>
              </a:solidFill>
            </a:endParaRPr>
          </a:p>
          <a:p>
            <a:r>
              <a:rPr lang="en-AU" sz="2800" b="1" dirty="0">
                <a:solidFill>
                  <a:srgbClr val="FFFF00"/>
                </a:solidFill>
              </a:rPr>
              <a:t>Condition – </a:t>
            </a:r>
            <a:r>
              <a:rPr lang="en-US" sz="2800" b="1" dirty="0">
                <a:solidFill>
                  <a:srgbClr val="00FF00"/>
                </a:solidFill>
              </a:rPr>
              <a:t>Add catalyst</a:t>
            </a:r>
          </a:p>
          <a:p>
            <a:pPr marL="0" indent="0">
              <a:buNone/>
            </a:pPr>
            <a:endParaRPr lang="en-US" sz="2800" b="1" dirty="0">
              <a:solidFill>
                <a:srgbClr val="00FF00"/>
              </a:solidFill>
            </a:endParaRPr>
          </a:p>
          <a:p>
            <a:r>
              <a:rPr lang="en-US" sz="2800" b="1" dirty="0">
                <a:solidFill>
                  <a:srgbClr val="FFFF00"/>
                </a:solidFill>
              </a:rPr>
              <a:t>Effect on reaction rate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Provides an alternate reaction pathway that has a lower activation energy so a greater proportion of collisions have sufficient energy to meet activation energy required.</a:t>
            </a: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1223284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endParaRPr lang="en-US" sz="2800" b="1" dirty="0">
              <a:solidFill>
                <a:srgbClr val="FFFF00"/>
              </a:solidFill>
            </a:endParaRPr>
          </a:p>
          <a:p>
            <a:r>
              <a:rPr lang="en-US" sz="2800" b="1" dirty="0">
                <a:solidFill>
                  <a:srgbClr val="FFFF00"/>
                </a:solidFill>
              </a:rPr>
              <a:t>Effect on yield – </a:t>
            </a:r>
            <a:r>
              <a:rPr lang="en-US" sz="2800" b="1" dirty="0">
                <a:solidFill>
                  <a:srgbClr val="00FF00"/>
                </a:solidFill>
              </a:rPr>
              <a:t>No impact</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US" sz="2800" b="1" dirty="0">
                <a:solidFill>
                  <a:srgbClr val="00FF00"/>
                </a:solidFill>
              </a:rPr>
              <a:t>Rates of forward and reverse reactions are increased equally.</a:t>
            </a:r>
          </a:p>
          <a:p>
            <a:endParaRPr lang="en-AU" sz="2800" b="1" dirty="0">
              <a:solidFill>
                <a:srgbClr val="00FF00"/>
              </a:solidFill>
            </a:endParaRPr>
          </a:p>
          <a:p>
            <a:r>
              <a:rPr lang="en-AU" sz="2800" b="1" dirty="0">
                <a:solidFill>
                  <a:srgbClr val="FFFF00"/>
                </a:solidFill>
              </a:rPr>
              <a:t>Compromise – </a:t>
            </a:r>
            <a:r>
              <a:rPr lang="en-AU" sz="2800" b="1" dirty="0">
                <a:solidFill>
                  <a:srgbClr val="00FF00"/>
                </a:solidFill>
              </a:rPr>
              <a:t>Use a V</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5</a:t>
            </a:r>
            <a:r>
              <a:rPr lang="en-AU" sz="2800" b="1" dirty="0">
                <a:solidFill>
                  <a:srgbClr val="00FF00"/>
                </a:solidFill>
              </a:rPr>
              <a:t> catalyst to increase the reaction rate (only).</a:t>
            </a:r>
            <a:endParaRPr lang="en-AU" sz="2800" dirty="0">
              <a:solidFill>
                <a:srgbClr val="00FF00"/>
              </a:solidFill>
            </a:endParaRPr>
          </a:p>
          <a:p>
            <a:pPr marL="0" indent="0">
              <a:buNone/>
            </a:pPr>
            <a:endParaRPr lang="en-AU" sz="2800" b="1" dirty="0">
              <a:solidFill>
                <a:srgbClr val="00FF00"/>
              </a:solidFill>
            </a:endParaRP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1689525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Reaction given by:</a:t>
            </a:r>
          </a:p>
          <a:p>
            <a:pPr marL="0" indent="0" algn="ctr">
              <a:buNone/>
            </a:pPr>
            <a:r>
              <a:rPr lang="en-AU" sz="2800" b="1" dirty="0">
                <a:solidFill>
                  <a:srgbClr val="FFFF00"/>
                </a:solidFill>
              </a:rPr>
              <a:t>2SO</a:t>
            </a:r>
            <a:r>
              <a:rPr lang="en-AU" sz="2800" b="1" baseline="-25000" dirty="0">
                <a:solidFill>
                  <a:srgbClr val="FFFF00"/>
                </a:solidFill>
              </a:rPr>
              <a:t>2(g)</a:t>
            </a:r>
            <a:r>
              <a:rPr lang="en-AU" sz="2800" b="1" dirty="0">
                <a:solidFill>
                  <a:srgbClr val="FFFF00"/>
                </a:solidFill>
              </a:rPr>
              <a:t>  +  O</a:t>
            </a:r>
            <a:r>
              <a:rPr lang="en-AU" sz="2800" b="1" baseline="-25000" dirty="0">
                <a:solidFill>
                  <a:srgbClr val="FFFF00"/>
                </a:solidFill>
              </a:rPr>
              <a:t>2(g)</a:t>
            </a:r>
            <a:r>
              <a:rPr lang="en-AU" sz="2800" b="1" dirty="0">
                <a:solidFill>
                  <a:srgbClr val="FFFF00"/>
                </a:solidFill>
              </a:rPr>
              <a:t>   ⇌   2SO</a:t>
            </a:r>
            <a:r>
              <a:rPr lang="en-AU" sz="2800" b="1" baseline="-25000" dirty="0">
                <a:solidFill>
                  <a:srgbClr val="FFFF00"/>
                </a:solidFill>
              </a:rPr>
              <a:t>3(g)</a:t>
            </a:r>
            <a:r>
              <a:rPr lang="en-AU" sz="2800" b="1" dirty="0">
                <a:solidFill>
                  <a:srgbClr val="FFFF00"/>
                </a:solidFill>
              </a:rPr>
              <a:t>   ΔH = ‒198 kJ</a:t>
            </a:r>
          </a:p>
          <a:p>
            <a:pPr lvl="0"/>
            <a:endParaRPr lang="en-US" sz="2800" b="1" dirty="0">
              <a:solidFill>
                <a:srgbClr val="FFFF00"/>
              </a:solidFill>
            </a:endParaRPr>
          </a:p>
          <a:p>
            <a:pPr marL="0" lvl="0" indent="0">
              <a:buNone/>
            </a:pPr>
            <a:endParaRPr lang="en-US" sz="2800" b="1" dirty="0">
              <a:solidFill>
                <a:srgbClr val="FFFF00"/>
              </a:solidFill>
            </a:endParaRPr>
          </a:p>
          <a:p>
            <a:r>
              <a:rPr lang="en-AU" sz="2800" b="1" dirty="0">
                <a:solidFill>
                  <a:srgbClr val="FFFF00"/>
                </a:solidFill>
              </a:rPr>
              <a:t>Condition – </a:t>
            </a:r>
            <a:r>
              <a:rPr lang="en-US" sz="2800" b="1" dirty="0">
                <a:solidFill>
                  <a:srgbClr val="00FF00"/>
                </a:solidFill>
              </a:rPr>
              <a:t>Remove SO</a:t>
            </a:r>
            <a:r>
              <a:rPr lang="en-US" sz="2800" b="1" baseline="-25000" dirty="0">
                <a:solidFill>
                  <a:srgbClr val="00FF00"/>
                </a:solidFill>
              </a:rPr>
              <a:t>3(g)</a:t>
            </a:r>
            <a:r>
              <a:rPr lang="en-US" sz="2800" b="1" dirty="0">
                <a:solidFill>
                  <a:srgbClr val="00FF00"/>
                </a:solidFill>
              </a:rPr>
              <a:t> product</a:t>
            </a:r>
          </a:p>
          <a:p>
            <a:pPr marL="0" indent="0">
              <a:buNone/>
            </a:pPr>
            <a:endParaRPr lang="en-US" sz="2800" b="1" dirty="0">
              <a:solidFill>
                <a:srgbClr val="00FF00"/>
              </a:solidFill>
            </a:endParaRPr>
          </a:p>
          <a:p>
            <a:r>
              <a:rPr lang="en-US" sz="2800" b="1" dirty="0">
                <a:solidFill>
                  <a:srgbClr val="FFFF00"/>
                </a:solidFill>
              </a:rPr>
              <a:t>Effect on reaction rate – </a:t>
            </a:r>
            <a:r>
              <a:rPr lang="en-US" sz="2800" b="1" dirty="0">
                <a:solidFill>
                  <a:srgbClr val="00FF00"/>
                </a:solidFill>
              </a:rPr>
              <a:t>No change</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Removing product does not impact reaction rate.</a:t>
            </a: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23824619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endParaRPr lang="en-US" sz="2800" b="1" dirty="0">
              <a:solidFill>
                <a:srgbClr val="FFFF00"/>
              </a:solidFill>
            </a:endParaRPr>
          </a:p>
          <a:p>
            <a:r>
              <a:rPr lang="en-US" sz="2800" b="1" dirty="0">
                <a:solidFill>
                  <a:srgbClr val="FFFF00"/>
                </a:solidFill>
              </a:rPr>
              <a:t>Effect on yield – </a:t>
            </a:r>
            <a:r>
              <a:rPr lang="en-US" sz="2800" b="1" dirty="0">
                <a:solidFill>
                  <a:srgbClr val="00FF00"/>
                </a:solidFill>
              </a:rPr>
              <a:t>Increased</a:t>
            </a:r>
          </a:p>
          <a:p>
            <a:pPr marL="0" indent="0">
              <a:buNone/>
            </a:pPr>
            <a:endParaRPr lang="en-US" sz="2800" b="1" dirty="0">
              <a:solidFill>
                <a:srgbClr val="00FF00"/>
              </a:solidFill>
            </a:endParaRPr>
          </a:p>
          <a:p>
            <a:r>
              <a:rPr lang="en-US" sz="2800" b="1" dirty="0">
                <a:solidFill>
                  <a:srgbClr val="FFFF00"/>
                </a:solidFill>
              </a:rPr>
              <a:t>Explanation</a:t>
            </a:r>
            <a:r>
              <a:rPr lang="en-US" sz="2800" b="1" dirty="0">
                <a:solidFill>
                  <a:srgbClr val="00FF00"/>
                </a:solidFill>
              </a:rPr>
              <a:t> </a:t>
            </a:r>
            <a:r>
              <a:rPr lang="en-US" sz="2800" b="1" dirty="0">
                <a:solidFill>
                  <a:srgbClr val="FFFF00"/>
                </a:solidFill>
              </a:rPr>
              <a:t>– </a:t>
            </a:r>
            <a:r>
              <a:rPr lang="en-AU" sz="2800" b="1" dirty="0">
                <a:solidFill>
                  <a:srgbClr val="00FF00"/>
                </a:solidFill>
              </a:rPr>
              <a:t>As partial pressure of SO</a:t>
            </a:r>
            <a:r>
              <a:rPr lang="en-AU" sz="2800" b="1" baseline="-25000" dirty="0">
                <a:solidFill>
                  <a:srgbClr val="00FF00"/>
                </a:solidFill>
              </a:rPr>
              <a:t>3(g)</a:t>
            </a:r>
            <a:r>
              <a:rPr lang="en-AU" sz="2800" b="1" dirty="0">
                <a:solidFill>
                  <a:srgbClr val="00FF00"/>
                </a:solidFill>
              </a:rPr>
              <a:t> is reduced, this increases the distance between SO</a:t>
            </a:r>
            <a:r>
              <a:rPr lang="en-AU" sz="2800" b="1" baseline="-25000" dirty="0">
                <a:solidFill>
                  <a:srgbClr val="00FF00"/>
                </a:solidFill>
              </a:rPr>
              <a:t>3(g)  </a:t>
            </a:r>
            <a:r>
              <a:rPr lang="en-AU" sz="2800" b="1" dirty="0">
                <a:solidFill>
                  <a:srgbClr val="00FF00"/>
                </a:solidFill>
              </a:rPr>
              <a:t>particles which decreases the frequency of successful collisions between them. This decreases the rate of reverse reaction relative to forward reaction. As the forward reaction rate is now greater relative to the reverse reaction, the yield of SO</a:t>
            </a:r>
            <a:r>
              <a:rPr lang="en-AU" sz="2800" b="1" baseline="-25000" dirty="0">
                <a:solidFill>
                  <a:srgbClr val="00FF00"/>
                </a:solidFill>
              </a:rPr>
              <a:t>3(g)</a:t>
            </a:r>
            <a:r>
              <a:rPr lang="en-AU" sz="2800" b="1" dirty="0">
                <a:solidFill>
                  <a:srgbClr val="00FF00"/>
                </a:solidFill>
              </a:rPr>
              <a:t> is increased.</a:t>
            </a:r>
          </a:p>
          <a:p>
            <a:pPr marL="0" indent="0">
              <a:buNone/>
            </a:pPr>
            <a:endParaRPr lang="en-AU" sz="2800" b="1" dirty="0">
              <a:solidFill>
                <a:srgbClr val="00FF00"/>
              </a:solidFill>
            </a:endParaRPr>
          </a:p>
          <a:p>
            <a:r>
              <a:rPr lang="en-AU" sz="2800" b="1" dirty="0">
                <a:solidFill>
                  <a:srgbClr val="FFFF00"/>
                </a:solidFill>
              </a:rPr>
              <a:t>Compromise – </a:t>
            </a:r>
            <a:r>
              <a:rPr lang="en-AU" sz="2800" b="1" dirty="0">
                <a:solidFill>
                  <a:srgbClr val="00FF00"/>
                </a:solidFill>
              </a:rPr>
              <a:t>Product is continually removed.</a:t>
            </a:r>
            <a:endParaRPr lang="en-AU" sz="2800" dirty="0">
              <a:solidFill>
                <a:srgbClr val="00FF00"/>
              </a:solidFill>
            </a:endParaRPr>
          </a:p>
          <a:p>
            <a:pPr marL="0" indent="0">
              <a:buNone/>
            </a:pPr>
            <a:endParaRPr lang="en-AU" sz="2800" b="1" dirty="0">
              <a:solidFill>
                <a:srgbClr val="00FF00"/>
              </a:solidFill>
            </a:endParaRPr>
          </a:p>
          <a:p>
            <a:endParaRPr lang="en-AU" sz="2800" b="1" dirty="0">
              <a:solidFill>
                <a:srgbClr val="00FF00"/>
              </a:solidFill>
            </a:endParaRPr>
          </a:p>
          <a:p>
            <a:pPr marL="0" indent="0">
              <a:buNone/>
            </a:pPr>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2987227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AU" sz="2800" b="1" dirty="0">
                <a:solidFill>
                  <a:srgbClr val="FFFF00"/>
                </a:solidFill>
              </a:rPr>
              <a:t>Stage three: Conversion of sulfur trioxide to sulfuric acid</a:t>
            </a:r>
          </a:p>
          <a:p>
            <a:pPr marL="0" indent="0">
              <a:buNone/>
            </a:pPr>
            <a:r>
              <a:rPr lang="en-AU" sz="2800" b="1" dirty="0">
                <a:solidFill>
                  <a:srgbClr val="FFFF00"/>
                </a:solidFill>
              </a:rPr>
              <a:t> </a:t>
            </a:r>
          </a:p>
          <a:p>
            <a:pPr marL="0" indent="0" algn="ctr">
              <a:buNone/>
            </a:pPr>
            <a:r>
              <a:rPr lang="en-AU" sz="2800" b="1" dirty="0">
                <a:solidFill>
                  <a:srgbClr val="00FF00"/>
                </a:solidFill>
              </a:rPr>
              <a:t>(oleum production) H</a:t>
            </a:r>
            <a:r>
              <a:rPr lang="en-AU" sz="2800" b="1" baseline="-25000" dirty="0">
                <a:solidFill>
                  <a:srgbClr val="00FF00"/>
                </a:solidFill>
              </a:rPr>
              <a:t>2</a:t>
            </a:r>
            <a:r>
              <a:rPr lang="en-AU" sz="2800" b="1" dirty="0">
                <a:solidFill>
                  <a:srgbClr val="00FF00"/>
                </a:solidFill>
              </a:rPr>
              <a:t>SO</a:t>
            </a:r>
            <a:r>
              <a:rPr lang="en-AU" sz="2800" b="1" baseline="-25000" dirty="0">
                <a:solidFill>
                  <a:srgbClr val="00FF00"/>
                </a:solidFill>
              </a:rPr>
              <a:t>4(</a:t>
            </a:r>
            <a:r>
              <a:rPr lang="en-AU" sz="2800" b="1" i="1" baseline="-25000" dirty="0">
                <a:solidFill>
                  <a:srgbClr val="00FF00"/>
                </a:solidFill>
              </a:rPr>
              <a:t>l</a:t>
            </a:r>
            <a:r>
              <a:rPr lang="en-AU" sz="2800" b="1" baseline="-25000" dirty="0">
                <a:solidFill>
                  <a:srgbClr val="00FF00"/>
                </a:solidFill>
              </a:rPr>
              <a:t>)</a:t>
            </a:r>
            <a:r>
              <a:rPr lang="en-AU" sz="2800" b="1" dirty="0">
                <a:solidFill>
                  <a:srgbClr val="00FF00"/>
                </a:solidFill>
              </a:rPr>
              <a:t>  +  SO</a:t>
            </a:r>
            <a:r>
              <a:rPr lang="en-AU" sz="2800" b="1" baseline="-25000" dirty="0">
                <a:solidFill>
                  <a:srgbClr val="00FF00"/>
                </a:solidFill>
              </a:rPr>
              <a:t>3(g)</a:t>
            </a:r>
            <a:r>
              <a:rPr lang="en-AU" sz="2800" b="1" dirty="0">
                <a:solidFill>
                  <a:srgbClr val="00FF00"/>
                </a:solidFill>
              </a:rPr>
              <a:t>   →   H</a:t>
            </a:r>
            <a:r>
              <a:rPr lang="en-AU" sz="2800" b="1" baseline="-25000" dirty="0">
                <a:solidFill>
                  <a:srgbClr val="00FF00"/>
                </a:solidFill>
              </a:rPr>
              <a:t>2</a:t>
            </a:r>
            <a:r>
              <a:rPr lang="en-AU" sz="2800" b="1" dirty="0">
                <a:solidFill>
                  <a:srgbClr val="00FF00"/>
                </a:solidFill>
              </a:rPr>
              <a:t>S</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7(</a:t>
            </a:r>
            <a:r>
              <a:rPr lang="en-AU" sz="2800" b="1" i="1" baseline="-25000" dirty="0">
                <a:solidFill>
                  <a:srgbClr val="00FF00"/>
                </a:solidFill>
              </a:rPr>
              <a:t>l</a:t>
            </a:r>
            <a:r>
              <a:rPr lang="en-AU" sz="2800" b="1" baseline="-25000" dirty="0">
                <a:solidFill>
                  <a:srgbClr val="00FF00"/>
                </a:solidFill>
              </a:rPr>
              <a:t>)</a:t>
            </a:r>
            <a:endParaRPr lang="en-AU" sz="2800" b="1" dirty="0">
              <a:solidFill>
                <a:srgbClr val="00FF00"/>
              </a:solidFill>
            </a:endParaRPr>
          </a:p>
          <a:p>
            <a:pPr marL="0" indent="0" algn="ctr">
              <a:buNone/>
            </a:pPr>
            <a:r>
              <a:rPr lang="en-AU" sz="2800" b="1" dirty="0">
                <a:solidFill>
                  <a:srgbClr val="00FF00"/>
                </a:solidFill>
              </a:rPr>
              <a:t>(water added) H</a:t>
            </a:r>
            <a:r>
              <a:rPr lang="en-AU" sz="2800" b="1" baseline="-25000" dirty="0">
                <a:solidFill>
                  <a:srgbClr val="00FF00"/>
                </a:solidFill>
              </a:rPr>
              <a:t>2</a:t>
            </a:r>
            <a:r>
              <a:rPr lang="en-AU" sz="2800" b="1" dirty="0">
                <a:solidFill>
                  <a:srgbClr val="00FF00"/>
                </a:solidFill>
              </a:rPr>
              <a:t>S</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7 (</a:t>
            </a:r>
            <a:r>
              <a:rPr lang="en-AU" sz="2800" b="1" i="1" baseline="-25000" dirty="0">
                <a:solidFill>
                  <a:srgbClr val="00FF00"/>
                </a:solidFill>
              </a:rPr>
              <a:t>l</a:t>
            </a:r>
            <a:r>
              <a:rPr lang="en-AU" sz="2800" b="1" baseline="-25000" dirty="0">
                <a:solidFill>
                  <a:srgbClr val="00FF00"/>
                </a:solidFill>
              </a:rPr>
              <a:t>)</a:t>
            </a:r>
            <a:r>
              <a:rPr lang="en-AU" sz="2800" b="1" dirty="0">
                <a:solidFill>
                  <a:srgbClr val="00FF00"/>
                </a:solidFill>
              </a:rPr>
              <a:t>  +  H</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a:t>
            </a:r>
            <a:r>
              <a:rPr lang="en-AU" sz="2800" b="1" i="1" baseline="-25000" dirty="0">
                <a:solidFill>
                  <a:srgbClr val="00FF00"/>
                </a:solidFill>
              </a:rPr>
              <a:t>l</a:t>
            </a:r>
            <a:r>
              <a:rPr lang="en-AU" sz="2800" b="1" baseline="-25000" dirty="0">
                <a:solidFill>
                  <a:srgbClr val="00FF00"/>
                </a:solidFill>
              </a:rPr>
              <a:t>)</a:t>
            </a:r>
            <a:r>
              <a:rPr lang="en-AU" sz="2800" b="1" dirty="0">
                <a:solidFill>
                  <a:srgbClr val="00FF00"/>
                </a:solidFill>
              </a:rPr>
              <a:t>   →   2H</a:t>
            </a:r>
            <a:r>
              <a:rPr lang="en-AU" sz="2800" b="1" baseline="-25000" dirty="0">
                <a:solidFill>
                  <a:srgbClr val="00FF00"/>
                </a:solidFill>
              </a:rPr>
              <a:t>2</a:t>
            </a:r>
            <a:r>
              <a:rPr lang="en-AU" sz="2800" b="1" dirty="0">
                <a:solidFill>
                  <a:srgbClr val="00FF00"/>
                </a:solidFill>
              </a:rPr>
              <a:t>SO</a:t>
            </a:r>
            <a:r>
              <a:rPr lang="en-AU" sz="2800" b="1" baseline="-25000" dirty="0">
                <a:solidFill>
                  <a:srgbClr val="00FF00"/>
                </a:solidFill>
              </a:rPr>
              <a:t>4(</a:t>
            </a:r>
            <a:r>
              <a:rPr lang="en-AU" sz="2800" b="1" i="1" baseline="-25000" dirty="0">
                <a:solidFill>
                  <a:srgbClr val="00FF00"/>
                </a:solidFill>
              </a:rPr>
              <a:t>l</a:t>
            </a:r>
            <a:r>
              <a:rPr lang="en-AU" sz="2800" b="1" baseline="-25000" dirty="0">
                <a:solidFill>
                  <a:srgbClr val="00FF00"/>
                </a:solidFill>
              </a:rPr>
              <a:t>)</a:t>
            </a:r>
            <a:endParaRPr lang="en-AU" sz="2800" b="1" dirty="0">
              <a:solidFill>
                <a:srgbClr val="00FF00"/>
              </a:solidFill>
            </a:endParaRPr>
          </a:p>
          <a:p>
            <a:pPr marL="0" indent="0" algn="ctr">
              <a:buNone/>
            </a:pPr>
            <a:r>
              <a:rPr lang="en-AU" sz="2800" b="1" dirty="0">
                <a:solidFill>
                  <a:srgbClr val="00FF00"/>
                </a:solidFill>
              </a:rPr>
              <a:t>(overall) H</a:t>
            </a:r>
            <a:r>
              <a:rPr lang="en-AU" sz="2800" b="1" baseline="-25000" dirty="0">
                <a:solidFill>
                  <a:srgbClr val="00FF00"/>
                </a:solidFill>
              </a:rPr>
              <a:t>2</a:t>
            </a:r>
            <a:r>
              <a:rPr lang="en-AU" sz="2800" b="1" dirty="0">
                <a:solidFill>
                  <a:srgbClr val="00FF00"/>
                </a:solidFill>
              </a:rPr>
              <a:t>O</a:t>
            </a:r>
            <a:r>
              <a:rPr lang="en-AU" sz="2800" b="1" baseline="-25000" dirty="0">
                <a:solidFill>
                  <a:srgbClr val="00FF00"/>
                </a:solidFill>
              </a:rPr>
              <a:t>(</a:t>
            </a:r>
            <a:r>
              <a:rPr lang="en-AU" sz="2800" b="1" i="1" baseline="-25000" dirty="0">
                <a:solidFill>
                  <a:srgbClr val="00FF00"/>
                </a:solidFill>
              </a:rPr>
              <a:t>l</a:t>
            </a:r>
            <a:r>
              <a:rPr lang="en-AU" sz="2800" b="1" baseline="-25000" dirty="0">
                <a:solidFill>
                  <a:srgbClr val="00FF00"/>
                </a:solidFill>
              </a:rPr>
              <a:t>)</a:t>
            </a:r>
            <a:r>
              <a:rPr lang="en-AU" sz="2800" b="1" dirty="0">
                <a:solidFill>
                  <a:srgbClr val="00FF00"/>
                </a:solidFill>
              </a:rPr>
              <a:t>  +  SO</a:t>
            </a:r>
            <a:r>
              <a:rPr lang="en-AU" sz="2800" b="1" baseline="-25000" dirty="0">
                <a:solidFill>
                  <a:srgbClr val="00FF00"/>
                </a:solidFill>
              </a:rPr>
              <a:t>3(g)</a:t>
            </a:r>
            <a:r>
              <a:rPr lang="en-AU" sz="2800" b="1" dirty="0">
                <a:solidFill>
                  <a:srgbClr val="00FF00"/>
                </a:solidFill>
              </a:rPr>
              <a:t>   →   H</a:t>
            </a:r>
            <a:r>
              <a:rPr lang="en-AU" sz="2800" b="1" baseline="-25000" dirty="0">
                <a:solidFill>
                  <a:srgbClr val="00FF00"/>
                </a:solidFill>
              </a:rPr>
              <a:t>2</a:t>
            </a:r>
            <a:r>
              <a:rPr lang="en-AU" sz="2800" b="1" dirty="0">
                <a:solidFill>
                  <a:srgbClr val="00FF00"/>
                </a:solidFill>
              </a:rPr>
              <a:t>SO</a:t>
            </a:r>
            <a:r>
              <a:rPr lang="en-AU" sz="2800" b="1" baseline="-25000" dirty="0">
                <a:solidFill>
                  <a:srgbClr val="00FF00"/>
                </a:solidFill>
              </a:rPr>
              <a:t>4(</a:t>
            </a:r>
            <a:r>
              <a:rPr lang="en-AU" sz="2800" b="1" i="1" baseline="-25000" dirty="0">
                <a:solidFill>
                  <a:srgbClr val="00FF00"/>
                </a:solidFill>
              </a:rPr>
              <a:t>l</a:t>
            </a:r>
            <a:r>
              <a:rPr lang="en-AU" sz="2800" b="1" baseline="-25000" dirty="0">
                <a:solidFill>
                  <a:srgbClr val="00FF00"/>
                </a:solidFill>
              </a:rPr>
              <a:t>)</a:t>
            </a:r>
            <a:endParaRPr lang="en-AU" sz="2800" b="1" dirty="0">
              <a:solidFill>
                <a:srgbClr val="00FF00"/>
              </a:solidFill>
            </a:endParaRPr>
          </a:p>
          <a:p>
            <a:pPr marL="0" indent="0">
              <a:buNone/>
            </a:pPr>
            <a:r>
              <a:rPr lang="en-AU" sz="2800" b="1" dirty="0">
                <a:solidFill>
                  <a:srgbClr val="FFFF00"/>
                </a:solidFill>
              </a:rPr>
              <a:t> </a:t>
            </a:r>
          </a:p>
          <a:p>
            <a:pPr lvl="0"/>
            <a:r>
              <a:rPr lang="en-AU" sz="2800" b="1" dirty="0">
                <a:solidFill>
                  <a:srgbClr val="FFFF00"/>
                </a:solidFill>
              </a:rPr>
              <a:t>SO</a:t>
            </a:r>
            <a:r>
              <a:rPr lang="en-AU" sz="2800" b="1" baseline="-25000" dirty="0">
                <a:solidFill>
                  <a:srgbClr val="FFFF00"/>
                </a:solidFill>
              </a:rPr>
              <a:t>3(g)</a:t>
            </a:r>
            <a:r>
              <a:rPr lang="en-AU" sz="2800" b="1" dirty="0">
                <a:solidFill>
                  <a:srgbClr val="FFFF00"/>
                </a:solidFill>
              </a:rPr>
              <a:t> is not added directly to water to produce 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 as this is a highly exothermic reaction and would produce a highly corrosive mist of concentrated 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a:t>
            </a:r>
          </a:p>
          <a:p>
            <a:pPr lvl="0"/>
            <a:endParaRPr lang="en-AU" sz="2800" b="1" dirty="0">
              <a:solidFill>
                <a:srgbClr val="FFFF00"/>
              </a:solidFill>
            </a:endParaRPr>
          </a:p>
        </p:txBody>
      </p:sp>
    </p:spTree>
    <p:extLst>
      <p:ext uri="{BB962C8B-B14F-4D97-AF65-F5344CB8AC3E}">
        <p14:creationId xmlns:p14="http://schemas.microsoft.com/office/powerpoint/2010/main" val="3502461285"/>
      </p:ext>
    </p:extLst>
  </p:cSld>
  <p:clrMapOvr>
    <a:masterClrMapping/>
  </p:clrMapOvr>
  <p:transition spd="slow" advTm="237703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0"/>
            <a:ext cx="12192000" cy="6858000"/>
          </a:xfrm>
        </p:spPr>
        <p:txBody>
          <a:bodyPr>
            <a:normAutofit/>
          </a:bodyPr>
          <a:lstStyle/>
          <a:p>
            <a:pPr marL="0" indent="0">
              <a:buNone/>
            </a:pPr>
            <a:r>
              <a:rPr lang="en-AU" sz="2800" b="1" dirty="0">
                <a:solidFill>
                  <a:schemeClr val="accent5">
                    <a:lumMod val="75000"/>
                  </a:schemeClr>
                </a:solidFill>
              </a:rPr>
              <a:t>Manufacture of Ethyl Ethanoate</a:t>
            </a:r>
          </a:p>
          <a:p>
            <a:pPr lvl="0"/>
            <a:r>
              <a:rPr lang="en-AU" sz="2800" b="1" dirty="0">
                <a:solidFill>
                  <a:srgbClr val="FFFF00"/>
                </a:solidFill>
              </a:rPr>
              <a:t>Ethyl ethanoate is a very useful, non-toxic solvent.</a:t>
            </a:r>
          </a:p>
          <a:p>
            <a:pPr lvl="0"/>
            <a:r>
              <a:rPr lang="en-AU" sz="2800" b="1" dirty="0">
                <a:solidFill>
                  <a:srgbClr val="FFFF00"/>
                </a:solidFill>
              </a:rPr>
              <a:t>Produced through the esterification of ethanoic acid with ethanol with a sulfuric acid catalyst (Fisher esterification reaction).</a:t>
            </a:r>
            <a:r>
              <a:rPr lang="en-AU" dirty="0"/>
              <a:t> </a:t>
            </a:r>
          </a:p>
          <a:p>
            <a:pPr lvl="0"/>
            <a:endParaRPr lang="en-AU" dirty="0"/>
          </a:p>
          <a:p>
            <a:pPr lvl="0"/>
            <a:endParaRPr lang="en-AU" dirty="0"/>
          </a:p>
          <a:p>
            <a:pPr marL="0" lvl="0" indent="0">
              <a:buNone/>
            </a:pPr>
            <a:endParaRPr lang="en-AU" dirty="0"/>
          </a:p>
          <a:p>
            <a:pPr lvl="0"/>
            <a:r>
              <a:rPr lang="en-AU" sz="2800" b="1" dirty="0">
                <a:solidFill>
                  <a:srgbClr val="FFFF00"/>
                </a:solidFill>
              </a:rPr>
              <a:t>Excess of the cheaper ethanol is used to maximise the yield. The ethanol can be produced through the acid catalysed addition reaction of </a:t>
            </a:r>
            <a:r>
              <a:rPr lang="en-AU" sz="2800" b="1" dirty="0" err="1">
                <a:solidFill>
                  <a:srgbClr val="FFFF00"/>
                </a:solidFill>
              </a:rPr>
              <a:t>ethene</a:t>
            </a:r>
            <a:r>
              <a:rPr lang="en-AU" sz="2800" b="1" dirty="0">
                <a:solidFill>
                  <a:srgbClr val="FFFF00"/>
                </a:solidFill>
              </a:rPr>
              <a:t> and water.</a:t>
            </a:r>
          </a:p>
          <a:p>
            <a:pPr lvl="0"/>
            <a:r>
              <a:rPr lang="en-AU" sz="2800" b="1" dirty="0">
                <a:solidFill>
                  <a:srgbClr val="FFFF00"/>
                </a:solidFill>
              </a:rPr>
              <a:t>The reaction produces a yield of 65% at a temperature of 25 ºC.</a:t>
            </a:r>
          </a:p>
          <a:p>
            <a:pPr lvl="0"/>
            <a:r>
              <a:rPr lang="en-AU" sz="2800" b="1" dirty="0">
                <a:solidFill>
                  <a:srgbClr val="FFFF00"/>
                </a:solidFill>
              </a:rPr>
              <a:t>Yield is increased up to 95% by continually removing the products.</a:t>
            </a:r>
          </a:p>
          <a:p>
            <a:pPr lvl="0"/>
            <a:endParaRPr lang="en-AU" sz="3600" b="1" dirty="0">
              <a:solidFill>
                <a:srgbClr val="FFFF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351757128"/>
              </p:ext>
            </p:extLst>
          </p:nvPr>
        </p:nvGraphicFramePr>
        <p:xfrm>
          <a:off x="230726" y="2138517"/>
          <a:ext cx="11619101" cy="1284134"/>
        </p:xfrm>
        <a:graphic>
          <a:graphicData uri="http://schemas.openxmlformats.org/presentationml/2006/ole">
            <mc:AlternateContent xmlns:mc="http://schemas.openxmlformats.org/markup-compatibility/2006">
              <mc:Choice xmlns:v="urn:schemas-microsoft-com:vml" Requires="v">
                <p:oleObj name="ChemSketch" r:id="rId2" imgW="4550040" imgH="402840" progId="ACD.ChemSketch.20">
                  <p:embed/>
                </p:oleObj>
              </mc:Choice>
              <mc:Fallback>
                <p:oleObj name="ChemSketch" r:id="rId2" imgW="4550040" imgH="402840" progId="ACD.ChemSketch.20">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r="45468" b="32036"/>
                      <a:stretch>
                        <a:fillRect/>
                      </a:stretch>
                    </p:blipFill>
                    <p:spPr bwMode="auto">
                      <a:xfrm>
                        <a:off x="230726" y="2138517"/>
                        <a:ext cx="11619101" cy="1284134"/>
                      </a:xfrm>
                      <a:prstGeom prst="rect">
                        <a:avLst/>
                      </a:prstGeom>
                      <a:solidFill>
                        <a:schemeClr val="accent1">
                          <a:lumMod val="60000"/>
                          <a:lumOff val="40000"/>
                        </a:schemeClr>
                      </a:solidFill>
                      <a:ln>
                        <a:noFill/>
                      </a:ln>
                    </p:spPr>
                  </p:pic>
                </p:oleObj>
              </mc:Fallback>
            </mc:AlternateContent>
          </a:graphicData>
        </a:graphic>
      </p:graphicFrame>
    </p:spTree>
    <p:extLst>
      <p:ext uri="{BB962C8B-B14F-4D97-AF65-F5344CB8AC3E}">
        <p14:creationId xmlns:p14="http://schemas.microsoft.com/office/powerpoint/2010/main" val="41420031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0"/>
            <a:ext cx="12192000" cy="6858000"/>
          </a:xfrm>
        </p:spPr>
        <p:txBody>
          <a:bodyPr>
            <a:normAutofit fontScale="92500"/>
          </a:bodyPr>
          <a:lstStyle/>
          <a:p>
            <a:pPr marL="0" indent="0">
              <a:buNone/>
            </a:pPr>
            <a:r>
              <a:rPr lang="en-AU" sz="3600" b="1" dirty="0">
                <a:solidFill>
                  <a:schemeClr val="accent5">
                    <a:lumMod val="75000"/>
                  </a:schemeClr>
                </a:solidFill>
              </a:rPr>
              <a:t>Quantities in Chemical Synthesis</a:t>
            </a:r>
            <a:endParaRPr lang="en-AU" sz="3200" b="1" dirty="0">
              <a:solidFill>
                <a:schemeClr val="accent5">
                  <a:lumMod val="75000"/>
                </a:schemeClr>
              </a:solidFill>
            </a:endParaRPr>
          </a:p>
          <a:p>
            <a:pPr lvl="0"/>
            <a:r>
              <a:rPr lang="en-AU" sz="3600" b="1" dirty="0">
                <a:solidFill>
                  <a:srgbClr val="FFFF00"/>
                </a:solidFill>
              </a:rPr>
              <a:t>In general, stoichiometric quantities are used in synthesising specific products (although on an industrial scale, the cheaper reactant is often in excess). </a:t>
            </a:r>
            <a:endParaRPr lang="en-AU" sz="3200" b="1" dirty="0">
              <a:solidFill>
                <a:srgbClr val="FFFF00"/>
              </a:solidFill>
            </a:endParaRPr>
          </a:p>
          <a:p>
            <a:pPr lvl="0"/>
            <a:r>
              <a:rPr lang="en-AU" sz="3600" b="1" dirty="0">
                <a:solidFill>
                  <a:srgbClr val="FFFF00"/>
                </a:solidFill>
              </a:rPr>
              <a:t>Where equilibrium reactions are involved, yields of 100% may not be economically viable. Nevertheless, companies will always try to maximise yields in order to increase profit margins. Yields can be affected by:</a:t>
            </a:r>
            <a:endParaRPr lang="en-AU" sz="3200" b="1" dirty="0">
              <a:solidFill>
                <a:srgbClr val="FFFF00"/>
              </a:solidFill>
            </a:endParaRPr>
          </a:p>
          <a:p>
            <a:pPr lvl="1"/>
            <a:r>
              <a:rPr lang="en-AU" sz="3200" b="1" dirty="0">
                <a:solidFill>
                  <a:srgbClr val="FFFF00"/>
                </a:solidFill>
              </a:rPr>
              <a:t>Loss of reagent through side reactions</a:t>
            </a:r>
            <a:endParaRPr lang="en-AU" sz="2800" b="1" dirty="0">
              <a:solidFill>
                <a:srgbClr val="FFFF00"/>
              </a:solidFill>
            </a:endParaRPr>
          </a:p>
          <a:p>
            <a:pPr lvl="1"/>
            <a:r>
              <a:rPr lang="en-AU" sz="3200" b="1" dirty="0">
                <a:solidFill>
                  <a:srgbClr val="FFFF00"/>
                </a:solidFill>
              </a:rPr>
              <a:t>Loss of product</a:t>
            </a:r>
            <a:endParaRPr lang="en-AU" sz="2800" b="1" dirty="0">
              <a:solidFill>
                <a:srgbClr val="FFFF00"/>
              </a:solidFill>
            </a:endParaRPr>
          </a:p>
          <a:p>
            <a:pPr lvl="1"/>
            <a:r>
              <a:rPr lang="en-AU" sz="3200" b="1" dirty="0">
                <a:solidFill>
                  <a:srgbClr val="FFFF00"/>
                </a:solidFill>
              </a:rPr>
              <a:t>Incomplete reaction</a:t>
            </a:r>
            <a:endParaRPr lang="en-AU" sz="2800" b="1" dirty="0">
              <a:solidFill>
                <a:srgbClr val="FFFF00"/>
              </a:solidFill>
            </a:endParaRPr>
          </a:p>
          <a:p>
            <a:pPr lvl="1"/>
            <a:r>
              <a:rPr lang="en-AU" sz="3200" b="1" dirty="0">
                <a:solidFill>
                  <a:srgbClr val="FFFF00"/>
                </a:solidFill>
              </a:rPr>
              <a:t>Presence of impurities </a:t>
            </a:r>
            <a:endParaRPr lang="en-AU" sz="2800" b="1" dirty="0">
              <a:solidFill>
                <a:srgbClr val="FFFF00"/>
              </a:solidFill>
            </a:endParaRPr>
          </a:p>
          <a:p>
            <a:pPr lvl="0"/>
            <a:endParaRPr lang="en-AU" sz="3600" b="1" dirty="0">
              <a:solidFill>
                <a:srgbClr val="FFFF00"/>
              </a:solidFill>
            </a:endParaRPr>
          </a:p>
        </p:txBody>
      </p:sp>
    </p:spTree>
    <p:extLst>
      <p:ext uri="{BB962C8B-B14F-4D97-AF65-F5344CB8AC3E}">
        <p14:creationId xmlns:p14="http://schemas.microsoft.com/office/powerpoint/2010/main" val="1383924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0"/>
            <a:ext cx="12192000" cy="6858000"/>
          </a:xfrm>
        </p:spPr>
        <p:txBody>
          <a:bodyPr>
            <a:normAutofit lnSpcReduction="10000"/>
          </a:bodyPr>
          <a:lstStyle/>
          <a:p>
            <a:pPr marL="0" lvl="0" indent="0">
              <a:buNone/>
            </a:pPr>
            <a:r>
              <a:rPr lang="en-AU" sz="2800" b="1" dirty="0">
                <a:solidFill>
                  <a:srgbClr val="FFFF00"/>
                </a:solidFill>
              </a:rPr>
              <a:t>% yield can be calculated using the formula:</a:t>
            </a:r>
          </a:p>
          <a:p>
            <a:pPr marL="0" lvl="0" indent="0">
              <a:buNone/>
            </a:pPr>
            <a:endParaRPr lang="en-US" sz="2800" b="1" dirty="0">
              <a:solidFill>
                <a:srgbClr val="FFFF00"/>
              </a:solidFill>
            </a:endParaRPr>
          </a:p>
          <a:p>
            <a:pPr marL="0" lvl="0" indent="0">
              <a:buNone/>
            </a:pPr>
            <a:endParaRPr lang="en-US" sz="2800" b="1" dirty="0">
              <a:solidFill>
                <a:srgbClr val="FFFF00"/>
              </a:solidFill>
            </a:endParaRPr>
          </a:p>
          <a:p>
            <a:pPr marL="0" lvl="0" indent="0">
              <a:buNone/>
            </a:pPr>
            <a:endParaRPr lang="en-US" sz="2800" b="1" dirty="0">
              <a:solidFill>
                <a:srgbClr val="FFFF00"/>
              </a:solidFill>
            </a:endParaRPr>
          </a:p>
          <a:p>
            <a:pPr marL="0" lvl="0" indent="0">
              <a:buNone/>
            </a:pPr>
            <a:r>
              <a:rPr lang="en-AU" sz="2800" b="1" dirty="0">
                <a:solidFill>
                  <a:srgbClr val="FFFF00"/>
                </a:solidFill>
              </a:rPr>
              <a:t>Example: Calculate the percentage yield of sulfuric acid produced through the Contact process if 1.089 ×10</a:t>
            </a:r>
            <a:r>
              <a:rPr lang="en-AU" sz="2800" b="1" baseline="30000" dirty="0">
                <a:solidFill>
                  <a:srgbClr val="FFFF00"/>
                </a:solidFill>
              </a:rPr>
              <a:t>3</a:t>
            </a:r>
            <a:r>
              <a:rPr lang="en-AU" sz="2800" b="1" dirty="0">
                <a:solidFill>
                  <a:srgbClr val="FFFF00"/>
                </a:solidFill>
              </a:rPr>
              <a:t> L of 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dirty="0">
                <a:solidFill>
                  <a:srgbClr val="FFFF00"/>
                </a:solidFill>
              </a:rPr>
              <a:t> is produced when 3.253 ×10</a:t>
            </a:r>
            <a:r>
              <a:rPr lang="en-AU" sz="2800" b="1" baseline="30000" dirty="0">
                <a:solidFill>
                  <a:srgbClr val="FFFF00"/>
                </a:solidFill>
              </a:rPr>
              <a:t>5</a:t>
            </a:r>
            <a:r>
              <a:rPr lang="en-AU" sz="2800" b="1" dirty="0">
                <a:solidFill>
                  <a:srgbClr val="FFFF00"/>
                </a:solidFill>
              </a:rPr>
              <a:t> g of sulfur is reacted with an initial 3.408 ×10</a:t>
            </a:r>
            <a:r>
              <a:rPr lang="en-AU" sz="2800" b="1" baseline="30000" dirty="0">
                <a:solidFill>
                  <a:srgbClr val="FFFF00"/>
                </a:solidFill>
              </a:rPr>
              <a:t>5</a:t>
            </a:r>
            <a:r>
              <a:rPr lang="en-AU" sz="2800" b="1" dirty="0">
                <a:solidFill>
                  <a:srgbClr val="FFFF00"/>
                </a:solidFill>
              </a:rPr>
              <a:t> g of oxygen gas (H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dirty="0">
                <a:solidFill>
                  <a:srgbClr val="FFFF00"/>
                </a:solidFill>
              </a:rPr>
              <a:t> has a density of 1.840 g mL</a:t>
            </a:r>
            <a:r>
              <a:rPr lang="en-AU" sz="2800" b="1" baseline="30000" dirty="0">
                <a:solidFill>
                  <a:srgbClr val="FFFF00"/>
                </a:solidFill>
              </a:rPr>
              <a:t>-1</a:t>
            </a:r>
            <a:r>
              <a:rPr lang="en-AU" sz="2800" b="1" dirty="0">
                <a:solidFill>
                  <a:srgbClr val="FFFF00"/>
                </a:solidFill>
              </a:rPr>
              <a:t>).</a:t>
            </a:r>
            <a:endParaRPr lang="en-US" sz="2800" b="1" dirty="0">
              <a:solidFill>
                <a:srgbClr val="FFFF00"/>
              </a:solidFill>
            </a:endParaRPr>
          </a:p>
          <a:p>
            <a:pPr marL="0" indent="0" algn="ctr">
              <a:buNone/>
            </a:pPr>
            <a:r>
              <a:rPr lang="en-AU" sz="2800" b="1" dirty="0">
                <a:solidFill>
                  <a:srgbClr val="FFFF00"/>
                </a:solidFill>
              </a:rPr>
              <a:t>S</a:t>
            </a:r>
            <a:r>
              <a:rPr lang="en-AU" sz="2800" b="1" baseline="-25000" dirty="0">
                <a:solidFill>
                  <a:srgbClr val="FFFF00"/>
                </a:solidFill>
              </a:rPr>
              <a:t>(</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  +  O</a:t>
            </a:r>
            <a:r>
              <a:rPr lang="en-AU" sz="2800" b="1" baseline="-25000" dirty="0">
                <a:solidFill>
                  <a:srgbClr val="FFFF00"/>
                </a:solidFill>
              </a:rPr>
              <a:t>2(g)</a:t>
            </a:r>
            <a:r>
              <a:rPr lang="en-AU" sz="2800" b="1" dirty="0">
                <a:solidFill>
                  <a:srgbClr val="FFFF00"/>
                </a:solidFill>
              </a:rPr>
              <a:t>   →   SO</a:t>
            </a:r>
            <a:r>
              <a:rPr lang="en-AU" sz="2800" b="1" baseline="-25000" dirty="0">
                <a:solidFill>
                  <a:srgbClr val="FFFF00"/>
                </a:solidFill>
              </a:rPr>
              <a:t>2(g)</a:t>
            </a:r>
            <a:r>
              <a:rPr lang="en-AU" sz="2800" b="1" dirty="0">
                <a:solidFill>
                  <a:srgbClr val="FFFF00"/>
                </a:solidFill>
              </a:rPr>
              <a:t> </a:t>
            </a:r>
          </a:p>
          <a:p>
            <a:pPr marL="0" indent="0" algn="ctr">
              <a:buNone/>
            </a:pPr>
            <a:r>
              <a:rPr lang="en-AU" sz="2800" b="1" dirty="0">
                <a:solidFill>
                  <a:srgbClr val="FFFF00"/>
                </a:solidFill>
              </a:rPr>
              <a:t>2SO</a:t>
            </a:r>
            <a:r>
              <a:rPr lang="en-AU" sz="2800" b="1" baseline="-25000" dirty="0">
                <a:solidFill>
                  <a:srgbClr val="FFFF00"/>
                </a:solidFill>
              </a:rPr>
              <a:t>2(g)</a:t>
            </a:r>
            <a:r>
              <a:rPr lang="en-AU" sz="2800" b="1" dirty="0">
                <a:solidFill>
                  <a:srgbClr val="FFFF00"/>
                </a:solidFill>
              </a:rPr>
              <a:t>  +  O</a:t>
            </a:r>
            <a:r>
              <a:rPr lang="en-AU" sz="2800" b="1" baseline="-25000" dirty="0">
                <a:solidFill>
                  <a:srgbClr val="FFFF00"/>
                </a:solidFill>
              </a:rPr>
              <a:t>2(g)</a:t>
            </a:r>
            <a:r>
              <a:rPr lang="en-AU" sz="2800" b="1" dirty="0">
                <a:solidFill>
                  <a:srgbClr val="FFFF00"/>
                </a:solidFill>
              </a:rPr>
              <a:t>   ⇌   2SO</a:t>
            </a:r>
            <a:r>
              <a:rPr lang="en-AU" sz="2800" b="1" baseline="-25000" dirty="0">
                <a:solidFill>
                  <a:srgbClr val="FFFF00"/>
                </a:solidFill>
              </a:rPr>
              <a:t>3(g)</a:t>
            </a:r>
            <a:r>
              <a:rPr lang="en-AU" sz="2800" b="1" dirty="0">
                <a:solidFill>
                  <a:srgbClr val="FFFF00"/>
                </a:solidFill>
              </a:rPr>
              <a:t>  </a:t>
            </a:r>
          </a:p>
          <a:p>
            <a:pPr marL="0" indent="0" algn="ctr">
              <a:buNone/>
            </a:pPr>
            <a:r>
              <a:rPr lang="en-AU" sz="2800" b="1" dirty="0">
                <a:solidFill>
                  <a:srgbClr val="FFFF00"/>
                </a:solidFill>
              </a:rPr>
              <a:t>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  +  SO</a:t>
            </a:r>
            <a:r>
              <a:rPr lang="en-AU" sz="2800" b="1" baseline="-25000" dirty="0">
                <a:solidFill>
                  <a:srgbClr val="FFFF00"/>
                </a:solidFill>
              </a:rPr>
              <a:t>3(g)</a:t>
            </a:r>
            <a:r>
              <a:rPr lang="en-AU" sz="2800" b="1" dirty="0">
                <a:solidFill>
                  <a:srgbClr val="FFFF00"/>
                </a:solidFill>
              </a:rPr>
              <a:t>   →   H</a:t>
            </a:r>
            <a:r>
              <a:rPr lang="en-AU" sz="2800" b="1" baseline="-25000" dirty="0">
                <a:solidFill>
                  <a:srgbClr val="FFFF00"/>
                </a:solidFill>
              </a:rPr>
              <a:t>2</a:t>
            </a:r>
            <a:r>
              <a:rPr lang="en-AU" sz="2800" b="1" dirty="0">
                <a:solidFill>
                  <a:srgbClr val="FFFF00"/>
                </a:solidFill>
              </a:rPr>
              <a:t>S</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7(</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  </a:t>
            </a:r>
          </a:p>
          <a:p>
            <a:pPr marL="0" indent="0" algn="ctr">
              <a:buNone/>
            </a:pPr>
            <a:r>
              <a:rPr lang="en-AU" sz="2800" b="1" dirty="0">
                <a:solidFill>
                  <a:srgbClr val="FFFF00"/>
                </a:solidFill>
              </a:rPr>
              <a:t>H</a:t>
            </a:r>
            <a:r>
              <a:rPr lang="en-AU" sz="2800" b="1" baseline="-25000" dirty="0">
                <a:solidFill>
                  <a:srgbClr val="FFFF00"/>
                </a:solidFill>
              </a:rPr>
              <a:t>2</a:t>
            </a:r>
            <a:r>
              <a:rPr lang="en-AU" sz="2800" b="1" dirty="0">
                <a:solidFill>
                  <a:srgbClr val="FFFF00"/>
                </a:solidFill>
              </a:rPr>
              <a:t>S</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7(</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  +  H</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   →   2H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i="1" baseline="-25000" dirty="0">
                <a:solidFill>
                  <a:srgbClr val="FFFF00"/>
                </a:solidFill>
              </a:rPr>
              <a:t>l</a:t>
            </a:r>
            <a:r>
              <a:rPr lang="en-AU" sz="2800" b="1" baseline="-25000" dirty="0">
                <a:solidFill>
                  <a:srgbClr val="FFFF00"/>
                </a:solidFill>
              </a:rPr>
              <a:t>)</a:t>
            </a:r>
          </a:p>
          <a:p>
            <a:pPr marL="0" indent="0" algn="ctr">
              <a:buNone/>
            </a:pPr>
            <a:endParaRPr lang="en-AU" sz="1200" b="1" dirty="0">
              <a:solidFill>
                <a:srgbClr val="FFFF00"/>
              </a:solidFill>
            </a:endParaRPr>
          </a:p>
          <a:p>
            <a:pPr marL="0" lvl="0" indent="0">
              <a:buNone/>
            </a:pPr>
            <a:r>
              <a:rPr lang="en-AU" sz="1600" b="1" dirty="0">
                <a:solidFill>
                  <a:srgbClr val="FFFF00"/>
                </a:solidFill>
              </a:rPr>
              <a:t>(When adding these equations together you must take into account you are also adding H</a:t>
            </a:r>
            <a:r>
              <a:rPr lang="en-AU" sz="1600" b="1" baseline="-25000" dirty="0">
                <a:solidFill>
                  <a:srgbClr val="FFFF00"/>
                </a:solidFill>
              </a:rPr>
              <a:t>2</a:t>
            </a:r>
            <a:r>
              <a:rPr lang="en-AU" sz="1600" b="1" dirty="0">
                <a:solidFill>
                  <a:srgbClr val="FFFF00"/>
                </a:solidFill>
              </a:rPr>
              <a:t>SO</a:t>
            </a:r>
            <a:r>
              <a:rPr lang="en-AU" sz="1600" b="1" baseline="-25000" dirty="0">
                <a:solidFill>
                  <a:srgbClr val="FFFF00"/>
                </a:solidFill>
              </a:rPr>
              <a:t>4</a:t>
            </a:r>
            <a:r>
              <a:rPr lang="en-AU" sz="1600" b="1" dirty="0">
                <a:solidFill>
                  <a:srgbClr val="FFFF00"/>
                </a:solidFill>
              </a:rPr>
              <a:t> as a new reactant along the line (i.e. do not remove/cancel them out at the end))</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8" name="Object 7"/>
          <p:cNvGraphicFramePr>
            <a:graphicFrameLocks noChangeAspect="1"/>
          </p:cNvGraphicFramePr>
          <p:nvPr>
            <p:extLst>
              <p:ext uri="{D42A27DB-BD31-4B8C-83A1-F6EECF244321}">
                <p14:modId xmlns:p14="http://schemas.microsoft.com/office/powerpoint/2010/main" val="2042139370"/>
              </p:ext>
            </p:extLst>
          </p:nvPr>
        </p:nvGraphicFramePr>
        <p:xfrm>
          <a:off x="3739731" y="756750"/>
          <a:ext cx="3935721" cy="1022081"/>
        </p:xfrm>
        <a:graphic>
          <a:graphicData uri="http://schemas.openxmlformats.org/presentationml/2006/ole">
            <mc:AlternateContent xmlns:mc="http://schemas.openxmlformats.org/markup-compatibility/2006">
              <mc:Choice xmlns:v="urn:schemas-microsoft-com:vml" Requires="v">
                <p:oleObj name="Equation" r:id="rId3" imgW="1760481" imgH="456880" progId="Equation.3">
                  <p:embed/>
                </p:oleObj>
              </mc:Choice>
              <mc:Fallback>
                <p:oleObj name="Equation" r:id="rId3" imgW="1760481" imgH="456880" progId="Equation.3">
                  <p:embed/>
                  <p:pic>
                    <p:nvPicPr>
                      <p:cNvPr id="0" name=""/>
                      <p:cNvPicPr/>
                      <p:nvPr/>
                    </p:nvPicPr>
                    <p:blipFill>
                      <a:blip r:embed="rId4"/>
                      <a:stretch>
                        <a:fillRect/>
                      </a:stretch>
                    </p:blipFill>
                    <p:spPr>
                      <a:xfrm>
                        <a:off x="3739731" y="756750"/>
                        <a:ext cx="3935721" cy="1022081"/>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458257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AU" sz="3200" b="1" dirty="0">
                <a:solidFill>
                  <a:schemeClr val="accent5">
                    <a:lumMod val="75000"/>
                  </a:schemeClr>
                </a:solidFill>
              </a:rPr>
              <a:t>Ethanol</a:t>
            </a:r>
          </a:p>
          <a:p>
            <a:pPr marL="0" indent="0">
              <a:buNone/>
            </a:pPr>
            <a:r>
              <a:rPr lang="en-AU" sz="2800" b="1" dirty="0">
                <a:solidFill>
                  <a:srgbClr val="FFFF00"/>
                </a:solidFill>
              </a:rPr>
              <a:t>Two methods for producing ethanol</a:t>
            </a:r>
          </a:p>
          <a:p>
            <a:pPr marL="0" lvl="0" indent="0">
              <a:buNone/>
            </a:pPr>
            <a:r>
              <a:rPr lang="en-AU" sz="2800" b="1" u="sng" dirty="0">
                <a:solidFill>
                  <a:srgbClr val="FFFF00"/>
                </a:solidFill>
              </a:rPr>
              <a:t>Synthesis by Fermentation (Greener Method)</a:t>
            </a:r>
            <a:endParaRPr lang="en-AU" sz="2800" b="1" dirty="0">
              <a:solidFill>
                <a:srgbClr val="FFFF00"/>
              </a:solidFill>
            </a:endParaRPr>
          </a:p>
          <a:p>
            <a:pPr lvl="0"/>
            <a:r>
              <a:rPr lang="en-AU" sz="2800" b="1" dirty="0">
                <a:solidFill>
                  <a:srgbClr val="FFFF00"/>
                </a:solidFill>
              </a:rPr>
              <a:t>Accounts for 93% of world ethanol production</a:t>
            </a:r>
          </a:p>
          <a:p>
            <a:pPr lvl="0"/>
            <a:r>
              <a:rPr lang="en-AU" sz="2800" b="1" dirty="0">
                <a:solidFill>
                  <a:srgbClr val="FFFF00"/>
                </a:solidFill>
              </a:rPr>
              <a:t>Relies on yeast that produce enzymes which catalyse plant (e.g. corn ,wheat, sugar cane, potatoes, </a:t>
            </a:r>
            <a:r>
              <a:rPr lang="en-AU" sz="2800" b="1" dirty="0" err="1">
                <a:solidFill>
                  <a:srgbClr val="FFFF00"/>
                </a:solidFill>
              </a:rPr>
              <a:t>etc</a:t>
            </a:r>
            <a:r>
              <a:rPr lang="en-AU" sz="2800" b="1" dirty="0">
                <a:solidFill>
                  <a:srgbClr val="FFFF00"/>
                </a:solidFill>
              </a:rPr>
              <a:t>) carbohydrates (e.g. sugar, starch, </a:t>
            </a:r>
            <a:r>
              <a:rPr lang="en-AU" sz="2800" b="1" dirty="0" err="1">
                <a:solidFill>
                  <a:srgbClr val="FFFF00"/>
                </a:solidFill>
              </a:rPr>
              <a:t>etc</a:t>
            </a:r>
            <a:r>
              <a:rPr lang="en-AU" sz="2800" b="1" dirty="0">
                <a:solidFill>
                  <a:srgbClr val="FFFF00"/>
                </a:solidFill>
              </a:rPr>
              <a:t>) into ethanol</a:t>
            </a:r>
          </a:p>
          <a:p>
            <a:pPr lvl="0"/>
            <a:r>
              <a:rPr lang="en-AU" sz="2800" b="1" dirty="0">
                <a:solidFill>
                  <a:srgbClr val="FFFF00"/>
                </a:solidFill>
              </a:rPr>
              <a:t>Most ethanol produced is used for motor fuel or a fuel blend.</a:t>
            </a:r>
          </a:p>
          <a:p>
            <a:pPr lvl="0"/>
            <a:r>
              <a:rPr lang="en-AU" sz="2800" b="1" dirty="0">
                <a:solidFill>
                  <a:srgbClr val="FFFF00"/>
                </a:solidFill>
              </a:rPr>
              <a:t>Two major reactions are hydrolysis of sucrose to glucose and fructose (catalysed by the yeast enzyme </a:t>
            </a:r>
            <a:r>
              <a:rPr lang="en-AU" sz="2800" b="1" dirty="0" err="1">
                <a:solidFill>
                  <a:srgbClr val="FFFF00"/>
                </a:solidFill>
              </a:rPr>
              <a:t>invertase</a:t>
            </a:r>
            <a:r>
              <a:rPr lang="en-AU" sz="2800" b="1" dirty="0">
                <a:solidFill>
                  <a:srgbClr val="FFFF00"/>
                </a:solidFill>
              </a:rPr>
              <a:t> or </a:t>
            </a:r>
            <a:r>
              <a:rPr lang="en-AU" sz="2800" b="1" dirty="0" err="1">
                <a:solidFill>
                  <a:srgbClr val="FFFF00"/>
                </a:solidFill>
              </a:rPr>
              <a:t>sucrase</a:t>
            </a:r>
            <a:r>
              <a:rPr lang="en-AU" sz="2800" b="1" dirty="0">
                <a:solidFill>
                  <a:srgbClr val="FFFF00"/>
                </a:solidFill>
              </a:rPr>
              <a:t>) and fermentation of glucose/fructose mixture to produce ethanol and carbon dioxide (catalysed by the yeast enzyme </a:t>
            </a:r>
            <a:r>
              <a:rPr lang="en-AU" sz="2800" b="1" dirty="0" err="1">
                <a:solidFill>
                  <a:srgbClr val="FFFF00"/>
                </a:solidFill>
              </a:rPr>
              <a:t>zymase</a:t>
            </a:r>
            <a:r>
              <a:rPr lang="en-AU" sz="2800" b="1" dirty="0">
                <a:solidFill>
                  <a:srgbClr val="FFFF00"/>
                </a:solidFill>
              </a:rPr>
              <a:t>).</a:t>
            </a:r>
          </a:p>
          <a:p>
            <a:pPr lvl="0"/>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35472275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0"/>
            <a:ext cx="12192000" cy="6858000"/>
          </a:xfrm>
        </p:spPr>
        <p:txBody>
          <a:bodyPr>
            <a:normAutofit/>
          </a:bodyPr>
          <a:lstStyle/>
          <a:p>
            <a:pPr marL="0" indent="0">
              <a:buNone/>
            </a:pPr>
            <a:r>
              <a:rPr lang="en-AU" sz="2800" b="1" dirty="0">
                <a:solidFill>
                  <a:srgbClr val="FFFF00"/>
                </a:solidFill>
              </a:rPr>
              <a:t>n(S)	= (3.253 ×10</a:t>
            </a:r>
            <a:r>
              <a:rPr lang="en-AU" sz="2800" b="1" baseline="30000" dirty="0">
                <a:solidFill>
                  <a:srgbClr val="FFFF00"/>
                </a:solidFill>
              </a:rPr>
              <a:t>5</a:t>
            </a:r>
            <a:r>
              <a:rPr lang="en-AU" sz="2800" b="1" dirty="0">
                <a:solidFill>
                  <a:srgbClr val="FFFF00"/>
                </a:solidFill>
              </a:rPr>
              <a:t>)/32.06         n(O</a:t>
            </a:r>
            <a:r>
              <a:rPr lang="en-AU" sz="2800" b="1" baseline="-25000" dirty="0">
                <a:solidFill>
                  <a:srgbClr val="FFFF00"/>
                </a:solidFill>
              </a:rPr>
              <a:t>2</a:t>
            </a:r>
            <a:r>
              <a:rPr lang="en-AU" sz="2800" b="1" dirty="0">
                <a:solidFill>
                  <a:srgbClr val="FFFF00"/>
                </a:solidFill>
              </a:rPr>
              <a:t>)	= (3.408 ×10</a:t>
            </a:r>
            <a:r>
              <a:rPr lang="en-AU" sz="2800" b="1" baseline="30000" dirty="0">
                <a:solidFill>
                  <a:srgbClr val="FFFF00"/>
                </a:solidFill>
              </a:rPr>
              <a:t>5</a:t>
            </a:r>
            <a:r>
              <a:rPr lang="en-AU" sz="2800" b="1" dirty="0">
                <a:solidFill>
                  <a:srgbClr val="FFFF00"/>
                </a:solidFill>
              </a:rPr>
              <a:t>)/32.00</a:t>
            </a:r>
          </a:p>
          <a:p>
            <a:pPr marL="0" indent="0">
              <a:buNone/>
            </a:pPr>
            <a:r>
              <a:rPr lang="en-AU" sz="2800" b="1" dirty="0">
                <a:solidFill>
                  <a:srgbClr val="FFFF00"/>
                </a:solidFill>
              </a:rPr>
              <a:t>         = 10146.6 mol						     = 10650 mol</a:t>
            </a:r>
          </a:p>
          <a:p>
            <a:pPr marL="0" indent="0">
              <a:buNone/>
            </a:pPr>
            <a:r>
              <a:rPr lang="en-AU" sz="2800" b="1" dirty="0">
                <a:solidFill>
                  <a:srgbClr val="FFFF00"/>
                </a:solidFill>
              </a:rPr>
              <a:t>Compare	n(S)	= 10146.6/1		Compare		n(O</a:t>
            </a:r>
            <a:r>
              <a:rPr lang="en-AU" sz="2800" b="1" baseline="-25000" dirty="0">
                <a:solidFill>
                  <a:srgbClr val="FFFF00"/>
                </a:solidFill>
              </a:rPr>
              <a:t>2</a:t>
            </a:r>
            <a:r>
              <a:rPr lang="en-AU" sz="2800" b="1" dirty="0">
                <a:solidFill>
                  <a:srgbClr val="FFFF00"/>
                </a:solidFill>
              </a:rPr>
              <a:t>)	= 10650/1</a:t>
            </a:r>
          </a:p>
          <a:p>
            <a:pPr marL="0" indent="0">
              <a:buNone/>
            </a:pPr>
            <a:r>
              <a:rPr lang="en-AU" sz="2800" b="1" dirty="0">
                <a:solidFill>
                  <a:srgbClr val="FFFF00"/>
                </a:solidFill>
              </a:rPr>
              <a:t>			              = 10146.6 mol					                  = 10650 mol</a:t>
            </a:r>
          </a:p>
          <a:p>
            <a:pPr marL="0" indent="0" algn="ctr">
              <a:buNone/>
            </a:pPr>
            <a:r>
              <a:rPr lang="en-AU" sz="2800" b="1" dirty="0">
                <a:solidFill>
                  <a:srgbClr val="FFFF00"/>
                </a:solidFill>
              </a:rPr>
              <a:t>S is limiting reagent as it is present less on a mole to mole basis.</a:t>
            </a:r>
          </a:p>
          <a:p>
            <a:pPr marL="0" indent="0">
              <a:buNone/>
            </a:pPr>
            <a:endParaRPr lang="en-AU" dirty="0"/>
          </a:p>
          <a:p>
            <a:pPr marL="0" indent="0" algn="ctr">
              <a:buNone/>
            </a:pPr>
            <a:r>
              <a:rPr lang="en-AU" sz="2800" b="1" dirty="0">
                <a:solidFill>
                  <a:srgbClr val="FFFF00"/>
                </a:solidFill>
              </a:rPr>
              <a:t>n(SO</a:t>
            </a:r>
            <a:r>
              <a:rPr lang="en-AU" sz="2800" b="1" baseline="-25000" dirty="0">
                <a:solidFill>
                  <a:srgbClr val="FFFF00"/>
                </a:solidFill>
              </a:rPr>
              <a:t>2</a:t>
            </a:r>
            <a:r>
              <a:rPr lang="en-AU" sz="2800" b="1" dirty="0">
                <a:solidFill>
                  <a:srgbClr val="FFFF00"/>
                </a:solidFill>
              </a:rPr>
              <a:t>)	= n(S)			= 10146.6 mol</a:t>
            </a:r>
          </a:p>
          <a:p>
            <a:pPr marL="0" indent="0" algn="ctr">
              <a:buNone/>
            </a:pPr>
            <a:r>
              <a:rPr lang="en-AU" sz="2800" b="1" dirty="0">
                <a:solidFill>
                  <a:srgbClr val="FFFF00"/>
                </a:solidFill>
              </a:rPr>
              <a:t>n(SO</a:t>
            </a:r>
            <a:r>
              <a:rPr lang="en-AU" sz="2800" b="1" baseline="-25000" dirty="0">
                <a:solidFill>
                  <a:srgbClr val="FFFF00"/>
                </a:solidFill>
              </a:rPr>
              <a:t>3</a:t>
            </a:r>
            <a:r>
              <a:rPr lang="en-AU" sz="2800" b="1" dirty="0">
                <a:solidFill>
                  <a:srgbClr val="FFFF00"/>
                </a:solidFill>
              </a:rPr>
              <a:t>)	= n(SO</a:t>
            </a:r>
            <a:r>
              <a:rPr lang="en-AU" sz="2800" b="1" baseline="-25000" dirty="0">
                <a:solidFill>
                  <a:srgbClr val="FFFF00"/>
                </a:solidFill>
              </a:rPr>
              <a:t>2</a:t>
            </a:r>
            <a:r>
              <a:rPr lang="en-AU" sz="2800" b="1" dirty="0">
                <a:solidFill>
                  <a:srgbClr val="FFFF00"/>
                </a:solidFill>
              </a:rPr>
              <a:t>)		= 10146.6 mol</a:t>
            </a:r>
          </a:p>
          <a:p>
            <a:pPr marL="0" indent="0" algn="ctr">
              <a:buNone/>
            </a:pPr>
            <a:r>
              <a:rPr lang="en-AU" sz="2800" b="1" dirty="0">
                <a:solidFill>
                  <a:srgbClr val="FFFF00"/>
                </a:solidFill>
              </a:rPr>
              <a:t>n(H</a:t>
            </a:r>
            <a:r>
              <a:rPr lang="en-AU" sz="2800" b="1" baseline="-25000" dirty="0">
                <a:solidFill>
                  <a:srgbClr val="FFFF00"/>
                </a:solidFill>
              </a:rPr>
              <a:t>2</a:t>
            </a:r>
            <a:r>
              <a:rPr lang="en-AU" sz="2800" b="1" dirty="0">
                <a:solidFill>
                  <a:srgbClr val="FFFF00"/>
                </a:solidFill>
              </a:rPr>
              <a:t>S</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7</a:t>
            </a:r>
            <a:r>
              <a:rPr lang="en-AU" sz="2800" b="1" dirty="0">
                <a:solidFill>
                  <a:srgbClr val="FFFF00"/>
                </a:solidFill>
              </a:rPr>
              <a:t>)	= n(SO</a:t>
            </a:r>
            <a:r>
              <a:rPr lang="en-AU" sz="2800" b="1" baseline="-25000" dirty="0">
                <a:solidFill>
                  <a:srgbClr val="FFFF00"/>
                </a:solidFill>
              </a:rPr>
              <a:t>3</a:t>
            </a:r>
            <a:r>
              <a:rPr lang="en-AU" sz="2800" b="1" dirty="0">
                <a:solidFill>
                  <a:srgbClr val="FFFF00"/>
                </a:solidFill>
              </a:rPr>
              <a:t>)		= 10146.6 mol</a:t>
            </a:r>
          </a:p>
          <a:p>
            <a:pPr marL="0" indent="0" algn="ctr">
              <a:buNone/>
            </a:pPr>
            <a:r>
              <a:rPr lang="en-AU" sz="2800" b="1" dirty="0">
                <a:solidFill>
                  <a:srgbClr val="FFFF00"/>
                </a:solidFill>
              </a:rPr>
              <a:t>n(H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dirty="0">
                <a:solidFill>
                  <a:srgbClr val="FFFF00"/>
                </a:solidFill>
              </a:rPr>
              <a:t>)	= 2 ×n(H</a:t>
            </a:r>
            <a:r>
              <a:rPr lang="en-AU" sz="2800" b="1" baseline="-25000" dirty="0">
                <a:solidFill>
                  <a:srgbClr val="FFFF00"/>
                </a:solidFill>
              </a:rPr>
              <a:t>2</a:t>
            </a:r>
            <a:r>
              <a:rPr lang="en-AU" sz="2800" b="1" dirty="0">
                <a:solidFill>
                  <a:srgbClr val="FFFF00"/>
                </a:solidFill>
              </a:rPr>
              <a:t>S</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7</a:t>
            </a:r>
            <a:r>
              <a:rPr lang="en-AU" sz="2800" b="1" dirty="0">
                <a:solidFill>
                  <a:srgbClr val="FFFF00"/>
                </a:solidFill>
              </a:rPr>
              <a:t>)	= 20293.2 mol</a:t>
            </a:r>
            <a:endParaRPr lang="en-AU" sz="3600" b="1" dirty="0">
              <a:solidFill>
                <a:srgbClr val="FFFF00"/>
              </a:solidFill>
            </a:endParaRPr>
          </a:p>
          <a:p>
            <a:pPr marL="0" lvl="0" indent="0" algn="ctr">
              <a:buNone/>
            </a:pPr>
            <a:r>
              <a:rPr lang="en-AU" sz="2800" b="1" dirty="0">
                <a:solidFill>
                  <a:srgbClr val="FFFF00"/>
                </a:solidFill>
              </a:rPr>
              <a:t>m(H</a:t>
            </a:r>
            <a:r>
              <a:rPr lang="en-AU" sz="2800" b="1" baseline="-25000" dirty="0">
                <a:solidFill>
                  <a:srgbClr val="FFFF00"/>
                </a:solidFill>
              </a:rPr>
              <a:t>2</a:t>
            </a:r>
            <a:r>
              <a:rPr lang="en-AU" sz="2800" b="1" dirty="0">
                <a:solidFill>
                  <a:srgbClr val="FFFF00"/>
                </a:solidFill>
              </a:rPr>
              <a:t>SO</a:t>
            </a:r>
            <a:r>
              <a:rPr lang="en-AU" sz="2800" b="1" baseline="-25000" dirty="0">
                <a:solidFill>
                  <a:srgbClr val="FFFF00"/>
                </a:solidFill>
              </a:rPr>
              <a:t>4</a:t>
            </a:r>
            <a:r>
              <a:rPr lang="en-AU" sz="2800" b="1" dirty="0">
                <a:solidFill>
                  <a:srgbClr val="FFFF00"/>
                </a:solidFill>
              </a:rPr>
              <a:t>)	= (20293.2)×98.086		= 1990275.9 g (theoretical yield)</a:t>
            </a:r>
            <a:endParaRPr lang="en-AU" sz="3600" b="1" dirty="0">
              <a:solidFill>
                <a:srgbClr val="FFFF00"/>
              </a:solidFill>
            </a:endParaRPr>
          </a:p>
          <a:p>
            <a:pPr lvl="0"/>
            <a:endParaRPr lang="en-AU" sz="36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3960310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AU" sz="2800" b="1" dirty="0">
                <a:solidFill>
                  <a:srgbClr val="FFFF00"/>
                </a:solidFill>
              </a:rPr>
              <a:t>		m </a:t>
            </a:r>
            <a:r>
              <a:rPr lang="en-AU" sz="2800" b="1" baseline="-25000" dirty="0">
                <a:solidFill>
                  <a:srgbClr val="FFFF00"/>
                </a:solidFill>
              </a:rPr>
              <a:t>(actual yield)  </a:t>
            </a:r>
            <a:r>
              <a:rPr lang="en-AU" sz="2800" b="1" dirty="0">
                <a:solidFill>
                  <a:srgbClr val="FFFF00"/>
                </a:solidFill>
              </a:rPr>
              <a:t>= </a:t>
            </a:r>
            <a:r>
              <a:rPr lang="el-GR" sz="2800" b="1" dirty="0">
                <a:solidFill>
                  <a:srgbClr val="FFFF00"/>
                </a:solidFill>
              </a:rPr>
              <a:t>ρ</a:t>
            </a:r>
            <a:r>
              <a:rPr lang="en-US" sz="2800" b="1" dirty="0">
                <a:solidFill>
                  <a:srgbClr val="FFFF00"/>
                </a:solidFill>
              </a:rPr>
              <a:t>V</a:t>
            </a:r>
          </a:p>
          <a:p>
            <a:pPr marL="0" indent="0" algn="ctr">
              <a:buNone/>
            </a:pPr>
            <a:r>
              <a:rPr lang="en-AU" sz="2800" b="1" dirty="0">
                <a:solidFill>
                  <a:srgbClr val="FFFF00"/>
                </a:solidFill>
              </a:rPr>
              <a:t> 	= ((1.840) x (1 ×10</a:t>
            </a:r>
            <a:r>
              <a:rPr lang="en-AU" sz="2800" b="1" baseline="30000" dirty="0">
                <a:solidFill>
                  <a:srgbClr val="FFFF00"/>
                </a:solidFill>
              </a:rPr>
              <a:t>3</a:t>
            </a:r>
            <a:r>
              <a:rPr lang="en-AU" sz="2800" b="1" dirty="0">
                <a:solidFill>
                  <a:srgbClr val="FFFF00"/>
                </a:solidFill>
              </a:rPr>
              <a:t>)) x (1.089 ×10</a:t>
            </a:r>
            <a:r>
              <a:rPr lang="en-AU" sz="2800" b="1" baseline="30000" dirty="0">
                <a:solidFill>
                  <a:srgbClr val="FFFF00"/>
                </a:solidFill>
              </a:rPr>
              <a:t>3</a:t>
            </a:r>
            <a:r>
              <a:rPr lang="en-AU" sz="2800" b="1" dirty="0">
                <a:solidFill>
                  <a:srgbClr val="FFFF00"/>
                </a:solidFill>
              </a:rPr>
              <a:t>) 	</a:t>
            </a:r>
          </a:p>
          <a:p>
            <a:pPr marL="0" indent="0">
              <a:buNone/>
            </a:pPr>
            <a:r>
              <a:rPr lang="en-AU" sz="2800" b="1" dirty="0">
                <a:solidFill>
                  <a:srgbClr val="FFFF00"/>
                </a:solidFill>
              </a:rPr>
              <a:t>						   = 2003760 g</a:t>
            </a:r>
          </a:p>
          <a:p>
            <a:pPr marL="0" indent="0">
              <a:buNone/>
            </a:pPr>
            <a:endParaRPr lang="en-AU" sz="2800" b="1" dirty="0">
              <a:solidFill>
                <a:srgbClr val="FFFF00"/>
              </a:solidFill>
            </a:endParaRPr>
          </a:p>
          <a:p>
            <a:pPr marL="0" indent="0">
              <a:buNone/>
            </a:pPr>
            <a:r>
              <a:rPr lang="en-AU" sz="2800" b="1" dirty="0">
                <a:solidFill>
                  <a:srgbClr val="FFFF00"/>
                </a:solidFill>
              </a:rPr>
              <a:t>% yield 	= (2003760/ 1990275.9) ×100</a:t>
            </a:r>
          </a:p>
          <a:p>
            <a:pPr marL="0" indent="0">
              <a:buNone/>
            </a:pPr>
            <a:r>
              <a:rPr lang="en-AU" sz="2800" b="1" dirty="0">
                <a:solidFill>
                  <a:srgbClr val="FFFF00"/>
                </a:solidFill>
              </a:rPr>
              <a:t>              = 100.7 % (i.e. product is impure)</a:t>
            </a:r>
          </a:p>
          <a:p>
            <a:pPr marL="0" indent="0">
              <a:buNone/>
            </a:pPr>
            <a:endParaRPr lang="en-AU" b="1" dirty="0"/>
          </a:p>
          <a:p>
            <a:pPr marL="0" indent="0">
              <a:buNone/>
            </a:pPr>
            <a:r>
              <a:rPr lang="en-AU" sz="2800" b="1" dirty="0">
                <a:solidFill>
                  <a:srgbClr val="00B0F0"/>
                </a:solidFill>
              </a:rPr>
              <a:t>Soaps and Detergents</a:t>
            </a:r>
          </a:p>
          <a:p>
            <a:pPr lvl="0"/>
            <a:r>
              <a:rPr lang="en-AU" sz="2800" b="1" dirty="0">
                <a:solidFill>
                  <a:srgbClr val="FFFF00"/>
                </a:solidFill>
              </a:rPr>
              <a:t>Heating an ester with a strong base causes its hydrolysis.</a:t>
            </a:r>
          </a:p>
          <a:p>
            <a:pPr lvl="0"/>
            <a:endParaRPr lang="en-AU" sz="2800" b="1" dirty="0">
              <a:solidFill>
                <a:srgbClr val="FFFF00"/>
              </a:solidFill>
            </a:endParaRPr>
          </a:p>
          <a:p>
            <a:pPr marL="0" indent="0" algn="ctr">
              <a:buNone/>
            </a:pPr>
            <a:endParaRPr lang="en-AU" sz="44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 name="Object 1"/>
          <p:cNvGraphicFramePr>
            <a:graphicFrameLocks noChangeAspect="1"/>
          </p:cNvGraphicFramePr>
          <p:nvPr>
            <p:extLst>
              <p:ext uri="{D42A27DB-BD31-4B8C-83A1-F6EECF244321}">
                <p14:modId xmlns:p14="http://schemas.microsoft.com/office/powerpoint/2010/main" val="3807515296"/>
              </p:ext>
            </p:extLst>
          </p:nvPr>
        </p:nvGraphicFramePr>
        <p:xfrm>
          <a:off x="223936" y="4986592"/>
          <a:ext cx="11744127" cy="1026624"/>
        </p:xfrm>
        <a:graphic>
          <a:graphicData uri="http://schemas.openxmlformats.org/presentationml/2006/ole">
            <mc:AlternateContent xmlns:mc="http://schemas.openxmlformats.org/markup-compatibility/2006">
              <mc:Choice xmlns:v="urn:schemas-microsoft-com:vml" Requires="v">
                <p:oleObj name="ChemSketch" r:id="rId2" imgW="4809960" imgH="368640" progId="ACD.ChemSketch.20">
                  <p:embed/>
                </p:oleObj>
              </mc:Choice>
              <mc:Fallback>
                <p:oleObj name="ChemSketch" r:id="rId2" imgW="4809960" imgH="368640" progId="ACD.ChemSketch.20">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r="48978" b="42009"/>
                      <a:stretch>
                        <a:fillRect/>
                      </a:stretch>
                    </p:blipFill>
                    <p:spPr bwMode="auto">
                      <a:xfrm>
                        <a:off x="223936" y="4986592"/>
                        <a:ext cx="11744127" cy="1026624"/>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42386549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8000"/>
          </a:xfrm>
        </p:spPr>
        <p:txBody>
          <a:bodyPr>
            <a:normAutofit/>
          </a:bodyPr>
          <a:lstStyle/>
          <a:p>
            <a:pPr lvl="0"/>
            <a:r>
              <a:rPr lang="en-AU" sz="2800" b="1" dirty="0">
                <a:solidFill>
                  <a:srgbClr val="FFFF00"/>
                </a:solidFill>
              </a:rPr>
              <a:t>Ester hydrolysis is used to produce soap (process is called saponification).</a:t>
            </a:r>
          </a:p>
          <a:p>
            <a:pPr lvl="0"/>
            <a:endParaRPr lang="en-US" sz="2800" b="1" dirty="0">
              <a:solidFill>
                <a:srgbClr val="FFFF00"/>
              </a:solidFill>
            </a:endParaRPr>
          </a:p>
          <a:p>
            <a:pPr lvl="0"/>
            <a:endParaRPr lang="en-US" sz="2800" b="1" dirty="0">
              <a:solidFill>
                <a:srgbClr val="FFFF00"/>
              </a:solidFill>
            </a:endParaRPr>
          </a:p>
          <a:p>
            <a:pPr lvl="0"/>
            <a:endParaRPr lang="en-US" sz="2800" b="1" dirty="0">
              <a:solidFill>
                <a:srgbClr val="FFFF00"/>
              </a:solidFill>
            </a:endParaRPr>
          </a:p>
          <a:p>
            <a:pPr lvl="0"/>
            <a:endParaRPr lang="en-US" sz="2800" b="1" dirty="0">
              <a:solidFill>
                <a:srgbClr val="FFFF00"/>
              </a:solidFill>
            </a:endParaRPr>
          </a:p>
          <a:p>
            <a:pPr lvl="0"/>
            <a:endParaRPr lang="en-US" sz="2800" b="1" dirty="0">
              <a:solidFill>
                <a:srgbClr val="FFFF00"/>
              </a:solidFill>
            </a:endParaRPr>
          </a:p>
          <a:p>
            <a:pPr marL="0" lvl="0" indent="0">
              <a:buNone/>
            </a:pPr>
            <a:endParaRPr lang="en-US" sz="2800" b="1" dirty="0">
              <a:solidFill>
                <a:srgbClr val="FFFF00"/>
              </a:solidFill>
            </a:endParaRPr>
          </a:p>
          <a:p>
            <a:pPr marL="0" indent="0">
              <a:buNone/>
            </a:pPr>
            <a:r>
              <a:rPr lang="en-AU" sz="2800" b="1" dirty="0">
                <a:solidFill>
                  <a:srgbClr val="FFFF00"/>
                </a:solidFill>
              </a:rPr>
              <a:t>               (</a:t>
            </a:r>
            <a:r>
              <a:rPr lang="en-AU" sz="2800" b="1" dirty="0" err="1">
                <a:solidFill>
                  <a:srgbClr val="FFFF00"/>
                </a:solidFill>
              </a:rPr>
              <a:t>triester</a:t>
            </a:r>
            <a:r>
              <a:rPr lang="en-AU" sz="2800" b="1" dirty="0">
                <a:solidFill>
                  <a:srgbClr val="FFFF00"/>
                </a:solidFill>
              </a:rPr>
              <a:t>)                                 soap (sodium stearate) (glycerol)</a:t>
            </a:r>
          </a:p>
          <a:p>
            <a:pPr lvl="0"/>
            <a:r>
              <a:rPr lang="en-AU" sz="2800" b="1" dirty="0">
                <a:solidFill>
                  <a:srgbClr val="FFFF00"/>
                </a:solidFill>
              </a:rPr>
              <a:t>Soap is able to clean because of its structure. It possesses a long, non-polar hydrocarbon tail and a highly charged anionic (carboxylate ion) head.</a:t>
            </a:r>
          </a:p>
          <a:p>
            <a:pPr lvl="0"/>
            <a:r>
              <a:rPr lang="en-AU" sz="2800" b="1" dirty="0">
                <a:solidFill>
                  <a:srgbClr val="00FF00"/>
                </a:solidFill>
              </a:rPr>
              <a:t>Soaps should have at least 13 carbon atoms present.</a:t>
            </a:r>
          </a:p>
          <a:p>
            <a:pPr lvl="0"/>
            <a:endParaRPr lang="en-AU" sz="2800" b="1" dirty="0">
              <a:solidFill>
                <a:srgbClr val="FFFF00"/>
              </a:solidFill>
            </a:endParaRPr>
          </a:p>
          <a:p>
            <a:pPr lvl="0"/>
            <a:endParaRPr lang="en-US" sz="2800" b="1" dirty="0">
              <a:solidFill>
                <a:srgbClr val="FFFF00"/>
              </a:solidFill>
            </a:endParaRPr>
          </a:p>
          <a:p>
            <a:pPr lvl="0"/>
            <a:endParaRPr lang="en-AU" sz="2800" b="1" dirty="0">
              <a:solidFill>
                <a:srgbClr val="FFFF00"/>
              </a:solidFill>
            </a:endParaRPr>
          </a:p>
          <a:p>
            <a:pPr marL="0" lvl="0" indent="0">
              <a:buNone/>
            </a:pPr>
            <a:endParaRPr lang="en-AU" sz="2800" b="1" dirty="0">
              <a:solidFill>
                <a:srgbClr val="FFFF00"/>
              </a:solidFill>
            </a:endParaRPr>
          </a:p>
          <a:p>
            <a:pPr marL="0" indent="0" algn="ctr">
              <a:buNone/>
            </a:pPr>
            <a:endParaRPr lang="en-AU" sz="44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4" name="Object 3"/>
          <p:cNvGraphicFramePr>
            <a:graphicFrameLocks noChangeAspect="1"/>
          </p:cNvGraphicFramePr>
          <p:nvPr>
            <p:extLst>
              <p:ext uri="{D42A27DB-BD31-4B8C-83A1-F6EECF244321}">
                <p14:modId xmlns:p14="http://schemas.microsoft.com/office/powerpoint/2010/main" val="67103300"/>
              </p:ext>
            </p:extLst>
          </p:nvPr>
        </p:nvGraphicFramePr>
        <p:xfrm>
          <a:off x="75101" y="1603717"/>
          <a:ext cx="12031394" cy="2692571"/>
        </p:xfrm>
        <a:graphic>
          <a:graphicData uri="http://schemas.openxmlformats.org/presentationml/2006/ole">
            <mc:AlternateContent xmlns:mc="http://schemas.openxmlformats.org/markup-compatibility/2006">
              <mc:Choice xmlns:v="urn:schemas-microsoft-com:vml" Requires="v">
                <p:oleObj name="ChemSketch" r:id="rId2" imgW="5282280" imgH="1154160" progId="ACD.ChemSketch.20">
                  <p:embed/>
                </p:oleObj>
              </mc:Choice>
              <mc:Fallback>
                <p:oleObj name="ChemSketch" r:id="rId2" imgW="5282280" imgH="1154160" progId="ACD.ChemSketch.20">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r="49298" b="48080"/>
                      <a:stretch>
                        <a:fillRect/>
                      </a:stretch>
                    </p:blipFill>
                    <p:spPr bwMode="auto">
                      <a:xfrm>
                        <a:off x="75101" y="1603717"/>
                        <a:ext cx="12031394" cy="2692571"/>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1489479239"/>
      </p:ext>
    </p:extLst>
  </p:cSld>
  <p:clrMapOvr>
    <a:masterClrMapping/>
  </p:clrMapOvr>
  <p:transition spd="slow" advTm="2706982">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8000"/>
          </a:xfrm>
        </p:spPr>
        <p:txBody>
          <a:bodyPr>
            <a:normAutofit/>
          </a:bodyPr>
          <a:lstStyle/>
          <a:p>
            <a:pPr lvl="0"/>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a:p>
            <a:pPr marL="0" indent="0">
              <a:buNone/>
            </a:pPr>
            <a:r>
              <a:rPr lang="en-US" sz="1200" b="1" dirty="0">
                <a:solidFill>
                  <a:srgbClr val="FFFF00"/>
                </a:solidFill>
              </a:rPr>
              <a:t>                                                                                                                                                                                                                                      </a:t>
            </a:r>
          </a:p>
          <a:p>
            <a:pPr marL="0" indent="0">
              <a:buNone/>
            </a:pPr>
            <a:r>
              <a:rPr lang="en-US" sz="1200" b="1" dirty="0">
                <a:solidFill>
                  <a:srgbClr val="FFFF00"/>
                </a:solidFill>
              </a:rPr>
              <a:t>                                                                                                                                                                                                                                                (</a:t>
            </a:r>
            <a:r>
              <a:rPr lang="en-US" sz="1200" b="1" dirty="0" err="1">
                <a:solidFill>
                  <a:srgbClr val="FFFF00"/>
                </a:solidFill>
              </a:rPr>
              <a:t>Konold</a:t>
            </a:r>
            <a:r>
              <a:rPr lang="en-US" sz="1200" b="1" dirty="0">
                <a:solidFill>
                  <a:srgbClr val="FFFF00"/>
                </a:solidFill>
              </a:rPr>
              <a:t> </a:t>
            </a:r>
            <a:r>
              <a:rPr lang="en-US" sz="1200" b="1" dirty="0" err="1">
                <a:solidFill>
                  <a:srgbClr val="FFFF00"/>
                </a:solidFill>
              </a:rPr>
              <a:t>n.d.</a:t>
            </a:r>
            <a:r>
              <a:rPr lang="en-US" sz="1200" b="1" dirty="0">
                <a:solidFill>
                  <a:srgbClr val="FFFF00"/>
                </a:solidFill>
              </a:rPr>
              <a:t>)</a:t>
            </a:r>
            <a:endParaRPr lang="en-AU" sz="2800" b="1" dirty="0">
              <a:solidFill>
                <a:srgbClr val="FFFF00"/>
              </a:solidFill>
            </a:endParaRPr>
          </a:p>
          <a:p>
            <a:pPr lvl="0"/>
            <a:r>
              <a:rPr lang="en-AU" sz="2800" b="1" dirty="0">
                <a:solidFill>
                  <a:srgbClr val="FFFF00"/>
                </a:solidFill>
              </a:rPr>
              <a:t>Soap molecules (or surfactant ions) attach to grease and dirt through dispersion forces between the non-polar (hydrophobic) tail and the non-polar grease. </a:t>
            </a:r>
            <a:r>
              <a:rPr lang="en-AU" sz="2800" b="1">
                <a:solidFill>
                  <a:srgbClr val="FFFF00"/>
                </a:solidFill>
              </a:rPr>
              <a:t>The anionic (hydrophilic) </a:t>
            </a:r>
            <a:r>
              <a:rPr lang="en-AU" sz="2800" b="1" dirty="0">
                <a:solidFill>
                  <a:srgbClr val="FFFF00"/>
                </a:solidFill>
              </a:rPr>
              <a:t>head is attracted to water molecules through ion-dipole interactions. As the soap pulls the grease away from the (for example) fabric, they form spherical structures called micelles.</a:t>
            </a:r>
          </a:p>
          <a:p>
            <a:pPr marL="0" lvl="0" indent="0">
              <a:buNone/>
            </a:pPr>
            <a:endParaRPr lang="en-AU" sz="2800" b="1" dirty="0">
              <a:solidFill>
                <a:srgbClr val="FFFF00"/>
              </a:solidFill>
            </a:endParaRPr>
          </a:p>
          <a:p>
            <a:pPr lvl="0"/>
            <a:endParaRPr lang="en-US" sz="2800" b="1" dirty="0">
              <a:solidFill>
                <a:srgbClr val="FFFF00"/>
              </a:solidFill>
            </a:endParaRPr>
          </a:p>
          <a:p>
            <a:pPr lvl="0"/>
            <a:endParaRPr lang="en-AU" sz="2800" b="1" dirty="0">
              <a:solidFill>
                <a:srgbClr val="FFFF00"/>
              </a:solidFill>
            </a:endParaRPr>
          </a:p>
          <a:p>
            <a:pPr marL="0" lvl="0" indent="0">
              <a:buNone/>
            </a:pPr>
            <a:endParaRPr lang="en-AU" sz="2800" b="1" dirty="0">
              <a:solidFill>
                <a:srgbClr val="FFFF00"/>
              </a:solidFill>
            </a:endParaRPr>
          </a:p>
          <a:p>
            <a:pPr marL="0" indent="0" algn="ctr">
              <a:buNone/>
            </a:pPr>
            <a:endParaRPr lang="en-AU" sz="44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6" name="Picture 5" descr="https://catherinekonold.files.wordpress.com/2015/05/sodium-stearat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381" y="133644"/>
            <a:ext cx="9080696" cy="3840480"/>
          </a:xfrm>
          <a:prstGeom prst="rect">
            <a:avLst/>
          </a:prstGeom>
          <a:noFill/>
          <a:ln>
            <a:noFill/>
          </a:ln>
        </p:spPr>
      </p:pic>
    </p:spTree>
    <p:extLst>
      <p:ext uri="{BB962C8B-B14F-4D97-AF65-F5344CB8AC3E}">
        <p14:creationId xmlns:p14="http://schemas.microsoft.com/office/powerpoint/2010/main" val="34839894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8000"/>
          </a:xfrm>
        </p:spPr>
        <p:txBody>
          <a:bodyPr>
            <a:normAutofit/>
          </a:bodyPr>
          <a:lstStyle/>
          <a:p>
            <a:pPr lvl="0"/>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a:p>
            <a:pPr marL="0" indent="0">
              <a:buNone/>
            </a:pPr>
            <a:r>
              <a:rPr lang="en-US" sz="1200" b="1" dirty="0">
                <a:solidFill>
                  <a:srgbClr val="FFFF00"/>
                </a:solidFill>
              </a:rPr>
              <a:t>                                                                                                                                                                                                                                      </a:t>
            </a:r>
          </a:p>
          <a:p>
            <a:pPr marL="0" indent="0" algn="r">
              <a:buNone/>
            </a:pPr>
            <a:r>
              <a:rPr lang="en-US" sz="1200" b="1" dirty="0">
                <a:solidFill>
                  <a:srgbClr val="FFFF00"/>
                </a:solidFill>
              </a:rPr>
              <a:t>                                                                                                                                                                                                                             </a:t>
            </a:r>
            <a:r>
              <a:rPr lang="en-US" sz="1400" b="1" dirty="0">
                <a:solidFill>
                  <a:srgbClr val="FFFF00"/>
                </a:solidFill>
              </a:rPr>
              <a:t>(</a:t>
            </a:r>
            <a:r>
              <a:rPr lang="en-US" sz="1400" b="1" dirty="0" err="1">
                <a:solidFill>
                  <a:srgbClr val="FFFF00"/>
                </a:solidFill>
              </a:rPr>
              <a:t>Natureontheshelf</a:t>
            </a:r>
            <a:r>
              <a:rPr lang="en-US" sz="1400" b="1" dirty="0">
                <a:solidFill>
                  <a:srgbClr val="FFFF00"/>
                </a:solidFill>
              </a:rPr>
              <a:t>, 2016)</a:t>
            </a:r>
          </a:p>
          <a:p>
            <a:pPr lvl="0"/>
            <a:r>
              <a:rPr lang="en-AU" sz="2800" b="1" dirty="0">
                <a:solidFill>
                  <a:srgbClr val="FFFF00"/>
                </a:solidFill>
              </a:rPr>
              <a:t>Hot water and agitation further improve the cleaning action of soap.</a:t>
            </a:r>
          </a:p>
          <a:p>
            <a:pPr lvl="0"/>
            <a:r>
              <a:rPr lang="en-AU" sz="2800" b="1" dirty="0">
                <a:solidFill>
                  <a:srgbClr val="FFFF00"/>
                </a:solidFill>
              </a:rPr>
              <a:t> Hard water (water with a relatively high concentration of calcium and/or magnesium ions) prevents the use of soaps as cleaning agents as the surfactant ions form a precipitate known as scum.</a:t>
            </a:r>
          </a:p>
          <a:p>
            <a:pPr marL="0" lvl="0" indent="0">
              <a:buNone/>
            </a:pPr>
            <a:endParaRPr lang="en-AU" sz="2800" b="1" dirty="0">
              <a:solidFill>
                <a:srgbClr val="FFFF00"/>
              </a:solidFill>
            </a:endParaRPr>
          </a:p>
          <a:p>
            <a:pPr lvl="0"/>
            <a:endParaRPr lang="en-US" sz="2800" b="1" dirty="0">
              <a:solidFill>
                <a:srgbClr val="FFFF00"/>
              </a:solidFill>
            </a:endParaRPr>
          </a:p>
          <a:p>
            <a:pPr lvl="0"/>
            <a:endParaRPr lang="en-AU" sz="2800" b="1" dirty="0">
              <a:solidFill>
                <a:srgbClr val="FFFF00"/>
              </a:solidFill>
            </a:endParaRPr>
          </a:p>
          <a:p>
            <a:pPr marL="0" lvl="0" indent="0">
              <a:buNone/>
            </a:pPr>
            <a:endParaRPr lang="en-AU" sz="2800" b="1" dirty="0">
              <a:solidFill>
                <a:srgbClr val="FFFF00"/>
              </a:solidFill>
            </a:endParaRPr>
          </a:p>
          <a:p>
            <a:pPr marL="0" indent="0" algn="ctr">
              <a:buNone/>
            </a:pPr>
            <a:endParaRPr lang="en-AU" sz="44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7" name="Picture 6" descr="Emulsifying action of soap"/>
          <p:cNvPicPr/>
          <p:nvPr/>
        </p:nvPicPr>
        <p:blipFill rotWithShape="1">
          <a:blip r:embed="rId2">
            <a:extLst>
              <a:ext uri="{28A0092B-C50C-407E-A947-70E740481C1C}">
                <a14:useLocalDpi xmlns:a14="http://schemas.microsoft.com/office/drawing/2010/main" val="0"/>
              </a:ext>
            </a:extLst>
          </a:blip>
          <a:srcRect l="4720" r="6302"/>
          <a:stretch/>
        </p:blipFill>
        <p:spPr bwMode="auto">
          <a:xfrm>
            <a:off x="521432" y="170326"/>
            <a:ext cx="3755145" cy="3473205"/>
          </a:xfrm>
          <a:prstGeom prst="rect">
            <a:avLst/>
          </a:prstGeom>
          <a:noFill/>
          <a:ln>
            <a:noFill/>
          </a:ln>
          <a:extLst>
            <a:ext uri="{53640926-AAD7-44D8-BBD7-CCE9431645EC}">
              <a14:shadowObscured xmlns:a14="http://schemas.microsoft.com/office/drawing/2010/main"/>
            </a:ext>
          </a:extLst>
        </p:spPr>
      </p:pic>
      <p:pic>
        <p:nvPicPr>
          <p:cNvPr id="8" name="Picture 7" descr="http://www.natureontheshelf.com/sites/default/files/soap-making/How_soap_works.png"/>
          <p:cNvPicPr/>
          <p:nvPr/>
        </p:nvPicPr>
        <p:blipFill rotWithShape="1">
          <a:blip r:embed="rId3">
            <a:extLst>
              <a:ext uri="{28A0092B-C50C-407E-A947-70E740481C1C}">
                <a14:useLocalDpi xmlns:a14="http://schemas.microsoft.com/office/drawing/2010/main" val="0"/>
              </a:ext>
            </a:extLst>
          </a:blip>
          <a:srcRect t="19222" b="30541"/>
          <a:stretch/>
        </p:blipFill>
        <p:spPr bwMode="auto">
          <a:xfrm>
            <a:off x="4348260" y="170326"/>
            <a:ext cx="6561235" cy="34732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67217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8000"/>
          </a:xfrm>
        </p:spPr>
        <p:txBody>
          <a:bodyPr>
            <a:normAutofit/>
          </a:bodyPr>
          <a:lstStyle/>
          <a:p>
            <a:pPr marL="0" indent="0">
              <a:buNone/>
            </a:pPr>
            <a:r>
              <a:rPr lang="en-US" sz="1200" b="1" dirty="0">
                <a:solidFill>
                  <a:srgbClr val="FFFF00"/>
                </a:solidFill>
              </a:rPr>
              <a:t>                                                                                                                                                                                                                                                                                                                                                                                                                                                       </a:t>
            </a:r>
            <a:r>
              <a:rPr lang="en-AU" sz="2800" b="1" dirty="0">
                <a:solidFill>
                  <a:srgbClr val="FFFF00"/>
                </a:solidFill>
              </a:rPr>
              <a:t>Ca</a:t>
            </a:r>
            <a:r>
              <a:rPr lang="en-AU" sz="2800" b="1" baseline="30000" dirty="0">
                <a:solidFill>
                  <a:srgbClr val="FFFF00"/>
                </a:solidFill>
              </a:rPr>
              <a:t>2+</a:t>
            </a:r>
            <a:r>
              <a:rPr lang="en-AU" sz="2800" b="1" baseline="-25000" dirty="0">
                <a:solidFill>
                  <a:srgbClr val="FFFF00"/>
                </a:solidFill>
              </a:rPr>
              <a:t>(</a:t>
            </a:r>
            <a:r>
              <a:rPr lang="en-AU" sz="2800" b="1" baseline="-25000" dirty="0" err="1">
                <a:solidFill>
                  <a:srgbClr val="FFFF00"/>
                </a:solidFill>
              </a:rPr>
              <a:t>aq</a:t>
            </a:r>
            <a:r>
              <a:rPr lang="en-AU" sz="2800" b="1" baseline="-25000" dirty="0">
                <a:solidFill>
                  <a:srgbClr val="FFFF00"/>
                </a:solidFill>
              </a:rPr>
              <a:t>)</a:t>
            </a:r>
            <a:r>
              <a:rPr lang="en-AU" sz="2800" b="1" dirty="0">
                <a:solidFill>
                  <a:srgbClr val="FFFF00"/>
                </a:solidFill>
              </a:rPr>
              <a:t>  +  2CH</a:t>
            </a:r>
            <a:r>
              <a:rPr lang="en-AU" sz="2800" b="1" baseline="-25000" dirty="0">
                <a:solidFill>
                  <a:srgbClr val="FFFF00"/>
                </a:solidFill>
              </a:rPr>
              <a:t>3</a:t>
            </a:r>
            <a:r>
              <a:rPr lang="en-AU" sz="2800" b="1" dirty="0">
                <a:solidFill>
                  <a:srgbClr val="FFFF00"/>
                </a:solidFill>
              </a:rPr>
              <a:t>(CH</a:t>
            </a:r>
            <a:r>
              <a:rPr lang="en-AU" sz="2800" b="1" baseline="-25000" dirty="0">
                <a:solidFill>
                  <a:srgbClr val="FFFF00"/>
                </a:solidFill>
              </a:rPr>
              <a:t>2</a:t>
            </a:r>
            <a:r>
              <a:rPr lang="en-AU" sz="2800" b="1" dirty="0">
                <a:solidFill>
                  <a:srgbClr val="FFFF00"/>
                </a:solidFill>
              </a:rPr>
              <a:t>)</a:t>
            </a:r>
            <a:r>
              <a:rPr lang="en-AU" sz="2800" b="1" baseline="-25000" dirty="0">
                <a:solidFill>
                  <a:srgbClr val="FFFF00"/>
                </a:solidFill>
              </a:rPr>
              <a:t>16</a:t>
            </a:r>
            <a:r>
              <a:rPr lang="en-AU" sz="2800" b="1" dirty="0">
                <a:solidFill>
                  <a:srgbClr val="FFFF00"/>
                </a:solidFill>
              </a:rPr>
              <a:t>COO</a:t>
            </a:r>
            <a:r>
              <a:rPr lang="en-AU" sz="2800" b="1" baseline="30000" dirty="0">
                <a:solidFill>
                  <a:srgbClr val="FFFF00"/>
                </a:solidFill>
              </a:rPr>
              <a:t>‒</a:t>
            </a:r>
            <a:r>
              <a:rPr lang="en-AU" sz="2800" b="1" baseline="-25000" dirty="0">
                <a:solidFill>
                  <a:srgbClr val="FFFF00"/>
                </a:solidFill>
              </a:rPr>
              <a:t>(</a:t>
            </a:r>
            <a:r>
              <a:rPr lang="en-AU" sz="2800" b="1" baseline="-25000" dirty="0" err="1">
                <a:solidFill>
                  <a:srgbClr val="FFFF00"/>
                </a:solidFill>
              </a:rPr>
              <a:t>aq</a:t>
            </a:r>
            <a:r>
              <a:rPr lang="en-AU" sz="2800" b="1" baseline="-25000" dirty="0">
                <a:solidFill>
                  <a:srgbClr val="FFFF00"/>
                </a:solidFill>
              </a:rPr>
              <a:t>)</a:t>
            </a:r>
            <a:r>
              <a:rPr lang="en-AU" sz="2800" b="1" dirty="0">
                <a:solidFill>
                  <a:srgbClr val="FFFF00"/>
                </a:solidFill>
              </a:rPr>
              <a:t>   →   Ca(CH</a:t>
            </a:r>
            <a:r>
              <a:rPr lang="en-AU" sz="2800" b="1" baseline="-25000" dirty="0">
                <a:solidFill>
                  <a:srgbClr val="FFFF00"/>
                </a:solidFill>
              </a:rPr>
              <a:t>3</a:t>
            </a:r>
            <a:r>
              <a:rPr lang="en-AU" sz="2800" b="1" dirty="0">
                <a:solidFill>
                  <a:srgbClr val="FFFF00"/>
                </a:solidFill>
              </a:rPr>
              <a:t>(CH</a:t>
            </a:r>
            <a:r>
              <a:rPr lang="en-AU" sz="2800" b="1" baseline="-25000" dirty="0">
                <a:solidFill>
                  <a:srgbClr val="FFFF00"/>
                </a:solidFill>
              </a:rPr>
              <a:t>2</a:t>
            </a:r>
            <a:r>
              <a:rPr lang="en-AU" sz="2800" b="1" dirty="0">
                <a:solidFill>
                  <a:srgbClr val="FFFF00"/>
                </a:solidFill>
              </a:rPr>
              <a:t>)</a:t>
            </a:r>
            <a:r>
              <a:rPr lang="en-AU" sz="2800" b="1" baseline="-25000" dirty="0">
                <a:solidFill>
                  <a:srgbClr val="FFFF00"/>
                </a:solidFill>
              </a:rPr>
              <a:t>16</a:t>
            </a:r>
            <a:r>
              <a:rPr lang="en-AU" sz="2800" b="1" dirty="0">
                <a:solidFill>
                  <a:srgbClr val="FFFF00"/>
                </a:solidFill>
              </a:rPr>
              <a:t>COO)</a:t>
            </a:r>
            <a:r>
              <a:rPr lang="en-AU" sz="2800" b="1" baseline="-25000" dirty="0">
                <a:solidFill>
                  <a:srgbClr val="FFFF00"/>
                </a:solidFill>
              </a:rPr>
              <a:t>2(s)</a:t>
            </a:r>
          </a:p>
          <a:p>
            <a:pPr marL="0" indent="0">
              <a:buNone/>
            </a:pPr>
            <a:endParaRPr lang="en-AU" sz="2800" b="1" dirty="0">
              <a:solidFill>
                <a:srgbClr val="FFFF00"/>
              </a:solidFill>
            </a:endParaRPr>
          </a:p>
          <a:p>
            <a:pPr lvl="0"/>
            <a:r>
              <a:rPr lang="en-AU" sz="2800" b="1" dirty="0">
                <a:solidFill>
                  <a:srgbClr val="FFFF00"/>
                </a:solidFill>
              </a:rPr>
              <a:t> Detergents (synthetic soaps) are similar to soaps but they do not form scum in hard water. They can be produced more cheaply than soaps through the reaction of sulfuric acid with petroleum products. They are also better cleaners than soaps.</a:t>
            </a:r>
          </a:p>
          <a:p>
            <a:pPr lvl="0"/>
            <a:r>
              <a:rPr lang="en-AU" sz="2800" b="1" dirty="0">
                <a:solidFill>
                  <a:srgbClr val="FFFF00"/>
                </a:solidFill>
              </a:rPr>
              <a:t>Sodium </a:t>
            </a:r>
            <a:r>
              <a:rPr lang="en-AU" sz="2800" b="1" dirty="0" err="1">
                <a:solidFill>
                  <a:srgbClr val="FFFF00"/>
                </a:solidFill>
              </a:rPr>
              <a:t>dodecylbenzenesulfonate</a:t>
            </a:r>
            <a:r>
              <a:rPr lang="en-AU" sz="2800" b="1" dirty="0">
                <a:solidFill>
                  <a:srgbClr val="FFFF00"/>
                </a:solidFill>
              </a:rPr>
              <a:t> is a typical anionic detergent.</a:t>
            </a:r>
          </a:p>
          <a:p>
            <a:pPr marL="0" lvl="0" indent="0">
              <a:buNone/>
            </a:pPr>
            <a:endParaRPr lang="en-AU" sz="2800" b="1" dirty="0">
              <a:solidFill>
                <a:srgbClr val="FFFF00"/>
              </a:solidFill>
            </a:endParaRPr>
          </a:p>
          <a:p>
            <a:pPr marL="0" lvl="0" indent="0">
              <a:buNone/>
            </a:pPr>
            <a:endParaRPr lang="en-US" sz="2800" b="1" dirty="0">
              <a:solidFill>
                <a:srgbClr val="FFFF00"/>
              </a:solidFill>
            </a:endParaRPr>
          </a:p>
          <a:p>
            <a:pPr marL="0" lvl="0" indent="0">
              <a:buNone/>
            </a:pPr>
            <a:endParaRPr lang="en-US" sz="2800" b="1" dirty="0">
              <a:solidFill>
                <a:srgbClr val="FFFF00"/>
              </a:solidFill>
            </a:endParaRPr>
          </a:p>
          <a:p>
            <a:pPr marL="0" lvl="0" indent="0">
              <a:buNone/>
            </a:pPr>
            <a:endParaRPr lang="en-US" sz="2800" b="1" dirty="0">
              <a:solidFill>
                <a:srgbClr val="FFFF00"/>
              </a:solidFill>
            </a:endParaRPr>
          </a:p>
          <a:p>
            <a:pPr marL="0" lvl="0" indent="0">
              <a:buNone/>
            </a:pPr>
            <a:endParaRPr lang="en-US" dirty="0"/>
          </a:p>
          <a:p>
            <a:pPr marL="0" lvl="0" indent="0">
              <a:buNone/>
            </a:pPr>
            <a:r>
              <a:rPr lang="en-US" dirty="0"/>
              <a:t>                                                                                                                                    </a:t>
            </a:r>
            <a:r>
              <a:rPr lang="en-US" sz="1200" b="1" dirty="0">
                <a:solidFill>
                  <a:srgbClr val="FFFF00"/>
                </a:solidFill>
              </a:rPr>
              <a:t>(Reckitt Benckiser, n.d.)</a:t>
            </a:r>
            <a:endParaRPr lang="en-AU" sz="2800" b="1" dirty="0">
              <a:solidFill>
                <a:srgbClr val="FFFF00"/>
              </a:solidFill>
            </a:endParaRPr>
          </a:p>
          <a:p>
            <a:pPr marL="0" lvl="0" indent="0">
              <a:buNone/>
            </a:pPr>
            <a:endParaRPr lang="en-AU" sz="2800" b="1" dirty="0">
              <a:solidFill>
                <a:srgbClr val="FFFF00"/>
              </a:solidFill>
            </a:endParaRPr>
          </a:p>
          <a:p>
            <a:pPr marL="0" indent="0" algn="ctr">
              <a:buNone/>
            </a:pPr>
            <a:endParaRPr lang="en-AU" sz="44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6" name="Picture 5" descr="http://www.rsc.org/learn-chemistry/resources/chemistry-in-your-cupboard/images/vanish/figure_14-large.gif"/>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339362" y="3657602"/>
            <a:ext cx="6818705" cy="3105759"/>
          </a:xfrm>
          <a:prstGeom prst="rect">
            <a:avLst/>
          </a:prstGeom>
          <a:noFill/>
          <a:ln>
            <a:noFill/>
          </a:ln>
        </p:spPr>
      </p:pic>
    </p:spTree>
    <p:extLst>
      <p:ext uri="{BB962C8B-B14F-4D97-AF65-F5344CB8AC3E}">
        <p14:creationId xmlns:p14="http://schemas.microsoft.com/office/powerpoint/2010/main" val="32595982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87570" cy="6844292"/>
          </a:xfrm>
        </p:spPr>
        <p:txBody>
          <a:bodyPr>
            <a:normAutofit/>
          </a:bodyPr>
          <a:lstStyle/>
          <a:p>
            <a:pPr marL="0" indent="0">
              <a:buNone/>
            </a:pPr>
            <a:r>
              <a:rPr lang="en-US" sz="1200" b="1" dirty="0">
                <a:solidFill>
                  <a:srgbClr val="FFFF00"/>
                </a:solidFill>
              </a:rPr>
              <a:t>                                                                                                                                                                                                                                                                                                                                                                                                                                                       </a:t>
            </a:r>
            <a:endParaRPr lang="en-AU" sz="2800" b="1" dirty="0">
              <a:solidFill>
                <a:srgbClr val="FFFF00"/>
              </a:solidFill>
            </a:endParaRPr>
          </a:p>
          <a:p>
            <a:pPr lvl="0"/>
            <a:r>
              <a:rPr lang="en-AU" sz="2800" b="1" dirty="0">
                <a:solidFill>
                  <a:srgbClr val="FFFF00"/>
                </a:solidFill>
              </a:rPr>
              <a:t>Enzymes (such as lipase and protease) can be used to           improve the cleaning effectiveness of soaps and                detergents by catalysing the break down of the fats and proteins into smaller molecules which are then more soluble with the soap or detergent.</a:t>
            </a:r>
          </a:p>
          <a:p>
            <a:pPr marL="0" lvl="0" indent="0" algn="ctr">
              <a:buNone/>
            </a:pPr>
            <a:endParaRPr lang="en-US" sz="1800" b="1" dirty="0">
              <a:solidFill>
                <a:srgbClr val="37E7EB"/>
              </a:solidFill>
              <a:hlinkClick r:id="rId2">
                <a:extLst>
                  <a:ext uri="{A12FA001-AC4F-418D-AE19-62706E023703}">
                    <ahyp:hlinkClr xmlns:ahyp="http://schemas.microsoft.com/office/drawing/2018/hyperlinkcolor" val="tx"/>
                  </a:ext>
                </a:extLst>
              </a:hlinkClick>
            </a:endParaRPr>
          </a:p>
          <a:p>
            <a:pPr marL="0" lvl="0" indent="0" algn="ctr">
              <a:buNone/>
            </a:pPr>
            <a:endParaRPr lang="en-US" sz="1800" b="1" dirty="0">
              <a:solidFill>
                <a:srgbClr val="37E7EB"/>
              </a:solidFill>
              <a:hlinkClick r:id="rId2">
                <a:extLst>
                  <a:ext uri="{A12FA001-AC4F-418D-AE19-62706E023703}">
                    <ahyp:hlinkClr xmlns:ahyp="http://schemas.microsoft.com/office/drawing/2018/hyperlinkcolor" val="tx"/>
                  </a:ext>
                </a:extLst>
              </a:hlinkClick>
            </a:endParaRPr>
          </a:p>
          <a:p>
            <a:pPr marL="0" lvl="0" indent="0" algn="ctr">
              <a:buNone/>
            </a:pPr>
            <a:endParaRPr lang="en-US" sz="1800" b="1" dirty="0">
              <a:solidFill>
                <a:srgbClr val="37E7EB"/>
              </a:solidFill>
              <a:hlinkClick r:id="rId2">
                <a:extLst>
                  <a:ext uri="{A12FA001-AC4F-418D-AE19-62706E023703}">
                    <ahyp:hlinkClr xmlns:ahyp="http://schemas.microsoft.com/office/drawing/2018/hyperlinkcolor" val="tx"/>
                  </a:ext>
                </a:extLst>
              </a:hlinkClick>
            </a:endParaRPr>
          </a:p>
          <a:p>
            <a:pPr marL="0" lvl="0" indent="0" algn="ctr">
              <a:buNone/>
            </a:pPr>
            <a:endParaRPr lang="en-US" sz="1800" b="1" dirty="0">
              <a:solidFill>
                <a:srgbClr val="37E7EB"/>
              </a:solidFill>
              <a:hlinkClick r:id="rId2">
                <a:extLst>
                  <a:ext uri="{A12FA001-AC4F-418D-AE19-62706E023703}">
                    <ahyp:hlinkClr xmlns:ahyp="http://schemas.microsoft.com/office/drawing/2018/hyperlinkcolor" val="tx"/>
                  </a:ext>
                </a:extLst>
              </a:hlinkClick>
            </a:endParaRPr>
          </a:p>
          <a:p>
            <a:pPr marL="0" lvl="0" indent="0" algn="ctr">
              <a:buNone/>
            </a:pPr>
            <a:endParaRPr lang="en-US" sz="1800" b="1" dirty="0">
              <a:solidFill>
                <a:srgbClr val="37E7EB"/>
              </a:solidFill>
              <a:hlinkClick r:id="rId2">
                <a:extLst>
                  <a:ext uri="{A12FA001-AC4F-418D-AE19-62706E023703}">
                    <ahyp:hlinkClr xmlns:ahyp="http://schemas.microsoft.com/office/drawing/2018/hyperlinkcolor" val="tx"/>
                  </a:ext>
                </a:extLst>
              </a:hlinkClick>
            </a:endParaRPr>
          </a:p>
          <a:p>
            <a:pPr marL="0" lvl="0" indent="0" algn="ctr">
              <a:buNone/>
            </a:pPr>
            <a:endParaRPr lang="en-US" sz="1800" b="1" dirty="0">
              <a:solidFill>
                <a:srgbClr val="37E7EB"/>
              </a:solidFill>
              <a:hlinkClick r:id="rId2">
                <a:extLst>
                  <a:ext uri="{A12FA001-AC4F-418D-AE19-62706E023703}">
                    <ahyp:hlinkClr xmlns:ahyp="http://schemas.microsoft.com/office/drawing/2018/hyperlinkcolor" val="tx"/>
                  </a:ext>
                </a:extLst>
              </a:hlinkClick>
            </a:endParaRPr>
          </a:p>
          <a:p>
            <a:pPr marL="0" lvl="0" indent="0" algn="ctr">
              <a:buNone/>
            </a:pPr>
            <a:endParaRPr lang="en-US" sz="1800" b="1" dirty="0">
              <a:solidFill>
                <a:srgbClr val="37E7EB"/>
              </a:solidFill>
              <a:hlinkClick r:id="rId2">
                <a:extLst>
                  <a:ext uri="{A12FA001-AC4F-418D-AE19-62706E023703}">
                    <ahyp:hlinkClr xmlns:ahyp="http://schemas.microsoft.com/office/drawing/2018/hyperlinkcolor" val="tx"/>
                  </a:ext>
                </a:extLst>
              </a:hlinkClick>
            </a:endParaRPr>
          </a:p>
          <a:p>
            <a:pPr marL="0" lvl="0" indent="0" algn="ctr">
              <a:buNone/>
            </a:pPr>
            <a:endParaRPr lang="en-US" sz="1800" b="1" dirty="0">
              <a:solidFill>
                <a:srgbClr val="37E7EB"/>
              </a:solidFill>
              <a:hlinkClick r:id="rId2">
                <a:extLst>
                  <a:ext uri="{A12FA001-AC4F-418D-AE19-62706E023703}">
                    <ahyp:hlinkClr xmlns:ahyp="http://schemas.microsoft.com/office/drawing/2018/hyperlinkcolor" val="tx"/>
                  </a:ext>
                </a:extLst>
              </a:hlinkClick>
            </a:endParaRPr>
          </a:p>
          <a:p>
            <a:pPr marL="0" lvl="0" indent="0" algn="ctr">
              <a:buNone/>
            </a:pPr>
            <a:r>
              <a:rPr lang="en-US" sz="1800" b="1" dirty="0">
                <a:solidFill>
                  <a:srgbClr val="37E7EB"/>
                </a:solidFill>
                <a:hlinkClick r:id="rId2">
                  <a:extLst>
                    <a:ext uri="{A12FA001-AC4F-418D-AE19-62706E023703}">
                      <ahyp:hlinkClr xmlns:ahyp="http://schemas.microsoft.com/office/drawing/2018/hyperlinkcolor" val="tx"/>
                    </a:ext>
                  </a:extLst>
                </a:hlinkClick>
              </a:rPr>
              <a:t>https://www.youtube.com/watch?v=o8Cj-1WZfOg</a:t>
            </a:r>
            <a:endParaRPr lang="en-US" sz="1800" b="1" dirty="0">
              <a:solidFill>
                <a:srgbClr val="37E7EB"/>
              </a:solidFill>
            </a:endParaRPr>
          </a:p>
          <a:p>
            <a:pPr marL="0" lvl="0" indent="0" algn="ctr">
              <a:buNone/>
            </a:pPr>
            <a:endParaRPr lang="en-US" sz="1800" b="1" dirty="0">
              <a:solidFill>
                <a:srgbClr val="37E7EB"/>
              </a:solidFill>
            </a:endParaRPr>
          </a:p>
          <a:p>
            <a:pPr marL="0" lvl="0" indent="0" algn="ctr">
              <a:buNone/>
            </a:pPr>
            <a:endParaRPr lang="en-US" sz="1800" b="1" dirty="0">
              <a:solidFill>
                <a:srgbClr val="37E7EB"/>
              </a:solidFill>
            </a:endParaRPr>
          </a:p>
          <a:p>
            <a:pPr marL="0" lvl="0" indent="0" algn="ctr">
              <a:buNone/>
            </a:pPr>
            <a:endParaRPr lang="en-US" sz="1800" b="1" dirty="0">
              <a:solidFill>
                <a:srgbClr val="37E7EB"/>
              </a:solidFill>
            </a:endParaRPr>
          </a:p>
          <a:p>
            <a:pPr marL="0" lvl="0" indent="0" algn="ctr">
              <a:buNone/>
            </a:pPr>
            <a:endParaRPr lang="en-US" sz="1800" b="1" dirty="0">
              <a:solidFill>
                <a:srgbClr val="37E7EB"/>
              </a:solidFill>
            </a:endParaRPr>
          </a:p>
          <a:p>
            <a:pPr marL="0" lvl="0" indent="0">
              <a:buNone/>
            </a:pPr>
            <a:endParaRPr lang="en-US" sz="2800" b="1" dirty="0">
              <a:solidFill>
                <a:srgbClr val="FFFF00"/>
              </a:solidFill>
            </a:endParaRPr>
          </a:p>
          <a:p>
            <a:pPr marL="0" lvl="0" indent="0">
              <a:buNone/>
            </a:pPr>
            <a:endParaRPr lang="en-US" sz="2800" b="1" dirty="0">
              <a:solidFill>
                <a:srgbClr val="FFFF00"/>
              </a:solidFill>
            </a:endParaRPr>
          </a:p>
          <a:p>
            <a:pPr marL="0" lvl="0" indent="0">
              <a:buNone/>
            </a:pPr>
            <a:endParaRPr lang="en-US" dirty="0"/>
          </a:p>
          <a:p>
            <a:pPr marL="0" lvl="0" indent="0">
              <a:buNone/>
            </a:pPr>
            <a:endParaRPr lang="en-AU" sz="2800" b="1" dirty="0">
              <a:solidFill>
                <a:srgbClr val="FFFF00"/>
              </a:solidFill>
            </a:endParaRPr>
          </a:p>
          <a:p>
            <a:pPr marL="0" indent="0" algn="ctr">
              <a:buNone/>
            </a:pPr>
            <a:endParaRPr lang="en-AU" sz="44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1026" name="Picture 2" descr="enzymediagram">
            <a:extLst>
              <a:ext uri="{FF2B5EF4-FFF2-40B4-BE49-F238E27FC236}">
                <a16:creationId xmlns:a16="http://schemas.microsoft.com/office/drawing/2014/main" id="{EE1ABE36-220F-4CFC-87AB-757B28407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527" y="2605755"/>
            <a:ext cx="7320516" cy="311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931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8000"/>
          </a:xfrm>
        </p:spPr>
        <p:txBody>
          <a:bodyPr>
            <a:normAutofit fontScale="92500" lnSpcReduction="20000"/>
          </a:bodyPr>
          <a:lstStyle/>
          <a:p>
            <a:pPr marL="0" indent="0">
              <a:buNone/>
            </a:pPr>
            <a:r>
              <a:rPr lang="en-AU" sz="3600" b="1" dirty="0">
                <a:solidFill>
                  <a:schemeClr val="accent5">
                    <a:lumMod val="75000"/>
                  </a:schemeClr>
                </a:solidFill>
              </a:rPr>
              <a:t>Properties and Uses of Polymers</a:t>
            </a:r>
          </a:p>
          <a:p>
            <a:pPr marL="0" indent="0">
              <a:buNone/>
            </a:pPr>
            <a:endParaRPr lang="en-AU" sz="3600" b="1" dirty="0">
              <a:solidFill>
                <a:schemeClr val="accent5">
                  <a:lumMod val="75000"/>
                </a:schemeClr>
              </a:solidFill>
            </a:endParaRPr>
          </a:p>
          <a:p>
            <a:pPr lvl="0"/>
            <a:r>
              <a:rPr lang="en-AU" sz="3600" b="1" dirty="0" err="1">
                <a:solidFill>
                  <a:srgbClr val="FFFF00"/>
                </a:solidFill>
              </a:rPr>
              <a:t>Polyethene</a:t>
            </a:r>
            <a:r>
              <a:rPr lang="en-AU" sz="3600" b="1" dirty="0">
                <a:solidFill>
                  <a:srgbClr val="FFFF00"/>
                </a:solidFill>
              </a:rPr>
              <a:t> (polyethylene) – can be LDPE: has a relatively            low melting point, is soft, flexible and insulating, Used for       packing film, tubing, bottles, electrical cable insulation and toys. HDPE has a higher melting point, is harder and more rigid. It is used for chopping boards, pipes, toys and crates.</a:t>
            </a:r>
          </a:p>
          <a:p>
            <a:pPr marL="0" indent="0">
              <a:buNone/>
            </a:pPr>
            <a:endParaRPr lang="en-AU" sz="3600" b="1" dirty="0">
              <a:solidFill>
                <a:srgbClr val="FFFF00"/>
              </a:solidFill>
            </a:endParaRPr>
          </a:p>
          <a:p>
            <a:pPr lvl="0"/>
            <a:r>
              <a:rPr lang="en-AU" sz="3600" b="1" dirty="0" err="1">
                <a:solidFill>
                  <a:srgbClr val="FFFF00"/>
                </a:solidFill>
              </a:rPr>
              <a:t>Polytetrafluororethylene</a:t>
            </a:r>
            <a:r>
              <a:rPr lang="en-AU" sz="3600" b="1" dirty="0">
                <a:solidFill>
                  <a:srgbClr val="FFFF00"/>
                </a:solidFill>
              </a:rPr>
              <a:t> (PTFE) – higher strength of C‒F bonds give it a higher chemical resistance than polyethylene (even at higher temperatures). It is non-stick, has a high melting point and high electrical resistance. It is used in cooking pans, coatings on bearings and semi-permeable membranes in fuel cells.</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33002880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3269507"/>
          </a:xfrm>
        </p:spPr>
        <p:txBody>
          <a:bodyPr>
            <a:normAutofit/>
          </a:bodyPr>
          <a:lstStyle/>
          <a:p>
            <a:pPr lvl="0"/>
            <a:r>
              <a:rPr lang="en-AU" sz="2800" b="1" dirty="0">
                <a:solidFill>
                  <a:srgbClr val="FFFF00"/>
                </a:solidFill>
              </a:rPr>
              <a:t>Polyethylene terephthalate (PET) – is a polyester made              through the condensation reaction of                                         benzene-1,4-dicarboxylic acid and ethane-1,2-diol. It                  can interact through dipole-dipole forces which makes it stronger than polyethylene. It is used to make fibres, solar cells, thermal blankets and plastic bottles.</a:t>
            </a:r>
          </a:p>
          <a:p>
            <a:pPr marL="0" indent="0">
              <a:buNone/>
            </a:pPr>
            <a:endParaRPr lang="en-AU" sz="28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2" name="Picture 1">
            <a:extLst>
              <a:ext uri="{FF2B5EF4-FFF2-40B4-BE49-F238E27FC236}">
                <a16:creationId xmlns:a16="http://schemas.microsoft.com/office/drawing/2014/main" id="{1AE8A035-EBF3-4EB8-B5B3-1BBA46AE3190}"/>
              </a:ext>
            </a:extLst>
          </p:cNvPr>
          <p:cNvPicPr>
            <a:picLocks noChangeAspect="1"/>
          </p:cNvPicPr>
          <p:nvPr/>
        </p:nvPicPr>
        <p:blipFill>
          <a:blip r:embed="rId2"/>
          <a:stretch>
            <a:fillRect/>
          </a:stretch>
        </p:blipFill>
        <p:spPr>
          <a:xfrm>
            <a:off x="3038847" y="2945644"/>
            <a:ext cx="6114305" cy="2169592"/>
          </a:xfrm>
          <a:prstGeom prst="rect">
            <a:avLst/>
          </a:prstGeom>
        </p:spPr>
      </p:pic>
      <p:sp>
        <p:nvSpPr>
          <p:cNvPr id="4" name="Rectangle 3">
            <a:extLst>
              <a:ext uri="{FF2B5EF4-FFF2-40B4-BE49-F238E27FC236}">
                <a16:creationId xmlns:a16="http://schemas.microsoft.com/office/drawing/2014/main" id="{8D43B078-452B-460E-92A7-E235CD983855}"/>
              </a:ext>
            </a:extLst>
          </p:cNvPr>
          <p:cNvSpPr/>
          <p:nvPr/>
        </p:nvSpPr>
        <p:spPr>
          <a:xfrm>
            <a:off x="9153152" y="4791371"/>
            <a:ext cx="1366080" cy="261610"/>
          </a:xfrm>
          <a:prstGeom prst="rect">
            <a:avLst/>
          </a:prstGeom>
        </p:spPr>
        <p:txBody>
          <a:bodyPr wrap="none">
            <a:spAutoFit/>
          </a:bodyPr>
          <a:lstStyle/>
          <a:p>
            <a:pPr lvl="0"/>
            <a:r>
              <a:rPr lang="en-US" sz="1100" b="1" dirty="0">
                <a:solidFill>
                  <a:srgbClr val="FFFF00"/>
                </a:solidFill>
              </a:rPr>
              <a:t>(Huntsman, 2012)</a:t>
            </a:r>
            <a:endParaRPr lang="en-AU" sz="4000" b="1" dirty="0">
              <a:solidFill>
                <a:srgbClr val="FFFF00"/>
              </a:solidFill>
            </a:endParaRPr>
          </a:p>
        </p:txBody>
      </p:sp>
    </p:spTree>
    <p:extLst>
      <p:ext uri="{BB962C8B-B14F-4D97-AF65-F5344CB8AC3E}">
        <p14:creationId xmlns:p14="http://schemas.microsoft.com/office/powerpoint/2010/main" val="38830376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3912428"/>
          </a:xfrm>
        </p:spPr>
        <p:txBody>
          <a:bodyPr>
            <a:normAutofit/>
          </a:bodyPr>
          <a:lstStyle/>
          <a:p>
            <a:pPr marL="0" indent="0">
              <a:buNone/>
            </a:pPr>
            <a:endParaRPr lang="en-AU" sz="2800" b="1" dirty="0">
              <a:solidFill>
                <a:srgbClr val="FFFF00"/>
              </a:solidFill>
            </a:endParaRPr>
          </a:p>
          <a:p>
            <a:pPr lvl="0"/>
            <a:r>
              <a:rPr lang="en-AU" sz="2800" b="1" dirty="0">
                <a:solidFill>
                  <a:srgbClr val="FFFF00"/>
                </a:solidFill>
              </a:rPr>
              <a:t>Nylon – is a polyamide made through the condensation polymerisation of </a:t>
            </a:r>
            <a:r>
              <a:rPr lang="en-AU" sz="2800" b="1" dirty="0" err="1">
                <a:solidFill>
                  <a:srgbClr val="FFFF00"/>
                </a:solidFill>
              </a:rPr>
              <a:t>hexanedioic</a:t>
            </a:r>
            <a:r>
              <a:rPr lang="en-AU" sz="2800" b="1" dirty="0">
                <a:solidFill>
                  <a:srgbClr val="FFFF00"/>
                </a:solidFill>
              </a:rPr>
              <a:t> acid and hexane-1,6-diamine. The ability of nylon to form hydrogen bonds between the lone pair of electrons on the oxygen in the carbonyl group and the hydrogen from the amine group greatly increases its tensile strength. It is used in clothing, fishing line, rope, carpet, parachutes, seat belts and tents.</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4" name="Picture 3">
            <a:extLst>
              <a:ext uri="{FF2B5EF4-FFF2-40B4-BE49-F238E27FC236}">
                <a16:creationId xmlns:a16="http://schemas.microsoft.com/office/drawing/2014/main" id="{60CDBB52-FB73-46AD-B7F4-A377837B5E66}"/>
              </a:ext>
            </a:extLst>
          </p:cNvPr>
          <p:cNvPicPr>
            <a:picLocks noChangeAspect="1"/>
          </p:cNvPicPr>
          <p:nvPr/>
        </p:nvPicPr>
        <p:blipFill>
          <a:blip r:embed="rId3"/>
          <a:stretch>
            <a:fillRect/>
          </a:stretch>
        </p:blipFill>
        <p:spPr>
          <a:xfrm>
            <a:off x="3350302" y="3629559"/>
            <a:ext cx="4474563" cy="2772445"/>
          </a:xfrm>
          <a:prstGeom prst="rect">
            <a:avLst/>
          </a:prstGeom>
        </p:spPr>
      </p:pic>
      <p:sp>
        <p:nvSpPr>
          <p:cNvPr id="7" name="Rectangle 6">
            <a:extLst>
              <a:ext uri="{FF2B5EF4-FFF2-40B4-BE49-F238E27FC236}">
                <a16:creationId xmlns:a16="http://schemas.microsoft.com/office/drawing/2014/main" id="{C6805D59-1872-4C53-8E60-37C7DF7C9C42}"/>
              </a:ext>
            </a:extLst>
          </p:cNvPr>
          <p:cNvSpPr/>
          <p:nvPr/>
        </p:nvSpPr>
        <p:spPr>
          <a:xfrm>
            <a:off x="7916463" y="6192951"/>
            <a:ext cx="1218603" cy="261610"/>
          </a:xfrm>
          <a:prstGeom prst="rect">
            <a:avLst/>
          </a:prstGeom>
        </p:spPr>
        <p:txBody>
          <a:bodyPr wrap="none">
            <a:spAutoFit/>
          </a:bodyPr>
          <a:lstStyle/>
          <a:p>
            <a:pPr lvl="0"/>
            <a:r>
              <a:rPr lang="en-US" sz="1100" b="1" dirty="0">
                <a:solidFill>
                  <a:srgbClr val="FFFF00"/>
                </a:solidFill>
              </a:rPr>
              <a:t>(</a:t>
            </a:r>
            <a:r>
              <a:rPr lang="en-US" sz="1100" b="1" dirty="0" err="1">
                <a:solidFill>
                  <a:srgbClr val="FFFF00"/>
                </a:solidFill>
              </a:rPr>
              <a:t>Thankur</a:t>
            </a:r>
            <a:r>
              <a:rPr lang="en-US" sz="1100" b="1" dirty="0">
                <a:solidFill>
                  <a:srgbClr val="FFFF00"/>
                </a:solidFill>
              </a:rPr>
              <a:t>, 2018)</a:t>
            </a:r>
            <a:endParaRPr lang="en-AU" sz="4000" b="1" dirty="0">
              <a:solidFill>
                <a:srgbClr val="FFFF00"/>
              </a:solidFill>
            </a:endParaRPr>
          </a:p>
        </p:txBody>
      </p:sp>
    </p:spTree>
    <p:extLst>
      <p:ext uri="{BB962C8B-B14F-4D97-AF65-F5344CB8AC3E}">
        <p14:creationId xmlns:p14="http://schemas.microsoft.com/office/powerpoint/2010/main" val="37319336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AU" sz="2800" b="1" dirty="0">
                <a:solidFill>
                  <a:srgbClr val="FFFF00"/>
                </a:solidFill>
              </a:rPr>
              <a:t>Hydrolysis of Sucrose:</a:t>
            </a:r>
          </a:p>
          <a:p>
            <a:pPr marL="0" indent="0">
              <a:buNone/>
            </a:pPr>
            <a:endParaRPr lang="en-US" sz="2800" b="1" dirty="0">
              <a:solidFill>
                <a:srgbClr val="FFFF00"/>
              </a:solidFill>
            </a:endParaRPr>
          </a:p>
          <a:p>
            <a:pPr marL="0" indent="0">
              <a:buNone/>
            </a:pPr>
            <a:endParaRPr lang="en-US" sz="2800" b="1" dirty="0">
              <a:solidFill>
                <a:srgbClr val="FFFF00"/>
              </a:solidFill>
            </a:endParaRPr>
          </a:p>
          <a:p>
            <a:pPr marL="0" indent="0">
              <a:buNone/>
            </a:pPr>
            <a:endParaRPr lang="en-AU" sz="2800" b="1" dirty="0">
              <a:solidFill>
                <a:srgbClr val="FFFF00"/>
              </a:solidFill>
            </a:endParaRPr>
          </a:p>
          <a:p>
            <a:r>
              <a:rPr lang="en-AU" sz="2800" b="1" dirty="0">
                <a:solidFill>
                  <a:srgbClr val="FFFF00"/>
                </a:solidFill>
              </a:rPr>
              <a:t>Fermentation:</a:t>
            </a:r>
          </a:p>
          <a:p>
            <a:endParaRPr lang="en-US" sz="2800" b="1" dirty="0">
              <a:solidFill>
                <a:srgbClr val="FFFF00"/>
              </a:solidFill>
            </a:endParaRPr>
          </a:p>
          <a:p>
            <a:endParaRPr lang="en-US" sz="2800" b="1" dirty="0">
              <a:solidFill>
                <a:srgbClr val="FFFF00"/>
              </a:solidFill>
            </a:endParaRPr>
          </a:p>
          <a:p>
            <a:endParaRPr lang="en-AU" sz="2800" b="1" dirty="0">
              <a:solidFill>
                <a:srgbClr val="FFFF00"/>
              </a:solidFill>
            </a:endParaRPr>
          </a:p>
          <a:p>
            <a:r>
              <a:rPr lang="en-AU" sz="2800" b="1" dirty="0">
                <a:solidFill>
                  <a:srgbClr val="FFFF00"/>
                </a:solidFill>
              </a:rPr>
              <a:t>Overall:</a:t>
            </a:r>
          </a:p>
          <a:p>
            <a:pPr lvl="0"/>
            <a:endParaRPr lang="en-US" sz="2800" b="1" dirty="0">
              <a:solidFill>
                <a:srgbClr val="FFFF00"/>
              </a:solidFill>
            </a:endParaRPr>
          </a:p>
          <a:p>
            <a:pPr lvl="0"/>
            <a:endParaRPr lang="en-US"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8" name="Picture 7"/>
          <p:cNvPicPr>
            <a:picLocks noChangeAspect="1"/>
          </p:cNvPicPr>
          <p:nvPr/>
        </p:nvPicPr>
        <p:blipFill rotWithShape="1">
          <a:blip r:embed="rId2">
            <a:duotone>
              <a:prstClr val="black"/>
              <a:srgbClr val="FFFF00">
                <a:tint val="45000"/>
                <a:satMod val="400000"/>
              </a:srgbClr>
            </a:duotone>
          </a:blip>
          <a:srcRect l="-1" r="47861" b="31439"/>
          <a:stretch/>
        </p:blipFill>
        <p:spPr>
          <a:xfrm>
            <a:off x="448571" y="665805"/>
            <a:ext cx="9900689" cy="1040921"/>
          </a:xfrm>
          <a:prstGeom prst="rect">
            <a:avLst/>
          </a:prstGeom>
          <a:solidFill>
            <a:schemeClr val="accent1"/>
          </a:solidFill>
        </p:spPr>
      </p:pic>
      <p:pic>
        <p:nvPicPr>
          <p:cNvPr id="9" name="Picture 8"/>
          <p:cNvPicPr>
            <a:picLocks noChangeAspect="1"/>
          </p:cNvPicPr>
          <p:nvPr/>
        </p:nvPicPr>
        <p:blipFill rotWithShape="1">
          <a:blip r:embed="rId3"/>
          <a:srcRect r="49680" b="22671"/>
          <a:stretch/>
        </p:blipFill>
        <p:spPr>
          <a:xfrm>
            <a:off x="853118" y="2842404"/>
            <a:ext cx="9496142" cy="907211"/>
          </a:xfrm>
          <a:prstGeom prst="rect">
            <a:avLst/>
          </a:prstGeom>
          <a:solidFill>
            <a:schemeClr val="accent1"/>
          </a:solidFill>
        </p:spPr>
      </p:pic>
      <p:pic>
        <p:nvPicPr>
          <p:cNvPr id="10" name="Picture 9"/>
          <p:cNvPicPr>
            <a:picLocks noChangeAspect="1"/>
          </p:cNvPicPr>
          <p:nvPr/>
        </p:nvPicPr>
        <p:blipFill rotWithShape="1">
          <a:blip r:embed="rId4"/>
          <a:srcRect r="32799" b="27148"/>
          <a:stretch/>
        </p:blipFill>
        <p:spPr>
          <a:xfrm>
            <a:off x="231501" y="5149195"/>
            <a:ext cx="11677821" cy="787030"/>
          </a:xfrm>
          <a:prstGeom prst="rect">
            <a:avLst/>
          </a:prstGeom>
          <a:solidFill>
            <a:schemeClr val="accent1"/>
          </a:solidFill>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5F849A5-D5F8-454B-8C7D-E5573A4B3171}"/>
                  </a:ext>
                </a:extLst>
              </p14:cNvPr>
              <p14:cNvContentPartPr/>
              <p14:nvPr/>
            </p14:nvContentPartPr>
            <p14:xfrm>
              <a:off x="3064672" y="2042632"/>
              <a:ext cx="31680" cy="36360"/>
            </p14:xfrm>
          </p:contentPart>
        </mc:Choice>
        <mc:Fallback xmlns="">
          <p:pic>
            <p:nvPicPr>
              <p:cNvPr id="2" name="Ink 1">
                <a:extLst>
                  <a:ext uri="{FF2B5EF4-FFF2-40B4-BE49-F238E27FC236}">
                    <a16:creationId xmlns:a16="http://schemas.microsoft.com/office/drawing/2014/main" id="{B5F849A5-D5F8-454B-8C7D-E5573A4B3171}"/>
                  </a:ext>
                </a:extLst>
              </p:cNvPr>
              <p:cNvPicPr/>
              <p:nvPr/>
            </p:nvPicPr>
            <p:blipFill>
              <a:blip r:embed="rId6"/>
              <a:stretch>
                <a:fillRect/>
              </a:stretch>
            </p:blipFill>
            <p:spPr>
              <a:xfrm>
                <a:off x="3055672" y="2033632"/>
                <a:ext cx="49320" cy="54000"/>
              </a:xfrm>
              <a:prstGeom prst="rect">
                <a:avLst/>
              </a:prstGeom>
            </p:spPr>
          </p:pic>
        </mc:Fallback>
      </mc:AlternateContent>
    </p:spTree>
    <p:extLst>
      <p:ext uri="{BB962C8B-B14F-4D97-AF65-F5344CB8AC3E}">
        <p14:creationId xmlns:p14="http://schemas.microsoft.com/office/powerpoint/2010/main" val="8311737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endParaRPr lang="en-AU" sz="2800" b="1" dirty="0">
              <a:solidFill>
                <a:srgbClr val="FFFF00"/>
              </a:solidFill>
            </a:endParaRPr>
          </a:p>
          <a:p>
            <a:r>
              <a:rPr lang="en-AU" sz="2800" b="1" dirty="0">
                <a:solidFill>
                  <a:srgbClr val="FFFF00"/>
                </a:solidFill>
              </a:rPr>
              <a:t>Characteristics such as cross-linking (when multiple                 polymers bond together), chain length, branching and intermolecular forces present all affect the properties and, hence, uses, of particular polymers.  </a:t>
            </a:r>
          </a:p>
          <a:p>
            <a:pPr marL="0" indent="0">
              <a:buNone/>
            </a:pPr>
            <a:endParaRPr lang="en-AU" sz="2800" b="1" dirty="0">
              <a:solidFill>
                <a:srgbClr val="FFFF00"/>
              </a:solidFill>
            </a:endParaRPr>
          </a:p>
          <a:p>
            <a:r>
              <a:rPr lang="en-AU" sz="2800" b="1" dirty="0">
                <a:solidFill>
                  <a:srgbClr val="FFFF00"/>
                </a:solidFill>
              </a:rPr>
              <a:t>Crosslinking effectively makes many polymers into one giant polymer. This improves strength, chemical resistance and raises the melting/boiling point. Usually polymers are crosslinked once they have formed their shape as they cannot be </a:t>
            </a:r>
            <a:r>
              <a:rPr lang="en-AU" sz="2800" b="1" dirty="0" err="1">
                <a:solidFill>
                  <a:srgbClr val="FFFF00"/>
                </a:solidFill>
              </a:rPr>
              <a:t>remolded</a:t>
            </a:r>
            <a:r>
              <a:rPr lang="en-AU" sz="2800" b="1" dirty="0">
                <a:solidFill>
                  <a:srgbClr val="FFFF00"/>
                </a:solidFill>
              </a:rPr>
              <a:t> once they are shaped (this means they are thermoset polymers…which makes them very hard to recycle. Thermoplastics are not crosslinked polymers and can be reshaped once </a:t>
            </a:r>
            <a:r>
              <a:rPr lang="en-AU" sz="2800" b="1" dirty="0" err="1">
                <a:solidFill>
                  <a:srgbClr val="FFFF00"/>
                </a:solidFill>
              </a:rPr>
              <a:t>molded</a:t>
            </a:r>
            <a:r>
              <a:rPr lang="en-AU" sz="2800" b="1" dirty="0">
                <a:solidFill>
                  <a:srgbClr val="FFFF00"/>
                </a:solidFill>
              </a:rPr>
              <a:t>). </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20780100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6" name="Picture 5">
            <a:extLst>
              <a:ext uri="{FF2B5EF4-FFF2-40B4-BE49-F238E27FC236}">
                <a16:creationId xmlns:a16="http://schemas.microsoft.com/office/drawing/2014/main" id="{48213B21-A89E-4DD9-A45B-8EB8718A007A}"/>
              </a:ext>
            </a:extLst>
          </p:cNvPr>
          <p:cNvPicPr>
            <a:picLocks noChangeAspect="1"/>
          </p:cNvPicPr>
          <p:nvPr/>
        </p:nvPicPr>
        <p:blipFill>
          <a:blip r:embed="rId2"/>
          <a:stretch>
            <a:fillRect/>
          </a:stretch>
        </p:blipFill>
        <p:spPr>
          <a:xfrm>
            <a:off x="139081" y="1695598"/>
            <a:ext cx="4991118" cy="3349743"/>
          </a:xfrm>
          <a:prstGeom prst="rect">
            <a:avLst/>
          </a:prstGeom>
        </p:spPr>
      </p:pic>
      <p:sp>
        <p:nvSpPr>
          <p:cNvPr id="9" name="TextBox 8">
            <a:extLst>
              <a:ext uri="{FF2B5EF4-FFF2-40B4-BE49-F238E27FC236}">
                <a16:creationId xmlns:a16="http://schemas.microsoft.com/office/drawing/2014/main" id="{30087ABA-3266-472E-9421-392EADFA632C}"/>
              </a:ext>
            </a:extLst>
          </p:cNvPr>
          <p:cNvSpPr txBox="1"/>
          <p:nvPr/>
        </p:nvSpPr>
        <p:spPr>
          <a:xfrm>
            <a:off x="854592" y="5090736"/>
            <a:ext cx="2999711" cy="292563"/>
          </a:xfrm>
          <a:prstGeom prst="rect">
            <a:avLst/>
          </a:prstGeom>
          <a:noFill/>
        </p:spPr>
        <p:txBody>
          <a:bodyPr wrap="square">
            <a:spAutoFit/>
          </a:bodyPr>
          <a:lstStyle/>
          <a:p>
            <a:pPr>
              <a:lnSpc>
                <a:spcPct val="115000"/>
              </a:lnSpc>
              <a:spcAft>
                <a:spcPts val="1000"/>
              </a:spcAft>
            </a:pPr>
            <a:r>
              <a:rPr lang="en-US" sz="12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(Polymer Science Learning Centre 2003)</a:t>
            </a:r>
            <a:endParaRPr lang="en-AU"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932292B-B490-4595-95FE-C50E1A2A19C0}"/>
              </a:ext>
            </a:extLst>
          </p:cNvPr>
          <p:cNvPicPr>
            <a:picLocks noChangeAspect="1"/>
          </p:cNvPicPr>
          <p:nvPr/>
        </p:nvPicPr>
        <p:blipFill>
          <a:blip r:embed="rId3"/>
          <a:stretch>
            <a:fillRect/>
          </a:stretch>
        </p:blipFill>
        <p:spPr>
          <a:xfrm>
            <a:off x="5853201" y="1635215"/>
            <a:ext cx="6195258" cy="5167648"/>
          </a:xfrm>
          <a:prstGeom prst="rect">
            <a:avLst/>
          </a:prstGeom>
        </p:spPr>
      </p:pic>
      <p:sp>
        <p:nvSpPr>
          <p:cNvPr id="10" name="Content Placeholder 2">
            <a:extLst>
              <a:ext uri="{FF2B5EF4-FFF2-40B4-BE49-F238E27FC236}">
                <a16:creationId xmlns:a16="http://schemas.microsoft.com/office/drawing/2014/main" id="{C1A51C7A-382D-434D-A942-2CC30BD47155}"/>
              </a:ext>
            </a:extLst>
          </p:cNvPr>
          <p:cNvSpPr>
            <a:spLocks noGrp="1"/>
          </p:cNvSpPr>
          <p:nvPr>
            <p:ph idx="1"/>
          </p:nvPr>
        </p:nvSpPr>
        <p:spPr>
          <a:xfrm>
            <a:off x="5481084" y="159494"/>
            <a:ext cx="6471682" cy="1600190"/>
          </a:xfrm>
        </p:spPr>
        <p:txBody>
          <a:bodyPr>
            <a:normAutofit/>
          </a:bodyPr>
          <a:lstStyle/>
          <a:p>
            <a:pPr marL="0" indent="0">
              <a:buNone/>
            </a:pPr>
            <a:r>
              <a:rPr lang="en-US" sz="2800" b="1" dirty="0" err="1">
                <a:solidFill>
                  <a:srgbClr val="FFFF00"/>
                </a:solidFill>
              </a:rPr>
              <a:t>Vulcanised</a:t>
            </a:r>
            <a:r>
              <a:rPr lang="en-US" sz="2800" b="1" dirty="0">
                <a:solidFill>
                  <a:srgbClr val="FFFF00"/>
                </a:solidFill>
              </a:rPr>
              <a:t> rubber is made          by crosslinking rubber molecules    with sulfur bridges (links). </a:t>
            </a:r>
            <a:endParaRPr lang="en-AU" sz="2800" b="1" dirty="0">
              <a:solidFill>
                <a:srgbClr val="FFFF00"/>
              </a:solidFill>
            </a:endParaRPr>
          </a:p>
        </p:txBody>
      </p:sp>
      <p:sp>
        <p:nvSpPr>
          <p:cNvPr id="11" name="TextBox 10">
            <a:extLst>
              <a:ext uri="{FF2B5EF4-FFF2-40B4-BE49-F238E27FC236}">
                <a16:creationId xmlns:a16="http://schemas.microsoft.com/office/drawing/2014/main" id="{A42B301C-F76F-4EFE-AF37-B642F57F0E0A}"/>
              </a:ext>
            </a:extLst>
          </p:cNvPr>
          <p:cNvSpPr txBox="1"/>
          <p:nvPr/>
        </p:nvSpPr>
        <p:spPr>
          <a:xfrm>
            <a:off x="2963383" y="6470221"/>
            <a:ext cx="2999711" cy="292563"/>
          </a:xfrm>
          <a:prstGeom prst="rect">
            <a:avLst/>
          </a:prstGeom>
          <a:noFill/>
        </p:spPr>
        <p:txBody>
          <a:bodyPr wrap="square">
            <a:spAutoFit/>
          </a:bodyPr>
          <a:lstStyle/>
          <a:p>
            <a:pPr>
              <a:lnSpc>
                <a:spcPct val="115000"/>
              </a:lnSpc>
              <a:spcAft>
                <a:spcPts val="1000"/>
              </a:spcAft>
            </a:pPr>
            <a:r>
              <a:rPr lang="en-US" sz="1200"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(Polymer Science Learning Centre 2003)</a:t>
            </a:r>
            <a:endParaRPr lang="en-AU"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7884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427381"/>
          </a:xfrm>
        </p:spPr>
        <p:txBody>
          <a:bodyPr>
            <a:normAutofit/>
          </a:bodyPr>
          <a:lstStyle/>
          <a:p>
            <a:pPr marL="0" indent="0">
              <a:buNone/>
            </a:pPr>
            <a:r>
              <a:rPr lang="en-AU" sz="2800" b="1" dirty="0">
                <a:solidFill>
                  <a:srgbClr val="FFFF00"/>
                </a:solidFill>
              </a:rPr>
              <a:t>In general:</a:t>
            </a:r>
          </a:p>
          <a:p>
            <a:pPr marL="0" indent="0">
              <a:buNone/>
            </a:pPr>
            <a:endParaRPr lang="en-AU" sz="2800" b="1" dirty="0">
              <a:solidFill>
                <a:srgbClr val="FFFF00"/>
              </a:solidFill>
            </a:endParaRPr>
          </a:p>
          <a:p>
            <a:r>
              <a:rPr lang="en-AU" sz="2800" b="1" dirty="0">
                <a:solidFill>
                  <a:srgbClr val="00FF00"/>
                </a:solidFill>
              </a:rPr>
              <a:t>As chain length of polymers increases</a:t>
            </a:r>
            <a:r>
              <a:rPr lang="en-AU" sz="2800" b="1" dirty="0">
                <a:solidFill>
                  <a:srgbClr val="FFFF00"/>
                </a:solidFill>
              </a:rPr>
              <a:t>, the intermolecular        forces increase and their strength, rigidity and melting/boiling points increase.</a:t>
            </a:r>
          </a:p>
          <a:p>
            <a:pPr marL="0" indent="0">
              <a:buNone/>
            </a:pPr>
            <a:endParaRPr lang="en-AU" sz="2800" b="1" dirty="0">
              <a:solidFill>
                <a:srgbClr val="FFFF00"/>
              </a:solidFill>
            </a:endParaRPr>
          </a:p>
          <a:p>
            <a:r>
              <a:rPr lang="en-AU" sz="2800" b="1" dirty="0">
                <a:solidFill>
                  <a:srgbClr val="00FF00"/>
                </a:solidFill>
              </a:rPr>
              <a:t>As branching of polymers increases (</a:t>
            </a:r>
            <a:r>
              <a:rPr lang="en-AU" sz="2800" b="1" dirty="0" err="1">
                <a:solidFill>
                  <a:srgbClr val="00FF00"/>
                </a:solidFill>
              </a:rPr>
              <a:t>ie</a:t>
            </a:r>
            <a:r>
              <a:rPr lang="en-AU" sz="2800" b="1" dirty="0">
                <a:solidFill>
                  <a:srgbClr val="00FF00"/>
                </a:solidFill>
              </a:rPr>
              <a:t> move from high density to low density), </a:t>
            </a:r>
            <a:r>
              <a:rPr lang="en-AU" sz="2800" b="1" dirty="0">
                <a:solidFill>
                  <a:srgbClr val="FFFF00"/>
                </a:solidFill>
              </a:rPr>
              <a:t>the intermolecular forces decrease (due to being unable to come as close together as their unbranched counterparts) and their strength, rigidity and melting/boiling points decrease.</a:t>
            </a:r>
          </a:p>
          <a:p>
            <a:pPr marL="0" indent="0">
              <a:buNone/>
            </a:pPr>
            <a:r>
              <a:rPr lang="en-AU" sz="2800" b="1" dirty="0">
                <a:solidFill>
                  <a:srgbClr val="FFFF00"/>
                </a:solidFill>
              </a:rPr>
              <a:t>  </a:t>
            </a:r>
          </a:p>
          <a:p>
            <a:endParaRPr lang="en-AU" sz="2800" b="1" dirty="0">
              <a:solidFill>
                <a:srgbClr val="FFFF0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34544979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nodePh="1">
                                  <p:stCondLst>
                                    <p:cond delay="0"/>
                                  </p:stCondLst>
                                  <p:endCondLst>
                                    <p:cond evt="begin" delay="0">
                                      <p:tn val="21"/>
                                    </p:cond>
                                  </p:end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4" name="Rectangle 2"/>
          <p:cNvSpPr>
            <a:spLocks noChangeArrowheads="1"/>
          </p:cNvSpPr>
          <p:nvPr/>
        </p:nvSpPr>
        <p:spPr bwMode="auto">
          <a:xfrm>
            <a:off x="143539" y="-149462"/>
            <a:ext cx="11905439" cy="6678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b="1" i="0" u="none" strike="noStrike" cap="none" normalizeH="0" baseline="0" dirty="0">
                <a:ln>
                  <a:noFill/>
                </a:ln>
                <a:solidFill>
                  <a:srgbClr val="FFFF00"/>
                </a:solidFill>
                <a:effectLst/>
                <a:latin typeface="Cambria" panose="02040503050406030204" pitchFamily="18" charset="0"/>
                <a:ea typeface="Times New Roman" panose="02020603050405020304" pitchFamily="18" charset="0"/>
                <a:cs typeface="Times New Roman" panose="02020603050405020304" pitchFamily="18" charset="0"/>
              </a:rPr>
              <a:t>Bibliography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2400" b="1" i="0" u="none" strike="noStrike" cap="none" normalizeH="0" baseline="0" dirty="0">
              <a:ln>
                <a:noFill/>
              </a:ln>
              <a:solidFill>
                <a:srgbClr val="FFFF00"/>
              </a:solidFill>
              <a:effectLst/>
              <a:latin typeface="Cambria" panose="02040503050406030204" pitchFamily="18" charset="0"/>
              <a:ea typeface="Times New Roman" panose="02020603050405020304" pitchFamily="18" charset="0"/>
              <a:cs typeface="Times New Roman" panose="02020603050405020304" pitchFamily="18" charset="0"/>
            </a:endParaRPr>
          </a:p>
          <a:p>
            <a:pPr defTabSz="914400"/>
            <a:r>
              <a:rPr lang="en-AU" sz="1400" dirty="0">
                <a:solidFill>
                  <a:srgbClr val="FFFF00"/>
                </a:solidFill>
              </a:rPr>
              <a:t>Huntsman, E. (2012). </a:t>
            </a:r>
            <a:r>
              <a:rPr lang="en-AU" sz="1400" i="1" dirty="0">
                <a:solidFill>
                  <a:srgbClr val="FFFF00"/>
                </a:solidFill>
              </a:rPr>
              <a:t>Polyethylene Terephthalate.</a:t>
            </a:r>
            <a:r>
              <a:rPr lang="en-AU" sz="1400" dirty="0">
                <a:solidFill>
                  <a:srgbClr val="FFFF00"/>
                </a:solidFill>
              </a:rPr>
              <a:t> Retrieved from Sailcloth Science: </a:t>
            </a:r>
            <a:r>
              <a:rPr lang="en-AU" sz="1400" dirty="0">
                <a:solidFill>
                  <a:srgbClr val="FFFF00"/>
                </a:solidFill>
                <a:hlinkClick r:id="rId2"/>
              </a:rPr>
              <a:t>https://sites.google.com/site/sailclothscience/sailcloths/dacron/synthesis</a:t>
            </a:r>
            <a:endParaRPr lang="en-AU" sz="1400" dirty="0">
              <a:solidFill>
                <a:srgbClr val="FFFF00"/>
              </a:solidFill>
            </a:endParaRPr>
          </a:p>
          <a:p>
            <a:pPr defTabSz="914400"/>
            <a:r>
              <a:rPr kumimoji="0" lang="en-AU"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Intermesh. N.d. “Invertase.” </a:t>
            </a:r>
            <a:r>
              <a:rPr kumimoji="0" lang="en-AU" altLang="ja-JP" sz="14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IndiaMART</a:t>
            </a:r>
            <a:r>
              <a:rPr kumimoji="0" lang="en-AU"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 </a:t>
            </a:r>
            <a:r>
              <a:rPr kumimoji="0" lang="en-AU" altLang="ja-JP" sz="1400" b="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11 August 2020. </a:t>
            </a:r>
            <a:r>
              <a:rPr lang="en-AU" sz="1400" dirty="0">
                <a:hlinkClick r:id="rId3"/>
              </a:rPr>
              <a:t>https://www.indiamart.com/proddetail/invertase-10881342248.html</a:t>
            </a:r>
            <a:endPar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Konold</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C. </a:t>
            </a: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t>
            </a: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Chem</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1010." </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Education Portfolio.</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hlinkClick r:id="rId4"/>
              </a:rPr>
              <a:t>https://catherinekonold.wordpress.com/as-general-education/chem-1010/</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FFFF00"/>
                </a:solidFill>
                <a:effectLst/>
                <a:latin typeface="Arial" panose="020B0604020202020204" pitchFamily="34" charset="0"/>
                <a:ea typeface="Calibri" panose="020F0502020204030204" pitchFamily="34" charset="0"/>
              </a:rPr>
              <a:t>Multi-Clean. 2016. </a:t>
            </a:r>
            <a:r>
              <a:rPr lang="en-US" sz="1400" i="1" dirty="0">
                <a:solidFill>
                  <a:srgbClr val="FFFF00"/>
                </a:solidFill>
                <a:effectLst/>
                <a:latin typeface="Arial" panose="020B0604020202020204" pitchFamily="34" charset="0"/>
                <a:ea typeface="Calibri" panose="020F0502020204030204" pitchFamily="34" charset="0"/>
              </a:rPr>
              <a:t>How to Remove Odors Using Bio-Enzymatic.</a:t>
            </a:r>
            <a:r>
              <a:rPr lang="en-US" sz="1400" dirty="0">
                <a:solidFill>
                  <a:srgbClr val="FFFF00"/>
                </a:solidFill>
                <a:effectLst/>
                <a:latin typeface="Arial" panose="020B0604020202020204" pitchFamily="34" charset="0"/>
                <a:ea typeface="Calibri" panose="020F0502020204030204" pitchFamily="34" charset="0"/>
              </a:rPr>
              <a:t> June 30. Accessed September 2021. </a:t>
            </a:r>
            <a:r>
              <a:rPr lang="en-US" sz="1400" dirty="0">
                <a:solidFill>
                  <a:srgbClr val="FFFF00"/>
                </a:solidFill>
                <a:effectLst/>
                <a:latin typeface="Arial" panose="020B0604020202020204" pitchFamily="34" charset="0"/>
                <a:ea typeface="Calibri" panose="020F0502020204030204" pitchFamily="34" charset="0"/>
                <a:hlinkClick r:id="rId5"/>
              </a:rPr>
              <a:t>https://multi-clean.com/eliminate-odors-enzyme-cleaners/</a:t>
            </a:r>
            <a:r>
              <a:rPr lang="en-US" sz="1400" dirty="0">
                <a:solidFill>
                  <a:srgbClr val="FFFF00"/>
                </a:solidFill>
                <a:effectLst/>
                <a:latin typeface="Arial" panose="020B0604020202020204" pitchFamily="34" charset="0"/>
                <a:ea typeface="Calibri" panose="020F0502020204030204" pitchFamily="34" charset="0"/>
              </a:rPr>
              <a:t>.</a:t>
            </a:r>
            <a:endParaRPr lang="en-US" altLang="ja-JP" sz="1400" dirty="0">
              <a:solidFill>
                <a:srgbClr val="FFFF0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400" dirty="0">
                <a:solidFill>
                  <a:srgbClr val="FFFF00"/>
                </a:solidFill>
                <a:cs typeface="Arial" panose="020B0604020202020204" pitchFamily="34" charset="0"/>
              </a:rPr>
              <a:t>NA. 2019. “Hydrolysis of Esters.” </a:t>
            </a:r>
            <a:r>
              <a:rPr lang="en-US" altLang="ja-JP" sz="1400" i="1" dirty="0">
                <a:solidFill>
                  <a:srgbClr val="FFFF00"/>
                </a:solidFill>
                <a:cs typeface="Arial" panose="020B0604020202020204" pitchFamily="34" charset="0"/>
              </a:rPr>
              <a:t>Chemistry </a:t>
            </a:r>
            <a:r>
              <a:rPr lang="en-US" altLang="ja-JP" sz="1400" i="1" dirty="0" err="1">
                <a:solidFill>
                  <a:srgbClr val="FFFF00"/>
                </a:solidFill>
                <a:cs typeface="Arial" panose="020B0604020202020204" pitchFamily="34" charset="0"/>
              </a:rPr>
              <a:t>Libretexts</a:t>
            </a:r>
            <a:r>
              <a:rPr lang="en-US" altLang="ja-JP" sz="1400" i="1" dirty="0">
                <a:solidFill>
                  <a:srgbClr val="FFFF00"/>
                </a:solidFill>
                <a:cs typeface="Arial" panose="020B0604020202020204" pitchFamily="34" charset="0"/>
              </a:rPr>
              <a:t>.</a:t>
            </a:r>
            <a:r>
              <a:rPr lang="en-US" altLang="ja-JP" sz="1400" dirty="0">
                <a:solidFill>
                  <a:srgbClr val="FFFF00"/>
                </a:solidFill>
                <a:cs typeface="Arial" panose="020B0604020202020204" pitchFamily="34" charset="0"/>
              </a:rPr>
              <a:t> Accessed August 11, 2020. </a:t>
            </a:r>
            <a:r>
              <a:rPr lang="en-AU" sz="1400" dirty="0">
                <a:hlinkClick r:id="rId6"/>
              </a:rPr>
              <a:t>https://chem.libretexts.org/Courses/Eastern_Mennonite_University/EMU%3A_Chemistry_for_the_Life_Sciences_(Cessna)/15%3A_Organic_Acids_and_Bases_and_Some_of_Their_Derivatives/15.09_Hydrolysis_of_Esters</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Natureontheshelf</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2016. "How Soap Works." </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Nature on The Shelf.</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http://www.natureontheshelf.com/soap-making/how-soap-works.html.</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Nizalowski</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I. </a:t>
            </a: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"Explore Secret Stuff, Nerd Jokes and More!" </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Pinterest.</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https://au.pinterest.com/pin/328622104030498130/.</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Onsdag</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2015. "Week 52." </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B and K Technologists.</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http://www.ksek.se/en-GB/student_-26268260.</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Reckitt Benckiser. </a:t>
            </a: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"Greasy Stains." </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Chemistry </a:t>
            </a:r>
            <a:r>
              <a:rPr kumimoji="0" lang="en-US" altLang="ja-JP" sz="14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inYour</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 Cupboard.</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http://www.rsc.org/learn-chemistry/resources/chemistry-in-your-cupboard/vanish/9.</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Reder</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C. </a:t>
            </a: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"Chapter 6 Chemical Equilibrium." </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Slide Player.</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http://slideplayer.com/slide/4213696/.</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Sptcard.com. 2016. "sptcard.com." </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Soda Pun Jokes.</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hlinkClick r:id="rId7"/>
              </a:rPr>
              <a:t>http://www.sptcard.com/soda/soda-pun-jokes</a:t>
            </a:r>
            <a:endPar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endParaRPr>
          </a:p>
          <a:p>
            <a:pPr defTabSz="914400"/>
            <a:r>
              <a:rPr lang="en-AU" sz="1400" dirty="0">
                <a:solidFill>
                  <a:srgbClr val="FFFF00"/>
                </a:solidFill>
              </a:rPr>
              <a:t>Thakur, A. (2018, February 13). </a:t>
            </a:r>
            <a:r>
              <a:rPr lang="en-AU" sz="1400" i="1" dirty="0">
                <a:solidFill>
                  <a:srgbClr val="FFFF00"/>
                </a:solidFill>
              </a:rPr>
              <a:t>Why are Nylon 6, Nylon 6,6 and Nylon 6,10 Called That?</a:t>
            </a:r>
            <a:r>
              <a:rPr lang="en-AU" sz="1400" dirty="0">
                <a:solidFill>
                  <a:srgbClr val="FFFF00"/>
                </a:solidFill>
              </a:rPr>
              <a:t> Retrieved from Quora: https://www.quora.com/Why-are-Nylon-6-Nylon-6-6-and-Nylon-6-10-called-that</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Vignesh</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t>
            </a: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"Chemistry Expectations." </a:t>
            </a:r>
            <a:r>
              <a:rPr kumimoji="0" lang="en-US" altLang="ja-JP" sz="14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Amulyam</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http://www.amulyam.in/funny-pics-chemistry-expectations-117084.</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Wanelo</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2016. "Chemistry Puns." </a:t>
            </a:r>
            <a:r>
              <a:rPr kumimoji="0" lang="en-US" altLang="ja-JP" sz="14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Wanelo</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https://wanelo.com/shop/chemistry-puns.</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Wikianswers</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t>
            </a:r>
            <a:r>
              <a:rPr kumimoji="0" lang="en-US" altLang="ja-JP" sz="14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"What Do Enzymes and Substrates Look Like." </a:t>
            </a:r>
            <a:r>
              <a:rPr kumimoji="0" lang="en-US" altLang="ja-JP" sz="14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Answers.com.</a:t>
            </a:r>
            <a:r>
              <a:rPr kumimoji="0" lang="en-US" altLang="ja-JP" sz="14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August 3, 2016. http://www.answers.com/Q/Why_is_an_enzyme_called_lock_and_key_model?#slide=1.</a:t>
            </a:r>
            <a:endParaRPr kumimoji="0" lang="en-AU" altLang="ja-JP" sz="14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ja-JP"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AU"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442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r>
              <a:rPr lang="en-AU" sz="2800" b="1" dirty="0">
                <a:solidFill>
                  <a:srgbClr val="FFFF00"/>
                </a:solidFill>
              </a:rPr>
              <a:t>Specific conditions chosen depends on nature of yeast              chosen and feedstock used.</a:t>
            </a:r>
          </a:p>
          <a:p>
            <a:pPr marL="0" lvl="0" indent="0">
              <a:buNone/>
            </a:pPr>
            <a:endParaRPr lang="en-AU" sz="2800" b="1" dirty="0">
              <a:solidFill>
                <a:srgbClr val="FFFF00"/>
              </a:solidFill>
            </a:endParaRPr>
          </a:p>
          <a:p>
            <a:pPr marL="0" lvl="0" indent="0">
              <a:buNone/>
            </a:pPr>
            <a:r>
              <a:rPr lang="en-AU" sz="2800" b="1" dirty="0">
                <a:solidFill>
                  <a:srgbClr val="FFFF00"/>
                </a:solidFill>
              </a:rPr>
              <a:t>Enzymes are protein molecules which are biological catalysts. </a:t>
            </a:r>
          </a:p>
          <a:p>
            <a:pPr lvl="1"/>
            <a:r>
              <a:rPr lang="en-AU" sz="2800" b="1" dirty="0">
                <a:solidFill>
                  <a:srgbClr val="FFFF00"/>
                </a:solidFill>
              </a:rPr>
              <a:t>They speed up reaction rates by producing an alternate reaction pathway that has a lower activation energy hence more particles have sufficient kinetic energy to meet the new required activation energy. This increases the frequency of successful collisions and, as a result, reaction rate. </a:t>
            </a:r>
          </a:p>
          <a:p>
            <a:pPr lvl="1"/>
            <a:r>
              <a:rPr lang="en-AU" sz="2800" b="1" dirty="0">
                <a:solidFill>
                  <a:srgbClr val="FFFF00"/>
                </a:solidFill>
              </a:rPr>
              <a:t>Most tend to be very specific (enzyme specificity) in the reactions they catalyse.</a:t>
            </a:r>
          </a:p>
          <a:p>
            <a:pPr lvl="1"/>
            <a:r>
              <a:rPr lang="en-AU" sz="2800" b="1" dirty="0">
                <a:solidFill>
                  <a:srgbClr val="FFFF00"/>
                </a:solidFill>
              </a:rPr>
              <a:t>Their complex structure and shape allows a reactant molecule (substrate) to fit onto a specific active site on the enzyme through weak intermolecular forces.</a:t>
            </a:r>
          </a:p>
          <a:p>
            <a:pPr lvl="1"/>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3907504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1641764"/>
          </a:xfrm>
        </p:spPr>
        <p:txBody>
          <a:bodyPr>
            <a:normAutofit/>
          </a:bodyPr>
          <a:lstStyle/>
          <a:p>
            <a:r>
              <a:rPr lang="en-AU" sz="2800" b="1" dirty="0">
                <a:solidFill>
                  <a:srgbClr val="FFFF00"/>
                </a:solidFill>
              </a:rPr>
              <a:t>Whilst in position, bonds are more easily rearranged,         producing new products.</a:t>
            </a:r>
          </a:p>
          <a:p>
            <a:r>
              <a:rPr lang="en-AU" sz="2800" b="1" dirty="0">
                <a:solidFill>
                  <a:srgbClr val="FFFF00"/>
                </a:solidFill>
              </a:rPr>
              <a:t>Typically referred to as the lock and key model.</a:t>
            </a:r>
          </a:p>
          <a:p>
            <a:pPr lvl="0"/>
            <a:endParaRPr lang="en-AU" sz="2800" b="1" dirty="0">
              <a:solidFill>
                <a:srgbClr val="FFFF00"/>
              </a:solidFill>
            </a:endParaRPr>
          </a:p>
          <a:p>
            <a:pPr lvl="0"/>
            <a:endParaRPr lang="en-AU" sz="2800" b="1" dirty="0">
              <a:solidFill>
                <a:srgbClr val="FFFF00"/>
              </a:solidFill>
            </a:endParaRPr>
          </a:p>
        </p:txBody>
      </p:sp>
      <p:pic>
        <p:nvPicPr>
          <p:cNvPr id="4" name="Picture 3" descr="http://i677.photobucket.com/albums/vv133/erica46829/LockandKeyTheory.jpg"/>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9077" y="1520295"/>
            <a:ext cx="7652058" cy="2961327"/>
          </a:xfrm>
          <a:prstGeom prst="rect">
            <a:avLst/>
          </a:prstGeom>
          <a:noFill/>
          <a:ln>
            <a:noFill/>
          </a:ln>
        </p:spPr>
      </p:pic>
      <p:sp>
        <p:nvSpPr>
          <p:cNvPr id="5" name="Rectangle 4"/>
          <p:cNvSpPr/>
          <p:nvPr/>
        </p:nvSpPr>
        <p:spPr>
          <a:xfrm>
            <a:off x="44502" y="4481622"/>
            <a:ext cx="1414170" cy="261610"/>
          </a:xfrm>
          <a:prstGeom prst="rect">
            <a:avLst/>
          </a:prstGeom>
        </p:spPr>
        <p:txBody>
          <a:bodyPr wrap="none">
            <a:spAutoFit/>
          </a:bodyPr>
          <a:lstStyle/>
          <a:p>
            <a:r>
              <a:rPr lang="en-AU" sz="1100" b="1" dirty="0">
                <a:solidFill>
                  <a:srgbClr val="FFFF00"/>
                </a:solidFill>
              </a:rPr>
              <a:t>(</a:t>
            </a:r>
            <a:r>
              <a:rPr lang="en-AU" sz="1100" b="1" dirty="0" err="1">
                <a:solidFill>
                  <a:srgbClr val="FFFF00"/>
                </a:solidFill>
              </a:rPr>
              <a:t>Wikianswers</a:t>
            </a:r>
            <a:r>
              <a:rPr lang="en-AU" sz="1100" b="1" dirty="0">
                <a:solidFill>
                  <a:srgbClr val="FFFF00"/>
                </a:solidFill>
              </a:rPr>
              <a:t> </a:t>
            </a:r>
            <a:r>
              <a:rPr lang="en-AU" sz="1100" b="1" dirty="0" err="1">
                <a:solidFill>
                  <a:srgbClr val="FFFF00"/>
                </a:solidFill>
              </a:rPr>
              <a:t>n.d.</a:t>
            </a:r>
            <a:r>
              <a:rPr lang="en-AU" sz="1100" b="1" dirty="0">
                <a:solidFill>
                  <a:srgbClr val="FFFF00"/>
                </a:solidFill>
              </a:rPr>
              <a:t>)</a:t>
            </a:r>
          </a:p>
        </p:txBody>
      </p:sp>
      <p:pic>
        <p:nvPicPr>
          <p:cNvPr id="59394" name="Picture 2" descr="Invertase, Pack Size: 25 Kg">
            <a:extLst>
              <a:ext uri="{FF2B5EF4-FFF2-40B4-BE49-F238E27FC236}">
                <a16:creationId xmlns:a16="http://schemas.microsoft.com/office/drawing/2014/main" id="{494DF3C2-3A7A-4B5F-A54F-60B51DBE53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2" r="1897" b="9353"/>
          <a:stretch/>
        </p:blipFill>
        <p:spPr bwMode="auto">
          <a:xfrm>
            <a:off x="7805710" y="3782533"/>
            <a:ext cx="4341788" cy="30258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89E1772-95B9-4168-B898-A0534A6F75AA}"/>
              </a:ext>
            </a:extLst>
          </p:cNvPr>
          <p:cNvSpPr/>
          <p:nvPr/>
        </p:nvSpPr>
        <p:spPr>
          <a:xfrm>
            <a:off x="6465278" y="6425608"/>
            <a:ext cx="1340432" cy="261610"/>
          </a:xfrm>
          <a:prstGeom prst="rect">
            <a:avLst/>
          </a:prstGeom>
        </p:spPr>
        <p:txBody>
          <a:bodyPr wrap="none">
            <a:spAutoFit/>
          </a:bodyPr>
          <a:lstStyle/>
          <a:p>
            <a:r>
              <a:rPr lang="en-AU" sz="1100" b="1" dirty="0">
                <a:solidFill>
                  <a:srgbClr val="FFFF00"/>
                </a:solidFill>
              </a:rPr>
              <a:t>(Intermesh, n.d.)</a:t>
            </a:r>
          </a:p>
        </p:txBody>
      </p:sp>
      <p:sp>
        <p:nvSpPr>
          <p:cNvPr id="7" name="Rectangle 6">
            <a:extLst>
              <a:ext uri="{FF2B5EF4-FFF2-40B4-BE49-F238E27FC236}">
                <a16:creationId xmlns:a16="http://schemas.microsoft.com/office/drawing/2014/main" id="{7A8302AF-052D-401E-8BD6-7DE95CD16CD4}"/>
              </a:ext>
            </a:extLst>
          </p:cNvPr>
          <p:cNvSpPr/>
          <p:nvPr/>
        </p:nvSpPr>
        <p:spPr>
          <a:xfrm>
            <a:off x="8582632" y="3299603"/>
            <a:ext cx="2787943" cy="461665"/>
          </a:xfrm>
          <a:prstGeom prst="rect">
            <a:avLst/>
          </a:prstGeom>
        </p:spPr>
        <p:txBody>
          <a:bodyPr wrap="none">
            <a:spAutoFit/>
          </a:bodyPr>
          <a:lstStyle/>
          <a:p>
            <a:r>
              <a:rPr lang="en-AU" sz="2400" b="1" dirty="0">
                <a:solidFill>
                  <a:srgbClr val="FFFF00"/>
                </a:solidFill>
              </a:rPr>
              <a:t>Invertase Enzyme</a:t>
            </a:r>
          </a:p>
        </p:txBody>
      </p:sp>
      <p:sp>
        <p:nvSpPr>
          <p:cNvPr id="9" name="TextBox 8">
            <a:extLst>
              <a:ext uri="{FF2B5EF4-FFF2-40B4-BE49-F238E27FC236}">
                <a16:creationId xmlns:a16="http://schemas.microsoft.com/office/drawing/2014/main" id="{16C9E042-DF93-475F-8A8A-016AE0C1B2EA}"/>
              </a:ext>
            </a:extLst>
          </p:cNvPr>
          <p:cNvSpPr txBox="1"/>
          <p:nvPr/>
        </p:nvSpPr>
        <p:spPr>
          <a:xfrm>
            <a:off x="174108" y="5268949"/>
            <a:ext cx="5785441" cy="369332"/>
          </a:xfrm>
          <a:prstGeom prst="rect">
            <a:avLst/>
          </a:prstGeom>
          <a:noFill/>
        </p:spPr>
        <p:txBody>
          <a:bodyPr wrap="square">
            <a:spAutoFit/>
          </a:bodyPr>
          <a:lstStyle/>
          <a:p>
            <a:r>
              <a:rPr lang="en-AU" b="1"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https://www.youtube.com/watch?v=qgVFkRn8f10</a:t>
            </a:r>
            <a:endParaRPr lang="en-AU" b="1" dirty="0">
              <a:solidFill>
                <a:schemeClr val="bg2">
                  <a:lumMod val="60000"/>
                  <a:lumOff val="40000"/>
                </a:schemeClr>
              </a:solidFill>
            </a:endParaRPr>
          </a:p>
        </p:txBody>
      </p:sp>
    </p:spTree>
    <p:extLst>
      <p:ext uri="{BB962C8B-B14F-4D97-AF65-F5344CB8AC3E}">
        <p14:creationId xmlns:p14="http://schemas.microsoft.com/office/powerpoint/2010/main" val="16678419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9394"/>
                                        </p:tgtEl>
                                        <p:attrNameLst>
                                          <p:attrName>style.visibility</p:attrName>
                                        </p:attrNameLst>
                                      </p:cBhvr>
                                      <p:to>
                                        <p:strVal val="visible"/>
                                      </p:to>
                                    </p:set>
                                    <p:anim calcmode="lin" valueType="num">
                                      <p:cBhvr additive="base">
                                        <p:cTn id="31" dur="500" fill="hold"/>
                                        <p:tgtEl>
                                          <p:spTgt spid="59394"/>
                                        </p:tgtEl>
                                        <p:attrNameLst>
                                          <p:attrName>ppt_x</p:attrName>
                                        </p:attrNameLst>
                                      </p:cBhvr>
                                      <p:tavLst>
                                        <p:tav tm="0">
                                          <p:val>
                                            <p:strVal val="#ppt_x"/>
                                          </p:val>
                                        </p:tav>
                                        <p:tav tm="100000">
                                          <p:val>
                                            <p:strVal val="#ppt_x"/>
                                          </p:val>
                                        </p:tav>
                                      </p:tavLst>
                                    </p:anim>
                                    <p:anim calcmode="lin" valueType="num">
                                      <p:cBhvr additive="base">
                                        <p:cTn id="32" dur="500" fill="hold"/>
                                        <p:tgtEl>
                                          <p:spTgt spid="5939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endParaRPr lang="en-AU" sz="3000" b="1" dirty="0">
              <a:solidFill>
                <a:srgbClr val="FFFF00"/>
              </a:solidFill>
            </a:endParaRPr>
          </a:p>
          <a:p>
            <a:r>
              <a:rPr lang="en-AU" sz="3000" b="1" dirty="0">
                <a:solidFill>
                  <a:srgbClr val="FFFF00"/>
                </a:solidFill>
              </a:rPr>
              <a:t>Due to enzyme specificity, there is less chance of side     reactions and unwanted by-products being formed in     industrial processes.</a:t>
            </a:r>
          </a:p>
          <a:p>
            <a:r>
              <a:rPr lang="en-AU" sz="3000" b="1" dirty="0">
                <a:solidFill>
                  <a:srgbClr val="FFFF00"/>
                </a:solidFill>
              </a:rPr>
              <a:t>Enzymes are specific to both temperature and </a:t>
            </a:r>
            <a:r>
              <a:rPr lang="en-AU" sz="3000" b="1" dirty="0" err="1">
                <a:solidFill>
                  <a:srgbClr val="FFFF00"/>
                </a:solidFill>
              </a:rPr>
              <a:t>pH.</a:t>
            </a:r>
            <a:r>
              <a:rPr lang="en-AU" sz="3000" b="1" dirty="0">
                <a:solidFill>
                  <a:srgbClr val="FFFF00"/>
                </a:solidFill>
              </a:rPr>
              <a:t> These conditions can affect conformation and effectiveness. They are said to be denatured (structure and shape are altered) if pH and temperature conditions are not correct.</a:t>
            </a:r>
          </a:p>
          <a:p>
            <a:r>
              <a:rPr lang="en-AU" sz="3000" b="1" dirty="0">
                <a:solidFill>
                  <a:srgbClr val="FFFF00"/>
                </a:solidFill>
              </a:rPr>
              <a:t>When a catalyst is present reaction rate increases to a point if the concentration of a reactant is increased (due to limited active sites being available).</a:t>
            </a:r>
          </a:p>
          <a:p>
            <a:pPr lvl="1"/>
            <a:endParaRPr lang="en-AU" sz="2800" b="1" dirty="0">
              <a:solidFill>
                <a:srgbClr val="FFFF00"/>
              </a:solidFill>
            </a:endParaRPr>
          </a:p>
          <a:p>
            <a:pPr lvl="0"/>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23397981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AU" sz="2800" b="1" dirty="0">
                <a:solidFill>
                  <a:srgbClr val="FFFF00"/>
                </a:solidFill>
              </a:rPr>
              <a:t>As fermentation is an exothermic process, cooling is             required to prevent denaturing of the enzymes involved.                  A slightly acidic pH (3 – 5) is typically chosen. </a:t>
            </a:r>
          </a:p>
          <a:p>
            <a:r>
              <a:rPr lang="en-AU" sz="2800" b="1" dirty="0">
                <a:solidFill>
                  <a:srgbClr val="FFFF00"/>
                </a:solidFill>
              </a:rPr>
              <a:t>During the initial phase of fermentation, yeast grows and reproduces rapidly. It respires aerobically and quickly uses up all oxygen available. If the reaction vessel is sealed, this then causes anaerobic respiration to take place (whereby glucose is converted to ethanol).</a:t>
            </a:r>
          </a:p>
          <a:p>
            <a:pPr lvl="0"/>
            <a:r>
              <a:rPr lang="en-AU" sz="2800" b="1" dirty="0">
                <a:solidFill>
                  <a:srgbClr val="FFFF00"/>
                </a:solidFill>
              </a:rPr>
              <a:t>Nutrients (e.g. </a:t>
            </a:r>
            <a:r>
              <a:rPr lang="en-AU" sz="2800" b="1" dirty="0" err="1">
                <a:solidFill>
                  <a:srgbClr val="FFFF00"/>
                </a:solidFill>
              </a:rPr>
              <a:t>diammonium</a:t>
            </a:r>
            <a:r>
              <a:rPr lang="en-AU" sz="2800" b="1" dirty="0">
                <a:solidFill>
                  <a:srgbClr val="FFFF00"/>
                </a:solidFill>
              </a:rPr>
              <a:t> </a:t>
            </a:r>
            <a:r>
              <a:rPr lang="en-AU" sz="2800" b="1" dirty="0" err="1">
                <a:solidFill>
                  <a:srgbClr val="FFFF00"/>
                </a:solidFill>
              </a:rPr>
              <a:t>hydrogenphosphate</a:t>
            </a:r>
            <a:r>
              <a:rPr lang="en-AU" sz="2800" b="1" dirty="0">
                <a:solidFill>
                  <a:srgbClr val="FFFF00"/>
                </a:solidFill>
              </a:rPr>
              <a:t>) may also be added to promote the growth and reproduction of the yeast.</a:t>
            </a:r>
          </a:p>
          <a:p>
            <a:r>
              <a:rPr lang="en-AU" sz="2800" b="1" dirty="0">
                <a:solidFill>
                  <a:srgbClr val="FFFF00"/>
                </a:solidFill>
              </a:rPr>
              <a:t>At around 8 – 14% ethanol concentration, the yeast are killed off by alcohol poisoning. They are removed and the mixture distilled to produce 95% ethanol.</a:t>
            </a:r>
          </a:p>
          <a:p>
            <a:pPr lvl="0"/>
            <a:endParaRPr lang="en-AU" sz="2800" b="1" dirty="0">
              <a:solidFill>
                <a:srgbClr val="FFFF00"/>
              </a:solidFill>
            </a:endParaRPr>
          </a:p>
          <a:p>
            <a:pPr lvl="0"/>
            <a:endParaRPr lang="en-AU" sz="2800" b="1" dirty="0">
              <a:solidFill>
                <a:srgbClr val="FFFF00"/>
              </a:solidFill>
            </a:endParaRPr>
          </a:p>
        </p:txBody>
      </p:sp>
    </p:spTree>
    <p:extLst>
      <p:ext uri="{BB962C8B-B14F-4D97-AF65-F5344CB8AC3E}">
        <p14:creationId xmlns:p14="http://schemas.microsoft.com/office/powerpoint/2010/main" val="3959336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4863</TotalTime>
  <Words>4851</Words>
  <Application>Microsoft Office PowerPoint</Application>
  <PresentationFormat>Widescreen</PresentationFormat>
  <Paragraphs>441</Paragraphs>
  <Slides>53</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2" baseType="lpstr">
      <vt:lpstr>Arial</vt:lpstr>
      <vt:lpstr>Calibri</vt:lpstr>
      <vt:lpstr>Cambria</vt:lpstr>
      <vt:lpstr>Century Gothic</vt:lpstr>
      <vt:lpstr>Perpetua Titling MT</vt:lpstr>
      <vt:lpstr>Wingdings 3</vt:lpstr>
      <vt:lpstr>Ion</vt:lpstr>
      <vt:lpstr>ChemSketch</vt:lpstr>
      <vt:lpstr>Equation</vt:lpstr>
      <vt:lpstr>CHEMICAL SYNTHESIS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Cricelli</dc:creator>
  <cp:lastModifiedBy>Rick Cricelli</cp:lastModifiedBy>
  <cp:revision>242</cp:revision>
  <dcterms:created xsi:type="dcterms:W3CDTF">2016-06-14T00:48:29Z</dcterms:created>
  <dcterms:modified xsi:type="dcterms:W3CDTF">2021-09-07T02:22:15Z</dcterms:modified>
</cp:coreProperties>
</file>