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29"/>
  </p:notesMasterIdLst>
  <p:sldIdLst>
    <p:sldId id="272" r:id="rId3"/>
    <p:sldId id="273" r:id="rId4"/>
    <p:sldId id="274" r:id="rId5"/>
    <p:sldId id="275" r:id="rId6"/>
    <p:sldId id="278" r:id="rId7"/>
    <p:sldId id="279" r:id="rId8"/>
    <p:sldId id="280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28" y="-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15EF7-DFF6-433F-BDDD-91F0AF64B98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A75EF-0E58-4C65-9EB6-A4D5B30F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2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A75EF-0E58-4C65-9EB6-A4D5B30FBE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3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0CCE3-4D7D-4BC9-9484-1E9A76420C9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0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A172-B085-47D7-A606-DEBF71F1D29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6B1990-9133-400A-92C5-1D56EFF48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A172-B085-47D7-A606-DEBF71F1D29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1990-9133-400A-92C5-1D56EFF48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A172-B085-47D7-A606-DEBF71F1D29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1990-9133-400A-92C5-1D56EFF48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D08D21-4E06-4E42-8AA3-2A33EBB84715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788D4B-D27E-4716-9C58-918092659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86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D08D21-4E06-4E42-8AA3-2A33EBB84715}" type="datetimeFigureOut">
              <a:rPr lang="en-US" smtClean="0">
                <a:solidFill>
                  <a:prstClr val="black"/>
                </a:solidFill>
              </a:rPr>
              <a:pPr/>
              <a:t>6/14/2018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788D4B-D27E-4716-9C58-91809265949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01347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D08D21-4E06-4E42-8AA3-2A33EBB84715}" type="datetimeFigureOut">
              <a:rPr lang="en-US" smtClean="0">
                <a:solidFill>
                  <a:prstClr val="white"/>
                </a:solidFill>
              </a:rPr>
              <a:pPr/>
              <a:t>6/14/2018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788D4B-D27E-4716-9C58-91809265949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15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D08D21-4E06-4E42-8AA3-2A33EBB84715}" type="datetimeFigureOut">
              <a:rPr lang="en-US" smtClean="0">
                <a:solidFill>
                  <a:prstClr val="white"/>
                </a:solidFill>
              </a:rPr>
              <a:pPr/>
              <a:t>6/14/2018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788D4B-D27E-4716-9C58-91809265949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98654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D08D21-4E06-4E42-8AA3-2A33EBB84715}" type="datetimeFigureOut">
              <a:rPr lang="en-US" smtClean="0">
                <a:solidFill>
                  <a:prstClr val="black"/>
                </a:solidFill>
              </a:rPr>
              <a:pPr/>
              <a:t>6/14/2018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788D4B-D27E-4716-9C58-91809265949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204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D08D21-4E06-4E42-8AA3-2A33EBB84715}" type="datetimeFigureOut">
              <a:rPr lang="en-US" smtClean="0">
                <a:solidFill>
                  <a:prstClr val="white"/>
                </a:solidFill>
              </a:rPr>
              <a:pPr/>
              <a:t>6/14/2018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788D4B-D27E-4716-9C58-91809265949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28876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D08D21-4E06-4E42-8AA3-2A33EBB84715}" type="datetimeFigureOut">
              <a:rPr lang="en-US" smtClean="0">
                <a:solidFill>
                  <a:prstClr val="black"/>
                </a:solidFill>
              </a:rPr>
              <a:pPr/>
              <a:t>6/14/2018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788D4B-D27E-4716-9C58-91809265949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3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2D08D21-4E06-4E42-8AA3-2A33EBB84715}" type="datetimeFigureOut">
              <a:rPr lang="en-US" smtClean="0">
                <a:solidFill>
                  <a:prstClr val="black"/>
                </a:solidFill>
              </a:rPr>
              <a:pPr/>
              <a:t>6/14/2018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788D4B-D27E-4716-9C58-91809265949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957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A172-B085-47D7-A606-DEBF71F1D29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1990-9133-400A-92C5-1D56EFF48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D08D21-4E06-4E42-8AA3-2A33EBB84715}" type="datetimeFigureOut">
              <a:rPr lang="en-US" smtClean="0">
                <a:solidFill>
                  <a:prstClr val="white"/>
                </a:solidFill>
              </a:rPr>
              <a:pPr/>
              <a:t>6/14/2018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788D4B-D27E-4716-9C58-91809265949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269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D08D21-4E06-4E42-8AA3-2A33EBB84715}" type="datetimeFigureOut">
              <a:rPr lang="en-US" smtClean="0">
                <a:solidFill>
                  <a:prstClr val="black"/>
                </a:solidFill>
              </a:rPr>
              <a:pPr/>
              <a:t>6/14/2018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788D4B-D27E-4716-9C58-91809265949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88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D08D21-4E06-4E42-8AA3-2A33EBB84715}" type="datetimeFigureOut">
              <a:rPr lang="en-US" smtClean="0">
                <a:solidFill>
                  <a:prstClr val="black"/>
                </a:solidFill>
              </a:rPr>
              <a:pPr/>
              <a:t>6/14/2018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788D4B-D27E-4716-9C58-91809265949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77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A172-B085-47D7-A606-DEBF71F1D29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1990-9133-400A-92C5-1D56EFF48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A172-B085-47D7-A606-DEBF71F1D29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1990-9133-400A-92C5-1D56EFF48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A172-B085-47D7-A606-DEBF71F1D29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1990-9133-400A-92C5-1D56EFF48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A172-B085-47D7-A606-DEBF71F1D29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1990-9133-400A-92C5-1D56EFF48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A172-B085-47D7-A606-DEBF71F1D29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1990-9133-400A-92C5-1D56EFF48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A172-B085-47D7-A606-DEBF71F1D29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1990-9133-400A-92C5-1D56EFF48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A172-B085-47D7-A606-DEBF71F1D29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1990-9133-400A-92C5-1D56EFF48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654A172-B085-47D7-A606-DEBF71F1D29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D6B1990-9133-400A-92C5-1D56EFF48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2D08D21-4E06-4E42-8AA3-2A33EBB84715}" type="datetimeFigureOut">
              <a:rPr lang="en-US" smtClean="0">
                <a:solidFill>
                  <a:prstClr val="black"/>
                </a:solidFill>
              </a:rPr>
              <a:pPr/>
              <a:t>6/14/2018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8788D4B-D27E-4716-9C58-91809265949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66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838200"/>
            <a:ext cx="7315200" cy="3200399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Domestic Power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8001000" cy="1144632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6094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200" dirty="0" smtClean="0"/>
              <a:t>Find the energy used in J/day.</a:t>
            </a:r>
          </a:p>
          <a:p>
            <a:pPr marL="0" lvl="1" indent="0">
              <a:buNone/>
            </a:pPr>
            <a:endParaRPr lang="en-US" sz="2000" dirty="0" smtClean="0"/>
          </a:p>
          <a:p>
            <a:pPr marL="0" lvl="1" indent="0">
              <a:buNone/>
            </a:pPr>
            <a:r>
              <a:rPr lang="en-US" sz="2000" dirty="0" smtClean="0"/>
              <a:t>Start with previous calculation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  <a:tabLst>
                <a:tab pos="2286000" algn="l"/>
                <a:tab pos="3540125" algn="l"/>
                <a:tab pos="5310188" algn="l"/>
              </a:tabLst>
            </a:pPr>
            <a:r>
              <a:rPr lang="en-US" b="1" dirty="0"/>
              <a:t>4.88 x 10</a:t>
            </a:r>
            <a:r>
              <a:rPr lang="en-US" b="1" baseline="30000" dirty="0"/>
              <a:t>6 </a:t>
            </a:r>
            <a:r>
              <a:rPr lang="en-US" b="1" dirty="0" smtClean="0"/>
              <a:t>kJ	1000 J 	 1 month	</a:t>
            </a:r>
            <a:r>
              <a:rPr lang="en-US" b="1" u="sng" dirty="0" smtClean="0"/>
              <a:t> </a:t>
            </a:r>
            <a:r>
              <a:rPr lang="en-US" b="1" u="sng" dirty="0" smtClean="0">
                <a:solidFill>
                  <a:srgbClr val="FF0000"/>
                </a:solidFill>
              </a:rPr>
              <a:t>1.63 x 10</a:t>
            </a:r>
            <a:r>
              <a:rPr lang="en-US" b="1" u="sng" baseline="30000" dirty="0" smtClean="0">
                <a:solidFill>
                  <a:srgbClr val="FF0000"/>
                </a:solidFill>
              </a:rPr>
              <a:t>8 </a:t>
            </a:r>
            <a:r>
              <a:rPr lang="en-US" b="1" u="sng" dirty="0" smtClean="0">
                <a:solidFill>
                  <a:srgbClr val="FF0000"/>
                </a:solidFill>
              </a:rPr>
              <a:t>J/day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lvl="1" indent="0">
              <a:buNone/>
              <a:tabLst>
                <a:tab pos="2286000" algn="l"/>
                <a:tab pos="3540125" algn="l"/>
                <a:tab pos="5310188" algn="l"/>
              </a:tabLst>
            </a:pPr>
            <a:r>
              <a:rPr lang="en-US" b="1" dirty="0" smtClean="0"/>
              <a:t>    Month	  1 kJ	 30 days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1b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3233585"/>
            <a:ext cx="18324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ultiply 5"/>
          <p:cNvSpPr/>
          <p:nvPr/>
        </p:nvSpPr>
        <p:spPr>
          <a:xfrm>
            <a:off x="2465436" y="3110681"/>
            <a:ext cx="312174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Equal 6"/>
          <p:cNvSpPr/>
          <p:nvPr/>
        </p:nvSpPr>
        <p:spPr>
          <a:xfrm>
            <a:off x="5470420" y="3043085"/>
            <a:ext cx="3810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849513" y="3233585"/>
            <a:ext cx="9162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46752" y="3228668"/>
            <a:ext cx="13224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y 12"/>
          <p:cNvSpPr/>
          <p:nvPr/>
        </p:nvSpPr>
        <p:spPr>
          <a:xfrm>
            <a:off x="3792790" y="3110681"/>
            <a:ext cx="312174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388871" y="2928785"/>
            <a:ext cx="838200" cy="1818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030543" y="3460956"/>
            <a:ext cx="838200" cy="1818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266764" y="3460956"/>
            <a:ext cx="419100" cy="9094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045103" y="2911577"/>
            <a:ext cx="419100" cy="9094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74181" y="4803060"/>
            <a:ext cx="1335344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57200" y="3962400"/>
            <a:ext cx="82296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/>
              <a:t>At the rate of $0.075 per kWh find Dr. Smith’s power</a:t>
            </a:r>
          </a:p>
          <a:p>
            <a:pPr marL="0" lvl="1" indent="0">
              <a:buNone/>
            </a:pPr>
            <a:r>
              <a:rPr lang="en-US" dirty="0" smtClean="0"/>
              <a:t>bill (without tax).</a:t>
            </a:r>
          </a:p>
          <a:p>
            <a:pPr marL="0" lvl="1" indent="0">
              <a:buNone/>
            </a:pPr>
            <a:endParaRPr lang="en-US" sz="2400" dirty="0" smtClean="0"/>
          </a:p>
          <a:p>
            <a:pPr marL="0" lvl="1" indent="0">
              <a:buNone/>
              <a:tabLst>
                <a:tab pos="2109788" algn="l"/>
                <a:tab pos="3833813" algn="l"/>
              </a:tabLst>
            </a:pPr>
            <a:r>
              <a:rPr lang="en-US" b="1" dirty="0"/>
              <a:t>1355 </a:t>
            </a:r>
            <a:r>
              <a:rPr lang="en-US" b="1" dirty="0" smtClean="0"/>
              <a:t>kwh	$.075	  </a:t>
            </a:r>
            <a:r>
              <a:rPr lang="en-US" b="1" u="sng" dirty="0" smtClean="0"/>
              <a:t> </a:t>
            </a:r>
            <a:r>
              <a:rPr lang="en-US" b="1" u="sng" dirty="0" smtClean="0">
                <a:solidFill>
                  <a:srgbClr val="FF0000"/>
                </a:solidFill>
              </a:rPr>
              <a:t>$101.63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lvl="1" indent="0">
              <a:buNone/>
              <a:tabLst>
                <a:tab pos="2109788" algn="l"/>
                <a:tab pos="3833813" algn="l"/>
              </a:tabLst>
            </a:pPr>
            <a:r>
              <a:rPr lang="en-US" b="1" dirty="0"/>
              <a:t>	</a:t>
            </a:r>
            <a:r>
              <a:rPr lang="en-US" b="1" dirty="0" smtClean="0"/>
              <a:t>1 kwh</a:t>
            </a:r>
            <a:endParaRPr lang="en-US" dirty="0"/>
          </a:p>
          <a:p>
            <a:pPr marL="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1c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636276" y="2995152"/>
            <a:ext cx="12794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ultiply 4"/>
          <p:cNvSpPr/>
          <p:nvPr/>
        </p:nvSpPr>
        <p:spPr>
          <a:xfrm>
            <a:off x="2231922" y="2872248"/>
            <a:ext cx="312174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Equal 5"/>
          <p:cNvSpPr/>
          <p:nvPr/>
        </p:nvSpPr>
        <p:spPr>
          <a:xfrm>
            <a:off x="4068096" y="2780071"/>
            <a:ext cx="3810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001296" y="3106992"/>
            <a:ext cx="620660" cy="1757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477296" y="2696496"/>
            <a:ext cx="620660" cy="1757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A current through a toaster (110 V) is </a:t>
            </a:r>
            <a:r>
              <a:rPr lang="en-US" dirty="0" smtClean="0"/>
              <a:t>8.00 </a:t>
            </a:r>
            <a:r>
              <a:rPr lang="en-US" dirty="0"/>
              <a:t>A.  Remember, P = V x </a:t>
            </a:r>
            <a:r>
              <a:rPr lang="en-US" dirty="0" smtClean="0"/>
              <a:t>I</a:t>
            </a:r>
            <a:r>
              <a:rPr lang="en-US" dirty="0"/>
              <a:t> 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What is the power (in </a:t>
            </a:r>
            <a:r>
              <a:rPr lang="en-US" dirty="0" smtClean="0"/>
              <a:t>Watts</a:t>
            </a:r>
            <a:r>
              <a:rPr lang="en-US" dirty="0"/>
              <a:t>) of the toaster?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How much energy (in J) will the toaster use in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5 </a:t>
            </a:r>
            <a:r>
              <a:rPr lang="en-US" dirty="0"/>
              <a:t>minutes of operation?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/>
              <a:t>A </a:t>
            </a:r>
            <a:r>
              <a:rPr lang="en-US" dirty="0" smtClean="0"/>
              <a:t>current through a toaster </a:t>
            </a:r>
            <a:r>
              <a:rPr lang="en-US" dirty="0"/>
              <a:t>(110 V) is </a:t>
            </a:r>
            <a:r>
              <a:rPr lang="en-US" dirty="0" smtClean="0"/>
              <a:t>8.00 </a:t>
            </a:r>
            <a:r>
              <a:rPr lang="en-US" dirty="0"/>
              <a:t>A.</a:t>
            </a:r>
          </a:p>
          <a:p>
            <a:pPr marL="0" lvl="1" indent="0">
              <a:buNone/>
            </a:pPr>
            <a:r>
              <a:rPr lang="en-US" dirty="0" smtClean="0"/>
              <a:t>What is the power (in watts) of the toaster?</a:t>
            </a:r>
          </a:p>
          <a:p>
            <a:pPr marL="0" indent="0">
              <a:buNone/>
            </a:pPr>
            <a:r>
              <a:rPr lang="en-US" b="1" dirty="0" smtClean="0"/>
              <a:t>	P </a:t>
            </a:r>
            <a:r>
              <a:rPr lang="en-US" b="1" dirty="0"/>
              <a:t>= V x </a:t>
            </a:r>
            <a:r>
              <a:rPr lang="en-US" b="1" dirty="0" smtClean="0"/>
              <a:t>I</a:t>
            </a:r>
          </a:p>
          <a:p>
            <a:pPr marL="0" indent="0">
              <a:buNone/>
            </a:pPr>
            <a:r>
              <a:rPr lang="en-US" b="1" dirty="0" smtClean="0"/>
              <a:t>	where </a:t>
            </a:r>
            <a:r>
              <a:rPr lang="en-US" b="1" dirty="0"/>
              <a:t>V = voltage and I = </a:t>
            </a:r>
            <a:r>
              <a:rPr lang="en-US" b="1" dirty="0" smtClean="0"/>
              <a:t>amperes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P </a:t>
            </a:r>
            <a:r>
              <a:rPr lang="en-US" b="1" dirty="0"/>
              <a:t>= 110V x </a:t>
            </a:r>
            <a:r>
              <a:rPr lang="en-US" b="1" dirty="0" smtClean="0"/>
              <a:t>8.00 </a:t>
            </a:r>
            <a:r>
              <a:rPr lang="en-US" b="1" dirty="0"/>
              <a:t>A</a:t>
            </a:r>
            <a:r>
              <a:rPr lang="en-US" dirty="0"/>
              <a:t> =</a:t>
            </a:r>
            <a:r>
              <a:rPr lang="en-US" b="1" dirty="0"/>
              <a:t> </a:t>
            </a:r>
            <a:r>
              <a:rPr lang="en-US" b="1" u="sng" dirty="0">
                <a:solidFill>
                  <a:srgbClr val="FF0000"/>
                </a:solidFill>
              </a:rPr>
              <a:t>880 W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7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How </a:t>
            </a:r>
            <a:r>
              <a:rPr lang="en-US" dirty="0"/>
              <a:t>much energy (in J) will the toaster use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5 minutes of operation</a:t>
            </a:r>
            <a:r>
              <a:rPr lang="en-US" dirty="0" smtClean="0"/>
              <a:t>?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P = E/t </a:t>
            </a:r>
            <a:r>
              <a:rPr lang="en-US" b="1" dirty="0" smtClean="0"/>
              <a:t> so  E </a:t>
            </a:r>
            <a:r>
              <a:rPr lang="en-US" b="1" dirty="0"/>
              <a:t>= P x </a:t>
            </a:r>
            <a:r>
              <a:rPr lang="en-US" b="1" dirty="0" smtClean="0"/>
              <a:t>t</a:t>
            </a:r>
          </a:p>
          <a:p>
            <a:pPr marL="0" lvl="1" indent="0" algn="ctr">
              <a:buNone/>
            </a:pPr>
            <a:r>
              <a:rPr lang="en-US" b="1" dirty="0" smtClean="0"/>
              <a:t>(1 Watt =  1 Joule per second)</a:t>
            </a:r>
          </a:p>
          <a:p>
            <a:pPr marL="0" lvl="1" indent="0">
              <a:buNone/>
            </a:pPr>
            <a:endParaRPr lang="en-US" dirty="0" smtClean="0"/>
          </a:p>
          <a:p>
            <a:pPr marL="0" indent="0">
              <a:buNone/>
              <a:tabLst>
                <a:tab pos="2060575" algn="l"/>
                <a:tab pos="3773488" algn="l"/>
                <a:tab pos="5140325" algn="l"/>
              </a:tabLst>
            </a:pPr>
            <a:r>
              <a:rPr lang="en-US" sz="2500" b="1" dirty="0"/>
              <a:t>E = 880 </a:t>
            </a:r>
            <a:r>
              <a:rPr lang="en-US" sz="2500" b="1" dirty="0" smtClean="0"/>
              <a:t>W	(1 </a:t>
            </a:r>
            <a:r>
              <a:rPr lang="en-US" sz="2500" b="1" dirty="0"/>
              <a:t>J/sec)	</a:t>
            </a:r>
            <a:r>
              <a:rPr lang="en-US" sz="2500" b="1" dirty="0" smtClean="0"/>
              <a:t>60 sec	5 min      264,000 </a:t>
            </a:r>
            <a:r>
              <a:rPr lang="en-US" sz="2500" b="1" dirty="0"/>
              <a:t>J </a:t>
            </a:r>
            <a:endParaRPr lang="en-US" sz="2500" b="1" dirty="0" smtClean="0"/>
          </a:p>
          <a:p>
            <a:pPr marL="0" indent="0">
              <a:buNone/>
              <a:tabLst>
                <a:tab pos="2060575" algn="l"/>
                <a:tab pos="3773488" algn="l"/>
                <a:tab pos="5140325" algn="l"/>
              </a:tabLst>
            </a:pPr>
            <a:r>
              <a:rPr lang="en-US" sz="2500" b="1" dirty="0"/>
              <a:t>	</a:t>
            </a:r>
            <a:r>
              <a:rPr lang="en-US" sz="2500" b="1" dirty="0" smtClean="0"/>
              <a:t> 1 </a:t>
            </a:r>
            <a:r>
              <a:rPr lang="en-US" sz="2500" b="1" dirty="0"/>
              <a:t>W</a:t>
            </a:r>
            <a:r>
              <a:rPr lang="en-US" sz="2500" b="1" dirty="0" smtClean="0"/>
              <a:t>	  min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= </a:t>
            </a:r>
            <a:r>
              <a:rPr lang="en-US" b="1" u="sng" dirty="0" smtClean="0">
                <a:solidFill>
                  <a:srgbClr val="FF0000"/>
                </a:solidFill>
              </a:rPr>
              <a:t>2.64 </a:t>
            </a:r>
            <a:r>
              <a:rPr lang="en-US" b="1" u="sng" dirty="0">
                <a:solidFill>
                  <a:srgbClr val="FF0000"/>
                </a:solidFill>
              </a:rPr>
              <a:t>x 10</a:t>
            </a:r>
            <a:r>
              <a:rPr lang="en-US" b="1" u="sng" baseline="30000" dirty="0">
                <a:solidFill>
                  <a:srgbClr val="FF0000"/>
                </a:solidFill>
              </a:rPr>
              <a:t>5</a:t>
            </a:r>
            <a:r>
              <a:rPr lang="en-US" b="1" u="sng" dirty="0">
                <a:solidFill>
                  <a:srgbClr val="FF0000"/>
                </a:solidFill>
              </a:rPr>
              <a:t> J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2b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49249" y="4061175"/>
            <a:ext cx="14131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ultiply 4"/>
          <p:cNvSpPr/>
          <p:nvPr/>
        </p:nvSpPr>
        <p:spPr>
          <a:xfrm>
            <a:off x="2237075" y="3704925"/>
            <a:ext cx="312174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Equal 5"/>
          <p:cNvSpPr/>
          <p:nvPr/>
        </p:nvSpPr>
        <p:spPr>
          <a:xfrm>
            <a:off x="6673525" y="3638350"/>
            <a:ext cx="3810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048000" y="4191000"/>
            <a:ext cx="620660" cy="1757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3972825" y="3696100"/>
            <a:ext cx="312174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5382776" y="3705725"/>
            <a:ext cx="312174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329923" y="4061175"/>
            <a:ext cx="10528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96711" y="4061175"/>
            <a:ext cx="8564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868346" y="3705726"/>
            <a:ext cx="310330" cy="1429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546019" y="4167648"/>
            <a:ext cx="620660" cy="1757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943600" y="3748948"/>
            <a:ext cx="620660" cy="1757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291922" y="3740974"/>
            <a:ext cx="620660" cy="1757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791378" y="3751183"/>
            <a:ext cx="620660" cy="1757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50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A 100 W</a:t>
            </a:r>
            <a:r>
              <a:rPr lang="en-US" dirty="0" smtClean="0"/>
              <a:t> </a:t>
            </a:r>
            <a:r>
              <a:rPr lang="en-US" dirty="0"/>
              <a:t>light bulb is 20% efficient.  That means 20% of the energy used is converted to light, while 80% of the energy used is lost as heat</a:t>
            </a:r>
            <a:r>
              <a:rPr lang="en-US" dirty="0" smtClean="0"/>
              <a:t>.</a:t>
            </a:r>
            <a:endParaRPr lang="en-US" sz="4000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How much energy does it use in 12 hours of operation?</a:t>
            </a:r>
            <a:endParaRPr lang="en-US" sz="3600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How much energy does the bulb convert into light over the </a:t>
            </a:r>
            <a:r>
              <a:rPr lang="en-US" dirty="0" smtClean="0"/>
              <a:t>12 hour </a:t>
            </a:r>
            <a:r>
              <a:rPr lang="en-US" dirty="0"/>
              <a:t>period?</a:t>
            </a:r>
            <a:endParaRPr lang="en-US" sz="3600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How much energy does the bulb convert into heat over the </a:t>
            </a:r>
            <a:r>
              <a:rPr lang="en-US" dirty="0" smtClean="0"/>
              <a:t>12 hour </a:t>
            </a:r>
            <a:r>
              <a:rPr lang="en-US" dirty="0"/>
              <a:t>period?</a:t>
            </a:r>
            <a:endParaRPr lang="en-US" sz="3600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Convert the total energy use into k</a:t>
            </a:r>
            <a:r>
              <a:rPr lang="en-US" dirty="0" smtClean="0"/>
              <a:t>Wh</a:t>
            </a:r>
            <a:endParaRPr lang="en-US" sz="36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1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A 100 </a:t>
            </a:r>
            <a:r>
              <a:rPr lang="en-US" dirty="0"/>
              <a:t>W</a:t>
            </a:r>
            <a:r>
              <a:rPr lang="en-US" dirty="0" smtClean="0"/>
              <a:t> light bulb is 20% efficient. </a:t>
            </a:r>
          </a:p>
          <a:p>
            <a:pPr marL="0" lvl="0" indent="0">
              <a:buNone/>
            </a:pPr>
            <a:r>
              <a:rPr lang="en-US" dirty="0" smtClean="0"/>
              <a:t>How much energy does it use in 12 hours of  </a:t>
            </a:r>
          </a:p>
          <a:p>
            <a:pPr marL="0" lvl="0" indent="0">
              <a:buNone/>
            </a:pPr>
            <a:r>
              <a:rPr lang="en-US" dirty="0" smtClean="0"/>
              <a:t>operation?</a:t>
            </a:r>
          </a:p>
          <a:p>
            <a:pPr marL="0" indent="0" algn="ctr">
              <a:buNone/>
            </a:pPr>
            <a:r>
              <a:rPr lang="en-US" b="1" dirty="0"/>
              <a:t>E = P x </a:t>
            </a:r>
            <a:r>
              <a:rPr lang="en-US" b="1" dirty="0" smtClean="0"/>
              <a:t>t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>
              <a:buNone/>
              <a:tabLst>
                <a:tab pos="1482725" algn="l"/>
                <a:tab pos="2743200" algn="l"/>
                <a:tab pos="3773488" algn="l"/>
                <a:tab pos="4918075" algn="l"/>
              </a:tabLst>
            </a:pPr>
            <a:r>
              <a:rPr lang="en-US" sz="2000" dirty="0" smtClean="0"/>
              <a:t> E = 100 </a:t>
            </a:r>
            <a:r>
              <a:rPr lang="en-US" sz="2000" dirty="0"/>
              <a:t>W	(1 J/sec)	60 sec	</a:t>
            </a:r>
            <a:r>
              <a:rPr lang="en-US" sz="2000" dirty="0" smtClean="0"/>
              <a:t>60 min	12 </a:t>
            </a:r>
            <a:r>
              <a:rPr lang="en-US" sz="2000" dirty="0" err="1" smtClean="0"/>
              <a:t>hrs</a:t>
            </a:r>
            <a:r>
              <a:rPr lang="en-US" sz="2000" dirty="0" smtClean="0"/>
              <a:t>  </a:t>
            </a:r>
            <a:endParaRPr lang="en-US" sz="2000" dirty="0"/>
          </a:p>
          <a:p>
            <a:pPr marL="0" indent="0">
              <a:buNone/>
              <a:tabLst>
                <a:tab pos="1482725" algn="l"/>
                <a:tab pos="2743200" algn="l"/>
                <a:tab pos="3773488" algn="l"/>
                <a:tab pos="4918075" algn="l"/>
              </a:tabLst>
            </a:pPr>
            <a:r>
              <a:rPr lang="en-US" sz="2000" dirty="0"/>
              <a:t>	 1 watt	  </a:t>
            </a:r>
            <a:r>
              <a:rPr lang="en-US" sz="2000" dirty="0" smtClean="0"/>
              <a:t>min	 1 </a:t>
            </a:r>
            <a:r>
              <a:rPr lang="en-US" sz="2000" dirty="0" err="1" smtClean="0"/>
              <a:t>hr</a:t>
            </a: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b="1" dirty="0" smtClean="0"/>
              <a:t>    = 4,320,000 </a:t>
            </a:r>
            <a:r>
              <a:rPr lang="en-US" b="1" dirty="0"/>
              <a:t>J </a:t>
            </a:r>
            <a:r>
              <a:rPr lang="en-US" b="1" dirty="0" smtClean="0"/>
              <a:t>   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= </a:t>
            </a:r>
            <a:r>
              <a:rPr lang="en-US" b="1" dirty="0" smtClean="0">
                <a:solidFill>
                  <a:srgbClr val="FF0000"/>
                </a:solidFill>
              </a:rPr>
              <a:t>4,320 kJ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053303" y="4125225"/>
            <a:ext cx="91849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ultiply 4"/>
          <p:cNvSpPr/>
          <p:nvPr/>
        </p:nvSpPr>
        <p:spPr>
          <a:xfrm>
            <a:off x="1870982" y="3898097"/>
            <a:ext cx="110218" cy="156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387235" y="4208020"/>
            <a:ext cx="508365" cy="1757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07550" y="4125225"/>
            <a:ext cx="77139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560652" y="3833974"/>
            <a:ext cx="310330" cy="1429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483542" y="4295896"/>
            <a:ext cx="403782" cy="878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605088" y="4247771"/>
            <a:ext cx="494138" cy="878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661470" y="3879431"/>
            <a:ext cx="310330" cy="10654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632103" y="3877196"/>
            <a:ext cx="510442" cy="12849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Multiply 16"/>
          <p:cNvSpPr/>
          <p:nvPr/>
        </p:nvSpPr>
        <p:spPr>
          <a:xfrm>
            <a:off x="3093391" y="3910973"/>
            <a:ext cx="110218" cy="156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Multiply 17"/>
          <p:cNvSpPr/>
          <p:nvPr/>
        </p:nvSpPr>
        <p:spPr>
          <a:xfrm>
            <a:off x="4142545" y="3898097"/>
            <a:ext cx="110218" cy="156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Multiply 18"/>
          <p:cNvSpPr/>
          <p:nvPr/>
        </p:nvSpPr>
        <p:spPr>
          <a:xfrm>
            <a:off x="5297576" y="3898097"/>
            <a:ext cx="110218" cy="156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327828" y="4125225"/>
            <a:ext cx="77139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92976" y="4125225"/>
            <a:ext cx="7554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713527" y="3889056"/>
            <a:ext cx="403782" cy="878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870688" y="3889056"/>
            <a:ext cx="494138" cy="878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200" dirty="0" smtClean="0"/>
              <a:t>How much energy does the bulb convert into light over the 12 hour period?</a:t>
            </a:r>
          </a:p>
          <a:p>
            <a:pPr marL="0" lvl="1" indent="0">
              <a:buNone/>
            </a:pPr>
            <a:endParaRPr lang="en-US" sz="3600" dirty="0" smtClean="0"/>
          </a:p>
          <a:p>
            <a:pPr marL="0" lvl="1" indent="0">
              <a:buNone/>
            </a:pPr>
            <a:endParaRPr lang="en-US" sz="3600" dirty="0"/>
          </a:p>
          <a:p>
            <a:pPr marL="0" lvl="1" indent="0">
              <a:buNone/>
            </a:pPr>
            <a:endParaRPr lang="en-US" sz="3600" b="1" dirty="0" smtClean="0"/>
          </a:p>
          <a:p>
            <a:pPr marL="0" lvl="1" indent="0">
              <a:buNone/>
            </a:pPr>
            <a:r>
              <a:rPr lang="en-US" sz="3600" b="1" dirty="0" smtClean="0"/>
              <a:t>E </a:t>
            </a:r>
            <a:r>
              <a:rPr lang="en-US" sz="3600" b="1" dirty="0"/>
              <a:t>= 4.32 x 10</a:t>
            </a:r>
            <a:r>
              <a:rPr lang="en-US" sz="3600" b="1" baseline="30000" dirty="0"/>
              <a:t>6</a:t>
            </a:r>
            <a:r>
              <a:rPr lang="en-US" sz="3600" b="1" dirty="0"/>
              <a:t> J </a:t>
            </a:r>
            <a:r>
              <a:rPr lang="en-US" sz="3600" b="1" dirty="0" smtClean="0"/>
              <a:t>x 20/100 </a:t>
            </a:r>
            <a:r>
              <a:rPr lang="en-US" sz="2800" b="1" dirty="0" smtClean="0"/>
              <a:t>(efficiency</a:t>
            </a:r>
            <a:r>
              <a:rPr lang="en-US" sz="2800" b="1" dirty="0"/>
              <a:t>) </a:t>
            </a:r>
            <a:endParaRPr lang="en-US" sz="2800" b="1" dirty="0" smtClean="0"/>
          </a:p>
          <a:p>
            <a:pPr marL="0" lvl="1" indent="0">
              <a:buNone/>
            </a:pPr>
            <a:r>
              <a:rPr lang="en-US" sz="3600" b="1" dirty="0" smtClean="0"/>
              <a:t>   = 864 000 J   </a:t>
            </a:r>
            <a:r>
              <a:rPr lang="en-US" sz="3600" b="1" dirty="0"/>
              <a:t>= </a:t>
            </a:r>
            <a:r>
              <a:rPr lang="en-US" sz="3600" b="1" dirty="0" smtClean="0"/>
              <a:t>  </a:t>
            </a:r>
            <a:r>
              <a:rPr lang="en-US" sz="3600" b="1" u="sng" dirty="0" smtClean="0">
                <a:solidFill>
                  <a:srgbClr val="FF0000"/>
                </a:solidFill>
              </a:rPr>
              <a:t>8.64 </a:t>
            </a:r>
            <a:r>
              <a:rPr lang="en-US" sz="3600" b="1" u="sng" dirty="0">
                <a:solidFill>
                  <a:srgbClr val="FF0000"/>
                </a:solidFill>
              </a:rPr>
              <a:t>x 10</a:t>
            </a:r>
            <a:r>
              <a:rPr lang="en-US" sz="3600" b="1" u="sng" baseline="30000" dirty="0">
                <a:solidFill>
                  <a:srgbClr val="FF0000"/>
                </a:solidFill>
              </a:rPr>
              <a:t>5</a:t>
            </a:r>
            <a:r>
              <a:rPr lang="en-US" sz="3600" b="1" u="sng" dirty="0">
                <a:solidFill>
                  <a:srgbClr val="FF0000"/>
                </a:solidFill>
              </a:rPr>
              <a:t> </a:t>
            </a:r>
            <a:r>
              <a:rPr lang="en-US" sz="3600" b="1" u="sng" dirty="0" smtClean="0">
                <a:solidFill>
                  <a:srgbClr val="FF0000"/>
                </a:solidFill>
              </a:rPr>
              <a:t>J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733800"/>
            <a:ext cx="82296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 smtClean="0"/>
              <a:t>How </a:t>
            </a:r>
            <a:r>
              <a:rPr lang="en-US" dirty="0"/>
              <a:t>much energy does the bulb convert </a:t>
            </a:r>
            <a:r>
              <a:rPr lang="en-US" dirty="0" smtClean="0"/>
              <a:t>into</a:t>
            </a:r>
          </a:p>
          <a:p>
            <a:pPr marL="57150" indent="0">
              <a:buNone/>
            </a:pPr>
            <a:r>
              <a:rPr lang="en-US" dirty="0" smtClean="0"/>
              <a:t>heat </a:t>
            </a:r>
            <a:r>
              <a:rPr lang="en-US" dirty="0"/>
              <a:t>over the </a:t>
            </a:r>
            <a:r>
              <a:rPr lang="en-US" dirty="0" smtClean="0"/>
              <a:t>12 hour </a:t>
            </a:r>
            <a:r>
              <a:rPr lang="en-US" dirty="0"/>
              <a:t>period</a:t>
            </a:r>
            <a:r>
              <a:rPr lang="en-US" dirty="0" smtClean="0"/>
              <a:t>?</a:t>
            </a:r>
            <a:endParaRPr lang="en-US" sz="4000" dirty="0" smtClean="0"/>
          </a:p>
          <a:p>
            <a:pPr marL="5715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b="1" dirty="0" smtClean="0"/>
              <a:t>      E </a:t>
            </a:r>
            <a:r>
              <a:rPr lang="en-US" b="1" dirty="0"/>
              <a:t>= 4.32 x 10</a:t>
            </a:r>
            <a:r>
              <a:rPr lang="en-US" b="1" baseline="30000" dirty="0"/>
              <a:t>6</a:t>
            </a:r>
            <a:r>
              <a:rPr lang="en-US" b="1" dirty="0"/>
              <a:t> J </a:t>
            </a:r>
            <a:r>
              <a:rPr lang="en-US" b="1" dirty="0" smtClean="0"/>
              <a:t>x 80/100 (heat</a:t>
            </a:r>
            <a:r>
              <a:rPr lang="en-US" b="1" dirty="0"/>
              <a:t>)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= 3 456 000 </a:t>
            </a:r>
            <a:r>
              <a:rPr lang="en-US" b="1" dirty="0"/>
              <a:t>J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= </a:t>
            </a:r>
            <a:r>
              <a:rPr lang="en-US" b="1" u="sng" dirty="0" smtClean="0">
                <a:solidFill>
                  <a:srgbClr val="FF0000"/>
                </a:solidFill>
              </a:rPr>
              <a:t>3.46 </a:t>
            </a:r>
            <a:r>
              <a:rPr lang="en-US" b="1" u="sng" dirty="0">
                <a:solidFill>
                  <a:srgbClr val="FF0000"/>
                </a:solidFill>
              </a:rPr>
              <a:t>x 10</a:t>
            </a:r>
            <a:r>
              <a:rPr lang="en-US" b="1" u="sng" baseline="30000" dirty="0">
                <a:solidFill>
                  <a:srgbClr val="FF0000"/>
                </a:solidFill>
              </a:rPr>
              <a:t>6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smtClean="0">
                <a:solidFill>
                  <a:srgbClr val="FF0000"/>
                </a:solidFill>
              </a:rPr>
              <a:t>J of heat energy</a:t>
            </a:r>
            <a:endParaRPr lang="en-US" sz="40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Convert </a:t>
            </a:r>
            <a:r>
              <a:rPr lang="en-US" dirty="0"/>
              <a:t>the total energy use into </a:t>
            </a:r>
            <a:r>
              <a:rPr lang="en-US" dirty="0" smtClean="0"/>
              <a:t>kWh.</a:t>
            </a:r>
          </a:p>
          <a:p>
            <a:pPr marL="57150" indent="0">
              <a:buNone/>
            </a:pPr>
            <a:endParaRPr lang="en-US" b="1" u="sng" dirty="0" smtClean="0"/>
          </a:p>
          <a:p>
            <a:pPr marL="5715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The energy calculated in 3a) was 4 320 000 J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1 </a:t>
            </a:r>
            <a:r>
              <a:rPr lang="en-US" b="1" dirty="0"/>
              <a:t>kwh = </a:t>
            </a:r>
            <a:r>
              <a:rPr lang="en-US" b="1" dirty="0" smtClean="0"/>
              <a:t>3 600 </a:t>
            </a:r>
            <a:r>
              <a:rPr lang="en-US" b="1" dirty="0" smtClean="0"/>
              <a:t>000 J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            4 320 000    =     </a:t>
            </a:r>
            <a:r>
              <a:rPr lang="en-US" b="1" u="sng" dirty="0">
                <a:solidFill>
                  <a:srgbClr val="FF0000"/>
                </a:solidFill>
              </a:rPr>
              <a:t>1.2 </a:t>
            </a:r>
            <a:r>
              <a:rPr lang="en-US" b="1" u="sng" dirty="0" smtClean="0">
                <a:solidFill>
                  <a:srgbClr val="FF0000"/>
                </a:solidFill>
              </a:rPr>
              <a:t>kWh</a:t>
            </a:r>
            <a:endParaRPr lang="en-US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       3 600 000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36351" y="4238325"/>
            <a:ext cx="129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524000" y="3895825"/>
            <a:ext cx="432165" cy="304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29000" y="4310513"/>
            <a:ext cx="432165" cy="304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59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… is the </a:t>
            </a:r>
            <a:r>
              <a:rPr lang="en-US" sz="2800" b="1" dirty="0" smtClean="0"/>
              <a:t>joule (J).  </a:t>
            </a:r>
            <a:r>
              <a:rPr lang="en-US" sz="2800" dirty="0" smtClean="0"/>
              <a:t>It is a very small unit, so when we are talking about a lot of energy, we use</a:t>
            </a:r>
            <a:r>
              <a:rPr lang="en-US" sz="2800" b="1" dirty="0" smtClean="0"/>
              <a:t> kilojoules (kJ).  </a:t>
            </a:r>
            <a:endParaRPr lang="en-US" sz="2800" dirty="0" smtClean="0"/>
          </a:p>
          <a:p>
            <a:r>
              <a:rPr lang="en-US" sz="2800" dirty="0" smtClean="0"/>
              <a:t>Remember your metric conversions…</a:t>
            </a:r>
          </a:p>
          <a:p>
            <a:pPr lvl="0"/>
            <a:r>
              <a:rPr lang="en-US" sz="2800" b="1" dirty="0"/>
              <a:t>1000 J = 1 kJ (kilo = 1000</a:t>
            </a:r>
            <a:r>
              <a:rPr lang="en-US" sz="2800" b="1" dirty="0" smtClean="0"/>
              <a:t>)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unit of energy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1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An electric clothes dryer has a power rating of 4000W.  A</a:t>
            </a:r>
            <a:r>
              <a:rPr lang="en-US" dirty="0" smtClean="0"/>
              <a:t> </a:t>
            </a:r>
            <a:r>
              <a:rPr lang="en-US" dirty="0"/>
              <a:t>family does five loads </a:t>
            </a:r>
            <a:r>
              <a:rPr lang="en-US" dirty="0" smtClean="0"/>
              <a:t>of </a:t>
            </a:r>
            <a:r>
              <a:rPr lang="en-US" dirty="0"/>
              <a:t>laundry each week for 4 weeks. </a:t>
            </a:r>
            <a:r>
              <a:rPr lang="en-US" dirty="0" smtClean="0"/>
              <a:t>If each </a:t>
            </a:r>
            <a:r>
              <a:rPr lang="en-US" dirty="0"/>
              <a:t>load takes one hour.  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Find </a:t>
            </a:r>
            <a:r>
              <a:rPr lang="en-US" dirty="0"/>
              <a:t>the energy used in both J and </a:t>
            </a:r>
            <a:r>
              <a:rPr lang="en-US" dirty="0" smtClean="0"/>
              <a:t>kWh</a:t>
            </a:r>
            <a:endParaRPr lang="en-US" sz="3600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If the cost of electricity is </a:t>
            </a:r>
            <a:r>
              <a:rPr lang="en-US" dirty="0" smtClean="0"/>
              <a:t>$0.075 per kWh</a:t>
            </a:r>
            <a:r>
              <a:rPr lang="en-US" dirty="0"/>
              <a:t>, find the cost of operating the dryer for </a:t>
            </a:r>
            <a:r>
              <a:rPr lang="en-US" dirty="0" smtClean="0"/>
              <a:t>4 weeks.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4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893" y="1191904"/>
            <a:ext cx="8229600" cy="4525963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smtClean="0"/>
              <a:t>Find </a:t>
            </a:r>
            <a:r>
              <a:rPr lang="en-US" dirty="0"/>
              <a:t>the energy used in both J and </a:t>
            </a:r>
            <a:r>
              <a:rPr lang="en-US" dirty="0" smtClean="0"/>
              <a:t>kWh</a:t>
            </a:r>
          </a:p>
          <a:p>
            <a:pPr marL="57150" indent="0">
              <a:buNone/>
            </a:pPr>
            <a:endParaRPr lang="en-US" sz="2000" dirty="0"/>
          </a:p>
          <a:p>
            <a:r>
              <a:rPr lang="en-US" dirty="0"/>
              <a:t>5 </a:t>
            </a:r>
            <a:r>
              <a:rPr lang="en-US" dirty="0" smtClean="0"/>
              <a:t>loads x </a:t>
            </a:r>
            <a:r>
              <a:rPr lang="en-US" dirty="0"/>
              <a:t>4 </a:t>
            </a:r>
            <a:r>
              <a:rPr lang="en-US" dirty="0" smtClean="0"/>
              <a:t>weeks </a:t>
            </a:r>
            <a:r>
              <a:rPr lang="en-US" dirty="0"/>
              <a:t>x </a:t>
            </a:r>
            <a:r>
              <a:rPr lang="en-US" dirty="0" smtClean="0"/>
              <a:t> 1 </a:t>
            </a:r>
            <a:r>
              <a:rPr lang="en-US" dirty="0" err="1" smtClean="0"/>
              <a:t>hr</a:t>
            </a:r>
            <a:r>
              <a:rPr lang="en-US" dirty="0" smtClean="0"/>
              <a:t> </a:t>
            </a:r>
            <a:r>
              <a:rPr lang="en-US" dirty="0"/>
              <a:t>= 20 </a:t>
            </a:r>
            <a:r>
              <a:rPr lang="en-US" dirty="0" err="1" smtClean="0"/>
              <a:t>hrs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week                    </a:t>
            </a:r>
            <a:r>
              <a:rPr lang="en-US" dirty="0"/>
              <a:t> </a:t>
            </a:r>
            <a:r>
              <a:rPr lang="en-US" dirty="0" smtClean="0"/>
              <a:t>  load</a:t>
            </a:r>
            <a:endParaRPr lang="en-US" dirty="0"/>
          </a:p>
          <a:p>
            <a:r>
              <a:rPr lang="en-US" b="1" dirty="0" smtClean="0"/>
              <a:t>E </a:t>
            </a:r>
            <a:r>
              <a:rPr lang="en-US" b="1" dirty="0"/>
              <a:t>= P x t</a:t>
            </a:r>
            <a:endParaRPr lang="en-US" dirty="0"/>
          </a:p>
          <a:p>
            <a:r>
              <a:rPr lang="en-US" sz="1900" dirty="0"/>
              <a:t>E </a:t>
            </a:r>
            <a:r>
              <a:rPr lang="en-US" sz="1900" dirty="0" smtClean="0"/>
              <a:t>= </a:t>
            </a:r>
            <a:r>
              <a:rPr lang="en-US" sz="1900" dirty="0"/>
              <a:t>4000 W x (1 J/sec) x 60 sec </a:t>
            </a:r>
            <a:r>
              <a:rPr lang="en-US" sz="1900" dirty="0" smtClean="0"/>
              <a:t>x 60 min x 20 </a:t>
            </a:r>
            <a:r>
              <a:rPr lang="en-US" sz="1900" dirty="0" err="1" smtClean="0"/>
              <a:t>hrs</a:t>
            </a:r>
            <a:r>
              <a:rPr lang="en-US" sz="1900" dirty="0" smtClean="0"/>
              <a:t> = </a:t>
            </a:r>
            <a:r>
              <a:rPr lang="en-US" sz="1900" b="1" u="sng" dirty="0">
                <a:solidFill>
                  <a:srgbClr val="FF0000"/>
                </a:solidFill>
              </a:rPr>
              <a:t>2.88 x 10</a:t>
            </a:r>
            <a:r>
              <a:rPr lang="en-US" sz="1900" b="1" u="sng" baseline="30000" dirty="0">
                <a:solidFill>
                  <a:srgbClr val="FF0000"/>
                </a:solidFill>
              </a:rPr>
              <a:t>8</a:t>
            </a:r>
            <a:r>
              <a:rPr lang="en-US" sz="1900" b="1" u="sng" dirty="0">
                <a:solidFill>
                  <a:srgbClr val="FF0000"/>
                </a:solidFill>
              </a:rPr>
              <a:t> </a:t>
            </a:r>
            <a:r>
              <a:rPr lang="en-US" sz="1900" b="1" u="sng" dirty="0" smtClean="0">
                <a:solidFill>
                  <a:srgbClr val="FF0000"/>
                </a:solidFill>
              </a:rPr>
              <a:t>J</a:t>
            </a:r>
            <a:r>
              <a:rPr lang="en-US" sz="1900" u="sng" dirty="0" smtClean="0"/>
              <a:t/>
            </a:r>
            <a:br>
              <a:rPr lang="en-US" sz="1900" u="sng" dirty="0" smtClean="0"/>
            </a:br>
            <a:r>
              <a:rPr lang="en-US" sz="1900" dirty="0" smtClean="0"/>
              <a:t>                       1 </a:t>
            </a:r>
            <a:r>
              <a:rPr lang="en-US" sz="1900" dirty="0"/>
              <a:t>watt </a:t>
            </a:r>
            <a:r>
              <a:rPr lang="en-US" sz="1900" dirty="0" smtClean="0"/>
              <a:t>       min          </a:t>
            </a:r>
            <a:r>
              <a:rPr lang="en-US" sz="1900" dirty="0" err="1" smtClean="0"/>
              <a:t>hr</a:t>
            </a:r>
            <a:endParaRPr lang="en-US" sz="1900" dirty="0" smtClean="0"/>
          </a:p>
          <a:p>
            <a:endParaRPr lang="en-US" sz="1800" dirty="0"/>
          </a:p>
          <a:p>
            <a:r>
              <a:rPr lang="en-US" dirty="0" smtClean="0"/>
              <a:t>2.88 </a:t>
            </a:r>
            <a:r>
              <a:rPr lang="en-US" dirty="0"/>
              <a:t>x 10</a:t>
            </a:r>
            <a:r>
              <a:rPr lang="en-US" baseline="30000" dirty="0"/>
              <a:t>5</a:t>
            </a:r>
            <a:r>
              <a:rPr lang="en-US" dirty="0"/>
              <a:t> </a:t>
            </a:r>
            <a:r>
              <a:rPr lang="en-US" dirty="0" smtClean="0"/>
              <a:t>kJ  </a:t>
            </a:r>
            <a:r>
              <a:rPr lang="en-US" dirty="0"/>
              <a:t>x </a:t>
            </a:r>
            <a:r>
              <a:rPr lang="en-US" dirty="0" smtClean="0"/>
              <a:t> 1 kWh      = </a:t>
            </a:r>
            <a:r>
              <a:rPr lang="en-US" u="sng" dirty="0">
                <a:solidFill>
                  <a:srgbClr val="FF0000"/>
                </a:solidFill>
              </a:rPr>
              <a:t>80 </a:t>
            </a:r>
            <a:r>
              <a:rPr lang="en-US" u="sng" dirty="0" smtClean="0">
                <a:solidFill>
                  <a:srgbClr val="FF0000"/>
                </a:solidFill>
              </a:rPr>
              <a:t>kWh</a:t>
            </a:r>
            <a:endParaRPr lang="en-US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dirty="0" smtClean="0"/>
              <a:t>                            3600 kJ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4a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36413" y="2428775"/>
            <a:ext cx="11971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124200" y="2091888"/>
            <a:ext cx="432165" cy="304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340179" y="2459252"/>
            <a:ext cx="432165" cy="304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572000" y="2468875"/>
            <a:ext cx="432165" cy="304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556261" y="2072635"/>
            <a:ext cx="432165" cy="304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14880" y="2428775"/>
            <a:ext cx="8955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38797" y="3667225"/>
            <a:ext cx="91756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90081" y="3667225"/>
            <a:ext cx="6819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00734" y="3667225"/>
            <a:ext cx="8142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12747" y="4754878"/>
            <a:ext cx="11879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971800" y="3743425"/>
            <a:ext cx="516387" cy="15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122410" y="3429000"/>
            <a:ext cx="239790" cy="762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231040" y="3480773"/>
            <a:ext cx="340960" cy="1006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169802" y="3454886"/>
            <a:ext cx="340960" cy="1006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042480" y="3769311"/>
            <a:ext cx="340960" cy="1006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374040" y="3454886"/>
            <a:ext cx="340960" cy="1006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137387" y="3740435"/>
            <a:ext cx="340960" cy="1006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477000" y="3480772"/>
            <a:ext cx="340960" cy="1006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763989" y="4419600"/>
            <a:ext cx="405813" cy="1768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620693" y="4953000"/>
            <a:ext cx="405813" cy="1768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4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 smtClean="0"/>
              <a:t>If </a:t>
            </a:r>
            <a:r>
              <a:rPr lang="en-US" dirty="0"/>
              <a:t>the cost of electricity is </a:t>
            </a:r>
            <a:r>
              <a:rPr lang="en-US" dirty="0" smtClean="0"/>
              <a:t>$0.075 per kWh</a:t>
            </a:r>
            <a:r>
              <a:rPr lang="en-US" dirty="0"/>
              <a:t>, </a:t>
            </a:r>
            <a:r>
              <a:rPr lang="en-US" dirty="0" smtClean="0"/>
              <a:t>find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cost of operating the dryer for </a:t>
            </a:r>
            <a:r>
              <a:rPr lang="en-US" dirty="0" smtClean="0"/>
              <a:t>4 weeks.</a:t>
            </a:r>
          </a:p>
          <a:p>
            <a:pPr marL="57150" indent="0">
              <a:buNone/>
            </a:pPr>
            <a:endParaRPr lang="en-US" sz="4000" dirty="0" smtClean="0"/>
          </a:p>
          <a:p>
            <a:pPr marL="5715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b="1" dirty="0" smtClean="0"/>
              <a:t>80 kWh </a:t>
            </a:r>
            <a:r>
              <a:rPr lang="en-US" b="1" dirty="0"/>
              <a:t>x </a:t>
            </a:r>
            <a:r>
              <a:rPr lang="en-US" b="1" dirty="0" smtClean="0"/>
              <a:t>$0.075 per kWh</a:t>
            </a:r>
            <a:r>
              <a:rPr lang="en-US" b="1" dirty="0"/>
              <a:t>  </a:t>
            </a:r>
            <a:r>
              <a:rPr lang="en-US" dirty="0"/>
              <a:t>=</a:t>
            </a:r>
            <a:r>
              <a:rPr lang="en-US" b="1" dirty="0"/>
              <a:t> </a:t>
            </a:r>
            <a:r>
              <a:rPr lang="en-US" b="1" u="sng" dirty="0">
                <a:solidFill>
                  <a:srgbClr val="FF0000"/>
                </a:solidFill>
              </a:rPr>
              <a:t>$</a:t>
            </a:r>
            <a:r>
              <a:rPr lang="en-US" b="1" u="sng" dirty="0" smtClean="0">
                <a:solidFill>
                  <a:srgbClr val="FF0000"/>
                </a:solidFill>
              </a:rPr>
              <a:t>6.00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4b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09800" y="3886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143000" y="3505200"/>
            <a:ext cx="609600" cy="3292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438400" y="3997438"/>
            <a:ext cx="609600" cy="3292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84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Dr. Smith’s natural gas bill states that his household used </a:t>
            </a:r>
            <a:r>
              <a:rPr lang="en-US" dirty="0" smtClean="0"/>
              <a:t>108 </a:t>
            </a:r>
            <a:r>
              <a:rPr lang="en-US" dirty="0"/>
              <a:t>M</a:t>
            </a:r>
            <a:r>
              <a:rPr lang="en-US" dirty="0" smtClean="0"/>
              <a:t>J </a:t>
            </a:r>
            <a:r>
              <a:rPr lang="en-US" dirty="0"/>
              <a:t>of energy over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30 day </a:t>
            </a:r>
            <a:r>
              <a:rPr lang="en-US" dirty="0"/>
              <a:t>period</a:t>
            </a:r>
            <a:r>
              <a:rPr lang="en-US" dirty="0" smtClean="0"/>
              <a:t>.</a:t>
            </a:r>
            <a:endParaRPr lang="en-US" sz="4000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Convert </a:t>
            </a:r>
            <a:r>
              <a:rPr lang="en-US" dirty="0" smtClean="0"/>
              <a:t>108 MJ </a:t>
            </a:r>
            <a:r>
              <a:rPr lang="en-US" dirty="0"/>
              <a:t>to </a:t>
            </a:r>
            <a:r>
              <a:rPr lang="en-US" dirty="0" smtClean="0"/>
              <a:t>kWh.</a:t>
            </a:r>
            <a:endParaRPr lang="en-US" sz="3600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His charge for the energy was $88.78.  Find the cost of this natural gas </a:t>
            </a:r>
            <a:r>
              <a:rPr lang="en-US" dirty="0" smtClean="0"/>
              <a:t>in $AUD per kWh</a:t>
            </a:r>
            <a:r>
              <a:rPr lang="en-US" dirty="0"/>
              <a:t>.</a:t>
            </a:r>
            <a:endParaRPr lang="en-US" sz="3600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Using the information about electricity costs in the problems above, which form of energy (electricity or natural gas) is more expensive?  How many times more expensive is it?</a:t>
            </a:r>
            <a:endParaRPr lang="en-US" sz="36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Convert 108 MJ </a:t>
            </a:r>
            <a:r>
              <a:rPr lang="en-US" dirty="0"/>
              <a:t>to </a:t>
            </a:r>
            <a:r>
              <a:rPr lang="en-US" dirty="0" smtClean="0"/>
              <a:t>kWh</a:t>
            </a:r>
          </a:p>
          <a:p>
            <a:pPr marL="5715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108 MJ  =  108 000 000  =   108   =   30     </a:t>
            </a:r>
            <a:r>
              <a:rPr lang="en-US" sz="2200" dirty="0" err="1" smtClean="0"/>
              <a:t>kWhr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           3 600 000        3.6           1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                  </a:t>
            </a:r>
            <a:r>
              <a:rPr lang="en-US" sz="2200" dirty="0" smtClean="0">
                <a:solidFill>
                  <a:srgbClr val="FF0000"/>
                </a:solidFill>
              </a:rPr>
              <a:t>=  30.0 kWh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5a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14600" y="2971800"/>
            <a:ext cx="1752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124200" y="3124200"/>
            <a:ext cx="609600" cy="3292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418122" y="2642572"/>
            <a:ext cx="609600" cy="3292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00600" y="2971800"/>
            <a:ext cx="838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984507" y="2971800"/>
            <a:ext cx="94969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833261" y="2696933"/>
            <a:ext cx="457200" cy="1646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991100" y="3124200"/>
            <a:ext cx="457200" cy="1646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363678" y="2696933"/>
            <a:ext cx="275122" cy="1195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796639" y="3124200"/>
            <a:ext cx="275122" cy="1195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0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  His </a:t>
            </a:r>
            <a:r>
              <a:rPr lang="en-US" dirty="0"/>
              <a:t>charge for the energy was $88.78.  Find </a:t>
            </a:r>
            <a:endParaRPr lang="en-US" dirty="0" smtClean="0"/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  the </a:t>
            </a:r>
            <a:r>
              <a:rPr lang="en-US" dirty="0"/>
              <a:t>cost of this natural gas </a:t>
            </a:r>
            <a:r>
              <a:rPr lang="en-US" dirty="0" smtClean="0"/>
              <a:t>in $AUD kWh.</a:t>
            </a:r>
          </a:p>
          <a:p>
            <a:pPr marL="5715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b="1" dirty="0" smtClean="0"/>
              <a:t>      $</a:t>
            </a:r>
            <a:r>
              <a:rPr lang="en-US" b="1" dirty="0"/>
              <a:t>88.78 / </a:t>
            </a:r>
            <a:r>
              <a:rPr lang="en-US" b="1" dirty="0" smtClean="0"/>
              <a:t>30 kWh </a:t>
            </a:r>
            <a:r>
              <a:rPr lang="en-US" b="1" dirty="0"/>
              <a:t>= </a:t>
            </a:r>
            <a:r>
              <a:rPr lang="en-US" b="1" dirty="0" smtClean="0">
                <a:solidFill>
                  <a:srgbClr val="FF0000"/>
                </a:solidFill>
              </a:rPr>
              <a:t>$2.96 per kWh</a:t>
            </a:r>
            <a:endParaRPr lang="en-US" sz="4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 smtClean="0"/>
              <a:t>Which </a:t>
            </a:r>
            <a:r>
              <a:rPr lang="en-US" dirty="0"/>
              <a:t>form of energy (electricity or natural gas) is more expensive?  How many times more expensive is it</a:t>
            </a:r>
            <a:r>
              <a:rPr lang="en-US" dirty="0" smtClean="0"/>
              <a:t>?</a:t>
            </a:r>
          </a:p>
          <a:p>
            <a:pPr marL="5715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b="1" dirty="0" smtClean="0"/>
              <a:t>electricity:   </a:t>
            </a:r>
            <a:r>
              <a:rPr lang="en-US" b="1" dirty="0" smtClean="0"/>
              <a:t>$0.075</a:t>
            </a:r>
            <a:r>
              <a:rPr lang="en-US" b="1" dirty="0"/>
              <a:t>    </a:t>
            </a:r>
            <a:r>
              <a:rPr lang="en-US" b="1" dirty="0" smtClean="0"/>
              <a:t>     natural gas</a:t>
            </a:r>
            <a:r>
              <a:rPr lang="en-US" b="1" dirty="0"/>
              <a:t>: </a:t>
            </a:r>
            <a:r>
              <a:rPr lang="en-US" b="1" dirty="0" smtClean="0"/>
              <a:t>$2.96</a:t>
            </a:r>
            <a:r>
              <a:rPr lang="en-US" b="1" dirty="0"/>
              <a:t> 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Ratio   =  </a:t>
            </a:r>
            <a:r>
              <a:rPr lang="en-US" b="1" u="sng" dirty="0" smtClean="0"/>
              <a:t>2.96  </a:t>
            </a:r>
            <a:r>
              <a:rPr lang="en-US" b="1" dirty="0" smtClean="0"/>
              <a:t>     =    39.52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              0.075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Natural gas </a:t>
            </a:r>
            <a:r>
              <a:rPr lang="en-US" b="1" dirty="0">
                <a:solidFill>
                  <a:srgbClr val="FF0000"/>
                </a:solidFill>
              </a:rPr>
              <a:t>is about </a:t>
            </a:r>
            <a:r>
              <a:rPr lang="en-US" b="1" dirty="0" smtClean="0">
                <a:solidFill>
                  <a:srgbClr val="FF0000"/>
                </a:solidFill>
              </a:rPr>
              <a:t>39.5 </a:t>
            </a:r>
            <a:r>
              <a:rPr lang="en-US" b="1" dirty="0">
                <a:solidFill>
                  <a:srgbClr val="FF0000"/>
                </a:solidFill>
              </a:rPr>
              <a:t>times more </a:t>
            </a:r>
            <a:r>
              <a:rPr lang="en-US" b="1" dirty="0" smtClean="0">
                <a:solidFill>
                  <a:srgbClr val="FF0000"/>
                </a:solidFill>
              </a:rPr>
              <a:t>expensive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sz="3200" b="1" dirty="0"/>
              <a:t>Power (P)</a:t>
            </a:r>
            <a:r>
              <a:rPr lang="en-US" sz="3200" dirty="0"/>
              <a:t> is the </a:t>
            </a:r>
            <a:r>
              <a:rPr lang="en-US" sz="3200" i="1" u="sng" dirty="0"/>
              <a:t>rate </a:t>
            </a:r>
            <a:r>
              <a:rPr lang="en-US" sz="3200" dirty="0"/>
              <a:t>at which energy is used</a:t>
            </a:r>
            <a:r>
              <a:rPr lang="en-US" sz="3200" dirty="0" smtClean="0"/>
              <a:t>.</a:t>
            </a:r>
          </a:p>
          <a:p>
            <a:pPr lvl="1"/>
            <a:r>
              <a:rPr lang="en-US" sz="2800" dirty="0" smtClean="0"/>
              <a:t>When </a:t>
            </a:r>
            <a:r>
              <a:rPr lang="en-US" sz="2800" dirty="0"/>
              <a:t>determining the amount of </a:t>
            </a:r>
            <a:r>
              <a:rPr lang="en-US" sz="2800" i="1" u="sng" dirty="0"/>
              <a:t>energy</a:t>
            </a:r>
            <a:r>
              <a:rPr lang="en-US" sz="2800" dirty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dirty="0"/>
              <a:t>usually in J or kJ) you must also include a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time </a:t>
            </a:r>
            <a:r>
              <a:rPr lang="en-US" sz="2800" dirty="0"/>
              <a:t>component.</a:t>
            </a:r>
          </a:p>
          <a:p>
            <a:pPr lvl="0"/>
            <a:r>
              <a:rPr lang="en-US" sz="3200" b="1" dirty="0"/>
              <a:t>Power x Time = Energy  (P x t = E)</a:t>
            </a:r>
            <a:endParaRPr lang="en-US" sz="3200" dirty="0"/>
          </a:p>
          <a:p>
            <a:pPr lvl="1"/>
            <a:r>
              <a:rPr lang="en-US" sz="2800" dirty="0"/>
              <a:t>This can be rearranged to determine power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as </a:t>
            </a:r>
            <a:r>
              <a:rPr lang="en-US" sz="2800" dirty="0"/>
              <a:t>well</a:t>
            </a:r>
          </a:p>
          <a:p>
            <a:pPr lvl="0"/>
            <a:r>
              <a:rPr lang="en-US" sz="3200" b="1" dirty="0"/>
              <a:t>P = E/t</a:t>
            </a:r>
            <a:r>
              <a:rPr lang="en-US" sz="3200" dirty="0"/>
              <a:t>  </a:t>
            </a:r>
            <a:r>
              <a:rPr lang="en-US" sz="3200" b="1" dirty="0"/>
              <a:t>(Power = Energy /time</a:t>
            </a:r>
            <a:r>
              <a:rPr lang="en-US" sz="3200" b="1" dirty="0" smtClean="0"/>
              <a:t>)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4525963"/>
          </a:xfrm>
        </p:spPr>
        <p:txBody>
          <a:bodyPr>
            <a:noAutofit/>
          </a:bodyPr>
          <a:lstStyle/>
          <a:p>
            <a:r>
              <a:rPr lang="en-US" sz="3200" dirty="0"/>
              <a:t>The unit for power is the </a:t>
            </a:r>
            <a:r>
              <a:rPr lang="en-US" sz="3200" b="1" u="sng" dirty="0" smtClean="0"/>
              <a:t>Watt (W)</a:t>
            </a:r>
            <a:endParaRPr lang="en-US" sz="4800" dirty="0" smtClean="0"/>
          </a:p>
          <a:p>
            <a:pPr lvl="1"/>
            <a:r>
              <a:rPr lang="en-US" sz="2800" b="1" dirty="0" smtClean="0">
                <a:solidFill>
                  <a:srgbClr val="FF0000"/>
                </a:solidFill>
              </a:rPr>
              <a:t>1 </a:t>
            </a:r>
            <a:r>
              <a:rPr lang="en-US" sz="2800" b="1" dirty="0">
                <a:solidFill>
                  <a:srgbClr val="FF0000"/>
                </a:solidFill>
              </a:rPr>
              <a:t>W = 1 J/sec  (1 watt =  1 joule per second)</a:t>
            </a:r>
            <a:endParaRPr lang="en-US" sz="2800" dirty="0">
              <a:solidFill>
                <a:srgbClr val="FF0000"/>
              </a:solidFill>
            </a:endParaRPr>
          </a:p>
          <a:p>
            <a:pPr lvl="0"/>
            <a:r>
              <a:rPr lang="en-US" sz="3200" dirty="0"/>
              <a:t>Therefore a 100 W</a:t>
            </a:r>
            <a:r>
              <a:rPr lang="en-US" sz="3200" dirty="0" smtClean="0"/>
              <a:t> </a:t>
            </a:r>
            <a:r>
              <a:rPr lang="en-US" sz="3200" dirty="0"/>
              <a:t>light bulb uses </a:t>
            </a:r>
            <a:endParaRPr lang="en-US" sz="3200" dirty="0" smtClean="0"/>
          </a:p>
          <a:p>
            <a:pPr marL="109728" lv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100 J/sec </a:t>
            </a:r>
            <a:r>
              <a:rPr lang="en-US" sz="3200" dirty="0"/>
              <a:t>of electrical energy.  </a:t>
            </a:r>
            <a:endParaRPr lang="en-US" sz="3200" dirty="0" smtClean="0"/>
          </a:p>
          <a:p>
            <a:pPr lvl="0"/>
            <a:r>
              <a:rPr lang="en-US" sz="3200" dirty="0" smtClean="0"/>
              <a:t>Efficiency (%) = </a:t>
            </a:r>
            <a:r>
              <a:rPr lang="en-US" sz="3200" u="sng" dirty="0"/>
              <a:t>E</a:t>
            </a:r>
            <a:r>
              <a:rPr lang="en-US" sz="3200" u="sng" dirty="0" smtClean="0"/>
              <a:t>nergy output x 100  </a:t>
            </a:r>
          </a:p>
          <a:p>
            <a:pPr marL="109728" lvl="0" indent="0">
              <a:buNone/>
            </a:pPr>
            <a:r>
              <a:rPr lang="en-US" sz="3200" dirty="0" smtClean="0"/>
              <a:t>                            Energy input</a:t>
            </a:r>
          </a:p>
          <a:p>
            <a:pPr lvl="0"/>
            <a:r>
              <a:rPr lang="en-US" sz="3200" dirty="0" smtClean="0"/>
              <a:t>If </a:t>
            </a:r>
            <a:r>
              <a:rPr lang="en-US" sz="3200" dirty="0"/>
              <a:t>it is 20% </a:t>
            </a:r>
            <a:r>
              <a:rPr lang="en-US" sz="3200" b="1" i="1" u="sng" dirty="0"/>
              <a:t>efficient</a:t>
            </a:r>
            <a:r>
              <a:rPr lang="en-US" sz="3200" b="1" dirty="0"/>
              <a:t> </a:t>
            </a:r>
            <a:r>
              <a:rPr lang="en-US" sz="3200" dirty="0"/>
              <a:t>(typical for an average light bulb) then the bulb converts 20% of the electrical energy into light, and 80% is lost as waste heat</a:t>
            </a:r>
            <a:r>
              <a:rPr lang="en-US" sz="3200" dirty="0" smtClean="0"/>
              <a:t>.</a:t>
            </a: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042"/>
            <a:ext cx="8229600" cy="1143000"/>
          </a:xfrm>
        </p:spPr>
        <p:txBody>
          <a:bodyPr/>
          <a:lstStyle/>
          <a:p>
            <a:r>
              <a:rPr lang="en-US" dirty="0" smtClean="0"/>
              <a:t>           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633413" algn="l"/>
                <a:tab pos="2065338" algn="l"/>
                <a:tab pos="3657600" algn="l"/>
              </a:tabLst>
            </a:pPr>
            <a:r>
              <a:rPr lang="en-US" dirty="0" smtClean="0"/>
              <a:t>How much </a:t>
            </a:r>
            <a:r>
              <a:rPr lang="en-US" b="1" dirty="0" smtClean="0"/>
              <a:t>energy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in J</a:t>
            </a:r>
            <a:r>
              <a:rPr lang="en-US" dirty="0" smtClean="0"/>
              <a:t> </a:t>
            </a:r>
            <a:r>
              <a:rPr lang="en-US" dirty="0" smtClean="0"/>
              <a:t>does a </a:t>
            </a:r>
            <a:r>
              <a:rPr lang="en-US" b="1" dirty="0" smtClean="0"/>
              <a:t>75 </a:t>
            </a:r>
            <a:r>
              <a:rPr lang="en-US" b="1" dirty="0"/>
              <a:t>W</a:t>
            </a:r>
            <a:r>
              <a:rPr lang="en-US" b="1" dirty="0" smtClean="0"/>
              <a:t> </a:t>
            </a:r>
            <a:r>
              <a:rPr lang="en-US" dirty="0" smtClean="0"/>
              <a:t>light bulb use when it is turned on for </a:t>
            </a:r>
            <a:r>
              <a:rPr lang="en-US" b="1" dirty="0" smtClean="0"/>
              <a:t>25 minutes?</a:t>
            </a:r>
          </a:p>
          <a:p>
            <a:pPr marL="0" lvl="0" indent="0">
              <a:buNone/>
              <a:tabLst>
                <a:tab pos="633413" algn="l"/>
                <a:tab pos="2065338" algn="l"/>
                <a:tab pos="3657600" algn="l"/>
              </a:tabLst>
            </a:pPr>
            <a:endParaRPr lang="en-US" dirty="0" smtClean="0"/>
          </a:p>
          <a:p>
            <a:pPr marL="0" lvl="0" indent="0">
              <a:buNone/>
              <a:tabLst>
                <a:tab pos="633413" algn="l"/>
                <a:tab pos="2065338" algn="l"/>
                <a:tab pos="3657600" algn="l"/>
              </a:tabLst>
            </a:pPr>
            <a:r>
              <a:rPr lang="en-US" dirty="0" smtClean="0"/>
              <a:t>E =	 75 J	60 sec	25 min</a:t>
            </a:r>
          </a:p>
          <a:p>
            <a:pPr marL="0" lvl="0" indent="0">
              <a:buNone/>
              <a:tabLst>
                <a:tab pos="633413" algn="l"/>
                <a:tab pos="2065338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 sec	  min 	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3273205"/>
            <a:ext cx="838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90800" y="3273205"/>
            <a:ext cx="10594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98374" y="3273205"/>
            <a:ext cx="12118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y 10"/>
          <p:cNvSpPr/>
          <p:nvPr/>
        </p:nvSpPr>
        <p:spPr>
          <a:xfrm>
            <a:off x="2209800" y="3158905"/>
            <a:ext cx="312174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3810000" y="3158905"/>
            <a:ext cx="312174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Equal 12"/>
          <p:cNvSpPr/>
          <p:nvPr/>
        </p:nvSpPr>
        <p:spPr>
          <a:xfrm>
            <a:off x="5565060" y="3091309"/>
            <a:ext cx="3810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8460" y="2846436"/>
            <a:ext cx="2438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FF0000"/>
                </a:solidFill>
              </a:rPr>
              <a:t>110 000 J</a:t>
            </a:r>
          </a:p>
          <a:p>
            <a:r>
              <a:rPr lang="en-US" sz="2700" dirty="0" smtClean="0">
                <a:solidFill>
                  <a:prstClr val="black"/>
                </a:solidFill>
              </a:rPr>
              <a:t>(or 110 kJ)</a:t>
            </a:r>
            <a:endParaRPr lang="en-US" sz="2700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143000" y="3472309"/>
            <a:ext cx="838200" cy="1818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035710" y="2892207"/>
            <a:ext cx="838200" cy="1818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656805" y="2909413"/>
            <a:ext cx="838200" cy="1818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01413" y="3474767"/>
            <a:ext cx="838200" cy="1818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84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</a:t>
            </a:r>
            <a:r>
              <a:rPr lang="en-US" dirty="0"/>
              <a:t>of the information about the current can usually be found. 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find the power (in watts) of any electrical </a:t>
            </a:r>
            <a:r>
              <a:rPr lang="en-US" dirty="0" smtClean="0"/>
              <a:t>appliance, </a:t>
            </a:r>
            <a:r>
              <a:rPr lang="en-US" dirty="0"/>
              <a:t>use the equation </a:t>
            </a:r>
            <a:r>
              <a:rPr lang="en-US" b="1" dirty="0"/>
              <a:t>P = V x </a:t>
            </a:r>
            <a:r>
              <a:rPr lang="en-US" b="1" dirty="0" smtClean="0"/>
              <a:t>I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b="1" dirty="0" smtClean="0"/>
              <a:t> </a:t>
            </a:r>
            <a:r>
              <a:rPr lang="en-US" b="1" dirty="0"/>
              <a:t>= power, </a:t>
            </a:r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b="1" dirty="0"/>
              <a:t> = voltage, </a:t>
            </a:r>
            <a:r>
              <a:rPr lang="en-US" b="1" dirty="0" smtClean="0">
                <a:solidFill>
                  <a:srgbClr val="FF0000"/>
                </a:solidFill>
              </a:rPr>
              <a:t>I</a:t>
            </a:r>
            <a:r>
              <a:rPr lang="en-US" b="1" dirty="0" smtClean="0"/>
              <a:t> </a:t>
            </a:r>
            <a:r>
              <a:rPr lang="en-US" b="1" dirty="0"/>
              <a:t>is </a:t>
            </a:r>
            <a:r>
              <a:rPr lang="en-US" b="1" dirty="0" smtClean="0"/>
              <a:t>current in amperes </a:t>
            </a:r>
            <a:r>
              <a:rPr lang="en-US" b="1" dirty="0"/>
              <a:t>(A).</a:t>
            </a:r>
            <a:r>
              <a:rPr lang="en-US" dirty="0"/>
              <a:t>  </a:t>
            </a:r>
            <a:endParaRPr lang="en-US" dirty="0" smtClean="0"/>
          </a:p>
          <a:p>
            <a:r>
              <a:rPr lang="en-US" dirty="0" smtClean="0"/>
              <a:t>Australian </a:t>
            </a:r>
            <a:r>
              <a:rPr lang="en-US" dirty="0"/>
              <a:t>household voltage is </a:t>
            </a:r>
            <a:r>
              <a:rPr lang="en-US" dirty="0" smtClean="0"/>
              <a:t>250 </a:t>
            </a:r>
            <a:r>
              <a:rPr lang="en-US" dirty="0"/>
              <a:t>V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(Some air </a:t>
            </a:r>
            <a:r>
              <a:rPr lang="en-US" dirty="0"/>
              <a:t>conditioners, electric stoves and 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dryers are 220 </a:t>
            </a:r>
            <a:r>
              <a:rPr lang="en-US" dirty="0"/>
              <a:t>V).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the wattage is not given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5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Kilowatt Hour</a:t>
            </a:r>
            <a:r>
              <a:rPr lang="en-US" dirty="0"/>
              <a:t> (</a:t>
            </a:r>
            <a:r>
              <a:rPr lang="en-US" dirty="0" smtClean="0"/>
              <a:t>kWh</a:t>
            </a:r>
            <a:r>
              <a:rPr lang="en-US" dirty="0"/>
              <a:t>) is not a unit of power but a unit of </a:t>
            </a:r>
            <a:r>
              <a:rPr lang="en-US" i="1" u="sng" dirty="0" smtClean="0"/>
              <a:t>energy</a:t>
            </a:r>
            <a:r>
              <a:rPr lang="en-US" dirty="0"/>
              <a:t> </a:t>
            </a:r>
            <a:r>
              <a:rPr lang="en-US" dirty="0" smtClean="0"/>
              <a:t>(because it has a time component).  </a:t>
            </a:r>
          </a:p>
          <a:p>
            <a:pPr lvl="1"/>
            <a:r>
              <a:rPr lang="en-US" dirty="0" smtClean="0"/>
              <a:t>Notice </a:t>
            </a:r>
            <a:r>
              <a:rPr lang="en-US" dirty="0"/>
              <a:t>that a </a:t>
            </a:r>
            <a:r>
              <a:rPr lang="en-US" dirty="0" smtClean="0"/>
              <a:t>kilowatt </a:t>
            </a:r>
            <a:r>
              <a:rPr lang="en-US" dirty="0"/>
              <a:t>is a unit of power and hour is a unit of time.  Therefore, E = P x t.  </a:t>
            </a:r>
            <a:endParaRPr lang="en-US" dirty="0" smtClean="0"/>
          </a:p>
          <a:p>
            <a:r>
              <a:rPr lang="en-US" dirty="0" smtClean="0"/>
              <a:t>A kilowatt hour </a:t>
            </a:r>
            <a:r>
              <a:rPr lang="en-US" dirty="0"/>
              <a:t>is equal to 1 </a:t>
            </a:r>
            <a:r>
              <a:rPr lang="en-US" dirty="0" smtClean="0"/>
              <a:t>kW </a:t>
            </a:r>
            <a:r>
              <a:rPr lang="en-US" dirty="0"/>
              <a:t>(or 1000 </a:t>
            </a:r>
            <a:r>
              <a:rPr lang="en-US" dirty="0" smtClean="0"/>
              <a:t>W) delivered </a:t>
            </a:r>
            <a:r>
              <a:rPr lang="en-US" dirty="0"/>
              <a:t>continuously for one hour (3600 </a:t>
            </a:r>
            <a:r>
              <a:rPr lang="en-US" dirty="0" smtClean="0"/>
              <a:t>s).</a:t>
            </a:r>
            <a:endParaRPr lang="en-US" dirty="0"/>
          </a:p>
          <a:p>
            <a:pPr lvl="0"/>
            <a:r>
              <a:rPr lang="en-US" dirty="0"/>
              <a:t>1 </a:t>
            </a:r>
            <a:r>
              <a:rPr lang="en-US" dirty="0" smtClean="0"/>
              <a:t>kWh </a:t>
            </a:r>
            <a:r>
              <a:rPr lang="en-US" dirty="0"/>
              <a:t>= 1000 </a:t>
            </a:r>
            <a:r>
              <a:rPr lang="en-US" dirty="0" smtClean="0"/>
              <a:t>J/s </a:t>
            </a:r>
            <a:r>
              <a:rPr lang="en-US" dirty="0"/>
              <a:t>x 3600 </a:t>
            </a:r>
            <a:r>
              <a:rPr lang="en-US" dirty="0" smtClean="0"/>
              <a:t>s </a:t>
            </a:r>
            <a:r>
              <a:rPr lang="en-US" dirty="0"/>
              <a:t>= </a:t>
            </a:r>
            <a:r>
              <a:rPr lang="en-US" dirty="0" smtClean="0"/>
              <a:t>3 600 000 </a:t>
            </a:r>
            <a:r>
              <a:rPr lang="en-US" dirty="0"/>
              <a:t>J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            or </a:t>
            </a:r>
            <a:r>
              <a:rPr lang="en-US" dirty="0"/>
              <a:t>3600 kJ</a:t>
            </a:r>
          </a:p>
          <a:p>
            <a:pPr marL="109728" lv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Kilowatt Hour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Dr. Smith’s </a:t>
            </a:r>
            <a:r>
              <a:rPr lang="en-US" dirty="0" smtClean="0"/>
              <a:t>power </a:t>
            </a:r>
            <a:r>
              <a:rPr lang="en-US" dirty="0"/>
              <a:t>bill shows that his home used 1355 </a:t>
            </a:r>
            <a:r>
              <a:rPr lang="en-US" dirty="0" smtClean="0"/>
              <a:t>kWh </a:t>
            </a:r>
            <a:r>
              <a:rPr lang="en-US" dirty="0"/>
              <a:t>over a 30 day period. </a:t>
            </a:r>
            <a:endParaRPr lang="en-US" dirty="0" smtClean="0"/>
          </a:p>
          <a:p>
            <a:pPr lvl="1"/>
            <a:r>
              <a:rPr lang="en-US" dirty="0" smtClean="0"/>
              <a:t>1 </a:t>
            </a:r>
            <a:r>
              <a:rPr lang="en-US" dirty="0"/>
              <a:t>kwh = </a:t>
            </a:r>
            <a:r>
              <a:rPr lang="en-US" dirty="0" smtClean="0"/>
              <a:t>3600 kJ</a:t>
            </a:r>
            <a:br>
              <a:rPr lang="en-US" dirty="0" smtClean="0"/>
            </a:br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Find the energy used (in kJ) for the </a:t>
            </a:r>
            <a:r>
              <a:rPr lang="en-US" dirty="0" smtClean="0"/>
              <a:t>30-day </a:t>
            </a:r>
            <a:r>
              <a:rPr lang="en-US" dirty="0"/>
              <a:t>period.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Find the energy used in J/day.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At the rate of </a:t>
            </a:r>
            <a:r>
              <a:rPr lang="en-US" dirty="0" smtClean="0"/>
              <a:t>$0.075 per kWh</a:t>
            </a:r>
            <a:r>
              <a:rPr lang="en-US" dirty="0"/>
              <a:t>, what is Dr. Smith’s power bill (without tax)?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6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1355 kWh in 30 days</a:t>
            </a:r>
            <a:br>
              <a:rPr lang="en-US" dirty="0" smtClean="0"/>
            </a:br>
            <a:endParaRPr lang="en-US" dirty="0" smtClean="0"/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Find </a:t>
            </a:r>
            <a:r>
              <a:rPr lang="en-US" dirty="0"/>
              <a:t>the energy used (in kJ) for the 30 day </a:t>
            </a:r>
            <a:r>
              <a:rPr lang="en-US" dirty="0" smtClean="0"/>
              <a:t> </a:t>
            </a:r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period.</a:t>
            </a:r>
          </a:p>
          <a:p>
            <a:pPr marL="514350" lvl="0" indent="-514350">
              <a:buAutoNum type="alphaLcParenR"/>
            </a:pPr>
            <a:endParaRPr lang="en-US" sz="1400" dirty="0" smtClean="0"/>
          </a:p>
          <a:p>
            <a:pPr marL="0" indent="0">
              <a:buNone/>
              <a:tabLst>
                <a:tab pos="2065338" algn="l"/>
                <a:tab pos="3894138" algn="l"/>
              </a:tabLst>
            </a:pPr>
            <a:r>
              <a:rPr lang="en-US" b="1" dirty="0" smtClean="0"/>
              <a:t>1355 kWh	3600 kJ	    </a:t>
            </a:r>
            <a:r>
              <a:rPr lang="en-US" b="1" u="sng" dirty="0" smtClean="0">
                <a:solidFill>
                  <a:srgbClr val="FF0000"/>
                </a:solidFill>
              </a:rPr>
              <a:t>4.88 x 10</a:t>
            </a:r>
            <a:r>
              <a:rPr lang="en-US" b="1" u="sng" baseline="30000" dirty="0" smtClean="0">
                <a:solidFill>
                  <a:srgbClr val="FF0000"/>
                </a:solidFill>
              </a:rPr>
              <a:t>6</a:t>
            </a:r>
            <a:r>
              <a:rPr lang="en-US" b="1" u="sng" dirty="0" smtClean="0">
                <a:solidFill>
                  <a:srgbClr val="FF0000"/>
                </a:solidFill>
              </a:rPr>
              <a:t> kJ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2065338" algn="l"/>
                <a:tab pos="3894138" algn="l"/>
              </a:tabLst>
            </a:pPr>
            <a:r>
              <a:rPr lang="en-US" b="1" dirty="0" smtClean="0"/>
              <a:t>	1 kWh</a:t>
            </a:r>
          </a:p>
          <a:p>
            <a:pPr marL="0" indent="0">
              <a:buNone/>
              <a:tabLst>
                <a:tab pos="2065338" algn="l"/>
                <a:tab pos="3894138" algn="l"/>
              </a:tabLst>
            </a:pPr>
            <a:endParaRPr lang="en-US" sz="22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1a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667000" y="3865571"/>
            <a:ext cx="1219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ultiply 4"/>
          <p:cNvSpPr/>
          <p:nvPr/>
        </p:nvSpPr>
        <p:spPr>
          <a:xfrm>
            <a:off x="2312003" y="3643473"/>
            <a:ext cx="312174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Equal 5"/>
          <p:cNvSpPr/>
          <p:nvPr/>
        </p:nvSpPr>
        <p:spPr>
          <a:xfrm>
            <a:off x="4239125" y="3628725"/>
            <a:ext cx="3810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943725" y="4056429"/>
            <a:ext cx="838200" cy="1818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94696" y="3569733"/>
            <a:ext cx="838200" cy="1818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7200" y="4648200"/>
            <a:ext cx="8305800" cy="1371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1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erspective">
  <a:themeElements>
    <a:clrScheme name="Custom 101">
      <a:dk1>
        <a:srgbClr val="EEECE1"/>
      </a:dk1>
      <a:lt1>
        <a:srgbClr val="EEECE1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714</TotalTime>
  <Words>908</Words>
  <Application>Microsoft Office PowerPoint</Application>
  <PresentationFormat>On-screen Show (4:3)</PresentationFormat>
  <Paragraphs>171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Perspective</vt:lpstr>
      <vt:lpstr>Concourse</vt:lpstr>
      <vt:lpstr>Domestic Power</vt:lpstr>
      <vt:lpstr>The basic unit of energy</vt:lpstr>
      <vt:lpstr>Power</vt:lpstr>
      <vt:lpstr>            Efficiency</vt:lpstr>
      <vt:lpstr>Solution</vt:lpstr>
      <vt:lpstr>If the wattage is not given</vt:lpstr>
      <vt:lpstr>Kilowatt Hour</vt:lpstr>
      <vt:lpstr>Problem 1</vt:lpstr>
      <vt:lpstr>1a</vt:lpstr>
      <vt:lpstr>1b</vt:lpstr>
      <vt:lpstr>1c</vt:lpstr>
      <vt:lpstr>Problem 2</vt:lpstr>
      <vt:lpstr>2a</vt:lpstr>
      <vt:lpstr>2b</vt:lpstr>
      <vt:lpstr>Problem 3</vt:lpstr>
      <vt:lpstr>3a</vt:lpstr>
      <vt:lpstr>3b</vt:lpstr>
      <vt:lpstr>3c</vt:lpstr>
      <vt:lpstr>3d</vt:lpstr>
      <vt:lpstr>Problem 4</vt:lpstr>
      <vt:lpstr>4a</vt:lpstr>
      <vt:lpstr>4b</vt:lpstr>
      <vt:lpstr>Problem 5</vt:lpstr>
      <vt:lpstr>5a</vt:lpstr>
      <vt:lpstr>5b</vt:lpstr>
      <vt:lpstr>5c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debroux</dc:creator>
  <cp:lastModifiedBy>WOOD Jeffery</cp:lastModifiedBy>
  <cp:revision>91</cp:revision>
  <dcterms:created xsi:type="dcterms:W3CDTF">2014-07-22T16:45:45Z</dcterms:created>
  <dcterms:modified xsi:type="dcterms:W3CDTF">2018-06-14T06:38:53Z</dcterms:modified>
</cp:coreProperties>
</file>