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5"/>
    <p:restoredTop sz="94715"/>
  </p:normalViewPr>
  <p:slideViewPr>
    <p:cSldViewPr snapToGrid="0" snapToObjects="1">
      <p:cViewPr>
        <p:scale>
          <a:sx n="108" d="100"/>
          <a:sy n="108" d="100"/>
        </p:scale>
        <p:origin x="61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3/1/18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3/1/18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3/1/18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3/1/18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3/1/18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D9FC-B595-D348-BA84-7BD081CB1992}"/>
              </a:ext>
            </a:extLst>
          </p:cNvPr>
          <p:cNvSpPr>
            <a:spLocks noGrp="1"/>
          </p:cNvSpPr>
          <p:nvPr>
            <p:ph type="ctrTitle"/>
          </p:nvPr>
        </p:nvSpPr>
        <p:spPr/>
        <p:txBody>
          <a:bodyPr/>
          <a:lstStyle/>
          <a:p>
            <a:r>
              <a:rPr lang="en-US" dirty="0"/>
              <a:t>Passive solar</a:t>
            </a:r>
            <a:br>
              <a:rPr lang="en-US" dirty="0"/>
            </a:br>
            <a:r>
              <a:rPr lang="en-US" dirty="0"/>
              <a:t>heating</a:t>
            </a:r>
          </a:p>
        </p:txBody>
      </p:sp>
      <p:sp>
        <p:nvSpPr>
          <p:cNvPr id="3" name="Subtitle 2">
            <a:extLst>
              <a:ext uri="{FF2B5EF4-FFF2-40B4-BE49-F238E27FC236}">
                <a16:creationId xmlns:a16="http://schemas.microsoft.com/office/drawing/2014/main" id="{375C32EA-8637-FD41-81B9-8911537D8341}"/>
              </a:ext>
            </a:extLst>
          </p:cNvPr>
          <p:cNvSpPr>
            <a:spLocks noGrp="1"/>
          </p:cNvSpPr>
          <p:nvPr>
            <p:ph type="subTitle" idx="1"/>
          </p:nvPr>
        </p:nvSpPr>
        <p:spPr/>
        <p:txBody>
          <a:bodyPr/>
          <a:lstStyle/>
          <a:p>
            <a:r>
              <a:rPr lang="en-US" dirty="0"/>
              <a:t>By Cherry, Noah and Will</a:t>
            </a:r>
          </a:p>
        </p:txBody>
      </p:sp>
    </p:spTree>
    <p:extLst>
      <p:ext uri="{BB962C8B-B14F-4D97-AF65-F5344CB8AC3E}">
        <p14:creationId xmlns:p14="http://schemas.microsoft.com/office/powerpoint/2010/main" val="82204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1D56-E473-CA4E-B2D3-9EE782B2741A}"/>
              </a:ext>
            </a:extLst>
          </p:cNvPr>
          <p:cNvSpPr>
            <a:spLocks noGrp="1"/>
          </p:cNvSpPr>
          <p:nvPr>
            <p:ph type="title"/>
          </p:nvPr>
        </p:nvSpPr>
        <p:spPr>
          <a:xfrm>
            <a:off x="1251678" y="514587"/>
            <a:ext cx="10178322" cy="1492132"/>
          </a:xfrm>
        </p:spPr>
        <p:txBody>
          <a:bodyPr/>
          <a:lstStyle/>
          <a:p>
            <a:r>
              <a:rPr lang="en-US" dirty="0"/>
              <a:t>What is passive solar heating? </a:t>
            </a:r>
          </a:p>
        </p:txBody>
      </p:sp>
      <p:sp>
        <p:nvSpPr>
          <p:cNvPr id="3" name="Content Placeholder 2">
            <a:extLst>
              <a:ext uri="{FF2B5EF4-FFF2-40B4-BE49-F238E27FC236}">
                <a16:creationId xmlns:a16="http://schemas.microsoft.com/office/drawing/2014/main" id="{71F517A2-C9A6-924D-B1D9-453288251A01}"/>
              </a:ext>
            </a:extLst>
          </p:cNvPr>
          <p:cNvSpPr>
            <a:spLocks noGrp="1"/>
          </p:cNvSpPr>
          <p:nvPr>
            <p:ph idx="1"/>
          </p:nvPr>
        </p:nvSpPr>
        <p:spPr>
          <a:xfrm>
            <a:off x="1251678" y="2269477"/>
            <a:ext cx="10178322" cy="4447399"/>
          </a:xfrm>
        </p:spPr>
        <p:txBody>
          <a:bodyPr>
            <a:normAutofit fontScale="62500" lnSpcReduction="20000"/>
          </a:bodyPr>
          <a:lstStyle/>
          <a:p>
            <a:r>
              <a:rPr lang="en-US" sz="3600" dirty="0"/>
              <a:t>‘The least expensive way to heat your home’</a:t>
            </a:r>
          </a:p>
          <a:p>
            <a:r>
              <a:rPr lang="en-US" sz="3600" dirty="0"/>
              <a:t>Incorporates design and material placement to ensure the house is appropriately heated in cooler weather, and cooled in warmer weather</a:t>
            </a:r>
          </a:p>
          <a:p>
            <a:r>
              <a:rPr lang="en-US" sz="3600" dirty="0"/>
              <a:t> To put it technically: "</a:t>
            </a:r>
            <a:r>
              <a:rPr lang="en-AU" sz="3600" dirty="0"/>
              <a:t>In </a:t>
            </a:r>
            <a:r>
              <a:rPr lang="en-AU" sz="3600" b="1" dirty="0"/>
              <a:t>passive solar</a:t>
            </a:r>
            <a:r>
              <a:rPr lang="en-AU" sz="3600" dirty="0"/>
              <a:t> building design, windows, walls, and floors are made to collect, store, and distribute </a:t>
            </a:r>
            <a:r>
              <a:rPr lang="en-AU" sz="3600" b="1" dirty="0"/>
              <a:t>solar energy</a:t>
            </a:r>
            <a:r>
              <a:rPr lang="en-AU" sz="3600" dirty="0"/>
              <a:t> in the form of </a:t>
            </a:r>
            <a:r>
              <a:rPr lang="en-AU" sz="3600" b="1" dirty="0"/>
              <a:t>heat</a:t>
            </a:r>
            <a:r>
              <a:rPr lang="en-AU" sz="3600" dirty="0"/>
              <a:t> in the winter and reject </a:t>
            </a:r>
            <a:r>
              <a:rPr lang="en-AU" sz="3600" b="1" dirty="0"/>
              <a:t>solar heat</a:t>
            </a:r>
            <a:r>
              <a:rPr lang="en-AU" sz="3600" dirty="0"/>
              <a:t> in the summer”</a:t>
            </a:r>
          </a:p>
          <a:p>
            <a:r>
              <a:rPr lang="en-AU" sz="3600" dirty="0"/>
              <a:t>Buildings designed with passive solar heating and cooling in mind take advantage of natural climate to maintain a comfortable temperature indoors</a:t>
            </a:r>
          </a:p>
          <a:p>
            <a:endParaRPr lang="en-AU" sz="3600" dirty="0"/>
          </a:p>
          <a:p>
            <a:endParaRPr lang="en-AU" dirty="0"/>
          </a:p>
          <a:p>
            <a:endParaRPr lang="en-US" dirty="0"/>
          </a:p>
          <a:p>
            <a:endParaRPr lang="en-US" dirty="0"/>
          </a:p>
          <a:p>
            <a:pPr marL="0" indent="0">
              <a:buNone/>
            </a:pP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4434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0E00-2B09-E24D-A517-053724D767FB}"/>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5F860A9B-B7C2-364D-A694-5951F52969D2}"/>
              </a:ext>
            </a:extLst>
          </p:cNvPr>
          <p:cNvSpPr>
            <a:spLocks noGrp="1"/>
          </p:cNvSpPr>
          <p:nvPr>
            <p:ph idx="1"/>
          </p:nvPr>
        </p:nvSpPr>
        <p:spPr>
          <a:xfrm>
            <a:off x="1251678" y="1454227"/>
            <a:ext cx="10178322" cy="4425365"/>
          </a:xfrm>
        </p:spPr>
        <p:txBody>
          <a:bodyPr/>
          <a:lstStyle/>
          <a:p>
            <a:r>
              <a:rPr lang="en-US" dirty="0"/>
              <a:t>SOLAR </a:t>
            </a:r>
            <a:r>
              <a:rPr lang="en-US" b="1" dirty="0"/>
              <a:t>RADIATION</a:t>
            </a:r>
            <a:r>
              <a:rPr lang="en-US" dirty="0"/>
              <a:t>:  </a:t>
            </a:r>
            <a:r>
              <a:rPr lang="en-AU" dirty="0"/>
              <a:t>trapped by the greenhouse action of correctly oriented glass areas exposed to full sun. Window orientation, shading, frames and glazing type have a significant effect on the efficiency of this process</a:t>
            </a:r>
            <a:endParaRPr lang="en-US" dirty="0"/>
          </a:p>
          <a:p>
            <a:r>
              <a:rPr lang="en-US" dirty="0"/>
              <a:t>INSULATION: (insulating the thermal mass of materials) prevents loss by conduction in Winter, and gain of heat by conduction in Summer (e.g. Solid brick walls and concrete slab floors provide a large amount of thermal mass, meaning they take longer to heat up in Summer and cool down in Winter).</a:t>
            </a:r>
          </a:p>
          <a:p>
            <a:r>
              <a:rPr lang="en-US" dirty="0"/>
              <a:t>SOLAR ENERGY: placement of large windows on the NORTH (direction majority of sunlight is received from) side of the house, placing deciduous trees in front of the windows – no leaves in the winter, blocks sunlight in the summer</a:t>
            </a:r>
          </a:p>
          <a:p>
            <a:r>
              <a:rPr lang="en-US" dirty="0"/>
              <a:t>HEAT LOSS: </a:t>
            </a:r>
            <a:r>
              <a:rPr lang="en-AU" dirty="0"/>
              <a:t>minimised with appropriate window treatments and well-insulated walls, ceilings and raised floors, house shape etc. </a:t>
            </a:r>
            <a:endParaRPr lang="en-US" dirty="0"/>
          </a:p>
          <a:p>
            <a:endParaRPr lang="en-US" dirty="0"/>
          </a:p>
          <a:p>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FA4DA1AC-826F-BF47-89CD-EF3C5927128C}"/>
              </a:ext>
            </a:extLst>
          </p:cNvPr>
          <p:cNvSpPr txBox="1"/>
          <p:nvPr/>
        </p:nvSpPr>
        <p:spPr>
          <a:xfrm>
            <a:off x="11642502" y="6488668"/>
            <a:ext cx="399245"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238302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7D03-3A94-9440-A8C5-2E2DAD9C0203}"/>
              </a:ext>
            </a:extLst>
          </p:cNvPr>
          <p:cNvSpPr>
            <a:spLocks noGrp="1"/>
          </p:cNvSpPr>
          <p:nvPr>
            <p:ph type="title"/>
          </p:nvPr>
        </p:nvSpPr>
        <p:spPr>
          <a:xfrm>
            <a:off x="1251678" y="382385"/>
            <a:ext cx="10178322" cy="905502"/>
          </a:xfrm>
        </p:spPr>
        <p:txBody>
          <a:bodyPr/>
          <a:lstStyle/>
          <a:p>
            <a:r>
              <a:rPr lang="en-US" dirty="0"/>
              <a:t>How Does It Work?</a:t>
            </a:r>
            <a:r>
              <a:rPr lang="en-US" sz="2800" dirty="0"/>
              <a:t>( THE FIVE ELEMENTS )</a:t>
            </a:r>
            <a:endParaRPr lang="en-US" dirty="0"/>
          </a:p>
        </p:txBody>
      </p:sp>
      <p:sp>
        <p:nvSpPr>
          <p:cNvPr id="3" name="Content Placeholder 2">
            <a:extLst>
              <a:ext uri="{FF2B5EF4-FFF2-40B4-BE49-F238E27FC236}">
                <a16:creationId xmlns:a16="http://schemas.microsoft.com/office/drawing/2014/main" id="{E1818DDB-E7DB-4C43-997D-40C7B3D35EB0}"/>
              </a:ext>
            </a:extLst>
          </p:cNvPr>
          <p:cNvSpPr>
            <a:spLocks noGrp="1"/>
          </p:cNvSpPr>
          <p:nvPr>
            <p:ph idx="1"/>
          </p:nvPr>
        </p:nvSpPr>
        <p:spPr>
          <a:xfrm>
            <a:off x="1251678" y="1081825"/>
            <a:ext cx="10178322" cy="5393964"/>
          </a:xfrm>
        </p:spPr>
        <p:txBody>
          <a:bodyPr>
            <a:normAutofit fontScale="92500" lnSpcReduction="10000"/>
          </a:bodyPr>
          <a:lstStyle/>
          <a:p>
            <a:pPr marL="457200" indent="-457200">
              <a:buAutoNum type="arabicPeriod"/>
            </a:pPr>
            <a:r>
              <a:rPr lang="en-US" b="1" dirty="0"/>
              <a:t>APERTURE/COLLECTOR- </a:t>
            </a:r>
            <a:r>
              <a:rPr lang="en-AU" dirty="0"/>
              <a:t>The large glass area through which sunlight enters the building. The aperture(s) should face within 30 degrees of true north and should not be shaded by other buildings or trees from 9a.m. to 3p.m. daily during the heating season</a:t>
            </a:r>
          </a:p>
          <a:p>
            <a:pPr marL="457200" indent="-457200">
              <a:buFont typeface="Arial" panose="020B0604020202020204" pitchFamily="34" charset="0"/>
              <a:buAutoNum type="arabicPeriod"/>
            </a:pPr>
            <a:r>
              <a:rPr lang="en-AU" b="1" dirty="0"/>
              <a:t>ABSORBER- </a:t>
            </a:r>
            <a:r>
              <a:rPr lang="en-AU" dirty="0"/>
              <a:t>The hard, darkened surface of the storage element. The surface, which could be a masonry wall, floor, or water container, sits in the direct path of sunlight. Sunlight hitting the surface is absorbed as heat.</a:t>
            </a:r>
          </a:p>
          <a:p>
            <a:pPr marL="457200" indent="-457200">
              <a:buFont typeface="Arial" panose="020B0604020202020204" pitchFamily="34" charset="0"/>
              <a:buAutoNum type="arabicPeriod"/>
            </a:pPr>
            <a:r>
              <a:rPr lang="en-AU" b="1" dirty="0"/>
              <a:t>THERMAL MASS-</a:t>
            </a:r>
            <a:r>
              <a:rPr lang="en-AU" dirty="0"/>
              <a:t> Materials that retain or store the heat produced by sunlight. While the absorber is an exposed surface, the thermal mass is the material below and behind this surface.</a:t>
            </a:r>
          </a:p>
          <a:p>
            <a:pPr marL="457200" indent="-457200">
              <a:buFont typeface="Arial" panose="020B0604020202020204" pitchFamily="34" charset="0"/>
              <a:buAutoNum type="arabicPeriod"/>
            </a:pPr>
            <a:r>
              <a:rPr lang="en-AU" b="1" dirty="0"/>
              <a:t>DISTRIBUTION- </a:t>
            </a:r>
            <a:r>
              <a:rPr lang="en-AU" dirty="0"/>
              <a:t> Method by which solar heat circulates from the collection and storage points to different areas of the house. A strictly passive design will use the three natural heat transfer modes- conduction, convection and radiation- exclusively. In some applications, fans, ducts and blowers may be used to distribute the heat through the house.</a:t>
            </a:r>
          </a:p>
          <a:p>
            <a:pPr marL="457200" indent="-457200">
              <a:buFont typeface="Arial" panose="020B0604020202020204" pitchFamily="34" charset="0"/>
              <a:buAutoNum type="arabicPeriod"/>
            </a:pPr>
            <a:r>
              <a:rPr lang="en-AU" b="1" dirty="0"/>
              <a:t>CONTROL-</a:t>
            </a:r>
            <a:r>
              <a:rPr lang="en-AU" dirty="0"/>
              <a:t> Roof overhangs can be used to shade the aperture area during summer months. Other elements that control under and/or overheating include electronic sensing devices, such as a differential thermostat that signals a fan to turn on; operable vents and dampers that allow or restrict heat flow; low-emissivity blinds; and awnings.</a:t>
            </a:r>
          </a:p>
          <a:p>
            <a:pPr marL="457200" indent="-457200">
              <a:buFont typeface="Arial" panose="020B0604020202020204" pitchFamily="34" charset="0"/>
              <a:buAutoNum type="arabicPeriod"/>
            </a:pPr>
            <a:endParaRPr lang="en-AU" dirty="0"/>
          </a:p>
          <a:p>
            <a:pPr marL="457200" indent="-457200">
              <a:buAutoNum type="arabicPeriod"/>
            </a:pPr>
            <a:endParaRPr lang="en-US" dirty="0"/>
          </a:p>
        </p:txBody>
      </p:sp>
      <p:sp>
        <p:nvSpPr>
          <p:cNvPr id="4" name="TextBox 3">
            <a:extLst>
              <a:ext uri="{FF2B5EF4-FFF2-40B4-BE49-F238E27FC236}">
                <a16:creationId xmlns:a16="http://schemas.microsoft.com/office/drawing/2014/main" id="{8C9D2085-EF5B-6340-B20A-43CAB2DC77C4}"/>
              </a:ext>
            </a:extLst>
          </p:cNvPr>
          <p:cNvSpPr txBox="1"/>
          <p:nvPr/>
        </p:nvSpPr>
        <p:spPr>
          <a:xfrm>
            <a:off x="11642502" y="6475789"/>
            <a:ext cx="399245"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31554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CD23B-F2AA-B545-9774-05C8D86AEBC8}"/>
              </a:ext>
            </a:extLst>
          </p:cNvPr>
          <p:cNvPicPr>
            <a:picLocks noChangeAspect="1"/>
          </p:cNvPicPr>
          <p:nvPr/>
        </p:nvPicPr>
        <p:blipFill>
          <a:blip r:embed="rId2"/>
          <a:stretch>
            <a:fillRect/>
          </a:stretch>
        </p:blipFill>
        <p:spPr>
          <a:xfrm>
            <a:off x="2148939" y="559378"/>
            <a:ext cx="8550730" cy="5668817"/>
          </a:xfrm>
          <a:prstGeom prst="rect">
            <a:avLst/>
          </a:prstGeom>
        </p:spPr>
      </p:pic>
    </p:spTree>
    <p:extLst>
      <p:ext uri="{BB962C8B-B14F-4D97-AF65-F5344CB8AC3E}">
        <p14:creationId xmlns:p14="http://schemas.microsoft.com/office/powerpoint/2010/main" val="245865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C519-9626-CC41-9FAB-893992DEEF7D}"/>
              </a:ext>
            </a:extLst>
          </p:cNvPr>
          <p:cNvSpPr>
            <a:spLocks noGrp="1"/>
          </p:cNvSpPr>
          <p:nvPr>
            <p:ph type="title"/>
          </p:nvPr>
        </p:nvSpPr>
        <p:spPr/>
        <p:txBody>
          <a:bodyPr/>
          <a:lstStyle/>
          <a:p>
            <a:r>
              <a:rPr lang="en-US" dirty="0"/>
              <a:t>How is Heat Transfer Involved?</a:t>
            </a:r>
          </a:p>
        </p:txBody>
      </p:sp>
      <p:sp>
        <p:nvSpPr>
          <p:cNvPr id="3" name="Content Placeholder 2">
            <a:extLst>
              <a:ext uri="{FF2B5EF4-FFF2-40B4-BE49-F238E27FC236}">
                <a16:creationId xmlns:a16="http://schemas.microsoft.com/office/drawing/2014/main" id="{23E03ADF-71E0-E148-B7E0-030356BC2C29}"/>
              </a:ext>
            </a:extLst>
          </p:cNvPr>
          <p:cNvSpPr>
            <a:spLocks noGrp="1"/>
          </p:cNvSpPr>
          <p:nvPr>
            <p:ph idx="1"/>
          </p:nvPr>
        </p:nvSpPr>
        <p:spPr>
          <a:xfrm>
            <a:off x="1251678" y="1448791"/>
            <a:ext cx="10178322" cy="5023262"/>
          </a:xfrm>
        </p:spPr>
        <p:txBody>
          <a:bodyPr/>
          <a:lstStyle/>
          <a:p>
            <a:r>
              <a:rPr lang="en-US" b="1" dirty="0"/>
              <a:t>CONDUCTION</a:t>
            </a:r>
            <a:r>
              <a:rPr lang="en-US" dirty="0"/>
              <a:t>: Heat is conducted through materials (e.g. absorber to thermal mass), as they are directly in contact with one another.</a:t>
            </a:r>
          </a:p>
          <a:p>
            <a:r>
              <a:rPr lang="en-US" dirty="0"/>
              <a:t> </a:t>
            </a:r>
            <a:r>
              <a:rPr lang="en-AU" dirty="0"/>
              <a:t>The object with thermal mass is usually a dense material like a cement, tile, stone or water. Objects with this ability to </a:t>
            </a:r>
            <a:r>
              <a:rPr lang="en-AU" b="1" dirty="0"/>
              <a:t>conduct</a:t>
            </a:r>
            <a:r>
              <a:rPr lang="en-AU" dirty="0"/>
              <a:t> heat are usually located in the floor or walls of the building. </a:t>
            </a:r>
            <a:r>
              <a:rPr lang="en-AU" b="1" dirty="0"/>
              <a:t>In the winter, the sun’s is heat energy is absorbed, then spreads through the thermal mass by conduction</a:t>
            </a:r>
            <a:r>
              <a:rPr lang="en-AU" dirty="0"/>
              <a:t>.</a:t>
            </a:r>
            <a:endParaRPr lang="en-US" dirty="0"/>
          </a:p>
          <a:p>
            <a:r>
              <a:rPr lang="en-US" dirty="0"/>
              <a:t> </a:t>
            </a:r>
            <a:r>
              <a:rPr lang="en-US" b="1" dirty="0"/>
              <a:t>CONVECTION: </a:t>
            </a:r>
            <a:r>
              <a:rPr lang="en-AU" dirty="0"/>
              <a:t>illustrated within a building as warm air rises, the second story of the building will often be warmer than the basement, located at the bottom of a building. Some passive solar buildings use strategically placed windows or fans to circulate warm and cool currents of air throughout the house.</a:t>
            </a:r>
          </a:p>
          <a:p>
            <a:r>
              <a:rPr lang="en-AU" dirty="0"/>
              <a:t>The pathways for airflow are designed strategically so that warm air can flow around the house and regulate a constant temperature, creating a warm house in Winter, and a cool house in Summer.	</a:t>
            </a:r>
            <a:endParaRPr lang="en-US" dirty="0"/>
          </a:p>
        </p:txBody>
      </p:sp>
    </p:spTree>
    <p:extLst>
      <p:ext uri="{BB962C8B-B14F-4D97-AF65-F5344CB8AC3E}">
        <p14:creationId xmlns:p14="http://schemas.microsoft.com/office/powerpoint/2010/main" val="195314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B268-DEEF-FF4D-8A71-D561019BFBFC}"/>
              </a:ext>
            </a:extLst>
          </p:cNvPr>
          <p:cNvSpPr>
            <a:spLocks noGrp="1"/>
          </p:cNvSpPr>
          <p:nvPr>
            <p:ph type="title"/>
          </p:nvPr>
        </p:nvSpPr>
        <p:spPr>
          <a:xfrm>
            <a:off x="1251678" y="382385"/>
            <a:ext cx="10178322" cy="1054529"/>
          </a:xfrm>
        </p:spPr>
        <p:txBody>
          <a:bodyPr/>
          <a:lstStyle/>
          <a:p>
            <a:r>
              <a:rPr lang="en-US" dirty="0"/>
              <a:t>HOW Is Heat Transfer Involved?</a:t>
            </a:r>
          </a:p>
        </p:txBody>
      </p:sp>
      <p:sp>
        <p:nvSpPr>
          <p:cNvPr id="3" name="Content Placeholder 2">
            <a:extLst>
              <a:ext uri="{FF2B5EF4-FFF2-40B4-BE49-F238E27FC236}">
                <a16:creationId xmlns:a16="http://schemas.microsoft.com/office/drawing/2014/main" id="{24DD10C3-AE47-6A43-892B-DB7FF3E993E7}"/>
              </a:ext>
            </a:extLst>
          </p:cNvPr>
          <p:cNvSpPr>
            <a:spLocks noGrp="1"/>
          </p:cNvSpPr>
          <p:nvPr>
            <p:ph idx="1"/>
          </p:nvPr>
        </p:nvSpPr>
        <p:spPr>
          <a:xfrm>
            <a:off x="1144800" y="1448789"/>
            <a:ext cx="10178322" cy="4762004"/>
          </a:xfrm>
        </p:spPr>
        <p:txBody>
          <a:bodyPr>
            <a:normAutofit fontScale="92500" lnSpcReduction="10000"/>
          </a:bodyPr>
          <a:lstStyle/>
          <a:p>
            <a:r>
              <a:rPr lang="en-US" b="1" dirty="0"/>
              <a:t>RADIATION:  </a:t>
            </a:r>
            <a:r>
              <a:rPr lang="en-AU" dirty="0"/>
              <a:t>Passive solar design relies on the use of materials with thermal mass within the building that can radiate heat.  It also relies on materials that allow the heat energy to be absorbed.</a:t>
            </a:r>
          </a:p>
          <a:p>
            <a:r>
              <a:rPr lang="en-AU" dirty="0"/>
              <a:t>Glass is a material that allows the radiant heat energy to enter the house and be stored in a dense object with thermal mass.</a:t>
            </a:r>
          </a:p>
          <a:p>
            <a:r>
              <a:rPr lang="en-AU" dirty="0"/>
              <a:t>In the winter, warmth is generally desired.  When materials with thermal mass are well placed so that the sun’s energy and heat can shine on them, they will absorb the sun’s heat and act much like a large rechargeable battery. The heat stored up through the day is released into the building to warm it through the evening and night.</a:t>
            </a:r>
          </a:p>
          <a:p>
            <a:r>
              <a:rPr lang="en-AU" dirty="0"/>
              <a:t>If a house, regardless of its aesthetic design, is not well insulated and allows heat to escape through various cracks in walls, windows, doors, or other vents, the house will reach an equilibrium with the temperature that exists outside of the house much more quickly.</a:t>
            </a:r>
          </a:p>
          <a:p>
            <a:r>
              <a:rPr lang="en-US" b="1" dirty="0"/>
              <a:t>LATENT HEAT</a:t>
            </a:r>
            <a:r>
              <a:rPr lang="en-US" dirty="0"/>
              <a:t>: House is built using phase-change metals, which absorb and release heat much more effectively than regular building materials</a:t>
            </a:r>
          </a:p>
          <a:p>
            <a:r>
              <a:rPr lang="en-US" dirty="0"/>
              <a:t>Assisted by a high latent heat of fusion, which releases energy to cool and warm the house</a:t>
            </a:r>
          </a:p>
        </p:txBody>
      </p:sp>
    </p:spTree>
    <p:extLst>
      <p:ext uri="{BB962C8B-B14F-4D97-AF65-F5344CB8AC3E}">
        <p14:creationId xmlns:p14="http://schemas.microsoft.com/office/powerpoint/2010/main" val="1374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BFF5-D8EA-6A47-A3ED-C0C2818131E0}"/>
              </a:ext>
            </a:extLst>
          </p:cNvPr>
          <p:cNvSpPr>
            <a:spLocks noGrp="1"/>
          </p:cNvSpPr>
          <p:nvPr>
            <p:ph type="title"/>
          </p:nvPr>
        </p:nvSpPr>
        <p:spPr>
          <a:xfrm>
            <a:off x="1251678" y="382385"/>
            <a:ext cx="10178322" cy="1197033"/>
          </a:xfrm>
        </p:spPr>
        <p:txBody>
          <a:bodyPr>
            <a:normAutofit fontScale="90000"/>
          </a:bodyPr>
          <a:lstStyle/>
          <a:p>
            <a:r>
              <a:rPr lang="en-US" dirty="0"/>
              <a:t>Environmental, Economic &amp; SOCIAL Impacts</a:t>
            </a:r>
          </a:p>
        </p:txBody>
      </p:sp>
      <p:sp>
        <p:nvSpPr>
          <p:cNvPr id="3" name="Content Placeholder 2">
            <a:extLst>
              <a:ext uri="{FF2B5EF4-FFF2-40B4-BE49-F238E27FC236}">
                <a16:creationId xmlns:a16="http://schemas.microsoft.com/office/drawing/2014/main" id="{4A632DF3-DAEB-EB4A-AE78-22EC39091FB0}"/>
              </a:ext>
            </a:extLst>
          </p:cNvPr>
          <p:cNvSpPr>
            <a:spLocks noGrp="1"/>
          </p:cNvSpPr>
          <p:nvPr>
            <p:ph idx="1"/>
          </p:nvPr>
        </p:nvSpPr>
        <p:spPr>
          <a:xfrm>
            <a:off x="1251678" y="1793174"/>
            <a:ext cx="10178322" cy="4928259"/>
          </a:xfrm>
        </p:spPr>
        <p:txBody>
          <a:bodyPr/>
          <a:lstStyle/>
          <a:p>
            <a:r>
              <a:rPr lang="en-US" b="1" dirty="0"/>
              <a:t>ENVIRONMENTAL</a:t>
            </a:r>
            <a:r>
              <a:rPr lang="en-US" dirty="0"/>
              <a:t>: Reduction of fossil fuel ‘artificial’ energy consumption</a:t>
            </a:r>
            <a:endParaRPr lang="en-US" b="1" dirty="0"/>
          </a:p>
          <a:p>
            <a:r>
              <a:rPr lang="en-US" dirty="0"/>
              <a:t>Helps save the environment- lowers greenhouse gas emissions, a reduction in </a:t>
            </a:r>
            <a:r>
              <a:rPr lang="en-AU" dirty="0"/>
              <a:t>land use and habitat loss, water use, and the use of hazardous materials in manufacturing</a:t>
            </a:r>
          </a:p>
          <a:p>
            <a:r>
              <a:rPr lang="en-AU" b="1" dirty="0"/>
              <a:t>ECONOMIC</a:t>
            </a:r>
            <a:r>
              <a:rPr lang="en-AU" dirty="0"/>
              <a:t>: Designing a property to maximise free solar gain need not add to the price of construction</a:t>
            </a:r>
          </a:p>
          <a:p>
            <a:r>
              <a:rPr lang="en-AU" dirty="0"/>
              <a:t>Annual fuel bills can be cut by about a third, alongside environmental carbon dioxide savings. This helps to reduce global warming. In addition, the increased daylight means that the need for additional electric lighting is lowered.</a:t>
            </a:r>
          </a:p>
          <a:p>
            <a:r>
              <a:rPr lang="en-AU" b="1" dirty="0"/>
              <a:t>SOCIAL</a:t>
            </a:r>
            <a:r>
              <a:rPr lang="en-AU" dirty="0"/>
              <a:t>: Saving the environment is a big part in todays society, participating in this earns you a ‘cool person’ status immediately </a:t>
            </a:r>
          </a:p>
          <a:p>
            <a:r>
              <a:rPr lang="en-US" dirty="0"/>
              <a:t>Passive solar heating has become widely popular, becoming a trend, hence making you a trendy person when you participate.</a:t>
            </a:r>
          </a:p>
        </p:txBody>
      </p:sp>
    </p:spTree>
    <p:extLst>
      <p:ext uri="{BB962C8B-B14F-4D97-AF65-F5344CB8AC3E}">
        <p14:creationId xmlns:p14="http://schemas.microsoft.com/office/powerpoint/2010/main" val="98738228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1132</TotalTime>
  <Words>568</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Impact</vt:lpstr>
      <vt:lpstr>Badge</vt:lpstr>
      <vt:lpstr>Passive solar heating</vt:lpstr>
      <vt:lpstr>What is passive solar heating? </vt:lpstr>
      <vt:lpstr>How Does it Work?</vt:lpstr>
      <vt:lpstr>How Does It Work?( THE FIVE ELEMENTS )</vt:lpstr>
      <vt:lpstr>PowerPoint Presentation</vt:lpstr>
      <vt:lpstr>How is Heat Transfer Involved?</vt:lpstr>
      <vt:lpstr>HOW Is Heat Transfer Involved?</vt:lpstr>
      <vt:lpstr>Environmental, Economic &amp; SOCIAL Impacts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Passive solar heating</dc:title>
  <dc:creator>COOPER Cherry</dc:creator>
  <cp:lastModifiedBy>COOPER Cherry</cp:lastModifiedBy>
  <cp:revision>21</cp:revision>
  <dcterms:created xsi:type="dcterms:W3CDTF">2018-02-27T00:47:31Z</dcterms:created>
  <dcterms:modified xsi:type="dcterms:W3CDTF">2018-03-02T01:46:09Z</dcterms:modified>
</cp:coreProperties>
</file>