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814" r:id="rId4"/>
  </p:sldMasterIdLst>
  <p:notesMasterIdLst>
    <p:notesMasterId r:id="rId92"/>
  </p:notesMasterIdLst>
  <p:sldIdLst>
    <p:sldId id="256" r:id="rId5"/>
    <p:sldId id="349" r:id="rId6"/>
    <p:sldId id="441" r:id="rId7"/>
    <p:sldId id="454" r:id="rId8"/>
    <p:sldId id="442" r:id="rId9"/>
    <p:sldId id="259" r:id="rId10"/>
    <p:sldId id="258" r:id="rId11"/>
    <p:sldId id="481" r:id="rId12"/>
    <p:sldId id="482" r:id="rId13"/>
    <p:sldId id="483" r:id="rId14"/>
    <p:sldId id="484" r:id="rId15"/>
    <p:sldId id="260" r:id="rId16"/>
    <p:sldId id="261" r:id="rId17"/>
    <p:sldId id="262" r:id="rId18"/>
    <p:sldId id="263" r:id="rId19"/>
    <p:sldId id="264" r:id="rId20"/>
    <p:sldId id="266" r:id="rId21"/>
    <p:sldId id="351" r:id="rId22"/>
    <p:sldId id="352" r:id="rId23"/>
    <p:sldId id="353" r:id="rId24"/>
    <p:sldId id="485" r:id="rId25"/>
    <p:sldId id="274" r:id="rId26"/>
    <p:sldId id="432" r:id="rId27"/>
    <p:sldId id="433" r:id="rId28"/>
    <p:sldId id="486" r:id="rId29"/>
    <p:sldId id="434" r:id="rId30"/>
    <p:sldId id="350" r:id="rId31"/>
    <p:sldId id="435" r:id="rId32"/>
    <p:sldId id="439" r:id="rId33"/>
    <p:sldId id="437" r:id="rId34"/>
    <p:sldId id="438" r:id="rId35"/>
    <p:sldId id="440" r:id="rId36"/>
    <p:sldId id="490" r:id="rId37"/>
    <p:sldId id="491" r:id="rId38"/>
    <p:sldId id="443" r:id="rId39"/>
    <p:sldId id="444" r:id="rId40"/>
    <p:sldId id="445" r:id="rId41"/>
    <p:sldId id="446" r:id="rId42"/>
    <p:sldId id="447" r:id="rId43"/>
    <p:sldId id="448" r:id="rId44"/>
    <p:sldId id="449" r:id="rId45"/>
    <p:sldId id="450" r:id="rId46"/>
    <p:sldId id="451" r:id="rId47"/>
    <p:sldId id="380" r:id="rId48"/>
    <p:sldId id="452" r:id="rId49"/>
    <p:sldId id="387" r:id="rId50"/>
    <p:sldId id="391" r:id="rId51"/>
    <p:sldId id="455" r:id="rId52"/>
    <p:sldId id="456" r:id="rId53"/>
    <p:sldId id="457" r:id="rId54"/>
    <p:sldId id="423" r:id="rId55"/>
    <p:sldId id="458" r:id="rId56"/>
    <p:sldId id="459" r:id="rId57"/>
    <p:sldId id="460" r:id="rId58"/>
    <p:sldId id="461" r:id="rId59"/>
    <p:sldId id="462" r:id="rId60"/>
    <p:sldId id="463" r:id="rId61"/>
    <p:sldId id="464" r:id="rId62"/>
    <p:sldId id="465" r:id="rId63"/>
    <p:sldId id="468" r:id="rId64"/>
    <p:sldId id="469" r:id="rId65"/>
    <p:sldId id="364" r:id="rId66"/>
    <p:sldId id="466" r:id="rId67"/>
    <p:sldId id="406" r:id="rId68"/>
    <p:sldId id="409" r:id="rId69"/>
    <p:sldId id="467" r:id="rId70"/>
    <p:sldId id="413" r:id="rId71"/>
    <p:sldId id="414" r:id="rId72"/>
    <p:sldId id="471" r:id="rId73"/>
    <p:sldId id="472" r:id="rId74"/>
    <p:sldId id="477" r:id="rId75"/>
    <p:sldId id="474" r:id="rId76"/>
    <p:sldId id="475" r:id="rId77"/>
    <p:sldId id="470" r:id="rId78"/>
    <p:sldId id="319" r:id="rId79"/>
    <p:sldId id="476" r:id="rId80"/>
    <p:sldId id="308" r:id="rId81"/>
    <p:sldId id="309" r:id="rId82"/>
    <p:sldId id="487" r:id="rId83"/>
    <p:sldId id="488" r:id="rId84"/>
    <p:sldId id="489" r:id="rId85"/>
    <p:sldId id="473" r:id="rId86"/>
    <p:sldId id="305" r:id="rId87"/>
    <p:sldId id="479" r:id="rId88"/>
    <p:sldId id="478" r:id="rId89"/>
    <p:sldId id="480" r:id="rId90"/>
    <p:sldId id="492" r:id="rId91"/>
  </p:sldIdLst>
  <p:sldSz cx="12192000" cy="6858000"/>
  <p:notesSz cx="6807200" cy="99393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Slide" id="{EC332D67-4313-43D4-AAF9-966C270F8B35}">
          <p14:sldIdLst>
            <p14:sldId id="256"/>
            <p14:sldId id="349"/>
            <p14:sldId id="441"/>
            <p14:sldId id="454"/>
            <p14:sldId id="442"/>
          </p14:sldIdLst>
        </p14:section>
        <p14:section name="Scalars and Vectors" id="{770AD37D-F13A-45D3-9883-31F6EA19EB9A}">
          <p14:sldIdLst>
            <p14:sldId id="259"/>
            <p14:sldId id="258"/>
            <p14:sldId id="481"/>
            <p14:sldId id="482"/>
            <p14:sldId id="483"/>
            <p14:sldId id="484"/>
            <p14:sldId id="260"/>
          </p14:sldIdLst>
        </p14:section>
        <p14:section name="Vector addition and subtraction" id="{CE392290-1662-456C-BB2A-D705027313E2}">
          <p14:sldIdLst>
            <p14:sldId id="261"/>
            <p14:sldId id="262"/>
            <p14:sldId id="263"/>
            <p14:sldId id="264"/>
            <p14:sldId id="266"/>
            <p14:sldId id="351"/>
            <p14:sldId id="352"/>
            <p14:sldId id="353"/>
            <p14:sldId id="485"/>
          </p14:sldIdLst>
        </p14:section>
        <p14:section name="Vector components" id="{95DC8D65-E0E1-46B5-8B5C-1A9DF728E4DB}">
          <p14:sldIdLst>
            <p14:sldId id="274"/>
            <p14:sldId id="432"/>
            <p14:sldId id="433"/>
            <p14:sldId id="486"/>
          </p14:sldIdLst>
        </p14:section>
        <p14:section name="Acceleration down a slope" id="{29C859E6-274F-4818-AA50-765DD16CB36A}">
          <p14:sldIdLst>
            <p14:sldId id="434"/>
            <p14:sldId id="350"/>
          </p14:sldIdLst>
        </p14:section>
        <p14:section name="Graphing motion" id="{03212E65-1893-4DB1-A3B6-65DEA74A1360}">
          <p14:sldIdLst>
            <p14:sldId id="435"/>
            <p14:sldId id="439"/>
            <p14:sldId id="437"/>
            <p14:sldId id="438"/>
            <p14:sldId id="440"/>
            <p14:sldId id="490"/>
            <p14:sldId id="491"/>
          </p14:sldIdLst>
        </p14:section>
        <p14:section name="Vertical motion" id="{30969AC3-FB65-49FF-B2A8-533BF20585C6}">
          <p14:sldIdLst>
            <p14:sldId id="443"/>
            <p14:sldId id="444"/>
            <p14:sldId id="445"/>
          </p14:sldIdLst>
        </p14:section>
        <p14:section name="Newton's Laws" id="{DBB87156-D61E-4340-AB77-0CCAE6898602}">
          <p14:sldIdLst>
            <p14:sldId id="446"/>
          </p14:sldIdLst>
        </p14:section>
        <p14:section name="1st Law" id="{5C723DA8-ADC6-402F-9EB9-D790683B769A}">
          <p14:sldIdLst>
            <p14:sldId id="447"/>
            <p14:sldId id="448"/>
            <p14:sldId id="449"/>
            <p14:sldId id="450"/>
            <p14:sldId id="451"/>
            <p14:sldId id="380"/>
          </p14:sldIdLst>
        </p14:section>
        <p14:section name="2nd Law" id="{5146B1BB-37ED-4CE0-950C-0CE58FD60490}">
          <p14:sldIdLst>
            <p14:sldId id="452"/>
            <p14:sldId id="387"/>
            <p14:sldId id="391"/>
            <p14:sldId id="455"/>
          </p14:sldIdLst>
        </p14:section>
        <p14:section name="Mass and Weight" id="{D2B1CFBE-A616-499E-9B9C-7CD6AB02DFB0}">
          <p14:sldIdLst>
            <p14:sldId id="456"/>
          </p14:sldIdLst>
        </p14:section>
        <p14:section name="Third Law" id="{349A44F5-8CEF-4240-8A7B-C84D1072EFFB}">
          <p14:sldIdLst>
            <p14:sldId id="457"/>
            <p14:sldId id="423"/>
            <p14:sldId id="458"/>
            <p14:sldId id="459"/>
            <p14:sldId id="460"/>
            <p14:sldId id="461"/>
            <p14:sldId id="462"/>
            <p14:sldId id="463"/>
            <p14:sldId id="464"/>
          </p14:sldIdLst>
        </p14:section>
        <p14:section name="Momentum" id="{4993A89A-8B3C-4C7A-8137-905D2B3444D6}">
          <p14:sldIdLst>
            <p14:sldId id="465"/>
            <p14:sldId id="468"/>
            <p14:sldId id="469"/>
            <p14:sldId id="364"/>
          </p14:sldIdLst>
        </p14:section>
        <p14:section name="Impulse" id="{91251E56-5DD1-4CCF-89D0-1C17F9C0CDE5}">
          <p14:sldIdLst>
            <p14:sldId id="466"/>
            <p14:sldId id="406"/>
            <p14:sldId id="409"/>
            <p14:sldId id="467"/>
            <p14:sldId id="413"/>
            <p14:sldId id="414"/>
          </p14:sldIdLst>
        </p14:section>
        <p14:section name="Energy" id="{DCCD8D79-BD38-41D3-B656-504AFEDCB79B}">
          <p14:sldIdLst>
            <p14:sldId id="471"/>
            <p14:sldId id="472"/>
            <p14:sldId id="477"/>
            <p14:sldId id="474"/>
            <p14:sldId id="475"/>
            <p14:sldId id="470"/>
            <p14:sldId id="319"/>
            <p14:sldId id="476"/>
            <p14:sldId id="308"/>
            <p14:sldId id="309"/>
            <p14:sldId id="487"/>
            <p14:sldId id="488"/>
            <p14:sldId id="489"/>
            <p14:sldId id="473"/>
            <p14:sldId id="305"/>
            <p14:sldId id="479"/>
            <p14:sldId id="478"/>
            <p14:sldId id="480"/>
            <p14:sldId id="4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1A0E7-53B3-43DE-8AE3-34CA63AD646C}" v="52" dt="2021-12-02T04:08:08.6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14" autoAdjust="0"/>
    <p:restoredTop sz="94925" autoAdjust="0"/>
  </p:normalViewPr>
  <p:slideViewPr>
    <p:cSldViewPr snapToGrid="0">
      <p:cViewPr varScale="1">
        <p:scale>
          <a:sx n="91" d="100"/>
          <a:sy n="91" d="100"/>
        </p:scale>
        <p:origin x="81" y="51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76" Type="http://schemas.openxmlformats.org/officeDocument/2006/relationships/slide" Target="slides/slide72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97" Type="http://schemas.microsoft.com/office/2016/11/relationships/changesInfo" Target="changesInfos/changesInfo1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87" Type="http://schemas.openxmlformats.org/officeDocument/2006/relationships/slide" Target="slides/slide83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90" Type="http://schemas.openxmlformats.org/officeDocument/2006/relationships/slide" Target="slides/slide86.xml"/><Relationship Id="rId95" Type="http://schemas.openxmlformats.org/officeDocument/2006/relationships/theme" Target="theme/theme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93" Type="http://schemas.openxmlformats.org/officeDocument/2006/relationships/presProps" Target="presProps.xml"/><Relationship Id="rId98" Type="http://schemas.microsoft.com/office/2015/10/relationships/revisionInfo" Target="revisionInfo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slide" Target="slides/slide87.xml"/><Relationship Id="rId9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enda Richter" userId="9ac4ed5d-763d-4460-bed2-beac5913320f" providerId="ADAL" clId="{9B01A0E7-53B3-43DE-8AE3-34CA63AD646C}"/>
    <pc:docChg chg="undo custSel addSld delSld modSld modSection">
      <pc:chgData name="Brenda Richter" userId="9ac4ed5d-763d-4460-bed2-beac5913320f" providerId="ADAL" clId="{9B01A0E7-53B3-43DE-8AE3-34CA63AD646C}" dt="2021-12-02T04:12:52.916" v="720"/>
      <pc:docMkLst>
        <pc:docMk/>
      </pc:docMkLst>
      <pc:sldChg chg="modSp mod">
        <pc:chgData name="Brenda Richter" userId="9ac4ed5d-763d-4460-bed2-beac5913320f" providerId="ADAL" clId="{9B01A0E7-53B3-43DE-8AE3-34CA63AD646C}" dt="2021-12-02T02:31:11.028" v="46" actId="20577"/>
        <pc:sldMkLst>
          <pc:docMk/>
          <pc:sldMk cId="158217510" sldId="263"/>
        </pc:sldMkLst>
        <pc:spChg chg="mod">
          <ac:chgData name="Brenda Richter" userId="9ac4ed5d-763d-4460-bed2-beac5913320f" providerId="ADAL" clId="{9B01A0E7-53B3-43DE-8AE3-34CA63AD646C}" dt="2021-12-02T02:31:05.518" v="37" actId="20577"/>
          <ac:spMkLst>
            <pc:docMk/>
            <pc:sldMk cId="158217510" sldId="263"/>
            <ac:spMk id="3" creationId="{DE630108-0029-4455-8718-9F8EF7548897}"/>
          </ac:spMkLst>
        </pc:spChg>
        <pc:spChg chg="mod">
          <ac:chgData name="Brenda Richter" userId="9ac4ed5d-763d-4460-bed2-beac5913320f" providerId="ADAL" clId="{9B01A0E7-53B3-43DE-8AE3-34CA63AD646C}" dt="2021-12-02T02:31:11.028" v="46" actId="20577"/>
          <ac:spMkLst>
            <pc:docMk/>
            <pc:sldMk cId="158217510" sldId="263"/>
            <ac:spMk id="4" creationId="{F4865E8B-9BC6-4501-9000-82F1E9BE9745}"/>
          </ac:spMkLst>
        </pc:spChg>
      </pc:sldChg>
      <pc:sldChg chg="modSp mod">
        <pc:chgData name="Brenda Richter" userId="9ac4ed5d-763d-4460-bed2-beac5913320f" providerId="ADAL" clId="{9B01A0E7-53B3-43DE-8AE3-34CA63AD646C}" dt="2021-12-02T02:40:09.849" v="362" actId="20577"/>
        <pc:sldMkLst>
          <pc:docMk/>
          <pc:sldMk cId="3777476518" sldId="472"/>
        </pc:sldMkLst>
        <pc:spChg chg="mod">
          <ac:chgData name="Brenda Richter" userId="9ac4ed5d-763d-4460-bed2-beac5913320f" providerId="ADAL" clId="{9B01A0E7-53B3-43DE-8AE3-34CA63AD646C}" dt="2021-12-02T02:40:09.849" v="362" actId="20577"/>
          <ac:spMkLst>
            <pc:docMk/>
            <pc:sldMk cId="3777476518" sldId="472"/>
            <ac:spMk id="3" creationId="{7BCF29C1-11E1-4259-9741-DAC3F2268A4A}"/>
          </ac:spMkLst>
        </pc:spChg>
      </pc:sldChg>
      <pc:sldChg chg="modSp">
        <pc:chgData name="Brenda Richter" userId="9ac4ed5d-763d-4460-bed2-beac5913320f" providerId="ADAL" clId="{9B01A0E7-53B3-43DE-8AE3-34CA63AD646C}" dt="2021-12-02T03:36:13.760" v="643" actId="122"/>
        <pc:sldMkLst>
          <pc:docMk/>
          <pc:sldMk cId="1238416875" sldId="473"/>
        </pc:sldMkLst>
        <pc:spChg chg="mod">
          <ac:chgData name="Brenda Richter" userId="9ac4ed5d-763d-4460-bed2-beac5913320f" providerId="ADAL" clId="{9B01A0E7-53B3-43DE-8AE3-34CA63AD646C}" dt="2021-12-02T03:36:13.760" v="643" actId="122"/>
          <ac:spMkLst>
            <pc:docMk/>
            <pc:sldMk cId="1238416875" sldId="473"/>
            <ac:spMk id="3" creationId="{7CE99C6B-C4E7-4DE2-827E-5ACB3A4FDB21}"/>
          </ac:spMkLst>
        </pc:spChg>
      </pc:sldChg>
      <pc:sldChg chg="modSp mod">
        <pc:chgData name="Brenda Richter" userId="9ac4ed5d-763d-4460-bed2-beac5913320f" providerId="ADAL" clId="{9B01A0E7-53B3-43DE-8AE3-34CA63AD646C}" dt="2021-12-02T03:36:48.909" v="649" actId="255"/>
        <pc:sldMkLst>
          <pc:docMk/>
          <pc:sldMk cId="3494154468" sldId="478"/>
        </pc:sldMkLst>
        <pc:spChg chg="mod">
          <ac:chgData name="Brenda Richter" userId="9ac4ed5d-763d-4460-bed2-beac5913320f" providerId="ADAL" clId="{9B01A0E7-53B3-43DE-8AE3-34CA63AD646C}" dt="2021-12-02T03:36:48.909" v="649" actId="255"/>
          <ac:spMkLst>
            <pc:docMk/>
            <pc:sldMk cId="3494154468" sldId="478"/>
            <ac:spMk id="3" creationId="{C9AA97D5-4B37-415F-A20B-A93402F5DC2A}"/>
          </ac:spMkLst>
        </pc:spChg>
      </pc:sldChg>
      <pc:sldChg chg="modSp mod">
        <pc:chgData name="Brenda Richter" userId="9ac4ed5d-763d-4460-bed2-beac5913320f" providerId="ADAL" clId="{9B01A0E7-53B3-43DE-8AE3-34CA63AD646C}" dt="2021-12-02T02:30:01.524" v="6" actId="5793"/>
        <pc:sldMkLst>
          <pc:docMk/>
          <pc:sldMk cId="2766708695" sldId="483"/>
        </pc:sldMkLst>
        <pc:spChg chg="mod">
          <ac:chgData name="Brenda Richter" userId="9ac4ed5d-763d-4460-bed2-beac5913320f" providerId="ADAL" clId="{9B01A0E7-53B3-43DE-8AE3-34CA63AD646C}" dt="2021-12-02T02:30:01.524" v="6" actId="5793"/>
          <ac:spMkLst>
            <pc:docMk/>
            <pc:sldMk cId="2766708695" sldId="483"/>
            <ac:spMk id="3" creationId="{062AA33E-A545-4FF3-8D7C-7FB2A96A88F7}"/>
          </ac:spMkLst>
        </pc:spChg>
      </pc:sldChg>
      <pc:sldChg chg="modSp new mod">
        <pc:chgData name="Brenda Richter" userId="9ac4ed5d-763d-4460-bed2-beac5913320f" providerId="ADAL" clId="{9B01A0E7-53B3-43DE-8AE3-34CA63AD646C}" dt="2021-12-02T02:32:36.089" v="69" actId="20577"/>
        <pc:sldMkLst>
          <pc:docMk/>
          <pc:sldMk cId="4283319354" sldId="485"/>
        </pc:sldMkLst>
        <pc:spChg chg="mod">
          <ac:chgData name="Brenda Richter" userId="9ac4ed5d-763d-4460-bed2-beac5913320f" providerId="ADAL" clId="{9B01A0E7-53B3-43DE-8AE3-34CA63AD646C}" dt="2021-12-02T02:32:19.400" v="57" actId="14100"/>
          <ac:spMkLst>
            <pc:docMk/>
            <pc:sldMk cId="4283319354" sldId="485"/>
            <ac:spMk id="2" creationId="{2FEB0DED-2B3C-42AB-BD81-9204BB3BE2E0}"/>
          </ac:spMkLst>
        </pc:spChg>
        <pc:spChg chg="mod">
          <ac:chgData name="Brenda Richter" userId="9ac4ed5d-763d-4460-bed2-beac5913320f" providerId="ADAL" clId="{9B01A0E7-53B3-43DE-8AE3-34CA63AD646C}" dt="2021-12-02T02:32:36.089" v="69" actId="20577"/>
          <ac:spMkLst>
            <pc:docMk/>
            <pc:sldMk cId="4283319354" sldId="485"/>
            <ac:spMk id="3" creationId="{7239BE63-CCDD-4775-8EC5-4F4DEB7AA6AE}"/>
          </ac:spMkLst>
        </pc:spChg>
      </pc:sldChg>
      <pc:sldChg chg="modSp new mod">
        <pc:chgData name="Brenda Richter" userId="9ac4ed5d-763d-4460-bed2-beac5913320f" providerId="ADAL" clId="{9B01A0E7-53B3-43DE-8AE3-34CA63AD646C}" dt="2021-12-02T02:39:11.344" v="330" actId="20577"/>
        <pc:sldMkLst>
          <pc:docMk/>
          <pc:sldMk cId="2983678990" sldId="486"/>
        </pc:sldMkLst>
        <pc:spChg chg="mod">
          <ac:chgData name="Brenda Richter" userId="9ac4ed5d-763d-4460-bed2-beac5913320f" providerId="ADAL" clId="{9B01A0E7-53B3-43DE-8AE3-34CA63AD646C}" dt="2021-12-02T02:35:43.636" v="77" actId="20577"/>
          <ac:spMkLst>
            <pc:docMk/>
            <pc:sldMk cId="2983678990" sldId="486"/>
            <ac:spMk id="2" creationId="{BB20CF31-313C-430A-A607-2BF1C8118B9D}"/>
          </ac:spMkLst>
        </pc:spChg>
        <pc:spChg chg="mod">
          <ac:chgData name="Brenda Richter" userId="9ac4ed5d-763d-4460-bed2-beac5913320f" providerId="ADAL" clId="{9B01A0E7-53B3-43DE-8AE3-34CA63AD646C}" dt="2021-12-02T02:39:11.344" v="330" actId="20577"/>
          <ac:spMkLst>
            <pc:docMk/>
            <pc:sldMk cId="2983678990" sldId="486"/>
            <ac:spMk id="3" creationId="{CAF10E0F-95B7-4A42-9B7A-9A4B661CEE4F}"/>
          </ac:spMkLst>
        </pc:spChg>
      </pc:sldChg>
      <pc:sldChg chg="addSp delSp modSp new del">
        <pc:chgData name="Brenda Richter" userId="9ac4ed5d-763d-4460-bed2-beac5913320f" providerId="ADAL" clId="{9B01A0E7-53B3-43DE-8AE3-34CA63AD646C}" dt="2021-12-02T02:47:32.029" v="368" actId="47"/>
        <pc:sldMkLst>
          <pc:docMk/>
          <pc:sldMk cId="103663210" sldId="487"/>
        </pc:sldMkLst>
        <pc:spChg chg="add">
          <ac:chgData name="Brenda Richter" userId="9ac4ed5d-763d-4460-bed2-beac5913320f" providerId="ADAL" clId="{9B01A0E7-53B3-43DE-8AE3-34CA63AD646C}" dt="2021-12-02T02:47:13.972" v="364"/>
          <ac:spMkLst>
            <pc:docMk/>
            <pc:sldMk cId="103663210" sldId="487"/>
            <ac:spMk id="5" creationId="{26728CAA-9528-4396-90CD-B21C1D4CF55C}"/>
          </ac:spMkLst>
        </pc:spChg>
        <pc:spChg chg="add">
          <ac:chgData name="Brenda Richter" userId="9ac4ed5d-763d-4460-bed2-beac5913320f" providerId="ADAL" clId="{9B01A0E7-53B3-43DE-8AE3-34CA63AD646C}" dt="2021-12-02T02:47:13.972" v="364"/>
          <ac:spMkLst>
            <pc:docMk/>
            <pc:sldMk cId="103663210" sldId="487"/>
            <ac:spMk id="6" creationId="{5D384430-7098-458E-A234-4F090E719438}"/>
          </ac:spMkLst>
        </pc:spChg>
        <pc:spChg chg="add">
          <ac:chgData name="Brenda Richter" userId="9ac4ed5d-763d-4460-bed2-beac5913320f" providerId="ADAL" clId="{9B01A0E7-53B3-43DE-8AE3-34CA63AD646C}" dt="2021-12-02T02:47:13.972" v="364"/>
          <ac:spMkLst>
            <pc:docMk/>
            <pc:sldMk cId="103663210" sldId="487"/>
            <ac:spMk id="7" creationId="{1405B50D-788E-453B-92A7-EB8F3E7EB962}"/>
          </ac:spMkLst>
        </pc:spChg>
        <pc:spChg chg="add">
          <ac:chgData name="Brenda Richter" userId="9ac4ed5d-763d-4460-bed2-beac5913320f" providerId="ADAL" clId="{9B01A0E7-53B3-43DE-8AE3-34CA63AD646C}" dt="2021-12-02T02:47:13.972" v="364"/>
          <ac:spMkLst>
            <pc:docMk/>
            <pc:sldMk cId="103663210" sldId="487"/>
            <ac:spMk id="8" creationId="{EB2E81B7-EF8E-4049-9C0C-65BA7F2533EF}"/>
          </ac:spMkLst>
        </pc:spChg>
        <pc:spChg chg="add">
          <ac:chgData name="Brenda Richter" userId="9ac4ed5d-763d-4460-bed2-beac5913320f" providerId="ADAL" clId="{9B01A0E7-53B3-43DE-8AE3-34CA63AD646C}" dt="2021-12-02T02:47:13.972" v="364"/>
          <ac:spMkLst>
            <pc:docMk/>
            <pc:sldMk cId="103663210" sldId="487"/>
            <ac:spMk id="9" creationId="{981F234D-ED7A-4A75-99C3-BCAD5135DE33}"/>
          </ac:spMkLst>
        </pc:spChg>
        <pc:spChg chg="add">
          <ac:chgData name="Brenda Richter" userId="9ac4ed5d-763d-4460-bed2-beac5913320f" providerId="ADAL" clId="{9B01A0E7-53B3-43DE-8AE3-34CA63AD646C}" dt="2021-12-02T02:47:13.972" v="364"/>
          <ac:spMkLst>
            <pc:docMk/>
            <pc:sldMk cId="103663210" sldId="487"/>
            <ac:spMk id="10" creationId="{BA79C22C-8A38-47A7-A559-1D27380E11DA}"/>
          </ac:spMkLst>
        </pc:spChg>
        <pc:spChg chg="add">
          <ac:chgData name="Brenda Richter" userId="9ac4ed5d-763d-4460-bed2-beac5913320f" providerId="ADAL" clId="{9B01A0E7-53B3-43DE-8AE3-34CA63AD646C}" dt="2021-12-02T02:47:13.972" v="364"/>
          <ac:spMkLst>
            <pc:docMk/>
            <pc:sldMk cId="103663210" sldId="487"/>
            <ac:spMk id="11" creationId="{34A0FB84-C421-41BC-B97F-AD2BFF63108C}"/>
          </ac:spMkLst>
        </pc:spChg>
        <pc:spChg chg="add">
          <ac:chgData name="Brenda Richter" userId="9ac4ed5d-763d-4460-bed2-beac5913320f" providerId="ADAL" clId="{9B01A0E7-53B3-43DE-8AE3-34CA63AD646C}" dt="2021-12-02T02:47:13.972" v="364"/>
          <ac:spMkLst>
            <pc:docMk/>
            <pc:sldMk cId="103663210" sldId="487"/>
            <ac:spMk id="12" creationId="{DD6F0B0D-5F5A-4A55-8C87-6E32C433CCD2}"/>
          </ac:spMkLst>
        </pc:spChg>
        <pc:spChg chg="add">
          <ac:chgData name="Brenda Richter" userId="9ac4ed5d-763d-4460-bed2-beac5913320f" providerId="ADAL" clId="{9B01A0E7-53B3-43DE-8AE3-34CA63AD646C}" dt="2021-12-02T02:47:13.972" v="364"/>
          <ac:spMkLst>
            <pc:docMk/>
            <pc:sldMk cId="103663210" sldId="487"/>
            <ac:spMk id="14" creationId="{E39306DE-840D-48D8-B0A2-56ED5204D588}"/>
          </ac:spMkLst>
        </pc:spChg>
        <pc:spChg chg="add">
          <ac:chgData name="Brenda Richter" userId="9ac4ed5d-763d-4460-bed2-beac5913320f" providerId="ADAL" clId="{9B01A0E7-53B3-43DE-8AE3-34CA63AD646C}" dt="2021-12-02T02:47:13.972" v="364"/>
          <ac:spMkLst>
            <pc:docMk/>
            <pc:sldMk cId="103663210" sldId="487"/>
            <ac:spMk id="15" creationId="{A2B544EC-590B-4612-A241-47FA35A00316}"/>
          </ac:spMkLst>
        </pc:spChg>
        <pc:spChg chg="add">
          <ac:chgData name="Brenda Richter" userId="9ac4ed5d-763d-4460-bed2-beac5913320f" providerId="ADAL" clId="{9B01A0E7-53B3-43DE-8AE3-34CA63AD646C}" dt="2021-12-02T02:47:13.972" v="364"/>
          <ac:spMkLst>
            <pc:docMk/>
            <pc:sldMk cId="103663210" sldId="487"/>
            <ac:spMk id="16" creationId="{2A500C22-5854-4003-B296-560848C28D0A}"/>
          </ac:spMkLst>
        </pc:spChg>
        <pc:spChg chg="add">
          <ac:chgData name="Brenda Richter" userId="9ac4ed5d-763d-4460-bed2-beac5913320f" providerId="ADAL" clId="{9B01A0E7-53B3-43DE-8AE3-34CA63AD646C}" dt="2021-12-02T02:47:13.972" v="364"/>
          <ac:spMkLst>
            <pc:docMk/>
            <pc:sldMk cId="103663210" sldId="487"/>
            <ac:spMk id="17" creationId="{1023AF4D-A6A7-4372-B15D-4AE5987D9A67}"/>
          </ac:spMkLst>
        </pc:spChg>
        <pc:spChg chg="add">
          <ac:chgData name="Brenda Richter" userId="9ac4ed5d-763d-4460-bed2-beac5913320f" providerId="ADAL" clId="{9B01A0E7-53B3-43DE-8AE3-34CA63AD646C}" dt="2021-12-02T02:47:13.972" v="364"/>
          <ac:spMkLst>
            <pc:docMk/>
            <pc:sldMk cId="103663210" sldId="487"/>
            <ac:spMk id="18" creationId="{37F46F69-C1B7-4FB4-A6B4-3CBDBE07243F}"/>
          </ac:spMkLst>
        </pc:spChg>
        <pc:spChg chg="add">
          <ac:chgData name="Brenda Richter" userId="9ac4ed5d-763d-4460-bed2-beac5913320f" providerId="ADAL" clId="{9B01A0E7-53B3-43DE-8AE3-34CA63AD646C}" dt="2021-12-02T02:47:13.972" v="364"/>
          <ac:spMkLst>
            <pc:docMk/>
            <pc:sldMk cId="103663210" sldId="487"/>
            <ac:spMk id="20" creationId="{F953DED7-688E-4E55-99B1-F5684EF8749E}"/>
          </ac:spMkLst>
        </pc:spChg>
        <pc:spChg chg="add">
          <ac:chgData name="Brenda Richter" userId="9ac4ed5d-763d-4460-bed2-beac5913320f" providerId="ADAL" clId="{9B01A0E7-53B3-43DE-8AE3-34CA63AD646C}" dt="2021-12-02T02:47:13.972" v="364"/>
          <ac:spMkLst>
            <pc:docMk/>
            <pc:sldMk cId="103663210" sldId="487"/>
            <ac:spMk id="21" creationId="{536E6050-1407-43E2-9EB7-B40AFA1A3DCF}"/>
          </ac:spMkLst>
        </pc:spChg>
        <pc:spChg chg="add">
          <ac:chgData name="Brenda Richter" userId="9ac4ed5d-763d-4460-bed2-beac5913320f" providerId="ADAL" clId="{9B01A0E7-53B3-43DE-8AE3-34CA63AD646C}" dt="2021-12-02T02:47:13.972" v="364"/>
          <ac:spMkLst>
            <pc:docMk/>
            <pc:sldMk cId="103663210" sldId="487"/>
            <ac:spMk id="22" creationId="{9BE24771-654F-4954-91E5-1EC361E64C08}"/>
          </ac:spMkLst>
        </pc:spChg>
        <pc:spChg chg="add">
          <ac:chgData name="Brenda Richter" userId="9ac4ed5d-763d-4460-bed2-beac5913320f" providerId="ADAL" clId="{9B01A0E7-53B3-43DE-8AE3-34CA63AD646C}" dt="2021-12-02T02:47:13.972" v="364"/>
          <ac:spMkLst>
            <pc:docMk/>
            <pc:sldMk cId="103663210" sldId="487"/>
            <ac:spMk id="23" creationId="{16FAB95E-3F91-4CCA-B96F-D8692AF12A5E}"/>
          </ac:spMkLst>
        </pc:spChg>
        <pc:spChg chg="add">
          <ac:chgData name="Brenda Richter" userId="9ac4ed5d-763d-4460-bed2-beac5913320f" providerId="ADAL" clId="{9B01A0E7-53B3-43DE-8AE3-34CA63AD646C}" dt="2021-12-02T02:47:13.972" v="364"/>
          <ac:spMkLst>
            <pc:docMk/>
            <pc:sldMk cId="103663210" sldId="487"/>
            <ac:spMk id="24" creationId="{2B89330D-051F-4E6B-9CC4-C12B724A2BA2}"/>
          </ac:spMkLst>
        </pc:spChg>
        <pc:spChg chg="add">
          <ac:chgData name="Brenda Richter" userId="9ac4ed5d-763d-4460-bed2-beac5913320f" providerId="ADAL" clId="{9B01A0E7-53B3-43DE-8AE3-34CA63AD646C}" dt="2021-12-02T02:47:13.972" v="364"/>
          <ac:spMkLst>
            <pc:docMk/>
            <pc:sldMk cId="103663210" sldId="487"/>
            <ac:spMk id="25" creationId="{9B6063A9-A4FA-492F-B080-BC2CA6272409}"/>
          </ac:spMkLst>
        </pc:spChg>
        <pc:spChg chg="add del mod">
          <ac:chgData name="Brenda Richter" userId="9ac4ed5d-763d-4460-bed2-beac5913320f" providerId="ADAL" clId="{9B01A0E7-53B3-43DE-8AE3-34CA63AD646C}" dt="2021-12-02T02:47:29.354" v="367" actId="478"/>
          <ac:spMkLst>
            <pc:docMk/>
            <pc:sldMk cId="103663210" sldId="487"/>
            <ac:spMk id="31" creationId="{5A2CAAD0-54EA-4DAA-8F7A-FC6BC4586FCA}"/>
          </ac:spMkLst>
        </pc:spChg>
        <pc:spChg chg="add">
          <ac:chgData name="Brenda Richter" userId="9ac4ed5d-763d-4460-bed2-beac5913320f" providerId="ADAL" clId="{9B01A0E7-53B3-43DE-8AE3-34CA63AD646C}" dt="2021-12-02T02:47:13.972" v="364"/>
          <ac:spMkLst>
            <pc:docMk/>
            <pc:sldMk cId="103663210" sldId="487"/>
            <ac:spMk id="32" creationId="{7F77F647-3199-4C42-916A-59008D6FCEC0}"/>
          </ac:spMkLst>
        </pc:spChg>
        <pc:cxnChg chg="add">
          <ac:chgData name="Brenda Richter" userId="9ac4ed5d-763d-4460-bed2-beac5913320f" providerId="ADAL" clId="{9B01A0E7-53B3-43DE-8AE3-34CA63AD646C}" dt="2021-12-02T02:47:13.972" v="364"/>
          <ac:cxnSpMkLst>
            <pc:docMk/>
            <pc:sldMk cId="103663210" sldId="487"/>
            <ac:cxnSpMk id="4" creationId="{F7BF536F-5501-4436-A9AB-8E03E40AEBB0}"/>
          </ac:cxnSpMkLst>
        </pc:cxnChg>
        <pc:cxnChg chg="add">
          <ac:chgData name="Brenda Richter" userId="9ac4ed5d-763d-4460-bed2-beac5913320f" providerId="ADAL" clId="{9B01A0E7-53B3-43DE-8AE3-34CA63AD646C}" dt="2021-12-02T02:47:13.972" v="364"/>
          <ac:cxnSpMkLst>
            <pc:docMk/>
            <pc:sldMk cId="103663210" sldId="487"/>
            <ac:cxnSpMk id="13" creationId="{75F4A561-9A05-4B4A-B815-5A53BED94B0B}"/>
          </ac:cxnSpMkLst>
        </pc:cxnChg>
        <pc:cxnChg chg="add">
          <ac:chgData name="Brenda Richter" userId="9ac4ed5d-763d-4460-bed2-beac5913320f" providerId="ADAL" clId="{9B01A0E7-53B3-43DE-8AE3-34CA63AD646C}" dt="2021-12-02T02:47:13.972" v="364"/>
          <ac:cxnSpMkLst>
            <pc:docMk/>
            <pc:sldMk cId="103663210" sldId="487"/>
            <ac:cxnSpMk id="19" creationId="{A49274A6-215A-46C8-AF10-622DA2F6DCCF}"/>
          </ac:cxnSpMkLst>
        </pc:cxnChg>
        <pc:cxnChg chg="add">
          <ac:chgData name="Brenda Richter" userId="9ac4ed5d-763d-4460-bed2-beac5913320f" providerId="ADAL" clId="{9B01A0E7-53B3-43DE-8AE3-34CA63AD646C}" dt="2021-12-02T02:47:13.972" v="364"/>
          <ac:cxnSpMkLst>
            <pc:docMk/>
            <pc:sldMk cId="103663210" sldId="487"/>
            <ac:cxnSpMk id="26" creationId="{0AF6346F-E62B-4621-8C5D-3C5B41B0590E}"/>
          </ac:cxnSpMkLst>
        </pc:cxnChg>
        <pc:cxnChg chg="add">
          <ac:chgData name="Brenda Richter" userId="9ac4ed5d-763d-4460-bed2-beac5913320f" providerId="ADAL" clId="{9B01A0E7-53B3-43DE-8AE3-34CA63AD646C}" dt="2021-12-02T02:47:13.972" v="364"/>
          <ac:cxnSpMkLst>
            <pc:docMk/>
            <pc:sldMk cId="103663210" sldId="487"/>
            <ac:cxnSpMk id="27" creationId="{FF7B8790-8DBC-4F11-ADDA-D520BEED253C}"/>
          </ac:cxnSpMkLst>
        </pc:cxnChg>
        <pc:cxnChg chg="add">
          <ac:chgData name="Brenda Richter" userId="9ac4ed5d-763d-4460-bed2-beac5913320f" providerId="ADAL" clId="{9B01A0E7-53B3-43DE-8AE3-34CA63AD646C}" dt="2021-12-02T02:47:13.972" v="364"/>
          <ac:cxnSpMkLst>
            <pc:docMk/>
            <pc:sldMk cId="103663210" sldId="487"/>
            <ac:cxnSpMk id="28" creationId="{670E61E4-8FCA-49C8-A9C2-1A92182A0CE5}"/>
          </ac:cxnSpMkLst>
        </pc:cxnChg>
        <pc:cxnChg chg="add">
          <ac:chgData name="Brenda Richter" userId="9ac4ed5d-763d-4460-bed2-beac5913320f" providerId="ADAL" clId="{9B01A0E7-53B3-43DE-8AE3-34CA63AD646C}" dt="2021-12-02T02:47:13.972" v="364"/>
          <ac:cxnSpMkLst>
            <pc:docMk/>
            <pc:sldMk cId="103663210" sldId="487"/>
            <ac:cxnSpMk id="29" creationId="{41379D7A-B3C7-4F1A-B047-6F87531E6B04}"/>
          </ac:cxnSpMkLst>
        </pc:cxnChg>
        <pc:cxnChg chg="add">
          <ac:chgData name="Brenda Richter" userId="9ac4ed5d-763d-4460-bed2-beac5913320f" providerId="ADAL" clId="{9B01A0E7-53B3-43DE-8AE3-34CA63AD646C}" dt="2021-12-02T02:47:13.972" v="364"/>
          <ac:cxnSpMkLst>
            <pc:docMk/>
            <pc:sldMk cId="103663210" sldId="487"/>
            <ac:cxnSpMk id="30" creationId="{54670CFC-1B92-487E-B598-4E40E8174AAB}"/>
          </ac:cxnSpMkLst>
        </pc:cxnChg>
      </pc:sldChg>
      <pc:sldChg chg="addSp delSp modSp new mod">
        <pc:chgData name="Brenda Richter" userId="9ac4ed5d-763d-4460-bed2-beac5913320f" providerId="ADAL" clId="{9B01A0E7-53B3-43DE-8AE3-34CA63AD646C}" dt="2021-12-02T03:35:02.619" v="629" actId="20577"/>
        <pc:sldMkLst>
          <pc:docMk/>
          <pc:sldMk cId="2934555505" sldId="487"/>
        </pc:sldMkLst>
        <pc:spChg chg="mod">
          <ac:chgData name="Brenda Richter" userId="9ac4ed5d-763d-4460-bed2-beac5913320f" providerId="ADAL" clId="{9B01A0E7-53B3-43DE-8AE3-34CA63AD646C}" dt="2021-12-02T02:48:19.830" v="375" actId="14100"/>
          <ac:spMkLst>
            <pc:docMk/>
            <pc:sldMk cId="2934555505" sldId="487"/>
            <ac:spMk id="2" creationId="{2F352B41-159A-43BA-A2A0-E7264FDCA717}"/>
          </ac:spMkLst>
        </pc:spChg>
        <pc:spChg chg="del mod">
          <ac:chgData name="Brenda Richter" userId="9ac4ed5d-763d-4460-bed2-beac5913320f" providerId="ADAL" clId="{9B01A0E7-53B3-43DE-8AE3-34CA63AD646C}" dt="2021-12-02T02:52:41.285" v="384"/>
          <ac:spMkLst>
            <pc:docMk/>
            <pc:sldMk cId="2934555505" sldId="487"/>
            <ac:spMk id="3" creationId="{5956E078-A356-4763-AFAC-5BA2021736F7}"/>
          </ac:spMkLst>
        </pc:spChg>
        <pc:spChg chg="add del">
          <ac:chgData name="Brenda Richter" userId="9ac4ed5d-763d-4460-bed2-beac5913320f" providerId="ADAL" clId="{9B01A0E7-53B3-43DE-8AE3-34CA63AD646C}" dt="2021-12-02T02:49:16.062" v="377"/>
          <ac:spMkLst>
            <pc:docMk/>
            <pc:sldMk cId="2934555505" sldId="487"/>
            <ac:spMk id="5" creationId="{B1D404BB-690C-464F-A489-27000B3A4889}"/>
          </ac:spMkLst>
        </pc:spChg>
        <pc:spChg chg="add del">
          <ac:chgData name="Brenda Richter" userId="9ac4ed5d-763d-4460-bed2-beac5913320f" providerId="ADAL" clId="{9B01A0E7-53B3-43DE-8AE3-34CA63AD646C}" dt="2021-12-02T02:49:16.062" v="377"/>
          <ac:spMkLst>
            <pc:docMk/>
            <pc:sldMk cId="2934555505" sldId="487"/>
            <ac:spMk id="6" creationId="{A5D0856D-255F-4E2E-B2AD-7C1248C5574E}"/>
          </ac:spMkLst>
        </pc:spChg>
        <pc:spChg chg="add del">
          <ac:chgData name="Brenda Richter" userId="9ac4ed5d-763d-4460-bed2-beac5913320f" providerId="ADAL" clId="{9B01A0E7-53B3-43DE-8AE3-34CA63AD646C}" dt="2021-12-02T02:49:16.062" v="377"/>
          <ac:spMkLst>
            <pc:docMk/>
            <pc:sldMk cId="2934555505" sldId="487"/>
            <ac:spMk id="7" creationId="{C7797029-9DA7-491D-B31B-3590B15A357F}"/>
          </ac:spMkLst>
        </pc:spChg>
        <pc:spChg chg="add del">
          <ac:chgData name="Brenda Richter" userId="9ac4ed5d-763d-4460-bed2-beac5913320f" providerId="ADAL" clId="{9B01A0E7-53B3-43DE-8AE3-34CA63AD646C}" dt="2021-12-02T02:49:16.062" v="377"/>
          <ac:spMkLst>
            <pc:docMk/>
            <pc:sldMk cId="2934555505" sldId="487"/>
            <ac:spMk id="8" creationId="{0024343F-E252-4457-BDA0-66C000156375}"/>
          </ac:spMkLst>
        </pc:spChg>
        <pc:spChg chg="add del">
          <ac:chgData name="Brenda Richter" userId="9ac4ed5d-763d-4460-bed2-beac5913320f" providerId="ADAL" clId="{9B01A0E7-53B3-43DE-8AE3-34CA63AD646C}" dt="2021-12-02T02:49:16.062" v="377"/>
          <ac:spMkLst>
            <pc:docMk/>
            <pc:sldMk cId="2934555505" sldId="487"/>
            <ac:spMk id="9" creationId="{F700EDF3-46DB-4629-8D97-1C7DB7C04C1E}"/>
          </ac:spMkLst>
        </pc:spChg>
        <pc:spChg chg="add del">
          <ac:chgData name="Brenda Richter" userId="9ac4ed5d-763d-4460-bed2-beac5913320f" providerId="ADAL" clId="{9B01A0E7-53B3-43DE-8AE3-34CA63AD646C}" dt="2021-12-02T02:49:16.062" v="377"/>
          <ac:spMkLst>
            <pc:docMk/>
            <pc:sldMk cId="2934555505" sldId="487"/>
            <ac:spMk id="10" creationId="{151DFB76-C3D3-411D-9B35-E0521F7ECC3C}"/>
          </ac:spMkLst>
        </pc:spChg>
        <pc:spChg chg="add del">
          <ac:chgData name="Brenda Richter" userId="9ac4ed5d-763d-4460-bed2-beac5913320f" providerId="ADAL" clId="{9B01A0E7-53B3-43DE-8AE3-34CA63AD646C}" dt="2021-12-02T02:49:16.062" v="377"/>
          <ac:spMkLst>
            <pc:docMk/>
            <pc:sldMk cId="2934555505" sldId="487"/>
            <ac:spMk id="11" creationId="{943C44D1-A688-4656-9CA2-A20BA4E9DFFA}"/>
          </ac:spMkLst>
        </pc:spChg>
        <pc:spChg chg="add del">
          <ac:chgData name="Brenda Richter" userId="9ac4ed5d-763d-4460-bed2-beac5913320f" providerId="ADAL" clId="{9B01A0E7-53B3-43DE-8AE3-34CA63AD646C}" dt="2021-12-02T02:49:16.062" v="377"/>
          <ac:spMkLst>
            <pc:docMk/>
            <pc:sldMk cId="2934555505" sldId="487"/>
            <ac:spMk id="12" creationId="{BE5431DE-FC52-491D-8704-F42F068AEB35}"/>
          </ac:spMkLst>
        </pc:spChg>
        <pc:spChg chg="add del">
          <ac:chgData name="Brenda Richter" userId="9ac4ed5d-763d-4460-bed2-beac5913320f" providerId="ADAL" clId="{9B01A0E7-53B3-43DE-8AE3-34CA63AD646C}" dt="2021-12-02T02:49:16.062" v="377"/>
          <ac:spMkLst>
            <pc:docMk/>
            <pc:sldMk cId="2934555505" sldId="487"/>
            <ac:spMk id="14" creationId="{29E6D23D-B7AC-4F86-A074-CD3A32ACD5F7}"/>
          </ac:spMkLst>
        </pc:spChg>
        <pc:spChg chg="add del">
          <ac:chgData name="Brenda Richter" userId="9ac4ed5d-763d-4460-bed2-beac5913320f" providerId="ADAL" clId="{9B01A0E7-53B3-43DE-8AE3-34CA63AD646C}" dt="2021-12-02T02:49:16.062" v="377"/>
          <ac:spMkLst>
            <pc:docMk/>
            <pc:sldMk cId="2934555505" sldId="487"/>
            <ac:spMk id="15" creationId="{42A7F67B-8230-4684-9D74-40773F1B2C26}"/>
          </ac:spMkLst>
        </pc:spChg>
        <pc:spChg chg="add del">
          <ac:chgData name="Brenda Richter" userId="9ac4ed5d-763d-4460-bed2-beac5913320f" providerId="ADAL" clId="{9B01A0E7-53B3-43DE-8AE3-34CA63AD646C}" dt="2021-12-02T02:49:16.062" v="377"/>
          <ac:spMkLst>
            <pc:docMk/>
            <pc:sldMk cId="2934555505" sldId="487"/>
            <ac:spMk id="16" creationId="{603D8CB0-ADEA-4F09-9388-D74C8B158648}"/>
          </ac:spMkLst>
        </pc:spChg>
        <pc:spChg chg="add del">
          <ac:chgData name="Brenda Richter" userId="9ac4ed5d-763d-4460-bed2-beac5913320f" providerId="ADAL" clId="{9B01A0E7-53B3-43DE-8AE3-34CA63AD646C}" dt="2021-12-02T02:49:16.062" v="377"/>
          <ac:spMkLst>
            <pc:docMk/>
            <pc:sldMk cId="2934555505" sldId="487"/>
            <ac:spMk id="17" creationId="{F6CFF520-6615-4E63-805D-42D481FC8596}"/>
          </ac:spMkLst>
        </pc:spChg>
        <pc:spChg chg="add del">
          <ac:chgData name="Brenda Richter" userId="9ac4ed5d-763d-4460-bed2-beac5913320f" providerId="ADAL" clId="{9B01A0E7-53B3-43DE-8AE3-34CA63AD646C}" dt="2021-12-02T02:49:16.062" v="377"/>
          <ac:spMkLst>
            <pc:docMk/>
            <pc:sldMk cId="2934555505" sldId="487"/>
            <ac:spMk id="18" creationId="{7586442A-207B-4F73-BC69-9A68F7F795E0}"/>
          </ac:spMkLst>
        </pc:spChg>
        <pc:spChg chg="add del">
          <ac:chgData name="Brenda Richter" userId="9ac4ed5d-763d-4460-bed2-beac5913320f" providerId="ADAL" clId="{9B01A0E7-53B3-43DE-8AE3-34CA63AD646C}" dt="2021-12-02T02:49:16.062" v="377"/>
          <ac:spMkLst>
            <pc:docMk/>
            <pc:sldMk cId="2934555505" sldId="487"/>
            <ac:spMk id="20" creationId="{BFB7A4B7-2F80-4DEB-A552-F3E8A5C522C5}"/>
          </ac:spMkLst>
        </pc:spChg>
        <pc:spChg chg="add del">
          <ac:chgData name="Brenda Richter" userId="9ac4ed5d-763d-4460-bed2-beac5913320f" providerId="ADAL" clId="{9B01A0E7-53B3-43DE-8AE3-34CA63AD646C}" dt="2021-12-02T02:49:16.062" v="377"/>
          <ac:spMkLst>
            <pc:docMk/>
            <pc:sldMk cId="2934555505" sldId="487"/>
            <ac:spMk id="21" creationId="{27B98636-A0E5-4C35-9F02-590039F0DE04}"/>
          </ac:spMkLst>
        </pc:spChg>
        <pc:spChg chg="add del">
          <ac:chgData name="Brenda Richter" userId="9ac4ed5d-763d-4460-bed2-beac5913320f" providerId="ADAL" clId="{9B01A0E7-53B3-43DE-8AE3-34CA63AD646C}" dt="2021-12-02T02:49:16.062" v="377"/>
          <ac:spMkLst>
            <pc:docMk/>
            <pc:sldMk cId="2934555505" sldId="487"/>
            <ac:spMk id="22" creationId="{5C692E92-8408-4E3F-8BF7-1F04FE54774F}"/>
          </ac:spMkLst>
        </pc:spChg>
        <pc:spChg chg="add del">
          <ac:chgData name="Brenda Richter" userId="9ac4ed5d-763d-4460-bed2-beac5913320f" providerId="ADAL" clId="{9B01A0E7-53B3-43DE-8AE3-34CA63AD646C}" dt="2021-12-02T02:49:16.062" v="377"/>
          <ac:spMkLst>
            <pc:docMk/>
            <pc:sldMk cId="2934555505" sldId="487"/>
            <ac:spMk id="23" creationId="{5C4915D8-5FBA-41BB-8B44-3B761A4BC7F2}"/>
          </ac:spMkLst>
        </pc:spChg>
        <pc:spChg chg="add del">
          <ac:chgData name="Brenda Richter" userId="9ac4ed5d-763d-4460-bed2-beac5913320f" providerId="ADAL" clId="{9B01A0E7-53B3-43DE-8AE3-34CA63AD646C}" dt="2021-12-02T02:49:16.062" v="377"/>
          <ac:spMkLst>
            <pc:docMk/>
            <pc:sldMk cId="2934555505" sldId="487"/>
            <ac:spMk id="24" creationId="{1DBFF643-5257-4A99-B024-EF4F7736C4C4}"/>
          </ac:spMkLst>
        </pc:spChg>
        <pc:spChg chg="add del">
          <ac:chgData name="Brenda Richter" userId="9ac4ed5d-763d-4460-bed2-beac5913320f" providerId="ADAL" clId="{9B01A0E7-53B3-43DE-8AE3-34CA63AD646C}" dt="2021-12-02T02:49:16.062" v="377"/>
          <ac:spMkLst>
            <pc:docMk/>
            <pc:sldMk cId="2934555505" sldId="487"/>
            <ac:spMk id="25" creationId="{0CC1A11D-FE86-4366-8358-9B3AF34CFEFE}"/>
          </ac:spMkLst>
        </pc:spChg>
        <pc:spChg chg="add del">
          <ac:chgData name="Brenda Richter" userId="9ac4ed5d-763d-4460-bed2-beac5913320f" providerId="ADAL" clId="{9B01A0E7-53B3-43DE-8AE3-34CA63AD646C}" dt="2021-12-02T02:49:16.062" v="377"/>
          <ac:spMkLst>
            <pc:docMk/>
            <pc:sldMk cId="2934555505" sldId="487"/>
            <ac:spMk id="31" creationId="{98537A65-E395-45D7-BE59-B906B7721518}"/>
          </ac:spMkLst>
        </pc:spChg>
        <pc:spChg chg="add del">
          <ac:chgData name="Brenda Richter" userId="9ac4ed5d-763d-4460-bed2-beac5913320f" providerId="ADAL" clId="{9B01A0E7-53B3-43DE-8AE3-34CA63AD646C}" dt="2021-12-02T02:49:16.062" v="377"/>
          <ac:spMkLst>
            <pc:docMk/>
            <pc:sldMk cId="2934555505" sldId="487"/>
            <ac:spMk id="32" creationId="{C6B3BB89-DFEE-4A27-8FA2-6366B9D76D0B}"/>
          </ac:spMkLst>
        </pc:spChg>
        <pc:spChg chg="add del mod">
          <ac:chgData name="Brenda Richter" userId="9ac4ed5d-763d-4460-bed2-beac5913320f" providerId="ADAL" clId="{9B01A0E7-53B3-43DE-8AE3-34CA63AD646C}" dt="2021-12-02T02:50:01.161" v="383"/>
          <ac:spMkLst>
            <pc:docMk/>
            <pc:sldMk cId="2934555505" sldId="487"/>
            <ac:spMk id="33" creationId="{F90899F0-A40F-413E-8E83-D9C8BEDE328B}"/>
          </ac:spMkLst>
        </pc:spChg>
        <pc:spChg chg="add del mod">
          <ac:chgData name="Brenda Richter" userId="9ac4ed5d-763d-4460-bed2-beac5913320f" providerId="ADAL" clId="{9B01A0E7-53B3-43DE-8AE3-34CA63AD646C}" dt="2021-12-02T02:50:01.161" v="383"/>
          <ac:spMkLst>
            <pc:docMk/>
            <pc:sldMk cId="2934555505" sldId="487"/>
            <ac:spMk id="34" creationId="{9B9F5E70-157C-4DAE-A0B1-652F8DB65D8D}"/>
          </ac:spMkLst>
        </pc:spChg>
        <pc:spChg chg="add del mod">
          <ac:chgData name="Brenda Richter" userId="9ac4ed5d-763d-4460-bed2-beac5913320f" providerId="ADAL" clId="{9B01A0E7-53B3-43DE-8AE3-34CA63AD646C}" dt="2021-12-02T02:50:01.161" v="383"/>
          <ac:spMkLst>
            <pc:docMk/>
            <pc:sldMk cId="2934555505" sldId="487"/>
            <ac:spMk id="36" creationId="{8B03E35E-1ED1-44F2-9ED7-04481363A802}"/>
          </ac:spMkLst>
        </pc:spChg>
        <pc:spChg chg="add del mod">
          <ac:chgData name="Brenda Richter" userId="9ac4ed5d-763d-4460-bed2-beac5913320f" providerId="ADAL" clId="{9B01A0E7-53B3-43DE-8AE3-34CA63AD646C}" dt="2021-12-02T02:50:01.161" v="383"/>
          <ac:spMkLst>
            <pc:docMk/>
            <pc:sldMk cId="2934555505" sldId="487"/>
            <ac:spMk id="37" creationId="{06E4C1BF-DD31-480D-B448-29A8F696E35B}"/>
          </ac:spMkLst>
        </pc:spChg>
        <pc:spChg chg="add mod">
          <ac:chgData name="Brenda Richter" userId="9ac4ed5d-763d-4460-bed2-beac5913320f" providerId="ADAL" clId="{9B01A0E7-53B3-43DE-8AE3-34CA63AD646C}" dt="2021-12-02T03:35:02.619" v="629" actId="20577"/>
          <ac:spMkLst>
            <pc:docMk/>
            <pc:sldMk cId="2934555505" sldId="487"/>
            <ac:spMk id="41" creationId="{E858AD58-63BC-444C-9BFE-A56A5FBDB21A}"/>
          </ac:spMkLst>
        </pc:spChg>
        <pc:picChg chg="add mod">
          <ac:chgData name="Brenda Richter" userId="9ac4ed5d-763d-4460-bed2-beac5913320f" providerId="ADAL" clId="{9B01A0E7-53B3-43DE-8AE3-34CA63AD646C}" dt="2021-12-02T02:52:46.732" v="385" actId="1076"/>
          <ac:picMkLst>
            <pc:docMk/>
            <pc:sldMk cId="2934555505" sldId="487"/>
            <ac:picMk id="39" creationId="{02A870FE-6DC2-43EF-BB36-B31BC06EAD77}"/>
          </ac:picMkLst>
        </pc:picChg>
        <pc:cxnChg chg="add del">
          <ac:chgData name="Brenda Richter" userId="9ac4ed5d-763d-4460-bed2-beac5913320f" providerId="ADAL" clId="{9B01A0E7-53B3-43DE-8AE3-34CA63AD646C}" dt="2021-12-02T02:49:16.062" v="377"/>
          <ac:cxnSpMkLst>
            <pc:docMk/>
            <pc:sldMk cId="2934555505" sldId="487"/>
            <ac:cxnSpMk id="4" creationId="{CEF1FA18-F8DE-4476-BA3F-B3CB951C17E9}"/>
          </ac:cxnSpMkLst>
        </pc:cxnChg>
        <pc:cxnChg chg="add del">
          <ac:chgData name="Brenda Richter" userId="9ac4ed5d-763d-4460-bed2-beac5913320f" providerId="ADAL" clId="{9B01A0E7-53B3-43DE-8AE3-34CA63AD646C}" dt="2021-12-02T02:49:16.062" v="377"/>
          <ac:cxnSpMkLst>
            <pc:docMk/>
            <pc:sldMk cId="2934555505" sldId="487"/>
            <ac:cxnSpMk id="13" creationId="{3F1FAE87-A29E-4CAE-A491-63ED78B897BA}"/>
          </ac:cxnSpMkLst>
        </pc:cxnChg>
        <pc:cxnChg chg="add del">
          <ac:chgData name="Brenda Richter" userId="9ac4ed5d-763d-4460-bed2-beac5913320f" providerId="ADAL" clId="{9B01A0E7-53B3-43DE-8AE3-34CA63AD646C}" dt="2021-12-02T02:49:16.062" v="377"/>
          <ac:cxnSpMkLst>
            <pc:docMk/>
            <pc:sldMk cId="2934555505" sldId="487"/>
            <ac:cxnSpMk id="19" creationId="{53B202FE-7B95-48F3-9F89-8C978F747426}"/>
          </ac:cxnSpMkLst>
        </pc:cxnChg>
        <pc:cxnChg chg="add del">
          <ac:chgData name="Brenda Richter" userId="9ac4ed5d-763d-4460-bed2-beac5913320f" providerId="ADAL" clId="{9B01A0E7-53B3-43DE-8AE3-34CA63AD646C}" dt="2021-12-02T02:49:16.062" v="377"/>
          <ac:cxnSpMkLst>
            <pc:docMk/>
            <pc:sldMk cId="2934555505" sldId="487"/>
            <ac:cxnSpMk id="26" creationId="{4F9D749F-0C61-4C34-B958-2BC325947954}"/>
          </ac:cxnSpMkLst>
        </pc:cxnChg>
        <pc:cxnChg chg="add del">
          <ac:chgData name="Brenda Richter" userId="9ac4ed5d-763d-4460-bed2-beac5913320f" providerId="ADAL" clId="{9B01A0E7-53B3-43DE-8AE3-34CA63AD646C}" dt="2021-12-02T02:49:16.062" v="377"/>
          <ac:cxnSpMkLst>
            <pc:docMk/>
            <pc:sldMk cId="2934555505" sldId="487"/>
            <ac:cxnSpMk id="27" creationId="{E6D5E19B-37C3-42B3-A2A2-2432337140BA}"/>
          </ac:cxnSpMkLst>
        </pc:cxnChg>
        <pc:cxnChg chg="add del">
          <ac:chgData name="Brenda Richter" userId="9ac4ed5d-763d-4460-bed2-beac5913320f" providerId="ADAL" clId="{9B01A0E7-53B3-43DE-8AE3-34CA63AD646C}" dt="2021-12-02T02:49:16.062" v="377"/>
          <ac:cxnSpMkLst>
            <pc:docMk/>
            <pc:sldMk cId="2934555505" sldId="487"/>
            <ac:cxnSpMk id="28" creationId="{1F3A0E22-F3A1-4889-87A7-083DBC32E21B}"/>
          </ac:cxnSpMkLst>
        </pc:cxnChg>
        <pc:cxnChg chg="add del">
          <ac:chgData name="Brenda Richter" userId="9ac4ed5d-763d-4460-bed2-beac5913320f" providerId="ADAL" clId="{9B01A0E7-53B3-43DE-8AE3-34CA63AD646C}" dt="2021-12-02T02:49:16.062" v="377"/>
          <ac:cxnSpMkLst>
            <pc:docMk/>
            <pc:sldMk cId="2934555505" sldId="487"/>
            <ac:cxnSpMk id="29" creationId="{39C2F5D6-2886-46DE-8747-EEC86ABD0A9B}"/>
          </ac:cxnSpMkLst>
        </pc:cxnChg>
        <pc:cxnChg chg="add del">
          <ac:chgData name="Brenda Richter" userId="9ac4ed5d-763d-4460-bed2-beac5913320f" providerId="ADAL" clId="{9B01A0E7-53B3-43DE-8AE3-34CA63AD646C}" dt="2021-12-02T02:49:16.062" v="377"/>
          <ac:cxnSpMkLst>
            <pc:docMk/>
            <pc:sldMk cId="2934555505" sldId="487"/>
            <ac:cxnSpMk id="30" creationId="{E6537931-9BEC-4460-90E3-3CA701449AD9}"/>
          </ac:cxnSpMkLst>
        </pc:cxnChg>
        <pc:cxnChg chg="add del mod">
          <ac:chgData name="Brenda Richter" userId="9ac4ed5d-763d-4460-bed2-beac5913320f" providerId="ADAL" clId="{9B01A0E7-53B3-43DE-8AE3-34CA63AD646C}" dt="2021-12-02T02:50:01.161" v="383"/>
          <ac:cxnSpMkLst>
            <pc:docMk/>
            <pc:sldMk cId="2934555505" sldId="487"/>
            <ac:cxnSpMk id="35" creationId="{79AD73CB-CC30-4070-B62C-92DA32434760}"/>
          </ac:cxnSpMkLst>
        </pc:cxnChg>
      </pc:sldChg>
      <pc:sldChg chg="modSp new mod">
        <pc:chgData name="Brenda Richter" userId="9ac4ed5d-763d-4460-bed2-beac5913320f" providerId="ADAL" clId="{9B01A0E7-53B3-43DE-8AE3-34CA63AD646C}" dt="2021-12-02T03:32:12.366" v="586" actId="6549"/>
        <pc:sldMkLst>
          <pc:docMk/>
          <pc:sldMk cId="3060991464" sldId="488"/>
        </pc:sldMkLst>
        <pc:spChg chg="mod">
          <ac:chgData name="Brenda Richter" userId="9ac4ed5d-763d-4460-bed2-beac5913320f" providerId="ADAL" clId="{9B01A0E7-53B3-43DE-8AE3-34CA63AD646C}" dt="2021-12-02T02:55:05.394" v="452" actId="20577"/>
          <ac:spMkLst>
            <pc:docMk/>
            <pc:sldMk cId="3060991464" sldId="488"/>
            <ac:spMk id="2" creationId="{9DD7DEAC-7AC9-4CFD-8CED-D763A6BC87E6}"/>
          </ac:spMkLst>
        </pc:spChg>
        <pc:spChg chg="mod">
          <ac:chgData name="Brenda Richter" userId="9ac4ed5d-763d-4460-bed2-beac5913320f" providerId="ADAL" clId="{9B01A0E7-53B3-43DE-8AE3-34CA63AD646C}" dt="2021-12-02T03:32:12.366" v="586" actId="6549"/>
          <ac:spMkLst>
            <pc:docMk/>
            <pc:sldMk cId="3060991464" sldId="488"/>
            <ac:spMk id="3" creationId="{D885530C-A202-40F1-A68E-73FB6481A002}"/>
          </ac:spMkLst>
        </pc:spChg>
      </pc:sldChg>
      <pc:sldChg chg="modSp new mod">
        <pc:chgData name="Brenda Richter" userId="9ac4ed5d-763d-4460-bed2-beac5913320f" providerId="ADAL" clId="{9B01A0E7-53B3-43DE-8AE3-34CA63AD646C}" dt="2021-12-02T03:34:40.074" v="617" actId="27636"/>
        <pc:sldMkLst>
          <pc:docMk/>
          <pc:sldMk cId="3037014787" sldId="489"/>
        </pc:sldMkLst>
        <pc:spChg chg="mod">
          <ac:chgData name="Brenda Richter" userId="9ac4ed5d-763d-4460-bed2-beac5913320f" providerId="ADAL" clId="{9B01A0E7-53B3-43DE-8AE3-34CA63AD646C}" dt="2021-12-02T03:34:40.074" v="617" actId="27636"/>
          <ac:spMkLst>
            <pc:docMk/>
            <pc:sldMk cId="3037014787" sldId="489"/>
            <ac:spMk id="2" creationId="{A326C0CE-5452-4732-9DC6-C940EFC3107B}"/>
          </ac:spMkLst>
        </pc:spChg>
        <pc:spChg chg="mod">
          <ac:chgData name="Brenda Richter" userId="9ac4ed5d-763d-4460-bed2-beac5913320f" providerId="ADAL" clId="{9B01A0E7-53B3-43DE-8AE3-34CA63AD646C}" dt="2021-12-02T03:34:32.808" v="615" actId="20577"/>
          <ac:spMkLst>
            <pc:docMk/>
            <pc:sldMk cId="3037014787" sldId="489"/>
            <ac:spMk id="3" creationId="{132B18FD-5043-444D-B49D-F82EBFC33BFB}"/>
          </ac:spMkLst>
        </pc:spChg>
      </pc:sldChg>
      <pc:sldChg chg="addSp delSp modSp new mod">
        <pc:chgData name="Brenda Richter" userId="9ac4ed5d-763d-4460-bed2-beac5913320f" providerId="ADAL" clId="{9B01A0E7-53B3-43DE-8AE3-34CA63AD646C}" dt="2021-12-02T04:08:44.311" v="704" actId="20577"/>
        <pc:sldMkLst>
          <pc:docMk/>
          <pc:sldMk cId="578416894" sldId="490"/>
        </pc:sldMkLst>
        <pc:spChg chg="mod">
          <ac:chgData name="Brenda Richter" userId="9ac4ed5d-763d-4460-bed2-beac5913320f" providerId="ADAL" clId="{9B01A0E7-53B3-43DE-8AE3-34CA63AD646C}" dt="2021-12-02T04:08:44.311" v="704" actId="20577"/>
          <ac:spMkLst>
            <pc:docMk/>
            <pc:sldMk cId="578416894" sldId="490"/>
            <ac:spMk id="2" creationId="{D920885C-BF03-47FF-9EED-61D4D5E15E13}"/>
          </ac:spMkLst>
        </pc:spChg>
        <pc:spChg chg="del mod">
          <ac:chgData name="Brenda Richter" userId="9ac4ed5d-763d-4460-bed2-beac5913320f" providerId="ADAL" clId="{9B01A0E7-53B3-43DE-8AE3-34CA63AD646C}" dt="2021-12-02T04:06:33.208" v="655"/>
          <ac:spMkLst>
            <pc:docMk/>
            <pc:sldMk cId="578416894" sldId="490"/>
            <ac:spMk id="3" creationId="{EE06FB19-1769-4890-8D39-4B3BB310D2F9}"/>
          </ac:spMkLst>
        </pc:spChg>
        <pc:spChg chg="add del">
          <ac:chgData name="Brenda Richter" userId="9ac4ed5d-763d-4460-bed2-beac5913320f" providerId="ADAL" clId="{9B01A0E7-53B3-43DE-8AE3-34CA63AD646C}" dt="2021-12-02T04:04:07.211" v="653"/>
          <ac:spMkLst>
            <pc:docMk/>
            <pc:sldMk cId="578416894" sldId="490"/>
            <ac:spMk id="4" creationId="{30494FF4-859D-41D0-8F9D-E7210B56372D}"/>
          </ac:spMkLst>
        </pc:spChg>
        <pc:spChg chg="add del">
          <ac:chgData name="Brenda Richter" userId="9ac4ed5d-763d-4460-bed2-beac5913320f" providerId="ADAL" clId="{9B01A0E7-53B3-43DE-8AE3-34CA63AD646C}" dt="2021-12-02T04:04:07.211" v="653"/>
          <ac:spMkLst>
            <pc:docMk/>
            <pc:sldMk cId="578416894" sldId="490"/>
            <ac:spMk id="5" creationId="{44916DBB-F561-409C-88CC-55F5D0E6134C}"/>
          </ac:spMkLst>
        </pc:spChg>
        <pc:spChg chg="add del">
          <ac:chgData name="Brenda Richter" userId="9ac4ed5d-763d-4460-bed2-beac5913320f" providerId="ADAL" clId="{9B01A0E7-53B3-43DE-8AE3-34CA63AD646C}" dt="2021-12-02T04:04:07.211" v="653"/>
          <ac:spMkLst>
            <pc:docMk/>
            <pc:sldMk cId="578416894" sldId="490"/>
            <ac:spMk id="6" creationId="{506DC794-1159-4C18-86BA-74AB96A4BF65}"/>
          </ac:spMkLst>
        </pc:spChg>
        <pc:spChg chg="add del">
          <ac:chgData name="Brenda Richter" userId="9ac4ed5d-763d-4460-bed2-beac5913320f" providerId="ADAL" clId="{9B01A0E7-53B3-43DE-8AE3-34CA63AD646C}" dt="2021-12-02T04:04:07.211" v="653"/>
          <ac:spMkLst>
            <pc:docMk/>
            <pc:sldMk cId="578416894" sldId="490"/>
            <ac:spMk id="7" creationId="{4385A208-ABD0-4189-8034-72A929673300}"/>
          </ac:spMkLst>
        </pc:spChg>
        <pc:picChg chg="add mod">
          <ac:chgData name="Brenda Richter" userId="9ac4ed5d-763d-4460-bed2-beac5913320f" providerId="ADAL" clId="{9B01A0E7-53B3-43DE-8AE3-34CA63AD646C}" dt="2021-12-02T04:08:33.169" v="687" actId="1076"/>
          <ac:picMkLst>
            <pc:docMk/>
            <pc:sldMk cId="578416894" sldId="490"/>
            <ac:picMk id="8" creationId="{864F0CC8-173C-489A-8C7D-2ADBB183BC31}"/>
          </ac:picMkLst>
        </pc:picChg>
      </pc:sldChg>
      <pc:sldChg chg="addSp delSp modSp new mod">
        <pc:chgData name="Brenda Richter" userId="9ac4ed5d-763d-4460-bed2-beac5913320f" providerId="ADAL" clId="{9B01A0E7-53B3-43DE-8AE3-34CA63AD646C}" dt="2021-12-02T04:12:28.504" v="719" actId="1076"/>
        <pc:sldMkLst>
          <pc:docMk/>
          <pc:sldMk cId="4217358125" sldId="491"/>
        </pc:sldMkLst>
        <pc:spChg chg="mod">
          <ac:chgData name="Brenda Richter" userId="9ac4ed5d-763d-4460-bed2-beac5913320f" providerId="ADAL" clId="{9B01A0E7-53B3-43DE-8AE3-34CA63AD646C}" dt="2021-12-02T04:08:28.733" v="686" actId="20577"/>
          <ac:spMkLst>
            <pc:docMk/>
            <pc:sldMk cId="4217358125" sldId="491"/>
            <ac:spMk id="2" creationId="{9FAC418E-7490-4A47-BFEF-3E180209C8B3}"/>
          </ac:spMkLst>
        </pc:spChg>
        <pc:spChg chg="del">
          <ac:chgData name="Brenda Richter" userId="9ac4ed5d-763d-4460-bed2-beac5913320f" providerId="ADAL" clId="{9B01A0E7-53B3-43DE-8AE3-34CA63AD646C}" dt="2021-12-02T04:08:08.632" v="661"/>
          <ac:spMkLst>
            <pc:docMk/>
            <pc:sldMk cId="4217358125" sldId="491"/>
            <ac:spMk id="3" creationId="{4639D817-B864-45C6-A1C4-C2D482F3A001}"/>
          </ac:spMkLst>
        </pc:spChg>
        <pc:spChg chg="add mod">
          <ac:chgData name="Brenda Richter" userId="9ac4ed5d-763d-4460-bed2-beac5913320f" providerId="ADAL" clId="{9B01A0E7-53B3-43DE-8AE3-34CA63AD646C}" dt="2021-12-02T04:12:28.504" v="719" actId="1076"/>
          <ac:spMkLst>
            <pc:docMk/>
            <pc:sldMk cId="4217358125" sldId="491"/>
            <ac:spMk id="6" creationId="{2ED70EAF-50A9-4EF2-947F-F8C11D0E2F87}"/>
          </ac:spMkLst>
        </pc:spChg>
        <pc:picChg chg="add mod">
          <ac:chgData name="Brenda Richter" userId="9ac4ed5d-763d-4460-bed2-beac5913320f" providerId="ADAL" clId="{9B01A0E7-53B3-43DE-8AE3-34CA63AD646C}" dt="2021-12-02T04:08:15.471" v="664" actId="14100"/>
          <ac:picMkLst>
            <pc:docMk/>
            <pc:sldMk cId="4217358125" sldId="491"/>
            <ac:picMk id="4" creationId="{1B7E511B-882D-4FDD-BC28-15343A0E6B35}"/>
          </ac:picMkLst>
        </pc:picChg>
      </pc:sldChg>
      <pc:sldChg chg="modSp new mod">
        <pc:chgData name="Brenda Richter" userId="9ac4ed5d-763d-4460-bed2-beac5913320f" providerId="ADAL" clId="{9B01A0E7-53B3-43DE-8AE3-34CA63AD646C}" dt="2021-12-02T04:12:52.916" v="720"/>
        <pc:sldMkLst>
          <pc:docMk/>
          <pc:sldMk cId="3617073469" sldId="492"/>
        </pc:sldMkLst>
        <pc:spChg chg="mod">
          <ac:chgData name="Brenda Richter" userId="9ac4ed5d-763d-4460-bed2-beac5913320f" providerId="ADAL" clId="{9B01A0E7-53B3-43DE-8AE3-34CA63AD646C}" dt="2021-12-02T04:09:28.035" v="717" actId="20577"/>
          <ac:spMkLst>
            <pc:docMk/>
            <pc:sldMk cId="3617073469" sldId="492"/>
            <ac:spMk id="2" creationId="{E817CC6B-C292-4579-9951-3666517E6D4C}"/>
          </ac:spMkLst>
        </pc:spChg>
        <pc:spChg chg="mod">
          <ac:chgData name="Brenda Richter" userId="9ac4ed5d-763d-4460-bed2-beac5913320f" providerId="ADAL" clId="{9B01A0E7-53B3-43DE-8AE3-34CA63AD646C}" dt="2021-12-02T04:12:52.916" v="720"/>
          <ac:spMkLst>
            <pc:docMk/>
            <pc:sldMk cId="3617073469" sldId="492"/>
            <ac:spMk id="3" creationId="{B2A65E36-8785-4D26-A0C7-CE611A30A92A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Sheet1!$C$2:$C$7</c:f>
              <c:numCache>
                <c:formatCode>General</c:formatCode>
                <c:ptCount val="6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</c:numCache>
            </c:numRef>
          </c:xVal>
          <c:yVal>
            <c:numRef>
              <c:f>Sheet1!$D$2:$D$7</c:f>
              <c:numCache>
                <c:formatCode>General</c:formatCode>
                <c:ptCount val="6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0</c:v>
                </c:pt>
                <c:pt idx="4">
                  <c:v>-3</c:v>
                </c:pt>
                <c:pt idx="5">
                  <c:v>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567-4D29-B03F-8C6FBBE3DF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8804648"/>
        <c:axId val="358805304"/>
      </c:scatterChart>
      <c:valAx>
        <c:axId val="358804648"/>
        <c:scaling>
          <c:orientation val="minMax"/>
          <c:max val="2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time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8805304"/>
        <c:crosses val="autoZero"/>
        <c:crossBetween val="midCat"/>
      </c:valAx>
      <c:valAx>
        <c:axId val="358805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displacement</a:t>
                </a:r>
                <a:r>
                  <a:rPr lang="en-AU" baseline="0"/>
                  <a:t> (m)</a:t>
                </a:r>
                <a:endParaRPr lang="en-A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880464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Sheet1!$C$2:$C$7</c:f>
              <c:numCache>
                <c:formatCode>General</c:formatCode>
                <c:ptCount val="6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</c:numCache>
            </c:numRef>
          </c:xVal>
          <c:yVal>
            <c:numRef>
              <c:f>Sheet1!$D$2:$D$7</c:f>
              <c:numCache>
                <c:formatCode>General</c:formatCode>
                <c:ptCount val="6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0</c:v>
                </c:pt>
                <c:pt idx="4">
                  <c:v>-3</c:v>
                </c:pt>
                <c:pt idx="5">
                  <c:v>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567-4D29-B03F-8C6FBBE3DF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8804648"/>
        <c:axId val="358805304"/>
      </c:scatterChart>
      <c:valAx>
        <c:axId val="358804648"/>
        <c:scaling>
          <c:orientation val="minMax"/>
          <c:max val="2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time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8805304"/>
        <c:crosses val="autoZero"/>
        <c:crossBetween val="midCat"/>
      </c:valAx>
      <c:valAx>
        <c:axId val="358805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displacement</a:t>
                </a:r>
                <a:r>
                  <a:rPr lang="en-AU" baseline="0"/>
                  <a:t> (m)</a:t>
                </a:r>
                <a:endParaRPr lang="en-A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880464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Sheet1!$D$4:$D$9</c:f>
              <c:numCache>
                <c:formatCode>General</c:formatCode>
                <c:ptCount val="6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</c:numCache>
            </c:numRef>
          </c:xVal>
          <c:yVal>
            <c:numRef>
              <c:f>Sheet1!$E$4:$E$9</c:f>
              <c:numCache>
                <c:formatCode>General</c:formatCode>
                <c:ptCount val="6"/>
                <c:pt idx="0">
                  <c:v>0</c:v>
                </c:pt>
                <c:pt idx="1">
                  <c:v>3</c:v>
                </c:pt>
                <c:pt idx="2">
                  <c:v>6</c:v>
                </c:pt>
                <c:pt idx="3">
                  <c:v>0</c:v>
                </c:pt>
                <c:pt idx="4">
                  <c:v>-3</c:v>
                </c:pt>
                <c:pt idx="5">
                  <c:v>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496-43CC-A78E-1A8B57246A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5429624"/>
        <c:axId val="545428968"/>
      </c:scatterChart>
      <c:valAx>
        <c:axId val="545429624"/>
        <c:scaling>
          <c:orientation val="minMax"/>
          <c:max val="2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time</a:t>
                </a:r>
                <a:r>
                  <a:rPr lang="en-AU" baseline="0"/>
                  <a:t> (s)</a:t>
                </a:r>
                <a:endParaRPr lang="en-A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5428968"/>
        <c:crosses val="autoZero"/>
        <c:crossBetween val="midCat"/>
      </c:valAx>
      <c:valAx>
        <c:axId val="5454289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velocity (m s</a:t>
                </a:r>
                <a:r>
                  <a:rPr lang="en-AU" baseline="30000"/>
                  <a:t>-1</a:t>
                </a:r>
                <a:r>
                  <a:rPr lang="en-AU"/>
                  <a:t>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542962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Sheet1!$D$4:$D$9</c:f>
              <c:numCache>
                <c:formatCode>General</c:formatCode>
                <c:ptCount val="6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</c:numCache>
            </c:numRef>
          </c:xVal>
          <c:yVal>
            <c:numRef>
              <c:f>Sheet1!$E$4:$E$9</c:f>
              <c:numCache>
                <c:formatCode>General</c:formatCode>
                <c:ptCount val="6"/>
                <c:pt idx="0">
                  <c:v>0</c:v>
                </c:pt>
                <c:pt idx="1">
                  <c:v>3</c:v>
                </c:pt>
                <c:pt idx="2">
                  <c:v>6</c:v>
                </c:pt>
                <c:pt idx="3">
                  <c:v>0</c:v>
                </c:pt>
                <c:pt idx="4">
                  <c:v>-3</c:v>
                </c:pt>
                <c:pt idx="5">
                  <c:v>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13C-4CF9-9B1D-539DB00035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5429624"/>
        <c:axId val="545428968"/>
      </c:scatterChart>
      <c:valAx>
        <c:axId val="545429624"/>
        <c:scaling>
          <c:orientation val="minMax"/>
          <c:max val="2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time</a:t>
                </a:r>
                <a:r>
                  <a:rPr lang="en-AU" baseline="0"/>
                  <a:t> (s)</a:t>
                </a:r>
                <a:endParaRPr lang="en-A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5428968"/>
        <c:crosses val="autoZero"/>
        <c:crossBetween val="midCat"/>
      </c:valAx>
      <c:valAx>
        <c:axId val="5454289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velocity (m s</a:t>
                </a:r>
                <a:r>
                  <a:rPr lang="en-AU" baseline="30000"/>
                  <a:t>-1</a:t>
                </a:r>
                <a:r>
                  <a:rPr lang="en-AU"/>
                  <a:t>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542962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02C64E-B3B0-478D-9911-1FA9950F03D0}" type="datetimeFigureOut">
              <a:rPr lang="en-AU" smtClean="0"/>
              <a:t>2/12/2021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BA9ECE-C9E2-4915-9F18-84E9D3A004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46848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60B78-48E8-4840-9188-E4EF7B38B61D}" type="datetimeFigureOut">
              <a:rPr lang="en-AU" smtClean="0"/>
              <a:t>2/12/2021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9397-AAAA-4EDB-97AA-E832BE4418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3007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60B78-48E8-4840-9188-E4EF7B38B61D}" type="datetimeFigureOut">
              <a:rPr lang="en-AU" smtClean="0"/>
              <a:t>2/12/2021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9397-AAAA-4EDB-97AA-E832BE4418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4808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60B78-48E8-4840-9188-E4EF7B38B61D}" type="datetimeFigureOut">
              <a:rPr lang="en-AU" smtClean="0"/>
              <a:t>2/12/2021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9397-AAAA-4EDB-97AA-E832BE4418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35211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60B78-48E8-4840-9188-E4EF7B38B61D}" type="datetimeFigureOut">
              <a:rPr lang="en-AU" smtClean="0"/>
              <a:t>2/12/2021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9397-AAAA-4EDB-97AA-E832BE4418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0038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60B78-48E8-4840-9188-E4EF7B38B61D}" type="datetimeFigureOut">
              <a:rPr lang="en-AU" smtClean="0"/>
              <a:t>2/12/2021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9397-AAAA-4EDB-97AA-E832BE4418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53431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60B78-48E8-4840-9188-E4EF7B38B61D}" type="datetimeFigureOut">
              <a:rPr lang="en-AU" smtClean="0"/>
              <a:t>2/12/2021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9397-AAAA-4EDB-97AA-E832BE4418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426450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60B78-48E8-4840-9188-E4EF7B38B61D}" type="datetimeFigureOut">
              <a:rPr lang="en-AU" smtClean="0"/>
              <a:t>2/12/2021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9397-AAAA-4EDB-97AA-E832BE4418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44251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60B78-48E8-4840-9188-E4EF7B38B61D}" type="datetimeFigureOut">
              <a:rPr lang="en-AU" smtClean="0"/>
              <a:t>2/12/2021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9397-AAAA-4EDB-97AA-E832BE4418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421714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60B78-48E8-4840-9188-E4EF7B38B61D}" type="datetimeFigureOut">
              <a:rPr lang="en-AU" smtClean="0"/>
              <a:t>2/12/2021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9397-AAAA-4EDB-97AA-E832BE4418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469952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10972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3938589"/>
            <a:ext cx="10972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914AD8-5084-45A6-89D0-505F98977D8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A1A2BC-88DE-4D0B-9D4E-413F5380688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8044D4-824D-40D1-8336-3332BB94B1F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C30CA3-B866-4338-A748-8BE49653E06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5066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60B78-48E8-4840-9188-E4EF7B38B61D}" type="datetimeFigureOut">
              <a:rPr lang="en-AU" smtClean="0"/>
              <a:t>2/12/2021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17F09397-AAAA-4EDB-97AA-E832BE4418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97212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60B78-48E8-4840-9188-E4EF7B38B61D}" type="datetimeFigureOut">
              <a:rPr lang="en-AU" smtClean="0"/>
              <a:t>2/12/2021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9397-AAAA-4EDB-97AA-E832BE4418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9365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60B78-48E8-4840-9188-E4EF7B38B61D}" type="datetimeFigureOut">
              <a:rPr lang="en-AU" smtClean="0"/>
              <a:t>2/12/2021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9397-AAAA-4EDB-97AA-E832BE4418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4292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60B78-48E8-4840-9188-E4EF7B38B61D}" type="datetimeFigureOut">
              <a:rPr lang="en-AU" smtClean="0"/>
              <a:t>2/12/2021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9397-AAAA-4EDB-97AA-E832BE4418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2982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60B78-48E8-4840-9188-E4EF7B38B61D}" type="datetimeFigureOut">
              <a:rPr lang="en-AU" smtClean="0"/>
              <a:t>2/12/2021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9397-AAAA-4EDB-97AA-E832BE4418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2462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60B78-48E8-4840-9188-E4EF7B38B61D}" type="datetimeFigureOut">
              <a:rPr lang="en-AU" smtClean="0"/>
              <a:t>2/12/2021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9397-AAAA-4EDB-97AA-E832BE4418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08412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60B78-48E8-4840-9188-E4EF7B38B61D}" type="datetimeFigureOut">
              <a:rPr lang="en-AU" smtClean="0"/>
              <a:t>2/12/2021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9397-AAAA-4EDB-97AA-E832BE4418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2860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60B78-48E8-4840-9188-E4EF7B38B61D}" type="datetimeFigureOut">
              <a:rPr lang="en-AU" smtClean="0"/>
              <a:t>2/12/2021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9397-AAAA-4EDB-97AA-E832BE4418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40035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2E60B78-48E8-4840-9188-E4EF7B38B61D}" type="datetimeFigureOut">
              <a:rPr lang="en-AU" smtClean="0"/>
              <a:t>2/12/2021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7F09397-AAAA-4EDB-97AA-E832BE4418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2637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  <p:sldLayoutId id="2147483826" r:id="rId12"/>
    <p:sldLayoutId id="2147483827" r:id="rId13"/>
    <p:sldLayoutId id="2147483828" r:id="rId14"/>
    <p:sldLayoutId id="2147483829" r:id="rId15"/>
    <p:sldLayoutId id="2147483830" r:id="rId16"/>
    <p:sldLayoutId id="2147483831" r:id="rId17"/>
    <p:sldLayoutId id="2147483832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38.xml"/><Relationship Id="rId3" Type="http://schemas.openxmlformats.org/officeDocument/2006/relationships/slide" Target="slide13.xml"/><Relationship Id="rId7" Type="http://schemas.openxmlformats.org/officeDocument/2006/relationships/slide" Target="slide35.xml"/><Relationship Id="rId2" Type="http://schemas.openxmlformats.org/officeDocument/2006/relationships/slide" Target="slide6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8.xml"/><Relationship Id="rId11" Type="http://schemas.openxmlformats.org/officeDocument/2006/relationships/slide" Target="slide69.xml"/><Relationship Id="rId5" Type="http://schemas.openxmlformats.org/officeDocument/2006/relationships/slide" Target="slide26.xml"/><Relationship Id="rId10" Type="http://schemas.openxmlformats.org/officeDocument/2006/relationships/slide" Target="slide63.xml"/><Relationship Id="rId4" Type="http://schemas.openxmlformats.org/officeDocument/2006/relationships/slide" Target="slide22.xml"/><Relationship Id="rId9" Type="http://schemas.openxmlformats.org/officeDocument/2006/relationships/slide" Target="slide5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senior-secondary.scsa.wa.edu.au/syllabus-and-support-materials/science/physics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://australia.twig-world.com/films/forces-of-nature-1498/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australia.twig-world.com/films/how-do-planes-fly-1495/" TargetMode="External"/><Relationship Id="rId2" Type="http://schemas.openxmlformats.org/officeDocument/2006/relationships/hyperlink" Target="http://australia.twig-world.com/films/how-do-animals-fly-1494/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://australia.twig-world.com/films/momentum-1492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hyperlink" Target="http://australia.twig-world.com/films/forms-of-energy-1516/" TargetMode="Externa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hyperlink" Target="http://australia.twig-world.com/films/energy-transformation-1517/" TargetMode="Externa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://australia.twig-world.com/films/potential-energy-1518/" TargetMode="Externa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/>
          <a:lstStyle/>
          <a:p>
            <a:r>
              <a:rPr lang="en-US"/>
              <a:t>Linear motion and force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5022376" y="4386053"/>
            <a:ext cx="7096836" cy="2308324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 action="ppaction://hlinksldjump"/>
              </a:rPr>
              <a:t>Scalars and Vectors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 action="ppaction://hlinksldjump"/>
              </a:rPr>
              <a:t>Vector addition and subtraction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4" action="ppaction://hlinksldjump"/>
              </a:rPr>
              <a:t>Vector components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5" action="ppaction://hlinksldjump"/>
              </a:rPr>
              <a:t>Acceleration down a slope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6" action="ppaction://hlinksldjump"/>
              </a:rPr>
              <a:t>Graphing motion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7" action="ppaction://hlinksldjump"/>
              </a:rPr>
              <a:t>Vertical motion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8" action="ppaction://hlinksldjump"/>
              </a:rPr>
              <a:t>Newton’s laws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9" action="ppaction://hlinksldjump"/>
              </a:rPr>
              <a:t>Momentum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10" action="ppaction://hlinksldjump"/>
              </a:rPr>
              <a:t>Impulse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11" action="ppaction://hlinksldjump"/>
              </a:rPr>
              <a:t>Energy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800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08E04-636E-4C02-AEAD-A5E8153EE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143000"/>
          </a:xfrm>
        </p:spPr>
        <p:txBody>
          <a:bodyPr/>
          <a:lstStyle/>
          <a:p>
            <a:r>
              <a:rPr lang="en-US" dirty="0"/>
              <a:t>Measuring speed/velocity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2AA33E-A545-4FF3-8D7C-7FB2A96A88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84310" y="1828801"/>
                <a:ext cx="10018713" cy="3962399"/>
              </a:xfrm>
            </p:spPr>
            <p:txBody>
              <a:bodyPr anchor="t">
                <a:normAutofit fontScale="92500" lnSpcReduction="20000"/>
              </a:bodyPr>
              <a:lstStyle/>
              <a:p>
                <a:pPr lvl="0"/>
                <a:r>
                  <a:rPr lang="en-AU" dirty="0" err="1"/>
                  <a:t>Multiflash</a:t>
                </a:r>
                <a:r>
                  <a:rPr lang="en-AU" dirty="0"/>
                  <a:t> photography: flash exposure of 20Hz</a:t>
                </a:r>
              </a:p>
              <a:p>
                <a:pPr lvl="0"/>
                <a:r>
                  <a:rPr lang="en-AU" dirty="0"/>
                  <a:t>Photogate: light source and sensor trigger an electronic timing device as object breaks beams.</a:t>
                </a:r>
              </a:p>
              <a:p>
                <a:pPr lvl="0"/>
                <a:r>
                  <a:rPr lang="en-AU" dirty="0"/>
                  <a:t>Ultrasonic motion sensor: emit high frequency sound pulses that reflect off moving objects giving instantaneous speed  </a:t>
                </a:r>
              </a:p>
              <a:p>
                <a:pPr indent="457200">
                  <a:lnSpc>
                    <a:spcPts val="1400"/>
                  </a:lnSpc>
                </a:pPr>
                <a:r>
                  <a:rPr lang="en-AU" sz="1800" b="1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Converting speed and velocity units:</a:t>
                </a:r>
                <a:endParaRPr lang="en-AU" sz="1800" dirty="0">
                  <a:effectLst/>
                  <a:latin typeface="Museo Sans 300" panose="02000000000000000000" pitchFamily="50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0">
                  <a:lnSpc>
                    <a:spcPts val="1400"/>
                  </a:lnSpc>
                  <a:buNone/>
                </a:pPr>
                <a:r>
                  <a:rPr lang="en-AU" sz="1800" b="1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AU" sz="1800" dirty="0">
                  <a:effectLst/>
                  <a:latin typeface="Museo Sans 300" panose="02000000000000000000" pitchFamily="50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ts val="14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 b="1" i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m</m:t>
                      </m:r>
                      <m:r>
                        <a:rPr lang="en-US" sz="1800" b="1" i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A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1800" b="1" i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s</m:t>
                          </m:r>
                        </m:e>
                        <m:sup>
                          <m:r>
                            <a:rPr lang="en-US" sz="1800" b="1" i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box>
                        <m:boxPr>
                          <m:ctrlPr>
                            <a:rPr lang="en-A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boxPr>
                        <m:e>
                          <m:groupChr>
                            <m:groupChrPr>
                              <m:chr m:val="→"/>
                              <m:vertJc m:val="bot"/>
                              <m:ctrlPr>
                                <a:rPr lang="en-AU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groupChrPr>
                            <m:e>
                              <m:r>
                                <a:rPr lang="en-US" sz="1800" b="1" i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×3.6</m:t>
                              </m:r>
                            </m:e>
                          </m:groupChr>
                        </m:e>
                      </m:box>
                      <m:r>
                        <m:rPr>
                          <m:sty m:val="p"/>
                        </m:rPr>
                        <a:rPr lang="en-US" sz="1800" b="1" i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km</m:t>
                      </m:r>
                      <m:r>
                        <a:rPr lang="en-US" sz="1800" b="1" i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A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1800" b="1" i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sz="1800" b="1" i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1800" b="1" i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                                   </m:t>
                      </m:r>
                      <m:r>
                        <m:rPr>
                          <m:sty m:val="p"/>
                        </m:rPr>
                        <a:rPr lang="en-US" sz="1800" b="1" i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km</m:t>
                      </m:r>
                      <m:r>
                        <a:rPr lang="en-US" sz="1800" b="1" i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A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1800" b="1" i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sz="1800" b="1" i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box>
                        <m:boxPr>
                          <m:ctrlPr>
                            <a:rPr lang="en-A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boxPr>
                        <m:e>
                          <m:groupChr>
                            <m:groupChrPr>
                              <m:chr m:val="→"/>
                              <m:vertJc m:val="bot"/>
                              <m:ctrlPr>
                                <a:rPr lang="en-AU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groupChrPr>
                            <m:e>
                              <m:r>
                                <a:rPr lang="en-US" sz="1800" b="1" i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÷3.6</m:t>
                              </m:r>
                            </m:e>
                          </m:groupChr>
                        </m:e>
                      </m:box>
                      <m:r>
                        <m:rPr>
                          <m:sty m:val="p"/>
                        </m:rPr>
                        <a:rPr lang="en-US" sz="1800" b="1" i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m</m:t>
                      </m:r>
                      <m:r>
                        <a:rPr lang="en-US" sz="1800" b="1" i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A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1800" b="1" i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s</m:t>
                          </m:r>
                        </m:e>
                        <m:sup>
                          <m:r>
                            <a:rPr lang="en-US" sz="1800" b="1" i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AU" sz="1800" dirty="0">
                  <a:effectLst/>
                  <a:latin typeface="Museo Sans 300" panose="02000000000000000000" pitchFamily="50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ts val="1400"/>
                  </a:lnSpc>
                  <a:buNone/>
                </a:pPr>
                <a:r>
                  <a:rPr lang="en-US" sz="1800" b="1" i="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AU" sz="1800" dirty="0">
                  <a:effectLst/>
                  <a:latin typeface="Museo Sans 300" panose="02000000000000000000" pitchFamily="50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0">
                  <a:lnSpc>
                    <a:spcPts val="1400"/>
                  </a:lnSpc>
                  <a:buNone/>
                </a:pPr>
                <a:r>
                  <a:rPr lang="en-AU" sz="18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Convert:</a:t>
                </a:r>
                <a:endParaRPr lang="en-AU" sz="1800" dirty="0">
                  <a:effectLst/>
                  <a:latin typeface="Museo Sans 300" panose="02000000000000000000" pitchFamily="50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ts val="1400"/>
                  </a:lnSpc>
                  <a:buFont typeface="+mj-lt"/>
                  <a:buAutoNum type="alphaLcParenR"/>
                </a:pPr>
                <a:r>
                  <a:rPr lang="en-AU" sz="18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100 km/h to m/s </a:t>
                </a:r>
                <a:endParaRPr lang="en-AU" sz="1800" dirty="0">
                  <a:effectLst/>
                  <a:latin typeface="Museo Sans 300" panose="02000000000000000000" pitchFamily="50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ts val="1400"/>
                  </a:lnSpc>
                  <a:buFont typeface="+mj-lt"/>
                  <a:buAutoNum type="alphaLcParenR"/>
                </a:pPr>
                <a:r>
                  <a:rPr lang="en-AU" sz="18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16.7 m/s to km/h</a:t>
                </a:r>
                <a:endParaRPr lang="en-AU" sz="1800" dirty="0">
                  <a:effectLst/>
                  <a:latin typeface="Museo Sans 300" panose="02000000000000000000" pitchFamily="50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0"/>
                <a:endParaRPr lang="en-AU" dirty="0"/>
              </a:p>
              <a:p>
                <a:endParaRPr lang="en-A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2AA33E-A545-4FF3-8D7C-7FB2A96A88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10" y="1828801"/>
                <a:ext cx="10018713" cy="3962399"/>
              </a:xfrm>
              <a:blipFill>
                <a:blip r:embed="rId2"/>
                <a:stretch>
                  <a:fillRect l="-1338" t="-584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6708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B5CA4-56FF-49C3-8E6C-822696EA5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089837"/>
          </a:xfrm>
        </p:spPr>
        <p:txBody>
          <a:bodyPr/>
          <a:lstStyle/>
          <a:p>
            <a:r>
              <a:rPr lang="en-US" dirty="0"/>
              <a:t>Ticker Timers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19AFE-049D-4ADB-99D4-860D23B47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924493"/>
            <a:ext cx="10018713" cy="3866707"/>
          </a:xfrm>
        </p:spPr>
        <p:txBody>
          <a:bodyPr anchor="t"/>
          <a:lstStyle/>
          <a:p>
            <a:pPr lvl="0"/>
            <a:r>
              <a:rPr lang="en-AU" dirty="0"/>
              <a:t>Hammer vibrates with a frequency of 50 Hz</a:t>
            </a:r>
          </a:p>
          <a:p>
            <a:pPr lvl="0"/>
            <a:r>
              <a:rPr lang="en-AU" dirty="0"/>
              <a:t>Time between dots = 1/50s = 0.02s</a:t>
            </a:r>
          </a:p>
          <a:p>
            <a:pPr lvl="0"/>
            <a:r>
              <a:rPr lang="en-AU" dirty="0"/>
              <a:t>Distance travelled = length of tape between dots</a:t>
            </a:r>
          </a:p>
          <a:p>
            <a:pPr lvl="0"/>
            <a:r>
              <a:rPr lang="en-AU" dirty="0"/>
              <a:t>Dots close together = slow movement</a:t>
            </a:r>
          </a:p>
          <a:p>
            <a:pPr lvl="0"/>
            <a:r>
              <a:rPr lang="en-AU" dirty="0"/>
              <a:t>Dots far apart = fast movement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8088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65FB5-64C3-425A-864D-54610FFF3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Representation of Vectors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4E17A-B858-497D-ADB7-E7244F5CA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1076" y="2118359"/>
            <a:ext cx="10018713" cy="312420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Use an arrow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Draw to scale (include scale)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Directions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True bearings: from North clockwise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Compass bearings:</a:t>
            </a:r>
            <a:r>
              <a:rPr lang="en-AU" sz="2000" dirty="0"/>
              <a:t> </a:t>
            </a:r>
            <a:r>
              <a:rPr lang="en-AU" sz="2000" u="sng" dirty="0"/>
              <a:t>N/S</a:t>
            </a:r>
            <a:r>
              <a:rPr lang="en-AU" sz="2000" dirty="0"/>
              <a:t> </a:t>
            </a:r>
            <a:r>
              <a:rPr lang="en-AU" sz="2000" b="1" u="sng" dirty="0"/>
              <a:t>°</a:t>
            </a:r>
            <a:r>
              <a:rPr lang="en-AU" sz="2000" dirty="0"/>
              <a:t> </a:t>
            </a:r>
            <a:r>
              <a:rPr lang="en-AU" sz="2000" u="sng" dirty="0"/>
              <a:t>W/E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L</a:t>
            </a:r>
            <a:r>
              <a:rPr lang="en-AU" sz="2000" dirty="0"/>
              <a:t>eft, right, up, down, forwards, backwards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46149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694D5-7F6F-4703-935A-95EBF5C07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 of Vectors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042C6-65A1-4461-B8C3-112221E17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5630" y="1845734"/>
            <a:ext cx="9610049" cy="4023360"/>
          </a:xfrm>
        </p:spPr>
        <p:txBody>
          <a:bodyPr anchor="t"/>
          <a:lstStyle/>
          <a:p>
            <a:r>
              <a:rPr lang="en-US" dirty="0"/>
              <a:t>Vectors are added head to tail and the resultant (R) goes from the tail of the first to the head of the last.</a:t>
            </a:r>
          </a:p>
          <a:p>
            <a:r>
              <a:rPr lang="en-US" dirty="0"/>
              <a:t>The resultant can be determined by calculation or scaled diagram.</a:t>
            </a:r>
          </a:p>
          <a:p>
            <a:r>
              <a:rPr lang="en-US" dirty="0"/>
              <a:t>E.g.</a:t>
            </a:r>
          </a:p>
          <a:p>
            <a:endParaRPr lang="en-AU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520811F-3BEC-4DED-8394-C2045EACD7A4}"/>
              </a:ext>
            </a:extLst>
          </p:cNvPr>
          <p:cNvGrpSpPr/>
          <p:nvPr/>
        </p:nvGrpSpPr>
        <p:grpSpPr>
          <a:xfrm>
            <a:off x="2422855" y="3877298"/>
            <a:ext cx="1958988" cy="1301316"/>
            <a:chOff x="1539862" y="4149969"/>
            <a:chExt cx="1958988" cy="130131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5F1DDFF-16F7-470E-AECD-3FE42553E4BC}"/>
                </a:ext>
              </a:extLst>
            </p:cNvPr>
            <p:cNvSpPr/>
            <p:nvPr/>
          </p:nvSpPr>
          <p:spPr>
            <a:xfrm>
              <a:off x="1695157" y="4874455"/>
              <a:ext cx="555674" cy="41499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7B06CD64-80A6-452E-987F-667F192AEA14}"/>
                </a:ext>
              </a:extLst>
            </p:cNvPr>
            <p:cNvCxnSpPr/>
            <p:nvPr/>
          </p:nvCxnSpPr>
          <p:spPr>
            <a:xfrm flipV="1">
              <a:off x="1976511" y="4149969"/>
              <a:ext cx="0" cy="724486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68970AEC-332B-44DC-8CFC-5BBD58623F12}"/>
                </a:ext>
              </a:extLst>
            </p:cNvPr>
            <p:cNvCxnSpPr>
              <a:cxnSpLocks/>
              <a:stCxn id="4" idx="3"/>
            </p:cNvCxnSpPr>
            <p:nvPr/>
          </p:nvCxnSpPr>
          <p:spPr>
            <a:xfrm>
              <a:off x="2250831" y="5081954"/>
              <a:ext cx="1248019" cy="0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A4B9F61-57E1-4E16-A96C-81408901E09E}"/>
                </a:ext>
              </a:extLst>
            </p:cNvPr>
            <p:cNvSpPr txBox="1"/>
            <p:nvPr/>
          </p:nvSpPr>
          <p:spPr>
            <a:xfrm>
              <a:off x="1539862" y="4327546"/>
              <a:ext cx="4331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V1</a:t>
              </a:r>
              <a:endParaRPr lang="en-AU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ECD383B-8769-4495-A62C-6C88461B532D}"/>
                </a:ext>
              </a:extLst>
            </p:cNvPr>
            <p:cNvSpPr txBox="1"/>
            <p:nvPr/>
          </p:nvSpPr>
          <p:spPr>
            <a:xfrm>
              <a:off x="2632142" y="5081953"/>
              <a:ext cx="4331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V2</a:t>
              </a:r>
              <a:endParaRPr lang="en-AU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76E92AA-295D-4550-8EDD-132D3AC19B99}"/>
              </a:ext>
            </a:extLst>
          </p:cNvPr>
          <p:cNvGrpSpPr/>
          <p:nvPr/>
        </p:nvGrpSpPr>
        <p:grpSpPr>
          <a:xfrm>
            <a:off x="7695861" y="3685543"/>
            <a:ext cx="1248019" cy="369332"/>
            <a:chOff x="4555214" y="3907203"/>
            <a:chExt cx="1248019" cy="369332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EFA118A1-8154-4C67-A0E3-3100B8009DD0}"/>
                </a:ext>
              </a:extLst>
            </p:cNvPr>
            <p:cNvCxnSpPr>
              <a:cxnSpLocks/>
            </p:cNvCxnSpPr>
            <p:nvPr/>
          </p:nvCxnSpPr>
          <p:spPr>
            <a:xfrm>
              <a:off x="4555214" y="4198718"/>
              <a:ext cx="1248019" cy="0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8409034-BC68-4B04-A4F5-EE2076F7BC90}"/>
                </a:ext>
              </a:extLst>
            </p:cNvPr>
            <p:cNvSpPr txBox="1"/>
            <p:nvPr/>
          </p:nvSpPr>
          <p:spPr>
            <a:xfrm>
              <a:off x="4962657" y="3907203"/>
              <a:ext cx="4331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V2</a:t>
              </a:r>
              <a:endParaRPr lang="en-AU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DD9FA3E-1253-481A-A516-7D974A0DCF59}"/>
              </a:ext>
            </a:extLst>
          </p:cNvPr>
          <p:cNvGrpSpPr/>
          <p:nvPr/>
        </p:nvGrpSpPr>
        <p:grpSpPr>
          <a:xfrm>
            <a:off x="7259211" y="3977058"/>
            <a:ext cx="436650" cy="724486"/>
            <a:chOff x="4118564" y="4198718"/>
            <a:chExt cx="436650" cy="724486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6B03A464-96ED-4169-84B4-CFBC23EC90CB}"/>
                </a:ext>
              </a:extLst>
            </p:cNvPr>
            <p:cNvCxnSpPr/>
            <p:nvPr/>
          </p:nvCxnSpPr>
          <p:spPr>
            <a:xfrm flipV="1">
              <a:off x="4555214" y="4198718"/>
              <a:ext cx="0" cy="724486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D840C38-E310-4DDA-9AB1-4CBCFF6A7372}"/>
                </a:ext>
              </a:extLst>
            </p:cNvPr>
            <p:cNvSpPr txBox="1"/>
            <p:nvPr/>
          </p:nvSpPr>
          <p:spPr>
            <a:xfrm>
              <a:off x="4118564" y="4369207"/>
              <a:ext cx="4331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V1</a:t>
              </a:r>
              <a:endParaRPr lang="en-AU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8076817-7610-4CA2-9758-41379BBDC589}"/>
              </a:ext>
            </a:extLst>
          </p:cNvPr>
          <p:cNvGrpSpPr/>
          <p:nvPr/>
        </p:nvGrpSpPr>
        <p:grpSpPr>
          <a:xfrm>
            <a:off x="7692343" y="3977058"/>
            <a:ext cx="1251537" cy="724486"/>
            <a:chOff x="4551696" y="4198718"/>
            <a:chExt cx="1251537" cy="724486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4DA16C79-ED0E-45E6-AE87-2CD3F8948B29}"/>
                </a:ext>
              </a:extLst>
            </p:cNvPr>
            <p:cNvCxnSpPr/>
            <p:nvPr/>
          </p:nvCxnSpPr>
          <p:spPr>
            <a:xfrm flipV="1">
              <a:off x="4551696" y="4198718"/>
              <a:ext cx="1251537" cy="724486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EF24594-20B8-41E2-93C3-A2715860D6E3}"/>
                </a:ext>
              </a:extLst>
            </p:cNvPr>
            <p:cNvSpPr txBox="1"/>
            <p:nvPr/>
          </p:nvSpPr>
          <p:spPr>
            <a:xfrm>
              <a:off x="5051557" y="4553872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</a:t>
              </a:r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17964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FDF70-7AD4-428A-8F8C-55FC59354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addition in one dimension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44E62-FCFF-446E-9882-917EADD8E4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4190869" cy="3124201"/>
          </a:xfrm>
        </p:spPr>
        <p:txBody>
          <a:bodyPr anchor="t"/>
          <a:lstStyle/>
          <a:p>
            <a:r>
              <a:rPr lang="en-US" dirty="0"/>
              <a:t>Treat one direction as positive, the other as negative</a:t>
            </a:r>
            <a:endParaRPr lang="en-AU" dirty="0"/>
          </a:p>
        </p:txBody>
      </p:sp>
      <p:pic>
        <p:nvPicPr>
          <p:cNvPr id="5" name="Picture 2" descr="u2l2d2">
            <a:extLst>
              <a:ext uri="{FF2B5EF4-FFF2-40B4-BE49-F238E27FC236}">
                <a16:creationId xmlns:a16="http://schemas.microsoft.com/office/drawing/2014/main" id="{4C71D395-B629-4C4E-8B6E-E681F10990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6356" y="2438399"/>
            <a:ext cx="3960812" cy="3744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1961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D8D2F-F95F-4D4F-BF3F-F480F5019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dimension example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30108-0029-4455-8718-9F8EF7548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6827" y="2141957"/>
            <a:ext cx="10018713" cy="3124201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/>
              <a:t>A train travels 250 km West, then stops and returns 100 km East, then travels 25km West.</a:t>
            </a:r>
          </a:p>
          <a:p>
            <a:pPr marL="609600" indent="-609600">
              <a:buFontTx/>
              <a:buAutoNum type="alphaLcParenR"/>
            </a:pPr>
            <a:r>
              <a:rPr lang="en-US" altLang="en-US" dirty="0"/>
              <a:t>What is the train’s displacement from its starting point?</a:t>
            </a:r>
          </a:p>
          <a:p>
            <a:pPr marL="609600" indent="-609600">
              <a:buFontTx/>
              <a:buAutoNum type="alphaLcParenR"/>
            </a:pPr>
            <a:endParaRPr lang="en-US" altLang="en-US" dirty="0"/>
          </a:p>
          <a:p>
            <a:pPr marL="609600" indent="-609600">
              <a:buFontTx/>
              <a:buAutoNum type="alphaLcParenR"/>
            </a:pPr>
            <a:endParaRPr lang="en-US" altLang="en-US" dirty="0"/>
          </a:p>
          <a:p>
            <a:pPr marL="609600" indent="-609600">
              <a:buFontTx/>
              <a:buAutoNum type="alphaLcParenR"/>
            </a:pPr>
            <a:r>
              <a:rPr lang="en-US" altLang="en-US" dirty="0"/>
              <a:t>What distance did the train cover?</a:t>
            </a:r>
          </a:p>
          <a:p>
            <a:endParaRPr lang="en-A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865E8B-9BC6-4501-9000-82F1E9BE9745}"/>
              </a:ext>
            </a:extLst>
          </p:cNvPr>
          <p:cNvSpPr txBox="1"/>
          <p:nvPr/>
        </p:nvSpPr>
        <p:spPr>
          <a:xfrm>
            <a:off x="2524132" y="3569220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250-100+25= 175km West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C2B113-79EC-4699-88EC-9AD567A2A63E}"/>
              </a:ext>
            </a:extLst>
          </p:cNvPr>
          <p:cNvSpPr txBox="1"/>
          <p:nvPr/>
        </p:nvSpPr>
        <p:spPr>
          <a:xfrm>
            <a:off x="2701112" y="5050747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250+100+25= 375km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8217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4A9F1-5E95-4B2C-AA2A-CBF1B2C88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addition in two dimensions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83FAC-6972-4215-964F-41FDDE5C5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4021" y="1900848"/>
            <a:ext cx="10018713" cy="3124201"/>
          </a:xfrm>
        </p:spPr>
        <p:txBody>
          <a:bodyPr/>
          <a:lstStyle/>
          <a:p>
            <a:r>
              <a:rPr lang="en-US" dirty="0"/>
              <a:t>Draw a rough vector diagram</a:t>
            </a:r>
          </a:p>
          <a:p>
            <a:r>
              <a:rPr lang="en-US" dirty="0"/>
              <a:t>Use Pythagoras to find the magnitude (requires a right angle)</a:t>
            </a:r>
          </a:p>
          <a:p>
            <a:r>
              <a:rPr lang="en-US" dirty="0"/>
              <a:t>Use tangent function to find the direction.</a:t>
            </a:r>
          </a:p>
          <a:p>
            <a:r>
              <a:rPr lang="en-US" dirty="0"/>
              <a:t>E.g. </a:t>
            </a:r>
            <a:r>
              <a:rPr lang="en-AU" dirty="0"/>
              <a:t> If a person travels 4 km E, then 3 km N, what is their resultant displacement?</a:t>
            </a:r>
          </a:p>
          <a:p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6EA2E06-1BA6-4B84-A6A8-C12E56F15C7F}"/>
              </a:ext>
            </a:extLst>
          </p:cNvPr>
          <p:cNvGrpSpPr/>
          <p:nvPr/>
        </p:nvGrpSpPr>
        <p:grpSpPr>
          <a:xfrm>
            <a:off x="2483628" y="5850002"/>
            <a:ext cx="1851103" cy="509828"/>
            <a:chOff x="1097280" y="5218771"/>
            <a:chExt cx="1851103" cy="509828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43D80AF0-493A-40F4-84E2-D5A872E4BD57}"/>
                </a:ext>
              </a:extLst>
            </p:cNvPr>
            <p:cNvCxnSpPr/>
            <p:nvPr/>
          </p:nvCxnSpPr>
          <p:spPr>
            <a:xfrm>
              <a:off x="1097280" y="5218771"/>
              <a:ext cx="1851103" cy="0"/>
            </a:xfrm>
            <a:prstGeom prst="straightConnector1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61347F4-AF35-499A-AA65-BFCE487CECCC}"/>
                </a:ext>
              </a:extLst>
            </p:cNvPr>
            <p:cNvSpPr txBox="1"/>
            <p:nvPr/>
          </p:nvSpPr>
          <p:spPr>
            <a:xfrm>
              <a:off x="1727718" y="5359267"/>
              <a:ext cx="590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4km</a:t>
              </a:r>
              <a:endParaRPr lang="en-AU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E0BC606-F19A-4904-8DFA-CAA122F61E4C}"/>
              </a:ext>
            </a:extLst>
          </p:cNvPr>
          <p:cNvGrpSpPr/>
          <p:nvPr/>
        </p:nvGrpSpPr>
        <p:grpSpPr>
          <a:xfrm>
            <a:off x="4334731" y="4812939"/>
            <a:ext cx="590226" cy="1037063"/>
            <a:chOff x="2948383" y="4181708"/>
            <a:chExt cx="590226" cy="1037063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2F0F7274-82B4-4308-A3B9-CDF00F43CC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48383" y="4181708"/>
              <a:ext cx="0" cy="1037063"/>
            </a:xfrm>
            <a:prstGeom prst="straightConnector1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3627CBC-4B5F-4ABD-87A0-1222055A1125}"/>
                </a:ext>
              </a:extLst>
            </p:cNvPr>
            <p:cNvSpPr txBox="1"/>
            <p:nvPr/>
          </p:nvSpPr>
          <p:spPr>
            <a:xfrm>
              <a:off x="2948383" y="4568448"/>
              <a:ext cx="590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3km</a:t>
              </a:r>
              <a:endParaRPr lang="en-AU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29C0CBB-47E4-4353-9036-F9A2F8205A1E}"/>
              </a:ext>
            </a:extLst>
          </p:cNvPr>
          <p:cNvGrpSpPr/>
          <p:nvPr/>
        </p:nvGrpSpPr>
        <p:grpSpPr>
          <a:xfrm>
            <a:off x="2483628" y="4812938"/>
            <a:ext cx="1851103" cy="1037064"/>
            <a:chOff x="1097280" y="4181707"/>
            <a:chExt cx="1851103" cy="1037064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97B6A93-A3FF-4853-BBEA-E14CD9BDB4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7280" y="4181707"/>
              <a:ext cx="1851103" cy="1037064"/>
            </a:xfrm>
            <a:prstGeom prst="straightConnector1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D590235-5C67-4F76-A233-02DA8CB20F67}"/>
                </a:ext>
              </a:extLst>
            </p:cNvPr>
            <p:cNvSpPr txBox="1"/>
            <p:nvPr/>
          </p:nvSpPr>
          <p:spPr>
            <a:xfrm>
              <a:off x="1727718" y="4335625"/>
              <a:ext cx="3097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R</a:t>
              </a:r>
              <a:endParaRPr lang="en-AU" dirty="0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BC0E05FA-9D13-4C20-A736-3F8AA6EFCDDE}"/>
              </a:ext>
            </a:extLst>
          </p:cNvPr>
          <p:cNvSpPr txBox="1"/>
          <p:nvPr/>
        </p:nvSpPr>
        <p:spPr>
          <a:xfrm>
            <a:off x="5144309" y="4812938"/>
            <a:ext cx="2999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r>
              <a:rPr lang="en-US" baseline="30000" dirty="0"/>
              <a:t>2</a:t>
            </a:r>
            <a:r>
              <a:rPr lang="en-US" dirty="0"/>
              <a:t>=3</a:t>
            </a:r>
            <a:r>
              <a:rPr lang="en-US" baseline="30000" dirty="0"/>
              <a:t>2</a:t>
            </a:r>
            <a:r>
              <a:rPr lang="en-US" dirty="0"/>
              <a:t>+4</a:t>
            </a:r>
            <a:r>
              <a:rPr lang="en-US" baseline="30000" dirty="0"/>
              <a:t>2</a:t>
            </a:r>
          </a:p>
          <a:p>
            <a:r>
              <a:rPr lang="en-US" dirty="0"/>
              <a:t>R</a:t>
            </a:r>
            <a:r>
              <a:rPr lang="en-US"/>
              <a:t>=5 km</a:t>
            </a:r>
            <a:endParaRPr lang="en-A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685500-850E-426E-BE2D-D9F482F0ABDC}"/>
              </a:ext>
            </a:extLst>
          </p:cNvPr>
          <p:cNvSpPr txBox="1"/>
          <p:nvPr/>
        </p:nvSpPr>
        <p:spPr>
          <a:xfrm>
            <a:off x="2960818" y="554358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θ</a:t>
            </a:r>
            <a:endParaRPr lang="en-AU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283061-7B29-4F14-BA21-A5120E0CD47D}"/>
              </a:ext>
            </a:extLst>
          </p:cNvPr>
          <p:cNvSpPr txBox="1"/>
          <p:nvPr/>
        </p:nvSpPr>
        <p:spPr>
          <a:xfrm>
            <a:off x="7662915" y="4704564"/>
            <a:ext cx="33282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tan </a:t>
            </a:r>
            <a:r>
              <a:rPr lang="el-GR" dirty="0"/>
              <a:t>θ</a:t>
            </a:r>
            <a:r>
              <a:rPr lang="en-US" dirty="0"/>
              <a:t> = 3/4</a:t>
            </a:r>
          </a:p>
          <a:p>
            <a:r>
              <a:rPr lang="el-GR" dirty="0"/>
              <a:t>θ</a:t>
            </a:r>
            <a:r>
              <a:rPr lang="en-US" dirty="0"/>
              <a:t> = 36.9</a:t>
            </a:r>
            <a:r>
              <a:rPr lang="en-AU" b="1" dirty="0"/>
              <a:t> °</a:t>
            </a:r>
            <a:endParaRPr lang="en-AU" dirty="0"/>
          </a:p>
          <a:p>
            <a:endParaRPr lang="en-US" u="sng" dirty="0"/>
          </a:p>
          <a:p>
            <a:r>
              <a:rPr lang="en-US" dirty="0"/>
              <a:t>T</a:t>
            </a:r>
            <a:r>
              <a:rPr lang="en-AU" dirty="0"/>
              <a:t>rue bearing = 90 – 36.9 = 053.1</a:t>
            </a:r>
            <a:r>
              <a:rPr lang="en-AU" b="1" dirty="0"/>
              <a:t> °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521653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6">
            <a:extLst>
              <a:ext uri="{FF2B5EF4-FFF2-40B4-BE49-F238E27FC236}">
                <a16:creationId xmlns:a16="http://schemas.microsoft.com/office/drawing/2014/main" id="{4DFE0197-2707-4854-8FF6-9E6A27DFB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B9B62D9-80F6-4899-9856-515489D87D79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400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110D4669-110E-4A81-875E-ED046FE082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By calculation : sin and cos rule</a:t>
            </a:r>
            <a:endParaRPr lang="en-AU" altLang="en-US"/>
          </a:p>
        </p:txBody>
      </p:sp>
      <p:sp>
        <p:nvSpPr>
          <p:cNvPr id="12293" name="Rectangle 7">
            <a:extLst>
              <a:ext uri="{FF2B5EF4-FFF2-40B4-BE49-F238E27FC236}">
                <a16:creationId xmlns:a16="http://schemas.microsoft.com/office/drawing/2014/main" id="{52C1B261-090F-4608-BF0D-F04CA7B8FC52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 sz="2800"/>
              <a:t>COS RULE            </a:t>
            </a:r>
          </a:p>
          <a:p>
            <a:pPr eaLnBrk="1" hangingPunct="1"/>
            <a:r>
              <a:rPr lang="en-US" altLang="en-US" sz="2800"/>
              <a:t>c</a:t>
            </a:r>
            <a:r>
              <a:rPr lang="en-US" altLang="en-US" sz="2800" baseline="30000"/>
              <a:t>2</a:t>
            </a:r>
            <a:r>
              <a:rPr lang="en-US" altLang="en-US" sz="2800"/>
              <a:t> = a</a:t>
            </a:r>
            <a:r>
              <a:rPr lang="en-US" altLang="en-US" sz="2800" baseline="30000"/>
              <a:t>2</a:t>
            </a:r>
            <a:r>
              <a:rPr lang="en-US" altLang="en-US" sz="2800"/>
              <a:t> + b</a:t>
            </a:r>
            <a:r>
              <a:rPr lang="en-US" altLang="en-US" sz="2800" baseline="30000"/>
              <a:t>2</a:t>
            </a:r>
            <a:r>
              <a:rPr lang="en-US" altLang="en-US" sz="2800"/>
              <a:t> – 2ab cos C     </a:t>
            </a:r>
          </a:p>
          <a:p>
            <a:pPr eaLnBrk="1" hangingPunct="1"/>
            <a:r>
              <a:rPr lang="en-US" altLang="en-US" sz="2800"/>
              <a:t>SIN RULE </a:t>
            </a:r>
          </a:p>
          <a:p>
            <a:pPr eaLnBrk="1" hangingPunct="1"/>
            <a:r>
              <a:rPr lang="en-US" altLang="en-US" sz="2800"/>
              <a:t>a/ sin A    =   b/ sin B  =  c/ sin C </a:t>
            </a:r>
          </a:p>
        </p:txBody>
      </p:sp>
      <p:pic>
        <p:nvPicPr>
          <p:cNvPr id="12294" name="Picture 5" descr="vectute4">
            <a:extLst>
              <a:ext uri="{FF2B5EF4-FFF2-40B4-BE49-F238E27FC236}">
                <a16:creationId xmlns:a16="http://schemas.microsoft.com/office/drawing/2014/main" id="{90F77F23-0856-4E5E-9D9F-C9DE8894CB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1449388"/>
            <a:ext cx="5257800" cy="2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65510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B3CCE-9FD3-4711-8522-816DA4E0A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addition example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485BD-93AB-4DE9-B000-5666BCC15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Sally and Ken kick a stationary ball simultaneously with forces of 100 N South and 150 N South-East respectively. What is the resultant force on the ball?</a:t>
            </a:r>
          </a:p>
          <a:p>
            <a:r>
              <a:rPr lang="en-US" dirty="0"/>
              <a:t>232 N 153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°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86141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91F3C-7AF4-40AD-8233-120802FB5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Subtraction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844EF6-FD35-44C4-9B9B-B2369D66DF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t"/>
              <a:lstStyle/>
              <a:p>
                <a:r>
                  <a:rPr lang="en-US" b="0" dirty="0"/>
                  <a:t>To subtract one vector from another the first vector is made negative </a:t>
                </a:r>
                <a:r>
                  <a:rPr lang="en-US" b="0" dirty="0" err="1"/>
                  <a:t>the</a:t>
                </a:r>
                <a:r>
                  <a:rPr lang="en-US" b="0" dirty="0"/>
                  <a:t>n added normally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+(−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dirty="0"/>
              </a:p>
              <a:p>
                <a:r>
                  <a:rPr lang="en-US" dirty="0"/>
                  <a:t>T</a:t>
                </a:r>
                <a:r>
                  <a:rPr lang="en-AU" dirty="0"/>
                  <a:t>o make a vector negative reverse it’s direction</a:t>
                </a:r>
              </a:p>
              <a:p>
                <a:endParaRPr lang="en-A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844EF6-FD35-44C4-9B9B-B2369D66DF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21" t="-584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C298C82-281F-4DA7-B22C-3A5490BFEFCB}"/>
              </a:ext>
            </a:extLst>
          </p:cNvPr>
          <p:cNvCxnSpPr/>
          <p:nvPr/>
        </p:nvCxnSpPr>
        <p:spPr>
          <a:xfrm>
            <a:off x="2496065" y="4967416"/>
            <a:ext cx="2421924" cy="630195"/>
          </a:xfrm>
          <a:prstGeom prst="straightConnector1">
            <a:avLst/>
          </a:prstGeom>
          <a:ln w="7620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D28E690-341A-439D-B6C8-EA0F0D309212}"/>
              </a:ext>
            </a:extLst>
          </p:cNvPr>
          <p:cNvCxnSpPr/>
          <p:nvPr/>
        </p:nvCxnSpPr>
        <p:spPr>
          <a:xfrm>
            <a:off x="6639698" y="5016843"/>
            <a:ext cx="2421924" cy="630195"/>
          </a:xfrm>
          <a:prstGeom prst="straightConnector1">
            <a:avLst/>
          </a:prstGeom>
          <a:ln w="7620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1CC433B-FABC-40FC-BD6D-3BF44DCB07F1}"/>
              </a:ext>
            </a:extLst>
          </p:cNvPr>
          <p:cNvSpPr txBox="1"/>
          <p:nvPr/>
        </p:nvSpPr>
        <p:spPr>
          <a:xfrm>
            <a:off x="3249828" y="5348701"/>
            <a:ext cx="6178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B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CBA1DE-DD23-43B9-B546-4072942A6BA9}"/>
              </a:ext>
            </a:extLst>
          </p:cNvPr>
          <p:cNvSpPr txBox="1"/>
          <p:nvPr/>
        </p:nvSpPr>
        <p:spPr>
          <a:xfrm>
            <a:off x="7592668" y="5338120"/>
            <a:ext cx="6178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-B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06031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3A751-0C7D-489E-82DC-C817D8ED8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SCSA ATAR Syllabus </a:t>
            </a:r>
            <a:br>
              <a:rPr lang="en-US" dirty="0"/>
            </a:br>
            <a:r>
              <a:rPr lang="en-US" sz="1200" dirty="0"/>
              <a:t>(last updated 14/11/17; </a:t>
            </a:r>
            <a:r>
              <a:rPr lang="en-US" sz="1200" dirty="0">
                <a:hlinkClick r:id="rId2"/>
              </a:rPr>
              <a:t>https://senior-secondary.scsa.wa.edu.au/syllabus-and-support-materials/science/physics</a:t>
            </a:r>
            <a:r>
              <a:rPr lang="en-US" sz="1200" dirty="0"/>
              <a:t>)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560A09-172C-4A4B-B5BB-98362C75C7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127250" y="2010334"/>
                <a:ext cx="10064750" cy="4847666"/>
              </a:xfrm>
            </p:spPr>
            <p:txBody>
              <a:bodyPr>
                <a:normAutofit fontScale="32500" lnSpcReduction="20000"/>
              </a:bodyPr>
              <a:lstStyle/>
              <a:p>
                <a:pPr marL="0" indent="0">
                  <a:lnSpc>
                    <a:spcPct val="70000"/>
                  </a:lnSpc>
                  <a:buNone/>
                </a:pPr>
                <a:r>
                  <a:rPr lang="en-US" u="sng" dirty="0"/>
                  <a:t>Science Understanding</a:t>
                </a:r>
                <a:endParaRPr lang="en-AU" u="sng" dirty="0"/>
              </a:p>
              <a:p>
                <a:pPr lvl="0">
                  <a:lnSpc>
                    <a:spcPct val="70000"/>
                  </a:lnSpc>
                </a:pPr>
                <a:r>
                  <a:rPr lang="en-AU" dirty="0"/>
                  <a:t>distinguish between vector and scalar quantities, and add and subtract vectors in two dimensions</a:t>
                </a:r>
              </a:p>
              <a:p>
                <a:pPr lvl="0">
                  <a:lnSpc>
                    <a:spcPct val="70000"/>
                  </a:lnSpc>
                </a:pPr>
                <a:r>
                  <a:rPr lang="en-AU" dirty="0"/>
                  <a:t>uniformly accelerated motion is described in terms of relationships between measurable scalar and vector quantities, including displacement, speed, velocity and acceleration</a:t>
                </a:r>
              </a:p>
              <a:p>
                <a:pPr marL="0" indent="0">
                  <a:lnSpc>
                    <a:spcPct val="70000"/>
                  </a:lnSpc>
                  <a:buNone/>
                </a:pPr>
                <a:r>
                  <a:rPr lang="en-AU" i="1" dirty="0"/>
                  <a:t>This includes applying the relationships</a:t>
                </a:r>
              </a:p>
              <a:p>
                <a:pPr marL="0" indent="0">
                  <a:lnSpc>
                    <a:spcPct val="7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𝑎𝑣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AU" i="1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AU" i="1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𝑎𝑡</m:t>
                    </m:r>
                  </m:oMath>
                </a14:m>
                <a:r>
                  <a:rPr lang="en-AU" i="1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AU" i="1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𝑎𝑠</m:t>
                    </m:r>
                  </m:oMath>
                </a14:m>
                <a:r>
                  <a:rPr lang="en-AU" i="1" dirty="0"/>
                  <a:t> </a:t>
                </a:r>
              </a:p>
              <a:p>
                <a:pPr lvl="0">
                  <a:lnSpc>
                    <a:spcPct val="70000"/>
                  </a:lnSpc>
                </a:pPr>
                <a:r>
                  <a:rPr lang="en-AU" dirty="0"/>
                  <a:t>representations, including graphs, vectors, and equations of motion, can be used qualitatively and quantitatively to describe and predict linear motion</a:t>
                </a:r>
              </a:p>
              <a:p>
                <a:pPr lvl="0">
                  <a:lnSpc>
                    <a:spcPct val="70000"/>
                  </a:lnSpc>
                </a:pPr>
                <a:r>
                  <a:rPr lang="en-AU" dirty="0"/>
                  <a:t>vertical motion is analysed by assuming the acceleration due to gravity is constant near Earth’s surface</a:t>
                </a:r>
              </a:p>
              <a:p>
                <a:pPr lvl="0">
                  <a:lnSpc>
                    <a:spcPct val="70000"/>
                  </a:lnSpc>
                </a:pPr>
                <a:r>
                  <a:rPr lang="en-AU" dirty="0"/>
                  <a:t>Newton’s three Laws of Motion describe the relationship between the force or forces acting on an object, modelled as a point mass, and the motion of the object due to the application of the force or forces</a:t>
                </a:r>
              </a:p>
              <a:p>
                <a:pPr lvl="0">
                  <a:lnSpc>
                    <a:spcPct val="70000"/>
                  </a:lnSpc>
                </a:pPr>
                <a:r>
                  <a:rPr lang="en-AU" dirty="0"/>
                  <a:t>free body diagrams show the forces and net force acting on objects, from descriptions of real-life situations involving forces acting in one or two dimensions</a:t>
                </a:r>
              </a:p>
              <a:p>
                <a:pPr marL="0" indent="0">
                  <a:lnSpc>
                    <a:spcPct val="70000"/>
                  </a:lnSpc>
                  <a:buNone/>
                </a:pPr>
                <a:r>
                  <a:rPr lang="en-AU" i="1" dirty="0"/>
                  <a:t>This includes applying the relationships</a:t>
                </a:r>
              </a:p>
              <a:p>
                <a:pPr marL="0" indent="0">
                  <a:lnSpc>
                    <a:spcPct val="7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𝑟𝑒𝑠𝑢𝑙𝑡𝑎𝑛𝑡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𝑚𝑎</m:t>
                    </m:r>
                  </m:oMath>
                </a14:m>
                <a:r>
                  <a:rPr lang="en-AU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𝑤𝑒𝑖𝑔h𝑡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𝑚𝑔</m:t>
                    </m:r>
                  </m:oMath>
                </a14:m>
                <a:endParaRPr lang="en-AU" dirty="0"/>
              </a:p>
              <a:p>
                <a:pPr lvl="0">
                  <a:lnSpc>
                    <a:spcPct val="70000"/>
                  </a:lnSpc>
                </a:pPr>
                <a:r>
                  <a:rPr lang="en-AU" dirty="0"/>
                  <a:t>momentum is a property of moving objects; it is conserved in a closed system and may be transferred from one object to another when a force acts over a time interval</a:t>
                </a:r>
              </a:p>
              <a:p>
                <a:pPr marL="0" indent="0">
                  <a:lnSpc>
                    <a:spcPct val="70000"/>
                  </a:lnSpc>
                  <a:buNone/>
                </a:pPr>
                <a:r>
                  <a:rPr lang="en-AU" i="1" dirty="0"/>
                  <a:t>This includes applying the relationships</a:t>
                </a:r>
              </a:p>
              <a:p>
                <a:pPr marL="0" indent="0">
                  <a:lnSpc>
                    <a:spcPct val="7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𝑚𝑣</m:t>
                    </m:r>
                  </m:oMath>
                </a14:m>
                <a:r>
                  <a:rPr lang="en-AU" dirty="0"/>
                  <a:t>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nary>
                    <m:sSub>
                      <m:sSub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𝑏𝑒𝑓𝑜𝑟𝑒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nary>
                    <m:sSub>
                      <m:sSub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𝑎𝑓𝑡𝑒𝑟</m:t>
                        </m:r>
                      </m:sub>
                    </m:sSub>
                  </m:oMath>
                </a14:m>
                <a:r>
                  <a:rPr lang="en-AU" dirty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endParaRPr lang="en-AU" dirty="0"/>
              </a:p>
              <a:p>
                <a:pPr lvl="0">
                  <a:lnSpc>
                    <a:spcPct val="70000"/>
                  </a:lnSpc>
                </a:pPr>
                <a:r>
                  <a:rPr lang="en-AU" dirty="0"/>
                  <a:t>energy is conserved in isolated systems and is transferred from one object to another when a force is applied over a distance; this causes work to be done and changes the kinetic ( </a:t>
                </a:r>
                <a:r>
                  <a:rPr lang="en-AU" dirty="0" err="1"/>
                  <a:t>E</a:t>
                </a:r>
                <a:r>
                  <a:rPr lang="en-AU" baseline="-25000" dirty="0" err="1"/>
                  <a:t>k</a:t>
                </a:r>
                <a:r>
                  <a:rPr lang="en-AU" dirty="0"/>
                  <a:t>) and/or potential (E</a:t>
                </a:r>
                <a:r>
                  <a:rPr lang="en-AU" baseline="-25000" dirty="0"/>
                  <a:t>p</a:t>
                </a:r>
                <a:r>
                  <a:rPr lang="en-AU" dirty="0"/>
                  <a:t>) energy of objects</a:t>
                </a:r>
              </a:p>
              <a:p>
                <a:pPr marL="0" indent="0">
                  <a:lnSpc>
                    <a:spcPct val="70000"/>
                  </a:lnSpc>
                  <a:buNone/>
                </a:pPr>
                <a:r>
                  <a:rPr lang="en-AU" i="1" dirty="0"/>
                  <a:t>This includes applying the relationships</a:t>
                </a:r>
              </a:p>
              <a:p>
                <a:pPr marL="0" indent="0">
                  <a:lnSpc>
                    <a:spcPct val="7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AU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𝑚𝑔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AU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𝐹𝑠</m:t>
                    </m:r>
                  </m:oMath>
                </a14:m>
                <a:r>
                  <a:rPr lang="en-AU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endParaRPr lang="en-AU" dirty="0"/>
              </a:p>
              <a:p>
                <a:pPr lvl="0">
                  <a:lnSpc>
                    <a:spcPct val="70000"/>
                  </a:lnSpc>
                </a:pPr>
                <a:r>
                  <a:rPr lang="en-AU" dirty="0"/>
                  <a:t>collisions may be elastic and inelastic; kinetic energy is conserved in elastic collisions</a:t>
                </a:r>
              </a:p>
              <a:p>
                <a:pPr marL="0" indent="0">
                  <a:lnSpc>
                    <a:spcPct val="70000"/>
                  </a:lnSpc>
                  <a:buNone/>
                </a:pPr>
                <a:r>
                  <a:rPr lang="en-AU" i="1" dirty="0"/>
                  <a:t>This includes applying the relationship</a:t>
                </a:r>
              </a:p>
              <a:p>
                <a:pPr marL="0" indent="0">
                  <a:lnSpc>
                    <a:spcPct val="70000"/>
                  </a:lnSpc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𝑏𝑒𝑓𝑜𝑟𝑒</m:t>
                            </m:r>
                          </m:sub>
                        </m:sSub>
                      </m:e>
                    </m:nary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𝑎𝑓𝑡𝑒𝑟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AU" dirty="0"/>
                  <a:t>	</a:t>
                </a:r>
              </a:p>
              <a:p>
                <a:pPr lvl="0">
                  <a:lnSpc>
                    <a:spcPct val="70000"/>
                  </a:lnSpc>
                </a:pPr>
                <a:r>
                  <a:rPr lang="en-AU" dirty="0"/>
                  <a:t>power is the rate of doing work or transferring energy</a:t>
                </a:r>
              </a:p>
              <a:p>
                <a:pPr marL="0" indent="0">
                  <a:lnSpc>
                    <a:spcPct val="70000"/>
                  </a:lnSpc>
                  <a:buNone/>
                </a:pPr>
                <a:r>
                  <a:rPr lang="en-AU" i="1" dirty="0"/>
                  <a:t>This includes applying the relationship</a:t>
                </a:r>
                <a:endParaRPr lang="en-AU" dirty="0"/>
              </a:p>
              <a:p>
                <a:pPr>
                  <a:lnSpc>
                    <a:spcPct val="7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𝑎𝑣</m:t>
                        </m:r>
                      </m:sub>
                    </m:sSub>
                  </m:oMath>
                </a14:m>
                <a:endParaRPr lang="en-AU" dirty="0"/>
              </a:p>
              <a:p>
                <a:pPr marL="0" indent="0">
                  <a:lnSpc>
                    <a:spcPct val="70000"/>
                  </a:lnSpc>
                  <a:buNone/>
                </a:pPr>
                <a:r>
                  <a:rPr lang="en-US" u="sng" dirty="0"/>
                  <a:t>Science as a Human Endeavour</a:t>
                </a:r>
                <a:endParaRPr lang="en-AU" u="sng" dirty="0"/>
              </a:p>
              <a:p>
                <a:pPr marL="0" indent="0">
                  <a:lnSpc>
                    <a:spcPct val="70000"/>
                  </a:lnSpc>
                  <a:buNone/>
                </a:pPr>
                <a:r>
                  <a:rPr lang="en-AU" dirty="0"/>
                  <a:t>Safety for motorists and other road users has been substantially increased through application of Newton’s laws and conservation of momentum by the development and use of devices, including:</a:t>
                </a:r>
              </a:p>
              <a:p>
                <a:pPr lvl="0">
                  <a:lnSpc>
                    <a:spcPct val="70000"/>
                  </a:lnSpc>
                </a:pPr>
                <a:r>
                  <a:rPr lang="en-AU" dirty="0"/>
                  <a:t>helmets, seatbelts, crumple zones, airbags, safety barriers.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560A09-172C-4A4B-B5BB-98362C75C7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27250" y="2010334"/>
                <a:ext cx="10064750" cy="4847666"/>
              </a:xfrm>
              <a:blipFill>
                <a:blip r:embed="rId3"/>
                <a:stretch>
                  <a:fillRect l="-109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32205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D5550B-3D1D-42A1-9C8F-3D681951A2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84310" y="2198750"/>
                <a:ext cx="10018713" cy="3124201"/>
              </a:xfrm>
            </p:spPr>
            <p:txBody>
              <a:bodyPr anchor="t"/>
              <a:lstStyle/>
              <a:p>
                <a:r>
                  <a:rPr lang="en-US" dirty="0"/>
                  <a:t>A pool ball moving at 4 m s</a:t>
                </a:r>
                <a:r>
                  <a:rPr lang="en-US" baseline="30000" dirty="0"/>
                  <a:t>-1</a:t>
                </a:r>
                <a:r>
                  <a:rPr lang="en-US" dirty="0"/>
                  <a:t> strikes the table edge at a 45</a:t>
                </a:r>
                <a:r>
                  <a:rPr lang="en-US" baseline="30000" dirty="0"/>
                  <a:t>◦</a:t>
                </a:r>
                <a:r>
                  <a:rPr lang="en-US" dirty="0"/>
                  <a:t> angle measured clockwise from the edge and rebounds at 3.2 m s</a:t>
                </a:r>
                <a:r>
                  <a:rPr lang="en-US" baseline="30000" dirty="0"/>
                  <a:t>-1</a:t>
                </a:r>
                <a:r>
                  <a:rPr lang="en-US" dirty="0"/>
                  <a:t> at a 45</a:t>
                </a:r>
                <a:r>
                  <a:rPr lang="en-US" baseline="30000" dirty="0"/>
                  <a:t>◦</a:t>
                </a:r>
                <a:r>
                  <a:rPr lang="en-US" dirty="0"/>
                  <a:t> angle measured counterclockwise from the edge. Find the change in velocity: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dirty="0"/>
              </a:p>
              <a:p>
                <a:pPr lvl="8"/>
                <a:endParaRPr lang="en-US" dirty="0"/>
              </a:p>
              <a:p>
                <a:pPr marL="0" indent="0">
                  <a:buNone/>
                </a:pPr>
                <a:endParaRPr lang="en-A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D5550B-3D1D-42A1-9C8F-3D681951A2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10" y="2198750"/>
                <a:ext cx="10018713" cy="3124201"/>
              </a:xfrm>
              <a:blipFill>
                <a:blip r:embed="rId2"/>
                <a:stretch>
                  <a:fillRect l="-1521" t="-605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64FB5076-3EC2-4838-8528-9B9B16936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Subtraction Example</a:t>
            </a:r>
            <a:endParaRPr lang="en-AU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478908D-9058-45C3-9CDB-7DCE97B3FD52}"/>
              </a:ext>
            </a:extLst>
          </p:cNvPr>
          <p:cNvGrpSpPr/>
          <p:nvPr/>
        </p:nvGrpSpPr>
        <p:grpSpPr>
          <a:xfrm>
            <a:off x="1727304" y="4002118"/>
            <a:ext cx="2232633" cy="2047077"/>
            <a:chOff x="1745160" y="4399222"/>
            <a:chExt cx="2232633" cy="2047077"/>
          </a:xfrm>
        </p:grpSpPr>
        <p:sp>
          <p:nvSpPr>
            <p:cNvPr id="20" name="Partial Circle 19">
              <a:extLst>
                <a:ext uri="{FF2B5EF4-FFF2-40B4-BE49-F238E27FC236}">
                  <a16:creationId xmlns:a16="http://schemas.microsoft.com/office/drawing/2014/main" id="{7166BE89-D9B0-4768-A7DE-2DEFC36DAB8C}"/>
                </a:ext>
              </a:extLst>
            </p:cNvPr>
            <p:cNvSpPr/>
            <p:nvPr/>
          </p:nvSpPr>
          <p:spPr>
            <a:xfrm>
              <a:off x="3088892" y="4922299"/>
              <a:ext cx="888901" cy="837708"/>
            </a:xfrm>
            <a:prstGeom prst="pie">
              <a:avLst>
                <a:gd name="adj1" fmla="val 13369514"/>
                <a:gd name="adj2" fmla="val 16199761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" name="Partial Circle 18">
              <a:extLst>
                <a:ext uri="{FF2B5EF4-FFF2-40B4-BE49-F238E27FC236}">
                  <a16:creationId xmlns:a16="http://schemas.microsoft.com/office/drawing/2014/main" id="{BBC129D7-17B8-497C-B5CE-21F55207CAE4}"/>
                </a:ext>
              </a:extLst>
            </p:cNvPr>
            <p:cNvSpPr/>
            <p:nvPr/>
          </p:nvSpPr>
          <p:spPr>
            <a:xfrm>
              <a:off x="3074155" y="4971928"/>
              <a:ext cx="888901" cy="837708"/>
            </a:xfrm>
            <a:prstGeom prst="pie">
              <a:avLst>
                <a:gd name="adj1" fmla="val 5385443"/>
                <a:gd name="adj2" fmla="val 8100004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C71E8A5F-D61D-4B6A-98B2-151342088886}"/>
                </a:ext>
              </a:extLst>
            </p:cNvPr>
            <p:cNvGrpSpPr/>
            <p:nvPr/>
          </p:nvGrpSpPr>
          <p:grpSpPr>
            <a:xfrm>
              <a:off x="1745160" y="4399222"/>
              <a:ext cx="1807859" cy="2047077"/>
              <a:chOff x="1745160" y="4399222"/>
              <a:chExt cx="1807859" cy="2047077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D2C532E8-132E-44C3-B40D-F48583489922}"/>
                  </a:ext>
                </a:extLst>
              </p:cNvPr>
              <p:cNvCxnSpPr/>
              <p:nvPr/>
            </p:nvCxnSpPr>
            <p:spPr>
              <a:xfrm>
                <a:off x="3530405" y="4399222"/>
                <a:ext cx="0" cy="2047077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9E7A11CA-C372-443C-8A85-DCDB6EC826E1}"/>
                  </a:ext>
                </a:extLst>
              </p:cNvPr>
              <p:cNvCxnSpPr/>
              <p:nvPr/>
            </p:nvCxnSpPr>
            <p:spPr>
              <a:xfrm flipV="1">
                <a:off x="2716294" y="5341153"/>
                <a:ext cx="814111" cy="837708"/>
              </a:xfrm>
              <a:prstGeom prst="straightConnector1">
                <a:avLst/>
              </a:prstGeom>
              <a:ln w="5715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374AF54E-0D13-4A0D-B135-FD3B74541C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863778" y="4696157"/>
                <a:ext cx="654828" cy="644996"/>
              </a:xfrm>
              <a:prstGeom prst="straightConnector1">
                <a:avLst/>
              </a:prstGeom>
              <a:ln w="5715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09374A6-182D-4A43-AD19-16AB0DA77006}"/>
                  </a:ext>
                </a:extLst>
              </p:cNvPr>
              <p:cNvSpPr txBox="1"/>
              <p:nvPr/>
            </p:nvSpPr>
            <p:spPr>
              <a:xfrm>
                <a:off x="1745160" y="5700793"/>
                <a:ext cx="11916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u= 4 m s</a:t>
                </a:r>
                <a:r>
                  <a:rPr lang="en-US" baseline="30000" dirty="0"/>
                  <a:t>-1</a:t>
                </a:r>
                <a:endParaRPr lang="en-AU" baseline="30000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5F04173-35F6-4FA6-AACB-A49B7C5FA34C}"/>
                  </a:ext>
                </a:extLst>
              </p:cNvPr>
              <p:cNvSpPr txBox="1"/>
              <p:nvPr/>
            </p:nvSpPr>
            <p:spPr>
              <a:xfrm>
                <a:off x="1745160" y="4470195"/>
                <a:ext cx="13244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v= 3.2 m s</a:t>
                </a:r>
                <a:r>
                  <a:rPr lang="en-US" baseline="30000" dirty="0"/>
                  <a:t>-1</a:t>
                </a:r>
                <a:endParaRPr lang="en-AU" baseline="30000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2004A6E-D39C-4A6E-A41D-083E5975B7B1}"/>
                  </a:ext>
                </a:extLst>
              </p:cNvPr>
              <p:cNvSpPr txBox="1"/>
              <p:nvPr/>
            </p:nvSpPr>
            <p:spPr>
              <a:xfrm>
                <a:off x="3147207" y="5803884"/>
                <a:ext cx="37503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45</a:t>
                </a:r>
                <a:r>
                  <a:rPr lang="en-US" sz="1100" baseline="30000" dirty="0"/>
                  <a:t>◦</a:t>
                </a:r>
                <a:endParaRPr lang="en-AU" sz="1100" baseline="30000" dirty="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94A0A0C-8EAB-402D-99E9-7EC98555868C}"/>
                  </a:ext>
                </a:extLst>
              </p:cNvPr>
              <p:cNvSpPr txBox="1"/>
              <p:nvPr/>
            </p:nvSpPr>
            <p:spPr>
              <a:xfrm>
                <a:off x="3177989" y="4685504"/>
                <a:ext cx="37503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45</a:t>
                </a:r>
                <a:r>
                  <a:rPr lang="en-US" sz="1100" baseline="30000" dirty="0"/>
                  <a:t>◦</a:t>
                </a:r>
                <a:endParaRPr lang="en-AU" sz="1100" baseline="30000" dirty="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B4A9689-B2DB-4DB0-A9EE-A87094E90F3F}"/>
                  </a:ext>
                </a:extLst>
              </p:cNvPr>
              <p:cNvSpPr txBox="1"/>
              <p:nvPr/>
            </p:nvSpPr>
            <p:spPr>
              <a:xfrm>
                <a:off x="7399805" y="4055656"/>
                <a:ext cx="4510273" cy="27197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3.2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=5.12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𝑡𝑎𝑛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3.2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=38.7°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=5.12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83.7°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𝑎𝑛𝑔𝑙𝑒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𝑚𝑒𝑎𝑠𝑢𝑟𝑒𝑑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𝑐𝑙𝑜𝑐𝑘𝑤𝑖𝑠𝑒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𝑓𝑟𝑜𝑚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𝑒𝑑𝑔𝑒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B4A9689-B2DB-4DB0-A9EE-A87094E90F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9805" y="4055656"/>
                <a:ext cx="4510273" cy="2719784"/>
              </a:xfrm>
              <a:prstGeom prst="rect">
                <a:avLst/>
              </a:prstGeom>
              <a:blipFill>
                <a:blip r:embed="rId3"/>
                <a:stretch>
                  <a:fillRect b="-11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19AD69D9-4DAF-406A-91ED-F2D3F603D94C}"/>
              </a:ext>
            </a:extLst>
          </p:cNvPr>
          <p:cNvGrpSpPr/>
          <p:nvPr/>
        </p:nvGrpSpPr>
        <p:grpSpPr>
          <a:xfrm>
            <a:off x="4344516" y="4125123"/>
            <a:ext cx="2881966" cy="2047077"/>
            <a:chOff x="4344516" y="4466737"/>
            <a:chExt cx="2881966" cy="2047077"/>
          </a:xfrm>
        </p:grpSpPr>
        <p:sp>
          <p:nvSpPr>
            <p:cNvPr id="23" name="Partial Circle 22">
              <a:extLst>
                <a:ext uri="{FF2B5EF4-FFF2-40B4-BE49-F238E27FC236}">
                  <a16:creationId xmlns:a16="http://schemas.microsoft.com/office/drawing/2014/main" id="{4FB6515F-06FE-424C-A382-9AB114F7B2AE}"/>
                </a:ext>
              </a:extLst>
            </p:cNvPr>
            <p:cNvSpPr/>
            <p:nvPr/>
          </p:nvSpPr>
          <p:spPr>
            <a:xfrm>
              <a:off x="6168990" y="4996500"/>
              <a:ext cx="888901" cy="837708"/>
            </a:xfrm>
            <a:prstGeom prst="pie">
              <a:avLst>
                <a:gd name="adj1" fmla="val 5385443"/>
                <a:gd name="adj2" fmla="val 10540901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4B8B588-4013-4195-984E-739BA4B04CCD}"/>
                </a:ext>
              </a:extLst>
            </p:cNvPr>
            <p:cNvCxnSpPr/>
            <p:nvPr/>
          </p:nvCxnSpPr>
          <p:spPr>
            <a:xfrm>
              <a:off x="6630647" y="4466737"/>
              <a:ext cx="0" cy="204707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2D19EFF-27F1-4E1C-A306-AC41A26E61FC}"/>
                </a:ext>
              </a:extLst>
            </p:cNvPr>
            <p:cNvCxnSpPr/>
            <p:nvPr/>
          </p:nvCxnSpPr>
          <p:spPr>
            <a:xfrm flipV="1">
              <a:off x="5782123" y="5415354"/>
              <a:ext cx="814111" cy="837708"/>
            </a:xfrm>
            <a:prstGeom prst="straightConnector1">
              <a:avLst/>
            </a:prstGeom>
            <a:ln w="57150">
              <a:solidFill>
                <a:schemeClr val="accent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1FD7D57-F523-4D1C-8FBE-87E7C1603CA5}"/>
                </a:ext>
              </a:extLst>
            </p:cNvPr>
            <p:cNvSpPr txBox="1"/>
            <p:nvPr/>
          </p:nvSpPr>
          <p:spPr>
            <a:xfrm>
              <a:off x="6034812" y="5965228"/>
              <a:ext cx="1191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-u= 4 m s</a:t>
              </a:r>
              <a:r>
                <a:rPr lang="en-US" baseline="30000" dirty="0"/>
                <a:t>-1</a:t>
              </a:r>
              <a:endParaRPr lang="en-AU" baseline="30000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5D4776A-8527-4221-9621-125FA0E5D44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30870" y="5570097"/>
              <a:ext cx="654828" cy="644996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88EB196-B327-4195-AF98-B279B8D1084D}"/>
                </a:ext>
              </a:extLst>
            </p:cNvPr>
            <p:cNvSpPr txBox="1"/>
            <p:nvPr/>
          </p:nvSpPr>
          <p:spPr>
            <a:xfrm>
              <a:off x="4344516" y="5921896"/>
              <a:ext cx="13244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v= 3.2 m s</a:t>
              </a:r>
              <a:r>
                <a:rPr lang="en-US" baseline="30000" dirty="0"/>
                <a:t>-1</a:t>
              </a:r>
              <a:endParaRPr lang="en-AU" baseline="300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65F40493-BE61-425B-A0F0-053F50D72BE9}"/>
                </a:ext>
              </a:extLst>
            </p:cNvPr>
            <p:cNvCxnSpPr/>
            <p:nvPr/>
          </p:nvCxnSpPr>
          <p:spPr>
            <a:xfrm flipH="1">
              <a:off x="5130870" y="5415354"/>
              <a:ext cx="1465364" cy="154743"/>
            </a:xfrm>
            <a:prstGeom prst="straightConnector1">
              <a:avLst/>
            </a:prstGeom>
            <a:ln w="57150">
              <a:solidFill>
                <a:schemeClr val="accent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C9C9961-B179-480B-9688-E0F71166E1C2}"/>
                </a:ext>
              </a:extLst>
            </p:cNvPr>
            <p:cNvSpPr txBox="1"/>
            <p:nvPr/>
          </p:nvSpPr>
          <p:spPr>
            <a:xfrm>
              <a:off x="6242042" y="5828456"/>
              <a:ext cx="3750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45</a:t>
              </a:r>
              <a:r>
                <a:rPr lang="en-US" sz="1100" baseline="30000" dirty="0"/>
                <a:t>◦</a:t>
              </a:r>
              <a:endParaRPr lang="en-AU" sz="1100" baseline="300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F5CB900-C1BA-466F-9A25-F9191AADD339}"/>
                </a:ext>
              </a:extLst>
            </p:cNvPr>
            <p:cNvSpPr txBox="1"/>
            <p:nvPr/>
          </p:nvSpPr>
          <p:spPr>
            <a:xfrm>
              <a:off x="6008989" y="5485947"/>
              <a:ext cx="3485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θ</a:t>
              </a:r>
              <a:endParaRPr lang="en-AU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87160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B0DED-2B3C-42AB-BD81-9204BB3BE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927538"/>
          </a:xfrm>
        </p:spPr>
        <p:txBody>
          <a:bodyPr/>
          <a:lstStyle/>
          <a:p>
            <a:r>
              <a:rPr lang="en-US" dirty="0"/>
              <a:t>Example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9BE63-CCDD-4775-8EC5-4F4DEB7AA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665891"/>
            <a:ext cx="10018713" cy="4125310"/>
          </a:xfrm>
        </p:spPr>
        <p:txBody>
          <a:bodyPr/>
          <a:lstStyle/>
          <a:p>
            <a:pPr marL="342900" lvl="0" indent="-342900">
              <a:buFont typeface="+mj-lt"/>
              <a:buAutoNum type="arabicPeriod"/>
            </a:pPr>
            <a:r>
              <a:rPr lang="en-AU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 aeroplane flies 125 km south when the pilot received an emergency call. The pilot changed direction to west, flying 85.0 km where he landed the plane at a farmhouse.</a:t>
            </a:r>
            <a:endParaRPr lang="en-AU" sz="1800" dirty="0">
              <a:effectLst/>
              <a:latin typeface="Museo Sans 300" panose="02000000000000000000" pitchFamily="50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lphaLcParenR"/>
            </a:pPr>
            <a:r>
              <a:rPr lang="en-AU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Draw a vector diagram to show the resultant displacement.</a:t>
            </a:r>
            <a:endParaRPr lang="en-AU" sz="1800" dirty="0">
              <a:effectLst/>
              <a:latin typeface="Museo Sans 300" panose="02000000000000000000" pitchFamily="50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lphaLcParenR"/>
            </a:pPr>
            <a:r>
              <a:rPr lang="en-AU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pilot gives the radio operator his displacement from the home base. Work out his displacement.</a:t>
            </a:r>
            <a:endParaRPr lang="en-AU" sz="1800" dirty="0">
              <a:effectLst/>
              <a:latin typeface="Museo Sans 300" panose="02000000000000000000" pitchFamily="50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lphaLcParenR"/>
            </a:pPr>
            <a:r>
              <a:rPr lang="en-AU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which direction must the pilot head if he is to take the injured farmer to home base as quickly as possible.</a:t>
            </a:r>
            <a:endParaRPr lang="en-AU" sz="1800" dirty="0">
              <a:effectLst/>
              <a:latin typeface="Museo Sans 300" panose="02000000000000000000" pitchFamily="50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833193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>
            <a:extLst>
              <a:ext uri="{FF2B5EF4-FFF2-40B4-BE49-F238E27FC236}">
                <a16:creationId xmlns:a16="http://schemas.microsoft.com/office/drawing/2014/main" id="{3C803DCF-9863-49EA-B471-FA6331907F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anchor="t"/>
          <a:lstStyle/>
          <a:p>
            <a:pPr eaLnBrk="1" hangingPunct="1"/>
            <a:r>
              <a:rPr lang="en-US" altLang="en-US" dirty="0"/>
              <a:t>Resolution of vectors</a:t>
            </a:r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41434C50-D011-40DC-B342-19B123E020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268413"/>
            <a:ext cx="8229600" cy="5256212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800" dirty="0"/>
              <a:t>Any vector in two-dimensional space can be thought of as having an influence in two perpendicular directions. </a:t>
            </a:r>
          </a:p>
          <a:p>
            <a:pPr eaLnBrk="1" hangingPunct="1"/>
            <a:r>
              <a:rPr lang="en-US" altLang="en-US" sz="2800" dirty="0"/>
              <a:t>Each part of a two-dimensional vector is known as a component. </a:t>
            </a:r>
          </a:p>
          <a:p>
            <a:pPr eaLnBrk="1" hangingPunct="1"/>
            <a:r>
              <a:rPr lang="en-US" altLang="en-US" sz="2800" dirty="0"/>
              <a:t>A vector can be resolved into its component parts.</a:t>
            </a:r>
          </a:p>
          <a:p>
            <a:pPr eaLnBrk="1" hangingPunct="1"/>
            <a:r>
              <a:rPr lang="en-US" altLang="en-US" sz="2800" dirty="0"/>
              <a:t>Components are typically at right angles to one another. </a:t>
            </a:r>
          </a:p>
          <a:p>
            <a:pPr eaLnBrk="1" hangingPunct="1"/>
            <a:r>
              <a:rPr lang="en-US" altLang="en-US" sz="2800" dirty="0"/>
              <a:t>A vector is equal to the sum of its component.</a:t>
            </a:r>
          </a:p>
          <a:p>
            <a:pPr eaLnBrk="1" hangingPunct="1">
              <a:buFontTx/>
              <a:buNone/>
            </a:pPr>
            <a:r>
              <a:rPr lang="en-US" alt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93601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9662D-5032-458B-87EF-0CA7D3A2F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components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9B089-F78B-468B-ACBB-6C626BB57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159177"/>
            <a:ext cx="10018713" cy="3632024"/>
          </a:xfrm>
        </p:spPr>
        <p:txBody>
          <a:bodyPr anchor="t"/>
          <a:lstStyle/>
          <a:p>
            <a:r>
              <a:rPr lang="en-US" dirty="0"/>
              <a:t>The vector ‘A’ can be thought of as being made of components ‘B’ and ‘C’</a:t>
            </a:r>
          </a:p>
          <a:p>
            <a:r>
              <a:rPr lang="en-US" dirty="0"/>
              <a:t>Components can be determined using trigonometry</a:t>
            </a:r>
          </a:p>
          <a:p>
            <a:r>
              <a:rPr lang="en-US" dirty="0"/>
              <a:t>E.g. C = A sin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θ 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E.g. B = A cos 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θ</a:t>
            </a:r>
            <a:endParaRPr lang="en-AU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E3B6717-B231-4368-9A16-DAD3F1EE332E}"/>
              </a:ext>
            </a:extLst>
          </p:cNvPr>
          <p:cNvGrpSpPr/>
          <p:nvPr/>
        </p:nvGrpSpPr>
        <p:grpSpPr>
          <a:xfrm>
            <a:off x="5327117" y="3429000"/>
            <a:ext cx="3154321" cy="3372884"/>
            <a:chOff x="5327117" y="3429000"/>
            <a:chExt cx="3154321" cy="3372884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D17F682D-A5DF-4C0B-984D-11D81E126227}"/>
                </a:ext>
              </a:extLst>
            </p:cNvPr>
            <p:cNvCxnSpPr/>
            <p:nvPr/>
          </p:nvCxnSpPr>
          <p:spPr>
            <a:xfrm flipV="1">
              <a:off x="5327117" y="3429000"/>
              <a:ext cx="2583917" cy="2876919"/>
            </a:xfrm>
            <a:prstGeom prst="straightConnector1">
              <a:avLst/>
            </a:prstGeom>
            <a:ln w="571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4FAE3486-6ED6-49C7-BFA9-00EB906DADF4}"/>
                </a:ext>
              </a:extLst>
            </p:cNvPr>
            <p:cNvCxnSpPr>
              <a:cxnSpLocks/>
            </p:cNvCxnSpPr>
            <p:nvPr/>
          </p:nvCxnSpPr>
          <p:spPr>
            <a:xfrm>
              <a:off x="5327117" y="6305921"/>
              <a:ext cx="2612554" cy="0"/>
            </a:xfrm>
            <a:prstGeom prst="straightConnector1">
              <a:avLst/>
            </a:prstGeom>
            <a:ln w="571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CB006F9-5F10-4B43-AA4B-7FB6B652F9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11035" y="3429001"/>
              <a:ext cx="0" cy="2876918"/>
            </a:xfrm>
            <a:prstGeom prst="straightConnector1">
              <a:avLst/>
            </a:prstGeom>
            <a:ln w="571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0AFF3C3-2129-4C5E-8AC3-ADDD5990B086}"/>
                </a:ext>
              </a:extLst>
            </p:cNvPr>
            <p:cNvSpPr txBox="1"/>
            <p:nvPr/>
          </p:nvSpPr>
          <p:spPr>
            <a:xfrm>
              <a:off x="6164826" y="4507107"/>
              <a:ext cx="3177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  <a:endParaRPr lang="en-AU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D7FBD35-1150-4984-94B0-C92E8D11CB27}"/>
                </a:ext>
              </a:extLst>
            </p:cNvPr>
            <p:cNvSpPr txBox="1"/>
            <p:nvPr/>
          </p:nvSpPr>
          <p:spPr>
            <a:xfrm>
              <a:off x="6619075" y="6305919"/>
              <a:ext cx="3177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  <a:endParaRPr lang="en-AU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340DC2C-A911-41E3-AE32-8D01D13B881D}"/>
                </a:ext>
              </a:extLst>
            </p:cNvPr>
            <p:cNvSpPr txBox="1"/>
            <p:nvPr/>
          </p:nvSpPr>
          <p:spPr>
            <a:xfrm>
              <a:off x="8163722" y="4930386"/>
              <a:ext cx="3177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  <a:endParaRPr lang="en-AU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67F373-FCE9-4084-9B2A-27ED7F8E2441}"/>
                </a:ext>
              </a:extLst>
            </p:cNvPr>
            <p:cNvSpPr txBox="1"/>
            <p:nvPr/>
          </p:nvSpPr>
          <p:spPr>
            <a:xfrm>
              <a:off x="5616195" y="5936586"/>
              <a:ext cx="3177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>
                  <a:latin typeface="Calibri" panose="020F0502020204030204" pitchFamily="34" charset="0"/>
                  <a:cs typeface="Calibri" panose="020F0502020204030204" pitchFamily="34" charset="0"/>
                </a:rPr>
                <a:t>θ</a:t>
              </a:r>
              <a:endParaRPr lang="en-AU" dirty="0"/>
            </a:p>
          </p:txBody>
        </p:sp>
        <p:sp>
          <p:nvSpPr>
            <p:cNvPr id="18" name="Arc 17">
              <a:extLst>
                <a:ext uri="{FF2B5EF4-FFF2-40B4-BE49-F238E27FC236}">
                  <a16:creationId xmlns:a16="http://schemas.microsoft.com/office/drawing/2014/main" id="{138DE712-F548-417F-81E3-64A35C1A2F5E}"/>
                </a:ext>
              </a:extLst>
            </p:cNvPr>
            <p:cNvSpPr/>
            <p:nvPr/>
          </p:nvSpPr>
          <p:spPr>
            <a:xfrm>
              <a:off x="5338914" y="5791199"/>
              <a:ext cx="837710" cy="1010685"/>
            </a:xfrm>
            <a:prstGeom prst="arc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74416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F747D-93CE-4142-9023-D9C043233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86442"/>
          </a:xfrm>
        </p:spPr>
        <p:txBody>
          <a:bodyPr anchor="t"/>
          <a:lstStyle/>
          <a:p>
            <a:r>
              <a:rPr lang="en-US" dirty="0"/>
              <a:t>Example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34D5A1-5CDC-43C2-856E-8B69889BC3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84310" y="2490158"/>
                <a:ext cx="10018713" cy="3301043"/>
              </a:xfrm>
            </p:spPr>
            <p:txBody>
              <a:bodyPr anchor="t"/>
              <a:lstStyle/>
              <a:p>
                <a:r>
                  <a:rPr lang="en-US" dirty="0"/>
                  <a:t>A chain pulls up on a dog at a 40</a:t>
                </a:r>
                <a:r>
                  <a:rPr lang="en-US" baseline="30000" dirty="0"/>
                  <a:t>◦</a:t>
                </a:r>
                <a:r>
                  <a:rPr lang="en-US" dirty="0"/>
                  <a:t> from horizontal with a force of 60 N</a:t>
                </a:r>
              </a:p>
              <a:p>
                <a:r>
                  <a:rPr lang="en-US" dirty="0"/>
                  <a:t>Find the horizontal and vertical components of this force.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=60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40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=38.6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=60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𝑐𝑜𝑠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40</m:t>
                          </m:r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46.0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34D5A1-5CDC-43C2-856E-8B69889BC3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10" y="2490158"/>
                <a:ext cx="10018713" cy="3301043"/>
              </a:xfrm>
              <a:blipFill>
                <a:blip r:embed="rId2"/>
                <a:stretch>
                  <a:fillRect l="-1521" t="-572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7" descr="u3l1d5">
            <a:extLst>
              <a:ext uri="{FF2B5EF4-FFF2-40B4-BE49-F238E27FC236}">
                <a16:creationId xmlns:a16="http://schemas.microsoft.com/office/drawing/2014/main" id="{B285064B-C543-4272-9B06-115A917F6C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2385" y="3633748"/>
            <a:ext cx="3336683" cy="2992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37504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0CF31-313C-430A-A607-2BF1C8118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10E0F-95B7-4A42-9B7A-9A4B661CE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boy pushes a go-cart with a force of 2480N at an angle of 25.000 down from the horizontal. </a:t>
            </a:r>
          </a:p>
          <a:p>
            <a:r>
              <a:rPr lang="en-US" dirty="0"/>
              <a:t>a) Determine the horizontal and vertical components of the force. </a:t>
            </a:r>
          </a:p>
          <a:p>
            <a:r>
              <a:rPr lang="en-US" dirty="0"/>
              <a:t>b) Explain the effect on the go-cart and its motion for each component.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836789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074FF-972A-41EA-B6DF-977350C3B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Acceleration down a slope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B2237-C33A-4E5F-9C60-A50B112B4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100649"/>
            <a:ext cx="10018713" cy="3690551"/>
          </a:xfrm>
        </p:spPr>
        <p:txBody>
          <a:bodyPr anchor="t"/>
          <a:lstStyle/>
          <a:p>
            <a:r>
              <a:rPr lang="en-US" dirty="0"/>
              <a:t>An object in freefall on Earth is said to fall at 9.8 ms</a:t>
            </a:r>
            <a:r>
              <a:rPr lang="en-US" baseline="30000" dirty="0"/>
              <a:t>-2</a:t>
            </a:r>
          </a:p>
          <a:p>
            <a:r>
              <a:rPr lang="en-US" dirty="0"/>
              <a:t>An object on a slope will fall at a smaller rate</a:t>
            </a:r>
          </a:p>
          <a:p>
            <a:r>
              <a:rPr lang="en-US" dirty="0"/>
              <a:t>The acceleration down a slope due to gravity is the component of gravity acting parallel to the slope (ignore friction)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230451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ontent Placeholder 2">
                <a:extLst>
                  <a:ext uri="{FF2B5EF4-FFF2-40B4-BE49-F238E27FC236}">
                    <a16:creationId xmlns:a16="http://schemas.microsoft.com/office/drawing/2014/main" id="{78D341CA-34B4-4204-832A-A0D298515A5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52306" y="1167915"/>
                <a:ext cx="7207855" cy="3124201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0" indent="0" algn="r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None/>
                  <a:defRPr sz="21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457200" indent="0" algn="ctr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None/>
                  <a:defRPr sz="2000" kern="1200" cap="none">
                    <a:solidFill>
                      <a:schemeClr val="tx1">
                        <a:tint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914400" indent="0" algn="ctr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None/>
                  <a:defRPr sz="1800" kern="1200" cap="none">
                    <a:solidFill>
                      <a:schemeClr val="tx1">
                        <a:tint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371600" indent="0" algn="ctr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None/>
                  <a:defRPr sz="1600" kern="1200" cap="none">
                    <a:solidFill>
                      <a:schemeClr val="tx1">
                        <a:tint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1828800" indent="0" algn="ctr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None/>
                  <a:defRPr sz="1400" kern="1200" cap="none">
                    <a:solidFill>
                      <a:schemeClr val="tx1">
                        <a:tint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286000" indent="0" algn="ctr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None/>
                  <a:defRPr sz="1400" kern="1200" cap="none">
                    <a:solidFill>
                      <a:schemeClr val="tx1">
                        <a:tint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743200" indent="0" algn="ctr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None/>
                  <a:defRPr sz="1400" kern="1200" cap="none">
                    <a:solidFill>
                      <a:schemeClr val="tx1">
                        <a:tint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200400" indent="0" algn="ctr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None/>
                  <a:defRPr sz="1400" kern="1200" cap="none">
                    <a:solidFill>
                      <a:schemeClr val="tx1">
                        <a:tint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657600" indent="0" algn="ctr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None/>
                  <a:defRPr sz="1400" kern="1200" cap="none">
                    <a:solidFill>
                      <a:schemeClr val="tx1">
                        <a:tint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dirty="0"/>
                  <a:t>The acceleration down the slope is the component of gravitational acceleration acting parallel to the slope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𝑝𝑎𝑟𝑎𝑙𝑙𝑒𝑙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dirty="0"/>
                  <a:t>Should always be less than </a:t>
                </a:r>
                <a:r>
                  <a:rPr lang="en-US"/>
                  <a:t>9.8 m s</a:t>
                </a:r>
                <a:r>
                  <a:rPr lang="en-US" baseline="30000"/>
                  <a:t>-2</a:t>
                </a:r>
                <a:endParaRPr lang="en-US" baseline="30000" dirty="0"/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endParaRPr lang="en-AU" dirty="0"/>
              </a:p>
            </p:txBody>
          </p:sp>
        </mc:Choice>
        <mc:Fallback xmlns="">
          <p:sp>
            <p:nvSpPr>
              <p:cNvPr id="38" name="Content Placeholder 2">
                <a:extLst>
                  <a:ext uri="{FF2B5EF4-FFF2-40B4-BE49-F238E27FC236}">
                    <a16:creationId xmlns:a16="http://schemas.microsoft.com/office/drawing/2014/main" id="{78D341CA-34B4-4204-832A-A0D298515A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2306" y="1167915"/>
                <a:ext cx="7207855" cy="3124201"/>
              </a:xfrm>
              <a:prstGeom prst="rect">
                <a:avLst/>
              </a:prstGeom>
              <a:blipFill>
                <a:blip r:embed="rId2"/>
                <a:stretch>
                  <a:fillRect l="-1691" t="-527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31091D84-1A9C-40A6-93B2-E3FB7F21CE95}"/>
              </a:ext>
            </a:extLst>
          </p:cNvPr>
          <p:cNvGrpSpPr/>
          <p:nvPr/>
        </p:nvGrpSpPr>
        <p:grpSpPr>
          <a:xfrm>
            <a:off x="4871619" y="2962202"/>
            <a:ext cx="7462308" cy="3787332"/>
            <a:chOff x="3202102" y="2754765"/>
            <a:chExt cx="7462308" cy="378733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0335C2E-3634-48FB-8DCD-1AE9301EC66B}"/>
                </a:ext>
              </a:extLst>
            </p:cNvPr>
            <p:cNvGrpSpPr/>
            <p:nvPr/>
          </p:nvGrpSpPr>
          <p:grpSpPr>
            <a:xfrm>
              <a:off x="3202102" y="2754765"/>
              <a:ext cx="7381187" cy="3252975"/>
              <a:chOff x="3202102" y="2754765"/>
              <a:chExt cx="7381187" cy="3252975"/>
            </a:xfrm>
          </p:grpSpPr>
          <p:cxnSp>
            <p:nvCxnSpPr>
              <p:cNvPr id="5" name="Straight Connector 4"/>
              <p:cNvCxnSpPr/>
              <p:nvPr/>
            </p:nvCxnSpPr>
            <p:spPr>
              <a:xfrm flipH="1">
                <a:off x="3547880" y="6004874"/>
                <a:ext cx="6689630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/>
              <p:cNvCxnSpPr/>
              <p:nvPr/>
            </p:nvCxnSpPr>
            <p:spPr>
              <a:xfrm rot="1500000" flipH="1">
                <a:off x="3202102" y="4445162"/>
                <a:ext cx="7381187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flipV="1">
                <a:off x="3547877" y="2885449"/>
                <a:ext cx="4" cy="311942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Rectangle 9"/>
              <p:cNvSpPr/>
              <p:nvPr/>
            </p:nvSpPr>
            <p:spPr>
              <a:xfrm>
                <a:off x="3547877" y="5539740"/>
                <a:ext cx="468000" cy="468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3" name="Isosceles Triangle 22"/>
              <p:cNvSpPr/>
              <p:nvPr/>
            </p:nvSpPr>
            <p:spPr>
              <a:xfrm rot="10800000">
                <a:off x="3438525" y="4572000"/>
                <a:ext cx="200025" cy="219075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5" name="Isosceles Triangle 24"/>
              <p:cNvSpPr/>
              <p:nvPr/>
            </p:nvSpPr>
            <p:spPr>
              <a:xfrm rot="6900000">
                <a:off x="4758906" y="3381405"/>
                <a:ext cx="200025" cy="219075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6" name="Isosceles Triangle 25"/>
              <p:cNvSpPr/>
              <p:nvPr/>
            </p:nvSpPr>
            <p:spPr>
              <a:xfrm rot="6900000">
                <a:off x="5060875" y="3525516"/>
                <a:ext cx="200025" cy="219075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9" name="Arc 28"/>
              <p:cNvSpPr/>
              <p:nvPr/>
            </p:nvSpPr>
            <p:spPr>
              <a:xfrm>
                <a:off x="3327858" y="2754765"/>
                <a:ext cx="468000" cy="468000"/>
              </a:xfrm>
              <a:prstGeom prst="arc">
                <a:avLst>
                  <a:gd name="adj1" fmla="val 107235"/>
                  <a:gd name="adj2" fmla="val 5749077"/>
                </a:avLst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31" name="Arc 30"/>
            <p:cNvSpPr/>
            <p:nvPr/>
          </p:nvSpPr>
          <p:spPr>
            <a:xfrm>
              <a:off x="9584410" y="5462097"/>
              <a:ext cx="1080000" cy="1080000"/>
            </a:xfrm>
            <a:prstGeom prst="arc">
              <a:avLst>
                <a:gd name="adj1" fmla="val 10734883"/>
                <a:gd name="adj2" fmla="val 12553106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F600D49-FDE7-4679-8C7A-0D341C84AB12}"/>
              </a:ext>
            </a:extLst>
          </p:cNvPr>
          <p:cNvGrpSpPr/>
          <p:nvPr/>
        </p:nvGrpSpPr>
        <p:grpSpPr>
          <a:xfrm>
            <a:off x="9377517" y="1271470"/>
            <a:ext cx="2416410" cy="3727043"/>
            <a:chOff x="8686458" y="77315"/>
            <a:chExt cx="2416410" cy="3727043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21EC1C18-8429-4CF9-A10D-F80805B2082B}"/>
                </a:ext>
              </a:extLst>
            </p:cNvPr>
            <p:cNvGrpSpPr/>
            <p:nvPr/>
          </p:nvGrpSpPr>
          <p:grpSpPr>
            <a:xfrm>
              <a:off x="8686458" y="77315"/>
              <a:ext cx="2416410" cy="3727043"/>
              <a:chOff x="5787361" y="341722"/>
              <a:chExt cx="2416410" cy="3727043"/>
            </a:xfrm>
          </p:grpSpPr>
          <p:sp>
            <p:nvSpPr>
              <p:cNvPr id="32" name="Arc 31"/>
              <p:cNvSpPr/>
              <p:nvPr/>
            </p:nvSpPr>
            <p:spPr>
              <a:xfrm rot="5400000">
                <a:off x="5787361" y="2988765"/>
                <a:ext cx="1080000" cy="1080000"/>
              </a:xfrm>
              <a:prstGeom prst="arc">
                <a:avLst>
                  <a:gd name="adj1" fmla="val 10805635"/>
                  <a:gd name="adj2" fmla="val 12553106"/>
                </a:avLst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68C71E30-43CC-4F0B-9FE0-D3A1B6CB1DD8}"/>
                  </a:ext>
                </a:extLst>
              </p:cNvPr>
              <p:cNvGrpSpPr/>
              <p:nvPr/>
            </p:nvGrpSpPr>
            <p:grpSpPr>
              <a:xfrm>
                <a:off x="5998588" y="341722"/>
                <a:ext cx="2205183" cy="3293332"/>
                <a:chOff x="5998588" y="341722"/>
                <a:chExt cx="2205183" cy="3293332"/>
              </a:xfrm>
            </p:grpSpPr>
            <p:cxnSp>
              <p:nvCxnSpPr>
                <p:cNvPr id="13" name="Straight Connector 12"/>
                <p:cNvCxnSpPr/>
                <p:nvPr/>
              </p:nvCxnSpPr>
              <p:spPr>
                <a:xfrm flipV="1">
                  <a:off x="6329177" y="515629"/>
                  <a:ext cx="4" cy="3119425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/>
                <p:cNvCxnSpPr/>
                <p:nvPr/>
              </p:nvCxnSpPr>
              <p:spPr>
                <a:xfrm flipH="1" flipV="1">
                  <a:off x="6329171" y="512765"/>
                  <a:ext cx="1184149" cy="561655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/>
                <p:nvPr/>
              </p:nvCxnSpPr>
              <p:spPr>
                <a:xfrm flipV="1">
                  <a:off x="6329170" y="1074421"/>
                  <a:ext cx="1184149" cy="2553456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Isosceles Triangle 23"/>
                <p:cNvSpPr/>
                <p:nvPr/>
              </p:nvSpPr>
              <p:spPr>
                <a:xfrm rot="10800000">
                  <a:off x="6219631" y="2149792"/>
                  <a:ext cx="200025" cy="219075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7" name="Isosceles Triangle 26"/>
                <p:cNvSpPr/>
                <p:nvPr/>
              </p:nvSpPr>
              <p:spPr>
                <a:xfrm rot="6900000">
                  <a:off x="6625806" y="597493"/>
                  <a:ext cx="200025" cy="219075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8" name="Isosceles Triangle 27"/>
                <p:cNvSpPr/>
                <p:nvPr/>
              </p:nvSpPr>
              <p:spPr>
                <a:xfrm rot="6900000">
                  <a:off x="6927775" y="732078"/>
                  <a:ext cx="200025" cy="219075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/>
                </a:p>
              </p:txBody>
            </p:sp>
            <p:sp>
              <p:nvSpPr>
                <p:cNvPr id="30" name="Arc 29"/>
                <p:cNvSpPr/>
                <p:nvPr/>
              </p:nvSpPr>
              <p:spPr>
                <a:xfrm>
                  <a:off x="6106917" y="397430"/>
                  <a:ext cx="468000" cy="468000"/>
                </a:xfrm>
                <a:prstGeom prst="arc">
                  <a:avLst>
                    <a:gd name="adj1" fmla="val 107235"/>
                    <a:gd name="adj2" fmla="val 5749077"/>
                  </a:avLst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3" name="Rectangle 32"/>
                <p:cNvSpPr/>
                <p:nvPr/>
              </p:nvSpPr>
              <p:spPr>
                <a:xfrm rot="1500000">
                  <a:off x="7098877" y="981178"/>
                  <a:ext cx="360000" cy="360000"/>
                </a:xfrm>
                <a:prstGeom prst="rect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4" name="TextBox 33"/>
                <p:cNvSpPr txBox="1"/>
                <p:nvPr/>
              </p:nvSpPr>
              <p:spPr>
                <a:xfrm>
                  <a:off x="5998588" y="1474048"/>
                  <a:ext cx="29367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g</a:t>
                  </a:r>
                  <a:endParaRPr lang="en-AU" dirty="0"/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7039670" y="2094283"/>
                  <a:ext cx="116410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/>
                    <a:t>g</a:t>
                  </a:r>
                  <a:r>
                    <a:rPr lang="en-US" baseline="-25000" dirty="0" err="1"/>
                    <a:t>perpendicular</a:t>
                  </a:r>
                  <a:endParaRPr lang="en-AU" baseline="-25000" dirty="0"/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6815204" y="341722"/>
                  <a:ext cx="7537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/>
                    <a:t>g</a:t>
                  </a:r>
                  <a:r>
                    <a:rPr lang="en-US" baseline="-25000" dirty="0" err="1"/>
                    <a:t>parallel</a:t>
                  </a:r>
                  <a:endParaRPr lang="en-AU" baseline="-25000" dirty="0"/>
                </a:p>
              </p:txBody>
            </p:sp>
          </p:grp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3C248F9-F15E-42EE-809D-35932AD1D245}"/>
                </a:ext>
              </a:extLst>
            </p:cNvPr>
            <p:cNvSpPr txBox="1"/>
            <p:nvPr/>
          </p:nvSpPr>
          <p:spPr>
            <a:xfrm>
              <a:off x="9218740" y="233252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>
                  <a:latin typeface="Calibri" panose="020F0502020204030204" pitchFamily="34" charset="0"/>
                  <a:cs typeface="Calibri" panose="020F0502020204030204" pitchFamily="34" charset="0"/>
                </a:rPr>
                <a:t>θ</a:t>
              </a:r>
              <a:endParaRPr lang="en-AU" baseline="-25000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6245CA8-6AE3-4677-A0B8-7EE0D98E9DAE}"/>
              </a:ext>
            </a:extLst>
          </p:cNvPr>
          <p:cNvSpPr txBox="1"/>
          <p:nvPr/>
        </p:nvSpPr>
        <p:spPr>
          <a:xfrm>
            <a:off x="10852255" y="5875881"/>
            <a:ext cx="289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θ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089612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49C3A-B0B6-4CE0-AAD0-FC7B872E5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Displacement-time graphs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9BC55-B937-49BB-B963-2002714B5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666999"/>
            <a:ext cx="4171422" cy="3124201"/>
          </a:xfrm>
        </p:spPr>
        <p:txBody>
          <a:bodyPr anchor="t"/>
          <a:lstStyle/>
          <a:p>
            <a:r>
              <a:rPr lang="en-US" dirty="0"/>
              <a:t>Plots position of an object relative to a reference point (0 on the y-axis) </a:t>
            </a:r>
            <a:endParaRPr lang="en-AU" dirty="0"/>
          </a:p>
          <a:p>
            <a:r>
              <a:rPr lang="en-US" dirty="0"/>
              <a:t>G</a:t>
            </a:r>
            <a:r>
              <a:rPr lang="en-AU" dirty="0" err="1"/>
              <a:t>radient</a:t>
            </a:r>
            <a:r>
              <a:rPr lang="en-AU" dirty="0"/>
              <a:t> = velocity</a:t>
            </a:r>
          </a:p>
          <a:p>
            <a:r>
              <a:rPr lang="en-US" dirty="0"/>
              <a:t>Straight line = constant velocity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C9678A4-32B7-4024-834B-15FC23B031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6717947"/>
              </p:ext>
            </p:extLst>
          </p:nvPr>
        </p:nvGraphicFramePr>
        <p:xfrm>
          <a:off x="5655732" y="2032000"/>
          <a:ext cx="6383867" cy="4140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113544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49C3A-B0B6-4CE0-AAD0-FC7B872E5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965199"/>
          </a:xfrm>
        </p:spPr>
        <p:txBody>
          <a:bodyPr anchor="t">
            <a:normAutofit/>
          </a:bodyPr>
          <a:lstStyle/>
          <a:p>
            <a:r>
              <a:rPr lang="en-US" dirty="0"/>
              <a:t>Displacement-time graph example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9BC55-B937-49BB-B963-2002714B5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6350" y="1650999"/>
            <a:ext cx="4819650" cy="1968501"/>
          </a:xfrm>
        </p:spPr>
        <p:txBody>
          <a:bodyPr anchor="t"/>
          <a:lstStyle/>
          <a:p>
            <a:pPr marL="457200" indent="-457200">
              <a:buSzPct val="101000"/>
              <a:buFont typeface="+mj-lt"/>
              <a:buAutoNum type="arabicPeriod"/>
            </a:pPr>
            <a:r>
              <a:rPr lang="en-US" dirty="0"/>
              <a:t>Describe the motion of the object</a:t>
            </a:r>
          </a:p>
          <a:p>
            <a:pPr marL="457200" indent="-457200">
              <a:buSzPct val="101000"/>
              <a:buFont typeface="+mj-lt"/>
              <a:buAutoNum type="arabicPeriod"/>
            </a:pPr>
            <a:r>
              <a:rPr lang="en-US" dirty="0"/>
              <a:t>Determine the velocity at 5 s</a:t>
            </a:r>
          </a:p>
          <a:p>
            <a:pPr marL="457200" indent="-457200">
              <a:buSzPct val="101000"/>
              <a:buFont typeface="+mj-lt"/>
              <a:buAutoNum type="arabicPeriod"/>
            </a:pPr>
            <a:r>
              <a:rPr lang="en-US" dirty="0"/>
              <a:t>Determine the total distance travelled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C9678A4-32B7-4024-834B-15FC23B031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8476"/>
              </p:ext>
            </p:extLst>
          </p:nvPr>
        </p:nvGraphicFramePr>
        <p:xfrm>
          <a:off x="6096000" y="1358900"/>
          <a:ext cx="5943600" cy="3232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45031D7-FF6C-4BB8-BA77-1E12CEFE44F4}"/>
              </a:ext>
            </a:extLst>
          </p:cNvPr>
          <p:cNvSpPr txBox="1">
            <a:spLocks/>
          </p:cNvSpPr>
          <p:nvPr/>
        </p:nvSpPr>
        <p:spPr>
          <a:xfrm>
            <a:off x="2361934" y="4889500"/>
            <a:ext cx="9677666" cy="19685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SzPct val="101000"/>
              <a:buFont typeface="+mj-lt"/>
              <a:buAutoNum type="arabicPeriod"/>
            </a:pPr>
            <a:r>
              <a:rPr lang="en-US" dirty="0"/>
              <a:t>0-10s: moves forwards with constant velocity, 10-15s: moves backwards with constant velocity to the reference point, 15-20s: moves backwards with constant velocity, 20-25s: remains stationary</a:t>
            </a:r>
          </a:p>
          <a:p>
            <a:pPr marL="457200" indent="-457200">
              <a:buSzPct val="101000"/>
              <a:buFont typeface="+mj-lt"/>
              <a:buAutoNum type="arabicPeriod"/>
            </a:pPr>
            <a:r>
              <a:rPr lang="en-US" dirty="0"/>
              <a:t>0.4 ms</a:t>
            </a:r>
            <a:r>
              <a:rPr lang="en-US" baseline="30000" dirty="0"/>
              <a:t>-1</a:t>
            </a:r>
            <a:r>
              <a:rPr lang="en-US" dirty="0"/>
              <a:t> forwards</a:t>
            </a:r>
          </a:p>
          <a:p>
            <a:pPr marL="457200" indent="-457200">
              <a:buSzPct val="101000"/>
              <a:buFont typeface="+mj-lt"/>
              <a:buAutoNum type="arabicPeriod"/>
            </a:pPr>
            <a:r>
              <a:rPr lang="en-US" dirty="0"/>
              <a:t>13m</a:t>
            </a:r>
          </a:p>
          <a:p>
            <a:pPr marL="457200" indent="-457200">
              <a:buSzPct val="101000"/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322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52CAA-7002-44D1-B38F-50D0953F0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62000"/>
          </a:xfrm>
        </p:spPr>
        <p:txBody>
          <a:bodyPr/>
          <a:lstStyle/>
          <a:p>
            <a:r>
              <a:rPr lang="en-US" dirty="0"/>
              <a:t>Initial definitions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1C0B7-F3FC-454E-A084-876DB221C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47801"/>
            <a:ext cx="10018713" cy="4343399"/>
          </a:xfrm>
        </p:spPr>
        <p:txBody>
          <a:bodyPr anchor="t"/>
          <a:lstStyle/>
          <a:p>
            <a:r>
              <a:rPr lang="en-US" dirty="0"/>
              <a:t>Distance: total length of space</a:t>
            </a:r>
          </a:p>
          <a:p>
            <a:r>
              <a:rPr lang="en-US" dirty="0"/>
              <a:t>Displacement (s): straight-line length of space between two points with the direction</a:t>
            </a:r>
          </a:p>
          <a:p>
            <a:r>
              <a:rPr lang="en-US" dirty="0"/>
              <a:t>Speed: rate of change of distance</a:t>
            </a:r>
          </a:p>
          <a:p>
            <a:r>
              <a:rPr lang="en-US" dirty="0"/>
              <a:t>Velocity (v): rate of change of displacement, including direction</a:t>
            </a:r>
          </a:p>
          <a:p>
            <a:r>
              <a:rPr lang="en-US" dirty="0"/>
              <a:t>Acceleration (a): rate of change of velocity, including direction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348905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2C5CC-ADC4-4598-B0A4-724EADF53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918713"/>
          </a:xfrm>
        </p:spPr>
        <p:txBody>
          <a:bodyPr anchor="t"/>
          <a:lstStyle/>
          <a:p>
            <a:r>
              <a:rPr lang="en-US" dirty="0"/>
              <a:t>Gradient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E18759-0E3C-40E7-A986-FB7D27A296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84310" y="1667775"/>
                <a:ext cx="10018713" cy="4123426"/>
              </a:xfrm>
            </p:spPr>
            <p:txBody>
              <a:bodyPr anchor="t"/>
              <a:lstStyle/>
              <a:p>
                <a:r>
                  <a:rPr lang="en-US" b="0" dirty="0"/>
                  <a:t>Formula for gradient often written: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𝑔𝑟𝑎𝑑𝑖𝑒𝑛𝑡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𝑟𝑖𝑠𝑒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𝑟𝑢𝑛</m:t>
                          </m:r>
                        </m:den>
                      </m:f>
                    </m:oMath>
                  </m:oMathPara>
                </a14:m>
                <a:endParaRPr lang="en-AU" dirty="0"/>
              </a:p>
              <a:p>
                <a:r>
                  <a:rPr lang="en-US" dirty="0"/>
                  <a:t>B</a:t>
                </a:r>
                <a:r>
                  <a:rPr lang="en-AU" dirty="0" err="1"/>
                  <a:t>etter</a:t>
                </a:r>
                <a:r>
                  <a:rPr lang="en-AU" dirty="0"/>
                  <a:t> as: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𝑔𝑟𝑎𝑑𝑖𝑒𝑛𝑡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𝑟𝑖𝑠𝑒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𝑟𝑢𝑛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𝑔𝑟𝑎𝑑𝑖𝑒𝑛𝑡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E18759-0E3C-40E7-A986-FB7D27A296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10" y="1667775"/>
                <a:ext cx="10018713" cy="4123426"/>
              </a:xfrm>
              <a:blipFill>
                <a:blip r:embed="rId2"/>
                <a:stretch>
                  <a:fillRect l="-1521" t="-45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13895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49C3A-B0B6-4CE0-AAD0-FC7B872E5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Velocity-time graphs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9BC55-B937-49BB-B963-2002714B5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666999"/>
            <a:ext cx="4171422" cy="3124201"/>
          </a:xfrm>
        </p:spPr>
        <p:txBody>
          <a:bodyPr anchor="t">
            <a:normAutofit/>
          </a:bodyPr>
          <a:lstStyle/>
          <a:p>
            <a:r>
              <a:rPr lang="en-US" dirty="0"/>
              <a:t>Plots velocity of an object over time</a:t>
            </a:r>
            <a:endParaRPr lang="en-AU" dirty="0"/>
          </a:p>
          <a:p>
            <a:r>
              <a:rPr lang="en-US" dirty="0"/>
              <a:t>G</a:t>
            </a:r>
            <a:r>
              <a:rPr lang="en-AU" dirty="0" err="1"/>
              <a:t>radient</a:t>
            </a:r>
            <a:r>
              <a:rPr lang="en-AU" dirty="0"/>
              <a:t> = acceleration</a:t>
            </a:r>
          </a:p>
          <a:p>
            <a:r>
              <a:rPr lang="en-US" dirty="0"/>
              <a:t>Horizontal line = constant velocity</a:t>
            </a:r>
          </a:p>
          <a:p>
            <a:r>
              <a:rPr lang="en-US" dirty="0"/>
              <a:t>Area under the curve = displacement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9A2D52F-3300-4594-80B5-D32747CBCC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9013946"/>
              </p:ext>
            </p:extLst>
          </p:nvPr>
        </p:nvGraphicFramePr>
        <p:xfrm>
          <a:off x="5655732" y="1866900"/>
          <a:ext cx="6231467" cy="4305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776004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49C3A-B0B6-4CE0-AAD0-FC7B872E5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965199"/>
          </a:xfrm>
        </p:spPr>
        <p:txBody>
          <a:bodyPr anchor="t">
            <a:normAutofit/>
          </a:bodyPr>
          <a:lstStyle/>
          <a:p>
            <a:r>
              <a:rPr lang="en-US" dirty="0"/>
              <a:t>Velocity-time graph example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9BC55-B937-49BB-B963-2002714B5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6349" y="1650999"/>
            <a:ext cx="5070021" cy="1968501"/>
          </a:xfrm>
        </p:spPr>
        <p:txBody>
          <a:bodyPr anchor="t">
            <a:normAutofit/>
          </a:bodyPr>
          <a:lstStyle/>
          <a:p>
            <a:pPr marL="457200" indent="-457200">
              <a:buSzPct val="101000"/>
              <a:buFont typeface="+mj-lt"/>
              <a:buAutoNum type="arabicPeriod"/>
            </a:pPr>
            <a:r>
              <a:rPr lang="en-US" dirty="0"/>
              <a:t>Describe the motion of the object</a:t>
            </a:r>
          </a:p>
          <a:p>
            <a:pPr marL="457200" indent="-457200">
              <a:buSzPct val="101000"/>
              <a:buFont typeface="+mj-lt"/>
              <a:buAutoNum type="arabicPeriod"/>
            </a:pPr>
            <a:r>
              <a:rPr lang="en-US" dirty="0"/>
              <a:t>Determine the acceleration at 12 s</a:t>
            </a:r>
          </a:p>
          <a:p>
            <a:pPr marL="457200" indent="-457200">
              <a:buSzPct val="101000"/>
              <a:buFont typeface="+mj-lt"/>
              <a:buAutoNum type="arabicPeriod"/>
            </a:pPr>
            <a:r>
              <a:rPr lang="en-US" dirty="0"/>
              <a:t>Determine the final displacement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45031D7-FF6C-4BB8-BA77-1E12CEFE44F4}"/>
              </a:ext>
            </a:extLst>
          </p:cNvPr>
          <p:cNvSpPr txBox="1">
            <a:spLocks/>
          </p:cNvSpPr>
          <p:nvPr/>
        </p:nvSpPr>
        <p:spPr>
          <a:xfrm>
            <a:off x="2361934" y="4889500"/>
            <a:ext cx="9677666" cy="19685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SzPct val="101000"/>
              <a:buFont typeface="+mj-lt"/>
              <a:buAutoNum type="arabicPeriod"/>
            </a:pPr>
            <a:r>
              <a:rPr lang="en-US" dirty="0"/>
              <a:t>0-10s: moves forwards with constant positive acceleration, 10-15s: moves forwards </a:t>
            </a:r>
            <a:r>
              <a:rPr lang="en-US"/>
              <a:t>with constant </a:t>
            </a:r>
            <a:r>
              <a:rPr lang="en-US" dirty="0"/>
              <a:t>negative acceleration coming to a stop, 15-20s: moves backwards with constant negative acceleration (getting faster), 20-25s: moves backwards at constant velocity</a:t>
            </a:r>
          </a:p>
          <a:p>
            <a:pPr marL="457200" indent="-457200">
              <a:buSzPct val="101000"/>
              <a:buFont typeface="+mj-lt"/>
              <a:buAutoNum type="arabicPeriod"/>
            </a:pPr>
            <a:r>
              <a:rPr lang="en-US" dirty="0"/>
              <a:t>-1.2 ms</a:t>
            </a:r>
            <a:r>
              <a:rPr lang="en-US" baseline="30000" dirty="0"/>
              <a:t>-2</a:t>
            </a:r>
          </a:p>
          <a:p>
            <a:pPr marL="457200" indent="-457200">
              <a:buSzPct val="101000"/>
              <a:buFont typeface="+mj-lt"/>
              <a:buAutoNum type="arabicPeriod"/>
            </a:pPr>
            <a:r>
              <a:rPr lang="en-US" dirty="0"/>
              <a:t>22.5m forwards</a:t>
            </a:r>
          </a:p>
          <a:p>
            <a:pPr marL="457200" indent="-457200">
              <a:buSzPct val="101000"/>
              <a:buFont typeface="+mj-lt"/>
              <a:buAutoNum type="arabicPeriod"/>
            </a:pPr>
            <a:endParaRPr lang="en-US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9A2D52F-3300-4594-80B5-D32747CBCC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3774625"/>
              </p:ext>
            </p:extLst>
          </p:nvPr>
        </p:nvGraphicFramePr>
        <p:xfrm>
          <a:off x="6610350" y="1549398"/>
          <a:ext cx="5429250" cy="33401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308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0885C-BF03-47FF-9EED-61D4D5E15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666482"/>
          </a:xfrm>
        </p:spPr>
        <p:txBody>
          <a:bodyPr>
            <a:normAutofit fontScale="90000"/>
          </a:bodyPr>
          <a:lstStyle/>
          <a:p>
            <a:r>
              <a:rPr lang="en-US" dirty="0"/>
              <a:t>Graphs and motion</a:t>
            </a:r>
            <a:endParaRPr lang="en-AU" dirty="0"/>
          </a:p>
        </p:txBody>
      </p:sp>
      <p:pic>
        <p:nvPicPr>
          <p:cNvPr id="8" name="Content Placeholder 7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864F0CC8-173C-489A-8C7D-2ADBB183BC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620" t="28564" r="42251" b="9921"/>
          <a:stretch/>
        </p:blipFill>
        <p:spPr bwMode="auto">
          <a:xfrm>
            <a:off x="2768957" y="1255690"/>
            <a:ext cx="6270477" cy="545634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5784168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C418E-7490-4A47-BFEF-3E180209C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75952"/>
          </a:xfrm>
        </p:spPr>
        <p:txBody>
          <a:bodyPr/>
          <a:lstStyle/>
          <a:p>
            <a:r>
              <a:rPr lang="en-US" dirty="0"/>
              <a:t>Graph: Decelerating</a:t>
            </a:r>
            <a:endParaRPr lang="en-AU" dirty="0"/>
          </a:p>
        </p:txBody>
      </p:sp>
      <p:pic>
        <p:nvPicPr>
          <p:cNvPr id="4" name="Content Placeholder 3" descr="Diagram&#10;&#10;Description automatically generated">
            <a:extLst>
              <a:ext uri="{FF2B5EF4-FFF2-40B4-BE49-F238E27FC236}">
                <a16:creationId xmlns:a16="http://schemas.microsoft.com/office/drawing/2014/main" id="{1B7E511B-882D-4FDD-BC28-15343A0E6B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355" t="36732" r="41931" b="23025"/>
          <a:stretch/>
        </p:blipFill>
        <p:spPr bwMode="auto">
          <a:xfrm>
            <a:off x="1955278" y="1532585"/>
            <a:ext cx="8825738" cy="482957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D70EAF-50A9-4EF2-947F-F8C11D0E2F87}"/>
              </a:ext>
            </a:extLst>
          </p:cNvPr>
          <p:cNvSpPr txBox="1"/>
          <p:nvPr/>
        </p:nvSpPr>
        <p:spPr>
          <a:xfrm>
            <a:off x="2900319" y="6362162"/>
            <a:ext cx="6094926" cy="389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1800" b="1" i="0" dirty="0">
                <a:effectLst/>
                <a:latin typeface="Museo Sans 300" panose="02000000000000000000" pitchFamily="50" charset="0"/>
                <a:ea typeface="Calibri" panose="020F0502020204030204" pitchFamily="34" charset="0"/>
              </a:rPr>
              <a:t>(BBC, 2021)</a:t>
            </a:r>
            <a:endParaRPr lang="en-AU" sz="1800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73581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D79FF-D2A9-4904-9C4E-A191A931D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Vertical motion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6F302-55AC-4CA9-BC33-5F0B091BA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 fontScale="92500" lnSpcReduction="20000"/>
          </a:bodyPr>
          <a:lstStyle/>
          <a:p>
            <a:r>
              <a:rPr lang="en-US" dirty="0"/>
              <a:t>Assume that gravitational acceleration near the surface of the Earth is constant and that it is 9.8 ms</a:t>
            </a:r>
            <a:r>
              <a:rPr lang="en-US" baseline="30000" dirty="0"/>
              <a:t>-2</a:t>
            </a:r>
          </a:p>
          <a:p>
            <a:r>
              <a:rPr lang="en-US" dirty="0" err="1"/>
              <a:t>Recognise</a:t>
            </a:r>
            <a:r>
              <a:rPr lang="en-US" dirty="0"/>
              <a:t> that the vertical component of an objects velocity becomes 0 at the peak of its flight</a:t>
            </a:r>
          </a:p>
          <a:p>
            <a:r>
              <a:rPr lang="en-US" dirty="0"/>
              <a:t>Ignore air resistance</a:t>
            </a:r>
          </a:p>
          <a:p>
            <a:r>
              <a:rPr lang="en-US" dirty="0"/>
              <a:t>Time up = time down (if distance up = distance down)</a:t>
            </a:r>
          </a:p>
          <a:p>
            <a:r>
              <a:rPr lang="en-US" dirty="0"/>
              <a:t>Apply equations of motion as normal</a:t>
            </a:r>
          </a:p>
          <a:p>
            <a:r>
              <a:rPr lang="en-US" dirty="0"/>
              <a:t>Up is positive, down is negative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004665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2B0E6-E806-400D-8F8F-655279AB3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63600"/>
          </a:xfrm>
        </p:spPr>
        <p:txBody>
          <a:bodyPr/>
          <a:lstStyle/>
          <a:p>
            <a:r>
              <a:rPr lang="en-US" dirty="0"/>
              <a:t>Vertical motion example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2851B5-CD71-456E-BEC5-7BC5A48995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84310" y="1549401"/>
                <a:ext cx="10018713" cy="4241799"/>
              </a:xfrm>
            </p:spPr>
            <p:txBody>
              <a:bodyPr anchor="t"/>
              <a:lstStyle/>
              <a:p>
                <a:r>
                  <a:rPr lang="en-US" dirty="0"/>
                  <a:t>A ball is fired upwards from the ground with an initial velocity of 15ms</a:t>
                </a:r>
                <a:r>
                  <a:rPr lang="en-US" baseline="30000" dirty="0"/>
                  <a:t>-1</a:t>
                </a:r>
                <a:r>
                  <a:rPr lang="en-US" dirty="0"/>
                  <a:t>, how high does it reach? How long does it take to hit the ground?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=−9.8=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=1.53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=15×1.53+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−9.8</m:t>
                          </m:r>
                        </m:e>
                      </m:d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1.53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=11.5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𝑢𝑝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It reaches 11.5m off the ground and takes 3.06s to hit the ground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2851B5-CD71-456E-BEC5-7BC5A48995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10" y="1549401"/>
                <a:ext cx="10018713" cy="4241799"/>
              </a:xfrm>
              <a:blipFill>
                <a:blip r:embed="rId2"/>
                <a:stretch>
                  <a:fillRect l="-1521" t="-4454" r="-121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8347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2B0E6-E806-400D-8F8F-655279AB3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63600"/>
          </a:xfrm>
        </p:spPr>
        <p:txBody>
          <a:bodyPr/>
          <a:lstStyle/>
          <a:p>
            <a:r>
              <a:rPr lang="en-US" dirty="0"/>
              <a:t>Vertical motion example 2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2851B5-CD71-456E-BEC5-7BC5A48995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84310" y="1549401"/>
                <a:ext cx="10018713" cy="4775199"/>
              </a:xfrm>
            </p:spPr>
            <p:txBody>
              <a:bodyPr anchor="t">
                <a:normAutofit fontScale="85000" lnSpcReduction="10000"/>
              </a:bodyPr>
              <a:lstStyle/>
              <a:p>
                <a:r>
                  <a:rPr lang="en-US" dirty="0"/>
                  <a:t>A ball is fired upwards off a 4m cliff with an initial velocity of 15ms</a:t>
                </a:r>
                <a:r>
                  <a:rPr lang="en-US" baseline="30000" dirty="0"/>
                  <a:t>-1 </a:t>
                </a:r>
                <a:r>
                  <a:rPr lang="en-US" dirty="0"/>
                  <a:t>up, how high does it reach? How long does it take to hit the ground at the base of the cliff?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=−9.8=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=1.53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=15×1.53+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−9.8</m:t>
                          </m:r>
                        </m:e>
                      </m:d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1.53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=11.5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𝑢𝑝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−15.5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𝑑𝑜𝑤𝑛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−9.8</m:t>
                          </m:r>
                        </m:e>
                      </m:d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𝑑𝑜𝑤𝑛</m:t>
                              </m:r>
                            </m:sub>
                          </m:sSub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𝑑𝑜𝑤𝑛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=1.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78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It reaches 11.5m off the cliff and takes 3.31s to hit the ground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2851B5-CD71-456E-BEC5-7BC5A48995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10" y="1549401"/>
                <a:ext cx="10018713" cy="4775199"/>
              </a:xfrm>
              <a:blipFill>
                <a:blip r:embed="rId2"/>
                <a:stretch>
                  <a:fillRect l="-1156" t="-382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8224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8A892-2529-4817-AAD0-03C255FE3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914400"/>
          </a:xfrm>
        </p:spPr>
        <p:txBody>
          <a:bodyPr/>
          <a:lstStyle/>
          <a:p>
            <a:r>
              <a:rPr lang="en-US" dirty="0"/>
              <a:t>Forces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454CA-1AA7-436B-9770-033526A16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727201"/>
            <a:ext cx="10018713" cy="4064000"/>
          </a:xfrm>
        </p:spPr>
        <p:txBody>
          <a:bodyPr anchor="t">
            <a:normAutofit lnSpcReduction="10000"/>
          </a:bodyPr>
          <a:lstStyle/>
          <a:p>
            <a:r>
              <a:rPr lang="en-US" dirty="0"/>
              <a:t>Are pushes or pulls</a:t>
            </a:r>
          </a:p>
          <a:p>
            <a:r>
              <a:rPr lang="en-US" dirty="0"/>
              <a:t>Measured in Newtons (N) or kg m s</a:t>
            </a:r>
            <a:r>
              <a:rPr lang="en-US" baseline="30000" dirty="0"/>
              <a:t>-2</a:t>
            </a:r>
          </a:p>
          <a:p>
            <a:r>
              <a:rPr lang="en-US" dirty="0"/>
              <a:t>Vectors, so include both magnitude and direction</a:t>
            </a:r>
          </a:p>
          <a:p>
            <a:r>
              <a:rPr lang="en-US" dirty="0"/>
              <a:t>Described by Newton’s Laws</a:t>
            </a:r>
          </a:p>
          <a:p>
            <a:endParaRPr lang="en-US" dirty="0"/>
          </a:p>
          <a:p>
            <a:endParaRPr lang="en-US" dirty="0"/>
          </a:p>
          <a:p>
            <a:r>
              <a:rPr lang="en-AU" altLang="en-US" dirty="0">
                <a:hlinkClick r:id="rId2"/>
              </a:rPr>
              <a:t>http://australia.twig-world.com/films/forces-of-nature-1498/</a:t>
            </a:r>
            <a:endParaRPr lang="en-AU" altLang="en-US" dirty="0">
              <a:hlinkClick r:id="" action="ppaction://noaction"/>
            </a:endParaRPr>
          </a:p>
          <a:p>
            <a:r>
              <a:rPr lang="en-AU" altLang="en-US" dirty="0">
                <a:hlinkClick r:id="" action="ppaction://noaction"/>
              </a:rPr>
              <a:t>http://australia.twig-world.com/films/newtons-laws-of-motion-1490/</a:t>
            </a:r>
            <a:endParaRPr lang="en-US" dirty="0"/>
          </a:p>
          <a:p>
            <a:endParaRPr lang="en-AU" baseline="30000" dirty="0"/>
          </a:p>
        </p:txBody>
      </p:sp>
    </p:spTree>
    <p:extLst>
      <p:ext uri="{BB962C8B-B14F-4D97-AF65-F5344CB8AC3E}">
        <p14:creationId xmlns:p14="http://schemas.microsoft.com/office/powerpoint/2010/main" val="33800253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5319E-A70B-4636-9685-6861AC79A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Law – Law of inertia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31F90-40CD-4B83-87FA-562477EDE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915887"/>
            <a:ext cx="10018713" cy="3875314"/>
          </a:xfrm>
        </p:spPr>
        <p:txBody>
          <a:bodyPr anchor="t"/>
          <a:lstStyle/>
          <a:p>
            <a:r>
              <a:rPr lang="en-US" dirty="0"/>
              <a:t>An object in motion will remain in motion unless acted on by an unbalanced force</a:t>
            </a:r>
          </a:p>
          <a:p>
            <a:r>
              <a:rPr lang="en-US" dirty="0"/>
              <a:t>An object at rest will remain at rest unless acted on by an unbalanced force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03495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62F8D-21B1-47CF-B7B8-DED104006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879231"/>
          </a:xfrm>
        </p:spPr>
        <p:txBody>
          <a:bodyPr/>
          <a:lstStyle/>
          <a:p>
            <a:r>
              <a:rPr lang="en-US" dirty="0"/>
              <a:t>Fun fact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898E4-ED00-40C5-96E1-0FF296006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679331"/>
            <a:ext cx="10018713" cy="4111869"/>
          </a:xfrm>
        </p:spPr>
        <p:txBody>
          <a:bodyPr anchor="t"/>
          <a:lstStyle/>
          <a:p>
            <a:r>
              <a:rPr lang="en-US" dirty="0"/>
              <a:t>Rate of change of acceleration is called ‘jerk’ (m s</a:t>
            </a:r>
            <a:r>
              <a:rPr lang="en-US" baseline="30000" dirty="0"/>
              <a:t>-3</a:t>
            </a:r>
            <a:r>
              <a:rPr lang="en-US" dirty="0"/>
              <a:t>)</a:t>
            </a:r>
          </a:p>
          <a:p>
            <a:r>
              <a:rPr lang="en-US" dirty="0"/>
              <a:t>Rate of change of jerk is called ‘jounce’ or ‘snap’ (m s</a:t>
            </a:r>
            <a:r>
              <a:rPr lang="en-US" baseline="30000" dirty="0"/>
              <a:t>-4</a:t>
            </a:r>
            <a:r>
              <a:rPr lang="en-US" dirty="0"/>
              <a:t>)</a:t>
            </a:r>
            <a:endParaRPr lang="en-AU" dirty="0"/>
          </a:p>
          <a:p>
            <a:r>
              <a:rPr lang="en-US" dirty="0"/>
              <a:t>Rate of change of snap is called ‘crackle’ (m s</a:t>
            </a:r>
            <a:r>
              <a:rPr lang="en-US" baseline="30000" dirty="0"/>
              <a:t>-5</a:t>
            </a:r>
            <a:r>
              <a:rPr lang="en-US" dirty="0"/>
              <a:t>)</a:t>
            </a:r>
            <a:endParaRPr lang="en-AU" dirty="0"/>
          </a:p>
          <a:p>
            <a:r>
              <a:rPr lang="en-US" dirty="0"/>
              <a:t>Rate of change of crackle is called ‘pop’ (m s</a:t>
            </a:r>
            <a:r>
              <a:rPr lang="en-US" baseline="30000" dirty="0"/>
              <a:t>-6</a:t>
            </a:r>
            <a:r>
              <a:rPr lang="en-US" dirty="0"/>
              <a:t>)</a:t>
            </a:r>
            <a:endParaRPr lang="en-AU" dirty="0"/>
          </a:p>
          <a:p>
            <a:r>
              <a:rPr lang="en-US" dirty="0"/>
              <a:t>Rate of change of pop is called ‘lock’ (m s</a:t>
            </a:r>
            <a:r>
              <a:rPr lang="en-US" baseline="30000" dirty="0"/>
              <a:t>-7</a:t>
            </a:r>
            <a:r>
              <a:rPr lang="en-US" dirty="0"/>
              <a:t>)</a:t>
            </a:r>
            <a:endParaRPr lang="en-AU" dirty="0"/>
          </a:p>
          <a:p>
            <a:r>
              <a:rPr lang="en-US" dirty="0"/>
              <a:t>Rate of change of lock is called ‘drop’ (m s</a:t>
            </a:r>
            <a:r>
              <a:rPr lang="en-US" baseline="30000" dirty="0"/>
              <a:t>-8</a:t>
            </a:r>
            <a:r>
              <a:rPr lang="en-US" dirty="0"/>
              <a:t>)</a:t>
            </a:r>
            <a:endParaRPr lang="en-AU" dirty="0"/>
          </a:p>
          <a:p>
            <a:endParaRPr lang="en-US" dirty="0"/>
          </a:p>
          <a:p>
            <a:r>
              <a:rPr lang="en-AU" dirty="0"/>
              <a:t>http://iopscience.iop.org/article/10.1088/0143-0807/37/6/065008</a:t>
            </a:r>
          </a:p>
        </p:txBody>
      </p:sp>
    </p:spTree>
    <p:extLst>
      <p:ext uri="{BB962C8B-B14F-4D97-AF65-F5344CB8AC3E}">
        <p14:creationId xmlns:p14="http://schemas.microsoft.com/office/powerpoint/2010/main" val="637670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66EEA-B61A-494D-B7A8-1B192F828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3BBE4-2A77-41DB-A916-306928010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 puck moving over a frictionless layer of ice.</a:t>
            </a:r>
          </a:p>
          <a:p>
            <a:r>
              <a:rPr lang="en-US" altLang="en-US" dirty="0"/>
              <a:t>A puck moving over a rough surface.</a:t>
            </a:r>
          </a:p>
          <a:p>
            <a:r>
              <a:rPr lang="en-US" altLang="en-US" dirty="0"/>
              <a:t>Throw a ball in space.</a:t>
            </a:r>
          </a:p>
          <a:p>
            <a:r>
              <a:rPr lang="en-US" altLang="en-US" dirty="0"/>
              <a:t>Fall into aisle when bus turns.</a:t>
            </a:r>
          </a:p>
          <a:p>
            <a:r>
              <a:rPr lang="en-US" altLang="en-US" dirty="0"/>
              <a:t>Eggs on the back seat</a:t>
            </a:r>
            <a:endParaRPr lang="en-AU" altLang="en-US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454277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93CAC-F8E1-4E55-9F18-28BFE61A2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Inertia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50036-D89F-425C-B615-8285D7A8B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013857"/>
            <a:ext cx="10018713" cy="3777343"/>
          </a:xfrm>
        </p:spPr>
        <p:txBody>
          <a:bodyPr anchor="t"/>
          <a:lstStyle/>
          <a:p>
            <a:r>
              <a:rPr lang="en-US" dirty="0"/>
              <a:t>The property of mass to resist changes to its state of motion</a:t>
            </a:r>
          </a:p>
          <a:p>
            <a:r>
              <a:rPr lang="en-US" dirty="0"/>
              <a:t>Proportional to mass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070816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4FB04-5B9F-4A9E-B1D5-E32D3F6F1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Balanced forces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DC690-A815-4890-8A20-E88A5827E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992087"/>
            <a:ext cx="10018713" cy="3799114"/>
          </a:xfrm>
        </p:spPr>
        <p:txBody>
          <a:bodyPr anchor="t"/>
          <a:lstStyle/>
          <a:p>
            <a:r>
              <a:rPr lang="en-US" dirty="0"/>
              <a:t>The forces acting on an object are considered balanced if the vector sum of the forces is 0</a:t>
            </a:r>
          </a:p>
          <a:p>
            <a:r>
              <a:rPr lang="en-US" dirty="0"/>
              <a:t>If the forces acting on an object are not balanced the object will accelerate</a:t>
            </a:r>
            <a:endParaRPr lang="en-AU" dirty="0"/>
          </a:p>
          <a:p>
            <a:endParaRPr lang="en-A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4CEABD0-0B77-47EA-B4C1-43EE029C10C2}"/>
              </a:ext>
            </a:extLst>
          </p:cNvPr>
          <p:cNvGrpSpPr/>
          <p:nvPr/>
        </p:nvGrpSpPr>
        <p:grpSpPr>
          <a:xfrm>
            <a:off x="2449830" y="3533808"/>
            <a:ext cx="7742471" cy="2654300"/>
            <a:chOff x="2449830" y="3533808"/>
            <a:chExt cx="7742471" cy="26543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0731122-FD78-4313-9132-3988491180C6}"/>
                </a:ext>
              </a:extLst>
            </p:cNvPr>
            <p:cNvSpPr/>
            <p:nvPr/>
          </p:nvSpPr>
          <p:spPr>
            <a:xfrm>
              <a:off x="3307081" y="4402488"/>
              <a:ext cx="1270000" cy="939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99337BD-2721-4D66-9FB7-65D04A4FA994}"/>
                </a:ext>
              </a:extLst>
            </p:cNvPr>
            <p:cNvSpPr/>
            <p:nvPr/>
          </p:nvSpPr>
          <p:spPr>
            <a:xfrm>
              <a:off x="8134901" y="4187858"/>
              <a:ext cx="1270000" cy="134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C1D2CA06-7C46-49E7-8C4D-9CD2B29D40C3}"/>
                </a:ext>
              </a:extLst>
            </p:cNvPr>
            <p:cNvSpPr/>
            <p:nvPr/>
          </p:nvSpPr>
          <p:spPr>
            <a:xfrm>
              <a:off x="3973832" y="4707288"/>
              <a:ext cx="1422400" cy="317500"/>
            </a:xfrm>
            <a:prstGeom prst="rightArrow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7B466C0E-3A4D-43BE-8BEC-FF7BA98F4066}"/>
                </a:ext>
              </a:extLst>
            </p:cNvPr>
            <p:cNvSpPr/>
            <p:nvPr/>
          </p:nvSpPr>
          <p:spPr>
            <a:xfrm flipH="1">
              <a:off x="2449830" y="4707288"/>
              <a:ext cx="1422400" cy="317500"/>
            </a:xfrm>
            <a:prstGeom prst="rightArrow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06CCDF40-9EBB-428F-885C-8A3E7C68999B}"/>
                </a:ext>
              </a:extLst>
            </p:cNvPr>
            <p:cNvSpPr/>
            <p:nvPr/>
          </p:nvSpPr>
          <p:spPr>
            <a:xfrm>
              <a:off x="8769901" y="4702208"/>
              <a:ext cx="1422400" cy="317500"/>
            </a:xfrm>
            <a:prstGeom prst="rightArrow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31BA99FC-EE69-436F-B401-BC1B2C6A2BFA}"/>
                </a:ext>
              </a:extLst>
            </p:cNvPr>
            <p:cNvSpPr/>
            <p:nvPr/>
          </p:nvSpPr>
          <p:spPr>
            <a:xfrm rot="7200000">
              <a:off x="7741201" y="5318158"/>
              <a:ext cx="1422400" cy="317500"/>
            </a:xfrm>
            <a:prstGeom prst="rightArrow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120236B9-63AF-4281-8DE6-E4A4A2AA24D2}"/>
                </a:ext>
              </a:extLst>
            </p:cNvPr>
            <p:cNvSpPr/>
            <p:nvPr/>
          </p:nvSpPr>
          <p:spPr>
            <a:xfrm rot="14400000">
              <a:off x="7741201" y="4086258"/>
              <a:ext cx="1422400" cy="317500"/>
            </a:xfrm>
            <a:prstGeom prst="rightArrow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5775746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76056-F48C-47DD-BE22-6FC113D79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43742"/>
          </a:xfrm>
        </p:spPr>
        <p:txBody>
          <a:bodyPr/>
          <a:lstStyle/>
          <a:p>
            <a:r>
              <a:rPr lang="en-US" dirty="0"/>
              <a:t>Free body diagrams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AE603-2873-48A2-BF1F-F6ED4E4D4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529543"/>
            <a:ext cx="10018713" cy="4261657"/>
          </a:xfrm>
        </p:spPr>
        <p:txBody>
          <a:bodyPr anchor="t"/>
          <a:lstStyle/>
          <a:p>
            <a:r>
              <a:rPr lang="en-US" dirty="0"/>
              <a:t>Show relative size and direction of all forces acting on an object </a:t>
            </a:r>
          </a:p>
          <a:p>
            <a:r>
              <a:rPr lang="en-US" dirty="0"/>
              <a:t>Labelled to show the types of forces</a:t>
            </a:r>
          </a:p>
          <a:p>
            <a:r>
              <a:rPr lang="en-US" dirty="0"/>
              <a:t>Size of arrow indicates magnitude of force</a:t>
            </a:r>
          </a:p>
          <a:p>
            <a:endParaRPr lang="en-US" dirty="0"/>
          </a:p>
          <a:p>
            <a:r>
              <a:rPr lang="en-US" dirty="0"/>
              <a:t>If on Earth always include weight force</a:t>
            </a:r>
          </a:p>
          <a:p>
            <a:r>
              <a:rPr lang="en-US" dirty="0"/>
              <a:t>If moving on Earth always include friction force (friction, drag, air resistance)</a:t>
            </a:r>
          </a:p>
          <a:p>
            <a:r>
              <a:rPr lang="en-US" dirty="0"/>
              <a:t>If resting on a surface include normal force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684581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9E5C967D-A51B-48AC-9968-FC3EE403C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888023"/>
          </a:xfrm>
        </p:spPr>
        <p:txBody>
          <a:bodyPr/>
          <a:lstStyle/>
          <a:p>
            <a:r>
              <a:rPr lang="en-US" altLang="en-US" dirty="0"/>
              <a:t>Example</a:t>
            </a:r>
            <a:endParaRPr lang="en-AU" altLang="en-US" dirty="0"/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A54C38F3-59B1-416D-92B1-4BAC85E7E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573823"/>
            <a:ext cx="10018713" cy="4217377"/>
          </a:xfrm>
        </p:spPr>
        <p:txBody>
          <a:bodyPr anchor="t"/>
          <a:lstStyle/>
          <a:p>
            <a:r>
              <a:rPr lang="en-US" altLang="en-US" dirty="0"/>
              <a:t>A cyclist pedals so she travels with a constant velocity of 8.0 m/s west.  If the frictional forces applied to her are 60N, what force must be supplied by the rear wheel of the bicycle?</a:t>
            </a:r>
          </a:p>
          <a:p>
            <a:r>
              <a:rPr lang="en-US" altLang="en-US" dirty="0"/>
              <a:t>60N forward</a:t>
            </a:r>
            <a:endParaRPr lang="en-AU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76E05-E69B-4594-B31D-41374DDC7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20969"/>
          </a:xfrm>
        </p:spPr>
        <p:txBody>
          <a:bodyPr/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Law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B56239-FE13-4F92-8F27-E6D359128C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84310" y="1582615"/>
                <a:ext cx="10018713" cy="4823936"/>
              </a:xfrm>
            </p:spPr>
            <p:txBody>
              <a:bodyPr anchor="t"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acceleration of an object is directly proportional to the net force acting on the object and inversely proportional to the mass of the object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𝑎𝑐𝑐𝑒𝑙𝑒𝑟𝑎𝑡𝑖𝑜𝑛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𝑛𝑒𝑡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𝑓𝑜𝑟𝑐𝑒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𝑚𝑎𝑠𝑠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Commonly written: F=ma</a:t>
                </a:r>
              </a:p>
              <a:p>
                <a:r>
                  <a:rPr lang="en-US" dirty="0"/>
                  <a:t>1 Newton is the force that causes 1kg to accelerate at 1 ms</a:t>
                </a:r>
                <a:r>
                  <a:rPr lang="en-US" baseline="30000" dirty="0"/>
                  <a:t>-2</a:t>
                </a:r>
              </a:p>
              <a:p>
                <a:endParaRPr lang="en-US" baseline="30000" dirty="0"/>
              </a:p>
              <a:p>
                <a:pPr marL="0" indent="0" algn="ctr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AU" baseline="30000" dirty="0"/>
                  <a:t> </a:t>
                </a:r>
                <a:r>
                  <a:rPr lang="en-AU" dirty="0"/>
                  <a:t>is the capital Greek letter sigma, it means sum or total)</a:t>
                </a:r>
                <a:endParaRPr lang="en-AU" baseline="30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B56239-FE13-4F92-8F27-E6D359128C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10" y="1582615"/>
                <a:ext cx="10018713" cy="4823936"/>
              </a:xfrm>
              <a:blipFill>
                <a:blip r:embed="rId2"/>
                <a:stretch>
                  <a:fillRect l="-1338" b="-252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665131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>
            <a:extLst>
              <a:ext uri="{FF2B5EF4-FFF2-40B4-BE49-F238E27FC236}">
                <a16:creationId xmlns:a16="http://schemas.microsoft.com/office/drawing/2014/main" id="{46E453A9-C9AC-4C04-91D3-60BF5D4878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74639"/>
            <a:ext cx="8229600" cy="56197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Examples: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F66167C9-21E0-4DD5-8957-2AB59833D2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692151"/>
            <a:ext cx="8229600" cy="543401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 dirty="0"/>
              <a:t>Determine the size of the force required to accelerate a 80 kg athlete from rest to 12 ms</a:t>
            </a:r>
            <a:r>
              <a:rPr lang="en-US" altLang="en-US" sz="2800" baseline="30000" dirty="0"/>
              <a:t>-1</a:t>
            </a:r>
            <a:r>
              <a:rPr lang="en-US" altLang="en-US" sz="2800" dirty="0"/>
              <a:t> in 5.0 s.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/>
              <a:t>192N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/>
              <a:t>A 150g hockey ball is simultaneously struck by 2 hockey sticks. If the sticks supply a force of 15 N north and 20 N east respectively, determine the acceleration of the ball and direction it will travel.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/>
              <a:t>167ms</a:t>
            </a:r>
            <a:r>
              <a:rPr lang="en-US" altLang="en-US" sz="2800" baseline="30000" dirty="0"/>
              <a:t>-2</a:t>
            </a:r>
            <a:r>
              <a:rPr lang="en-US" altLang="en-US" sz="2800" dirty="0"/>
              <a:t> N 53</a:t>
            </a:r>
            <a:r>
              <a:rPr lang="en-US" altLang="en-US" sz="2800" baseline="30000" dirty="0"/>
              <a:t>0</a:t>
            </a:r>
            <a:r>
              <a:rPr lang="en-US" altLang="en-US" sz="2800" dirty="0"/>
              <a:t> E  053.1</a:t>
            </a:r>
            <a:r>
              <a:rPr lang="en-US" altLang="en-US" sz="2800" baseline="30000" dirty="0"/>
              <a:t>0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/>
              <a:t>A freestyle swimmer whose mass is 75kg applies a force of 350N. The water opposes her efforts with a 200N force. What is her initial acceleration?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/>
              <a:t>2.0ms</a:t>
            </a:r>
            <a:r>
              <a:rPr lang="en-US" altLang="en-US" sz="2800" baseline="30000" dirty="0"/>
              <a:t>-2</a:t>
            </a:r>
            <a:r>
              <a:rPr lang="en-US" altLang="en-US" sz="2800" dirty="0"/>
              <a:t> in direction of applied force.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>
            <a:extLst>
              <a:ext uri="{FF2B5EF4-FFF2-40B4-BE49-F238E27FC236}">
                <a16:creationId xmlns:a16="http://schemas.microsoft.com/office/drawing/2014/main" id="{A595ED26-CE8E-4D8D-9DDC-614FA39C7D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84311" y="685801"/>
            <a:ext cx="10018713" cy="788158"/>
          </a:xfrm>
        </p:spPr>
        <p:txBody>
          <a:bodyPr/>
          <a:lstStyle/>
          <a:p>
            <a:pPr eaLnBrk="1" hangingPunct="1"/>
            <a:r>
              <a:rPr lang="en-US" altLang="en-US" dirty="0"/>
              <a:t>Force and acceleration</a:t>
            </a:r>
          </a:p>
        </p:txBody>
      </p:sp>
      <p:sp>
        <p:nvSpPr>
          <p:cNvPr id="14341" name="Rectangle 3">
            <a:extLst>
              <a:ext uri="{FF2B5EF4-FFF2-40B4-BE49-F238E27FC236}">
                <a16:creationId xmlns:a16="http://schemas.microsoft.com/office/drawing/2014/main" id="{14EC1927-D104-40FD-B8C2-96C915C6A7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84310" y="1385248"/>
            <a:ext cx="10018713" cy="4405953"/>
          </a:xfrm>
        </p:spPr>
        <p:txBody>
          <a:bodyPr anchor="t">
            <a:normAutofit/>
          </a:bodyPr>
          <a:lstStyle/>
          <a:p>
            <a:r>
              <a:rPr lang="en-US" altLang="en-US" dirty="0"/>
              <a:t>Force must be in direction of acceleration.</a:t>
            </a:r>
          </a:p>
          <a:p>
            <a:r>
              <a:rPr lang="en-US" altLang="en-US" dirty="0"/>
              <a:t>E.g. pulling a cart with a string at 10</a:t>
            </a:r>
            <a:r>
              <a:rPr lang="en-US" altLang="en-US" baseline="30000" dirty="0"/>
              <a:t>0</a:t>
            </a:r>
            <a:r>
              <a:rPr lang="en-US" altLang="en-US" dirty="0"/>
              <a:t> to horizontal.</a:t>
            </a:r>
          </a:p>
          <a:p>
            <a:r>
              <a:rPr lang="en-US" altLang="en-US" dirty="0"/>
              <a:t>Cart on a slope.</a:t>
            </a:r>
          </a:p>
          <a:p>
            <a:r>
              <a:rPr lang="en-US" altLang="en-US" dirty="0" err="1"/>
              <a:t>Eg</a:t>
            </a:r>
            <a:r>
              <a:rPr lang="en-US" altLang="en-US" dirty="0"/>
              <a:t>: A 780 kg car is travelling up a slope at a constant 60 km/h. The angle of the slope is 10</a:t>
            </a:r>
            <a:r>
              <a:rPr lang="en-US" altLang="en-US" baseline="30000" dirty="0"/>
              <a:t>0</a:t>
            </a:r>
            <a:r>
              <a:rPr lang="en-US" altLang="en-US" dirty="0"/>
              <a:t> and the driving force is 3 000N Determine : </a:t>
            </a:r>
            <a:br>
              <a:rPr lang="en-US" altLang="en-US" dirty="0"/>
            </a:br>
            <a:r>
              <a:rPr lang="en-US" altLang="en-US" dirty="0"/>
              <a:t>a) the friction forces on car</a:t>
            </a:r>
            <a:br>
              <a:rPr lang="en-US" altLang="en-US" dirty="0"/>
            </a:br>
            <a:r>
              <a:rPr lang="en-US" altLang="en-US" dirty="0"/>
              <a:t>b) the normal</a:t>
            </a:r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98E6A-39F7-4F57-B46A-E895D0617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642937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solution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C43D9-65BE-43D4-B880-2C9FF7B52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33513"/>
            <a:ext cx="10018713" cy="4357687"/>
          </a:xfrm>
        </p:spPr>
        <p:txBody>
          <a:bodyPr anchor="t"/>
          <a:lstStyle/>
          <a:p>
            <a:r>
              <a:rPr lang="en-US" altLang="en-US" dirty="0" err="1"/>
              <a:t>Eg</a:t>
            </a:r>
            <a:r>
              <a:rPr lang="en-US" altLang="en-US" dirty="0"/>
              <a:t>: A 780 kg car is travelling up a slope at a constant 60 km/h. The angle of the slope is 10</a:t>
            </a:r>
            <a:r>
              <a:rPr lang="en-US" altLang="en-US" baseline="30000" dirty="0"/>
              <a:t>0</a:t>
            </a:r>
            <a:r>
              <a:rPr lang="en-US" altLang="en-US" dirty="0"/>
              <a:t> and the driving force is 3 000N Determine : </a:t>
            </a:r>
            <a:br>
              <a:rPr lang="en-US" altLang="en-US" dirty="0"/>
            </a:br>
            <a:r>
              <a:rPr lang="en-US" altLang="en-US" dirty="0"/>
              <a:t>a) the friction forces on car</a:t>
            </a:r>
            <a:br>
              <a:rPr lang="en-US" altLang="en-US" dirty="0"/>
            </a:br>
            <a:r>
              <a:rPr lang="en-US" altLang="en-US" dirty="0"/>
              <a:t>b) the normal</a:t>
            </a:r>
          </a:p>
          <a:p>
            <a:endParaRPr lang="en-AU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D8D3F8E-52FE-4229-94F8-5DC2577C2F8B}"/>
              </a:ext>
            </a:extLst>
          </p:cNvPr>
          <p:cNvCxnSpPr>
            <a:cxnSpLocks/>
          </p:cNvCxnSpPr>
          <p:nvPr/>
        </p:nvCxnSpPr>
        <p:spPr>
          <a:xfrm flipH="1">
            <a:off x="3194073" y="4405099"/>
            <a:ext cx="3" cy="108130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C6A7E16-D368-4265-90EE-79E51B9C7E60}"/>
              </a:ext>
            </a:extLst>
          </p:cNvPr>
          <p:cNvCxnSpPr>
            <a:cxnSpLocks/>
          </p:cNvCxnSpPr>
          <p:nvPr/>
        </p:nvCxnSpPr>
        <p:spPr>
          <a:xfrm flipH="1" flipV="1">
            <a:off x="2543176" y="4224338"/>
            <a:ext cx="650898" cy="18076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24D6BFC-1783-45E7-BA41-D6B5D10531D0}"/>
              </a:ext>
            </a:extLst>
          </p:cNvPr>
          <p:cNvSpPr txBox="1"/>
          <p:nvPr/>
        </p:nvSpPr>
        <p:spPr>
          <a:xfrm>
            <a:off x="3194072" y="5310616"/>
            <a:ext cx="1584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W=mg=7644 N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866235-B09F-467B-AA31-F61B2A27A66C}"/>
              </a:ext>
            </a:extLst>
          </p:cNvPr>
          <p:cNvSpPr txBox="1"/>
          <p:nvPr/>
        </p:nvSpPr>
        <p:spPr>
          <a:xfrm>
            <a:off x="1673725" y="3760721"/>
            <a:ext cx="1153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</a:t>
            </a:r>
            <a:r>
              <a:rPr lang="en-US" baseline="-25000" dirty="0" err="1"/>
              <a:t>d</a:t>
            </a:r>
            <a:r>
              <a:rPr lang="en-US" dirty="0"/>
              <a:t>=3000 N</a:t>
            </a:r>
            <a:endParaRPr lang="en-AU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87A9CDA-5209-4E1C-9826-C08760328389}"/>
              </a:ext>
            </a:extLst>
          </p:cNvPr>
          <p:cNvCxnSpPr>
            <a:cxnSpLocks/>
          </p:cNvCxnSpPr>
          <p:nvPr/>
        </p:nvCxnSpPr>
        <p:spPr>
          <a:xfrm>
            <a:off x="3194072" y="4405099"/>
            <a:ext cx="601641" cy="16952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DB5A233-9E57-4F48-AA54-DFAA42266FA2}"/>
              </a:ext>
            </a:extLst>
          </p:cNvPr>
          <p:cNvSpPr txBox="1"/>
          <p:nvPr/>
        </p:nvSpPr>
        <p:spPr>
          <a:xfrm>
            <a:off x="3494892" y="4043149"/>
            <a:ext cx="1896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</a:t>
            </a:r>
            <a:r>
              <a:rPr lang="en-US" baseline="-25000" dirty="0" err="1"/>
              <a:t>parallel</a:t>
            </a:r>
            <a:r>
              <a:rPr lang="en-US" dirty="0" err="1"/>
              <a:t>+F</a:t>
            </a:r>
            <a:r>
              <a:rPr lang="en-US" baseline="-25000" dirty="0" err="1"/>
              <a:t>f</a:t>
            </a:r>
            <a:r>
              <a:rPr lang="en-US" dirty="0"/>
              <a:t>=3000 N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732A6C1-ADBF-456D-8712-B9DF04EDC634}"/>
                  </a:ext>
                </a:extLst>
              </p:cNvPr>
              <p:cNvSpPr txBox="1"/>
              <p:nvPr/>
            </p:nvSpPr>
            <p:spPr>
              <a:xfrm>
                <a:off x="6176963" y="2838450"/>
                <a:ext cx="3670941" cy="689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𝑝𝑎𝑟𝑎𝑙𝑙𝑒𝑙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𝑚𝑔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=1330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𝑓𝑟𝑖𝑐𝑡𝑖𝑜𝑛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=3000−1330=1670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732A6C1-ADBF-456D-8712-B9DF04EDC6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6963" y="2838450"/>
                <a:ext cx="3670941" cy="689997"/>
              </a:xfrm>
              <a:prstGeom prst="rect">
                <a:avLst/>
              </a:prstGeom>
              <a:blipFill>
                <a:blip r:embed="rId2"/>
                <a:stretch>
                  <a:fillRect b="-531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D13A306-159A-4609-9385-0F051EB6AE8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963767" y="3964436"/>
            <a:ext cx="650898" cy="18076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14F5B98-DA35-4745-99CC-673D912527AC}"/>
              </a:ext>
            </a:extLst>
          </p:cNvPr>
          <p:cNvSpPr txBox="1"/>
          <p:nvPr/>
        </p:nvSpPr>
        <p:spPr>
          <a:xfrm>
            <a:off x="2979434" y="3375443"/>
            <a:ext cx="1941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</a:t>
            </a:r>
            <a:r>
              <a:rPr lang="en-US" baseline="-25000" dirty="0" err="1"/>
              <a:t>Normal</a:t>
            </a:r>
            <a:r>
              <a:rPr lang="en-US" dirty="0"/>
              <a:t>=</a:t>
            </a:r>
            <a:r>
              <a:rPr lang="en-US" dirty="0" err="1"/>
              <a:t>W</a:t>
            </a:r>
            <a:r>
              <a:rPr lang="en-US" baseline="-25000" dirty="0" err="1"/>
              <a:t>perpendicular</a:t>
            </a:r>
            <a:endParaRPr lang="en-AU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E92110B-849E-42A6-A086-59DED9C0142A}"/>
                  </a:ext>
                </a:extLst>
              </p:cNvPr>
              <p:cNvSpPr txBox="1"/>
              <p:nvPr/>
            </p:nvSpPr>
            <p:spPr>
              <a:xfrm>
                <a:off x="6176963" y="4130053"/>
                <a:ext cx="3884205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𝑝𝑒𝑟𝑝𝑒𝑛𝑑𝑖𝑐𝑢𝑙𝑎𝑟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mg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=7530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E92110B-849E-42A6-A086-59DED9C014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6963" y="4130053"/>
                <a:ext cx="3884205" cy="390748"/>
              </a:xfrm>
              <a:prstGeom prst="rect">
                <a:avLst/>
              </a:prstGeom>
              <a:blipFill>
                <a:blip r:embed="rId3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7213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1" grpId="0"/>
      <p:bldP spid="16" grpId="0"/>
      <p:bldP spid="17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71856-1184-4C67-B85E-C4F628A1B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809625"/>
          </a:xfrm>
        </p:spPr>
        <p:txBody>
          <a:bodyPr/>
          <a:lstStyle/>
          <a:p>
            <a:r>
              <a:rPr lang="en-US" dirty="0"/>
              <a:t>Mass and Weight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3DAC9C-DF59-4F1B-AF5C-9B08E41146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72178" y="1734608"/>
            <a:ext cx="4607188" cy="576262"/>
          </a:xfrm>
        </p:spPr>
        <p:txBody>
          <a:bodyPr/>
          <a:lstStyle/>
          <a:p>
            <a:r>
              <a:rPr lang="en-US" dirty="0"/>
              <a:t>Mass</a:t>
            </a:r>
            <a:endParaRPr lang="en-A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BF81B8-13DF-4CAD-A78C-3D1036C251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84311" y="2486025"/>
            <a:ext cx="4895056" cy="3305174"/>
          </a:xfrm>
        </p:spPr>
        <p:txBody>
          <a:bodyPr/>
          <a:lstStyle/>
          <a:p>
            <a:r>
              <a:rPr lang="en-US" dirty="0"/>
              <a:t>Measured in kg</a:t>
            </a:r>
          </a:p>
          <a:p>
            <a:r>
              <a:rPr lang="en-US" dirty="0"/>
              <a:t>Measure of quantity of matter</a:t>
            </a:r>
          </a:p>
          <a:p>
            <a:r>
              <a:rPr lang="en-US" dirty="0"/>
              <a:t>Measure of inertia</a:t>
            </a:r>
          </a:p>
          <a:p>
            <a:r>
              <a:rPr lang="en-US" dirty="0"/>
              <a:t>Constant for a given object regardless of location</a:t>
            </a:r>
            <a:endParaRPr lang="en-A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9446C1-938F-4A93-8C2B-0E20230109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80486" y="1743075"/>
            <a:ext cx="4622537" cy="576262"/>
          </a:xfrm>
        </p:spPr>
        <p:txBody>
          <a:bodyPr/>
          <a:lstStyle/>
          <a:p>
            <a:r>
              <a:rPr lang="en-US" dirty="0"/>
              <a:t>Weight</a:t>
            </a:r>
            <a:endParaRPr lang="en-A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6015CA-C89C-4883-A4F5-8B60E26AE4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07967" y="2486025"/>
            <a:ext cx="4895056" cy="3305174"/>
          </a:xfrm>
        </p:spPr>
        <p:txBody>
          <a:bodyPr/>
          <a:lstStyle/>
          <a:p>
            <a:r>
              <a:rPr lang="en-US" dirty="0"/>
              <a:t>Measured in N</a:t>
            </a:r>
          </a:p>
          <a:p>
            <a:r>
              <a:rPr lang="en-US" dirty="0"/>
              <a:t>Measure of force acting on an object due to the gravitational field it is in</a:t>
            </a:r>
          </a:p>
          <a:p>
            <a:r>
              <a:rPr lang="en-US" dirty="0"/>
              <a:t>Varies according to local gravitational acceleration</a:t>
            </a:r>
          </a:p>
          <a:p>
            <a:r>
              <a:rPr lang="en-US" dirty="0"/>
              <a:t>Product of mass and gravitational acceleration</a:t>
            </a:r>
          </a:p>
          <a:p>
            <a:r>
              <a:rPr lang="en-US" dirty="0"/>
              <a:t>W =mg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37568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754CF-A7BC-415B-A7C4-D282B143B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81050"/>
          </a:xfrm>
        </p:spPr>
        <p:txBody>
          <a:bodyPr/>
          <a:lstStyle/>
          <a:p>
            <a:r>
              <a:rPr lang="en-US" dirty="0"/>
              <a:t>Initial equations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954353-D50D-4653-B985-208667DF72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84310" y="1466851"/>
                <a:ext cx="10018713" cy="4324349"/>
              </a:xfrm>
            </p:spPr>
            <p:txBody>
              <a:bodyPr anchor="t"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𝑎𝑠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A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954353-D50D-4653-B985-208667DF72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10" y="1466851"/>
                <a:ext cx="10018713" cy="432434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137035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FE383-D3A6-42B9-9306-B0F44B62B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057275"/>
          </a:xfrm>
        </p:spPr>
        <p:txBody>
          <a:bodyPr/>
          <a:lstStyle/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Law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E6474-ABE1-4CA9-B549-4E178A4A7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866900"/>
            <a:ext cx="10018713" cy="4224337"/>
          </a:xfrm>
        </p:spPr>
        <p:txBody>
          <a:bodyPr anchor="t">
            <a:normAutofit fontScale="85000" lnSpcReduction="20000"/>
          </a:bodyPr>
          <a:lstStyle/>
          <a:p>
            <a:r>
              <a:rPr lang="en-US" dirty="0"/>
              <a:t>For every action force there is an equal and opposite reaction force</a:t>
            </a:r>
          </a:p>
          <a:p>
            <a:endParaRPr lang="en-US" dirty="0"/>
          </a:p>
          <a:p>
            <a:r>
              <a:rPr lang="en-US" dirty="0"/>
              <a:t>E.g. If object A exerts a force of 10N right on object B, then object B also exerts a force of 10N left on object A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The two forces:</a:t>
            </a:r>
          </a:p>
          <a:p>
            <a:r>
              <a:rPr lang="en-US" dirty="0"/>
              <a:t>Are equal in magnitude</a:t>
            </a:r>
          </a:p>
          <a:p>
            <a:r>
              <a:rPr lang="en-US" dirty="0"/>
              <a:t>Opposite in direction</a:t>
            </a:r>
          </a:p>
          <a:p>
            <a:r>
              <a:rPr lang="en-US" dirty="0"/>
              <a:t>Act on different objects</a:t>
            </a:r>
          </a:p>
          <a:p>
            <a:r>
              <a:rPr lang="en-US" dirty="0"/>
              <a:t>Are the same type</a:t>
            </a:r>
          </a:p>
          <a:p>
            <a:r>
              <a:rPr lang="en-US" dirty="0"/>
              <a:t>Act for the same duration</a:t>
            </a:r>
          </a:p>
        </p:txBody>
      </p:sp>
    </p:spTree>
    <p:extLst>
      <p:ext uri="{BB962C8B-B14F-4D97-AF65-F5344CB8AC3E}">
        <p14:creationId xmlns:p14="http://schemas.microsoft.com/office/powerpoint/2010/main" val="285013534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3">
            <a:extLst>
              <a:ext uri="{FF2B5EF4-FFF2-40B4-BE49-F238E27FC236}">
                <a16:creationId xmlns:a16="http://schemas.microsoft.com/office/drawing/2014/main" id="{963B3679-21F7-4690-BFEF-D5B65742A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Examples</a:t>
            </a:r>
            <a:endParaRPr lang="en-AU" altLang="en-US"/>
          </a:p>
        </p:txBody>
      </p:sp>
      <p:sp>
        <p:nvSpPr>
          <p:cNvPr id="11267" name="Content Placeholder 4">
            <a:extLst>
              <a:ext uri="{FF2B5EF4-FFF2-40B4-BE49-F238E27FC236}">
                <a16:creationId xmlns:a16="http://schemas.microsoft.com/office/drawing/2014/main" id="{6E8AAA25-1B93-48A8-950E-8B2F12BFA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990725"/>
            <a:ext cx="10018713" cy="3800475"/>
          </a:xfrm>
        </p:spPr>
        <p:txBody>
          <a:bodyPr anchor="t">
            <a:normAutofit fontScale="92500" lnSpcReduction="10000"/>
          </a:bodyPr>
          <a:lstStyle/>
          <a:p>
            <a:r>
              <a:rPr lang="en-US" altLang="en-US" dirty="0"/>
              <a:t>A trailer accelerated by a car.</a:t>
            </a:r>
          </a:p>
          <a:p>
            <a:r>
              <a:rPr lang="en-US" altLang="en-US" dirty="0"/>
              <a:t>Skydiver </a:t>
            </a:r>
          </a:p>
          <a:p>
            <a:r>
              <a:rPr lang="en-US" altLang="en-US" dirty="0"/>
              <a:t>Basketball player</a:t>
            </a:r>
          </a:p>
          <a:p>
            <a:r>
              <a:rPr lang="en-US" altLang="en-US" dirty="0"/>
              <a:t>Explain how you walk</a:t>
            </a:r>
          </a:p>
          <a:p>
            <a:r>
              <a:rPr lang="en-US" altLang="en-US" dirty="0"/>
              <a:t>Car being driven</a:t>
            </a:r>
          </a:p>
          <a:p>
            <a:r>
              <a:rPr lang="en-US" altLang="en-US" dirty="0"/>
              <a:t>Jet aircraft</a:t>
            </a:r>
          </a:p>
          <a:p>
            <a:r>
              <a:rPr lang="en-AU" altLang="en-US" dirty="0">
                <a:hlinkClick r:id="rId2"/>
              </a:rPr>
              <a:t>http://australia.twig-world.com/films/how-do-animals-fly-1494/</a:t>
            </a:r>
            <a:endParaRPr lang="en-AU" altLang="en-US" dirty="0"/>
          </a:p>
          <a:p>
            <a:r>
              <a:rPr lang="en-AU" altLang="en-US" dirty="0">
                <a:hlinkClick r:id="rId3"/>
              </a:rPr>
              <a:t>http://australia.twig-world.com/films/how-do-planes-fly-1495/</a:t>
            </a:r>
            <a:endParaRPr lang="en-AU" altLang="en-US" dirty="0"/>
          </a:p>
          <a:p>
            <a:endParaRPr lang="en-US" altLang="en-US" dirty="0"/>
          </a:p>
          <a:p>
            <a:endParaRPr lang="en-AU" alt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F1459-2F96-41CA-B794-9ED2B8DD0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062038"/>
          </a:xfrm>
        </p:spPr>
        <p:txBody>
          <a:bodyPr/>
          <a:lstStyle/>
          <a:p>
            <a:r>
              <a:rPr lang="en-US" dirty="0"/>
              <a:t>Normal/reaction force and apparent weight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B3756-38F2-41C4-9650-8ADB6CBFB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747839"/>
            <a:ext cx="10018713" cy="4043361"/>
          </a:xfrm>
        </p:spPr>
        <p:txBody>
          <a:bodyPr anchor="t"/>
          <a:lstStyle/>
          <a:p>
            <a:r>
              <a:rPr lang="en-US" dirty="0"/>
              <a:t>An object resting on a surface experiences a normal force opposing its weight force</a:t>
            </a:r>
          </a:p>
          <a:p>
            <a:r>
              <a:rPr lang="en-US" dirty="0"/>
              <a:t>The normal force is always perpendicular to the surface, even if the surface is inclined</a:t>
            </a:r>
          </a:p>
          <a:p>
            <a:r>
              <a:rPr lang="en-US" dirty="0"/>
              <a:t>Responsible for the sensation of weight, in freefall you feel ‘weightless’ because you are not experiencing a normal force</a:t>
            </a:r>
          </a:p>
          <a:p>
            <a:r>
              <a:rPr lang="en-US" dirty="0"/>
              <a:t>A scale can be though of as measuring the normal force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0135895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58444-555D-4512-AADD-2F54F11A7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900113"/>
          </a:xfrm>
        </p:spPr>
        <p:txBody>
          <a:bodyPr/>
          <a:lstStyle/>
          <a:p>
            <a:r>
              <a:rPr lang="en-US" dirty="0"/>
              <a:t>Elevator problems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6E8B5-3ED0-4CA6-80BD-06531CF1F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585913"/>
            <a:ext cx="10018713" cy="4300911"/>
          </a:xfrm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Can ask for the normal force experienced by a person in an elevator:</a:t>
            </a:r>
          </a:p>
          <a:p>
            <a:r>
              <a:rPr lang="en-US" dirty="0"/>
              <a:t>While stationary</a:t>
            </a:r>
          </a:p>
          <a:p>
            <a:r>
              <a:rPr lang="en-US" dirty="0"/>
              <a:t>While moving up/down at constant velocity</a:t>
            </a:r>
          </a:p>
          <a:p>
            <a:r>
              <a:rPr lang="en-US" dirty="0"/>
              <a:t>While accelerating upwards</a:t>
            </a:r>
          </a:p>
          <a:p>
            <a:r>
              <a:rPr lang="en-US" dirty="0"/>
              <a:t>While accelerating downwards</a:t>
            </a:r>
          </a:p>
          <a:p>
            <a:pPr marL="0" indent="0">
              <a:buNone/>
            </a:pPr>
            <a:r>
              <a:rPr lang="en-US" dirty="0"/>
              <a:t>For each scenario, from personal experience, do you feel heavier, lighter or normal?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should inform your answers to calculations</a:t>
            </a:r>
            <a:endParaRPr lang="en-AU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C0E9AC0-12C0-44C2-96D3-24EB1F3212C2}"/>
              </a:ext>
            </a:extLst>
          </p:cNvPr>
          <p:cNvSpPr txBox="1">
            <a:spLocks/>
          </p:cNvSpPr>
          <p:nvPr/>
        </p:nvSpPr>
        <p:spPr>
          <a:xfrm>
            <a:off x="8277225" y="2114552"/>
            <a:ext cx="1439859" cy="20193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/>
              <a:t>Normal</a:t>
            </a:r>
          </a:p>
          <a:p>
            <a:pPr marL="0" indent="0">
              <a:buFont typeface="Arial"/>
              <a:buNone/>
            </a:pPr>
            <a:r>
              <a:rPr lang="en-US" dirty="0"/>
              <a:t>Normal</a:t>
            </a:r>
          </a:p>
          <a:p>
            <a:pPr marL="0" indent="0">
              <a:buFont typeface="Arial"/>
              <a:buNone/>
            </a:pPr>
            <a:r>
              <a:rPr lang="en-US" dirty="0"/>
              <a:t>Heavier</a:t>
            </a:r>
          </a:p>
          <a:p>
            <a:pPr marL="0" indent="0">
              <a:buFont typeface="Arial"/>
              <a:buNone/>
            </a:pPr>
            <a:r>
              <a:rPr lang="en-US" dirty="0"/>
              <a:t>Lighter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96922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311CB-801B-44B8-92C8-6F2E82A86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694765"/>
          </a:xfrm>
        </p:spPr>
        <p:txBody>
          <a:bodyPr>
            <a:normAutofit fontScale="90000"/>
          </a:bodyPr>
          <a:lstStyle/>
          <a:p>
            <a:r>
              <a:rPr lang="en-US" dirty="0"/>
              <a:t>Elevator example 1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410870-E15E-4643-9297-DD27BE46D4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84310" y="1326777"/>
                <a:ext cx="10018713" cy="4464424"/>
              </a:xfrm>
            </p:spPr>
            <p:txBody>
              <a:bodyPr anchor="t"/>
              <a:lstStyle/>
              <a:p>
                <a:r>
                  <a:rPr lang="en-US" dirty="0"/>
                  <a:t>What normal force does a 60 kg woman experience standing on the ground?</a:t>
                </a:r>
              </a:p>
              <a:p>
                <a:r>
                  <a:rPr lang="en-US" dirty="0"/>
                  <a:t>What normal force does a 60kg woman experience standing in a lift accelerating upwards at 5 ms</a:t>
                </a:r>
                <a:r>
                  <a:rPr lang="en-US" baseline="30000" dirty="0"/>
                  <a:t>-2</a:t>
                </a:r>
                <a:r>
                  <a:rPr lang="en-US" dirty="0"/>
                  <a:t>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𝑛𝑜𝑟𝑚𝑎𝑙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=588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𝑢𝑝𝑤𝑎𝑟𝑑𝑠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𝑟𝑒𝑠𝑢𝑙𝑡𝑎𝑛𝑡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𝑛𝑜𝑟𝑚𝑎𝑙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𝑚𝑎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𝑛𝑜𝑟𝑚𝑎𝑙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𝑚𝑔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𝑛𝑜𝑟𝑚𝑎𝑙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𝑚𝑔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𝑛𝑜𝑟𝑚𝑎𝑙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=60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×5−60×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−9.8</m:t>
                          </m:r>
                        </m:e>
                      </m: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𝑛𝑜𝑟𝑚𝑎𝑙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=888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𝑢𝑝𝑤𝑎𝑟𝑑𝑠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410870-E15E-4643-9297-DD27BE46D4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10" y="1326777"/>
                <a:ext cx="10018713" cy="4464424"/>
              </a:xfrm>
              <a:blipFill>
                <a:blip r:embed="rId2"/>
                <a:stretch>
                  <a:fillRect l="-1521" t="-423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4912067A-A16D-49D6-A7EE-BEB3E97FADB2}"/>
              </a:ext>
            </a:extLst>
          </p:cNvPr>
          <p:cNvSpPr/>
          <p:nvPr/>
        </p:nvSpPr>
        <p:spPr>
          <a:xfrm>
            <a:off x="2205318" y="4416612"/>
            <a:ext cx="699247" cy="694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754DF6EA-1EE6-40E8-BADD-2D01FD1B9266}"/>
              </a:ext>
            </a:extLst>
          </p:cNvPr>
          <p:cNvSpPr/>
          <p:nvPr/>
        </p:nvSpPr>
        <p:spPr>
          <a:xfrm>
            <a:off x="2429435" y="4864847"/>
            <a:ext cx="251012" cy="1063812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F9D018E8-182F-49FF-8709-33C7EF8E8C25}"/>
              </a:ext>
            </a:extLst>
          </p:cNvPr>
          <p:cNvSpPr/>
          <p:nvPr/>
        </p:nvSpPr>
        <p:spPr>
          <a:xfrm flipV="1">
            <a:off x="2429435" y="3429000"/>
            <a:ext cx="251012" cy="1371600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C9D9D1-3F00-4EC7-81D0-EA7D925155D7}"/>
              </a:ext>
            </a:extLst>
          </p:cNvPr>
          <p:cNvSpPr txBox="1"/>
          <p:nvPr/>
        </p:nvSpPr>
        <p:spPr>
          <a:xfrm>
            <a:off x="2680447" y="3920565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</a:t>
            </a:r>
            <a:r>
              <a:rPr lang="en-US" baseline="-25000" dirty="0" err="1"/>
              <a:t>normal</a:t>
            </a:r>
            <a:r>
              <a:rPr lang="en-US" dirty="0"/>
              <a:t>=?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BBF88B-A235-41B7-BB95-5190C02C89CD}"/>
              </a:ext>
            </a:extLst>
          </p:cNvPr>
          <p:cNvSpPr txBox="1"/>
          <p:nvPr/>
        </p:nvSpPr>
        <p:spPr>
          <a:xfrm>
            <a:off x="2665053" y="5244496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W=-588N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4A5877-632D-4F71-9177-A83EF9FF749A}"/>
              </a:ext>
            </a:extLst>
          </p:cNvPr>
          <p:cNvSpPr txBox="1"/>
          <p:nvPr/>
        </p:nvSpPr>
        <p:spPr>
          <a:xfrm>
            <a:off x="866588" y="4445143"/>
            <a:ext cx="1338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Accelerating up at 5 ms</a:t>
            </a:r>
            <a:r>
              <a:rPr lang="en-US" baseline="30000" dirty="0"/>
              <a:t>-2</a:t>
            </a:r>
            <a:endParaRPr lang="en-AU" baseline="30000" dirty="0"/>
          </a:p>
        </p:txBody>
      </p:sp>
    </p:spTree>
    <p:extLst>
      <p:ext uri="{BB962C8B-B14F-4D97-AF65-F5344CB8AC3E}">
        <p14:creationId xmlns:p14="http://schemas.microsoft.com/office/powerpoint/2010/main" val="255244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  <p:bldP spid="8" grpId="0"/>
      <p:bldP spid="9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311CB-801B-44B8-92C8-6F2E82A86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694765"/>
          </a:xfrm>
        </p:spPr>
        <p:txBody>
          <a:bodyPr>
            <a:normAutofit fontScale="90000"/>
          </a:bodyPr>
          <a:lstStyle/>
          <a:p>
            <a:r>
              <a:rPr lang="en-US" dirty="0"/>
              <a:t>Elevator example 2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410870-E15E-4643-9297-DD27BE46D4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84310" y="1326777"/>
                <a:ext cx="10018713" cy="4464424"/>
              </a:xfrm>
            </p:spPr>
            <p:txBody>
              <a:bodyPr anchor="t"/>
              <a:lstStyle/>
              <a:p>
                <a:r>
                  <a:rPr lang="en-US" dirty="0"/>
                  <a:t>What normal force does a 60 kg woman experience standing on the ground?</a:t>
                </a:r>
              </a:p>
              <a:p>
                <a:r>
                  <a:rPr lang="en-US" dirty="0"/>
                  <a:t>What normal force does a 60kg woman experience standing in a lift accelerating downwards at 6 ms</a:t>
                </a:r>
                <a:r>
                  <a:rPr lang="en-US" baseline="30000" dirty="0"/>
                  <a:t>-2</a:t>
                </a:r>
                <a:r>
                  <a:rPr lang="en-US" dirty="0"/>
                  <a:t>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𝑛𝑜𝑟𝑚𝑎𝑙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=588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𝑢𝑝𝑤𝑎𝑟𝑑𝑠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𝑟𝑒𝑠𝑢𝑙𝑡𝑎𝑛𝑡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𝑛𝑜𝑟𝑚𝑎𝑙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𝑚𝑎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𝑛𝑜𝑟𝑚𝑎𝑙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𝑚𝑔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𝑛𝑜𝑟𝑚𝑎𝑙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𝑚𝑔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𝑛𝑜𝑟𝑚𝑎𝑙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=60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×(−6)−60×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−9.8</m:t>
                          </m:r>
                        </m:e>
                      </m: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𝑛𝑜𝑟𝑚𝑎𝑙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=228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𝑢𝑝𝑤𝑎𝑟𝑑𝑠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410870-E15E-4643-9297-DD27BE46D4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10" y="1326777"/>
                <a:ext cx="10018713" cy="4464424"/>
              </a:xfrm>
              <a:blipFill>
                <a:blip r:embed="rId2"/>
                <a:stretch>
                  <a:fillRect l="-1521" t="-423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4912067A-A16D-49D6-A7EE-BEB3E97FADB2}"/>
              </a:ext>
            </a:extLst>
          </p:cNvPr>
          <p:cNvSpPr/>
          <p:nvPr/>
        </p:nvSpPr>
        <p:spPr>
          <a:xfrm>
            <a:off x="2205318" y="4416612"/>
            <a:ext cx="699247" cy="694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754DF6EA-1EE6-40E8-BADD-2D01FD1B9266}"/>
              </a:ext>
            </a:extLst>
          </p:cNvPr>
          <p:cNvSpPr/>
          <p:nvPr/>
        </p:nvSpPr>
        <p:spPr>
          <a:xfrm>
            <a:off x="2429435" y="4864847"/>
            <a:ext cx="251012" cy="1063812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F9D018E8-182F-49FF-8709-33C7EF8E8C25}"/>
              </a:ext>
            </a:extLst>
          </p:cNvPr>
          <p:cNvSpPr/>
          <p:nvPr/>
        </p:nvSpPr>
        <p:spPr>
          <a:xfrm flipV="1">
            <a:off x="2429435" y="4076700"/>
            <a:ext cx="235618" cy="723899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C9D9D1-3F00-4EC7-81D0-EA7D925155D7}"/>
              </a:ext>
            </a:extLst>
          </p:cNvPr>
          <p:cNvSpPr txBox="1"/>
          <p:nvPr/>
        </p:nvSpPr>
        <p:spPr>
          <a:xfrm>
            <a:off x="2680447" y="3920565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</a:t>
            </a:r>
            <a:r>
              <a:rPr lang="en-US" baseline="-25000" dirty="0" err="1"/>
              <a:t>normal</a:t>
            </a:r>
            <a:r>
              <a:rPr lang="en-US" dirty="0"/>
              <a:t>=?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BBF88B-A235-41B7-BB95-5190C02C89CD}"/>
              </a:ext>
            </a:extLst>
          </p:cNvPr>
          <p:cNvSpPr txBox="1"/>
          <p:nvPr/>
        </p:nvSpPr>
        <p:spPr>
          <a:xfrm>
            <a:off x="2665053" y="5244496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W=-588N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4A5877-632D-4F71-9177-A83EF9FF749A}"/>
              </a:ext>
            </a:extLst>
          </p:cNvPr>
          <p:cNvSpPr txBox="1"/>
          <p:nvPr/>
        </p:nvSpPr>
        <p:spPr>
          <a:xfrm>
            <a:off x="845669" y="4804957"/>
            <a:ext cx="1583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Accelerating down at 6 ms</a:t>
            </a:r>
            <a:r>
              <a:rPr lang="en-US" baseline="30000" dirty="0"/>
              <a:t>-2</a:t>
            </a:r>
            <a:endParaRPr lang="en-AU" baseline="30000" dirty="0"/>
          </a:p>
        </p:txBody>
      </p:sp>
    </p:spTree>
    <p:extLst>
      <p:ext uri="{BB962C8B-B14F-4D97-AF65-F5344CB8AC3E}">
        <p14:creationId xmlns:p14="http://schemas.microsoft.com/office/powerpoint/2010/main" val="1532572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  <p:bldP spid="8" grpId="0"/>
      <p:bldP spid="9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311CB-801B-44B8-92C8-6F2E82A86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694765"/>
          </a:xfrm>
        </p:spPr>
        <p:txBody>
          <a:bodyPr>
            <a:normAutofit fontScale="90000"/>
          </a:bodyPr>
          <a:lstStyle/>
          <a:p>
            <a:r>
              <a:rPr lang="en-US" dirty="0"/>
              <a:t>Elevator example 3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410870-E15E-4643-9297-DD27BE46D4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84310" y="1326777"/>
                <a:ext cx="10018713" cy="4464424"/>
              </a:xfrm>
            </p:spPr>
            <p:txBody>
              <a:bodyPr anchor="t"/>
              <a:lstStyle/>
              <a:p>
                <a:r>
                  <a:rPr lang="en-US" dirty="0"/>
                  <a:t>What normal force does a 60 kg woman experience standing on the ground?</a:t>
                </a:r>
              </a:p>
              <a:p>
                <a:r>
                  <a:rPr lang="en-US" dirty="0"/>
                  <a:t>What normal force does a 60kg woman experience standing in a lift accelerating downwards at 16 ms</a:t>
                </a:r>
                <a:r>
                  <a:rPr lang="en-US" baseline="30000" dirty="0"/>
                  <a:t>-2</a:t>
                </a:r>
                <a:r>
                  <a:rPr lang="en-US" dirty="0"/>
                  <a:t>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𝑛𝑜𝑟𝑚𝑎𝑙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=588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𝑢𝑝𝑤𝑎𝑟𝑑𝑠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𝑟𝑒𝑠𝑢𝑙𝑡𝑎𝑛𝑡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𝑛𝑜𝑟𝑚𝑎𝑙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𝑚𝑎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𝑛𝑜𝑟𝑚𝑎𝑙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𝑚𝑔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𝑛𝑜𝑟𝑚𝑎𝑙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𝑚𝑔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𝑛𝑜𝑟𝑚𝑎𝑙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=60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×(−16)−60×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−9.8</m:t>
                          </m:r>
                        </m:e>
                      </m: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𝑛𝑜𝑟𝑚𝑎𝑙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=−372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𝑢𝑝𝑤𝑎𝑟𝑑𝑠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=372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𝑑𝑜𝑤𝑛𝑤𝑎𝑟𝑑𝑠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410870-E15E-4643-9297-DD27BE46D4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10" y="1326777"/>
                <a:ext cx="10018713" cy="4464424"/>
              </a:xfrm>
              <a:blipFill>
                <a:blip r:embed="rId2"/>
                <a:stretch>
                  <a:fillRect l="-1521" t="-423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4912067A-A16D-49D6-A7EE-BEB3E97FADB2}"/>
              </a:ext>
            </a:extLst>
          </p:cNvPr>
          <p:cNvSpPr/>
          <p:nvPr/>
        </p:nvSpPr>
        <p:spPr>
          <a:xfrm>
            <a:off x="2205318" y="4416612"/>
            <a:ext cx="699247" cy="694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754DF6EA-1EE6-40E8-BADD-2D01FD1B9266}"/>
              </a:ext>
            </a:extLst>
          </p:cNvPr>
          <p:cNvSpPr/>
          <p:nvPr/>
        </p:nvSpPr>
        <p:spPr>
          <a:xfrm>
            <a:off x="2429435" y="4864847"/>
            <a:ext cx="251012" cy="1063812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F9D018E8-182F-49FF-8709-33C7EF8E8C25}"/>
              </a:ext>
            </a:extLst>
          </p:cNvPr>
          <p:cNvSpPr/>
          <p:nvPr/>
        </p:nvSpPr>
        <p:spPr>
          <a:xfrm flipV="1">
            <a:off x="2429435" y="4076700"/>
            <a:ext cx="235618" cy="723899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C9D9D1-3F00-4EC7-81D0-EA7D925155D7}"/>
              </a:ext>
            </a:extLst>
          </p:cNvPr>
          <p:cNvSpPr txBox="1"/>
          <p:nvPr/>
        </p:nvSpPr>
        <p:spPr>
          <a:xfrm>
            <a:off x="2680447" y="3920565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</a:t>
            </a:r>
            <a:r>
              <a:rPr lang="en-US" baseline="-25000" dirty="0" err="1"/>
              <a:t>normal</a:t>
            </a:r>
            <a:r>
              <a:rPr lang="en-US" dirty="0"/>
              <a:t>=?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BBF88B-A235-41B7-BB95-5190C02C89CD}"/>
              </a:ext>
            </a:extLst>
          </p:cNvPr>
          <p:cNvSpPr txBox="1"/>
          <p:nvPr/>
        </p:nvSpPr>
        <p:spPr>
          <a:xfrm>
            <a:off x="2593788" y="5367015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W=-588N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4A5877-632D-4F71-9177-A83EF9FF749A}"/>
              </a:ext>
            </a:extLst>
          </p:cNvPr>
          <p:cNvSpPr txBox="1"/>
          <p:nvPr/>
        </p:nvSpPr>
        <p:spPr>
          <a:xfrm>
            <a:off x="845669" y="4804957"/>
            <a:ext cx="1748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Accelerating down at 16 ms</a:t>
            </a:r>
            <a:r>
              <a:rPr lang="en-US" baseline="30000" dirty="0"/>
              <a:t>-2</a:t>
            </a:r>
            <a:endParaRPr lang="en-AU" baseline="30000" dirty="0"/>
          </a:p>
        </p:txBody>
      </p:sp>
    </p:spTree>
    <p:extLst>
      <p:ext uri="{BB962C8B-B14F-4D97-AF65-F5344CB8AC3E}">
        <p14:creationId xmlns:p14="http://schemas.microsoft.com/office/powerpoint/2010/main" val="180735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  <p:bldP spid="8" grpId="0"/>
      <p:bldP spid="9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896F2-0C30-422F-B7D7-EEB6AA477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802341"/>
          </a:xfrm>
        </p:spPr>
        <p:txBody>
          <a:bodyPr/>
          <a:lstStyle/>
          <a:p>
            <a:r>
              <a:rPr lang="en-US" dirty="0"/>
              <a:t>Elevator shortcut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60CDEA-3C93-46E2-A20D-B090C98FD6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84310" y="1649507"/>
                <a:ext cx="10018713" cy="4141694"/>
              </a:xfrm>
            </p:spPr>
            <p:txBody>
              <a:bodyPr anchor="t"/>
              <a:lstStyle/>
              <a:p>
                <a:r>
                  <a:rPr lang="en-US" dirty="0"/>
                  <a:t>If you are very strict with treating upwards vectors as positive and downwards as negative you can simply use: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𝑛𝑜𝑟𝑚𝑎𝑙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𝑚𝑎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𝑚𝑔</m:t>
                      </m:r>
                    </m:oMath>
                  </m:oMathPara>
                </a14:m>
                <a:endParaRPr lang="en-A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𝑛𝑜𝑟𝑚𝑎𝑙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60CDEA-3C93-46E2-A20D-B090C98FD6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10" y="1649507"/>
                <a:ext cx="10018713" cy="4141694"/>
              </a:xfrm>
              <a:blipFill>
                <a:blip r:embed="rId2"/>
                <a:stretch>
                  <a:fillRect l="-1521" t="-456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665370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1ABB5-3FA1-4B80-B209-35F13312C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38200"/>
          </a:xfrm>
        </p:spPr>
        <p:txBody>
          <a:bodyPr/>
          <a:lstStyle/>
          <a:p>
            <a:r>
              <a:rPr lang="en-US" dirty="0"/>
              <a:t>Tension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4700E-01D8-4E49-A7CE-334AC9E39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769035"/>
            <a:ext cx="10018713" cy="4022165"/>
          </a:xfrm>
        </p:spPr>
        <p:txBody>
          <a:bodyPr anchor="t"/>
          <a:lstStyle/>
          <a:p>
            <a:r>
              <a:rPr lang="en-US" dirty="0"/>
              <a:t>Force in ropes/wires</a:t>
            </a:r>
          </a:p>
          <a:p>
            <a:r>
              <a:rPr lang="en-US" dirty="0"/>
              <a:t>Though of as acting in both directions along the rope/wire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5941567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9ED86-E904-41B6-ADA3-1379D263B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66482"/>
          </a:xfrm>
        </p:spPr>
        <p:txBody>
          <a:bodyPr/>
          <a:lstStyle/>
          <a:p>
            <a:r>
              <a:rPr lang="en-US" dirty="0"/>
              <a:t>Momentum (p)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2D1F33-0341-476B-9B80-4F1D078534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84310" y="1577789"/>
                <a:ext cx="10018713" cy="4213412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𝑚𝑣</m:t>
                      </m:r>
                    </m:oMath>
                  </m:oMathPara>
                </a14:m>
                <a:endParaRPr lang="en-US" sz="4000" dirty="0"/>
              </a:p>
              <a:p>
                <a:r>
                  <a:rPr lang="en-US" dirty="0"/>
                  <a:t>Mass in motion</a:t>
                </a:r>
              </a:p>
              <a:p>
                <a:r>
                  <a:rPr lang="en-US" dirty="0"/>
                  <a:t>Measured in kg m s</a:t>
                </a:r>
                <a:r>
                  <a:rPr lang="en-US" baseline="30000" dirty="0"/>
                  <a:t>-1 </a:t>
                </a:r>
                <a:r>
                  <a:rPr lang="en-US" dirty="0"/>
                  <a:t>or N s</a:t>
                </a:r>
              </a:p>
              <a:p>
                <a:r>
                  <a:rPr lang="en-US" dirty="0"/>
                  <a:t>Related to how difficult it would be to stop the object moving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AU" altLang="en-US" dirty="0">
                    <a:hlinkClick r:id="rId2"/>
                  </a:rPr>
                  <a:t>http://australia.twig-world.com/films/momentum-1492/</a:t>
                </a:r>
                <a:endParaRPr lang="en-AU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2D1F33-0341-476B-9B80-4F1D078534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10" y="1577789"/>
                <a:ext cx="10018713" cy="4213412"/>
              </a:xfrm>
              <a:blipFill>
                <a:blip r:embed="rId3"/>
                <a:stretch>
                  <a:fillRect l="-15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6779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Scalars		 vs		 Vectors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96924" y="1851631"/>
            <a:ext cx="4288831" cy="44881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Have magnitude (size) and direction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E</a:t>
            </a:r>
            <a:r>
              <a:rPr lang="en-AU" sz="2400" dirty="0"/>
              <a:t>.g.</a:t>
            </a:r>
          </a:p>
          <a:p>
            <a:r>
              <a:rPr lang="en-US" sz="2400" dirty="0"/>
              <a:t>D</a:t>
            </a:r>
            <a:r>
              <a:rPr lang="en-AU" sz="2400" dirty="0" err="1"/>
              <a:t>isplacement</a:t>
            </a:r>
            <a:r>
              <a:rPr lang="en-AU" sz="2400" dirty="0"/>
              <a:t>: 3 m S</a:t>
            </a:r>
          </a:p>
          <a:p>
            <a:r>
              <a:rPr lang="en-US" sz="2400" dirty="0"/>
              <a:t>V</a:t>
            </a:r>
            <a:r>
              <a:rPr lang="en-AU" sz="2400" dirty="0" err="1"/>
              <a:t>elocity</a:t>
            </a:r>
            <a:r>
              <a:rPr lang="en-AU" sz="2400" dirty="0"/>
              <a:t>: 12 m s</a:t>
            </a:r>
            <a:r>
              <a:rPr lang="en-AU" sz="2400" baseline="30000" dirty="0"/>
              <a:t>-1</a:t>
            </a:r>
            <a:r>
              <a:rPr lang="en-AU" sz="2400" dirty="0"/>
              <a:t> N20</a:t>
            </a:r>
            <a:r>
              <a:rPr lang="en-AU" b="1" dirty="0"/>
              <a:t>°</a:t>
            </a:r>
            <a:r>
              <a:rPr lang="en-AU" sz="2400" dirty="0"/>
              <a:t>W</a:t>
            </a:r>
          </a:p>
          <a:p>
            <a:r>
              <a:rPr lang="en-US" sz="2400" dirty="0"/>
              <a:t>A</a:t>
            </a:r>
            <a:r>
              <a:rPr lang="en-AU" sz="2400" dirty="0" err="1"/>
              <a:t>cceleration</a:t>
            </a:r>
            <a:r>
              <a:rPr lang="en-AU" sz="2400" dirty="0"/>
              <a:t>: 9.8 m s</a:t>
            </a:r>
            <a:r>
              <a:rPr lang="en-AU" sz="2400" baseline="30000" dirty="0"/>
              <a:t>-2</a:t>
            </a:r>
            <a:r>
              <a:rPr lang="en-AU" sz="2400" dirty="0"/>
              <a:t> down</a:t>
            </a:r>
          </a:p>
          <a:p>
            <a:r>
              <a:rPr lang="en-US" sz="2400" dirty="0"/>
              <a:t>Force: 50N 015</a:t>
            </a:r>
            <a:r>
              <a:rPr lang="en-AU" sz="2400" b="1" dirty="0"/>
              <a:t> °</a:t>
            </a:r>
          </a:p>
          <a:p>
            <a:r>
              <a:rPr lang="en-US" sz="2400" dirty="0"/>
              <a:t>Momentum: 240 kg m s</a:t>
            </a:r>
            <a:r>
              <a:rPr lang="en-US" sz="2400" baseline="30000" dirty="0"/>
              <a:t>-1 </a:t>
            </a:r>
            <a:r>
              <a:rPr lang="en-US" sz="2400" dirty="0"/>
              <a:t>forwards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6F617A2-A0DD-44ED-9708-EA37A7AFC3D6}"/>
              </a:ext>
            </a:extLst>
          </p:cNvPr>
          <p:cNvSpPr txBox="1">
            <a:spLocks/>
          </p:cNvSpPr>
          <p:nvPr/>
        </p:nvSpPr>
        <p:spPr>
          <a:xfrm>
            <a:off x="2249440" y="1851630"/>
            <a:ext cx="4288831" cy="4488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/>
              <a:t>Have magnitude (size) only</a:t>
            </a:r>
          </a:p>
          <a:p>
            <a:pPr marL="0" indent="0">
              <a:buFont typeface="Arial"/>
              <a:buNone/>
            </a:pPr>
            <a:endParaRPr lang="en-US" dirty="0"/>
          </a:p>
          <a:p>
            <a:pPr marL="0" indent="0">
              <a:buFont typeface="Arial"/>
              <a:buNone/>
            </a:pPr>
            <a:r>
              <a:rPr lang="en-US" dirty="0"/>
              <a:t>E</a:t>
            </a:r>
            <a:r>
              <a:rPr lang="en-AU" dirty="0"/>
              <a:t>.g.</a:t>
            </a:r>
          </a:p>
          <a:p>
            <a:r>
              <a:rPr lang="en-US" dirty="0"/>
              <a:t>D</a:t>
            </a:r>
            <a:r>
              <a:rPr lang="en-AU" dirty="0" err="1"/>
              <a:t>istance</a:t>
            </a:r>
            <a:r>
              <a:rPr lang="en-AU" dirty="0"/>
              <a:t>: 3 m</a:t>
            </a:r>
          </a:p>
          <a:p>
            <a:r>
              <a:rPr lang="en-US" dirty="0"/>
              <a:t>Speed</a:t>
            </a:r>
            <a:r>
              <a:rPr lang="en-AU" dirty="0"/>
              <a:t>: 12 m s</a:t>
            </a:r>
            <a:r>
              <a:rPr lang="en-AU" baseline="30000" dirty="0"/>
              <a:t>-1</a:t>
            </a:r>
            <a:endParaRPr lang="en-AU" dirty="0"/>
          </a:p>
          <a:p>
            <a:r>
              <a:rPr lang="en-US" dirty="0"/>
              <a:t>Time</a:t>
            </a:r>
            <a:r>
              <a:rPr lang="en-AU" dirty="0"/>
              <a:t>: 9 s</a:t>
            </a:r>
          </a:p>
          <a:p>
            <a:r>
              <a:rPr lang="en-US" dirty="0"/>
              <a:t>M</a:t>
            </a:r>
            <a:r>
              <a:rPr lang="en-AU" dirty="0"/>
              <a:t>ass: 30 kg</a:t>
            </a:r>
          </a:p>
          <a:p>
            <a:r>
              <a:rPr lang="en-US" dirty="0"/>
              <a:t>Energy</a:t>
            </a:r>
            <a:r>
              <a:rPr lang="en-US"/>
              <a:t>: 110 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79206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18F58-B4E6-4791-A88D-60B50E41D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Conservation of momentum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49EC1C-36F8-4F34-AF27-0B3512487B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t"/>
              <a:lstStyle/>
              <a:p>
                <a:r>
                  <a:rPr lang="en-US" dirty="0"/>
                  <a:t>The total momentum of a system is constant assuming no external forces are acting on it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49EC1C-36F8-4F34-AF27-0B3512487B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21" t="-5848" r="-85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F2A54D54-1AF2-4F5E-9F8D-573C5AB979E6}"/>
              </a:ext>
            </a:extLst>
          </p:cNvPr>
          <p:cNvSpPr/>
          <p:nvPr/>
        </p:nvSpPr>
        <p:spPr>
          <a:xfrm>
            <a:off x="2572603" y="4601003"/>
            <a:ext cx="723331" cy="6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  <a:r>
              <a:rPr lang="en-US" baseline="-25000" dirty="0"/>
              <a:t>1</a:t>
            </a:r>
            <a:endParaRPr lang="en-AU" baseline="-250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FA5DA5D-5725-40EA-9B7A-9FD4B84E89BF}"/>
              </a:ext>
            </a:extLst>
          </p:cNvPr>
          <p:cNvSpPr/>
          <p:nvPr/>
        </p:nvSpPr>
        <p:spPr>
          <a:xfrm>
            <a:off x="4477606" y="4428699"/>
            <a:ext cx="862083" cy="8325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  <a:r>
              <a:rPr lang="en-US" baseline="-25000" dirty="0"/>
              <a:t>2</a:t>
            </a:r>
            <a:endParaRPr lang="en-AU" baseline="-250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77030A2-D0F1-459A-AD4B-9029A89B53D4}"/>
              </a:ext>
            </a:extLst>
          </p:cNvPr>
          <p:cNvSpPr/>
          <p:nvPr/>
        </p:nvSpPr>
        <p:spPr>
          <a:xfrm>
            <a:off x="9373857" y="4444055"/>
            <a:ext cx="862083" cy="8325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  <a:r>
              <a:rPr lang="en-US" baseline="-25000" dirty="0"/>
              <a:t>2</a:t>
            </a:r>
            <a:endParaRPr lang="en-AU" baseline="-250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0790DC5-4883-4A12-9907-7825E3E15352}"/>
              </a:ext>
            </a:extLst>
          </p:cNvPr>
          <p:cNvSpPr/>
          <p:nvPr/>
        </p:nvSpPr>
        <p:spPr>
          <a:xfrm>
            <a:off x="8639151" y="4601003"/>
            <a:ext cx="723331" cy="6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  <a:r>
              <a:rPr lang="en-US" baseline="-25000" dirty="0"/>
              <a:t>1</a:t>
            </a:r>
            <a:endParaRPr lang="en-AU" baseline="-25000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97E3BF02-567C-4E9D-8C42-BC6C4CD3D77A}"/>
              </a:ext>
            </a:extLst>
          </p:cNvPr>
          <p:cNvSpPr/>
          <p:nvPr/>
        </p:nvSpPr>
        <p:spPr>
          <a:xfrm>
            <a:off x="2894579" y="5162836"/>
            <a:ext cx="1173709" cy="4708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</a:t>
            </a:r>
            <a:r>
              <a:rPr lang="en-US" baseline="-25000" dirty="0"/>
              <a:t>1</a:t>
            </a:r>
            <a:endParaRPr lang="en-AU" baseline="-25000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714E1DF-8D8F-44E6-8AF2-0518426B3E97}"/>
              </a:ext>
            </a:extLst>
          </p:cNvPr>
          <p:cNvSpPr/>
          <p:nvPr/>
        </p:nvSpPr>
        <p:spPr>
          <a:xfrm flipH="1">
            <a:off x="2443972" y="4078979"/>
            <a:ext cx="2464675" cy="4708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</a:t>
            </a:r>
            <a:r>
              <a:rPr lang="en-US" baseline="-25000" dirty="0"/>
              <a:t>2</a:t>
            </a:r>
            <a:endParaRPr lang="en-AU" baseline="-25000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EF0A53AA-E663-4CC8-8D25-0F78F8569C0D}"/>
              </a:ext>
            </a:extLst>
          </p:cNvPr>
          <p:cNvSpPr/>
          <p:nvPr/>
        </p:nvSpPr>
        <p:spPr>
          <a:xfrm flipH="1">
            <a:off x="7581334" y="5162836"/>
            <a:ext cx="1419482" cy="4708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  <a:r>
              <a:rPr lang="en-US" baseline="-25000" dirty="0"/>
              <a:t>1</a:t>
            </a:r>
            <a:endParaRPr lang="en-AU" baseline="-25000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276B08B9-7D13-440D-8276-7DF5EC635474}"/>
              </a:ext>
            </a:extLst>
          </p:cNvPr>
          <p:cNvSpPr/>
          <p:nvPr/>
        </p:nvSpPr>
        <p:spPr>
          <a:xfrm flipH="1">
            <a:off x="8385415" y="4094331"/>
            <a:ext cx="1419482" cy="4708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  <a:r>
              <a:rPr lang="en-US" baseline="-25000" dirty="0"/>
              <a:t>2</a:t>
            </a:r>
            <a:endParaRPr lang="en-AU" baseline="-25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CEAF34-047E-4448-A2CE-120FC6DC9635}"/>
              </a:ext>
            </a:extLst>
          </p:cNvPr>
          <p:cNvSpPr txBox="1"/>
          <p:nvPr/>
        </p:nvSpPr>
        <p:spPr>
          <a:xfrm>
            <a:off x="3096845" y="5704911"/>
            <a:ext cx="2115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before</a:t>
            </a:r>
            <a:endParaRPr lang="en-A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A5DE95-122C-4D0C-A2DE-AFA274438FA2}"/>
              </a:ext>
            </a:extLst>
          </p:cNvPr>
          <p:cNvSpPr txBox="1"/>
          <p:nvPr/>
        </p:nvSpPr>
        <p:spPr>
          <a:xfrm>
            <a:off x="9095156" y="5633684"/>
            <a:ext cx="863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5510706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A043C-F9E4-4B4F-BEFC-CFEB2D267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01806"/>
          </a:xfrm>
        </p:spPr>
        <p:txBody>
          <a:bodyPr/>
          <a:lstStyle/>
          <a:p>
            <a:r>
              <a:rPr lang="en-US" dirty="0"/>
              <a:t>Conservation of momentum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9F1959-2AF3-4E20-AAB7-6791477FC1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84310" y="1487607"/>
                <a:ext cx="10018713" cy="4303593"/>
              </a:xfrm>
            </p:spPr>
            <p:txBody>
              <a:bodyPr anchor="t"/>
              <a:lstStyle/>
              <a:p>
                <a:r>
                  <a:rPr lang="en-US" dirty="0"/>
                  <a:t>Remember that momentum is a vector, be strict with positive and negative to denote direction</a:t>
                </a:r>
              </a:p>
              <a:p>
                <a:pPr marL="0" indent="0">
                  <a:buNone/>
                </a:pPr>
                <a:r>
                  <a:rPr lang="en-US" dirty="0"/>
                  <a:t>General formula: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  <a:p>
                <a:pPr marL="0" indent="0">
                  <a:buNone/>
                </a:pPr>
                <a:r>
                  <a:rPr lang="en-US" dirty="0"/>
                  <a:t>I</a:t>
                </a:r>
                <a:r>
                  <a:rPr lang="en-AU" dirty="0"/>
                  <a:t>f two objects start together (‘explosion’)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  <a:p>
                <a:pPr marL="0" indent="0">
                  <a:buNone/>
                </a:pPr>
                <a:r>
                  <a:rPr lang="en-US" dirty="0"/>
                  <a:t>I</a:t>
                </a:r>
                <a:r>
                  <a:rPr lang="en-AU" dirty="0"/>
                  <a:t>f two objects end together (‘collision’)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9F1959-2AF3-4E20-AAB7-6791477FC1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10" y="1487607"/>
                <a:ext cx="10018713" cy="4303593"/>
              </a:xfrm>
              <a:blipFill>
                <a:blip r:embed="rId2"/>
                <a:stretch>
                  <a:fillRect l="-1521" t="-439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070633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>
            <a:extLst>
              <a:ext uri="{FF2B5EF4-FFF2-40B4-BE49-F238E27FC236}">
                <a16:creationId xmlns:a16="http://schemas.microsoft.com/office/drawing/2014/main" id="{CEE471DF-F322-4928-A6E5-311CD51AB7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84311" y="685801"/>
            <a:ext cx="10018713" cy="56297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Example</a:t>
            </a:r>
          </a:p>
        </p:txBody>
      </p:sp>
      <p:sp>
        <p:nvSpPr>
          <p:cNvPr id="23557" name="Rectangle 3">
            <a:extLst>
              <a:ext uri="{FF2B5EF4-FFF2-40B4-BE49-F238E27FC236}">
                <a16:creationId xmlns:a16="http://schemas.microsoft.com/office/drawing/2014/main" id="{0788BC60-7D13-45A1-BDE7-B93A5577DE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84310" y="1371601"/>
            <a:ext cx="10018713" cy="4419600"/>
          </a:xfrm>
        </p:spPr>
        <p:txBody>
          <a:bodyPr anchor="t"/>
          <a:lstStyle/>
          <a:p>
            <a:pPr eaLnBrk="1" hangingPunct="1">
              <a:lnSpc>
                <a:spcPct val="80000"/>
              </a:lnSpc>
            </a:pPr>
            <a:r>
              <a:rPr lang="en-US" altLang="en-US" sz="2800" dirty="0"/>
              <a:t>A skater (80kg) skating in a straight line with a velocity of 6.0m s</a:t>
            </a:r>
            <a:r>
              <a:rPr lang="en-US" altLang="en-US" sz="2800" baseline="30000" dirty="0"/>
              <a:t>-1</a:t>
            </a:r>
            <a:r>
              <a:rPr lang="en-US" altLang="en-US" sz="2800" dirty="0"/>
              <a:t> while another mass 70kg also with a speed of	6.0ms</a:t>
            </a:r>
            <a:r>
              <a:rPr lang="en-US" altLang="en-US" sz="2800" baseline="30000" dirty="0"/>
              <a:t>-1 </a:t>
            </a:r>
            <a:r>
              <a:rPr lang="en-US" altLang="en-US" sz="2800" dirty="0"/>
              <a:t>approaches her in an opposite direction.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/>
              <a:t>a) What will happen to lighter skater if 2 collide and the heavier one is brought to a stop.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/>
              <a:t>b) What would happen if skaters stuck together after collision.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/>
              <a:t>a) 0.86 ms</a:t>
            </a:r>
            <a:r>
              <a:rPr lang="en-US" altLang="en-US" sz="2800" baseline="30000" dirty="0"/>
              <a:t>-1</a:t>
            </a:r>
            <a:r>
              <a:rPr lang="en-US" altLang="en-US" sz="2800" dirty="0"/>
              <a:t> in opposite direction b) 0.4ms</a:t>
            </a:r>
            <a:r>
              <a:rPr lang="en-US" altLang="en-US" sz="2800" baseline="30000" dirty="0"/>
              <a:t>-1</a:t>
            </a:r>
            <a:r>
              <a:rPr lang="en-US" altLang="en-US" sz="2800" dirty="0"/>
              <a:t> initial direction of heavier one.</a:t>
            </a:r>
          </a:p>
        </p:txBody>
      </p:sp>
    </p:spTree>
    <p:extLst>
      <p:ext uri="{BB962C8B-B14F-4D97-AF65-F5344CB8AC3E}">
        <p14:creationId xmlns:p14="http://schemas.microsoft.com/office/powerpoint/2010/main" val="3851398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3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3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3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3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7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E564F-FEC7-4296-B074-3EBA8EA38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23686"/>
          </a:xfrm>
        </p:spPr>
        <p:txBody>
          <a:bodyPr/>
          <a:lstStyle/>
          <a:p>
            <a:r>
              <a:rPr lang="en-US" dirty="0"/>
              <a:t>Impulse (∆p)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D16EEC-9E07-4919-8974-1FAF7E48BD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84310" y="1589315"/>
                <a:ext cx="10018713" cy="4201886"/>
              </a:xfrm>
            </p:spPr>
            <p:txBody>
              <a:bodyPr anchor="t"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𝐹𝑡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Change in momentum</a:t>
                </a:r>
              </a:p>
              <a:p>
                <a:r>
                  <a:rPr lang="en-US" dirty="0"/>
                  <a:t>Product of force and time</a:t>
                </a:r>
              </a:p>
              <a:p>
                <a:endParaRPr lang="en-US" dirty="0"/>
              </a:p>
              <a:p>
                <a:r>
                  <a:rPr lang="en-US" dirty="0"/>
                  <a:t>An object with 20 kg m s</a:t>
                </a:r>
                <a:r>
                  <a:rPr lang="en-US" baseline="30000" dirty="0"/>
                  <a:t>-1</a:t>
                </a:r>
                <a:r>
                  <a:rPr lang="en-US" dirty="0"/>
                  <a:t> of momentum could be stopped by a 20 N force acting for 1 s, a 10 N force acting for 2 s, a 4 N force acting for 5 s etc.</a:t>
                </a:r>
                <a:endParaRPr lang="en-A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D16EEC-9E07-4919-8974-1FAF7E48BD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10" y="1589315"/>
                <a:ext cx="10018713" cy="4201886"/>
              </a:xfrm>
              <a:blipFill>
                <a:blip r:embed="rId2"/>
                <a:stretch>
                  <a:fillRect l="-15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676006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>
            <a:extLst>
              <a:ext uri="{FF2B5EF4-FFF2-40B4-BE49-F238E27FC236}">
                <a16:creationId xmlns:a16="http://schemas.microsoft.com/office/drawing/2014/main" id="{3FE0F5E6-F545-46E1-97D9-D93043CF81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84311" y="685801"/>
            <a:ext cx="10018713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Example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43CCC902-E2B0-4D7B-AE16-BBE43CA2AE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84310" y="1560287"/>
            <a:ext cx="10018713" cy="4230914"/>
          </a:xfrm>
        </p:spPr>
        <p:txBody>
          <a:bodyPr anchor="t"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dirty="0"/>
              <a:t>A footballer (80kg) running at 8.2 m s</a:t>
            </a:r>
            <a:r>
              <a:rPr lang="en-US" altLang="en-US" baseline="30000" dirty="0"/>
              <a:t>-1</a:t>
            </a:r>
            <a:r>
              <a:rPr lang="en-US" altLang="en-US" dirty="0"/>
              <a:t> collides with a goal post and comes to rest while trying to take a mark. He is brought to a standstill in 0.1s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a) Determine the footballers change in momentum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b) Determine the average force he experienced during the collision.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a) -656kgms</a:t>
            </a:r>
            <a:r>
              <a:rPr lang="en-US" altLang="en-US" baseline="30000" dirty="0"/>
              <a:t>-1</a:t>
            </a:r>
            <a:r>
              <a:rPr lang="en-US" altLang="en-US" dirty="0"/>
              <a:t> b) 6560</a:t>
            </a:r>
            <a:r>
              <a:rPr lang="en-US" altLang="en-US" baseline="30000" dirty="0"/>
              <a:t> </a:t>
            </a:r>
            <a:r>
              <a:rPr lang="en-US" altLang="en-US" dirty="0"/>
              <a:t>N away from pole</a:t>
            </a:r>
          </a:p>
        </p:txBody>
      </p:sp>
    </p:spTree>
    <p:extLst>
      <p:ext uri="{BB962C8B-B14F-4D97-AF65-F5344CB8AC3E}">
        <p14:creationId xmlns:p14="http://schemas.microsoft.com/office/powerpoint/2010/main" val="2139150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>
            <a:extLst>
              <a:ext uri="{FF2B5EF4-FFF2-40B4-BE49-F238E27FC236}">
                <a16:creationId xmlns:a16="http://schemas.microsoft.com/office/drawing/2014/main" id="{DCBC7EBF-A82B-49E5-BB36-AE5B3BC06D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84311" y="685801"/>
            <a:ext cx="10018713" cy="67215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Example 2</a:t>
            </a:r>
          </a:p>
        </p:txBody>
      </p:sp>
      <p:sp>
        <p:nvSpPr>
          <p:cNvPr id="32773" name="Rectangle 3">
            <a:extLst>
              <a:ext uri="{FF2B5EF4-FFF2-40B4-BE49-F238E27FC236}">
                <a16:creationId xmlns:a16="http://schemas.microsoft.com/office/drawing/2014/main" id="{596AD3C9-90F5-49EA-BD34-C1F9C12588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84310" y="1357953"/>
            <a:ext cx="10018713" cy="4433247"/>
          </a:xfrm>
        </p:spPr>
        <p:txBody>
          <a:bodyPr anchor="t"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dirty="0"/>
              <a:t>A tennis ball (58g) travelling at 55ms</a:t>
            </a:r>
            <a:r>
              <a:rPr lang="en-US" altLang="en-US" baseline="30000" dirty="0"/>
              <a:t>-1</a:t>
            </a:r>
            <a:r>
              <a:rPr lang="en-US" altLang="en-US" dirty="0"/>
              <a:t> is struck by a tennis racquet.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a) Find the change in momentum as ball is momentarily brought to a halt.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b) Find magnitude of impulse.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c) Find average force applied to stop ball in 0.15s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a) 3.19 kg m s</a:t>
            </a:r>
            <a:r>
              <a:rPr lang="en-US" altLang="en-US" baseline="30000" dirty="0"/>
              <a:t>-1</a:t>
            </a:r>
            <a:r>
              <a:rPr lang="en-US" altLang="en-US" dirty="0"/>
              <a:t> in opposite direction b) 3.19 N s c) 21.3 N opposite direction to ball’s travel.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6364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>
            <a:extLst>
              <a:ext uri="{FF2B5EF4-FFF2-40B4-BE49-F238E27FC236}">
                <a16:creationId xmlns:a16="http://schemas.microsoft.com/office/drawing/2014/main" id="{DCBC7EBF-A82B-49E5-BB36-AE5B3BC06D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84311" y="685801"/>
            <a:ext cx="10018713" cy="67215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Example 3</a:t>
            </a:r>
          </a:p>
        </p:txBody>
      </p:sp>
      <p:sp>
        <p:nvSpPr>
          <p:cNvPr id="32773" name="Rectangle 3">
            <a:extLst>
              <a:ext uri="{FF2B5EF4-FFF2-40B4-BE49-F238E27FC236}">
                <a16:creationId xmlns:a16="http://schemas.microsoft.com/office/drawing/2014/main" id="{596AD3C9-90F5-49EA-BD34-C1F9C12588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84310" y="1357953"/>
            <a:ext cx="10018713" cy="4433247"/>
          </a:xfrm>
        </p:spPr>
        <p:txBody>
          <a:bodyPr anchor="t"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dirty="0"/>
              <a:t>A tennis ball (58g) travelling at 55ms</a:t>
            </a:r>
            <a:r>
              <a:rPr lang="en-US" altLang="en-US" baseline="30000" dirty="0"/>
              <a:t>-1</a:t>
            </a:r>
            <a:r>
              <a:rPr lang="en-US" altLang="en-US" dirty="0"/>
              <a:t> is struck by a tennis racquet, sending it back the opposite direction at 35 ms</a:t>
            </a:r>
            <a:r>
              <a:rPr lang="en-US" altLang="en-US" baseline="30000" dirty="0"/>
              <a:t>-1</a:t>
            </a:r>
            <a:r>
              <a:rPr lang="en-US" altLang="en-US" dirty="0"/>
              <a:t>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a) Find the change </a:t>
            </a:r>
            <a:r>
              <a:rPr lang="en-US" altLang="en-US"/>
              <a:t>in momentum.</a:t>
            </a:r>
            <a:endParaRPr lang="en-US" altLang="en-US" dirty="0"/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b) Find magnitude of impulse.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c) Find average force applied to hit ball for 0.15s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a) 5.22 kg m s</a:t>
            </a:r>
            <a:r>
              <a:rPr lang="en-US" altLang="en-US" baseline="30000" dirty="0"/>
              <a:t>-1</a:t>
            </a:r>
            <a:r>
              <a:rPr lang="en-US" altLang="en-US" dirty="0"/>
              <a:t> in opposite direction b) 5.22 N s c) 34.8 N opposite direction to ball’s travel.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73037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>
            <a:extLst>
              <a:ext uri="{FF2B5EF4-FFF2-40B4-BE49-F238E27FC236}">
                <a16:creationId xmlns:a16="http://schemas.microsoft.com/office/drawing/2014/main" id="{55F4392A-1694-4CFD-90ED-E11A5AA057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Crumple zones</a:t>
            </a:r>
          </a:p>
        </p:txBody>
      </p:sp>
      <p:sp>
        <p:nvSpPr>
          <p:cNvPr id="36869" name="Rectangle 3">
            <a:extLst>
              <a:ext uri="{FF2B5EF4-FFF2-40B4-BE49-F238E27FC236}">
                <a16:creationId xmlns:a16="http://schemas.microsoft.com/office/drawing/2014/main" id="{713A26AC-BB5B-431D-893A-841F224CC0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Longer time force is applied, the less the force required.</a:t>
            </a:r>
          </a:p>
          <a:p>
            <a:pPr eaLnBrk="1" hangingPunct="1"/>
            <a:r>
              <a:rPr lang="en-US" altLang="en-US" dirty="0"/>
              <a:t>Change in momentum will be the same.</a:t>
            </a:r>
          </a:p>
          <a:p>
            <a:pPr eaLnBrk="1" hangingPunct="1"/>
            <a:r>
              <a:rPr lang="en-US" altLang="en-US" dirty="0"/>
              <a:t>Ft = m(v-u)</a:t>
            </a:r>
          </a:p>
          <a:p>
            <a:pPr eaLnBrk="1" hangingPunct="1">
              <a:buFontTx/>
              <a:buNone/>
            </a:pPr>
            <a:r>
              <a:rPr lang="en-US" altLang="en-US" dirty="0"/>
              <a:t>		        </a:t>
            </a:r>
          </a:p>
          <a:p>
            <a:pPr eaLnBrk="1" hangingPunct="1">
              <a:buFontTx/>
              <a:buNone/>
            </a:pPr>
            <a:r>
              <a:rPr lang="en-US" altLang="en-US" dirty="0" err="1"/>
              <a:t>Eg</a:t>
            </a:r>
            <a:r>
              <a:rPr lang="en-US" altLang="en-US" dirty="0"/>
              <a:t>: cars crumple zone, egg packaging, bend knees on landing, high jump cushion, airbags, sport shoe design </a:t>
            </a:r>
          </a:p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1195688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2">
            <a:extLst>
              <a:ext uri="{FF2B5EF4-FFF2-40B4-BE49-F238E27FC236}">
                <a16:creationId xmlns:a16="http://schemas.microsoft.com/office/drawing/2014/main" id="{BB7F323C-046D-47C3-BE6D-66B52984E7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84311" y="685800"/>
            <a:ext cx="10018713" cy="719919"/>
          </a:xfrm>
        </p:spPr>
        <p:txBody>
          <a:bodyPr/>
          <a:lstStyle/>
          <a:p>
            <a:pPr eaLnBrk="1" hangingPunct="1"/>
            <a:r>
              <a:rPr lang="en-US" altLang="en-US" dirty="0"/>
              <a:t>Example</a:t>
            </a: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E5E9000A-3A4A-4703-8919-F473737683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84310" y="1473959"/>
            <a:ext cx="10018713" cy="4317242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800" dirty="0"/>
              <a:t>A person weighs 60kg and lands on a concrete surface after jumping from a height of 6.0m. The impact time when landing with locked knees is 0.002s and with bent knees is 0.050s. Will the person’s tibia bone fracture? </a:t>
            </a:r>
          </a:p>
          <a:p>
            <a:pPr eaLnBrk="1" hangingPunct="1"/>
            <a:r>
              <a:rPr lang="en-US" altLang="en-US" sz="2800" dirty="0"/>
              <a:t>Assume cross sectional area of tibia is 3.0 cm</a:t>
            </a:r>
            <a:r>
              <a:rPr lang="en-US" altLang="en-US" sz="2800" baseline="30000" dirty="0"/>
              <a:t>2</a:t>
            </a:r>
            <a:endParaRPr lang="en-US" altLang="en-US" sz="2800" dirty="0"/>
          </a:p>
          <a:p>
            <a:pPr eaLnBrk="1" hangingPunct="1"/>
            <a:r>
              <a:rPr lang="en-US" altLang="en-US" sz="2800" dirty="0"/>
              <a:t>Bone strength is 170N mm</a:t>
            </a:r>
            <a:r>
              <a:rPr lang="en-US" altLang="en-US" sz="2800" baseline="30000" dirty="0"/>
              <a:t>-2</a:t>
            </a:r>
            <a:endParaRPr lang="en-US" altLang="en-US" sz="2800" dirty="0"/>
          </a:p>
          <a:p>
            <a:pPr eaLnBrk="1" hangingPunct="1"/>
            <a:r>
              <a:rPr lang="en-US" altLang="en-US" sz="2800" dirty="0"/>
              <a:t>Force required = 5.1 x 10</a:t>
            </a:r>
            <a:r>
              <a:rPr lang="en-US" altLang="en-US" sz="2800" baseline="30000" dirty="0"/>
              <a:t>4</a:t>
            </a:r>
            <a:r>
              <a:rPr lang="en-US" altLang="en-US" sz="2800" dirty="0"/>
              <a:t> N</a:t>
            </a:r>
          </a:p>
          <a:p>
            <a:pPr eaLnBrk="1" hangingPunct="1"/>
            <a:r>
              <a:rPr lang="en-US" altLang="en-US" sz="2800" dirty="0"/>
              <a:t>3.26 x 10</a:t>
            </a:r>
            <a:r>
              <a:rPr lang="en-US" altLang="en-US" sz="2800" baseline="30000" dirty="0"/>
              <a:t>5 </a:t>
            </a:r>
            <a:r>
              <a:rPr lang="en-US" altLang="en-US" sz="2800" dirty="0"/>
              <a:t>N   1.36 x 10</a:t>
            </a:r>
            <a:r>
              <a:rPr lang="en-US" altLang="en-US" sz="2800" baseline="30000" dirty="0"/>
              <a:t>4</a:t>
            </a:r>
            <a:r>
              <a:rPr lang="en-US" altLang="en-US" sz="2800" dirty="0"/>
              <a:t> N</a:t>
            </a:r>
          </a:p>
        </p:txBody>
      </p:sp>
    </p:spTree>
    <p:extLst>
      <p:ext uri="{BB962C8B-B14F-4D97-AF65-F5344CB8AC3E}">
        <p14:creationId xmlns:p14="http://schemas.microsoft.com/office/powerpoint/2010/main" val="1539885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5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93A08-FB78-4729-A1A5-5DC998951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835925"/>
          </a:xfrm>
        </p:spPr>
        <p:txBody>
          <a:bodyPr/>
          <a:lstStyle/>
          <a:p>
            <a:r>
              <a:rPr lang="en-US" dirty="0"/>
              <a:t>Energy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B28C3-8B0D-46F5-B3F4-499660019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521725"/>
            <a:ext cx="10018713" cy="4269475"/>
          </a:xfrm>
        </p:spPr>
        <p:txBody>
          <a:bodyPr anchor="t"/>
          <a:lstStyle/>
          <a:p>
            <a:r>
              <a:rPr lang="en-US" dirty="0"/>
              <a:t>Energy: the capacity to do work, measured in Joules (J)</a:t>
            </a:r>
          </a:p>
          <a:p>
            <a:r>
              <a:rPr lang="en-US" dirty="0"/>
              <a:t>Work: work is done when energy is transformed or transferred, measured in Joules (J)</a:t>
            </a:r>
          </a:p>
          <a:p>
            <a:endParaRPr lang="en-US" dirty="0"/>
          </a:p>
          <a:p>
            <a:r>
              <a:rPr lang="en-US" dirty="0"/>
              <a:t>Circular definitions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08971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vs Displacement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107" y="1863432"/>
            <a:ext cx="10058401" cy="4499310"/>
          </a:xfrm>
        </p:spPr>
        <p:txBody>
          <a:bodyPr>
            <a:normAutofit/>
          </a:bodyPr>
          <a:lstStyle/>
          <a:p>
            <a:r>
              <a:rPr lang="en-AU" sz="2400" dirty="0"/>
              <a:t>Distance is how far an object has travelled from its starting point. (Scalar: magnitude)</a:t>
            </a:r>
          </a:p>
          <a:p>
            <a:r>
              <a:rPr lang="en-AU" sz="2400" dirty="0"/>
              <a:t>Displacement is how far an object is from its starting point with the direction. (Vector: magnitude with direction)</a:t>
            </a:r>
          </a:p>
          <a:p>
            <a:r>
              <a:rPr lang="en-US" sz="2400" dirty="0"/>
              <a:t>Displacement is the straight line distance from start to finish.</a:t>
            </a:r>
            <a:endParaRPr lang="en-AU" sz="2400" dirty="0"/>
          </a:p>
          <a:p>
            <a:r>
              <a:rPr lang="en-AU" sz="2400" dirty="0"/>
              <a:t>E.g. swimmer having done 1,2,3 laps of a 50m pool.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E</a:t>
            </a:r>
            <a:r>
              <a:rPr lang="en-AU" sz="2400" dirty="0"/>
              <a:t>.g. athlete running around a 400m circuit track.</a:t>
            </a:r>
          </a:p>
          <a:p>
            <a:endParaRPr lang="en-A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A4609E-1D28-4D5D-A148-C0CF2831FD53}"/>
              </a:ext>
            </a:extLst>
          </p:cNvPr>
          <p:cNvSpPr txBox="1"/>
          <p:nvPr/>
        </p:nvSpPr>
        <p:spPr>
          <a:xfrm>
            <a:off x="2523798" y="5987534"/>
            <a:ext cx="3969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lap: distance=400m  displacement=0m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4C7497-EEED-47D1-959A-B296145364DC}"/>
              </a:ext>
            </a:extLst>
          </p:cNvPr>
          <p:cNvSpPr txBox="1"/>
          <p:nvPr/>
        </p:nvSpPr>
        <p:spPr>
          <a:xfrm>
            <a:off x="2383338" y="4556205"/>
            <a:ext cx="50590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lap: distance=50m  displacement=50m forwards</a:t>
            </a:r>
          </a:p>
          <a:p>
            <a:r>
              <a:rPr lang="en-US" dirty="0"/>
              <a:t>2 laps: distance=100m  displacement=0m </a:t>
            </a:r>
          </a:p>
          <a:p>
            <a:r>
              <a:rPr lang="en-US" dirty="0"/>
              <a:t>3 laps: distance=150m  displacement=50m forwards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59371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B4CAB-CDCB-4A5E-9191-5D30D7545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33567"/>
          </a:xfrm>
        </p:spPr>
        <p:txBody>
          <a:bodyPr>
            <a:normAutofit/>
          </a:bodyPr>
          <a:lstStyle/>
          <a:p>
            <a:r>
              <a:rPr lang="en-US" dirty="0"/>
              <a:t>Types of energy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F29C1-11E1-4259-9741-DAC3F2268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637731"/>
            <a:ext cx="10018713" cy="3630305"/>
          </a:xfrm>
        </p:spPr>
        <p:txBody>
          <a:bodyPr numCol="2" anchor="t">
            <a:normAutofit/>
          </a:bodyPr>
          <a:lstStyle/>
          <a:p>
            <a:pPr marL="0" indent="0">
              <a:buNone/>
            </a:pPr>
            <a:r>
              <a:rPr lang="en-US" dirty="0"/>
              <a:t>Associated with motion</a:t>
            </a:r>
          </a:p>
          <a:p>
            <a:r>
              <a:rPr lang="en-US" dirty="0"/>
              <a:t>Kinetic</a:t>
            </a:r>
          </a:p>
          <a:p>
            <a:r>
              <a:rPr lang="en-US" dirty="0"/>
              <a:t>Electrical</a:t>
            </a:r>
          </a:p>
          <a:p>
            <a:r>
              <a:rPr lang="en-US" dirty="0"/>
              <a:t>Thermal</a:t>
            </a:r>
          </a:p>
          <a:p>
            <a:r>
              <a:rPr lang="en-US" dirty="0"/>
              <a:t>Electromagnetic (light)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Stored</a:t>
            </a:r>
          </a:p>
          <a:p>
            <a:r>
              <a:rPr lang="en-US" dirty="0"/>
              <a:t>Gravitational potential</a:t>
            </a:r>
          </a:p>
          <a:p>
            <a:r>
              <a:rPr lang="en-US" dirty="0"/>
              <a:t>Electrostatic potential</a:t>
            </a:r>
          </a:p>
          <a:p>
            <a:r>
              <a:rPr lang="en-US" dirty="0"/>
              <a:t>Nuclear potential</a:t>
            </a:r>
          </a:p>
          <a:p>
            <a:r>
              <a:rPr lang="en-US" dirty="0"/>
              <a:t>Elastic potential</a:t>
            </a:r>
          </a:p>
          <a:p>
            <a:r>
              <a:rPr lang="en-US" dirty="0"/>
              <a:t>Magnetic potential</a:t>
            </a:r>
          </a:p>
          <a:p>
            <a:r>
              <a:rPr lang="en-US" dirty="0"/>
              <a:t>Chemical Potential energy</a:t>
            </a:r>
            <a:endParaRPr lang="en-A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B6139F-C1D2-4F0A-BD90-82658D6EF132}"/>
              </a:ext>
            </a:extLst>
          </p:cNvPr>
          <p:cNvSpPr txBox="1"/>
          <p:nvPr/>
        </p:nvSpPr>
        <p:spPr>
          <a:xfrm>
            <a:off x="2415654" y="5622878"/>
            <a:ext cx="59168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en-US" dirty="0">
                <a:hlinkClick r:id="rId2"/>
              </a:rPr>
              <a:t>http://australia.twig-world.com/films/forms-of-energy-1516/</a:t>
            </a:r>
            <a:endParaRPr lang="en-AU" altLang="en-US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7747651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607E9-1A47-4AEB-B0F5-085EE5F84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047466"/>
          </a:xfrm>
        </p:spPr>
        <p:txBody>
          <a:bodyPr/>
          <a:lstStyle/>
          <a:p>
            <a:r>
              <a:rPr lang="en-US" dirty="0"/>
              <a:t>Conservation of energy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E9C34-E99D-40B2-8C9E-4198DE41E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794681"/>
            <a:ext cx="10018713" cy="3996519"/>
          </a:xfrm>
        </p:spPr>
        <p:txBody>
          <a:bodyPr anchor="t">
            <a:normAutofit/>
          </a:bodyPr>
          <a:lstStyle/>
          <a:p>
            <a:r>
              <a:rPr lang="en-US" dirty="0"/>
              <a:t>Energy can never be created of destroyed, only transformed or transferred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AU" altLang="en-US" dirty="0">
                <a:hlinkClick r:id="rId2"/>
              </a:rPr>
              <a:t>http://australia.twig-world.com/films/energy-transformation-1517/</a:t>
            </a:r>
            <a:endParaRPr lang="en-AU" altLang="en-US" dirty="0"/>
          </a:p>
          <a:p>
            <a:pPr marL="0" indent="0">
              <a:buNone/>
            </a:pPr>
            <a:r>
              <a:rPr lang="en-AU" altLang="en-US" dirty="0">
                <a:hlinkClick r:id="rId2"/>
              </a:rPr>
              <a:t>http://australia.twig-world.com/films/energy-transformation-1517/</a:t>
            </a:r>
            <a:endParaRPr lang="en-AU" altLang="en-US" dirty="0"/>
          </a:p>
          <a:p>
            <a:pPr marL="0" indent="0">
              <a:buNone/>
            </a:pPr>
            <a:endParaRPr lang="en-AU" altLang="en-US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7330345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F932E-A32D-4EEB-A1F6-2C7FDF584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883693"/>
          </a:xfrm>
        </p:spPr>
        <p:txBody>
          <a:bodyPr/>
          <a:lstStyle/>
          <a:p>
            <a:r>
              <a:rPr lang="en-US" dirty="0"/>
              <a:t>Gravitational Potential Energy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5F7755-FDD8-4E3E-BEA9-0DC2F0E7CB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84310" y="1712794"/>
                <a:ext cx="10018713" cy="4078406"/>
              </a:xfrm>
            </p:spPr>
            <p:txBody>
              <a:bodyPr anchor="t"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𝑚𝑔h</m:t>
                      </m:r>
                    </m:oMath>
                  </m:oMathPara>
                </a14:m>
                <a:endParaRPr lang="en-US" sz="3600" dirty="0"/>
              </a:p>
              <a:p>
                <a:r>
                  <a:rPr lang="en-US" dirty="0"/>
                  <a:t>Gravitational potential energy is energy held by mass raised off the ground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AU" altLang="en-US" dirty="0">
                    <a:hlinkClick r:id="rId2"/>
                  </a:rPr>
                  <a:t>http://australia.twig-world.com/films/potential-energy-1518/</a:t>
                </a:r>
                <a:endParaRPr lang="en-AU" altLang="en-US" dirty="0"/>
              </a:p>
              <a:p>
                <a:endParaRPr lang="en-A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5F7755-FDD8-4E3E-BEA9-0DC2F0E7CB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10" y="1712794"/>
                <a:ext cx="10018713" cy="4078406"/>
              </a:xfrm>
              <a:blipFill>
                <a:blip r:embed="rId3"/>
                <a:stretch>
                  <a:fillRect l="-15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613777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12075-CD2B-403B-A290-7452647BD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08630"/>
          </a:xfrm>
        </p:spPr>
        <p:txBody>
          <a:bodyPr/>
          <a:lstStyle/>
          <a:p>
            <a:r>
              <a:rPr lang="en-US" dirty="0"/>
              <a:t>Kinetic energy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924216-2565-4F0B-B87B-1A34B7942F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84310" y="1746913"/>
                <a:ext cx="10018713" cy="4044287"/>
              </a:xfrm>
            </p:spPr>
            <p:txBody>
              <a:bodyPr anchor="t"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Kinetic energy is energy held by mass in motion</a:t>
                </a:r>
                <a:endParaRPr lang="en-A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924216-2565-4F0B-B87B-1A34B7942F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10" y="1746913"/>
                <a:ext cx="10018713" cy="4044287"/>
              </a:xfrm>
              <a:blipFill>
                <a:blip r:embed="rId2"/>
                <a:stretch>
                  <a:fillRect l="-15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666342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D49A5-BC45-4E94-AEE1-B233723B3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876869"/>
          </a:xfrm>
        </p:spPr>
        <p:txBody>
          <a:bodyPr/>
          <a:lstStyle/>
          <a:p>
            <a:r>
              <a:rPr lang="en-US" dirty="0"/>
              <a:t>Elastic vs inelastic collision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707D4-537A-4CE1-9110-161872D51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651379"/>
            <a:ext cx="10018713" cy="4139821"/>
          </a:xfrm>
        </p:spPr>
        <p:txBody>
          <a:bodyPr anchor="t"/>
          <a:lstStyle/>
          <a:p>
            <a:r>
              <a:rPr lang="en-US" dirty="0"/>
              <a:t>When two objects collide the collision may be elastic or inelastic</a:t>
            </a:r>
          </a:p>
          <a:p>
            <a:r>
              <a:rPr lang="en-US" dirty="0"/>
              <a:t>In an elastic collision the total kinetic energy held by the two objects doesn’t change</a:t>
            </a:r>
          </a:p>
          <a:p>
            <a:r>
              <a:rPr lang="en-US" dirty="0"/>
              <a:t>In an inelastic collision some of the kinetic energy is lost to other forms such as heat and sound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2155168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>
            <a:extLst>
              <a:ext uri="{FF2B5EF4-FFF2-40B4-BE49-F238E27FC236}">
                <a16:creationId xmlns:a16="http://schemas.microsoft.com/office/drawing/2014/main" id="{4B3CEDAE-5520-4826-8B19-0B6386AB7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108881"/>
          </a:xfrm>
        </p:spPr>
        <p:txBody>
          <a:bodyPr>
            <a:normAutofit fontScale="90000"/>
          </a:bodyPr>
          <a:lstStyle/>
          <a:p>
            <a:r>
              <a:rPr lang="en-AU" altLang="en-US" dirty="0"/>
              <a:t>Example:</a:t>
            </a:r>
            <a:br>
              <a:rPr lang="en-AU" altLang="en-US" dirty="0"/>
            </a:br>
            <a:endParaRPr lang="en-AU" altLang="en-US" dirty="0"/>
          </a:p>
        </p:txBody>
      </p:sp>
      <p:sp>
        <p:nvSpPr>
          <p:cNvPr id="38915" name="Content Placeholder 2">
            <a:extLst>
              <a:ext uri="{FF2B5EF4-FFF2-40B4-BE49-F238E27FC236}">
                <a16:creationId xmlns:a16="http://schemas.microsoft.com/office/drawing/2014/main" id="{30C06ABA-5203-4E8D-99E4-E6AE005E6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392071"/>
            <a:ext cx="10018713" cy="4399129"/>
          </a:xfrm>
        </p:spPr>
        <p:txBody>
          <a:bodyPr anchor="t"/>
          <a:lstStyle/>
          <a:p>
            <a:r>
              <a:rPr lang="en-AU" altLang="en-US" dirty="0"/>
              <a:t>A 1.5 x 10</a:t>
            </a:r>
            <a:r>
              <a:rPr lang="en-AU" altLang="en-US" baseline="30000" dirty="0"/>
              <a:t>3  </a:t>
            </a:r>
            <a:r>
              <a:rPr lang="en-AU" altLang="en-US" dirty="0"/>
              <a:t>kg car is moving to the right at 20 m s</a:t>
            </a:r>
            <a:r>
              <a:rPr lang="en-AU" altLang="en-US" baseline="30000" dirty="0"/>
              <a:t>-1</a:t>
            </a:r>
            <a:r>
              <a:rPr lang="en-AU" altLang="en-US" dirty="0"/>
              <a:t> while a 5.0 x 10</a:t>
            </a:r>
            <a:r>
              <a:rPr lang="en-AU" altLang="en-US" baseline="30000" dirty="0"/>
              <a:t>3</a:t>
            </a:r>
            <a:r>
              <a:rPr lang="en-AU" altLang="en-US" dirty="0"/>
              <a:t> kg truck is moving to the left at 10 m s</a:t>
            </a:r>
            <a:r>
              <a:rPr lang="en-AU" altLang="en-US" baseline="30000" dirty="0"/>
              <a:t>‑1</a:t>
            </a:r>
            <a:r>
              <a:rPr lang="en-AU" altLang="en-US" dirty="0"/>
              <a:t> . The car and truck collide and move off as one mass stuck together.</a:t>
            </a:r>
          </a:p>
          <a:p>
            <a:r>
              <a:rPr lang="en-AU" altLang="en-US" dirty="0"/>
              <a:t>What is the velocity of the wreckage immediately after the collision.</a:t>
            </a:r>
          </a:p>
          <a:p>
            <a:r>
              <a:rPr lang="en-AU" altLang="en-US" dirty="0"/>
              <a:t>How much kinetic energy is lost as heat or sound when the car and truck collide?</a:t>
            </a:r>
          </a:p>
          <a:p>
            <a:r>
              <a:rPr lang="en-US" altLang="en-US" sz="2000" dirty="0"/>
              <a:t>3.1 ms</a:t>
            </a:r>
            <a:r>
              <a:rPr lang="en-US" altLang="en-US" sz="2000" baseline="30000" dirty="0"/>
              <a:t>-1 </a:t>
            </a:r>
            <a:r>
              <a:rPr lang="en-US" altLang="en-US" sz="2000" dirty="0"/>
              <a:t>left   5.2 x 10 </a:t>
            </a:r>
            <a:r>
              <a:rPr lang="en-US" altLang="en-US" sz="2000" baseline="30000" dirty="0"/>
              <a:t>5</a:t>
            </a:r>
            <a:r>
              <a:rPr lang="en-US" altLang="en-US" sz="2000" dirty="0"/>
              <a:t> J</a:t>
            </a:r>
            <a:endParaRPr lang="en-AU" altLang="en-US" sz="2000" dirty="0"/>
          </a:p>
          <a:p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1957991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D90DF-A321-4584-B5F6-FEF5805C7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129352"/>
          </a:xfrm>
        </p:spPr>
        <p:txBody>
          <a:bodyPr/>
          <a:lstStyle/>
          <a:p>
            <a:r>
              <a:rPr lang="en-US" dirty="0"/>
              <a:t>Total mechanical energy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CB335-DAA0-459F-B5FA-AA4A4A985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815153"/>
            <a:ext cx="10018713" cy="3976047"/>
          </a:xfrm>
        </p:spPr>
        <p:txBody>
          <a:bodyPr anchor="t"/>
          <a:lstStyle/>
          <a:p>
            <a:r>
              <a:rPr lang="en-US" dirty="0"/>
              <a:t>Sum of kinetic energy and gravitational potential energy</a:t>
            </a:r>
          </a:p>
          <a:p>
            <a:r>
              <a:rPr lang="en-US" dirty="0"/>
              <a:t>Energy held by mass due to its position in and motion through a system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6941127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C64F4A1E-EAF2-4EDD-971D-37EE20E54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992875"/>
          </a:xfrm>
        </p:spPr>
        <p:txBody>
          <a:bodyPr/>
          <a:lstStyle/>
          <a:p>
            <a:r>
              <a:rPr lang="en-AU" altLang="en-US" dirty="0"/>
              <a:t>Example 1 </a:t>
            </a:r>
          </a:p>
        </p:txBody>
      </p:sp>
      <p:sp>
        <p:nvSpPr>
          <p:cNvPr id="32771" name="Content Placeholder 2">
            <a:extLst>
              <a:ext uri="{FF2B5EF4-FFF2-40B4-BE49-F238E27FC236}">
                <a16:creationId xmlns:a16="http://schemas.microsoft.com/office/drawing/2014/main" id="{D5744047-96C1-40DE-B587-2627D6F5C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740091"/>
            <a:ext cx="10018713" cy="4051110"/>
          </a:xfrm>
        </p:spPr>
        <p:txBody>
          <a:bodyPr anchor="t"/>
          <a:lstStyle/>
          <a:p>
            <a:r>
              <a:rPr lang="en-AU" altLang="en-US" dirty="0"/>
              <a:t>Calculate the kinetic energy and hence the velocity required for a pole vaulter to pass over a 5.0m high bar. Assume the vaulter reaches a maximum height equivalent to the level of the bar with a horizontal velocity of 1.2 m/s. Use g = 9.8 ms</a:t>
            </a:r>
            <a:r>
              <a:rPr lang="en-AU" altLang="en-US" baseline="30000" dirty="0"/>
              <a:t>-2</a:t>
            </a:r>
            <a:r>
              <a:rPr lang="en-AU" altLang="en-US" dirty="0"/>
              <a:t>. Mass of man is 75kg. </a:t>
            </a:r>
          </a:p>
          <a:p>
            <a:r>
              <a:rPr lang="en-US" altLang="en-US" dirty="0"/>
              <a:t>9.97m/s</a:t>
            </a:r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1773210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B800D830-9467-40EF-A01D-9EF5E3BE1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74510"/>
          </a:xfrm>
        </p:spPr>
        <p:txBody>
          <a:bodyPr/>
          <a:lstStyle/>
          <a:p>
            <a:r>
              <a:rPr lang="en-AU" altLang="en-US" dirty="0"/>
              <a:t>Example 2</a:t>
            </a:r>
          </a:p>
        </p:txBody>
      </p:sp>
      <p:sp>
        <p:nvSpPr>
          <p:cNvPr id="33795" name="Content Placeholder 2">
            <a:extLst>
              <a:ext uri="{FF2B5EF4-FFF2-40B4-BE49-F238E27FC236}">
                <a16:creationId xmlns:a16="http://schemas.microsoft.com/office/drawing/2014/main" id="{46EA8434-C465-4687-A2C4-DB3B0B5F1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624085"/>
            <a:ext cx="10018713" cy="4167116"/>
          </a:xfrm>
        </p:spPr>
        <p:txBody>
          <a:bodyPr anchor="t"/>
          <a:lstStyle/>
          <a:p>
            <a:r>
              <a:rPr lang="en-AU" altLang="en-US" dirty="0"/>
              <a:t>A climber abseiling down a cliff uses friction between gloved hands and the climbing rope to slow down. If a climber with mass of 75 kg abseils down a cliff of 45.0 m reaches a velocity of 5.20 m/s by the time he reaches the ground, determine the average frictional force applied by his hands on the rope. </a:t>
            </a:r>
          </a:p>
          <a:p>
            <a:r>
              <a:rPr lang="en-US" altLang="en-US" dirty="0"/>
              <a:t>F = 712.5 N</a:t>
            </a:r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3525866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52B41-159A-43BA-A2A0-E7264FDCA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78829"/>
            <a:ext cx="10018713" cy="1613338"/>
          </a:xfrm>
        </p:spPr>
        <p:txBody>
          <a:bodyPr>
            <a:normAutofit fontScale="90000"/>
          </a:bodyPr>
          <a:lstStyle/>
          <a:p>
            <a:r>
              <a:rPr lang="en-AU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reconstruction of a traffic accident based on the testimonies of eyewitnesses and evidence found on the road is shown below in three stages; before the collision, at the moment of impact, and after the collision. The skid marks seen in the diagrams reveal the distance over which Car 1 was braking hard. Car 1 has a maximum braking force of 16800 N. You may assume that Car 1 only ever applied the full force of its brakes and that it has come to a stop in the third diagram below.</a:t>
            </a:r>
            <a:br>
              <a:rPr lang="en-AU" sz="1800" dirty="0">
                <a:effectLst/>
                <a:latin typeface="Museo Sans 300" panose="020000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AU" sz="1800" dirty="0"/>
          </a:p>
        </p:txBody>
      </p:sp>
      <p:pic>
        <p:nvPicPr>
          <p:cNvPr id="39" name="Content Placeholder 38" descr="Graphical user interface&#10;&#10;Description automatically generated">
            <a:extLst>
              <a:ext uri="{FF2B5EF4-FFF2-40B4-BE49-F238E27FC236}">
                <a16:creationId xmlns:a16="http://schemas.microsoft.com/office/drawing/2014/main" id="{02A870FE-6DC2-43EF-BB36-B31BC06EAD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256" t="21958" r="9628" b="19199"/>
          <a:stretch/>
        </p:blipFill>
        <p:spPr bwMode="auto">
          <a:xfrm>
            <a:off x="3303418" y="1692167"/>
            <a:ext cx="6380497" cy="31242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E858AD58-63BC-444C-9BFE-A56A5FBDB21A}"/>
              </a:ext>
            </a:extLst>
          </p:cNvPr>
          <p:cNvSpPr txBox="1"/>
          <p:nvPr/>
        </p:nvSpPr>
        <p:spPr>
          <a:xfrm>
            <a:off x="1004551" y="1412967"/>
            <a:ext cx="11024317" cy="5513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>
              <a:lnSpc>
                <a:spcPct val="107000"/>
              </a:lnSpc>
              <a:tabLst>
                <a:tab pos="6120130" algn="r"/>
              </a:tabLst>
            </a:pPr>
            <a:endParaRPr lang="en-AU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tabLst>
                <a:tab pos="6120130" algn="r"/>
              </a:tabLst>
            </a:pPr>
            <a:endParaRPr lang="en-AU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tabLst>
                <a:tab pos="6120130" algn="r"/>
              </a:tabLst>
            </a:pPr>
            <a:endParaRPr lang="en-AU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tabLst>
                <a:tab pos="6120130" algn="r"/>
              </a:tabLst>
            </a:pPr>
            <a:endParaRPr lang="en-AU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tabLst>
                <a:tab pos="6120130" algn="r"/>
              </a:tabLst>
            </a:pPr>
            <a:endParaRPr lang="en-AU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tabLst>
                <a:tab pos="6120130" algn="r"/>
              </a:tabLst>
            </a:pPr>
            <a:endParaRPr lang="en-AU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tabLst>
                <a:tab pos="6120130" algn="r"/>
              </a:tabLst>
            </a:pPr>
            <a:endParaRPr lang="en-AU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tabLst>
                <a:tab pos="6120130" algn="r"/>
              </a:tabLst>
            </a:pPr>
            <a:endParaRPr lang="en-AU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tabLst>
                <a:tab pos="6120130" algn="r"/>
              </a:tabLst>
            </a:pPr>
            <a:endParaRPr lang="en-AU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tabLst>
                <a:tab pos="6120130" algn="r"/>
              </a:tabLst>
            </a:pPr>
            <a:endParaRPr lang="en-AU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tabLst>
                <a:tab pos="6120130" algn="r"/>
              </a:tabLst>
            </a:pPr>
            <a:endParaRPr lang="en-AU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tabLst>
                <a:tab pos="6120130" algn="r"/>
              </a:tabLst>
            </a:pPr>
            <a:r>
              <a:rPr lang="en-AU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AU" sz="1800" dirty="0">
              <a:effectLst/>
              <a:latin typeface="Museo Sans 300" panose="02000000000000000000" pitchFamily="50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lphaLcParenBoth"/>
              <a:tabLst>
                <a:tab pos="6120130" algn="r"/>
              </a:tabLst>
            </a:pPr>
            <a:r>
              <a:rPr lang="en-AU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Explain whether a car crash is an example of an elastic or inelastic collision. 		(3 marks)</a:t>
            </a:r>
            <a:endParaRPr lang="en-AU" sz="1800" dirty="0">
              <a:effectLst/>
              <a:latin typeface="Museo Sans 300" panose="02000000000000000000" pitchFamily="50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lphaLcParenBoth"/>
              <a:tabLst>
                <a:tab pos="6120130" algn="r"/>
              </a:tabLst>
            </a:pPr>
            <a:r>
              <a:rPr lang="en-AU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Show that the velocity at which Car 1 collided with Car 2 is approximately 8 m s</a:t>
            </a:r>
            <a:r>
              <a:rPr lang="en-AU" sz="1800" baseline="30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-1</a:t>
            </a:r>
            <a:r>
              <a:rPr lang="en-AU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	(4 marks)</a:t>
            </a:r>
            <a:endParaRPr lang="en-AU" sz="1800" dirty="0">
              <a:effectLst/>
              <a:latin typeface="Museo Sans 300" panose="02000000000000000000" pitchFamily="50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lphaLcParenBoth"/>
              <a:tabLst>
                <a:tab pos="6120130" algn="r"/>
              </a:tabLst>
            </a:pPr>
            <a:r>
              <a:rPr lang="en-AU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Calculate the velocity of Car 1 just after the moment of impact. 					(2 marks) </a:t>
            </a:r>
            <a:endParaRPr lang="en-AU" sz="1800" dirty="0">
              <a:effectLst/>
              <a:latin typeface="Museo Sans 300" panose="02000000000000000000" pitchFamily="50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lphaLcParenBoth"/>
              <a:tabLst>
                <a:tab pos="6120130" algn="r"/>
              </a:tabLst>
            </a:pPr>
            <a:r>
              <a:rPr lang="en-AU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Hence, calculate the velocity of Car 2 just after the moment of impact. If you could not determine an answer to part (c) you may use 6.50 m s</a:t>
            </a:r>
            <a:r>
              <a:rPr lang="en-AU" sz="1800" baseline="30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-1</a:t>
            </a:r>
            <a:r>
              <a:rPr lang="en-AU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							(3 marks)</a:t>
            </a:r>
            <a:endParaRPr lang="en-AU" sz="1800" dirty="0">
              <a:effectLst/>
              <a:latin typeface="Museo Sans 300" panose="02000000000000000000" pitchFamily="50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tabLst>
                <a:tab pos="6120130" algn="r"/>
              </a:tabLst>
            </a:pPr>
            <a:r>
              <a:rPr lang="en-AU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AU" sz="1800" dirty="0">
              <a:effectLst/>
              <a:latin typeface="Museo Sans 300" panose="02000000000000000000" pitchFamily="50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4555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D1FE9-154E-4BDA-8404-2FBAF8FED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50900"/>
          </a:xfrm>
        </p:spPr>
        <p:txBody>
          <a:bodyPr/>
          <a:lstStyle/>
          <a:p>
            <a:r>
              <a:rPr lang="en-US" dirty="0"/>
              <a:t>Speed vs Velocity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A0B16-92E5-4F19-BC01-C3DAB4540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536701"/>
            <a:ext cx="10018713" cy="5098015"/>
          </a:xfrm>
        </p:spPr>
        <p:txBody>
          <a:bodyPr anchor="t">
            <a:normAutofit fontScale="85000" lnSpcReduction="20000"/>
          </a:bodyPr>
          <a:lstStyle/>
          <a:p>
            <a:pPr lvl="0"/>
            <a:r>
              <a:rPr lang="en-AU" dirty="0"/>
              <a:t>Speed is the rate of change of distance (scalar)</a:t>
            </a:r>
          </a:p>
          <a:p>
            <a:pPr lvl="0"/>
            <a:r>
              <a:rPr lang="en-AU" dirty="0"/>
              <a:t>Velocity is the rate of change of displacement (vector)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Consider Damian, an athlete performing a training routine by running back and forth along a straight stretch of running track. He jogs 100 m north in a time of 20 s, then turns and walks 50 m south in a further 25 s before stopping.</a:t>
            </a:r>
          </a:p>
          <a:p>
            <a:r>
              <a:rPr lang="en-AU" b="1" dirty="0"/>
              <a:t>a </a:t>
            </a:r>
            <a:r>
              <a:rPr lang="en-AU" dirty="0"/>
              <a:t>Calculate Damian’s average speed as he is jogging.</a:t>
            </a:r>
          </a:p>
          <a:p>
            <a:r>
              <a:rPr lang="en-AU" b="1" dirty="0"/>
              <a:t>b </a:t>
            </a:r>
            <a:r>
              <a:rPr lang="en-AU" dirty="0"/>
              <a:t>What is his average velocity as he is jogging?</a:t>
            </a:r>
          </a:p>
          <a:p>
            <a:r>
              <a:rPr lang="en-AU" b="1" dirty="0"/>
              <a:t>c </a:t>
            </a:r>
            <a:r>
              <a:rPr lang="en-AU" dirty="0"/>
              <a:t>What is the average speed for this 150 m exercise?</a:t>
            </a:r>
          </a:p>
          <a:p>
            <a:r>
              <a:rPr lang="en-AU" b="1" dirty="0"/>
              <a:t>d </a:t>
            </a:r>
            <a:r>
              <a:rPr lang="en-AU" dirty="0"/>
              <a:t>Determine the average velocity for this activity.</a:t>
            </a:r>
          </a:p>
          <a:p>
            <a:r>
              <a:rPr lang="en-AU" b="1" dirty="0"/>
              <a:t>e </a:t>
            </a:r>
            <a:r>
              <a:rPr lang="en-AU" dirty="0"/>
              <a:t>What is Damian’s average velocity in km h</a:t>
            </a:r>
            <a:r>
              <a:rPr lang="en-AU" baseline="30000" dirty="0"/>
              <a:t>–1</a:t>
            </a:r>
            <a:r>
              <a:rPr lang="en-AU" dirty="0"/>
              <a:t>?</a:t>
            </a:r>
          </a:p>
          <a:p>
            <a:endParaRPr lang="en-AU" dirty="0"/>
          </a:p>
          <a:p>
            <a:r>
              <a:rPr lang="pt-BR" dirty="0"/>
              <a:t>a) 5 m s</a:t>
            </a:r>
            <a:r>
              <a:rPr lang="pt-BR" baseline="30000" dirty="0"/>
              <a:t>-1</a:t>
            </a:r>
            <a:r>
              <a:rPr lang="pt-BR" dirty="0"/>
              <a:t> b) 5 m s</a:t>
            </a:r>
            <a:r>
              <a:rPr lang="pt-BR" baseline="30000" dirty="0"/>
              <a:t>-1</a:t>
            </a:r>
            <a:r>
              <a:rPr lang="pt-BR" dirty="0"/>
              <a:t> N c) 3.33 m s</a:t>
            </a:r>
            <a:r>
              <a:rPr lang="pt-BR" baseline="30000" dirty="0"/>
              <a:t>-1 </a:t>
            </a:r>
            <a:r>
              <a:rPr lang="pt-BR" dirty="0"/>
              <a:t>d) 1.11 m s</a:t>
            </a:r>
            <a:r>
              <a:rPr lang="pt-BR" baseline="30000" dirty="0"/>
              <a:t>-1 </a:t>
            </a:r>
            <a:r>
              <a:rPr lang="pt-BR" dirty="0"/>
              <a:t>N e) 4 km h</a:t>
            </a:r>
            <a:r>
              <a:rPr lang="pt-BR" baseline="30000" dirty="0"/>
              <a:t>-1 </a:t>
            </a:r>
            <a:r>
              <a:rPr lang="pt-BR" dirty="0"/>
              <a:t>N</a:t>
            </a: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41721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7DEAC-7AC9-4CFD-8CED-D763A6BC8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634285"/>
          </a:xfrm>
        </p:spPr>
        <p:txBody>
          <a:bodyPr>
            <a:normAutofit fontScale="90000"/>
          </a:bodyPr>
          <a:lstStyle/>
          <a:p>
            <a:r>
              <a:rPr lang="en-US" dirty="0"/>
              <a:t>Answers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85530C-A202-40F1-A68E-73FB6481A0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84310" y="1081825"/>
                <a:ext cx="10018713" cy="5608750"/>
              </a:xfrm>
            </p:spPr>
            <p:txBody>
              <a:bodyPr>
                <a:normAutofit fontScale="25000" lnSpcReduction="20000"/>
              </a:bodyPr>
              <a:lstStyle/>
              <a:p>
                <a:pPr marL="450215" indent="0">
                  <a:buNone/>
                  <a:tabLst>
                    <a:tab pos="5850890" algn="r"/>
                  </a:tabLst>
                </a:pPr>
                <a:r>
                  <a:rPr lang="en-AU" sz="7200" dirty="0">
                    <a:solidFill>
                      <a:srgbClr val="FF000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a) An inelastic collision occurs when kinetic energy is not conserved	1</a:t>
                </a:r>
              </a:p>
              <a:p>
                <a:pPr marL="450215" indent="0">
                  <a:buNone/>
                  <a:tabLst>
                    <a:tab pos="5850890" algn="r"/>
                  </a:tabLst>
                </a:pPr>
                <a:r>
                  <a:rPr lang="en-AU" sz="7200" dirty="0">
                    <a:solidFill>
                      <a:srgbClr val="FF0000"/>
                    </a:solidFill>
                    <a:latin typeface="Arial" panose="020B0604020202020204" pitchFamily="34" charset="0"/>
                    <a:ea typeface="Times New Roman" panose="02020603050405020304" pitchFamily="18" charset="0"/>
                  </a:rPr>
                  <a:t>	</a:t>
                </a:r>
                <a:r>
                  <a:rPr lang="en-AU" sz="7200" dirty="0">
                    <a:solidFill>
                      <a:srgbClr val="FF000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In a car crash, kinetic energy will be converted into heat/sound/deformation of the car body.1</a:t>
                </a:r>
              </a:p>
              <a:p>
                <a:pPr marL="450215" indent="0">
                  <a:buNone/>
                  <a:tabLst>
                    <a:tab pos="5850890" algn="r"/>
                  </a:tabLst>
                </a:pPr>
                <a:r>
                  <a:rPr lang="en-AU" sz="7200" dirty="0">
                    <a:solidFill>
                      <a:srgbClr val="FF000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Thus a car crash is an example of an inelastic collision</a:t>
                </a:r>
                <a:r>
                  <a:rPr lang="en-AU" sz="4500" dirty="0">
                    <a:solidFill>
                      <a:srgbClr val="FF000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	1</a:t>
                </a:r>
              </a:p>
              <a:p>
                <a:pPr marL="457200" indent="-457200">
                  <a:lnSpc>
                    <a:spcPct val="107000"/>
                  </a:lnSpc>
                  <a:spcAft>
                    <a:spcPts val="800"/>
                  </a:spcAft>
                  <a:tabLst>
                    <a:tab pos="6120130" algn="r"/>
                  </a:tabLst>
                </a:pPr>
                <a:r>
                  <a:rPr lang="en-AU" sz="45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 </a:t>
                </a:r>
                <a:endParaRPr lang="en-AU" sz="72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</a:endParaRPr>
              </a:p>
              <a:p>
                <a:pPr marL="450215" indent="6985">
                  <a:tabLst>
                    <a:tab pos="5850890" algn="r"/>
                  </a:tabLst>
                </a:pPr>
                <a14:m>
                  <m:oMath xmlns:m="http://schemas.openxmlformats.org/officeDocument/2006/math">
                    <m:r>
                      <a:rPr lang="en-AU" sz="7200" i="1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75 </m:t>
                    </m:r>
                    <m:r>
                      <a:rPr lang="en-AU" sz="7200" i="1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𝑘𝑚</m:t>
                    </m:r>
                    <m:r>
                      <a:rPr lang="en-AU" sz="7200" i="1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en-AU" sz="72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AU" sz="72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h</m:t>
                        </m:r>
                      </m:e>
                      <m:sup>
                        <m:r>
                          <a:rPr lang="en-AU" sz="72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a:rPr lang="en-AU" sz="7200" i="1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=20.833 </m:t>
                    </m:r>
                    <m:r>
                      <a:rPr lang="en-AU" sz="7200" i="1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𝑚</m:t>
                    </m:r>
                    <m:r>
                      <a:rPr lang="en-AU" sz="7200" i="1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en-AU" sz="72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AU" sz="72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𝑠</m:t>
                        </m:r>
                      </m:e>
                      <m:sup>
                        <m:r>
                          <a:rPr lang="en-AU" sz="72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AU" sz="7200" dirty="0">
                    <a:solidFill>
                      <a:srgbClr val="FF000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 	1</a:t>
                </a:r>
              </a:p>
              <a:p>
                <a:pPr marL="450215" indent="6985">
                  <a:tabLst>
                    <a:tab pos="5850890" algn="r"/>
                  </a:tabLst>
                </a:pPr>
                <a:r>
                  <a:rPr lang="en-AU" sz="7200" dirty="0">
                    <a:solidFill>
                      <a:srgbClr val="FF000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Deceleration during braking</a:t>
                </a:r>
              </a:p>
              <a:p>
                <a:pPr marL="450215" indent="6985">
                  <a:tabLst>
                    <a:tab pos="5850890" algn="r"/>
                  </a:tabLst>
                </a:pPr>
                <a14:m>
                  <m:oMath xmlns:m="http://schemas.openxmlformats.org/officeDocument/2006/math">
                    <m:r>
                      <a:rPr lang="en-AU" sz="7200" i="1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𝑎</m:t>
                    </m:r>
                    <m:r>
                      <a:rPr lang="en-AU" sz="7200" i="1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AU" sz="72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AU" sz="72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𝐹</m:t>
                        </m:r>
                      </m:num>
                      <m:den>
                        <m:r>
                          <a:rPr lang="en-AU" sz="72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𝑚</m:t>
                        </m:r>
                      </m:den>
                    </m:f>
                    <m:r>
                      <a:rPr lang="en-AU" sz="7200" i="1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AU" sz="72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AU" sz="72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16800</m:t>
                        </m:r>
                      </m:num>
                      <m:den>
                        <m:r>
                          <a:rPr lang="en-AU" sz="72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1200</m:t>
                        </m:r>
                      </m:den>
                    </m:f>
                    <m:r>
                      <a:rPr lang="en-AU" sz="7200" i="1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=14.0 </m:t>
                    </m:r>
                    <m:r>
                      <a:rPr lang="en-AU" sz="7200" i="1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𝑚</m:t>
                    </m:r>
                    <m:r>
                      <a:rPr lang="en-AU" sz="7200" i="1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en-AU" sz="72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AU" sz="72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𝑠</m:t>
                        </m:r>
                      </m:e>
                      <m:sup>
                        <m:r>
                          <a:rPr lang="en-AU" sz="72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AU" sz="7200" dirty="0">
                    <a:solidFill>
                      <a:srgbClr val="FF000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 	1</a:t>
                </a:r>
              </a:p>
              <a:p>
                <a:pPr marL="450215" indent="6985">
                  <a:tabLst>
                    <a:tab pos="5850890" algn="r"/>
                  </a:tabLst>
                </a:pPr>
                <a:r>
                  <a:rPr lang="en-AU" sz="7200" dirty="0">
                    <a:solidFill>
                      <a:srgbClr val="FF000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Velocity at impact</a:t>
                </a:r>
              </a:p>
              <a:p>
                <a:pPr marL="450215" indent="6985">
                  <a:tabLst>
                    <a:tab pos="5850890" algn="r"/>
                  </a:tabLs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AU" sz="72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AU" sz="72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𝑣</m:t>
                        </m:r>
                      </m:e>
                      <m:sup>
                        <m:r>
                          <a:rPr lang="en-AU" sz="72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AU" sz="7200" i="1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AU" sz="72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AU" sz="72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𝑢</m:t>
                        </m:r>
                      </m:e>
                      <m:sup>
                        <m:r>
                          <a:rPr lang="en-AU" sz="72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AU" sz="7200" i="1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+2</m:t>
                    </m:r>
                    <m:r>
                      <a:rPr lang="en-AU" sz="7200" i="1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𝑎𝑠</m:t>
                    </m:r>
                  </m:oMath>
                </a14:m>
                <a:r>
                  <a:rPr lang="en-AU" sz="7200" dirty="0">
                    <a:solidFill>
                      <a:srgbClr val="FF000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 	</a:t>
                </a:r>
              </a:p>
              <a:p>
                <a:pPr marL="450215" indent="6985">
                  <a:tabLst>
                    <a:tab pos="5850890" algn="r"/>
                  </a:tabLs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AU" sz="72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AU" sz="72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𝑣</m:t>
                        </m:r>
                      </m:e>
                      <m:sup>
                        <m:r>
                          <a:rPr lang="en-AU" sz="72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AU" sz="7200" i="1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AU" sz="72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AU" sz="72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20.833</m:t>
                        </m:r>
                      </m:e>
                      <m:sup>
                        <m:r>
                          <a:rPr lang="en-AU" sz="72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AU" sz="7200" i="1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+2×</m:t>
                    </m:r>
                    <m:d>
                      <m:dPr>
                        <m:ctrlPr>
                          <a:rPr lang="en-AU" sz="72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AU" sz="72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−</m:t>
                        </m:r>
                      </m:e>
                    </m:d>
                    <m:r>
                      <a:rPr lang="en-AU" sz="7200" i="1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14.0×13.0</m:t>
                    </m:r>
                  </m:oMath>
                </a14:m>
                <a:r>
                  <a:rPr lang="en-AU" sz="7200" dirty="0">
                    <a:solidFill>
                      <a:srgbClr val="FF000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	1</a:t>
                </a:r>
              </a:p>
              <a:p>
                <a:pPr marL="450215" indent="6985">
                  <a:tabLst>
                    <a:tab pos="5850890" algn="r"/>
                  </a:tabLst>
                </a:pPr>
                <a14:m>
                  <m:oMath xmlns:m="http://schemas.openxmlformats.org/officeDocument/2006/math">
                    <m:r>
                      <a:rPr lang="en-AU" sz="7200" i="1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𝑣</m:t>
                    </m:r>
                    <m:r>
                      <a:rPr lang="en-AU" sz="7200" i="1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=8.37 </m:t>
                    </m:r>
                    <m:r>
                      <a:rPr lang="en-AU" sz="7200" i="1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𝑚</m:t>
                    </m:r>
                    <m:r>
                      <a:rPr lang="en-AU" sz="7200" i="1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en-AU" sz="72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AU" sz="72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𝑠</m:t>
                        </m:r>
                      </m:e>
                      <m:sup>
                        <m:r>
                          <a:rPr lang="en-AU" sz="72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AU" sz="7200" dirty="0">
                    <a:solidFill>
                      <a:srgbClr val="FF000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 	1</a:t>
                </a:r>
              </a:p>
              <a:p>
                <a:pPr marL="457200" indent="-457200">
                  <a:lnSpc>
                    <a:spcPct val="107000"/>
                  </a:lnSpc>
                  <a:spcAft>
                    <a:spcPts val="800"/>
                  </a:spcAft>
                  <a:tabLst>
                    <a:tab pos="6120130" algn="r"/>
                  </a:tabLst>
                </a:pPr>
                <a:r>
                  <a:rPr lang="en-AU" sz="29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 </a:t>
                </a:r>
              </a:p>
              <a:p>
                <a:pPr marL="450215" indent="0">
                  <a:buNone/>
                  <a:tabLst>
                    <a:tab pos="5850890" algn="r"/>
                  </a:tabLst>
                </a:pPr>
                <a:endParaRPr lang="en-AU" sz="1800" dirty="0">
                  <a:solidFill>
                    <a:srgbClr val="FF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endParaRPr>
              </a:p>
              <a:p>
                <a:pPr marL="457200" indent="-457200">
                  <a:lnSpc>
                    <a:spcPct val="107000"/>
                  </a:lnSpc>
                  <a:spcAft>
                    <a:spcPts val="800"/>
                  </a:spcAft>
                  <a:tabLst>
                    <a:tab pos="6120130" algn="r"/>
                  </a:tabLst>
                </a:pPr>
                <a:r>
                  <a:rPr lang="en-AU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 </a:t>
                </a:r>
              </a:p>
              <a:p>
                <a:endParaRPr lang="en-A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85530C-A202-40F1-A68E-73FB6481A0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10" y="1081825"/>
                <a:ext cx="10018713" cy="5608750"/>
              </a:xfrm>
              <a:blipFill>
                <a:blip r:embed="rId2"/>
                <a:stretch>
                  <a:fillRect l="-243" r="-6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099146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6C0CE-5452-4732-9DC6-C940EFC31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260797"/>
          </a:xfrm>
        </p:spPr>
        <p:txBody>
          <a:bodyPr>
            <a:normAutofit fontScale="90000"/>
          </a:bodyPr>
          <a:lstStyle/>
          <a:p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2B18FD-5043-444D-B49D-F82EBFC33B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84310" y="946597"/>
                <a:ext cx="10018713" cy="4844603"/>
              </a:xfrm>
            </p:spPr>
            <p:txBody>
              <a:bodyPr>
                <a:normAutofit fontScale="25000" lnSpcReduction="20000"/>
              </a:bodyPr>
              <a:lstStyle/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  <a:tabLst>
                    <a:tab pos="6120130" algn="r"/>
                  </a:tabLst>
                </a:pPr>
                <a:r>
                  <a:rPr lang="en-AU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 </a:t>
                </a:r>
                <a:endParaRPr lang="en-AU" sz="72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</a:endParaRPr>
              </a:p>
              <a:p>
                <a:pPr marL="450215" indent="6985">
                  <a:tabLst>
                    <a:tab pos="5850890" algn="r"/>
                  </a:tabLst>
                </a:pPr>
                <a:r>
                  <a:rPr lang="en-AU" sz="7200" dirty="0">
                    <a:solidFill>
                      <a:srgbClr val="FF000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c)</a:t>
                </a:r>
                <a:r>
                  <a:rPr lang="en-AU" sz="7200" i="1" dirty="0">
                    <a:solidFill>
                      <a:srgbClr val="FF0000"/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 </a:t>
                </a:r>
              </a:p>
              <a:p>
                <a:pPr marL="450215" indent="6985">
                  <a:tabLst>
                    <a:tab pos="5850890" algn="r"/>
                  </a:tabLs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AU" sz="72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AU" sz="72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𝑣</m:t>
                        </m:r>
                      </m:e>
                      <m:sup>
                        <m:r>
                          <a:rPr lang="en-AU" sz="72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AU" sz="720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AU" sz="72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AU" sz="72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𝑢</m:t>
                        </m:r>
                      </m:e>
                      <m:sup>
                        <m:r>
                          <a:rPr lang="en-AU" sz="72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AU" sz="720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+2</m:t>
                    </m:r>
                    <m:r>
                      <a:rPr lang="en-AU" sz="7200" i="1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𝑎𝑠</m:t>
                    </m:r>
                  </m:oMath>
                </a14:m>
                <a:r>
                  <a:rPr lang="en-AU" sz="7200" dirty="0">
                    <a:solidFill>
                      <a:srgbClr val="FF000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 </a:t>
                </a:r>
              </a:p>
              <a:p>
                <a:pPr marL="450215" indent="6985">
                  <a:tabLst>
                    <a:tab pos="5850890" algn="r"/>
                  </a:tabLs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AU" sz="72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AU" sz="72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0</m:t>
                        </m:r>
                      </m:e>
                      <m:sup>
                        <m:r>
                          <a:rPr lang="en-AU" sz="72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AU" sz="7200" i="1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AU" sz="72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AU" sz="72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𝑢</m:t>
                        </m:r>
                      </m:e>
                      <m:sup>
                        <m:r>
                          <a:rPr lang="en-AU" sz="72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AU" sz="7200" i="1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+2×</m:t>
                    </m:r>
                    <m:d>
                      <m:dPr>
                        <m:ctrlPr>
                          <a:rPr lang="en-AU" sz="72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AU" sz="72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−</m:t>
                        </m:r>
                      </m:e>
                    </m:d>
                    <m:r>
                      <a:rPr lang="en-AU" sz="7200" i="1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14.0×1.50</m:t>
                    </m:r>
                  </m:oMath>
                </a14:m>
                <a:r>
                  <a:rPr lang="en-AU" sz="7200" dirty="0">
                    <a:solidFill>
                      <a:srgbClr val="FF000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 	1</a:t>
                </a:r>
              </a:p>
              <a:p>
                <a:pPr marL="450215" indent="6985">
                  <a:tabLst>
                    <a:tab pos="5850890" algn="r"/>
                  </a:tabLst>
                </a:pPr>
                <a14:m>
                  <m:oMath xmlns:m="http://schemas.openxmlformats.org/officeDocument/2006/math">
                    <m:r>
                      <a:rPr lang="en-AU" sz="7200" i="1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𝑢</m:t>
                    </m:r>
                    <m:r>
                      <a:rPr lang="en-AU" sz="7200" i="1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=6.48 </m:t>
                    </m:r>
                    <m:r>
                      <a:rPr lang="en-AU" sz="7200" i="1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𝑚</m:t>
                    </m:r>
                    <m:r>
                      <a:rPr lang="en-AU" sz="7200" i="1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en-AU" sz="72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AU" sz="72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𝑠</m:t>
                        </m:r>
                      </m:e>
                      <m:sup>
                        <m:r>
                          <a:rPr lang="en-AU" sz="72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a:rPr lang="en-AU" sz="7200" i="1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 </m:t>
                    </m:r>
                  </m:oMath>
                </a14:m>
                <a:r>
                  <a:rPr lang="en-AU" sz="7200" dirty="0">
                    <a:solidFill>
                      <a:srgbClr val="FF000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 	1</a:t>
                </a:r>
              </a:p>
              <a:p>
                <a:pPr marL="450215" indent="6985">
                  <a:tabLst>
                    <a:tab pos="5850890" algn="r"/>
                  </a:tabLst>
                </a:pPr>
                <a:endParaRPr lang="en-AU" sz="7200" dirty="0">
                  <a:solidFill>
                    <a:srgbClr val="FF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endParaRPr>
              </a:p>
              <a:p>
                <a:pPr marL="457200" indent="-457200">
                  <a:lnSpc>
                    <a:spcPct val="107000"/>
                  </a:lnSpc>
                  <a:spcAft>
                    <a:spcPts val="800"/>
                  </a:spcAft>
                  <a:tabLst>
                    <a:tab pos="6120130" algn="r"/>
                  </a:tabLst>
                </a:pPr>
                <a:r>
                  <a:rPr lang="en-AU" sz="7200" dirty="0">
                    <a:solidFill>
                      <a:srgbClr val="FF000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 d)</a:t>
                </a:r>
                <a:r>
                  <a:rPr lang="en-AU" sz="72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 </a:t>
                </a:r>
              </a:p>
              <a:p>
                <a:pPr marL="450215" indent="6985">
                  <a:tabLst>
                    <a:tab pos="5850890" algn="r"/>
                  </a:tabLst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bHide m:val="on"/>
                        <m:supHide m:val="on"/>
                        <m:ctrlPr>
                          <a:rPr lang="en-AU" sz="72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AU" sz="7200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AU" sz="7200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AU" sz="7200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𝑏𝑒𝑓𝑜𝑟𝑒</m:t>
                            </m:r>
                          </m:sub>
                        </m:sSub>
                      </m:e>
                    </m:nary>
                    <m:r>
                      <a:rPr lang="en-AU" sz="7200" i="1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subHide m:val="on"/>
                        <m:supHide m:val="on"/>
                        <m:ctrlPr>
                          <a:rPr lang="en-AU" sz="72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AU" sz="7200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AU" sz="7200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AU" sz="7200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𝑎𝑓𝑡𝑒𝑟</m:t>
                            </m:r>
                          </m:sub>
                        </m:sSub>
                      </m:e>
                    </m:nary>
                    <m:r>
                      <a:rPr lang="en-AU" sz="7200" i="1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AU" sz="7200" dirty="0">
                    <a:solidFill>
                      <a:srgbClr val="FF000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 </a:t>
                </a:r>
              </a:p>
              <a:p>
                <a:pPr marL="450215" indent="6985">
                  <a:tabLst>
                    <a:tab pos="5850890" algn="r"/>
                  </a:tabLst>
                </a:pPr>
                <a14:m>
                  <m:oMath xmlns:m="http://schemas.openxmlformats.org/officeDocument/2006/math">
                    <m:r>
                      <a:rPr lang="en-AU" sz="7200" i="1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𝑚</m:t>
                    </m:r>
                    <m:sSub>
                      <m:sSubPr>
                        <m:ctrlPr>
                          <a:rPr lang="en-AU" sz="72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AU" sz="72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AU" sz="72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𝑐𝑎𝑟</m:t>
                        </m:r>
                        <m:r>
                          <a:rPr lang="en-AU" sz="72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 1</m:t>
                        </m:r>
                      </m:sub>
                    </m:sSub>
                    <m:r>
                      <a:rPr lang="en-AU" sz="7200" i="1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r>
                      <a:rPr lang="en-AU" sz="7200" i="1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𝑚</m:t>
                    </m:r>
                    <m:sSub>
                      <m:sSubPr>
                        <m:ctrlPr>
                          <a:rPr lang="en-AU" sz="72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AU" sz="72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AU" sz="72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𝑐𝑎𝑟</m:t>
                        </m:r>
                        <m:r>
                          <a:rPr lang="en-AU" sz="72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 1</m:t>
                        </m:r>
                      </m:sub>
                    </m:sSub>
                    <m:r>
                      <a:rPr lang="en-AU" sz="7200" i="1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+</m:t>
                    </m:r>
                    <m:r>
                      <a:rPr lang="en-AU" sz="7200" i="1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𝑚</m:t>
                    </m:r>
                    <m:sSub>
                      <m:sSubPr>
                        <m:ctrlPr>
                          <a:rPr lang="en-AU" sz="72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AU" sz="72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AU" sz="72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𝑐𝑎𝑟</m:t>
                        </m:r>
                        <m:r>
                          <a:rPr lang="en-AU" sz="72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 2</m:t>
                        </m:r>
                      </m:sub>
                    </m:sSub>
                  </m:oMath>
                </a14:m>
                <a:r>
                  <a:rPr lang="en-AU" sz="7200" dirty="0">
                    <a:solidFill>
                      <a:srgbClr val="FF000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 	1</a:t>
                </a:r>
              </a:p>
              <a:p>
                <a:pPr marL="450215" indent="6985">
                  <a:tabLst>
                    <a:tab pos="5850890" algn="r"/>
                  </a:tabLst>
                </a:pPr>
                <a14:m>
                  <m:oMath xmlns:m="http://schemas.openxmlformats.org/officeDocument/2006/math">
                    <m:r>
                      <a:rPr lang="en-AU" sz="7200" i="1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1200×8.37=1200×6.48+950×</m:t>
                    </m:r>
                    <m:r>
                      <a:rPr lang="en-AU" sz="7200" i="1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𝑣</m:t>
                    </m:r>
                  </m:oMath>
                </a14:m>
                <a:r>
                  <a:rPr lang="en-AU" sz="7200" dirty="0">
                    <a:solidFill>
                      <a:srgbClr val="FF000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 	1</a:t>
                </a:r>
              </a:p>
              <a:p>
                <a:pPr marL="450215" indent="6985">
                  <a:tabLst>
                    <a:tab pos="5850890" algn="r"/>
                  </a:tabLst>
                </a:pPr>
                <a14:m>
                  <m:oMath xmlns:m="http://schemas.openxmlformats.org/officeDocument/2006/math">
                    <m:r>
                      <a:rPr lang="en-AU" sz="7200" i="1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𝑣</m:t>
                    </m:r>
                    <m:r>
                      <a:rPr lang="en-AU" sz="7200" i="1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=2.39 </m:t>
                    </m:r>
                    <m:r>
                      <a:rPr lang="en-AU" sz="7200" i="1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𝑚</m:t>
                    </m:r>
                    <m:r>
                      <a:rPr lang="en-AU" sz="7200" i="1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en-AU" sz="72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AU" sz="72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𝑠</m:t>
                        </m:r>
                      </m:e>
                      <m:sup>
                        <m:r>
                          <a:rPr lang="en-AU" sz="72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a:rPr lang="en-AU" sz="7200" i="1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   (2.36 </m:t>
                    </m:r>
                    <m:r>
                      <a:rPr lang="en-AU" sz="7200" i="1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𝑚</m:t>
                    </m:r>
                    <m:r>
                      <a:rPr lang="en-AU" sz="7200" i="1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en-AU" sz="72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AU" sz="72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𝑠</m:t>
                        </m:r>
                      </m:e>
                      <m:sup>
                        <m:r>
                          <a:rPr lang="en-AU" sz="72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a:rPr lang="en-AU" sz="7200" i="1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AU" sz="7200" dirty="0">
                    <a:solidFill>
                      <a:srgbClr val="FF000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  	1</a:t>
                </a:r>
              </a:p>
              <a:p>
                <a:pPr marL="457200" indent="-457200">
                  <a:lnSpc>
                    <a:spcPct val="107000"/>
                  </a:lnSpc>
                  <a:spcAft>
                    <a:spcPts val="800"/>
                  </a:spcAft>
                  <a:tabLst>
                    <a:tab pos="6120130" algn="r"/>
                  </a:tabLst>
                </a:pPr>
                <a:r>
                  <a:rPr lang="en-AU" sz="72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 </a:t>
                </a:r>
              </a:p>
              <a:p>
                <a:pPr marL="457200" indent="-457200">
                  <a:lnSpc>
                    <a:spcPct val="107000"/>
                  </a:lnSpc>
                  <a:tabLst>
                    <a:tab pos="6120130" algn="r"/>
                  </a:tabLst>
                </a:pPr>
                <a:r>
                  <a:rPr lang="en-AU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 </a:t>
                </a:r>
              </a:p>
              <a:p>
                <a:pPr marL="450215" indent="6985">
                  <a:tabLst>
                    <a:tab pos="5850890" algn="r"/>
                  </a:tabLst>
                </a:pPr>
                <a:endParaRPr lang="en-AU" sz="1800" dirty="0">
                  <a:solidFill>
                    <a:srgbClr val="FF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endParaRPr>
              </a:p>
              <a:p>
                <a:pPr marL="450215" indent="6985">
                  <a:tabLst>
                    <a:tab pos="5850890" algn="r"/>
                  </a:tabLst>
                </a:pPr>
                <a:endParaRPr lang="en-AU" sz="1800" dirty="0">
                  <a:solidFill>
                    <a:srgbClr val="FF0000"/>
                  </a:solidFill>
                  <a:latin typeface="Arial" panose="020B0604020202020204" pitchFamily="34" charset="0"/>
                  <a:ea typeface="Times New Roman" panose="02020603050405020304" pitchFamily="18" charset="0"/>
                </a:endParaRPr>
              </a:p>
              <a:p>
                <a:pPr marL="450215" indent="6985">
                  <a:tabLst>
                    <a:tab pos="5850890" algn="r"/>
                  </a:tabLst>
                </a:pPr>
                <a:endParaRPr lang="en-AU" sz="1800" dirty="0">
                  <a:solidFill>
                    <a:srgbClr val="FF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  <a:tabLst>
                    <a:tab pos="6120130" algn="r"/>
                  </a:tabLst>
                </a:pPr>
                <a:r>
                  <a:rPr lang="en-AU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 </a:t>
                </a:r>
              </a:p>
              <a:p>
                <a:endParaRPr lang="en-A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2B18FD-5043-444D-B49D-F82EBFC33B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10" y="946597"/>
                <a:ext cx="10018713" cy="4844603"/>
              </a:xfrm>
              <a:blipFill>
                <a:blip r:embed="rId2"/>
                <a:stretch>
                  <a:fillRect l="-912" t="-188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701478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152FB-978B-47BD-B8B6-E1321A33D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815453"/>
          </a:xfrm>
        </p:spPr>
        <p:txBody>
          <a:bodyPr>
            <a:normAutofit/>
          </a:bodyPr>
          <a:lstStyle/>
          <a:p>
            <a:r>
              <a:rPr lang="en-US" dirty="0"/>
              <a:t>Work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E99C6B-C4E7-4DE2-827E-5ACB3A4FDB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84310" y="1501253"/>
                <a:ext cx="10018713" cy="4289947"/>
              </a:xfrm>
            </p:spPr>
            <p:txBody>
              <a:bodyPr anchor="t"/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𝐹𝑠</m:t>
                    </m:r>
                  </m:oMath>
                </a14:m>
                <a:r>
                  <a:rPr lang="en-US" dirty="0"/>
                  <a:t> and 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=∆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AU" sz="3200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Work is done when a force moves an object through a displacement parallel to the force</a:t>
                </a:r>
              </a:p>
              <a:p>
                <a:r>
                  <a:rPr lang="en-US" dirty="0"/>
                  <a:t>Work is not done if the force is perpendicular to the displacement</a:t>
                </a:r>
              </a:p>
              <a:p>
                <a:r>
                  <a:rPr lang="en-US" dirty="0"/>
                  <a:t>Work is done when energy is transformed or transferred</a:t>
                </a:r>
              </a:p>
              <a:p>
                <a:endParaRPr lang="en-US" dirty="0"/>
              </a:p>
              <a:p>
                <a:endParaRPr lang="en-A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E99C6B-C4E7-4DE2-827E-5ACB3A4FDB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10" y="1501253"/>
                <a:ext cx="10018713" cy="4289947"/>
              </a:xfrm>
              <a:blipFill>
                <a:blip r:embed="rId2"/>
                <a:stretch>
                  <a:fillRect l="-15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841687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83BE55CF-D60D-47CC-8CF5-448A47C168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84311" y="685801"/>
            <a:ext cx="10018713" cy="1136176"/>
          </a:xfrm>
        </p:spPr>
        <p:txBody>
          <a:bodyPr/>
          <a:lstStyle/>
          <a:p>
            <a:pPr eaLnBrk="1" hangingPunct="1"/>
            <a:r>
              <a:rPr lang="en-US" altLang="en-US" dirty="0"/>
              <a:t>Degradation of energy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0732140C-4AE2-4C6F-A0E4-2EFAA9D0A8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84310" y="1760561"/>
            <a:ext cx="10018713" cy="4030639"/>
          </a:xfrm>
        </p:spPr>
        <p:txBody>
          <a:bodyPr anchor="t"/>
          <a:lstStyle/>
          <a:p>
            <a:pPr eaLnBrk="1" hangingPunct="1"/>
            <a:r>
              <a:rPr lang="en-US" altLang="en-US" dirty="0"/>
              <a:t>When energy is converted into an </a:t>
            </a:r>
            <a:r>
              <a:rPr lang="en-US" altLang="en-US" dirty="0" err="1"/>
              <a:t>unuseful</a:t>
            </a:r>
            <a:r>
              <a:rPr lang="en-US" altLang="en-US" dirty="0"/>
              <a:t> form of energy.</a:t>
            </a:r>
          </a:p>
          <a:p>
            <a:pPr eaLnBrk="1" hangingPunct="1"/>
            <a:r>
              <a:rPr lang="en-US" altLang="en-US" dirty="0"/>
              <a:t>Energy transformations are rarely perfect, often transform some energy into ‘waste’ energy</a:t>
            </a:r>
          </a:p>
          <a:p>
            <a:pPr eaLnBrk="1" hangingPunct="1"/>
            <a:r>
              <a:rPr lang="en-US" altLang="en-US" dirty="0"/>
              <a:t>E.g. to heat due to friction and air resistance.</a:t>
            </a:r>
          </a:p>
          <a:p>
            <a:pPr eaLnBrk="1" hangingPunct="1"/>
            <a:r>
              <a:rPr lang="en-US" altLang="en-US" dirty="0" err="1"/>
              <a:t>Minimise</a:t>
            </a:r>
            <a:r>
              <a:rPr lang="en-US" altLang="en-US" dirty="0"/>
              <a:t> frictional force by:</a:t>
            </a:r>
          </a:p>
          <a:p>
            <a:pPr lvl="1" eaLnBrk="1" hangingPunct="1"/>
            <a:r>
              <a:rPr lang="en-US" altLang="en-US" dirty="0"/>
              <a:t>Lubrication</a:t>
            </a:r>
          </a:p>
          <a:p>
            <a:pPr lvl="1" eaLnBrk="1" hangingPunct="1"/>
            <a:r>
              <a:rPr lang="en-US" altLang="en-US" dirty="0"/>
              <a:t>Bearings, rollers</a:t>
            </a:r>
          </a:p>
          <a:p>
            <a:pPr lvl="1" eaLnBrk="1" hangingPunct="1"/>
            <a:r>
              <a:rPr lang="en-US" altLang="en-US" dirty="0"/>
              <a:t>Streamlining</a:t>
            </a:r>
          </a:p>
          <a:p>
            <a:pPr lvl="1" eaLnBrk="1" hangingPunct="1">
              <a:buFontTx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6016694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AC39B-99CC-45DB-B949-D01C42241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856397"/>
          </a:xfrm>
        </p:spPr>
        <p:txBody>
          <a:bodyPr/>
          <a:lstStyle/>
          <a:p>
            <a:r>
              <a:rPr lang="en-US" dirty="0"/>
              <a:t>Efficiency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4172F0-EF0B-48EF-8479-D0BC7BF2B2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84310" y="1658203"/>
                <a:ext cx="10018713" cy="4132997"/>
              </a:xfrm>
            </p:spPr>
            <p:txBody>
              <a:bodyPr anchor="t"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𝑒𝑓𝑓𝑖𝑐𝑖𝑒𝑛𝑐𝑦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𝑢𝑠𝑒𝑓𝑢𝑙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𝑜𝑢𝑡𝑝𝑢𝑡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𝑖𝑛𝑝𝑢𝑡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×100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effectiveness of an energy conversion can be measured by its efficiency</a:t>
                </a:r>
              </a:p>
              <a:p>
                <a:r>
                  <a:rPr lang="en-US" dirty="0"/>
                  <a:t>The percentage of input energy that becomes the desired useful output energy</a:t>
                </a:r>
                <a:endParaRPr lang="en-A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4172F0-EF0B-48EF-8479-D0BC7BF2B2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10" y="1658203"/>
                <a:ext cx="10018713" cy="4132997"/>
              </a:xfrm>
              <a:blipFill>
                <a:blip r:embed="rId2"/>
                <a:stretch>
                  <a:fillRect l="-15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077003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1C7BF-7ACA-4DAF-919A-3843F069D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006522"/>
          </a:xfrm>
        </p:spPr>
        <p:txBody>
          <a:bodyPr/>
          <a:lstStyle/>
          <a:p>
            <a:r>
              <a:rPr lang="en-US" dirty="0"/>
              <a:t>Power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AA97D5-4B37-415F-A20B-A93402F5DC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84310" y="1821977"/>
                <a:ext cx="10018713" cy="3969224"/>
              </a:xfrm>
            </p:spPr>
            <p:txBody>
              <a:bodyPr anchor="t"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𝑃</m:t>
                      </m:r>
                      <m:r>
                        <a:rPr lang="en-US" sz="32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AU" sz="3200" i="1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𝑊</m:t>
                          </m:r>
                        </m:num>
                        <m:den>
                          <m:r>
                            <a:rPr lang="en-US" sz="3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𝑡</m:t>
                          </m:r>
                        </m:den>
                      </m:f>
                      <m:r>
                        <a:rPr lang="en-US" sz="32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 </m:t>
                      </m:r>
                      <m:f>
                        <m:fPr>
                          <m:ctrlPr>
                            <a:rPr lang="en-AU" sz="3200" i="1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∆</m:t>
                          </m:r>
                          <m:r>
                            <a:rPr lang="en-US" sz="3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𝐸</m:t>
                          </m:r>
                        </m:num>
                        <m:den>
                          <m:r>
                            <a:rPr lang="en-US" sz="3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  <a:p>
                <a:r>
                  <a:rPr lang="en-US" dirty="0"/>
                  <a:t>Rate of doing work</a:t>
                </a:r>
              </a:p>
              <a:p>
                <a:r>
                  <a:rPr lang="en-US" dirty="0"/>
                  <a:t>Measured in J s</a:t>
                </a:r>
                <a:r>
                  <a:rPr lang="en-US" baseline="30000" dirty="0"/>
                  <a:t>-1</a:t>
                </a:r>
                <a:r>
                  <a:rPr lang="en-US" dirty="0"/>
                  <a:t>, known as watts (W) </a:t>
                </a:r>
              </a:p>
              <a:p>
                <a:pPr marL="0" indent="0">
                  <a:buNone/>
                </a:pPr>
                <a:r>
                  <a:rPr lang="en-US" dirty="0"/>
                  <a:t>			</a:t>
                </a:r>
                <a:r>
                  <a:rPr lang="en-US" sz="1800" dirty="0"/>
                  <a:t>	[or by some lunatics in the lighting industry, VA]</a:t>
                </a:r>
                <a:endParaRPr lang="en-A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AA97D5-4B37-415F-A20B-A93402F5DC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10" y="1821977"/>
                <a:ext cx="10018713" cy="3969224"/>
              </a:xfrm>
              <a:blipFill>
                <a:blip r:embed="rId2"/>
                <a:stretch>
                  <a:fillRect l="-15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415446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E6BE1-6527-4647-A705-466162A2C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006522"/>
          </a:xfrm>
        </p:spPr>
        <p:txBody>
          <a:bodyPr/>
          <a:lstStyle/>
          <a:p>
            <a:r>
              <a:rPr lang="en-US" dirty="0"/>
              <a:t>Other equations for power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5A2F15-3E2C-4FB2-A343-26BAAD0B75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84310" y="1692323"/>
                <a:ext cx="10018713" cy="4098877"/>
              </a:xfrm>
            </p:spPr>
            <p:txBody>
              <a:bodyPr anchor="t"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W=Fs, so:</a:t>
                </a:r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s/t=v so:</a:t>
                </a:r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𝐹𝑣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Power needed to maintain an object moving at constant velocity</a:t>
                </a:r>
                <a:endParaRPr lang="en-US" b="0" dirty="0"/>
              </a:p>
              <a:p>
                <a:pPr marL="0" indent="0">
                  <a:buNone/>
                </a:pPr>
                <a:endParaRPr lang="en-A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5A2F15-3E2C-4FB2-A343-26BAAD0B75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10" y="1692323"/>
                <a:ext cx="10018713" cy="4098877"/>
              </a:xfrm>
              <a:blipFill>
                <a:blip r:embed="rId2"/>
                <a:stretch>
                  <a:fillRect l="-91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683798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7CC6B-C292-4579-9951-3666517E6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65E36-8785-4D26-A0C7-CE611A30A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Museo Sans 300" panose="020000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BBC. (2021). </a:t>
            </a:r>
            <a:r>
              <a:rPr lang="en-US" sz="1800" i="1" dirty="0">
                <a:effectLst/>
                <a:latin typeface="Museo Sans 300" panose="020000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Motion-Equation Graphs</a:t>
            </a:r>
            <a:r>
              <a:rPr lang="en-US" sz="1800" dirty="0">
                <a:effectLst/>
                <a:latin typeface="Museo Sans 300" panose="020000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. Retrieved from Bitesize: https://www.bbc.co.uk/bitesize/guides/zgbggk7/revision/4</a:t>
            </a:r>
            <a:endParaRPr lang="en-AU" sz="1800">
              <a:effectLst/>
              <a:latin typeface="Museo Sans 300" panose="02000000000000000000" pitchFamily="50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17073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726F5-C5A5-484F-A2A8-593DA0888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217428"/>
          </a:xfrm>
        </p:spPr>
        <p:txBody>
          <a:bodyPr/>
          <a:lstStyle/>
          <a:p>
            <a:r>
              <a:rPr lang="en-US" dirty="0"/>
              <a:t>Instantaneous vs average speed/velocity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A782E-C158-4A2A-93C3-3918BA68C6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754373"/>
            <a:ext cx="10018713" cy="4036828"/>
          </a:xfrm>
        </p:spPr>
        <p:txBody>
          <a:bodyPr anchor="t"/>
          <a:lstStyle/>
          <a:p>
            <a:pPr lvl="0"/>
            <a:r>
              <a:rPr lang="en-AU" dirty="0"/>
              <a:t>Instantaneous speed/velocity refers to how fast an object is moving at a specific moment in time</a:t>
            </a:r>
          </a:p>
          <a:p>
            <a:pPr lvl="0"/>
            <a:r>
              <a:rPr lang="en-AU" dirty="0"/>
              <a:t>Average speed/velocity refers to how fast an object completed a journey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910626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AA688F109338D46906FEDE464A28F1E" ma:contentTypeVersion="13" ma:contentTypeDescription="Create a new document." ma:contentTypeScope="" ma:versionID="6e5aa9f02e2e699bfc4869444fb0cde8">
  <xsd:schema xmlns:xsd="http://www.w3.org/2001/XMLSchema" xmlns:xs="http://www.w3.org/2001/XMLSchema" xmlns:p="http://schemas.microsoft.com/office/2006/metadata/properties" xmlns:ns2="7d15f0a3-f6a3-4af4-bfc7-0daab7ec6278" xmlns:ns3="f1b7da66-e52f-4d5a-bdc7-ae153424de40" targetNamespace="http://schemas.microsoft.com/office/2006/metadata/properties" ma:root="true" ma:fieldsID="646015a92f68db3f519960fc1da3cf26" ns2:_="" ns3:_="">
    <xsd:import namespace="7d15f0a3-f6a3-4af4-bfc7-0daab7ec6278"/>
    <xsd:import namespace="f1b7da66-e52f-4d5a-bdc7-ae153424de40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Locat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15f0a3-f6a3-4af4-bfc7-0daab7ec627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b7da66-e52f-4d5a-bdc7-ae153424de4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ABA21A2-BFCE-4B41-84B7-BC9A57B8D13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3A0CAD8-E9EC-4192-B9AA-ABF532FD913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d15f0a3-f6a3-4af4-bfc7-0daab7ec6278"/>
    <ds:schemaRef ds:uri="f1b7da66-e52f-4d5a-bdc7-ae153424de4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CD08BA3-F577-4798-A5CE-5A44259062E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31978</TotalTime>
  <Words>5415</Words>
  <Application>Microsoft Office PowerPoint</Application>
  <PresentationFormat>Widescreen</PresentationFormat>
  <Paragraphs>673</Paragraphs>
  <Slides>87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87</vt:i4>
      </vt:variant>
    </vt:vector>
  </HeadingPairs>
  <TitlesOfParts>
    <vt:vector size="92" baseType="lpstr">
      <vt:lpstr>Arial</vt:lpstr>
      <vt:lpstr>Calibri</vt:lpstr>
      <vt:lpstr>Cambria Math</vt:lpstr>
      <vt:lpstr>Museo Sans 300</vt:lpstr>
      <vt:lpstr>Parallax</vt:lpstr>
      <vt:lpstr>Linear motion and force</vt:lpstr>
      <vt:lpstr>SCSA ATAR Syllabus  (last updated 14/11/17; https://senior-secondary.scsa.wa.edu.au/syllabus-and-support-materials/science/physics)</vt:lpstr>
      <vt:lpstr>Initial definitions</vt:lpstr>
      <vt:lpstr>Fun fact</vt:lpstr>
      <vt:lpstr>Initial equations</vt:lpstr>
      <vt:lpstr>Scalars   vs   Vectors</vt:lpstr>
      <vt:lpstr>Distance vs Displacement</vt:lpstr>
      <vt:lpstr>Speed vs Velocity</vt:lpstr>
      <vt:lpstr>Instantaneous vs average speed/velocity</vt:lpstr>
      <vt:lpstr>Measuring speed/velocity</vt:lpstr>
      <vt:lpstr>Ticker Timers</vt:lpstr>
      <vt:lpstr>Representation of Vectors</vt:lpstr>
      <vt:lpstr>Addition of Vectors</vt:lpstr>
      <vt:lpstr>Vector addition in one dimension</vt:lpstr>
      <vt:lpstr>One dimension example</vt:lpstr>
      <vt:lpstr>Vector addition in two dimensions</vt:lpstr>
      <vt:lpstr>By calculation : sin and cos rule</vt:lpstr>
      <vt:lpstr>Vector addition example</vt:lpstr>
      <vt:lpstr>Vector Subtraction</vt:lpstr>
      <vt:lpstr>Vector Subtraction Example</vt:lpstr>
      <vt:lpstr>Example</vt:lpstr>
      <vt:lpstr>Resolution of vectors</vt:lpstr>
      <vt:lpstr>Vector components</vt:lpstr>
      <vt:lpstr>Example</vt:lpstr>
      <vt:lpstr>Example</vt:lpstr>
      <vt:lpstr>Acceleration down a slope</vt:lpstr>
      <vt:lpstr>PowerPoint Presentation</vt:lpstr>
      <vt:lpstr>Displacement-time graphs</vt:lpstr>
      <vt:lpstr>Displacement-time graph example</vt:lpstr>
      <vt:lpstr>Gradient</vt:lpstr>
      <vt:lpstr>Velocity-time graphs</vt:lpstr>
      <vt:lpstr>Velocity-time graph example</vt:lpstr>
      <vt:lpstr>Graphs and motion</vt:lpstr>
      <vt:lpstr>Graph: Decelerating</vt:lpstr>
      <vt:lpstr>Vertical motion</vt:lpstr>
      <vt:lpstr>Vertical motion example</vt:lpstr>
      <vt:lpstr>Vertical motion example 2</vt:lpstr>
      <vt:lpstr>Forces</vt:lpstr>
      <vt:lpstr>1st Law – Law of inertia</vt:lpstr>
      <vt:lpstr>Examples</vt:lpstr>
      <vt:lpstr>Inertia</vt:lpstr>
      <vt:lpstr>Balanced forces</vt:lpstr>
      <vt:lpstr>Free body diagrams</vt:lpstr>
      <vt:lpstr>Example</vt:lpstr>
      <vt:lpstr>2nd Law</vt:lpstr>
      <vt:lpstr>Examples:</vt:lpstr>
      <vt:lpstr>Force and acceleration</vt:lpstr>
      <vt:lpstr>Example solution</vt:lpstr>
      <vt:lpstr>Mass and Weight</vt:lpstr>
      <vt:lpstr>3rd Law</vt:lpstr>
      <vt:lpstr>Examples</vt:lpstr>
      <vt:lpstr>Normal/reaction force and apparent weight</vt:lpstr>
      <vt:lpstr>Elevator problems</vt:lpstr>
      <vt:lpstr>Elevator example 1</vt:lpstr>
      <vt:lpstr>Elevator example 2</vt:lpstr>
      <vt:lpstr>Elevator example 3</vt:lpstr>
      <vt:lpstr>Elevator shortcut</vt:lpstr>
      <vt:lpstr>Tension</vt:lpstr>
      <vt:lpstr>Momentum (p)</vt:lpstr>
      <vt:lpstr>Conservation of momentum</vt:lpstr>
      <vt:lpstr>Conservation of momentum</vt:lpstr>
      <vt:lpstr>Example</vt:lpstr>
      <vt:lpstr>Impulse (∆p)</vt:lpstr>
      <vt:lpstr>Example</vt:lpstr>
      <vt:lpstr>Example 2</vt:lpstr>
      <vt:lpstr>Example 3</vt:lpstr>
      <vt:lpstr>Crumple zones</vt:lpstr>
      <vt:lpstr>Example</vt:lpstr>
      <vt:lpstr>Energy</vt:lpstr>
      <vt:lpstr>Types of energy</vt:lpstr>
      <vt:lpstr>Conservation of energy</vt:lpstr>
      <vt:lpstr>Gravitational Potential Energy</vt:lpstr>
      <vt:lpstr>Kinetic energy</vt:lpstr>
      <vt:lpstr>Elastic vs inelastic collision</vt:lpstr>
      <vt:lpstr>Example: </vt:lpstr>
      <vt:lpstr>Total mechanical energy</vt:lpstr>
      <vt:lpstr>Example 1 </vt:lpstr>
      <vt:lpstr>Example 2</vt:lpstr>
      <vt:lpstr>The reconstruction of a traffic accident based on the testimonies of eyewitnesses and evidence found on the road is shown below in three stages; before the collision, at the moment of impact, and after the collision. The skid marks seen in the diagrams reveal the distance over which Car 1 was braking hard. Car 1 has a maximum braking force of 16800 N. You may assume that Car 1 only ever applied the full force of its brakes and that it has come to a stop in the third diagram below. </vt:lpstr>
      <vt:lpstr>Answers</vt:lpstr>
      <vt:lpstr>PowerPoint Presentation</vt:lpstr>
      <vt:lpstr>Work</vt:lpstr>
      <vt:lpstr>Degradation of energy</vt:lpstr>
      <vt:lpstr>Efficiency</vt:lpstr>
      <vt:lpstr>Power</vt:lpstr>
      <vt:lpstr>Other equations for power</vt:lpstr>
      <vt:lpstr>Bibliography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Nuclear Technology</dc:title>
  <dc:creator>John Owen</dc:creator>
  <cp:lastModifiedBy>Brenda Richter</cp:lastModifiedBy>
  <cp:revision>215</cp:revision>
  <cp:lastPrinted>2018-07-16T05:15:53Z</cp:lastPrinted>
  <dcterms:created xsi:type="dcterms:W3CDTF">2017-03-29T05:22:12Z</dcterms:created>
  <dcterms:modified xsi:type="dcterms:W3CDTF">2021-12-02T04:12:59Z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0x010100FAA688F109338D46906FEDE464A28F1E</vt:lpwstr>
  </property>
  <property fmtid="{D5CDD505-2E9C-101B-9397-08002B2CF9AE}" pid="3" name="Order">
    <vt:r8>466800</vt:r8>
  </property>
</Properties>
</file>