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9D48-89EC-43E5-9468-E50116FC4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C519D20-805C-4127-8A19-002AE15EB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F4D7C02-8390-40FA-8266-DB92AD05650F}"/>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5" name="Footer Placeholder 4">
            <a:extLst>
              <a:ext uri="{FF2B5EF4-FFF2-40B4-BE49-F238E27FC236}">
                <a16:creationId xmlns:a16="http://schemas.microsoft.com/office/drawing/2014/main" id="{D1A25A5D-D2AE-4C6B-AE86-0D84823B60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0E8A22-E9AD-4526-BC1E-9F5663357146}"/>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140629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D976-20FF-4D85-BDEB-163CB8D51FA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8A40DEF-55A6-4174-B253-BA6BB70A17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185CC41-964A-422B-98FE-38E4942A1C4E}"/>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5" name="Footer Placeholder 4">
            <a:extLst>
              <a:ext uri="{FF2B5EF4-FFF2-40B4-BE49-F238E27FC236}">
                <a16:creationId xmlns:a16="http://schemas.microsoft.com/office/drawing/2014/main" id="{78794C27-9537-44C9-916D-329A559458B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1E5DA4-20C6-469B-B562-3487969DF8E5}"/>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113878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06A6A0-E34A-47F3-B9EC-B45E94BE38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B535A4A-AD21-4555-867E-6F285C13EC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4FE1D39-04EB-479B-8C71-46D4BC522CA2}"/>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5" name="Footer Placeholder 4">
            <a:extLst>
              <a:ext uri="{FF2B5EF4-FFF2-40B4-BE49-F238E27FC236}">
                <a16:creationId xmlns:a16="http://schemas.microsoft.com/office/drawing/2014/main" id="{8F696629-D682-4371-9370-5671040AD0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A69E0F-FBFD-4315-8DA8-7B709E8837F6}"/>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32618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31FA-64CB-4508-A5B1-3F06B1C19AE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8D5B1B9-ED46-4CAB-8EBB-1ABE85B6B8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83FE272-57A4-43F9-A9E0-28D3A2522FAE}"/>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5" name="Footer Placeholder 4">
            <a:extLst>
              <a:ext uri="{FF2B5EF4-FFF2-40B4-BE49-F238E27FC236}">
                <a16:creationId xmlns:a16="http://schemas.microsoft.com/office/drawing/2014/main" id="{9D21220C-503E-4893-98BF-EDAA5C327EB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88BA66-5A28-4886-880F-B2499A9A3B8E}"/>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128300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5086-1912-40E0-9FFE-63C3E1B45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0DECE7E-32FA-4B02-9478-00EE22B65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093746-DDF8-4A8C-948B-9411AC93B0FA}"/>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5" name="Footer Placeholder 4">
            <a:extLst>
              <a:ext uri="{FF2B5EF4-FFF2-40B4-BE49-F238E27FC236}">
                <a16:creationId xmlns:a16="http://schemas.microsoft.com/office/drawing/2014/main" id="{48DB512D-2E27-40F0-BFC8-A1CB6D6F4B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A72086-58F1-41F7-832E-B5D1C92A7294}"/>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338026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F3DC-841B-4204-ACE4-EA9074C3C72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461C59D-CF30-4B46-94D1-55E3C71B8D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7F57CEE-9D2F-4D27-8817-DD0DDB1371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BBD5C78-75E1-42A2-B9D3-FD1B920F237A}"/>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6" name="Footer Placeholder 5">
            <a:extLst>
              <a:ext uri="{FF2B5EF4-FFF2-40B4-BE49-F238E27FC236}">
                <a16:creationId xmlns:a16="http://schemas.microsoft.com/office/drawing/2014/main" id="{DE8BA575-76B4-4ECA-94C9-62707F41737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87CF658-710F-42D2-AC4C-2EB2D0226B07}"/>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375559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BD03-DF1E-4695-85CE-DA2B3B5E0E8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D3408BB-C9C5-43DB-A3DE-0240EF4DE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B7A768-9AA5-411B-92C7-FA1B182FE0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4D43861-88B5-443D-BD2F-1AEDF62E9F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93C43D-4238-4DDB-B22D-2E0EFD69D7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0B7D270-A1D6-45E9-AE46-6F35C295D742}"/>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8" name="Footer Placeholder 7">
            <a:extLst>
              <a:ext uri="{FF2B5EF4-FFF2-40B4-BE49-F238E27FC236}">
                <a16:creationId xmlns:a16="http://schemas.microsoft.com/office/drawing/2014/main" id="{B573B30C-8D9F-425B-818E-E746BF9A3C6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A9068A5-53C2-49C2-B9C5-453C280FAC9C}"/>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74615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8CA6-E9A4-4E76-B53E-3FE2E99C8E4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6EE9C1D-792E-4A09-B837-AC9BA104D222}"/>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4" name="Footer Placeholder 3">
            <a:extLst>
              <a:ext uri="{FF2B5EF4-FFF2-40B4-BE49-F238E27FC236}">
                <a16:creationId xmlns:a16="http://schemas.microsoft.com/office/drawing/2014/main" id="{D90F27CA-9E8B-420A-AB57-3D1EF67710A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63662F4-FF33-40F5-B726-EC7784089842}"/>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179952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77376-9601-45C0-9147-853E0C2C979B}"/>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3" name="Footer Placeholder 2">
            <a:extLst>
              <a:ext uri="{FF2B5EF4-FFF2-40B4-BE49-F238E27FC236}">
                <a16:creationId xmlns:a16="http://schemas.microsoft.com/office/drawing/2014/main" id="{46558A61-7291-4019-84FE-E8CED7500CD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2E89347-D63D-415E-8FD4-20F4A942BD67}"/>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318080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0021-E7B0-4C63-B937-275F9F1F8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4D934AC-7192-457F-BB09-1134B30113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1CB5CB3-A26C-469B-8D11-875F0A431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09C02-3563-4DAA-AC61-927FD7154C23}"/>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6" name="Footer Placeholder 5">
            <a:extLst>
              <a:ext uri="{FF2B5EF4-FFF2-40B4-BE49-F238E27FC236}">
                <a16:creationId xmlns:a16="http://schemas.microsoft.com/office/drawing/2014/main" id="{DD953EF1-96D4-47E0-AB0F-15FFBEF333C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A4EEC6-4527-4AC1-BEA2-F81BDB28F3FF}"/>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7192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5B23-2B40-4E6D-9F5C-40A5601CC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A8CE2F2-D223-4FE3-A9B2-5FCF227412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14D2BD-0702-434E-9E2C-285C13BBD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1E19BB-F8E8-49FF-AA24-56EA67787B70}"/>
              </a:ext>
            </a:extLst>
          </p:cNvPr>
          <p:cNvSpPr>
            <a:spLocks noGrp="1"/>
          </p:cNvSpPr>
          <p:nvPr>
            <p:ph type="dt" sz="half" idx="10"/>
          </p:nvPr>
        </p:nvSpPr>
        <p:spPr/>
        <p:txBody>
          <a:bodyPr/>
          <a:lstStyle/>
          <a:p>
            <a:fld id="{1203230A-CFB8-478C-BB5C-17B1656D92B7}" type="datetimeFigureOut">
              <a:rPr lang="en-AU" smtClean="0"/>
              <a:t>9/02/2018</a:t>
            </a:fld>
            <a:endParaRPr lang="en-AU"/>
          </a:p>
        </p:txBody>
      </p:sp>
      <p:sp>
        <p:nvSpPr>
          <p:cNvPr id="6" name="Footer Placeholder 5">
            <a:extLst>
              <a:ext uri="{FF2B5EF4-FFF2-40B4-BE49-F238E27FC236}">
                <a16:creationId xmlns:a16="http://schemas.microsoft.com/office/drawing/2014/main" id="{BC4BFAAC-85C2-4904-A53F-E367A0D7286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870374-A387-4761-AB6D-FFB67987DCBF}"/>
              </a:ext>
            </a:extLst>
          </p:cNvPr>
          <p:cNvSpPr>
            <a:spLocks noGrp="1"/>
          </p:cNvSpPr>
          <p:nvPr>
            <p:ph type="sldNum" sz="quarter" idx="12"/>
          </p:nvPr>
        </p:nvSpPr>
        <p:spPr/>
        <p:txBody>
          <a:bodyPr/>
          <a:lstStyle/>
          <a:p>
            <a:fld id="{FA158474-EBBD-4242-82C3-259262309DC1}" type="slidenum">
              <a:rPr lang="en-AU" smtClean="0"/>
              <a:t>‹#›</a:t>
            </a:fld>
            <a:endParaRPr lang="en-AU"/>
          </a:p>
        </p:txBody>
      </p:sp>
    </p:spTree>
    <p:extLst>
      <p:ext uri="{BB962C8B-B14F-4D97-AF65-F5344CB8AC3E}">
        <p14:creationId xmlns:p14="http://schemas.microsoft.com/office/powerpoint/2010/main" val="411890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FDF76-E2F3-416E-8B02-07EE441B17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67ECD16-920E-456D-9577-C942332B1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CBE437A-A3FC-4091-A39B-E5CDA3F16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3230A-CFB8-478C-BB5C-17B1656D92B7}" type="datetimeFigureOut">
              <a:rPr lang="en-AU" smtClean="0"/>
              <a:t>9/02/2018</a:t>
            </a:fld>
            <a:endParaRPr lang="en-AU"/>
          </a:p>
        </p:txBody>
      </p:sp>
      <p:sp>
        <p:nvSpPr>
          <p:cNvPr id="5" name="Footer Placeholder 4">
            <a:extLst>
              <a:ext uri="{FF2B5EF4-FFF2-40B4-BE49-F238E27FC236}">
                <a16:creationId xmlns:a16="http://schemas.microsoft.com/office/drawing/2014/main" id="{0921DA19-67B9-4196-9A10-E1E06EA05E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7874D38-DAD1-43AC-89C1-56E8C3A036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58474-EBBD-4242-82C3-259262309DC1}" type="slidenum">
              <a:rPr lang="en-AU" smtClean="0"/>
              <a:t>‹#›</a:t>
            </a:fld>
            <a:endParaRPr lang="en-AU"/>
          </a:p>
        </p:txBody>
      </p:sp>
    </p:spTree>
    <p:extLst>
      <p:ext uri="{BB962C8B-B14F-4D97-AF65-F5344CB8AC3E}">
        <p14:creationId xmlns:p14="http://schemas.microsoft.com/office/powerpoint/2010/main" val="62835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2F8C-F3CF-48D0-B8A4-57C9E47448D2}"/>
              </a:ext>
            </a:extLst>
          </p:cNvPr>
          <p:cNvSpPr>
            <a:spLocks noGrp="1"/>
          </p:cNvSpPr>
          <p:nvPr>
            <p:ph type="ctrTitle"/>
          </p:nvPr>
        </p:nvSpPr>
        <p:spPr/>
        <p:txBody>
          <a:bodyPr/>
          <a:lstStyle/>
          <a:p>
            <a:r>
              <a:rPr lang="en-AU" dirty="0"/>
              <a:t>Kinetic Particle Model</a:t>
            </a:r>
          </a:p>
        </p:txBody>
      </p:sp>
      <p:sp>
        <p:nvSpPr>
          <p:cNvPr id="3" name="Subtitle 2">
            <a:extLst>
              <a:ext uri="{FF2B5EF4-FFF2-40B4-BE49-F238E27FC236}">
                <a16:creationId xmlns:a16="http://schemas.microsoft.com/office/drawing/2014/main" id="{33D3CAB2-C7CC-49D2-AC82-4BDC9C400C70}"/>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24876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0B0A-FBAC-4844-ACFA-91C33BFC4FA7}"/>
              </a:ext>
            </a:extLst>
          </p:cNvPr>
          <p:cNvSpPr>
            <a:spLocks noGrp="1"/>
          </p:cNvSpPr>
          <p:nvPr>
            <p:ph type="title"/>
          </p:nvPr>
        </p:nvSpPr>
        <p:spPr/>
        <p:txBody>
          <a:bodyPr/>
          <a:lstStyle/>
          <a:p>
            <a:r>
              <a:rPr lang="en-AU" dirty="0"/>
              <a:t>Thermal Equilibrium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03E1AA-9D89-45DB-9BF5-86E7AF4CEC98}"/>
                  </a:ext>
                </a:extLst>
              </p:cNvPr>
              <p:cNvSpPr>
                <a:spLocks noGrp="1"/>
              </p:cNvSpPr>
              <p:nvPr>
                <p:ph idx="1"/>
              </p:nvPr>
            </p:nvSpPr>
            <p:spPr/>
            <p:txBody>
              <a:bodyPr>
                <a:normAutofit fontScale="92500" lnSpcReduction="20000"/>
              </a:bodyPr>
              <a:lstStyle/>
              <a:p>
                <a:pPr marL="0" indent="0">
                  <a:buNone/>
                </a:pPr>
                <a:r>
                  <a:rPr lang="en-US" dirty="0"/>
                  <a:t>If you place a hot stone into a container of cold water, heat energy is transferred from the stone to the water.</a:t>
                </a:r>
              </a:p>
              <a:p>
                <a:pPr marL="0" indent="0">
                  <a:buNone/>
                </a:pPr>
                <a:r>
                  <a:rPr lang="en-US" dirty="0"/>
                  <a:t>This will occur until the two reach the same temperature;  They are then said to be in </a:t>
                </a:r>
                <a:r>
                  <a:rPr lang="en-US" b="1" dirty="0"/>
                  <a:t>Thermal Equilibrium</a:t>
                </a:r>
                <a:r>
                  <a:rPr lang="en-US" dirty="0"/>
                  <a:t>.</a:t>
                </a:r>
                <a:endParaRPr lang="en-AU" dirty="0"/>
              </a:p>
              <a:p>
                <a:pPr marL="0" indent="0">
                  <a:buNone/>
                </a:pPr>
                <a:endParaRPr lang="en-US" dirty="0"/>
              </a:p>
              <a:p>
                <a:pPr marL="0" indent="0">
                  <a:buNone/>
                </a:pPr>
                <a:r>
                  <a:rPr lang="en-US" dirty="0"/>
                  <a:t>Collisions will still occur between the stone particles and the water particles, but the flow of energy from each is exactly cancelled out.</a:t>
                </a:r>
                <a:endParaRPr lang="en-AU" dirty="0"/>
              </a:p>
              <a:p>
                <a:pPr marL="0" indent="0">
                  <a:buNone/>
                </a:pPr>
                <a:endParaRPr lang="en-AU" dirty="0"/>
              </a:p>
              <a:p>
                <a:pPr marL="0" indent="0">
                  <a:buNone/>
                </a:pPr>
                <a:r>
                  <a:rPr lang="en-AU" dirty="0"/>
                  <a:t>The total amount of </a:t>
                </a:r>
                <a:r>
                  <a:rPr lang="en-AU" b="1" dirty="0"/>
                  <a:t>heat energy </a:t>
                </a:r>
                <a:r>
                  <a:rPr lang="en-AU" dirty="0"/>
                  <a:t>in the system stays the same.  It is just transferred between the substances.</a:t>
                </a:r>
              </a:p>
              <a:p>
                <a:pPr marL="0" indent="0">
                  <a:buNone/>
                </a:pPr>
                <a:endParaRPr lang="en-AU" dirty="0"/>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𝐻𝑒𝑎𝑡</m:t>
                      </m:r>
                      <m:r>
                        <a:rPr lang="en-AU" i="1">
                          <a:latin typeface="Cambria Math" panose="02040503050406030204" pitchFamily="18" charset="0"/>
                        </a:rPr>
                        <m:t> </m:t>
                      </m:r>
                      <m:r>
                        <a:rPr lang="en-AU" i="1">
                          <a:latin typeface="Cambria Math" panose="02040503050406030204" pitchFamily="18" charset="0"/>
                        </a:rPr>
                        <m:t>𝑙𝑜𝑠𝑡</m:t>
                      </m:r>
                      <m:r>
                        <a:rPr lang="en-AU" i="1">
                          <a:latin typeface="Cambria Math" panose="02040503050406030204" pitchFamily="18" charset="0"/>
                        </a:rPr>
                        <m:t> </m:t>
                      </m:r>
                      <m:r>
                        <a:rPr lang="en-AU" i="1">
                          <a:latin typeface="Cambria Math" panose="02040503050406030204" pitchFamily="18" charset="0"/>
                        </a:rPr>
                        <m:t>𝑏𝑦</m:t>
                      </m:r>
                      <m:r>
                        <a:rPr lang="en-AU" i="1">
                          <a:latin typeface="Cambria Math" panose="02040503050406030204" pitchFamily="18" charset="0"/>
                        </a:rPr>
                        <m:t> </m:t>
                      </m:r>
                      <m:r>
                        <a:rPr lang="en-AU" i="1">
                          <a:latin typeface="Cambria Math" panose="02040503050406030204" pitchFamily="18" charset="0"/>
                        </a:rPr>
                        <m:t>𝑆𝑡𝑜𝑛𝑒</m:t>
                      </m:r>
                      <m:r>
                        <a:rPr lang="en-AU" i="1">
                          <a:latin typeface="Cambria Math" panose="02040503050406030204" pitchFamily="18" charset="0"/>
                        </a:rPr>
                        <m:t>=</m:t>
                      </m:r>
                      <m:r>
                        <a:rPr lang="en-AU" i="1">
                          <a:latin typeface="Cambria Math" panose="02040503050406030204" pitchFamily="18" charset="0"/>
                        </a:rPr>
                        <m:t>𝐻𝑒𝑎𝑡</m:t>
                      </m:r>
                      <m:r>
                        <a:rPr lang="en-AU" i="1">
                          <a:latin typeface="Cambria Math" panose="02040503050406030204" pitchFamily="18" charset="0"/>
                        </a:rPr>
                        <m:t> </m:t>
                      </m:r>
                      <m:r>
                        <a:rPr lang="en-AU" i="1">
                          <a:latin typeface="Cambria Math" panose="02040503050406030204" pitchFamily="18" charset="0"/>
                        </a:rPr>
                        <m:t>𝑔𝑎𝑖𝑛𝑒𝑑</m:t>
                      </m:r>
                      <m:r>
                        <a:rPr lang="en-AU" i="1">
                          <a:latin typeface="Cambria Math" panose="02040503050406030204" pitchFamily="18" charset="0"/>
                        </a:rPr>
                        <m:t> </m:t>
                      </m:r>
                      <m:r>
                        <a:rPr lang="en-AU" i="1">
                          <a:latin typeface="Cambria Math" panose="02040503050406030204" pitchFamily="18" charset="0"/>
                        </a:rPr>
                        <m:t>𝑏𝑦</m:t>
                      </m:r>
                      <m:r>
                        <a:rPr lang="en-AU" i="1">
                          <a:latin typeface="Cambria Math" panose="02040503050406030204" pitchFamily="18" charset="0"/>
                        </a:rPr>
                        <m:t> </m:t>
                      </m:r>
                      <m:r>
                        <a:rPr lang="en-AU" i="1">
                          <a:latin typeface="Cambria Math" panose="02040503050406030204" pitchFamily="18" charset="0"/>
                        </a:rPr>
                        <m:t>𝑤𝑎𝑡𝑒𝑟</m:t>
                      </m:r>
                    </m:oMath>
                  </m:oMathPara>
                </a14:m>
                <a:endParaRPr lang="en-AU" dirty="0"/>
              </a:p>
            </p:txBody>
          </p:sp>
        </mc:Choice>
        <mc:Fallback xmlns="">
          <p:sp>
            <p:nvSpPr>
              <p:cNvPr id="3" name="Content Placeholder 2">
                <a:extLst>
                  <a:ext uri="{FF2B5EF4-FFF2-40B4-BE49-F238E27FC236}">
                    <a16:creationId xmlns:a16="http://schemas.microsoft.com/office/drawing/2014/main" id="{8E03E1AA-9D89-45DB-9BF5-86E7AF4CEC98}"/>
                  </a:ext>
                </a:extLst>
              </p:cNvPr>
              <p:cNvSpPr>
                <a:spLocks noGrp="1" noRot="1" noChangeAspect="1" noMove="1" noResize="1" noEditPoints="1" noAdjustHandles="1" noChangeArrowheads="1" noChangeShapeType="1" noTextEdit="1"/>
              </p:cNvSpPr>
              <p:nvPr>
                <p:ph idx="1"/>
              </p:nvPr>
            </p:nvSpPr>
            <p:spPr>
              <a:blipFill>
                <a:blip r:embed="rId2"/>
                <a:stretch>
                  <a:fillRect l="-1043" t="-3501" r="-1333"/>
                </a:stretch>
              </a:blipFill>
            </p:spPr>
            <p:txBody>
              <a:bodyPr/>
              <a:lstStyle/>
              <a:p>
                <a:r>
                  <a:rPr lang="en-AU">
                    <a:noFill/>
                  </a:rPr>
                  <a:t> </a:t>
                </a:r>
              </a:p>
            </p:txBody>
          </p:sp>
        </mc:Fallback>
      </mc:AlternateContent>
    </p:spTree>
    <p:extLst>
      <p:ext uri="{BB962C8B-B14F-4D97-AF65-F5344CB8AC3E}">
        <p14:creationId xmlns:p14="http://schemas.microsoft.com/office/powerpoint/2010/main" val="71247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785F-2DEC-4AD3-A13D-5FBF421FEFBC}"/>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B595E08-AEE2-4087-95E3-14B6CFCEE8AF}"/>
              </a:ext>
            </a:extLst>
          </p:cNvPr>
          <p:cNvSpPr>
            <a:spLocks noGrp="1"/>
          </p:cNvSpPr>
          <p:nvPr>
            <p:ph idx="1"/>
          </p:nvPr>
        </p:nvSpPr>
        <p:spPr/>
        <p:txBody>
          <a:bodyPr>
            <a:normAutofit/>
          </a:bodyPr>
          <a:lstStyle/>
          <a:p>
            <a:pPr marL="0" indent="0">
              <a:buNone/>
            </a:pPr>
            <a:r>
              <a:rPr lang="en-US" sz="4800" dirty="0"/>
              <a:t>Describe the flow of energy when you put an ice cube in a warm drink.</a:t>
            </a:r>
            <a:endParaRPr lang="en-AU" sz="4800" dirty="0"/>
          </a:p>
        </p:txBody>
      </p:sp>
    </p:spTree>
    <p:extLst>
      <p:ext uri="{BB962C8B-B14F-4D97-AF65-F5344CB8AC3E}">
        <p14:creationId xmlns:p14="http://schemas.microsoft.com/office/powerpoint/2010/main" val="355985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F4B2-863B-4AA3-AD3F-1BD822CFBB6B}"/>
              </a:ext>
            </a:extLst>
          </p:cNvPr>
          <p:cNvSpPr>
            <a:spLocks noGrp="1"/>
          </p:cNvSpPr>
          <p:nvPr>
            <p:ph type="title"/>
          </p:nvPr>
        </p:nvSpPr>
        <p:spPr/>
        <p:txBody>
          <a:bodyPr/>
          <a:lstStyle/>
          <a:p>
            <a:r>
              <a:rPr lang="en-AU" dirty="0"/>
              <a:t>States of Matter</a:t>
            </a:r>
          </a:p>
        </p:txBody>
      </p:sp>
      <p:sp>
        <p:nvSpPr>
          <p:cNvPr id="3" name="Content Placeholder 2">
            <a:extLst>
              <a:ext uri="{FF2B5EF4-FFF2-40B4-BE49-F238E27FC236}">
                <a16:creationId xmlns:a16="http://schemas.microsoft.com/office/drawing/2014/main" id="{B3F65EE4-0B37-4315-A07E-A1CC8E8E4E88}"/>
              </a:ext>
            </a:extLst>
          </p:cNvPr>
          <p:cNvSpPr>
            <a:spLocks noGrp="1"/>
          </p:cNvSpPr>
          <p:nvPr>
            <p:ph idx="1"/>
          </p:nvPr>
        </p:nvSpPr>
        <p:spPr/>
        <p:txBody>
          <a:bodyPr/>
          <a:lstStyle/>
          <a:p>
            <a:pPr marL="0" indent="0">
              <a:buNone/>
            </a:pPr>
            <a:r>
              <a:rPr lang="en-AU" dirty="0"/>
              <a:t>Matter can exist in 4 states</a:t>
            </a:r>
          </a:p>
          <a:p>
            <a:pPr>
              <a:buFontTx/>
              <a:buChar char="-"/>
            </a:pPr>
            <a:r>
              <a:rPr lang="en-AU" dirty="0"/>
              <a:t>Solid</a:t>
            </a:r>
          </a:p>
          <a:p>
            <a:pPr>
              <a:buFontTx/>
              <a:buChar char="-"/>
            </a:pPr>
            <a:r>
              <a:rPr lang="en-AU" dirty="0"/>
              <a:t>Liquid</a:t>
            </a:r>
          </a:p>
          <a:p>
            <a:pPr>
              <a:buFontTx/>
              <a:buChar char="-"/>
            </a:pPr>
            <a:r>
              <a:rPr lang="en-AU" dirty="0"/>
              <a:t>Gas</a:t>
            </a:r>
          </a:p>
          <a:p>
            <a:pPr>
              <a:buFontTx/>
              <a:buChar char="-"/>
            </a:pPr>
            <a:r>
              <a:rPr lang="en-AU" dirty="0"/>
              <a:t>Plasma   (we are not looking at this yet)</a:t>
            </a:r>
          </a:p>
          <a:p>
            <a:pPr>
              <a:buFontTx/>
              <a:buChar char="-"/>
            </a:pPr>
            <a:endParaRPr lang="en-AU" dirty="0"/>
          </a:p>
          <a:p>
            <a:pPr marL="0" indent="0">
              <a:buNone/>
            </a:pPr>
            <a:r>
              <a:rPr lang="en-AU" dirty="0"/>
              <a:t>We use the </a:t>
            </a:r>
            <a:r>
              <a:rPr lang="en-AU" b="1" dirty="0"/>
              <a:t>kinetic particle model </a:t>
            </a:r>
            <a:r>
              <a:rPr lang="en-AU" dirty="0"/>
              <a:t>to explain the properties of these different states</a:t>
            </a:r>
          </a:p>
        </p:txBody>
      </p:sp>
    </p:spTree>
    <p:extLst>
      <p:ext uri="{BB962C8B-B14F-4D97-AF65-F5344CB8AC3E}">
        <p14:creationId xmlns:p14="http://schemas.microsoft.com/office/powerpoint/2010/main" val="319085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E888-264E-4E65-9708-1917D5DCAF5B}"/>
              </a:ext>
            </a:extLst>
          </p:cNvPr>
          <p:cNvSpPr>
            <a:spLocks noGrp="1"/>
          </p:cNvSpPr>
          <p:nvPr>
            <p:ph type="title"/>
          </p:nvPr>
        </p:nvSpPr>
        <p:spPr/>
        <p:txBody>
          <a:bodyPr/>
          <a:lstStyle/>
          <a:p>
            <a:endParaRPr lang="en-AU"/>
          </a:p>
        </p:txBody>
      </p:sp>
      <p:pic>
        <p:nvPicPr>
          <p:cNvPr id="5" name="Content Placeholder 4">
            <a:extLst>
              <a:ext uri="{FF2B5EF4-FFF2-40B4-BE49-F238E27FC236}">
                <a16:creationId xmlns:a16="http://schemas.microsoft.com/office/drawing/2014/main" id="{4123D430-A41F-4DAB-B53E-89461CB52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572" y="1026368"/>
            <a:ext cx="11143633" cy="4721290"/>
          </a:xfrm>
        </p:spPr>
      </p:pic>
    </p:spTree>
    <p:extLst>
      <p:ext uri="{BB962C8B-B14F-4D97-AF65-F5344CB8AC3E}">
        <p14:creationId xmlns:p14="http://schemas.microsoft.com/office/powerpoint/2010/main" val="357724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272E-FDB9-450A-961C-733D1EC974F1}"/>
              </a:ext>
            </a:extLst>
          </p:cNvPr>
          <p:cNvSpPr>
            <a:spLocks noGrp="1"/>
          </p:cNvSpPr>
          <p:nvPr>
            <p:ph type="title"/>
          </p:nvPr>
        </p:nvSpPr>
        <p:spPr/>
        <p:txBody>
          <a:bodyPr/>
          <a:lstStyle/>
          <a:p>
            <a:r>
              <a:rPr lang="en-AU" dirty="0"/>
              <a:t>Solids</a:t>
            </a:r>
          </a:p>
        </p:txBody>
      </p:sp>
      <p:graphicFrame>
        <p:nvGraphicFramePr>
          <p:cNvPr id="4" name="Content Placeholder 3">
            <a:extLst>
              <a:ext uri="{FF2B5EF4-FFF2-40B4-BE49-F238E27FC236}">
                <a16:creationId xmlns:a16="http://schemas.microsoft.com/office/drawing/2014/main" id="{1FAC59E3-7D01-4666-92DB-FE702BC10C4D}"/>
              </a:ext>
            </a:extLst>
          </p:cNvPr>
          <p:cNvGraphicFramePr>
            <a:graphicFrameLocks noGrp="1"/>
          </p:cNvGraphicFramePr>
          <p:nvPr>
            <p:ph idx="1"/>
            <p:extLst>
              <p:ext uri="{D42A27DB-BD31-4B8C-83A1-F6EECF244321}">
                <p14:modId xmlns:p14="http://schemas.microsoft.com/office/powerpoint/2010/main" val="4055597637"/>
              </p:ext>
            </p:extLst>
          </p:nvPr>
        </p:nvGraphicFramePr>
        <p:xfrm>
          <a:off x="838200" y="1825625"/>
          <a:ext cx="10515600" cy="1381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14392981"/>
                    </a:ext>
                  </a:extLst>
                </a:gridCol>
                <a:gridCol w="5257800">
                  <a:extLst>
                    <a:ext uri="{9D8B030D-6E8A-4147-A177-3AD203B41FA5}">
                      <a16:colId xmlns:a16="http://schemas.microsoft.com/office/drawing/2014/main" val="1992531287"/>
                    </a:ext>
                  </a:extLst>
                </a:gridCol>
              </a:tblGrid>
              <a:tr h="370840">
                <a:tc>
                  <a:txBody>
                    <a:bodyPr/>
                    <a:lstStyle/>
                    <a:p>
                      <a:r>
                        <a:rPr lang="en-AU" dirty="0"/>
                        <a:t>PROPERTIES</a:t>
                      </a:r>
                    </a:p>
                  </a:txBody>
                  <a:tcPr/>
                </a:tc>
                <a:tc>
                  <a:txBody>
                    <a:bodyPr/>
                    <a:lstStyle/>
                    <a:p>
                      <a:r>
                        <a:rPr lang="en-AU" dirty="0"/>
                        <a:t>EXPLANATION</a:t>
                      </a:r>
                    </a:p>
                  </a:txBody>
                  <a:tcPr/>
                </a:tc>
                <a:extLst>
                  <a:ext uri="{0D108BD9-81ED-4DB2-BD59-A6C34878D82A}">
                    <a16:rowId xmlns:a16="http://schemas.microsoft.com/office/drawing/2014/main" val="2450052822"/>
                  </a:ext>
                </a:extLst>
              </a:tr>
              <a:tr h="370840">
                <a:tc>
                  <a:txBody>
                    <a:bodyPr/>
                    <a:lstStyle/>
                    <a:p>
                      <a:r>
                        <a:rPr lang="en-AU" dirty="0"/>
                        <a:t>They have a fixed shape and cannot flow</a:t>
                      </a:r>
                    </a:p>
                  </a:txBody>
                  <a:tcPr/>
                </a:tc>
                <a:tc>
                  <a:txBody>
                    <a:bodyPr/>
                    <a:lstStyle/>
                    <a:p>
                      <a:r>
                        <a:rPr lang="en-AU" dirty="0"/>
                        <a:t>The particles cannot move</a:t>
                      </a:r>
                    </a:p>
                  </a:txBody>
                  <a:tcPr/>
                </a:tc>
                <a:extLst>
                  <a:ext uri="{0D108BD9-81ED-4DB2-BD59-A6C34878D82A}">
                    <a16:rowId xmlns:a16="http://schemas.microsoft.com/office/drawing/2014/main" val="3864024560"/>
                  </a:ext>
                </a:extLst>
              </a:tr>
              <a:tr h="370840">
                <a:tc>
                  <a:txBody>
                    <a:bodyPr/>
                    <a:lstStyle/>
                    <a:p>
                      <a:r>
                        <a:rPr lang="en-AU" dirty="0"/>
                        <a:t>The cannot be compressed</a:t>
                      </a:r>
                    </a:p>
                  </a:txBody>
                  <a:tcPr/>
                </a:tc>
                <a:tc>
                  <a:txBody>
                    <a:bodyPr/>
                    <a:lstStyle/>
                    <a:p>
                      <a:r>
                        <a:rPr lang="en-AU" dirty="0"/>
                        <a:t>The particles are close and have no space to move into</a:t>
                      </a:r>
                    </a:p>
                  </a:txBody>
                  <a:tcPr/>
                </a:tc>
                <a:extLst>
                  <a:ext uri="{0D108BD9-81ED-4DB2-BD59-A6C34878D82A}">
                    <a16:rowId xmlns:a16="http://schemas.microsoft.com/office/drawing/2014/main" val="3181337006"/>
                  </a:ext>
                </a:extLst>
              </a:tr>
            </a:tbl>
          </a:graphicData>
        </a:graphic>
      </p:graphicFrame>
      <p:pic>
        <p:nvPicPr>
          <p:cNvPr id="6" name="Picture 5">
            <a:extLst>
              <a:ext uri="{FF2B5EF4-FFF2-40B4-BE49-F238E27FC236}">
                <a16:creationId xmlns:a16="http://schemas.microsoft.com/office/drawing/2014/main" id="{A388597F-4875-4F67-8E45-4A7A0591E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018" y="3371850"/>
            <a:ext cx="2400300" cy="3486150"/>
          </a:xfrm>
          <a:prstGeom prst="rect">
            <a:avLst/>
          </a:prstGeom>
        </p:spPr>
      </p:pic>
    </p:spTree>
    <p:extLst>
      <p:ext uri="{BB962C8B-B14F-4D97-AF65-F5344CB8AC3E}">
        <p14:creationId xmlns:p14="http://schemas.microsoft.com/office/powerpoint/2010/main" val="396133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DFB41-054A-4ACB-8A28-C5BCD88C485B}"/>
              </a:ext>
            </a:extLst>
          </p:cNvPr>
          <p:cNvSpPr>
            <a:spLocks noGrp="1"/>
          </p:cNvSpPr>
          <p:nvPr>
            <p:ph type="title"/>
          </p:nvPr>
        </p:nvSpPr>
        <p:spPr/>
        <p:txBody>
          <a:bodyPr/>
          <a:lstStyle/>
          <a:p>
            <a:r>
              <a:rPr lang="en-AU" dirty="0"/>
              <a:t>Liquids</a:t>
            </a:r>
          </a:p>
        </p:txBody>
      </p:sp>
      <p:graphicFrame>
        <p:nvGraphicFramePr>
          <p:cNvPr id="5" name="Content Placeholder 4">
            <a:extLst>
              <a:ext uri="{FF2B5EF4-FFF2-40B4-BE49-F238E27FC236}">
                <a16:creationId xmlns:a16="http://schemas.microsoft.com/office/drawing/2014/main" id="{5ED68542-1019-4885-A0DF-8ACC65DF638B}"/>
              </a:ext>
            </a:extLst>
          </p:cNvPr>
          <p:cNvGraphicFramePr>
            <a:graphicFrameLocks noGrp="1"/>
          </p:cNvGraphicFramePr>
          <p:nvPr>
            <p:ph idx="1"/>
            <p:extLst>
              <p:ext uri="{D42A27DB-BD31-4B8C-83A1-F6EECF244321}">
                <p14:modId xmlns:p14="http://schemas.microsoft.com/office/powerpoint/2010/main" val="2031302652"/>
              </p:ext>
            </p:extLst>
          </p:nvPr>
        </p:nvGraphicFramePr>
        <p:xfrm>
          <a:off x="838200" y="1825625"/>
          <a:ext cx="10515600" cy="1381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8011308"/>
                    </a:ext>
                  </a:extLst>
                </a:gridCol>
                <a:gridCol w="5257800">
                  <a:extLst>
                    <a:ext uri="{9D8B030D-6E8A-4147-A177-3AD203B41FA5}">
                      <a16:colId xmlns:a16="http://schemas.microsoft.com/office/drawing/2014/main" val="1831184560"/>
                    </a:ext>
                  </a:extLst>
                </a:gridCol>
              </a:tblGrid>
              <a:tr h="370840">
                <a:tc>
                  <a:txBody>
                    <a:bodyPr/>
                    <a:lstStyle/>
                    <a:p>
                      <a:r>
                        <a:rPr lang="en-AU" dirty="0"/>
                        <a:t>PROPERTIES</a:t>
                      </a:r>
                    </a:p>
                  </a:txBody>
                  <a:tcPr/>
                </a:tc>
                <a:tc>
                  <a:txBody>
                    <a:bodyPr/>
                    <a:lstStyle/>
                    <a:p>
                      <a:r>
                        <a:rPr lang="en-AU" dirty="0"/>
                        <a:t>EXPLANATION</a:t>
                      </a:r>
                    </a:p>
                  </a:txBody>
                  <a:tcPr/>
                </a:tc>
                <a:extLst>
                  <a:ext uri="{0D108BD9-81ED-4DB2-BD59-A6C34878D82A}">
                    <a16:rowId xmlns:a16="http://schemas.microsoft.com/office/drawing/2014/main" val="600432302"/>
                  </a:ext>
                </a:extLst>
              </a:tr>
              <a:tr h="370840">
                <a:tc>
                  <a:txBody>
                    <a:bodyPr/>
                    <a:lstStyle/>
                    <a:p>
                      <a:r>
                        <a:rPr lang="en-AU" dirty="0"/>
                        <a:t>They flow and take the shape of their container</a:t>
                      </a:r>
                    </a:p>
                  </a:txBody>
                  <a:tcPr/>
                </a:tc>
                <a:tc>
                  <a:txBody>
                    <a:bodyPr/>
                    <a:lstStyle/>
                    <a:p>
                      <a:r>
                        <a:rPr lang="en-AU" dirty="0"/>
                        <a:t>The particles are free to move around each other</a:t>
                      </a:r>
                    </a:p>
                  </a:txBody>
                  <a:tcPr/>
                </a:tc>
                <a:extLst>
                  <a:ext uri="{0D108BD9-81ED-4DB2-BD59-A6C34878D82A}">
                    <a16:rowId xmlns:a16="http://schemas.microsoft.com/office/drawing/2014/main" val="3208476978"/>
                  </a:ext>
                </a:extLst>
              </a:tr>
              <a:tr h="370840">
                <a:tc>
                  <a:txBody>
                    <a:bodyPr/>
                    <a:lstStyle/>
                    <a:p>
                      <a:r>
                        <a:rPr lang="en-AU" dirty="0"/>
                        <a:t>The cannot be compressed</a:t>
                      </a:r>
                    </a:p>
                  </a:txBody>
                  <a:tcPr/>
                </a:tc>
                <a:tc>
                  <a:txBody>
                    <a:bodyPr/>
                    <a:lstStyle/>
                    <a:p>
                      <a:r>
                        <a:rPr lang="en-AU" dirty="0"/>
                        <a:t>The particles are close together and have no space to move into</a:t>
                      </a:r>
                    </a:p>
                  </a:txBody>
                  <a:tcPr/>
                </a:tc>
                <a:extLst>
                  <a:ext uri="{0D108BD9-81ED-4DB2-BD59-A6C34878D82A}">
                    <a16:rowId xmlns:a16="http://schemas.microsoft.com/office/drawing/2014/main" val="2179772655"/>
                  </a:ext>
                </a:extLst>
              </a:tr>
            </a:tbl>
          </a:graphicData>
        </a:graphic>
      </p:graphicFrame>
      <p:pic>
        <p:nvPicPr>
          <p:cNvPr id="7" name="Picture 6">
            <a:extLst>
              <a:ext uri="{FF2B5EF4-FFF2-40B4-BE49-F238E27FC236}">
                <a16:creationId xmlns:a16="http://schemas.microsoft.com/office/drawing/2014/main" id="{7C8369FA-8535-496D-BFF3-12C8669BF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314" y="3352800"/>
            <a:ext cx="2686050" cy="3505200"/>
          </a:xfrm>
          <a:prstGeom prst="rect">
            <a:avLst/>
          </a:prstGeom>
        </p:spPr>
      </p:pic>
    </p:spTree>
    <p:extLst>
      <p:ext uri="{BB962C8B-B14F-4D97-AF65-F5344CB8AC3E}">
        <p14:creationId xmlns:p14="http://schemas.microsoft.com/office/powerpoint/2010/main" val="107557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8F7D-0D9B-4CAA-9EE5-2D6CD9B25726}"/>
              </a:ext>
            </a:extLst>
          </p:cNvPr>
          <p:cNvSpPr>
            <a:spLocks noGrp="1"/>
          </p:cNvSpPr>
          <p:nvPr>
            <p:ph type="title"/>
          </p:nvPr>
        </p:nvSpPr>
        <p:spPr/>
        <p:txBody>
          <a:bodyPr/>
          <a:lstStyle/>
          <a:p>
            <a:r>
              <a:rPr lang="en-AU" dirty="0"/>
              <a:t>Gases</a:t>
            </a:r>
          </a:p>
        </p:txBody>
      </p:sp>
      <p:graphicFrame>
        <p:nvGraphicFramePr>
          <p:cNvPr id="4" name="Content Placeholder 3">
            <a:extLst>
              <a:ext uri="{FF2B5EF4-FFF2-40B4-BE49-F238E27FC236}">
                <a16:creationId xmlns:a16="http://schemas.microsoft.com/office/drawing/2014/main" id="{9E8F3116-944F-4B52-8245-C061DEE75D26}"/>
              </a:ext>
            </a:extLst>
          </p:cNvPr>
          <p:cNvGraphicFramePr>
            <a:graphicFrameLocks noGrp="1"/>
          </p:cNvGraphicFramePr>
          <p:nvPr>
            <p:ph idx="1"/>
            <p:extLst>
              <p:ext uri="{D42A27DB-BD31-4B8C-83A1-F6EECF244321}">
                <p14:modId xmlns:p14="http://schemas.microsoft.com/office/powerpoint/2010/main" val="1438303109"/>
              </p:ext>
            </p:extLst>
          </p:nvPr>
        </p:nvGraphicFramePr>
        <p:xfrm>
          <a:off x="838200" y="1825625"/>
          <a:ext cx="10515600" cy="16510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39149757"/>
                    </a:ext>
                  </a:extLst>
                </a:gridCol>
                <a:gridCol w="5257800">
                  <a:extLst>
                    <a:ext uri="{9D8B030D-6E8A-4147-A177-3AD203B41FA5}">
                      <a16:colId xmlns:a16="http://schemas.microsoft.com/office/drawing/2014/main" val="625919825"/>
                    </a:ext>
                  </a:extLst>
                </a:gridCol>
              </a:tblGrid>
              <a:tr h="370840">
                <a:tc>
                  <a:txBody>
                    <a:bodyPr/>
                    <a:lstStyle/>
                    <a:p>
                      <a:r>
                        <a:rPr lang="en-AU" dirty="0"/>
                        <a:t>PROPERTIES</a:t>
                      </a:r>
                    </a:p>
                  </a:txBody>
                  <a:tcPr/>
                </a:tc>
                <a:tc>
                  <a:txBody>
                    <a:bodyPr/>
                    <a:lstStyle/>
                    <a:p>
                      <a:r>
                        <a:rPr lang="en-AU" dirty="0"/>
                        <a:t>EXPLANATION</a:t>
                      </a:r>
                    </a:p>
                  </a:txBody>
                  <a:tcPr/>
                </a:tc>
                <a:extLst>
                  <a:ext uri="{0D108BD9-81ED-4DB2-BD59-A6C34878D82A}">
                    <a16:rowId xmlns:a16="http://schemas.microsoft.com/office/drawing/2014/main" val="1251535921"/>
                  </a:ext>
                </a:extLst>
              </a:tr>
              <a:tr h="370840">
                <a:tc>
                  <a:txBody>
                    <a:bodyPr/>
                    <a:lstStyle/>
                    <a:p>
                      <a:r>
                        <a:rPr lang="en-AU" dirty="0"/>
                        <a:t>They flow and fill their container</a:t>
                      </a:r>
                    </a:p>
                  </a:txBody>
                  <a:tcPr/>
                </a:tc>
                <a:tc>
                  <a:txBody>
                    <a:bodyPr/>
                    <a:lstStyle/>
                    <a:p>
                      <a:r>
                        <a:rPr lang="en-AU" dirty="0"/>
                        <a:t>The particles can move quickly and freely in all direction</a:t>
                      </a:r>
                    </a:p>
                  </a:txBody>
                  <a:tcPr/>
                </a:tc>
                <a:extLst>
                  <a:ext uri="{0D108BD9-81ED-4DB2-BD59-A6C34878D82A}">
                    <a16:rowId xmlns:a16="http://schemas.microsoft.com/office/drawing/2014/main" val="468373601"/>
                  </a:ext>
                </a:extLst>
              </a:tr>
              <a:tr h="370840">
                <a:tc>
                  <a:txBody>
                    <a:bodyPr/>
                    <a:lstStyle/>
                    <a:p>
                      <a:r>
                        <a:rPr lang="en-AU" dirty="0"/>
                        <a:t>The can be compressed</a:t>
                      </a:r>
                    </a:p>
                  </a:txBody>
                  <a:tcPr/>
                </a:tc>
                <a:tc>
                  <a:txBody>
                    <a:bodyPr/>
                    <a:lstStyle/>
                    <a:p>
                      <a:r>
                        <a:rPr lang="en-AU" dirty="0"/>
                        <a:t>The particles are far apart and have space to move into</a:t>
                      </a:r>
                    </a:p>
                  </a:txBody>
                  <a:tcPr/>
                </a:tc>
                <a:extLst>
                  <a:ext uri="{0D108BD9-81ED-4DB2-BD59-A6C34878D82A}">
                    <a16:rowId xmlns:a16="http://schemas.microsoft.com/office/drawing/2014/main" val="2330836477"/>
                  </a:ext>
                </a:extLst>
              </a:tr>
            </a:tbl>
          </a:graphicData>
        </a:graphic>
      </p:graphicFrame>
      <p:pic>
        <p:nvPicPr>
          <p:cNvPr id="6" name="Picture 5">
            <a:extLst>
              <a:ext uri="{FF2B5EF4-FFF2-40B4-BE49-F238E27FC236}">
                <a16:creationId xmlns:a16="http://schemas.microsoft.com/office/drawing/2014/main" id="{58D06529-15DB-479A-86FE-581D60353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108" y="3465525"/>
            <a:ext cx="2667366" cy="3392475"/>
          </a:xfrm>
          <a:prstGeom prst="rect">
            <a:avLst/>
          </a:prstGeom>
        </p:spPr>
      </p:pic>
    </p:spTree>
    <p:extLst>
      <p:ext uri="{BB962C8B-B14F-4D97-AF65-F5344CB8AC3E}">
        <p14:creationId xmlns:p14="http://schemas.microsoft.com/office/powerpoint/2010/main" val="65167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3342-B22A-44D7-A3DA-5E16F076D863}"/>
              </a:ext>
            </a:extLst>
          </p:cNvPr>
          <p:cNvSpPr>
            <a:spLocks noGrp="1"/>
          </p:cNvSpPr>
          <p:nvPr>
            <p:ph type="title"/>
          </p:nvPr>
        </p:nvSpPr>
        <p:spPr/>
        <p:txBody>
          <a:bodyPr/>
          <a:lstStyle/>
          <a:p>
            <a:r>
              <a:rPr lang="en-AU" dirty="0"/>
              <a:t>Energy in these states</a:t>
            </a:r>
          </a:p>
        </p:txBody>
      </p:sp>
      <p:sp>
        <p:nvSpPr>
          <p:cNvPr id="3" name="Content Placeholder 2">
            <a:extLst>
              <a:ext uri="{FF2B5EF4-FFF2-40B4-BE49-F238E27FC236}">
                <a16:creationId xmlns:a16="http://schemas.microsoft.com/office/drawing/2014/main" id="{A79D1B9C-142D-4DE3-826A-9279CBDA9F21}"/>
              </a:ext>
            </a:extLst>
          </p:cNvPr>
          <p:cNvSpPr>
            <a:spLocks noGrp="1"/>
          </p:cNvSpPr>
          <p:nvPr>
            <p:ph idx="1"/>
          </p:nvPr>
        </p:nvSpPr>
        <p:spPr/>
        <p:txBody>
          <a:bodyPr>
            <a:normAutofit lnSpcReduction="10000"/>
          </a:bodyPr>
          <a:lstStyle/>
          <a:p>
            <a:pPr marL="0" indent="0">
              <a:buNone/>
            </a:pPr>
            <a:r>
              <a:rPr lang="en-AU" dirty="0"/>
              <a:t>The particles in all of these states have both </a:t>
            </a:r>
            <a:r>
              <a:rPr lang="en-AU" b="1" dirty="0"/>
              <a:t>kinetic </a:t>
            </a:r>
            <a:r>
              <a:rPr lang="en-AU" dirty="0"/>
              <a:t>and </a:t>
            </a:r>
            <a:r>
              <a:rPr lang="en-AU" b="1" dirty="0"/>
              <a:t>potential </a:t>
            </a:r>
            <a:r>
              <a:rPr lang="en-AU" dirty="0"/>
              <a:t>energies.</a:t>
            </a:r>
          </a:p>
          <a:p>
            <a:pPr marL="0" indent="0">
              <a:buNone/>
            </a:pPr>
            <a:endParaRPr lang="en-AU" dirty="0"/>
          </a:p>
          <a:p>
            <a:pPr marL="0" indent="0">
              <a:buNone/>
            </a:pPr>
            <a:r>
              <a:rPr lang="en-AU" dirty="0"/>
              <a:t>The potential energies are in the bonds that attach the particles to each other.  These behave like springs.  There is an ideal length, but can be stretched or compressed.  This is strongest in solids, less so in liquids.  There is negligible potential energy associated with gases.</a:t>
            </a:r>
          </a:p>
          <a:p>
            <a:pPr marL="0" indent="0">
              <a:buNone/>
            </a:pPr>
            <a:endParaRPr lang="en-AU" dirty="0"/>
          </a:p>
          <a:p>
            <a:pPr marL="0" indent="0">
              <a:buNone/>
            </a:pPr>
            <a:r>
              <a:rPr lang="en-AU" dirty="0"/>
              <a:t>The kinetic energy is from the movement of the particles.  In solids, there is still kinetic energy, from the vibration of the particles.</a:t>
            </a:r>
          </a:p>
        </p:txBody>
      </p:sp>
    </p:spTree>
    <p:extLst>
      <p:ext uri="{BB962C8B-B14F-4D97-AF65-F5344CB8AC3E}">
        <p14:creationId xmlns:p14="http://schemas.microsoft.com/office/powerpoint/2010/main" val="391523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E842-CD01-4312-832D-2DF96075B558}"/>
              </a:ext>
            </a:extLst>
          </p:cNvPr>
          <p:cNvSpPr>
            <a:spLocks noGrp="1"/>
          </p:cNvSpPr>
          <p:nvPr>
            <p:ph type="title"/>
          </p:nvPr>
        </p:nvSpPr>
        <p:spPr/>
        <p:txBody>
          <a:bodyPr/>
          <a:lstStyle/>
          <a:p>
            <a:r>
              <a:rPr lang="en-AU" dirty="0"/>
              <a:t>Assumptions of the kinetic particle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3CB5E3-023A-43E0-B9DE-026A405C8F32}"/>
                  </a:ext>
                </a:extLst>
              </p:cNvPr>
              <p:cNvSpPr>
                <a:spLocks noGrp="1"/>
              </p:cNvSpPr>
              <p:nvPr>
                <p:ph idx="1"/>
              </p:nvPr>
            </p:nvSpPr>
            <p:spPr/>
            <p:txBody>
              <a:bodyPr>
                <a:normAutofit lnSpcReduction="10000"/>
              </a:bodyPr>
              <a:lstStyle/>
              <a:p>
                <a:pPr marL="0" indent="0">
                  <a:buNone/>
                </a:pPr>
                <a:r>
                  <a:rPr lang="en-AU" dirty="0"/>
                  <a:t>1-	All matter is made up of small particles in constant motion; this 	motion means they have kinetic energy</a:t>
                </a:r>
              </a:p>
              <a:p>
                <a:pPr marL="0" indent="0">
                  <a:buNone/>
                </a:pPr>
                <a:endParaRPr lang="en-AU" dirty="0"/>
              </a:p>
              <a:p>
                <a:pPr marL="0" indent="0">
                  <a:buNone/>
                </a:pPr>
                <a:r>
                  <a:rPr lang="en-AU" dirty="0"/>
                  <a:t>2-	Collisions between particles are perfectly elastic;  The total 	kinetic energy before and after collision is the same</a:t>
                </a:r>
              </a:p>
              <a:p>
                <a:pPr marL="0" indent="0">
                  <a:buNone/>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𝐸</m:t>
                          </m:r>
                          <m:r>
                            <a:rPr lang="en-AU" i="1">
                              <a:latin typeface="Cambria Math" panose="02040503050406030204" pitchFamily="18" charset="0"/>
                            </a:rPr>
                            <m:t>(</m:t>
                          </m:r>
                          <m:r>
                            <a:rPr lang="en-AU" i="1">
                              <a:latin typeface="Cambria Math" panose="02040503050406030204" pitchFamily="18" charset="0"/>
                            </a:rPr>
                            <m:t>𝐾</m:t>
                          </m:r>
                          <m:r>
                            <a:rPr lang="en-AU" i="1">
                              <a:latin typeface="Cambria Math" panose="02040503050406030204" pitchFamily="18" charset="0"/>
                            </a:rPr>
                            <m:t>)</m:t>
                          </m:r>
                        </m:e>
                        <m:sub>
                          <m:r>
                            <a:rPr lang="en-AU" i="1">
                              <a:latin typeface="Cambria Math" panose="02040503050406030204" pitchFamily="18" charset="0"/>
                            </a:rPr>
                            <m:t>𝑖</m:t>
                          </m:r>
                        </m:sub>
                      </m:sSub>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𝐸</m:t>
                          </m:r>
                          <m:r>
                            <a:rPr lang="en-AU" i="1">
                              <a:latin typeface="Cambria Math" panose="02040503050406030204" pitchFamily="18" charset="0"/>
                            </a:rPr>
                            <m:t>(</m:t>
                          </m:r>
                          <m:r>
                            <a:rPr lang="en-AU" i="1">
                              <a:latin typeface="Cambria Math" panose="02040503050406030204" pitchFamily="18" charset="0"/>
                            </a:rPr>
                            <m:t>𝐾</m:t>
                          </m:r>
                          <m:r>
                            <a:rPr lang="en-AU" i="1">
                              <a:latin typeface="Cambria Math" panose="02040503050406030204" pitchFamily="18" charset="0"/>
                            </a:rPr>
                            <m:t>)</m:t>
                          </m:r>
                        </m:e>
                        <m:sub>
                          <m:r>
                            <a:rPr lang="en-AU" i="1">
                              <a:latin typeface="Cambria Math" panose="02040503050406030204" pitchFamily="18" charset="0"/>
                            </a:rPr>
                            <m:t>𝑓</m:t>
                          </m:r>
                        </m:sub>
                      </m:sSub>
                    </m:oMath>
                  </m:oMathPara>
                </a14:m>
                <a:endParaRPr lang="en-AU" dirty="0"/>
              </a:p>
              <a:p>
                <a:pPr marL="0" indent="0">
                  <a:buNone/>
                </a:pPr>
                <a:endParaRPr lang="en-AU" dirty="0"/>
              </a:p>
              <a:p>
                <a:pPr marL="0" indent="0">
                  <a:buNone/>
                </a:pPr>
                <a:r>
                  <a:rPr lang="en-AU" dirty="0"/>
                  <a:t>3-	Potential energy is stored in the ‘springs’ that connect the 	particles;  Potential energy depends on the distance between 	these particles.</a:t>
                </a:r>
              </a:p>
            </p:txBody>
          </p:sp>
        </mc:Choice>
        <mc:Fallback xmlns="">
          <p:sp>
            <p:nvSpPr>
              <p:cNvPr id="3" name="Content Placeholder 2">
                <a:extLst>
                  <a:ext uri="{FF2B5EF4-FFF2-40B4-BE49-F238E27FC236}">
                    <a16:creationId xmlns:a16="http://schemas.microsoft.com/office/drawing/2014/main" id="{AD3CB5E3-023A-43E0-B9DE-026A405C8F32}"/>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AU">
                    <a:noFill/>
                  </a:rPr>
                  <a:t> </a:t>
                </a:r>
              </a:p>
            </p:txBody>
          </p:sp>
        </mc:Fallback>
      </mc:AlternateContent>
    </p:spTree>
    <p:extLst>
      <p:ext uri="{BB962C8B-B14F-4D97-AF65-F5344CB8AC3E}">
        <p14:creationId xmlns:p14="http://schemas.microsoft.com/office/powerpoint/2010/main" val="183864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3711-AEF0-4C76-BCCD-A8D53DE7589C}"/>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A7E74B77-BA9A-4AF3-9A8C-0A4DE1996A53}"/>
              </a:ext>
            </a:extLst>
          </p:cNvPr>
          <p:cNvSpPr>
            <a:spLocks noGrp="1"/>
          </p:cNvSpPr>
          <p:nvPr>
            <p:ph idx="1"/>
          </p:nvPr>
        </p:nvSpPr>
        <p:spPr>
          <a:xfrm>
            <a:off x="838200" y="545432"/>
            <a:ext cx="10515600" cy="5631531"/>
          </a:xfrm>
        </p:spPr>
        <p:txBody>
          <a:bodyPr>
            <a:normAutofit/>
          </a:bodyPr>
          <a:lstStyle/>
          <a:p>
            <a:pPr marL="0" indent="0">
              <a:buNone/>
            </a:pPr>
            <a:r>
              <a:rPr lang="en-AU" sz="5400" dirty="0"/>
              <a:t>What is heat?</a:t>
            </a:r>
          </a:p>
          <a:p>
            <a:pPr marL="0" indent="0">
              <a:buNone/>
            </a:pPr>
            <a:r>
              <a:rPr lang="en-AU" sz="3200" dirty="0"/>
              <a:t>Heat is the total energy of a substance due to the movement of its particles.</a:t>
            </a:r>
          </a:p>
          <a:p>
            <a:pPr marL="0" indent="0">
              <a:buNone/>
            </a:pPr>
            <a:endParaRPr lang="en-AU" sz="5400" dirty="0"/>
          </a:p>
          <a:p>
            <a:pPr marL="0" indent="0">
              <a:buNone/>
            </a:pPr>
            <a:r>
              <a:rPr lang="en-AU" sz="5400" dirty="0"/>
              <a:t>What is Temperature?</a:t>
            </a:r>
          </a:p>
          <a:p>
            <a:pPr marL="0" indent="0">
              <a:buNone/>
            </a:pPr>
            <a:r>
              <a:rPr lang="en-AU" sz="3200" dirty="0"/>
              <a:t>Temperature is a measure of the average kinetic energy of the particles in a body.</a:t>
            </a:r>
          </a:p>
        </p:txBody>
      </p:sp>
    </p:spTree>
    <p:extLst>
      <p:ext uri="{BB962C8B-B14F-4D97-AF65-F5344CB8AC3E}">
        <p14:creationId xmlns:p14="http://schemas.microsoft.com/office/powerpoint/2010/main" val="10825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403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Kinetic Particle Model</vt:lpstr>
      <vt:lpstr>States of Matter</vt:lpstr>
      <vt:lpstr>PowerPoint Presentation</vt:lpstr>
      <vt:lpstr>Solids</vt:lpstr>
      <vt:lpstr>Liquids</vt:lpstr>
      <vt:lpstr>Gases</vt:lpstr>
      <vt:lpstr>Energy in these states</vt:lpstr>
      <vt:lpstr>Assumptions of the kinetic particle model</vt:lpstr>
      <vt:lpstr>PowerPoint Presentation</vt:lpstr>
      <vt:lpstr>Thermal Equilibrium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Malacari</dc:creator>
  <cp:lastModifiedBy>Jared Malacari</cp:lastModifiedBy>
  <cp:revision>6</cp:revision>
  <dcterms:created xsi:type="dcterms:W3CDTF">2018-02-04T05:12:45Z</dcterms:created>
  <dcterms:modified xsi:type="dcterms:W3CDTF">2018-02-09T03:17:39Z</dcterms:modified>
</cp:coreProperties>
</file>