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92"/>
  </p:notesMasterIdLst>
  <p:sldIdLst>
    <p:sldId id="256" r:id="rId2"/>
    <p:sldId id="349" r:id="rId3"/>
    <p:sldId id="257" r:id="rId4"/>
    <p:sldId id="258" r:id="rId5"/>
    <p:sldId id="259" r:id="rId6"/>
    <p:sldId id="260" r:id="rId7"/>
    <p:sldId id="261" r:id="rId8"/>
    <p:sldId id="327" r:id="rId9"/>
    <p:sldId id="262" r:id="rId10"/>
    <p:sldId id="263" r:id="rId11"/>
    <p:sldId id="264" r:id="rId12"/>
    <p:sldId id="265" r:id="rId13"/>
    <p:sldId id="267" r:id="rId14"/>
    <p:sldId id="268" r:id="rId15"/>
    <p:sldId id="269" r:id="rId16"/>
    <p:sldId id="270" r:id="rId17"/>
    <p:sldId id="273" r:id="rId18"/>
    <p:sldId id="271" r:id="rId19"/>
    <p:sldId id="287" r:id="rId20"/>
    <p:sldId id="298" r:id="rId21"/>
    <p:sldId id="272" r:id="rId22"/>
    <p:sldId id="274" r:id="rId23"/>
    <p:sldId id="276" r:id="rId24"/>
    <p:sldId id="277" r:id="rId25"/>
    <p:sldId id="278" r:id="rId26"/>
    <p:sldId id="279" r:id="rId27"/>
    <p:sldId id="280" r:id="rId28"/>
    <p:sldId id="282" r:id="rId29"/>
    <p:sldId id="281" r:id="rId30"/>
    <p:sldId id="284" r:id="rId31"/>
    <p:sldId id="285" r:id="rId32"/>
    <p:sldId id="286" r:id="rId33"/>
    <p:sldId id="288" r:id="rId34"/>
    <p:sldId id="289" r:id="rId35"/>
    <p:sldId id="290" r:id="rId36"/>
    <p:sldId id="291" r:id="rId37"/>
    <p:sldId id="292" r:id="rId38"/>
    <p:sldId id="293" r:id="rId39"/>
    <p:sldId id="294" r:id="rId40"/>
    <p:sldId id="297" r:id="rId41"/>
    <p:sldId id="312" r:id="rId42"/>
    <p:sldId id="314" r:id="rId43"/>
    <p:sldId id="315" r:id="rId44"/>
    <p:sldId id="316" r:id="rId45"/>
    <p:sldId id="317" r:id="rId46"/>
    <p:sldId id="318" r:id="rId47"/>
    <p:sldId id="319" r:id="rId48"/>
    <p:sldId id="320" r:id="rId49"/>
    <p:sldId id="347" r:id="rId50"/>
    <p:sldId id="296" r:id="rId51"/>
    <p:sldId id="299" r:id="rId52"/>
    <p:sldId id="300" r:id="rId53"/>
    <p:sldId id="301" r:id="rId54"/>
    <p:sldId id="302" r:id="rId55"/>
    <p:sldId id="295" r:id="rId56"/>
    <p:sldId id="303" r:id="rId57"/>
    <p:sldId id="304" r:id="rId58"/>
    <p:sldId id="305" r:id="rId59"/>
    <p:sldId id="306" r:id="rId60"/>
    <p:sldId id="275" r:id="rId61"/>
    <p:sldId id="307" r:id="rId62"/>
    <p:sldId id="310" r:id="rId63"/>
    <p:sldId id="308" r:id="rId64"/>
    <p:sldId id="309" r:id="rId65"/>
    <p:sldId id="311" r:id="rId66"/>
    <p:sldId id="322" r:id="rId67"/>
    <p:sldId id="323" r:id="rId68"/>
    <p:sldId id="345" r:id="rId69"/>
    <p:sldId id="324" r:id="rId70"/>
    <p:sldId id="325" r:id="rId71"/>
    <p:sldId id="326" r:id="rId72"/>
    <p:sldId id="346" r:id="rId73"/>
    <p:sldId id="329" r:id="rId74"/>
    <p:sldId id="333" r:id="rId75"/>
    <p:sldId id="328" r:id="rId76"/>
    <p:sldId id="330" r:id="rId77"/>
    <p:sldId id="331" r:id="rId78"/>
    <p:sldId id="332" r:id="rId79"/>
    <p:sldId id="334" r:id="rId80"/>
    <p:sldId id="335" r:id="rId81"/>
    <p:sldId id="348" r:id="rId82"/>
    <p:sldId id="336" r:id="rId83"/>
    <p:sldId id="337" r:id="rId84"/>
    <p:sldId id="338" r:id="rId85"/>
    <p:sldId id="339" r:id="rId86"/>
    <p:sldId id="340" r:id="rId87"/>
    <p:sldId id="341" r:id="rId88"/>
    <p:sldId id="342" r:id="rId89"/>
    <p:sldId id="343" r:id="rId90"/>
    <p:sldId id="344" r:id="rId9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EC332D67-4313-43D4-AAF9-966C270F8B35}">
          <p14:sldIdLst>
            <p14:sldId id="256"/>
            <p14:sldId id="349"/>
          </p14:sldIdLst>
        </p14:section>
        <p14:section name="Atoms and the Periodic Table" id="{34BD4375-8FBE-4C2D-8DCE-FA52F81CF5D0}">
          <p14:sldIdLst>
            <p14:sldId id="257"/>
            <p14:sldId id="258"/>
            <p14:sldId id="259"/>
            <p14:sldId id="260"/>
            <p14:sldId id="261"/>
            <p14:sldId id="327"/>
            <p14:sldId id="262"/>
            <p14:sldId id="263"/>
            <p14:sldId id="264"/>
            <p14:sldId id="265"/>
            <p14:sldId id="267"/>
            <p14:sldId id="268"/>
            <p14:sldId id="269"/>
            <p14:sldId id="270"/>
          </p14:sldIdLst>
        </p14:section>
        <p14:section name="Radiation" id="{932AC0B7-92E0-4DF0-90A4-7AD5A31EF0FD}">
          <p14:sldIdLst>
            <p14:sldId id="273"/>
            <p14:sldId id="271"/>
            <p14:sldId id="287"/>
            <p14:sldId id="298"/>
            <p14:sldId id="272"/>
            <p14:sldId id="274"/>
          </p14:sldIdLst>
        </p14:section>
        <p14:section name="Alpha" id="{03F9D952-AAB3-4DC1-868D-5F55DBD3B6D1}">
          <p14:sldIdLst>
            <p14:sldId id="276"/>
            <p14:sldId id="277"/>
            <p14:sldId id="278"/>
            <p14:sldId id="279"/>
          </p14:sldIdLst>
        </p14:section>
        <p14:section name="Beta" id="{D0C4312E-35FF-4B66-8C27-EED5543C0462}">
          <p14:sldIdLst>
            <p14:sldId id="280"/>
            <p14:sldId id="282"/>
            <p14:sldId id="281"/>
            <p14:sldId id="284"/>
            <p14:sldId id="285"/>
            <p14:sldId id="286"/>
          </p14:sldIdLst>
        </p14:section>
        <p14:section name="Gamma" id="{D31C5B24-DEF4-4764-B0FC-B2073DEFEB50}">
          <p14:sldIdLst>
            <p14:sldId id="288"/>
            <p14:sldId id="289"/>
            <p14:sldId id="290"/>
            <p14:sldId id="291"/>
          </p14:sldIdLst>
        </p14:section>
        <p14:section name="Radiation continued" id="{E9A24012-9413-43A8-8733-692D002A81BB}">
          <p14:sldIdLst>
            <p14:sldId id="292"/>
            <p14:sldId id="293"/>
            <p14:sldId id="294"/>
            <p14:sldId id="297"/>
          </p14:sldIdLst>
        </p14:section>
        <p14:section name="Activity and Half-life" id="{DA195584-4A21-46E2-BA67-883EAE0AA23E}">
          <p14:sldIdLst>
            <p14:sldId id="312"/>
            <p14:sldId id="314"/>
            <p14:sldId id="315"/>
            <p14:sldId id="316"/>
            <p14:sldId id="317"/>
            <p14:sldId id="318"/>
            <p14:sldId id="319"/>
            <p14:sldId id="320"/>
            <p14:sldId id="347"/>
          </p14:sldIdLst>
        </p14:section>
        <p14:section name="Doses and effects of radiation" id="{AEA86AFC-63F7-4FE3-A9DE-39040DFE56D8}">
          <p14:sldIdLst>
            <p14:sldId id="296"/>
            <p14:sldId id="299"/>
            <p14:sldId id="300"/>
            <p14:sldId id="301"/>
            <p14:sldId id="302"/>
            <p14:sldId id="295"/>
            <p14:sldId id="303"/>
            <p14:sldId id="304"/>
            <p14:sldId id="305"/>
            <p14:sldId id="306"/>
            <p14:sldId id="275"/>
            <p14:sldId id="307"/>
            <p14:sldId id="310"/>
            <p14:sldId id="308"/>
            <p14:sldId id="309"/>
            <p14:sldId id="311"/>
          </p14:sldIdLst>
        </p14:section>
        <p14:section name="Binding Energy" id="{141C88E4-0F6D-4429-BF09-A3613C034836}">
          <p14:sldIdLst>
            <p14:sldId id="322"/>
            <p14:sldId id="323"/>
            <p14:sldId id="345"/>
            <p14:sldId id="324"/>
            <p14:sldId id="325"/>
            <p14:sldId id="326"/>
            <p14:sldId id="346"/>
            <p14:sldId id="329"/>
          </p14:sldIdLst>
        </p14:section>
        <p14:section name="Nuclear Power" id="{465FD208-2093-4682-A31F-5E7FEC703FD0}">
          <p14:sldIdLst>
            <p14:sldId id="333"/>
            <p14:sldId id="328"/>
            <p14:sldId id="330"/>
            <p14:sldId id="331"/>
            <p14:sldId id="332"/>
            <p14:sldId id="334"/>
            <p14:sldId id="335"/>
            <p14:sldId id="348"/>
            <p14:sldId id="336"/>
            <p14:sldId id="337"/>
            <p14:sldId id="338"/>
            <p14:sldId id="339"/>
            <p14:sldId id="340"/>
            <p14:sldId id="341"/>
            <p14:sldId id="342"/>
            <p14:sldId id="343"/>
            <p14:sldId id="34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06" autoAdjust="0"/>
    <p:restoredTop sz="94925" autoAdjust="0"/>
  </p:normalViewPr>
  <p:slideViewPr>
    <p:cSldViewPr snapToGrid="0">
      <p:cViewPr varScale="1">
        <p:scale>
          <a:sx n="78" d="100"/>
          <a:sy n="78" d="100"/>
        </p:scale>
        <p:origin x="78" y="7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wmf"/><Relationship Id="rId1" Type="http://schemas.openxmlformats.org/officeDocument/2006/relationships/image" Target="../media/image44.png"/><Relationship Id="rId5" Type="http://schemas.openxmlformats.org/officeDocument/2006/relationships/image" Target="../media/image48.wmf"/><Relationship Id="rId4" Type="http://schemas.openxmlformats.org/officeDocument/2006/relationships/image" Target="../media/image4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2C64E-B3B0-478D-9911-1FA9950F03D0}" type="datetimeFigureOut">
              <a:rPr lang="en-AU" smtClean="0"/>
              <a:t>1/07/2019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A9ECE-C9E2-4915-9F18-84E9D3A00476}" type="slidenum">
              <a:rPr lang="en-AU" smtClean="0"/>
              <a:t>‹#›</a:t>
            </a:fld>
            <a:endParaRPr lang="en-AU"/>
          </a:p>
        </p:txBody>
      </p:sp>
    </p:spTree>
    <p:extLst>
      <p:ext uri="{BB962C8B-B14F-4D97-AF65-F5344CB8AC3E}">
        <p14:creationId xmlns:p14="http://schemas.microsoft.com/office/powerpoint/2010/main" val="546848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DBA9ECE-C9E2-4915-9F18-84E9D3A00476}" type="slidenum">
              <a:rPr lang="en-AU" smtClean="0"/>
              <a:t>21</a:t>
            </a:fld>
            <a:endParaRPr lang="en-AU"/>
          </a:p>
        </p:txBody>
      </p:sp>
    </p:spTree>
    <p:extLst>
      <p:ext uri="{BB962C8B-B14F-4D97-AF65-F5344CB8AC3E}">
        <p14:creationId xmlns:p14="http://schemas.microsoft.com/office/powerpoint/2010/main" val="228953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DBA9ECE-C9E2-4915-9F18-84E9D3A00476}" type="slidenum">
              <a:rPr lang="en-AU" smtClean="0"/>
              <a:t>23</a:t>
            </a:fld>
            <a:endParaRPr lang="en-AU"/>
          </a:p>
        </p:txBody>
      </p:sp>
    </p:spTree>
    <p:extLst>
      <p:ext uri="{BB962C8B-B14F-4D97-AF65-F5344CB8AC3E}">
        <p14:creationId xmlns:p14="http://schemas.microsoft.com/office/powerpoint/2010/main" val="231074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DBA9ECE-C9E2-4915-9F18-84E9D3A00476}" type="slidenum">
              <a:rPr lang="en-AU" smtClean="0"/>
              <a:t>35</a:t>
            </a:fld>
            <a:endParaRPr lang="en-AU"/>
          </a:p>
        </p:txBody>
      </p:sp>
    </p:spTree>
    <p:extLst>
      <p:ext uri="{BB962C8B-B14F-4D97-AF65-F5344CB8AC3E}">
        <p14:creationId xmlns:p14="http://schemas.microsoft.com/office/powerpoint/2010/main" val="1919350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DBA9ECE-C9E2-4915-9F18-84E9D3A00476}" type="slidenum">
              <a:rPr lang="en-AU" smtClean="0"/>
              <a:t>38</a:t>
            </a:fld>
            <a:endParaRPr lang="en-AU"/>
          </a:p>
        </p:txBody>
      </p:sp>
    </p:spTree>
    <p:extLst>
      <p:ext uri="{BB962C8B-B14F-4D97-AF65-F5344CB8AC3E}">
        <p14:creationId xmlns:p14="http://schemas.microsoft.com/office/powerpoint/2010/main" val="2344511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E60B78-48E8-4840-9188-E4EF7B38B61D}" type="datetimeFigureOut">
              <a:rPr lang="en-AU" smtClean="0"/>
              <a:t>1/07/2019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9255346" y="2750337"/>
            <a:ext cx="1171888" cy="1356442"/>
          </a:xfrm>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318574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60B78-48E8-4840-9188-E4EF7B38B61D}" type="datetimeFigureOut">
              <a:rPr lang="en-AU" smtClean="0"/>
              <a:t>1/07/2019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10729455" y="4711309"/>
            <a:ext cx="1154151" cy="1090789"/>
          </a:xfrm>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158404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60B78-48E8-4840-9188-E4EF7B38B61D}" type="datetimeFigureOut">
              <a:rPr lang="en-AU" smtClean="0"/>
              <a:t>1/07/2019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10729455" y="4711615"/>
            <a:ext cx="1154151" cy="1090789"/>
          </a:xfrm>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2079229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60B78-48E8-4840-9188-E4EF7B38B61D}" type="datetimeFigureOut">
              <a:rPr lang="en-AU" smtClean="0"/>
              <a:t>1/07/2019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10729455" y="4709925"/>
            <a:ext cx="1154151" cy="1090789"/>
          </a:xfrm>
        </p:spPr>
        <p:txBody>
          <a:bodyPr/>
          <a:lstStyle/>
          <a:p>
            <a:fld id="{17F09397-AAAA-4EDB-97AA-E832BE44185D}" type="slidenum">
              <a:rPr lang="en-AU" smtClean="0"/>
              <a:t>‹#›</a:t>
            </a:fld>
            <a:endParaRPr lang="en-AU"/>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87306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60B78-48E8-4840-9188-E4EF7B38B61D}" type="datetimeFigureOut">
              <a:rPr lang="en-AU" smtClean="0"/>
              <a:t>1/07/2019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10729455" y="4709925"/>
            <a:ext cx="1154151" cy="1090789"/>
          </a:xfrm>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2174829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2E60B78-48E8-4840-9188-E4EF7B38B61D}" type="datetimeFigureOut">
              <a:rPr lang="en-AU" smtClean="0"/>
              <a:t>1/07/2019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20625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2E60B78-48E8-4840-9188-E4EF7B38B61D}" type="datetimeFigureOut">
              <a:rPr lang="en-AU" smtClean="0"/>
              <a:t>1/07/2019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2416546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60B78-48E8-4840-9188-E4EF7B38B61D}" type="datetimeFigureOut">
              <a:rPr lang="en-AU" smtClean="0"/>
              <a:t>1/07/2019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1875535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2E60B78-48E8-4840-9188-E4EF7B38B61D}" type="datetimeFigureOut">
              <a:rPr lang="en-AU" smtClean="0"/>
              <a:t>1/07/2019</a:t>
            </a:fld>
            <a:endParaRPr lang="en-AU"/>
          </a:p>
        </p:txBody>
      </p:sp>
      <p:sp>
        <p:nvSpPr>
          <p:cNvPr id="5" name="Footer Placeholder 4"/>
          <p:cNvSpPr>
            <a:spLocks noGrp="1"/>
          </p:cNvSpPr>
          <p:nvPr>
            <p:ph type="ftr" sz="quarter" idx="11"/>
          </p:nvPr>
        </p:nvSpPr>
        <p:spPr>
          <a:xfrm>
            <a:off x="680321" y="5936188"/>
            <a:ext cx="6126805" cy="365125"/>
          </a:xfrm>
        </p:spPr>
        <p:txBody>
          <a:bodyPr/>
          <a:lstStyle/>
          <a:p>
            <a:endParaRPr lang="en-AU"/>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7F09397-AAAA-4EDB-97AA-E832BE44185D}" type="slidenum">
              <a:rPr lang="en-AU" smtClean="0"/>
              <a:t>‹#›</a:t>
            </a:fld>
            <a:endParaRPr lang="en-AU"/>
          </a:p>
        </p:txBody>
      </p:sp>
    </p:spTree>
    <p:extLst>
      <p:ext uri="{BB962C8B-B14F-4D97-AF65-F5344CB8AC3E}">
        <p14:creationId xmlns:p14="http://schemas.microsoft.com/office/powerpoint/2010/main" val="861075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F310F425-F0A3-46D5-A606-B642907666A7}" type="slidenum">
              <a:rPr lang="en-AU" altLang="en-US"/>
              <a:pPr/>
              <a:t>‹#›</a:t>
            </a:fld>
            <a:endParaRPr lang="en-AU" altLang="en-US"/>
          </a:p>
        </p:txBody>
      </p:sp>
    </p:spTree>
    <p:extLst>
      <p:ext uri="{BB962C8B-B14F-4D97-AF65-F5344CB8AC3E}">
        <p14:creationId xmlns:p14="http://schemas.microsoft.com/office/powerpoint/2010/main" val="148505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60B78-48E8-4840-9188-E4EF7B38B61D}" type="datetimeFigureOut">
              <a:rPr lang="en-AU" smtClean="0"/>
              <a:t>1/07/2019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1619908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E60B78-48E8-4840-9188-E4EF7B38B61D}" type="datetimeFigureOut">
              <a:rPr lang="en-AU" smtClean="0"/>
              <a:t>1/07/2019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10729455" y="2869895"/>
            <a:ext cx="1154151" cy="1090789"/>
          </a:xfrm>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257215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E60B78-48E8-4840-9188-E4EF7B38B61D}" type="datetimeFigureOut">
              <a:rPr lang="en-AU" smtClean="0"/>
              <a:t>1/07/2019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54440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E60B78-48E8-4840-9188-E4EF7B38B61D}" type="datetimeFigureOut">
              <a:rPr lang="en-AU" smtClean="0"/>
              <a:t>1/07/2019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51893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E60B78-48E8-4840-9188-E4EF7B38B61D}" type="datetimeFigureOut">
              <a:rPr lang="en-AU" smtClean="0"/>
              <a:t>1/07/2019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210245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2E60B78-48E8-4840-9188-E4EF7B38B61D}" type="datetimeFigureOut">
              <a:rPr lang="en-AU" smtClean="0"/>
              <a:t>1/07/2019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240482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60B78-48E8-4840-9188-E4EF7B38B61D}" type="datetimeFigureOut">
              <a:rPr lang="en-AU" smtClean="0"/>
              <a:t>1/07/2019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348952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E60B78-48E8-4840-9188-E4EF7B38B61D}" type="datetimeFigureOut">
              <a:rPr lang="en-AU" smtClean="0"/>
              <a:t>1/07/2019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7F09397-AAAA-4EDB-97AA-E832BE44185D}" type="slidenum">
              <a:rPr lang="en-AU" smtClean="0"/>
              <a:t>‹#›</a:t>
            </a:fld>
            <a:endParaRPr lang="en-AU"/>
          </a:p>
        </p:txBody>
      </p:sp>
    </p:spTree>
    <p:extLst>
      <p:ext uri="{BB962C8B-B14F-4D97-AF65-F5344CB8AC3E}">
        <p14:creationId xmlns:p14="http://schemas.microsoft.com/office/powerpoint/2010/main" val="149890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E60B78-48E8-4840-9188-E4EF7B38B61D}" type="datetimeFigureOut">
              <a:rPr lang="en-AU" smtClean="0"/>
              <a:t>1/07/2019</a:t>
            </a:fld>
            <a:endParaRPr lang="en-AU"/>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7F09397-AAAA-4EDB-97AA-E832BE44185D}" type="slidenum">
              <a:rPr lang="en-AU" smtClean="0"/>
              <a:t>‹#›</a:t>
            </a:fld>
            <a:endParaRPr lang="en-AU"/>
          </a:p>
        </p:txBody>
      </p:sp>
    </p:spTree>
    <p:extLst>
      <p:ext uri="{BB962C8B-B14F-4D97-AF65-F5344CB8AC3E}">
        <p14:creationId xmlns:p14="http://schemas.microsoft.com/office/powerpoint/2010/main" val="2252482405"/>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17.xml"/><Relationship Id="rId7" Type="http://schemas.openxmlformats.org/officeDocument/2006/relationships/slide" Target="slide37.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33.xml"/><Relationship Id="rId11" Type="http://schemas.openxmlformats.org/officeDocument/2006/relationships/slide" Target="slide74.xml"/><Relationship Id="rId5" Type="http://schemas.openxmlformats.org/officeDocument/2006/relationships/slide" Target="slide27.xml"/><Relationship Id="rId10" Type="http://schemas.openxmlformats.org/officeDocument/2006/relationships/slide" Target="slide66.xml"/><Relationship Id="rId4" Type="http://schemas.openxmlformats.org/officeDocument/2006/relationships/slide" Target="slide23.xml"/><Relationship Id="rId9" Type="http://schemas.openxmlformats.org/officeDocument/2006/relationships/slide" Target="slide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enior-secondary.scsa.wa.edu.au/syllabus-and-support-materials/science/physic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9.wmf"/><Relationship Id="rId5" Type="http://schemas.openxmlformats.org/officeDocument/2006/relationships/oleObject" Target="../embeddings/oleObject3.bin"/><Relationship Id="rId4" Type="http://schemas.openxmlformats.org/officeDocument/2006/relationships/image" Target="../media/image2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00.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upload.wikimedia.org/wikipedia/commons/2/25/Uranium_enrichment_proportions.svg"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48.wmf"/><Relationship Id="rId3" Type="http://schemas.openxmlformats.org/officeDocument/2006/relationships/audio" Target="../media/audio1.wav"/><Relationship Id="rId7" Type="http://schemas.openxmlformats.org/officeDocument/2006/relationships/image" Target="../media/image45.wmf"/><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47.png"/><Relationship Id="rId5" Type="http://schemas.openxmlformats.org/officeDocument/2006/relationships/image" Target="../media/image44.png"/><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4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Nuclear</a:t>
            </a:r>
            <a:endParaRPr lang="en-AU" dirty="0"/>
          </a:p>
        </p:txBody>
      </p:sp>
      <p:sp>
        <p:nvSpPr>
          <p:cNvPr id="4" name="TextBox 3"/>
          <p:cNvSpPr txBox="1"/>
          <p:nvPr/>
        </p:nvSpPr>
        <p:spPr>
          <a:xfrm>
            <a:off x="680322" y="4589253"/>
            <a:ext cx="3483198" cy="1477328"/>
          </a:xfrm>
          <a:prstGeom prst="rect">
            <a:avLst/>
          </a:prstGeom>
          <a:noFill/>
        </p:spPr>
        <p:txBody>
          <a:bodyPr wrap="none" rtlCol="0">
            <a:spAutoFit/>
          </a:bodyPr>
          <a:lstStyle/>
          <a:p>
            <a:pPr marL="285750" indent="-285750">
              <a:buFont typeface="Arial" panose="020B0604020202020204" pitchFamily="34" charset="0"/>
              <a:buChar char="•"/>
            </a:pPr>
            <a:r>
              <a:rPr lang="en-US" dirty="0">
                <a:hlinkClick r:id="rId2" action="ppaction://hlinksldjump"/>
              </a:rPr>
              <a:t>Atoms and the Periodic Table</a:t>
            </a:r>
            <a:endParaRPr lang="en-US" dirty="0"/>
          </a:p>
          <a:p>
            <a:pPr marL="285750" indent="-285750">
              <a:buFont typeface="Arial" panose="020B0604020202020204" pitchFamily="34" charset="0"/>
              <a:buChar char="•"/>
            </a:pPr>
            <a:r>
              <a:rPr lang="en-US" dirty="0">
                <a:hlinkClick r:id="rId3" action="ppaction://hlinksldjump"/>
              </a:rPr>
              <a:t>Radiation</a:t>
            </a:r>
            <a:endParaRPr lang="en-US" dirty="0"/>
          </a:p>
          <a:p>
            <a:pPr marL="285750" indent="-285750">
              <a:buFont typeface="Arial" panose="020B0604020202020204" pitchFamily="34" charset="0"/>
              <a:buChar char="•"/>
            </a:pPr>
            <a:r>
              <a:rPr lang="en-US" dirty="0">
                <a:hlinkClick r:id="rId4" action="ppaction://hlinksldjump"/>
              </a:rPr>
              <a:t>Alpha</a:t>
            </a:r>
            <a:endParaRPr lang="en-US" dirty="0"/>
          </a:p>
          <a:p>
            <a:pPr marL="285750" indent="-285750">
              <a:buFont typeface="Arial" panose="020B0604020202020204" pitchFamily="34" charset="0"/>
              <a:buChar char="•"/>
            </a:pPr>
            <a:r>
              <a:rPr lang="en-US" dirty="0">
                <a:hlinkClick r:id="rId5" action="ppaction://hlinksldjump"/>
              </a:rPr>
              <a:t>Beta</a:t>
            </a:r>
            <a:endParaRPr lang="en-US" dirty="0"/>
          </a:p>
          <a:p>
            <a:pPr marL="285750" indent="-285750">
              <a:buFont typeface="Arial" panose="020B0604020202020204" pitchFamily="34" charset="0"/>
              <a:buChar char="•"/>
            </a:pPr>
            <a:r>
              <a:rPr lang="en-US" dirty="0">
                <a:hlinkClick r:id="rId6" action="ppaction://hlinksldjump"/>
              </a:rPr>
              <a:t>Gamma</a:t>
            </a:r>
            <a:endParaRPr lang="en-AU" dirty="0"/>
          </a:p>
        </p:txBody>
      </p:sp>
      <p:sp>
        <p:nvSpPr>
          <p:cNvPr id="5" name="TextBox 4"/>
          <p:cNvSpPr txBox="1"/>
          <p:nvPr/>
        </p:nvSpPr>
        <p:spPr>
          <a:xfrm>
            <a:off x="4300541" y="4589252"/>
            <a:ext cx="3567002" cy="1477328"/>
          </a:xfrm>
          <a:prstGeom prst="rect">
            <a:avLst/>
          </a:prstGeom>
          <a:noFill/>
        </p:spPr>
        <p:txBody>
          <a:bodyPr wrap="none" rtlCol="0">
            <a:spAutoFit/>
          </a:bodyPr>
          <a:lstStyle/>
          <a:p>
            <a:pPr marL="285750" indent="-285750">
              <a:buFont typeface="Arial" panose="020B0604020202020204" pitchFamily="34" charset="0"/>
              <a:buChar char="•"/>
            </a:pPr>
            <a:r>
              <a:rPr lang="en-US" dirty="0">
                <a:hlinkClick r:id="rId7" action="ppaction://hlinksldjump"/>
              </a:rPr>
              <a:t>Radiation continued</a:t>
            </a:r>
            <a:endParaRPr lang="en-US" dirty="0"/>
          </a:p>
          <a:p>
            <a:pPr marL="285750" indent="-285750">
              <a:buFont typeface="Arial" panose="020B0604020202020204" pitchFamily="34" charset="0"/>
              <a:buChar char="•"/>
            </a:pPr>
            <a:r>
              <a:rPr lang="en-US" dirty="0">
                <a:hlinkClick r:id="rId8" action="ppaction://hlinksldjump"/>
              </a:rPr>
              <a:t>Activity and half-life</a:t>
            </a:r>
            <a:endParaRPr lang="en-US" dirty="0"/>
          </a:p>
          <a:p>
            <a:pPr marL="285750" indent="-285750">
              <a:buFont typeface="Arial" panose="020B0604020202020204" pitchFamily="34" charset="0"/>
              <a:buChar char="•"/>
            </a:pPr>
            <a:r>
              <a:rPr lang="en-US" dirty="0">
                <a:hlinkClick r:id="rId9" action="ppaction://hlinksldjump"/>
              </a:rPr>
              <a:t>Doses and effects of radiation</a:t>
            </a:r>
            <a:endParaRPr lang="en-US" dirty="0"/>
          </a:p>
          <a:p>
            <a:pPr marL="285750" indent="-285750">
              <a:buFont typeface="Arial" panose="020B0604020202020204" pitchFamily="34" charset="0"/>
              <a:buChar char="•"/>
            </a:pPr>
            <a:r>
              <a:rPr lang="en-US" dirty="0">
                <a:hlinkClick r:id="rId10" action="ppaction://hlinksldjump"/>
              </a:rPr>
              <a:t>Binding energy</a:t>
            </a:r>
            <a:endParaRPr lang="en-US" dirty="0"/>
          </a:p>
          <a:p>
            <a:pPr marL="285750" indent="-285750">
              <a:buFont typeface="Arial" panose="020B0604020202020204" pitchFamily="34" charset="0"/>
              <a:buChar char="•"/>
            </a:pPr>
            <a:r>
              <a:rPr lang="en-US" dirty="0">
                <a:hlinkClick r:id="rId11" action="ppaction://hlinksldjump"/>
              </a:rPr>
              <a:t>Nuclear power</a:t>
            </a:r>
            <a:endParaRPr lang="en-US" dirty="0"/>
          </a:p>
        </p:txBody>
      </p:sp>
    </p:spTree>
    <p:extLst>
      <p:ext uri="{BB962C8B-B14F-4D97-AF65-F5344CB8AC3E}">
        <p14:creationId xmlns:p14="http://schemas.microsoft.com/office/powerpoint/2010/main" val="3700800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and data</a:t>
            </a:r>
            <a:endParaRPr lang="en-AU" dirty="0"/>
          </a:p>
        </p:txBody>
      </p:sp>
      <p:sp>
        <p:nvSpPr>
          <p:cNvPr id="3" name="Content Placeholder 2"/>
          <p:cNvSpPr>
            <a:spLocks noGrp="1"/>
          </p:cNvSpPr>
          <p:nvPr>
            <p:ph idx="1"/>
          </p:nvPr>
        </p:nvSpPr>
        <p:spPr/>
        <p:txBody>
          <a:bodyPr/>
          <a:lstStyle/>
          <a:p>
            <a:r>
              <a:rPr lang="en-US" altLang="en-US" dirty="0"/>
              <a:t>Nucleon = particles in the nucleus </a:t>
            </a:r>
            <a:r>
              <a:rPr lang="en-US" altLang="en-US" dirty="0" err="1"/>
              <a:t>ie</a:t>
            </a:r>
            <a:r>
              <a:rPr lang="en-US" altLang="en-US" dirty="0"/>
              <a:t> a proton or neutron</a:t>
            </a:r>
          </a:p>
          <a:p>
            <a:r>
              <a:rPr lang="en-US" altLang="en-US" dirty="0"/>
              <a:t>Nuclide = nucleus</a:t>
            </a:r>
          </a:p>
          <a:p>
            <a:r>
              <a:rPr lang="en-US" altLang="en-US" dirty="0"/>
              <a:t>Charge on a proton = - charge on an electron = 1.60 x 10 </a:t>
            </a:r>
            <a:r>
              <a:rPr lang="en-US" altLang="en-US" baseline="30000" dirty="0"/>
              <a:t>-19 </a:t>
            </a:r>
            <a:r>
              <a:rPr lang="en-US" altLang="en-US" dirty="0"/>
              <a:t>C</a:t>
            </a:r>
            <a:endParaRPr lang="en-AU" altLang="en-US" dirty="0"/>
          </a:p>
          <a:p>
            <a:endParaRPr lang="en-AU" dirty="0"/>
          </a:p>
        </p:txBody>
      </p:sp>
    </p:spTree>
    <p:extLst>
      <p:ext uri="{BB962C8B-B14F-4D97-AF65-F5344CB8AC3E}">
        <p14:creationId xmlns:p14="http://schemas.microsoft.com/office/powerpoint/2010/main" val="352197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a:t>
            </a:r>
            <a:endParaRPr lang="en-AU" dirty="0"/>
          </a:p>
        </p:txBody>
      </p:sp>
      <p:sp>
        <p:nvSpPr>
          <p:cNvPr id="3" name="Content Placeholder 2"/>
          <p:cNvSpPr>
            <a:spLocks noGrp="1"/>
          </p:cNvSpPr>
          <p:nvPr>
            <p:ph idx="1"/>
          </p:nvPr>
        </p:nvSpPr>
        <p:spPr/>
        <p:txBody>
          <a:bodyPr>
            <a:normAutofit/>
          </a:bodyPr>
          <a:lstStyle/>
          <a:p>
            <a:r>
              <a:rPr lang="en-US" altLang="en-US" dirty="0"/>
              <a:t>Atomic No (Z) = no of protons = type of element. </a:t>
            </a:r>
          </a:p>
          <a:p>
            <a:r>
              <a:rPr lang="en-US" altLang="en-US" dirty="0"/>
              <a:t>Atomic Mass No. (A) = no of protons + 	neutrons </a:t>
            </a:r>
          </a:p>
          <a:p>
            <a:r>
              <a:rPr lang="en-US" altLang="en-US" dirty="0"/>
              <a:t>No of neutrons = A – Z</a:t>
            </a:r>
          </a:p>
          <a:p>
            <a:pPr>
              <a:buNone/>
            </a:pPr>
            <a:endParaRPr lang="en-US" altLang="en-US" baseline="-25000" dirty="0"/>
          </a:p>
          <a:p>
            <a:pPr>
              <a:buNone/>
            </a:pPr>
            <a:r>
              <a:rPr lang="en-US" altLang="en-US" baseline="30000" dirty="0"/>
              <a:t>A</a:t>
            </a:r>
            <a:r>
              <a:rPr lang="en-US" altLang="en-US" baseline="-25000" dirty="0"/>
              <a:t>Z</a:t>
            </a:r>
            <a:r>
              <a:rPr lang="en-US" altLang="en-US" dirty="0"/>
              <a:t>X  -symbol  for element </a:t>
            </a:r>
            <a:r>
              <a:rPr lang="en-US" altLang="en-US" dirty="0" err="1"/>
              <a:t>eg</a:t>
            </a:r>
            <a:r>
              <a:rPr lang="en-US" altLang="en-US" dirty="0"/>
              <a:t>  </a:t>
            </a:r>
            <a:r>
              <a:rPr lang="en-US" altLang="en-US" baseline="30000" dirty="0"/>
              <a:t>13</a:t>
            </a:r>
            <a:r>
              <a:rPr lang="en-US" altLang="en-US" baseline="-25000" dirty="0"/>
              <a:t>6</a:t>
            </a:r>
            <a:r>
              <a:rPr lang="en-US" altLang="en-US" dirty="0"/>
              <a:t>C </a:t>
            </a:r>
          </a:p>
          <a:p>
            <a:pPr>
              <a:buNone/>
            </a:pPr>
            <a:endParaRPr lang="en-US" altLang="en-US" dirty="0"/>
          </a:p>
          <a:p>
            <a:pPr>
              <a:buNone/>
            </a:pPr>
            <a:r>
              <a:rPr lang="en-US" altLang="en-US" dirty="0"/>
              <a:t>C = 6 p, 6 e and 7 n  </a:t>
            </a:r>
          </a:p>
          <a:p>
            <a:endParaRPr lang="en-AU" dirty="0"/>
          </a:p>
        </p:txBody>
      </p:sp>
    </p:spTree>
    <p:extLst>
      <p:ext uri="{BB962C8B-B14F-4D97-AF65-F5344CB8AC3E}">
        <p14:creationId xmlns:p14="http://schemas.microsoft.com/office/powerpoint/2010/main" val="195600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332237553"/>
              </p:ext>
            </p:extLst>
          </p:nvPr>
        </p:nvGraphicFramePr>
        <p:xfrm>
          <a:off x="681038" y="2336800"/>
          <a:ext cx="9693246" cy="2219960"/>
        </p:xfrm>
        <a:graphic>
          <a:graphicData uri="http://schemas.openxmlformats.org/drawingml/2006/table">
            <a:tbl>
              <a:tblPr firstRow="1" bandRow="1">
                <a:tableStyleId>{5C22544A-7EE6-4342-B048-85BDC9FD1C3A}</a:tableStyleId>
              </a:tblPr>
              <a:tblGrid>
                <a:gridCol w="1615541">
                  <a:extLst>
                    <a:ext uri="{9D8B030D-6E8A-4147-A177-3AD203B41FA5}">
                      <a16:colId xmlns:a16="http://schemas.microsoft.com/office/drawing/2014/main" val="1442062012"/>
                    </a:ext>
                  </a:extLst>
                </a:gridCol>
                <a:gridCol w="1615541">
                  <a:extLst>
                    <a:ext uri="{9D8B030D-6E8A-4147-A177-3AD203B41FA5}">
                      <a16:colId xmlns:a16="http://schemas.microsoft.com/office/drawing/2014/main" val="1483231141"/>
                    </a:ext>
                  </a:extLst>
                </a:gridCol>
                <a:gridCol w="1615541">
                  <a:extLst>
                    <a:ext uri="{9D8B030D-6E8A-4147-A177-3AD203B41FA5}">
                      <a16:colId xmlns:a16="http://schemas.microsoft.com/office/drawing/2014/main" val="2798023360"/>
                    </a:ext>
                  </a:extLst>
                </a:gridCol>
                <a:gridCol w="1615541">
                  <a:extLst>
                    <a:ext uri="{9D8B030D-6E8A-4147-A177-3AD203B41FA5}">
                      <a16:colId xmlns:a16="http://schemas.microsoft.com/office/drawing/2014/main" val="3532702847"/>
                    </a:ext>
                  </a:extLst>
                </a:gridCol>
                <a:gridCol w="1615541">
                  <a:extLst>
                    <a:ext uri="{9D8B030D-6E8A-4147-A177-3AD203B41FA5}">
                      <a16:colId xmlns:a16="http://schemas.microsoft.com/office/drawing/2014/main" val="2337968539"/>
                    </a:ext>
                  </a:extLst>
                </a:gridCol>
                <a:gridCol w="1615541">
                  <a:extLst>
                    <a:ext uri="{9D8B030D-6E8A-4147-A177-3AD203B41FA5}">
                      <a16:colId xmlns:a16="http://schemas.microsoft.com/office/drawing/2014/main" val="2034855669"/>
                    </a:ext>
                  </a:extLst>
                </a:gridCol>
              </a:tblGrid>
              <a:tr h="370840">
                <a:tc>
                  <a:txBody>
                    <a:bodyPr/>
                    <a:lstStyle/>
                    <a:p>
                      <a:r>
                        <a:rPr lang="en-US" dirty="0"/>
                        <a:t>Element</a:t>
                      </a:r>
                      <a:endParaRPr lang="en-AU" dirty="0"/>
                    </a:p>
                  </a:txBody>
                  <a:tcPr/>
                </a:tc>
                <a:tc>
                  <a:txBody>
                    <a:bodyPr/>
                    <a:lstStyle/>
                    <a:p>
                      <a:r>
                        <a:rPr lang="en-US" dirty="0"/>
                        <a:t>Atomic no.</a:t>
                      </a:r>
                      <a:endParaRPr lang="en-AU" dirty="0"/>
                    </a:p>
                  </a:txBody>
                  <a:tcPr/>
                </a:tc>
                <a:tc>
                  <a:txBody>
                    <a:bodyPr/>
                    <a:lstStyle/>
                    <a:p>
                      <a:r>
                        <a:rPr lang="en-US" dirty="0"/>
                        <a:t>Mass no.</a:t>
                      </a:r>
                      <a:endParaRPr lang="en-AU" dirty="0"/>
                    </a:p>
                  </a:txBody>
                  <a:tcPr/>
                </a:tc>
                <a:tc>
                  <a:txBody>
                    <a:bodyPr/>
                    <a:lstStyle/>
                    <a:p>
                      <a:r>
                        <a:rPr lang="en-US" dirty="0"/>
                        <a:t>No. protons</a:t>
                      </a:r>
                      <a:endParaRPr lang="en-AU" dirty="0"/>
                    </a:p>
                  </a:txBody>
                  <a:tcPr/>
                </a:tc>
                <a:tc>
                  <a:txBody>
                    <a:bodyPr/>
                    <a:lstStyle/>
                    <a:p>
                      <a:r>
                        <a:rPr lang="en-US" dirty="0"/>
                        <a:t>No. neutrons</a:t>
                      </a:r>
                      <a:endParaRPr lang="en-AU" dirty="0"/>
                    </a:p>
                  </a:txBody>
                  <a:tcPr/>
                </a:tc>
                <a:tc>
                  <a:txBody>
                    <a:bodyPr/>
                    <a:lstStyle/>
                    <a:p>
                      <a:r>
                        <a:rPr lang="en-US" dirty="0"/>
                        <a:t>No. electrons</a:t>
                      </a:r>
                      <a:endParaRPr lang="en-AU" dirty="0"/>
                    </a:p>
                  </a:txBody>
                  <a:tcPr/>
                </a:tc>
                <a:extLst>
                  <a:ext uri="{0D108BD9-81ED-4DB2-BD59-A6C34878D82A}">
                    <a16:rowId xmlns:a16="http://schemas.microsoft.com/office/drawing/2014/main" val="213274442"/>
                  </a:ext>
                </a:extLst>
              </a:tr>
              <a:tr h="370840">
                <a:tc>
                  <a:txBody>
                    <a:bodyPr/>
                    <a:lstStyle/>
                    <a:p>
                      <a:pPr algn="ctr"/>
                      <a:r>
                        <a:rPr lang="en-US" b="1" dirty="0"/>
                        <a:t>Li-7</a:t>
                      </a:r>
                      <a:endParaRPr lang="en-AU" b="1" dirty="0"/>
                    </a:p>
                  </a:txBody>
                  <a:tcPr/>
                </a:tc>
                <a:tc>
                  <a:txBody>
                    <a:bodyPr/>
                    <a:lstStyle/>
                    <a:p>
                      <a:pPr algn="ctr"/>
                      <a:r>
                        <a:rPr lang="en-US" b="1" dirty="0"/>
                        <a:t>3</a:t>
                      </a:r>
                      <a:endParaRPr lang="en-AU" b="1" dirty="0"/>
                    </a:p>
                  </a:txBody>
                  <a:tcPr/>
                </a:tc>
                <a:tc>
                  <a:txBody>
                    <a:bodyPr/>
                    <a:lstStyle/>
                    <a:p>
                      <a:pPr algn="ctr"/>
                      <a:r>
                        <a:rPr lang="en-US" b="1" dirty="0"/>
                        <a:t>7</a:t>
                      </a:r>
                      <a:endParaRPr lang="en-AU" b="1"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1349598462"/>
                  </a:ext>
                </a:extLst>
              </a:tr>
              <a:tr h="370840">
                <a:tc>
                  <a:txBody>
                    <a:bodyPr/>
                    <a:lstStyle/>
                    <a:p>
                      <a:pPr algn="ctr"/>
                      <a:endParaRPr lang="en-AU" dirty="0"/>
                    </a:p>
                  </a:txBody>
                  <a:tcPr/>
                </a:tc>
                <a:tc>
                  <a:txBody>
                    <a:bodyPr/>
                    <a:lstStyle/>
                    <a:p>
                      <a:pPr algn="ctr"/>
                      <a:r>
                        <a:rPr lang="en-US" b="1" dirty="0"/>
                        <a:t>13</a:t>
                      </a:r>
                      <a:endParaRPr lang="en-AU" b="1" dirty="0"/>
                    </a:p>
                  </a:txBody>
                  <a:tcPr/>
                </a:tc>
                <a:tc>
                  <a:txBody>
                    <a:bodyPr/>
                    <a:lstStyle/>
                    <a:p>
                      <a:pPr algn="ctr"/>
                      <a:endParaRPr lang="en-AU" dirty="0"/>
                    </a:p>
                  </a:txBody>
                  <a:tcPr/>
                </a:tc>
                <a:tc>
                  <a:txBody>
                    <a:bodyPr/>
                    <a:lstStyle/>
                    <a:p>
                      <a:pPr algn="ctr"/>
                      <a:endParaRPr lang="en-AU" dirty="0"/>
                    </a:p>
                  </a:txBody>
                  <a:tcPr/>
                </a:tc>
                <a:tc>
                  <a:txBody>
                    <a:bodyPr/>
                    <a:lstStyle/>
                    <a:p>
                      <a:pPr algn="ctr"/>
                      <a:r>
                        <a:rPr lang="en-US" b="1" dirty="0"/>
                        <a:t>14</a:t>
                      </a:r>
                      <a:endParaRPr lang="en-AU" b="1" dirty="0"/>
                    </a:p>
                  </a:txBody>
                  <a:tcPr/>
                </a:tc>
                <a:tc>
                  <a:txBody>
                    <a:bodyPr/>
                    <a:lstStyle/>
                    <a:p>
                      <a:pPr algn="ctr"/>
                      <a:endParaRPr lang="en-AU" dirty="0"/>
                    </a:p>
                  </a:txBody>
                  <a:tcPr/>
                </a:tc>
                <a:extLst>
                  <a:ext uri="{0D108BD9-81ED-4DB2-BD59-A6C34878D82A}">
                    <a16:rowId xmlns:a16="http://schemas.microsoft.com/office/drawing/2014/main" val="4021650761"/>
                  </a:ext>
                </a:extLst>
              </a:tr>
              <a:tr h="370840">
                <a:tc>
                  <a:txBody>
                    <a:bodyPr/>
                    <a:lstStyle/>
                    <a:p>
                      <a:pPr algn="ctr"/>
                      <a:endParaRPr lang="en-AU" dirty="0"/>
                    </a:p>
                  </a:txBody>
                  <a:tcPr/>
                </a:tc>
                <a:tc>
                  <a:txBody>
                    <a:bodyPr/>
                    <a:lstStyle/>
                    <a:p>
                      <a:pPr algn="ctr"/>
                      <a:endParaRPr lang="en-AU" dirty="0"/>
                    </a:p>
                  </a:txBody>
                  <a:tcPr/>
                </a:tc>
                <a:tc>
                  <a:txBody>
                    <a:bodyPr/>
                    <a:lstStyle/>
                    <a:p>
                      <a:pPr algn="ctr"/>
                      <a:r>
                        <a:rPr lang="en-US" b="1" dirty="0"/>
                        <a:t>89</a:t>
                      </a:r>
                      <a:endParaRPr lang="en-AU" b="1" dirty="0"/>
                    </a:p>
                  </a:txBody>
                  <a:tcPr/>
                </a:tc>
                <a:tc>
                  <a:txBody>
                    <a:bodyPr/>
                    <a:lstStyle/>
                    <a:p>
                      <a:pPr algn="ctr"/>
                      <a:r>
                        <a:rPr lang="en-US" b="1" dirty="0"/>
                        <a:t>38</a:t>
                      </a:r>
                      <a:endParaRPr lang="en-AU" b="1"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965695058"/>
                  </a:ext>
                </a:extLst>
              </a:tr>
              <a:tr h="370840">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US" b="1" dirty="0"/>
                        <a:t>140</a:t>
                      </a:r>
                      <a:endParaRPr lang="en-AU" b="1" dirty="0"/>
                    </a:p>
                  </a:txBody>
                  <a:tcPr/>
                </a:tc>
                <a:tc>
                  <a:txBody>
                    <a:bodyPr/>
                    <a:lstStyle/>
                    <a:p>
                      <a:pPr algn="ctr"/>
                      <a:r>
                        <a:rPr lang="en-US" b="1" dirty="0"/>
                        <a:t>92</a:t>
                      </a:r>
                      <a:endParaRPr lang="en-AU" b="1" dirty="0"/>
                    </a:p>
                  </a:txBody>
                  <a:tcPr/>
                </a:tc>
                <a:extLst>
                  <a:ext uri="{0D108BD9-81ED-4DB2-BD59-A6C34878D82A}">
                    <a16:rowId xmlns:a16="http://schemas.microsoft.com/office/drawing/2014/main" val="3983162334"/>
                  </a:ext>
                </a:extLst>
              </a:tr>
              <a:tr h="353291">
                <a:tc>
                  <a:txBody>
                    <a:bodyPr/>
                    <a:lstStyle/>
                    <a:p>
                      <a:pPr algn="ctr"/>
                      <a:r>
                        <a:rPr lang="en-US" b="1" dirty="0"/>
                        <a:t>He</a:t>
                      </a:r>
                      <a:r>
                        <a:rPr lang="en-US" b="1" baseline="30000" dirty="0"/>
                        <a:t>2+</a:t>
                      </a:r>
                      <a:endParaRPr lang="en-AU" b="1" baseline="30000"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US" b="1" dirty="0"/>
                        <a:t>2</a:t>
                      </a:r>
                      <a:endParaRPr lang="en-AU" b="1" dirty="0"/>
                    </a:p>
                  </a:txBody>
                  <a:tcPr/>
                </a:tc>
                <a:tc>
                  <a:txBody>
                    <a:bodyPr/>
                    <a:lstStyle/>
                    <a:p>
                      <a:pPr algn="ctr"/>
                      <a:endParaRPr lang="en-AU" dirty="0"/>
                    </a:p>
                  </a:txBody>
                  <a:tcPr/>
                </a:tc>
                <a:extLst>
                  <a:ext uri="{0D108BD9-81ED-4DB2-BD59-A6C34878D82A}">
                    <a16:rowId xmlns:a16="http://schemas.microsoft.com/office/drawing/2014/main" val="2537039114"/>
                  </a:ext>
                </a:extLst>
              </a:tr>
            </a:tbl>
          </a:graphicData>
        </a:graphic>
      </p:graphicFrame>
      <p:sp>
        <p:nvSpPr>
          <p:cNvPr id="2" name="Title 1"/>
          <p:cNvSpPr>
            <a:spLocks noGrp="1"/>
          </p:cNvSpPr>
          <p:nvPr>
            <p:ph type="title"/>
          </p:nvPr>
        </p:nvSpPr>
        <p:spPr/>
        <p:txBody>
          <a:bodyPr/>
          <a:lstStyle/>
          <a:p>
            <a:r>
              <a:rPr lang="en-US" dirty="0"/>
              <a:t>Example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769232"/>
              </p:ext>
            </p:extLst>
          </p:nvPr>
        </p:nvGraphicFramePr>
        <p:xfrm>
          <a:off x="681038" y="2336800"/>
          <a:ext cx="9693246" cy="2219960"/>
        </p:xfrm>
        <a:graphic>
          <a:graphicData uri="http://schemas.openxmlformats.org/drawingml/2006/table">
            <a:tbl>
              <a:tblPr firstRow="1" bandRow="1">
                <a:tableStyleId>{5C22544A-7EE6-4342-B048-85BDC9FD1C3A}</a:tableStyleId>
              </a:tblPr>
              <a:tblGrid>
                <a:gridCol w="1615541">
                  <a:extLst>
                    <a:ext uri="{9D8B030D-6E8A-4147-A177-3AD203B41FA5}">
                      <a16:colId xmlns:a16="http://schemas.microsoft.com/office/drawing/2014/main" val="1442062012"/>
                    </a:ext>
                  </a:extLst>
                </a:gridCol>
                <a:gridCol w="1615541">
                  <a:extLst>
                    <a:ext uri="{9D8B030D-6E8A-4147-A177-3AD203B41FA5}">
                      <a16:colId xmlns:a16="http://schemas.microsoft.com/office/drawing/2014/main" val="1483231141"/>
                    </a:ext>
                  </a:extLst>
                </a:gridCol>
                <a:gridCol w="1615541">
                  <a:extLst>
                    <a:ext uri="{9D8B030D-6E8A-4147-A177-3AD203B41FA5}">
                      <a16:colId xmlns:a16="http://schemas.microsoft.com/office/drawing/2014/main" val="2798023360"/>
                    </a:ext>
                  </a:extLst>
                </a:gridCol>
                <a:gridCol w="1615541">
                  <a:extLst>
                    <a:ext uri="{9D8B030D-6E8A-4147-A177-3AD203B41FA5}">
                      <a16:colId xmlns:a16="http://schemas.microsoft.com/office/drawing/2014/main" val="3532702847"/>
                    </a:ext>
                  </a:extLst>
                </a:gridCol>
                <a:gridCol w="1615541">
                  <a:extLst>
                    <a:ext uri="{9D8B030D-6E8A-4147-A177-3AD203B41FA5}">
                      <a16:colId xmlns:a16="http://schemas.microsoft.com/office/drawing/2014/main" val="2337968539"/>
                    </a:ext>
                  </a:extLst>
                </a:gridCol>
                <a:gridCol w="1615541">
                  <a:extLst>
                    <a:ext uri="{9D8B030D-6E8A-4147-A177-3AD203B41FA5}">
                      <a16:colId xmlns:a16="http://schemas.microsoft.com/office/drawing/2014/main" val="2034855669"/>
                    </a:ext>
                  </a:extLst>
                </a:gridCol>
              </a:tblGrid>
              <a:tr h="370840">
                <a:tc>
                  <a:txBody>
                    <a:bodyPr/>
                    <a:lstStyle/>
                    <a:p>
                      <a:r>
                        <a:rPr lang="en-US" dirty="0"/>
                        <a:t>Element</a:t>
                      </a:r>
                      <a:endParaRPr lang="en-AU" dirty="0"/>
                    </a:p>
                  </a:txBody>
                  <a:tcPr/>
                </a:tc>
                <a:tc>
                  <a:txBody>
                    <a:bodyPr/>
                    <a:lstStyle/>
                    <a:p>
                      <a:r>
                        <a:rPr lang="en-US" dirty="0"/>
                        <a:t>Atomic no.</a:t>
                      </a:r>
                      <a:endParaRPr lang="en-AU" dirty="0"/>
                    </a:p>
                  </a:txBody>
                  <a:tcPr/>
                </a:tc>
                <a:tc>
                  <a:txBody>
                    <a:bodyPr/>
                    <a:lstStyle/>
                    <a:p>
                      <a:r>
                        <a:rPr lang="en-US" dirty="0"/>
                        <a:t>Mass no.</a:t>
                      </a:r>
                      <a:endParaRPr lang="en-AU" dirty="0"/>
                    </a:p>
                  </a:txBody>
                  <a:tcPr/>
                </a:tc>
                <a:tc>
                  <a:txBody>
                    <a:bodyPr/>
                    <a:lstStyle/>
                    <a:p>
                      <a:r>
                        <a:rPr lang="en-US" dirty="0"/>
                        <a:t>No. protons</a:t>
                      </a:r>
                      <a:endParaRPr lang="en-AU" dirty="0"/>
                    </a:p>
                  </a:txBody>
                  <a:tcPr/>
                </a:tc>
                <a:tc>
                  <a:txBody>
                    <a:bodyPr/>
                    <a:lstStyle/>
                    <a:p>
                      <a:r>
                        <a:rPr lang="en-US" dirty="0"/>
                        <a:t>No. neutrons</a:t>
                      </a:r>
                      <a:endParaRPr lang="en-AU" dirty="0"/>
                    </a:p>
                  </a:txBody>
                  <a:tcPr/>
                </a:tc>
                <a:tc>
                  <a:txBody>
                    <a:bodyPr/>
                    <a:lstStyle/>
                    <a:p>
                      <a:r>
                        <a:rPr lang="en-US" dirty="0"/>
                        <a:t>No. electrons</a:t>
                      </a:r>
                      <a:endParaRPr lang="en-AU" dirty="0"/>
                    </a:p>
                  </a:txBody>
                  <a:tcPr/>
                </a:tc>
                <a:extLst>
                  <a:ext uri="{0D108BD9-81ED-4DB2-BD59-A6C34878D82A}">
                    <a16:rowId xmlns:a16="http://schemas.microsoft.com/office/drawing/2014/main" val="213274442"/>
                  </a:ext>
                </a:extLst>
              </a:tr>
              <a:tr h="370840">
                <a:tc>
                  <a:txBody>
                    <a:bodyPr/>
                    <a:lstStyle/>
                    <a:p>
                      <a:pPr algn="ctr"/>
                      <a:r>
                        <a:rPr lang="en-US" b="1" dirty="0"/>
                        <a:t>Li-7</a:t>
                      </a:r>
                      <a:endParaRPr lang="en-AU" b="1" dirty="0"/>
                    </a:p>
                  </a:txBody>
                  <a:tcPr/>
                </a:tc>
                <a:tc>
                  <a:txBody>
                    <a:bodyPr/>
                    <a:lstStyle/>
                    <a:p>
                      <a:pPr algn="ctr"/>
                      <a:r>
                        <a:rPr lang="en-US" b="1" dirty="0"/>
                        <a:t>3</a:t>
                      </a:r>
                      <a:endParaRPr lang="en-AU" b="1" dirty="0"/>
                    </a:p>
                  </a:txBody>
                  <a:tcPr/>
                </a:tc>
                <a:tc>
                  <a:txBody>
                    <a:bodyPr/>
                    <a:lstStyle/>
                    <a:p>
                      <a:pPr algn="ctr"/>
                      <a:r>
                        <a:rPr lang="en-US" b="1" dirty="0"/>
                        <a:t>7</a:t>
                      </a:r>
                      <a:endParaRPr lang="en-AU" b="1" dirty="0"/>
                    </a:p>
                  </a:txBody>
                  <a:tcPr/>
                </a:tc>
                <a:tc>
                  <a:txBody>
                    <a:bodyPr/>
                    <a:lstStyle/>
                    <a:p>
                      <a:pPr algn="ctr"/>
                      <a:r>
                        <a:rPr lang="en-US" dirty="0"/>
                        <a:t>3</a:t>
                      </a:r>
                      <a:endParaRPr lang="en-AU" dirty="0"/>
                    </a:p>
                  </a:txBody>
                  <a:tcPr/>
                </a:tc>
                <a:tc>
                  <a:txBody>
                    <a:bodyPr/>
                    <a:lstStyle/>
                    <a:p>
                      <a:pPr algn="ctr"/>
                      <a:r>
                        <a:rPr lang="en-US" dirty="0"/>
                        <a:t>4</a:t>
                      </a:r>
                      <a:endParaRPr lang="en-AU" dirty="0"/>
                    </a:p>
                  </a:txBody>
                  <a:tcPr/>
                </a:tc>
                <a:tc>
                  <a:txBody>
                    <a:bodyPr/>
                    <a:lstStyle/>
                    <a:p>
                      <a:pPr algn="ctr"/>
                      <a:r>
                        <a:rPr lang="en-US" dirty="0"/>
                        <a:t>3</a:t>
                      </a:r>
                      <a:endParaRPr lang="en-AU" dirty="0"/>
                    </a:p>
                  </a:txBody>
                  <a:tcPr/>
                </a:tc>
                <a:extLst>
                  <a:ext uri="{0D108BD9-81ED-4DB2-BD59-A6C34878D82A}">
                    <a16:rowId xmlns:a16="http://schemas.microsoft.com/office/drawing/2014/main" val="1349598462"/>
                  </a:ext>
                </a:extLst>
              </a:tr>
              <a:tr h="370840">
                <a:tc>
                  <a:txBody>
                    <a:bodyPr/>
                    <a:lstStyle/>
                    <a:p>
                      <a:pPr algn="ctr"/>
                      <a:r>
                        <a:rPr lang="en-US" dirty="0"/>
                        <a:t>Al-27</a:t>
                      </a:r>
                      <a:endParaRPr lang="en-AU" dirty="0"/>
                    </a:p>
                  </a:txBody>
                  <a:tcPr/>
                </a:tc>
                <a:tc>
                  <a:txBody>
                    <a:bodyPr/>
                    <a:lstStyle/>
                    <a:p>
                      <a:pPr algn="ctr"/>
                      <a:r>
                        <a:rPr lang="en-US" b="1" dirty="0"/>
                        <a:t>13</a:t>
                      </a:r>
                      <a:endParaRPr lang="en-AU" b="1" dirty="0"/>
                    </a:p>
                  </a:txBody>
                  <a:tcPr/>
                </a:tc>
                <a:tc>
                  <a:txBody>
                    <a:bodyPr/>
                    <a:lstStyle/>
                    <a:p>
                      <a:pPr algn="ctr"/>
                      <a:r>
                        <a:rPr lang="en-US" dirty="0"/>
                        <a:t>27</a:t>
                      </a:r>
                      <a:endParaRPr lang="en-AU" dirty="0"/>
                    </a:p>
                  </a:txBody>
                  <a:tcPr/>
                </a:tc>
                <a:tc>
                  <a:txBody>
                    <a:bodyPr/>
                    <a:lstStyle/>
                    <a:p>
                      <a:pPr algn="ctr"/>
                      <a:r>
                        <a:rPr lang="en-US" dirty="0"/>
                        <a:t>13</a:t>
                      </a:r>
                      <a:endParaRPr lang="en-AU" dirty="0"/>
                    </a:p>
                  </a:txBody>
                  <a:tcPr/>
                </a:tc>
                <a:tc>
                  <a:txBody>
                    <a:bodyPr/>
                    <a:lstStyle/>
                    <a:p>
                      <a:pPr algn="ctr"/>
                      <a:r>
                        <a:rPr lang="en-US" b="1" dirty="0"/>
                        <a:t>14</a:t>
                      </a:r>
                      <a:endParaRPr lang="en-AU" b="1" dirty="0"/>
                    </a:p>
                  </a:txBody>
                  <a:tcPr/>
                </a:tc>
                <a:tc>
                  <a:txBody>
                    <a:bodyPr/>
                    <a:lstStyle/>
                    <a:p>
                      <a:pPr algn="ctr"/>
                      <a:r>
                        <a:rPr lang="en-US" dirty="0"/>
                        <a:t>13</a:t>
                      </a:r>
                      <a:endParaRPr lang="en-AU" dirty="0"/>
                    </a:p>
                  </a:txBody>
                  <a:tcPr/>
                </a:tc>
                <a:extLst>
                  <a:ext uri="{0D108BD9-81ED-4DB2-BD59-A6C34878D82A}">
                    <a16:rowId xmlns:a16="http://schemas.microsoft.com/office/drawing/2014/main" val="4021650761"/>
                  </a:ext>
                </a:extLst>
              </a:tr>
              <a:tr h="370840">
                <a:tc>
                  <a:txBody>
                    <a:bodyPr/>
                    <a:lstStyle/>
                    <a:p>
                      <a:pPr algn="ctr"/>
                      <a:r>
                        <a:rPr lang="en-US" dirty="0"/>
                        <a:t>Sr-89</a:t>
                      </a:r>
                      <a:endParaRPr lang="en-AU" dirty="0"/>
                    </a:p>
                  </a:txBody>
                  <a:tcPr/>
                </a:tc>
                <a:tc>
                  <a:txBody>
                    <a:bodyPr/>
                    <a:lstStyle/>
                    <a:p>
                      <a:pPr algn="ctr"/>
                      <a:r>
                        <a:rPr lang="en-US" dirty="0"/>
                        <a:t>38</a:t>
                      </a:r>
                      <a:endParaRPr lang="en-AU" dirty="0"/>
                    </a:p>
                  </a:txBody>
                  <a:tcPr/>
                </a:tc>
                <a:tc>
                  <a:txBody>
                    <a:bodyPr/>
                    <a:lstStyle/>
                    <a:p>
                      <a:pPr algn="ctr"/>
                      <a:r>
                        <a:rPr lang="en-US" b="1" dirty="0"/>
                        <a:t>89</a:t>
                      </a:r>
                      <a:endParaRPr lang="en-AU" b="1" dirty="0"/>
                    </a:p>
                  </a:txBody>
                  <a:tcPr/>
                </a:tc>
                <a:tc>
                  <a:txBody>
                    <a:bodyPr/>
                    <a:lstStyle/>
                    <a:p>
                      <a:pPr algn="ctr"/>
                      <a:r>
                        <a:rPr lang="en-US" b="1" dirty="0"/>
                        <a:t>38</a:t>
                      </a:r>
                      <a:endParaRPr lang="en-AU" b="1" dirty="0"/>
                    </a:p>
                  </a:txBody>
                  <a:tcPr/>
                </a:tc>
                <a:tc>
                  <a:txBody>
                    <a:bodyPr/>
                    <a:lstStyle/>
                    <a:p>
                      <a:pPr algn="ctr"/>
                      <a:r>
                        <a:rPr lang="en-US" dirty="0"/>
                        <a:t>51</a:t>
                      </a:r>
                      <a:endParaRPr lang="en-AU" dirty="0"/>
                    </a:p>
                  </a:txBody>
                  <a:tcPr/>
                </a:tc>
                <a:tc>
                  <a:txBody>
                    <a:bodyPr/>
                    <a:lstStyle/>
                    <a:p>
                      <a:pPr algn="ctr"/>
                      <a:r>
                        <a:rPr lang="en-US" dirty="0"/>
                        <a:t>38</a:t>
                      </a:r>
                      <a:endParaRPr lang="en-AU" dirty="0"/>
                    </a:p>
                  </a:txBody>
                  <a:tcPr/>
                </a:tc>
                <a:extLst>
                  <a:ext uri="{0D108BD9-81ED-4DB2-BD59-A6C34878D82A}">
                    <a16:rowId xmlns:a16="http://schemas.microsoft.com/office/drawing/2014/main" val="3965695058"/>
                  </a:ext>
                </a:extLst>
              </a:tr>
              <a:tr h="370840">
                <a:tc>
                  <a:txBody>
                    <a:bodyPr/>
                    <a:lstStyle/>
                    <a:p>
                      <a:pPr algn="ctr"/>
                      <a:r>
                        <a:rPr lang="en-US" dirty="0"/>
                        <a:t>U-232</a:t>
                      </a:r>
                      <a:endParaRPr lang="en-AU" dirty="0"/>
                    </a:p>
                  </a:txBody>
                  <a:tcPr/>
                </a:tc>
                <a:tc>
                  <a:txBody>
                    <a:bodyPr/>
                    <a:lstStyle/>
                    <a:p>
                      <a:pPr algn="ctr"/>
                      <a:r>
                        <a:rPr lang="en-US" dirty="0"/>
                        <a:t>92</a:t>
                      </a:r>
                      <a:endParaRPr lang="en-AU" dirty="0"/>
                    </a:p>
                  </a:txBody>
                  <a:tcPr/>
                </a:tc>
                <a:tc>
                  <a:txBody>
                    <a:bodyPr/>
                    <a:lstStyle/>
                    <a:p>
                      <a:pPr algn="ctr"/>
                      <a:r>
                        <a:rPr lang="en-US" dirty="0"/>
                        <a:t>232</a:t>
                      </a:r>
                      <a:endParaRPr lang="en-AU" dirty="0"/>
                    </a:p>
                  </a:txBody>
                  <a:tcPr/>
                </a:tc>
                <a:tc>
                  <a:txBody>
                    <a:bodyPr/>
                    <a:lstStyle/>
                    <a:p>
                      <a:pPr algn="ctr"/>
                      <a:r>
                        <a:rPr lang="en-US" dirty="0"/>
                        <a:t>92</a:t>
                      </a:r>
                      <a:endParaRPr lang="en-AU" dirty="0"/>
                    </a:p>
                  </a:txBody>
                  <a:tcPr/>
                </a:tc>
                <a:tc>
                  <a:txBody>
                    <a:bodyPr/>
                    <a:lstStyle/>
                    <a:p>
                      <a:pPr algn="ctr"/>
                      <a:r>
                        <a:rPr lang="en-US" b="1" dirty="0"/>
                        <a:t>140</a:t>
                      </a:r>
                      <a:endParaRPr lang="en-AU" b="1" dirty="0"/>
                    </a:p>
                  </a:txBody>
                  <a:tcPr/>
                </a:tc>
                <a:tc>
                  <a:txBody>
                    <a:bodyPr/>
                    <a:lstStyle/>
                    <a:p>
                      <a:pPr algn="ctr"/>
                      <a:r>
                        <a:rPr lang="en-US" b="1" dirty="0"/>
                        <a:t>92</a:t>
                      </a:r>
                      <a:endParaRPr lang="en-AU" b="1" dirty="0"/>
                    </a:p>
                  </a:txBody>
                  <a:tcPr/>
                </a:tc>
                <a:extLst>
                  <a:ext uri="{0D108BD9-81ED-4DB2-BD59-A6C34878D82A}">
                    <a16:rowId xmlns:a16="http://schemas.microsoft.com/office/drawing/2014/main" val="3983162334"/>
                  </a:ext>
                </a:extLst>
              </a:tr>
              <a:tr h="353291">
                <a:tc>
                  <a:txBody>
                    <a:bodyPr/>
                    <a:lstStyle/>
                    <a:p>
                      <a:pPr algn="ctr"/>
                      <a:r>
                        <a:rPr lang="en-US" b="1" dirty="0"/>
                        <a:t>He</a:t>
                      </a:r>
                      <a:r>
                        <a:rPr lang="en-US" b="1" baseline="30000" dirty="0"/>
                        <a:t>2+</a:t>
                      </a:r>
                      <a:endParaRPr lang="en-AU" b="1" baseline="30000" dirty="0"/>
                    </a:p>
                  </a:txBody>
                  <a:tcPr/>
                </a:tc>
                <a:tc>
                  <a:txBody>
                    <a:bodyPr/>
                    <a:lstStyle/>
                    <a:p>
                      <a:pPr algn="ctr"/>
                      <a:r>
                        <a:rPr lang="en-US" dirty="0"/>
                        <a:t>2</a:t>
                      </a:r>
                      <a:endParaRPr lang="en-AU" dirty="0"/>
                    </a:p>
                  </a:txBody>
                  <a:tcPr/>
                </a:tc>
                <a:tc>
                  <a:txBody>
                    <a:bodyPr/>
                    <a:lstStyle/>
                    <a:p>
                      <a:pPr algn="ctr"/>
                      <a:r>
                        <a:rPr lang="en-US" dirty="0"/>
                        <a:t>4</a:t>
                      </a:r>
                      <a:endParaRPr lang="en-AU" dirty="0"/>
                    </a:p>
                  </a:txBody>
                  <a:tcPr/>
                </a:tc>
                <a:tc>
                  <a:txBody>
                    <a:bodyPr/>
                    <a:lstStyle/>
                    <a:p>
                      <a:pPr algn="ctr"/>
                      <a:r>
                        <a:rPr lang="en-US" dirty="0"/>
                        <a:t>2</a:t>
                      </a:r>
                      <a:endParaRPr lang="en-AU" dirty="0"/>
                    </a:p>
                  </a:txBody>
                  <a:tcPr/>
                </a:tc>
                <a:tc>
                  <a:txBody>
                    <a:bodyPr/>
                    <a:lstStyle/>
                    <a:p>
                      <a:pPr algn="ctr"/>
                      <a:r>
                        <a:rPr lang="en-US" b="1" dirty="0"/>
                        <a:t>2</a:t>
                      </a:r>
                      <a:endParaRPr lang="en-AU" b="1" dirty="0"/>
                    </a:p>
                  </a:txBody>
                  <a:tcPr/>
                </a:tc>
                <a:tc>
                  <a:txBody>
                    <a:bodyPr/>
                    <a:lstStyle/>
                    <a:p>
                      <a:pPr algn="ctr"/>
                      <a:r>
                        <a:rPr lang="en-US" dirty="0"/>
                        <a:t>0</a:t>
                      </a:r>
                      <a:endParaRPr lang="en-AU" dirty="0"/>
                    </a:p>
                  </a:txBody>
                  <a:tcPr/>
                </a:tc>
                <a:extLst>
                  <a:ext uri="{0D108BD9-81ED-4DB2-BD59-A6C34878D82A}">
                    <a16:rowId xmlns:a16="http://schemas.microsoft.com/office/drawing/2014/main" val="2537039114"/>
                  </a:ext>
                </a:extLst>
              </a:tr>
            </a:tbl>
          </a:graphicData>
        </a:graphic>
      </p:graphicFrame>
    </p:spTree>
    <p:extLst>
      <p:ext uri="{BB962C8B-B14F-4D97-AF65-F5344CB8AC3E}">
        <p14:creationId xmlns:p14="http://schemas.microsoft.com/office/powerpoint/2010/main" val="332237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a:t>Nuclear masses</a:t>
            </a:r>
            <a:endParaRPr lang="en-AU" altLang="en-US"/>
          </a:p>
        </p:txBody>
      </p:sp>
      <p:sp>
        <p:nvSpPr>
          <p:cNvPr id="15363" name="Content Placeholder 2"/>
          <p:cNvSpPr>
            <a:spLocks noGrp="1"/>
          </p:cNvSpPr>
          <p:nvPr>
            <p:ph idx="1"/>
          </p:nvPr>
        </p:nvSpPr>
        <p:spPr/>
        <p:txBody>
          <a:bodyPr/>
          <a:lstStyle/>
          <a:p>
            <a:r>
              <a:rPr lang="en-US" altLang="en-US" dirty="0"/>
              <a:t>Unified atomic mass units (u) </a:t>
            </a:r>
          </a:p>
          <a:p>
            <a:r>
              <a:rPr lang="en-US" altLang="en-US" dirty="0"/>
              <a:t>Based on relative scale where C-12 atom is given the value of 12.000000 u</a:t>
            </a:r>
          </a:p>
          <a:p>
            <a:r>
              <a:rPr lang="en-US" altLang="en-US" dirty="0"/>
              <a:t>All other atoms mass is relative to C-12.</a:t>
            </a:r>
          </a:p>
          <a:p>
            <a:r>
              <a:rPr lang="en-US" altLang="en-US" dirty="0"/>
              <a:t>Relative atomic mass</a:t>
            </a:r>
          </a:p>
          <a:p>
            <a:r>
              <a:rPr lang="en-US" altLang="en-US" dirty="0"/>
              <a:t>n=1.008665u   p = 1.007276 u</a:t>
            </a:r>
          </a:p>
          <a:p>
            <a:r>
              <a:rPr lang="en-US" altLang="en-US" dirty="0"/>
              <a:t>1u = 1.6605 x 10</a:t>
            </a:r>
            <a:r>
              <a:rPr lang="en-US" altLang="en-US" baseline="30000" dirty="0"/>
              <a:t>-27</a:t>
            </a:r>
            <a:r>
              <a:rPr lang="en-US" altLang="en-US" dirty="0"/>
              <a:t> kg  H-1 = 1.007825u</a:t>
            </a:r>
            <a:endParaRPr lang="en-AU" altLang="en-US" dirty="0"/>
          </a:p>
        </p:txBody>
      </p:sp>
    </p:spTree>
    <p:extLst>
      <p:ext uri="{BB962C8B-B14F-4D97-AF65-F5344CB8AC3E}">
        <p14:creationId xmlns:p14="http://schemas.microsoft.com/office/powerpoint/2010/main" val="1052122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ISOTOPES</a:t>
            </a:r>
            <a:endParaRPr lang="en-AU" altLang="en-US"/>
          </a:p>
        </p:txBody>
      </p:sp>
      <p:sp>
        <p:nvSpPr>
          <p:cNvPr id="15393" name="Rectangle 33"/>
          <p:cNvSpPr>
            <a:spLocks noGrp="1" noChangeArrowheads="1"/>
          </p:cNvSpPr>
          <p:nvPr>
            <p:ph type="body" sz="half" idx="1"/>
          </p:nvPr>
        </p:nvSpPr>
        <p:spPr>
          <a:xfrm>
            <a:off x="1981200" y="1600201"/>
            <a:ext cx="8229600" cy="1541463"/>
          </a:xfrm>
        </p:spPr>
        <p:txBody>
          <a:bodyPr/>
          <a:lstStyle/>
          <a:p>
            <a:pPr eaLnBrk="1" hangingPunct="1"/>
            <a:r>
              <a:rPr lang="en-US" altLang="en-US" sz="2800"/>
              <a:t>What is different between these two atoms?</a:t>
            </a:r>
          </a:p>
          <a:p>
            <a:pPr eaLnBrk="1" hangingPunct="1"/>
            <a:r>
              <a:rPr lang="en-US" altLang="en-US" sz="2800"/>
              <a:t>What is similar?</a:t>
            </a:r>
          </a:p>
        </p:txBody>
      </p:sp>
      <p:pic>
        <p:nvPicPr>
          <p:cNvPr id="16388" name="Picture 3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96000" y="3357563"/>
            <a:ext cx="3206750" cy="2595562"/>
          </a:xfrm>
        </p:spPr>
      </p:pic>
      <p:pic>
        <p:nvPicPr>
          <p:cNvPr id="16389" name="Picture 7" descr="Atom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3409951"/>
            <a:ext cx="3529013"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31"/>
          <p:cNvSpPr>
            <a:spLocks noChangeArrowheads="1"/>
          </p:cNvSpPr>
          <p:nvPr/>
        </p:nvSpPr>
        <p:spPr bwMode="auto">
          <a:xfrm>
            <a:off x="19335750" y="18573750"/>
            <a:ext cx="73152000" cy="52292250"/>
          </a:xfrm>
          <a:prstGeom prst="rect">
            <a:avLst/>
          </a:prstGeom>
          <a:solidFill>
            <a:srgbClr val="FFFFFF"/>
          </a:solidFill>
          <a:ln w="9525">
            <a:solidFill>
              <a:srgbClr val="000000"/>
            </a:solidFill>
            <a:miter lim="800000"/>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16391" name="Group 8"/>
          <p:cNvGrpSpPr>
            <a:grpSpLocks noChangeAspect="1"/>
          </p:cNvGrpSpPr>
          <p:nvPr/>
        </p:nvGrpSpPr>
        <p:grpSpPr bwMode="auto">
          <a:xfrm>
            <a:off x="21412200" y="19250025"/>
            <a:ext cx="69151500" cy="50511075"/>
            <a:chOff x="1928" y="2021"/>
            <a:chExt cx="7260" cy="5303"/>
          </a:xfrm>
        </p:grpSpPr>
        <p:grpSp>
          <p:nvGrpSpPr>
            <p:cNvPr id="16392" name="Group 9"/>
            <p:cNvGrpSpPr>
              <a:grpSpLocks noChangeAspect="1"/>
            </p:cNvGrpSpPr>
            <p:nvPr/>
          </p:nvGrpSpPr>
          <p:grpSpPr bwMode="auto">
            <a:xfrm>
              <a:off x="1928" y="2021"/>
              <a:ext cx="7260" cy="5303"/>
              <a:chOff x="1928" y="7661"/>
              <a:chExt cx="7260" cy="5303"/>
            </a:xfrm>
          </p:grpSpPr>
          <p:sp>
            <p:nvSpPr>
              <p:cNvPr id="16393" name="Oval 30"/>
              <p:cNvSpPr>
                <a:spLocks noChangeAspect="1" noChangeArrowheads="1"/>
              </p:cNvSpPr>
              <p:nvPr/>
            </p:nvSpPr>
            <p:spPr bwMode="auto">
              <a:xfrm>
                <a:off x="5333" y="10076"/>
                <a:ext cx="285" cy="270"/>
              </a:xfrm>
              <a:prstGeom prst="ellipse">
                <a:avLst/>
              </a:prstGeom>
              <a:solidFill>
                <a:srgbClr val="FF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4" name="Oval 29"/>
              <p:cNvSpPr>
                <a:spLocks noChangeAspect="1" noChangeArrowheads="1"/>
              </p:cNvSpPr>
              <p:nvPr/>
            </p:nvSpPr>
            <p:spPr bwMode="auto">
              <a:xfrm>
                <a:off x="5648" y="9881"/>
                <a:ext cx="285" cy="270"/>
              </a:xfrm>
              <a:prstGeom prst="ellipse">
                <a:avLst/>
              </a:prstGeom>
              <a:solidFill>
                <a:srgbClr val="FF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5" name="Oval 28"/>
              <p:cNvSpPr>
                <a:spLocks noChangeAspect="1" noChangeArrowheads="1"/>
              </p:cNvSpPr>
              <p:nvPr/>
            </p:nvSpPr>
            <p:spPr bwMode="auto">
              <a:xfrm>
                <a:off x="5633" y="10211"/>
                <a:ext cx="285" cy="270"/>
              </a:xfrm>
              <a:prstGeom prst="ellipse">
                <a:avLst/>
              </a:prstGeom>
              <a:solidFill>
                <a:srgbClr val="FF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6" name="Oval 27"/>
              <p:cNvSpPr>
                <a:spLocks noChangeAspect="1" noChangeArrowheads="1"/>
              </p:cNvSpPr>
              <p:nvPr/>
            </p:nvSpPr>
            <p:spPr bwMode="auto">
              <a:xfrm>
                <a:off x="5243" y="10541"/>
                <a:ext cx="285" cy="270"/>
              </a:xfrm>
              <a:prstGeom prst="ellipse">
                <a:avLst/>
              </a:prstGeom>
              <a:solidFill>
                <a:srgbClr val="FF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7" name="Oval 26"/>
              <p:cNvSpPr>
                <a:spLocks noChangeAspect="1" noChangeArrowheads="1"/>
              </p:cNvSpPr>
              <p:nvPr/>
            </p:nvSpPr>
            <p:spPr bwMode="auto">
              <a:xfrm>
                <a:off x="6038" y="10046"/>
                <a:ext cx="285" cy="270"/>
              </a:xfrm>
              <a:prstGeom prst="ellipse">
                <a:avLst/>
              </a:prstGeom>
              <a:solidFill>
                <a:srgbClr val="FF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8" name="Oval 25"/>
              <p:cNvSpPr>
                <a:spLocks noChangeAspect="1" noChangeArrowheads="1"/>
              </p:cNvSpPr>
              <p:nvPr/>
            </p:nvSpPr>
            <p:spPr bwMode="auto">
              <a:xfrm>
                <a:off x="5588" y="10571"/>
                <a:ext cx="285" cy="270"/>
              </a:xfrm>
              <a:prstGeom prst="ellipse">
                <a:avLst/>
              </a:prstGeom>
              <a:solidFill>
                <a:srgbClr val="FF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9" name="Oval 24"/>
              <p:cNvSpPr>
                <a:spLocks noChangeAspect="1" noChangeArrowheads="1"/>
              </p:cNvSpPr>
              <p:nvPr/>
            </p:nvSpPr>
            <p:spPr bwMode="auto">
              <a:xfrm>
                <a:off x="5453" y="10391"/>
                <a:ext cx="285" cy="270"/>
              </a:xfrm>
              <a:prstGeom prst="ellipse">
                <a:avLst/>
              </a:prstGeom>
              <a:solidFill>
                <a:srgbClr val="00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0" name="Oval 23"/>
              <p:cNvSpPr>
                <a:spLocks noChangeAspect="1" noChangeArrowheads="1"/>
              </p:cNvSpPr>
              <p:nvPr/>
            </p:nvSpPr>
            <p:spPr bwMode="auto">
              <a:xfrm>
                <a:off x="5828" y="10421"/>
                <a:ext cx="285" cy="270"/>
              </a:xfrm>
              <a:prstGeom prst="ellipse">
                <a:avLst/>
              </a:prstGeom>
              <a:solidFill>
                <a:srgbClr val="00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1" name="Oval 22"/>
              <p:cNvSpPr>
                <a:spLocks noChangeAspect="1" noChangeArrowheads="1"/>
              </p:cNvSpPr>
              <p:nvPr/>
            </p:nvSpPr>
            <p:spPr bwMode="auto">
              <a:xfrm>
                <a:off x="5948" y="9851"/>
                <a:ext cx="285" cy="270"/>
              </a:xfrm>
              <a:prstGeom prst="ellipse">
                <a:avLst/>
              </a:prstGeom>
              <a:solidFill>
                <a:srgbClr val="00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2" name="Oval 21"/>
              <p:cNvSpPr>
                <a:spLocks noChangeAspect="1" noChangeArrowheads="1"/>
              </p:cNvSpPr>
              <p:nvPr/>
            </p:nvSpPr>
            <p:spPr bwMode="auto">
              <a:xfrm>
                <a:off x="5378" y="9866"/>
                <a:ext cx="285" cy="270"/>
              </a:xfrm>
              <a:prstGeom prst="ellipse">
                <a:avLst/>
              </a:prstGeom>
              <a:solidFill>
                <a:srgbClr val="00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3" name="Oval 20"/>
              <p:cNvSpPr>
                <a:spLocks noChangeAspect="1" noChangeArrowheads="1"/>
              </p:cNvSpPr>
              <p:nvPr/>
            </p:nvSpPr>
            <p:spPr bwMode="auto">
              <a:xfrm>
                <a:off x="6083" y="10376"/>
                <a:ext cx="285" cy="270"/>
              </a:xfrm>
              <a:prstGeom prst="ellipse">
                <a:avLst/>
              </a:prstGeom>
              <a:solidFill>
                <a:srgbClr val="00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4" name="Oval 19"/>
              <p:cNvSpPr>
                <a:spLocks noChangeAspect="1" noChangeArrowheads="1"/>
              </p:cNvSpPr>
              <p:nvPr/>
            </p:nvSpPr>
            <p:spPr bwMode="auto">
              <a:xfrm>
                <a:off x="5123" y="10301"/>
                <a:ext cx="285" cy="270"/>
              </a:xfrm>
              <a:prstGeom prst="ellipse">
                <a:avLst/>
              </a:prstGeom>
              <a:solidFill>
                <a:srgbClr val="000000"/>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5" name="Oval 18"/>
              <p:cNvSpPr>
                <a:spLocks noChangeAspect="1" noChangeArrowheads="1"/>
              </p:cNvSpPr>
              <p:nvPr/>
            </p:nvSpPr>
            <p:spPr bwMode="auto">
              <a:xfrm>
                <a:off x="4283" y="8906"/>
                <a:ext cx="3000" cy="3045"/>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6" name="Oval 17"/>
              <p:cNvSpPr>
                <a:spLocks noChangeAspect="1" noChangeArrowheads="1"/>
              </p:cNvSpPr>
              <p:nvPr/>
            </p:nvSpPr>
            <p:spPr bwMode="auto">
              <a:xfrm>
                <a:off x="5616" y="11876"/>
                <a:ext cx="150" cy="143"/>
              </a:xfrm>
              <a:prstGeom prst="ellipse">
                <a:avLst/>
              </a:prstGeom>
              <a:solidFill>
                <a:srgbClr val="00CC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7" name="Oval 16"/>
              <p:cNvSpPr>
                <a:spLocks noChangeAspect="1" noChangeArrowheads="1"/>
              </p:cNvSpPr>
              <p:nvPr/>
            </p:nvSpPr>
            <p:spPr bwMode="auto">
              <a:xfrm>
                <a:off x="5693" y="8846"/>
                <a:ext cx="150" cy="143"/>
              </a:xfrm>
              <a:prstGeom prst="ellipse">
                <a:avLst/>
              </a:prstGeom>
              <a:solidFill>
                <a:srgbClr val="00CC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8" name="Oval 15"/>
              <p:cNvSpPr>
                <a:spLocks noChangeAspect="1" noChangeArrowheads="1"/>
              </p:cNvSpPr>
              <p:nvPr/>
            </p:nvSpPr>
            <p:spPr bwMode="auto">
              <a:xfrm>
                <a:off x="3038" y="10421"/>
                <a:ext cx="150" cy="143"/>
              </a:xfrm>
              <a:prstGeom prst="ellipse">
                <a:avLst/>
              </a:prstGeom>
              <a:solidFill>
                <a:srgbClr val="00CC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09" name="Oval 14"/>
              <p:cNvSpPr>
                <a:spLocks noChangeAspect="1" noChangeArrowheads="1"/>
              </p:cNvSpPr>
              <p:nvPr/>
            </p:nvSpPr>
            <p:spPr bwMode="auto">
              <a:xfrm>
                <a:off x="5813" y="7811"/>
                <a:ext cx="150" cy="143"/>
              </a:xfrm>
              <a:prstGeom prst="ellipse">
                <a:avLst/>
              </a:prstGeom>
              <a:solidFill>
                <a:srgbClr val="00CC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0" name="Oval 13"/>
              <p:cNvSpPr>
                <a:spLocks noChangeAspect="1" noChangeArrowheads="1"/>
              </p:cNvSpPr>
              <p:nvPr/>
            </p:nvSpPr>
            <p:spPr bwMode="auto">
              <a:xfrm>
                <a:off x="8588" y="10331"/>
                <a:ext cx="150" cy="143"/>
              </a:xfrm>
              <a:prstGeom prst="ellipse">
                <a:avLst/>
              </a:prstGeom>
              <a:solidFill>
                <a:srgbClr val="00CC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1" name="Oval 12"/>
              <p:cNvSpPr>
                <a:spLocks noChangeAspect="1" noChangeArrowheads="1"/>
              </p:cNvSpPr>
              <p:nvPr/>
            </p:nvSpPr>
            <p:spPr bwMode="auto">
              <a:xfrm>
                <a:off x="5723" y="12821"/>
                <a:ext cx="150" cy="143"/>
              </a:xfrm>
              <a:prstGeom prst="ellipse">
                <a:avLst/>
              </a:prstGeom>
              <a:solidFill>
                <a:srgbClr val="00CC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2" name="Oval 11"/>
              <p:cNvSpPr>
                <a:spLocks noChangeAspect="1" noChangeArrowheads="1"/>
              </p:cNvSpPr>
              <p:nvPr/>
            </p:nvSpPr>
            <p:spPr bwMode="auto">
              <a:xfrm>
                <a:off x="3143" y="7871"/>
                <a:ext cx="5550" cy="5025"/>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413" name="Text Box 10"/>
              <p:cNvSpPr txBox="1">
                <a:spLocks noChangeAspect="1" noChangeArrowheads="1"/>
              </p:cNvSpPr>
              <p:nvPr/>
            </p:nvSpPr>
            <p:spPr bwMode="auto">
              <a:xfrm>
                <a:off x="1928" y="7661"/>
                <a:ext cx="2025" cy="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spTree>
    <p:extLst>
      <p:ext uri="{BB962C8B-B14F-4D97-AF65-F5344CB8AC3E}">
        <p14:creationId xmlns:p14="http://schemas.microsoft.com/office/powerpoint/2010/main" val="1356632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9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Isotopes</a:t>
            </a:r>
            <a:endParaRPr lang="en-AU" altLang="en-US"/>
          </a:p>
        </p:txBody>
      </p:sp>
      <p:sp>
        <p:nvSpPr>
          <p:cNvPr id="17411" name="Rectangle 3"/>
          <p:cNvSpPr>
            <a:spLocks noGrp="1" noChangeArrowheads="1"/>
          </p:cNvSpPr>
          <p:nvPr>
            <p:ph type="body" idx="1"/>
          </p:nvPr>
        </p:nvSpPr>
        <p:spPr/>
        <p:txBody>
          <a:bodyPr/>
          <a:lstStyle/>
          <a:p>
            <a:pPr eaLnBrk="1" hangingPunct="1"/>
            <a:r>
              <a:rPr lang="en-US" altLang="en-US" dirty="0"/>
              <a:t>Are atoms of the same element that have a different number of neutrons in their nucleus. </a:t>
            </a:r>
          </a:p>
          <a:p>
            <a:pPr eaLnBrk="1" hangingPunct="1"/>
            <a:r>
              <a:rPr lang="en-US" altLang="en-US" dirty="0"/>
              <a:t>No. of p and e are the same</a:t>
            </a:r>
          </a:p>
          <a:p>
            <a:pPr eaLnBrk="1" hangingPunct="1"/>
            <a:r>
              <a:rPr lang="en-US" altLang="en-US" dirty="0"/>
              <a:t>Atomic No the same</a:t>
            </a:r>
          </a:p>
          <a:p>
            <a:pPr eaLnBrk="1" hangingPunct="1"/>
            <a:r>
              <a:rPr lang="en-US" altLang="en-US" dirty="0"/>
              <a:t>No of neutrons different</a:t>
            </a:r>
          </a:p>
          <a:p>
            <a:pPr eaLnBrk="1" hangingPunct="1"/>
            <a:r>
              <a:rPr lang="en-US" altLang="en-US" dirty="0"/>
              <a:t>Mass No different.</a:t>
            </a:r>
          </a:p>
          <a:p>
            <a:pPr eaLnBrk="1" hangingPunct="1"/>
            <a:r>
              <a:rPr lang="en-US" altLang="en-US" dirty="0" err="1"/>
              <a:t>Eg</a:t>
            </a:r>
            <a:r>
              <a:rPr lang="en-US" altLang="en-US" dirty="0"/>
              <a:t> C-12, C-13, C-14, C-15, C-16  </a:t>
            </a:r>
            <a:endParaRPr lang="en-AU" altLang="en-US" dirty="0"/>
          </a:p>
        </p:txBody>
      </p:sp>
    </p:spTree>
    <p:extLst>
      <p:ext uri="{BB962C8B-B14F-4D97-AF65-F5344CB8AC3E}">
        <p14:creationId xmlns:p14="http://schemas.microsoft.com/office/powerpoint/2010/main" val="2114195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Isotopes</a:t>
            </a:r>
            <a:endParaRPr lang="en-AU" altLang="en-US"/>
          </a:p>
        </p:txBody>
      </p:sp>
      <p:sp>
        <p:nvSpPr>
          <p:cNvPr id="18435" name="Rectangle 3"/>
          <p:cNvSpPr>
            <a:spLocks noGrp="1" noChangeArrowheads="1"/>
          </p:cNvSpPr>
          <p:nvPr>
            <p:ph type="body" idx="1"/>
          </p:nvPr>
        </p:nvSpPr>
        <p:spPr/>
        <p:txBody>
          <a:bodyPr/>
          <a:lstStyle/>
          <a:p>
            <a:pPr eaLnBrk="1" hangingPunct="1">
              <a:lnSpc>
                <a:spcPct val="90000"/>
              </a:lnSpc>
            </a:pPr>
            <a:r>
              <a:rPr lang="en-US" altLang="en-US" dirty="0"/>
              <a:t>Are chemically identical.</a:t>
            </a:r>
          </a:p>
          <a:p>
            <a:pPr eaLnBrk="1" hangingPunct="1">
              <a:lnSpc>
                <a:spcPct val="90000"/>
              </a:lnSpc>
            </a:pPr>
            <a:r>
              <a:rPr lang="en-US" altLang="en-US" dirty="0"/>
              <a:t>React the same.</a:t>
            </a:r>
          </a:p>
          <a:p>
            <a:pPr eaLnBrk="1" hangingPunct="1">
              <a:lnSpc>
                <a:spcPct val="90000"/>
              </a:lnSpc>
            </a:pPr>
            <a:r>
              <a:rPr lang="en-US" altLang="en-US" dirty="0"/>
              <a:t>Bond the same.</a:t>
            </a:r>
          </a:p>
          <a:p>
            <a:pPr eaLnBrk="1" hangingPunct="1">
              <a:lnSpc>
                <a:spcPct val="90000"/>
              </a:lnSpc>
            </a:pPr>
            <a:r>
              <a:rPr lang="en-US" altLang="en-US" dirty="0"/>
              <a:t>Special case;  H-1, H-2 deuterium, H-3 tritium</a:t>
            </a:r>
          </a:p>
          <a:p>
            <a:pPr eaLnBrk="1" hangingPunct="1">
              <a:lnSpc>
                <a:spcPct val="90000"/>
              </a:lnSpc>
            </a:pPr>
            <a:r>
              <a:rPr lang="en-US" altLang="en-US" dirty="0"/>
              <a:t>Radioisotopes – decay releasing radiation.</a:t>
            </a:r>
          </a:p>
          <a:p>
            <a:pPr eaLnBrk="1" hangingPunct="1">
              <a:lnSpc>
                <a:spcPct val="90000"/>
              </a:lnSpc>
            </a:pPr>
            <a:r>
              <a:rPr lang="en-US" altLang="en-US" dirty="0"/>
              <a:t>Stable isotopes – don’t decay.</a:t>
            </a:r>
          </a:p>
          <a:p>
            <a:pPr eaLnBrk="1" hangingPunct="1">
              <a:lnSpc>
                <a:spcPct val="90000"/>
              </a:lnSpc>
            </a:pPr>
            <a:r>
              <a:rPr lang="en-US" altLang="en-US" dirty="0"/>
              <a:t>Natural and artificial radioisotopes.</a:t>
            </a:r>
            <a:endParaRPr lang="en-AU" altLang="en-US" dirty="0"/>
          </a:p>
        </p:txBody>
      </p:sp>
    </p:spTree>
    <p:extLst>
      <p:ext uri="{BB962C8B-B14F-4D97-AF65-F5344CB8AC3E}">
        <p14:creationId xmlns:p14="http://schemas.microsoft.com/office/powerpoint/2010/main" val="396335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Radioactivity – Decay of Atoms</a:t>
            </a:r>
            <a:endParaRPr lang="en-AU" dirty="0"/>
          </a:p>
        </p:txBody>
      </p:sp>
      <p:sp>
        <p:nvSpPr>
          <p:cNvPr id="3" name="Content Placeholder 2"/>
          <p:cNvSpPr>
            <a:spLocks noGrp="1"/>
          </p:cNvSpPr>
          <p:nvPr>
            <p:ph idx="1"/>
          </p:nvPr>
        </p:nvSpPr>
        <p:spPr/>
        <p:txBody>
          <a:bodyPr/>
          <a:lstStyle/>
          <a:p>
            <a:r>
              <a:rPr lang="en-US" altLang="en-US" dirty="0"/>
              <a:t>Radioactivity was discovered by Henri Becquerel. </a:t>
            </a:r>
          </a:p>
          <a:p>
            <a:r>
              <a:rPr lang="en-US" altLang="en-US" dirty="0"/>
              <a:t>Mineral containing U darkened an X-ray plate</a:t>
            </a:r>
          </a:p>
          <a:p>
            <a:r>
              <a:rPr lang="en-US" altLang="en-US" dirty="0"/>
              <a:t>Marie Curie and Pierre Curie isolate the radioactive substances Polonium and Radium</a:t>
            </a:r>
          </a:p>
          <a:p>
            <a:r>
              <a:rPr lang="en-US" altLang="en-US" dirty="0"/>
              <a:t>Decay of unstable atoms occur when a nucleus falls apart and emits a particle and or high energy rays.</a:t>
            </a:r>
            <a:endParaRPr lang="en-AU" altLang="en-US" dirty="0"/>
          </a:p>
          <a:p>
            <a:endParaRPr lang="en-AU" dirty="0"/>
          </a:p>
        </p:txBody>
      </p:sp>
    </p:spTree>
    <p:extLst>
      <p:ext uri="{BB962C8B-B14F-4D97-AF65-F5344CB8AC3E}">
        <p14:creationId xmlns:p14="http://schemas.microsoft.com/office/powerpoint/2010/main" val="1388976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Radiation</a:t>
            </a:r>
            <a:endParaRPr lang="en-AU" dirty="0"/>
          </a:p>
        </p:txBody>
      </p:sp>
      <p:sp>
        <p:nvSpPr>
          <p:cNvPr id="3" name="Content Placeholder 2"/>
          <p:cNvSpPr>
            <a:spLocks noGrp="1"/>
          </p:cNvSpPr>
          <p:nvPr>
            <p:ph idx="1"/>
          </p:nvPr>
        </p:nvSpPr>
        <p:spPr/>
        <p:txBody>
          <a:bodyPr/>
          <a:lstStyle/>
          <a:p>
            <a:r>
              <a:rPr lang="en-AU" dirty="0"/>
              <a:t>Marie Curie discovered that thorium, (Z=90) was a radioactive element</a:t>
            </a:r>
          </a:p>
          <a:p>
            <a:r>
              <a:rPr lang="en-AU" dirty="0"/>
              <a:t>1898: Marie and Pierre Curie discovered polonium (Z=84) and radium (Z = 88), two new radioactive elements</a:t>
            </a:r>
          </a:p>
          <a:p>
            <a:endParaRPr lang="en-AU" dirty="0"/>
          </a:p>
          <a:p>
            <a:endParaRPr lang="en-AU" dirty="0"/>
          </a:p>
        </p:txBody>
      </p:sp>
      <p:grpSp>
        <p:nvGrpSpPr>
          <p:cNvPr id="7" name="Group 6"/>
          <p:cNvGrpSpPr/>
          <p:nvPr/>
        </p:nvGrpSpPr>
        <p:grpSpPr>
          <a:xfrm>
            <a:off x="10060394" y="2336873"/>
            <a:ext cx="1898949" cy="2685543"/>
            <a:chOff x="10060394" y="2336873"/>
            <a:chExt cx="1898949" cy="2685543"/>
          </a:xfrm>
        </p:grpSpPr>
        <p:pic>
          <p:nvPicPr>
            <p:cNvPr id="5" name="Picture 5" descr="Cu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060394" y="2336873"/>
              <a:ext cx="1898949" cy="268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4"/>
            <p:cNvSpPr>
              <a:spLocks noChangeArrowheads="1"/>
            </p:cNvSpPr>
            <p:nvPr/>
          </p:nvSpPr>
          <p:spPr bwMode="auto">
            <a:xfrm>
              <a:off x="10332639" y="4539343"/>
              <a:ext cx="1354457" cy="36933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1867-1934</a:t>
              </a:r>
            </a:p>
          </p:txBody>
        </p:sp>
      </p:grpSp>
      <p:pic>
        <p:nvPicPr>
          <p:cNvPr id="1026" name="Picture 2" descr="Image result for radium paint"/>
          <p:cNvPicPr>
            <a:picLocks noChangeAspect="1" noChangeArrowheads="1"/>
          </p:cNvPicPr>
          <p:nvPr/>
        </p:nvPicPr>
        <p:blipFill rotWithShape="1">
          <a:blip r:embed="rId3">
            <a:extLst>
              <a:ext uri="{28A0092B-C50C-407E-A947-70E740481C1C}">
                <a14:useLocalDpi xmlns:a14="http://schemas.microsoft.com/office/drawing/2010/main" val="0"/>
              </a:ext>
            </a:extLst>
          </a:blip>
          <a:srcRect l="23178" t="18429" r="26786" b="17636"/>
          <a:stretch/>
        </p:blipFill>
        <p:spPr bwMode="auto">
          <a:xfrm>
            <a:off x="680321" y="4407363"/>
            <a:ext cx="2174967" cy="20843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89386" y="6438896"/>
            <a:ext cx="1556836" cy="369332"/>
          </a:xfrm>
          <a:prstGeom prst="rect">
            <a:avLst/>
          </a:prstGeom>
          <a:noFill/>
        </p:spPr>
        <p:txBody>
          <a:bodyPr wrap="none" rtlCol="0">
            <a:spAutoFit/>
          </a:bodyPr>
          <a:lstStyle/>
          <a:p>
            <a:r>
              <a:rPr lang="en-US" dirty="0"/>
              <a:t>Radium paint</a:t>
            </a:r>
            <a:endParaRPr lang="en-AU" dirty="0"/>
          </a:p>
        </p:txBody>
      </p:sp>
    </p:spTree>
    <p:extLst>
      <p:ext uri="{BB962C8B-B14F-4D97-AF65-F5344CB8AC3E}">
        <p14:creationId xmlns:p14="http://schemas.microsoft.com/office/powerpoint/2010/main" val="952921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stability - Radioactive isotopes</a:t>
            </a:r>
            <a:endParaRPr lang="en-AU" dirty="0"/>
          </a:p>
        </p:txBody>
      </p:sp>
      <p:sp>
        <p:nvSpPr>
          <p:cNvPr id="3" name="Content Placeholder 2"/>
          <p:cNvSpPr>
            <a:spLocks noGrp="1"/>
          </p:cNvSpPr>
          <p:nvPr>
            <p:ph idx="1"/>
          </p:nvPr>
        </p:nvSpPr>
        <p:spPr>
          <a:xfrm>
            <a:off x="680321" y="2336873"/>
            <a:ext cx="9613861" cy="3897672"/>
          </a:xfrm>
        </p:spPr>
        <p:txBody>
          <a:bodyPr>
            <a:normAutofit/>
          </a:bodyPr>
          <a:lstStyle/>
          <a:p>
            <a:pPr marL="0" indent="0">
              <a:buNone/>
            </a:pPr>
            <a:r>
              <a:rPr lang="en-US" dirty="0"/>
              <a:t>Radioactive isotopes have:</a:t>
            </a:r>
          </a:p>
          <a:p>
            <a:r>
              <a:rPr lang="en-US" dirty="0"/>
              <a:t>Too many neutrons compared to protons</a:t>
            </a:r>
          </a:p>
          <a:p>
            <a:r>
              <a:rPr lang="en-US" dirty="0"/>
              <a:t>Too many protons compared to neutrons</a:t>
            </a:r>
          </a:p>
          <a:p>
            <a:r>
              <a:rPr lang="en-US" dirty="0"/>
              <a:t>Or, they are just too big</a:t>
            </a:r>
          </a:p>
          <a:p>
            <a:endParaRPr lang="en-US" dirty="0"/>
          </a:p>
          <a:p>
            <a:pPr marL="0" indent="0">
              <a:buNone/>
            </a:pPr>
            <a:r>
              <a:rPr lang="en-US" dirty="0"/>
              <a:t>A given nucleus is radioactive if it’s outside the band </a:t>
            </a:r>
            <a:br>
              <a:rPr lang="en-US" dirty="0"/>
            </a:br>
            <a:r>
              <a:rPr lang="en-US" dirty="0"/>
              <a:t>of stability</a:t>
            </a:r>
          </a:p>
          <a:p>
            <a:pPr marL="0" indent="0">
              <a:buNone/>
            </a:pPr>
            <a:r>
              <a:rPr lang="en-US" dirty="0"/>
              <a:t>By emitting radiation they become closer to a stable </a:t>
            </a:r>
            <a:br>
              <a:rPr lang="en-US" dirty="0"/>
            </a:br>
            <a:r>
              <a:rPr lang="en-US" dirty="0"/>
              <a:t>nucleus</a:t>
            </a:r>
          </a:p>
          <a:p>
            <a:endParaRPr lang="en-US" dirty="0"/>
          </a:p>
          <a:p>
            <a:endParaRPr lang="en-AU" dirty="0"/>
          </a:p>
        </p:txBody>
      </p:sp>
      <p:pic>
        <p:nvPicPr>
          <p:cNvPr id="5" name="Picture 4"/>
          <p:cNvPicPr>
            <a:picLocks noChangeAspect="1"/>
          </p:cNvPicPr>
          <p:nvPr/>
        </p:nvPicPr>
        <p:blipFill>
          <a:blip r:embed="rId2"/>
          <a:stretch>
            <a:fillRect/>
          </a:stretch>
        </p:blipFill>
        <p:spPr>
          <a:xfrm>
            <a:off x="8541327" y="2099400"/>
            <a:ext cx="3375806" cy="4550781"/>
          </a:xfrm>
          <a:prstGeom prst="rect">
            <a:avLst/>
          </a:prstGeom>
        </p:spPr>
      </p:pic>
    </p:spTree>
    <p:extLst>
      <p:ext uri="{BB962C8B-B14F-4D97-AF65-F5344CB8AC3E}">
        <p14:creationId xmlns:p14="http://schemas.microsoft.com/office/powerpoint/2010/main" val="2533611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A751-0C7D-489E-82DC-C817D8ED8507}"/>
              </a:ext>
            </a:extLst>
          </p:cNvPr>
          <p:cNvSpPr>
            <a:spLocks noGrp="1"/>
          </p:cNvSpPr>
          <p:nvPr>
            <p:ph type="title"/>
          </p:nvPr>
        </p:nvSpPr>
        <p:spPr/>
        <p:txBody>
          <a:bodyPr>
            <a:normAutofit/>
          </a:bodyPr>
          <a:lstStyle/>
          <a:p>
            <a:r>
              <a:rPr lang="en-US" dirty="0"/>
              <a:t>SCSA ATAR Syllabus </a:t>
            </a:r>
            <a:br>
              <a:rPr lang="en-US" dirty="0"/>
            </a:br>
            <a:r>
              <a:rPr lang="en-US" sz="1200" dirty="0"/>
              <a:t>(up to date as of 14/11/17; </a:t>
            </a:r>
            <a:r>
              <a:rPr lang="en-US" sz="1200" dirty="0">
                <a:hlinkClick r:id="rId2"/>
              </a:rPr>
              <a:t>https://senior-secondary.scsa.wa.edu.au/syllabus-and-support-materials/science/physics</a:t>
            </a:r>
            <a:r>
              <a:rPr lang="en-US" sz="1200" dirty="0"/>
              <a:t>)</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560A09-172C-4A4B-B5BB-98362C75C755}"/>
                  </a:ext>
                </a:extLst>
              </p:cNvPr>
              <p:cNvSpPr>
                <a:spLocks noGrp="1"/>
              </p:cNvSpPr>
              <p:nvPr>
                <p:ph idx="1"/>
              </p:nvPr>
            </p:nvSpPr>
            <p:spPr>
              <a:xfrm>
                <a:off x="423582" y="2010334"/>
                <a:ext cx="11508068" cy="4847666"/>
              </a:xfrm>
            </p:spPr>
            <p:txBody>
              <a:bodyPr>
                <a:normAutofit fontScale="40000" lnSpcReduction="20000"/>
              </a:bodyPr>
              <a:lstStyle/>
              <a:p>
                <a:pPr marL="0" indent="0">
                  <a:buNone/>
                </a:pPr>
                <a:r>
                  <a:rPr lang="en-US" u="sng" dirty="0"/>
                  <a:t>Science Understanding</a:t>
                </a:r>
                <a:endParaRPr lang="en-AU" u="sng" dirty="0"/>
              </a:p>
              <a:p>
                <a:r>
                  <a:rPr lang="en-AU" dirty="0"/>
                  <a:t>the nuclear model of the atom describes the atom as consisting of an extremely small nucleus which contains most of the atom’s mass, and is made up of positively charged protons and uncharged neutrons surrounded by negatively charged electrons </a:t>
                </a:r>
              </a:p>
              <a:p>
                <a:r>
                  <a:rPr lang="en-AU" dirty="0"/>
                  <a:t>nuclear stability is the result of the strong nuclear force which operates between nucleons over a very short distance and opposes the electrostatic repulsion between protons in the nucleus </a:t>
                </a:r>
              </a:p>
              <a:p>
                <a:r>
                  <a:rPr lang="en-AU" dirty="0"/>
                  <a:t>some nuclides are unstable and spontaneously decay, emitting alpha, beta (+/-) and/or gamma radiation over time until they become stable nuclides </a:t>
                </a:r>
              </a:p>
              <a:p>
                <a:r>
                  <a:rPr lang="en-AU" dirty="0"/>
                  <a:t>each species of radionuclide has a half-life which indicates the rate of decay This includes applying the relationship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e>
                      <m:sup>
                        <m:r>
                          <a:rPr lang="en-US" b="0" i="1" smtClean="0">
                            <a:latin typeface="Cambria Math" panose="02040503050406030204" pitchFamily="18" charset="0"/>
                          </a:rPr>
                          <m:t>𝑛</m:t>
                        </m:r>
                      </m:sup>
                    </m:sSup>
                  </m:oMath>
                </a14:m>
                <a:endParaRPr lang="en-AU" dirty="0"/>
              </a:p>
              <a:p>
                <a:r>
                  <a:rPr lang="en-AU" dirty="0"/>
                  <a:t>alpha, beta and gamma radiation have different natures, properties and effects </a:t>
                </a:r>
              </a:p>
              <a:p>
                <a:r>
                  <a:rPr lang="en-AU" dirty="0"/>
                  <a:t>the measurement of absorbed dose and dose equivalence enables the analysis of health and environmental risks This includes applying the relationships </a:t>
                </a:r>
                <a14:m>
                  <m:oMath xmlns:m="http://schemas.openxmlformats.org/officeDocument/2006/math">
                    <m:r>
                      <a:rPr lang="en-US" b="0" i="1" smtClean="0">
                        <a:latin typeface="Cambria Math" panose="02040503050406030204" pitchFamily="18" charset="0"/>
                      </a:rPr>
                      <m:t>𝑎𝑏𝑠𝑜𝑟𝑏𝑒𝑑</m:t>
                    </m:r>
                    <m:r>
                      <a:rPr lang="en-US" b="0" i="1" smtClean="0">
                        <a:latin typeface="Cambria Math" panose="02040503050406030204" pitchFamily="18" charset="0"/>
                      </a:rPr>
                      <m:t> </m:t>
                    </m:r>
                    <m:r>
                      <a:rPr lang="en-US" b="0" i="1" smtClean="0">
                        <a:latin typeface="Cambria Math" panose="02040503050406030204" pitchFamily="18" charset="0"/>
                      </a:rPr>
                      <m:t>𝑑𝑜𝑠𝑒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num>
                      <m:den>
                        <m:r>
                          <a:rPr lang="en-US" b="0" i="1" smtClean="0">
                            <a:latin typeface="Cambria Math" panose="02040503050406030204" pitchFamily="18" charset="0"/>
                          </a:rPr>
                          <m:t>𝑚</m:t>
                        </m:r>
                      </m:den>
                    </m:f>
                  </m:oMath>
                </a14:m>
                <a:r>
                  <a:rPr lang="en-AU" dirty="0"/>
                  <a:t>, </a:t>
                </a:r>
                <a14:m>
                  <m:oMath xmlns:m="http://schemas.openxmlformats.org/officeDocument/2006/math">
                    <m:r>
                      <a:rPr lang="en-US" b="0" i="1" smtClean="0">
                        <a:latin typeface="Cambria Math" panose="02040503050406030204" pitchFamily="18" charset="0"/>
                      </a:rPr>
                      <m:t>𝑑𝑜𝑠𝑒</m:t>
                    </m:r>
                    <m:r>
                      <a:rPr lang="en-US" b="0" i="1" smtClean="0">
                        <a:latin typeface="Cambria Math" panose="02040503050406030204" pitchFamily="18" charset="0"/>
                      </a:rPr>
                      <m:t> </m:t>
                    </m:r>
                    <m:r>
                      <a:rPr lang="en-US" b="0" i="1" smtClean="0">
                        <a:latin typeface="Cambria Math" panose="02040503050406030204" pitchFamily="18" charset="0"/>
                      </a:rPr>
                      <m:t>𝑒𝑞𝑢𝑖𝑣𝑎𝑙𝑒𝑛𝑡</m:t>
                    </m:r>
                    <m:r>
                      <a:rPr lang="en-US" b="0" i="1" smtClean="0">
                        <a:latin typeface="Cambria Math" panose="02040503050406030204" pitchFamily="18" charset="0"/>
                      </a:rPr>
                      <m:t>=</m:t>
                    </m:r>
                    <m:r>
                      <a:rPr lang="en-US" b="0" i="1" smtClean="0">
                        <a:latin typeface="Cambria Math" panose="02040503050406030204" pitchFamily="18" charset="0"/>
                      </a:rPr>
                      <m:t>𝑎𝑏𝑠𝑜𝑟𝑏𝑒𝑑</m:t>
                    </m:r>
                    <m:r>
                      <a:rPr lang="en-US" b="0" i="1" smtClean="0">
                        <a:latin typeface="Cambria Math" panose="02040503050406030204" pitchFamily="18" charset="0"/>
                      </a:rPr>
                      <m:t> </m:t>
                    </m:r>
                    <m:r>
                      <a:rPr lang="en-US" b="0" i="1" smtClean="0">
                        <a:latin typeface="Cambria Math" panose="02040503050406030204" pitchFamily="18" charset="0"/>
                      </a:rPr>
                      <m:t>𝑑𝑜𝑠𝑒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𝑞𝑢𝑎𝑙𝑖𝑡𝑦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𝑓𝑎𝑐𝑡𝑜𝑟</m:t>
                    </m:r>
                  </m:oMath>
                </a14:m>
                <a:endParaRPr lang="en-AU" dirty="0"/>
              </a:p>
              <a:p>
                <a:r>
                  <a:rPr lang="en-AU" dirty="0"/>
                  <a:t>Einstein’s mass/energy relationship relates the binding energy of a nucleus to its mass defect This includes applying the relationship </a:t>
                </a:r>
                <a14:m>
                  <m:oMath xmlns:m="http://schemas.openxmlformats.org/officeDocument/2006/math">
                    <m:r>
                      <a:rPr lang="en-AU"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m:t>
                        </m:r>
                      </m:e>
                      <m:sup>
                        <m:r>
                          <a:rPr lang="en-US" b="0" i="1" smtClean="0">
                            <a:latin typeface="Cambria Math" panose="02040503050406030204" pitchFamily="18" charset="0"/>
                            <a:ea typeface="Cambria Math" panose="02040503050406030204" pitchFamily="18" charset="0"/>
                          </a:rPr>
                          <m:t>2</m:t>
                        </m:r>
                      </m:sup>
                    </m:sSup>
                  </m:oMath>
                </a14:m>
                <a:endParaRPr lang="en-AU" dirty="0"/>
              </a:p>
              <a:p>
                <a:r>
                  <a:rPr lang="en-AU" dirty="0"/>
                  <a:t>Einstein’s mass/energy relationship also applies to all energy changes and enables the energy released in nuclear reactions to be determined from the mass change in the reaction This includes applying the relationship </a:t>
                </a:r>
                <a14:m>
                  <m:oMath xmlns:m="http://schemas.openxmlformats.org/officeDocument/2006/math">
                    <m:r>
                      <a:rPr lang="en-AU"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𝑐</m:t>
                        </m:r>
                      </m:e>
                      <m:sup>
                        <m:r>
                          <a:rPr lang="en-US" i="1">
                            <a:latin typeface="Cambria Math" panose="02040503050406030204" pitchFamily="18" charset="0"/>
                            <a:ea typeface="Cambria Math" panose="02040503050406030204" pitchFamily="18" charset="0"/>
                          </a:rPr>
                          <m:t>2</m:t>
                        </m:r>
                      </m:sup>
                    </m:sSup>
                  </m:oMath>
                </a14:m>
                <a:endParaRPr lang="en-AU" dirty="0"/>
              </a:p>
              <a:p>
                <a:r>
                  <a:rPr lang="en-AU" dirty="0"/>
                  <a:t>alpha and beta decay are examples of spontaneous transmutation reactions, while artificial transmutation is a managed process that changes one nuclide into another </a:t>
                </a:r>
              </a:p>
              <a:p>
                <a:r>
                  <a:rPr lang="en-AU" dirty="0"/>
                  <a:t>neutron-induced nuclear fission is a reaction in which a heavy nuclide captures a neutron and then splits into smaller radioactive nuclides with the release of energy </a:t>
                </a:r>
              </a:p>
              <a:p>
                <a:r>
                  <a:rPr lang="en-AU" dirty="0"/>
                  <a:t>a fission chain reaction is a self-sustaining process that may be controlled to produce thermal energy, or uncontrolled to release energy explosively if its critical mass is exceeded • nuclear fusion is a reaction in which light nuclides combine to form a heavier nuclide, with the release of energy </a:t>
                </a:r>
              </a:p>
              <a:p>
                <a:r>
                  <a:rPr lang="en-AU" dirty="0"/>
                  <a:t>more energy is released per nucleon in nuclear fusion than in nuclear fission because a greater percentage of the mass is transformed into energy</a:t>
                </a:r>
              </a:p>
              <a:p>
                <a:pPr marL="0" indent="0">
                  <a:buNone/>
                </a:pPr>
                <a:r>
                  <a:rPr lang="en-US" u="sng" dirty="0"/>
                  <a:t>Science as a Human Endeavour</a:t>
                </a:r>
                <a:endParaRPr lang="en-AU" u="sng" dirty="0"/>
              </a:p>
              <a:p>
                <a:r>
                  <a:rPr lang="en-AU" dirty="0"/>
                  <a:t>Qualitative and quantitative analyses of relative risk (including half-life, absorbed dose, dose equivalence) are used to inform community debates about the use of radioactive materials and nuclear reactions for a range of applications and purposes, including: </a:t>
                </a:r>
              </a:p>
              <a:p>
                <a:r>
                  <a:rPr lang="en-AU" dirty="0"/>
                  <a:t>radioisotopes are used as diagnostic tools and for tumour treatment in medicine </a:t>
                </a:r>
              </a:p>
              <a:p>
                <a:r>
                  <a:rPr lang="en-AU" dirty="0"/>
                  <a:t>nuclear power stations employ a variety of safety mechanisms to prevent nuclear accidents, including shielding, moderators, cooling systems and radiation monitors </a:t>
                </a:r>
              </a:p>
              <a:p>
                <a:r>
                  <a:rPr lang="en-AU" dirty="0"/>
                  <a:t>the management of nuclear waste is based on the knowledge of the behaviour of radiation.</a:t>
                </a:r>
              </a:p>
            </p:txBody>
          </p:sp>
        </mc:Choice>
        <mc:Fallback xmlns="">
          <p:sp>
            <p:nvSpPr>
              <p:cNvPr id="3" name="Content Placeholder 2">
                <a:extLst>
                  <a:ext uri="{FF2B5EF4-FFF2-40B4-BE49-F238E27FC236}">
                    <a16:creationId xmlns:a16="http://schemas.microsoft.com/office/drawing/2014/main" id="{6F560A09-172C-4A4B-B5BB-98362C75C755}"/>
                  </a:ext>
                </a:extLst>
              </p:cNvPr>
              <p:cNvSpPr>
                <a:spLocks noGrp="1" noRot="1" noChangeAspect="1" noMove="1" noResize="1" noEditPoints="1" noAdjustHandles="1" noChangeArrowheads="1" noChangeShapeType="1" noTextEdit="1"/>
              </p:cNvSpPr>
              <p:nvPr>
                <p:ph idx="1"/>
              </p:nvPr>
            </p:nvSpPr>
            <p:spPr>
              <a:xfrm>
                <a:off x="423582" y="2010334"/>
                <a:ext cx="11508068" cy="4847666"/>
              </a:xfrm>
              <a:blipFill>
                <a:blip r:embed="rId3"/>
                <a:stretch>
                  <a:fillRect t="-755"/>
                </a:stretch>
              </a:blipFill>
            </p:spPr>
            <p:txBody>
              <a:bodyPr/>
              <a:lstStyle/>
              <a:p>
                <a:r>
                  <a:rPr lang="en-AU">
                    <a:noFill/>
                  </a:rPr>
                  <a:t> </a:t>
                </a:r>
              </a:p>
            </p:txBody>
          </p:sp>
        </mc:Fallback>
      </mc:AlternateContent>
    </p:spTree>
    <p:extLst>
      <p:ext uri="{BB962C8B-B14F-4D97-AF65-F5344CB8AC3E}">
        <p14:creationId xmlns:p14="http://schemas.microsoft.com/office/powerpoint/2010/main" val="1433220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stability explained</a:t>
            </a:r>
            <a:endParaRPr lang="en-AU" dirty="0"/>
          </a:p>
        </p:txBody>
      </p:sp>
      <p:sp>
        <p:nvSpPr>
          <p:cNvPr id="3" name="Content Placeholder 2"/>
          <p:cNvSpPr>
            <a:spLocks noGrp="1"/>
          </p:cNvSpPr>
          <p:nvPr>
            <p:ph idx="1"/>
          </p:nvPr>
        </p:nvSpPr>
        <p:spPr>
          <a:xfrm>
            <a:off x="680321" y="2336872"/>
            <a:ext cx="9613861" cy="3789047"/>
          </a:xfrm>
        </p:spPr>
        <p:txBody>
          <a:bodyPr>
            <a:normAutofit/>
          </a:bodyPr>
          <a:lstStyle/>
          <a:p>
            <a:pPr>
              <a:lnSpc>
                <a:spcPct val="80000"/>
              </a:lnSpc>
            </a:pPr>
            <a:r>
              <a:rPr lang="en-US" altLang="en-US" dirty="0"/>
              <a:t>Strong nuclear force holds protons and neutrons together.</a:t>
            </a:r>
          </a:p>
          <a:p>
            <a:pPr>
              <a:lnSpc>
                <a:spcPct val="80000"/>
              </a:lnSpc>
            </a:pPr>
            <a:r>
              <a:rPr lang="en-US" altLang="en-US" dirty="0"/>
              <a:t>This force works over very short distances.</a:t>
            </a:r>
          </a:p>
          <a:p>
            <a:pPr>
              <a:lnSpc>
                <a:spcPct val="80000"/>
              </a:lnSpc>
            </a:pPr>
            <a:r>
              <a:rPr lang="en-US" altLang="en-US" dirty="0"/>
              <a:t>It overcomes the repulsive forces of protons</a:t>
            </a:r>
          </a:p>
          <a:p>
            <a:pPr>
              <a:lnSpc>
                <a:spcPct val="80000"/>
              </a:lnSpc>
            </a:pPr>
            <a:r>
              <a:rPr lang="en-US" altLang="en-US" dirty="0"/>
              <a:t>Larger atoms the nuclear force is less effective as distances increase so ratio of </a:t>
            </a:r>
            <a:r>
              <a:rPr lang="en-US" altLang="en-US" dirty="0" err="1"/>
              <a:t>neutrons:protons</a:t>
            </a:r>
            <a:r>
              <a:rPr lang="en-US" altLang="en-US" dirty="0"/>
              <a:t> must increase.</a:t>
            </a:r>
          </a:p>
          <a:p>
            <a:pPr>
              <a:lnSpc>
                <a:spcPct val="80000"/>
              </a:lnSpc>
            </a:pPr>
            <a:r>
              <a:rPr lang="en-US" altLang="en-US" dirty="0"/>
              <a:t>Z &lt;20 n = p</a:t>
            </a:r>
          </a:p>
          <a:p>
            <a:pPr>
              <a:lnSpc>
                <a:spcPct val="80000"/>
              </a:lnSpc>
            </a:pPr>
            <a:r>
              <a:rPr lang="en-US" altLang="en-US" dirty="0"/>
              <a:t>20&lt;Z&lt;82 n:p&gt;1</a:t>
            </a:r>
          </a:p>
          <a:p>
            <a:pPr>
              <a:lnSpc>
                <a:spcPct val="80000"/>
              </a:lnSpc>
            </a:pPr>
            <a:r>
              <a:rPr lang="en-US" altLang="en-US" dirty="0"/>
              <a:t>Z&gt;82 unstable</a:t>
            </a:r>
          </a:p>
        </p:txBody>
      </p:sp>
    </p:spTree>
    <p:extLst>
      <p:ext uri="{BB962C8B-B14F-4D97-AF65-F5344CB8AC3E}">
        <p14:creationId xmlns:p14="http://schemas.microsoft.com/office/powerpoint/2010/main" val="3135403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radiation</a:t>
            </a:r>
            <a:endParaRPr lang="en-AU" dirty="0"/>
          </a:p>
        </p:txBody>
      </p:sp>
      <p:sp>
        <p:nvSpPr>
          <p:cNvPr id="3" name="Content Placeholder 2"/>
          <p:cNvSpPr>
            <a:spLocks noGrp="1"/>
          </p:cNvSpPr>
          <p:nvPr>
            <p:ph idx="1"/>
          </p:nvPr>
        </p:nvSpPr>
        <p:spPr/>
        <p:txBody>
          <a:bodyPr/>
          <a:lstStyle/>
          <a:p>
            <a:r>
              <a:rPr lang="en-AU" dirty="0"/>
              <a:t>1901 Ernest Rutherford found three types of radiation were emitted from a radium source, by separating the beam with a magnetic field</a:t>
            </a:r>
          </a:p>
          <a:p>
            <a:endParaRPr lang="en-US" dirty="0"/>
          </a:p>
          <a:p>
            <a:r>
              <a:rPr lang="el-GR" dirty="0">
                <a:latin typeface="Arial" panose="020B0604020202020204" pitchFamily="34" charset="0"/>
                <a:cs typeface="Arial" panose="020B0604020202020204" pitchFamily="34" charset="0"/>
              </a:rPr>
              <a:t>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ve</a:t>
            </a:r>
            <a:endParaRPr lang="en-AU" dirty="0">
              <a:latin typeface="Arial" panose="020B0604020202020204" pitchFamily="34" charset="0"/>
              <a:cs typeface="Arial" panose="020B0604020202020204" pitchFamily="34" charset="0"/>
            </a:endParaRPr>
          </a:p>
          <a:p>
            <a:r>
              <a:rPr lang="el-GR" dirty="0">
                <a:latin typeface="Arial" panose="020B0604020202020204" pitchFamily="34" charset="0"/>
                <a:cs typeface="Arial" panose="020B0604020202020204" pitchFamily="34" charset="0"/>
              </a:rPr>
              <a:t>β</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ve</a:t>
            </a:r>
            <a:endParaRPr lang="en-US" dirty="0">
              <a:latin typeface="Arial" panose="020B0604020202020204" pitchFamily="34" charset="0"/>
              <a:cs typeface="Arial" panose="020B0604020202020204" pitchFamily="34" charset="0"/>
            </a:endParaRPr>
          </a:p>
          <a:p>
            <a:r>
              <a:rPr lang="el-GR" dirty="0">
                <a:latin typeface="Arial" panose="020B0604020202020204" pitchFamily="34" charset="0"/>
                <a:cs typeface="Arial" panose="020B0604020202020204" pitchFamily="34" charset="0"/>
              </a:rPr>
              <a:t>γ</a:t>
            </a:r>
            <a:r>
              <a:rPr lang="en-US" dirty="0">
                <a:latin typeface="Arial" panose="020B0604020202020204" pitchFamily="34" charset="0"/>
                <a:cs typeface="Arial" panose="020B0604020202020204" pitchFamily="34" charset="0"/>
              </a:rPr>
              <a:t> neutral</a:t>
            </a:r>
            <a:endParaRPr lang="en-AU" dirty="0">
              <a:latin typeface="Arial" panose="020B0604020202020204" pitchFamily="34" charset="0"/>
              <a:cs typeface="Arial" panose="020B0604020202020204" pitchFamily="34" charset="0"/>
            </a:endParaRPr>
          </a:p>
          <a:p>
            <a:endParaRPr lang="en-AU" dirty="0"/>
          </a:p>
        </p:txBody>
      </p:sp>
      <p:pic>
        <p:nvPicPr>
          <p:cNvPr id="11266" name="Picture 2" descr="Image result for 1901 rutherford radium types of rad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884" y="3299941"/>
            <a:ext cx="3879396" cy="339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9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Electromagnetic Radiation</a:t>
            </a:r>
            <a:endParaRPr lang="en-AU" dirty="0"/>
          </a:p>
        </p:txBody>
      </p:sp>
      <p:sp>
        <p:nvSpPr>
          <p:cNvPr id="3" name="Content Placeholder 2"/>
          <p:cNvSpPr>
            <a:spLocks noGrp="1"/>
          </p:cNvSpPr>
          <p:nvPr>
            <p:ph idx="1"/>
          </p:nvPr>
        </p:nvSpPr>
        <p:spPr>
          <a:xfrm>
            <a:off x="680322" y="2336873"/>
            <a:ext cx="4956302" cy="3599316"/>
          </a:xfrm>
        </p:spPr>
        <p:txBody>
          <a:bodyPr/>
          <a:lstStyle/>
          <a:p>
            <a:r>
              <a:rPr lang="en-US" altLang="en-US" dirty="0"/>
              <a:t>Spectrum</a:t>
            </a:r>
          </a:p>
          <a:p>
            <a:r>
              <a:rPr lang="en-US" altLang="en-US" dirty="0"/>
              <a:t>Caused by excitation of electrons within atoms or the acceleration of charged particles.</a:t>
            </a:r>
          </a:p>
          <a:p>
            <a:r>
              <a:rPr lang="en-US" altLang="en-US" dirty="0"/>
              <a:t>Visible light, Radio waves, Microwaves, X-rays </a:t>
            </a:r>
          </a:p>
          <a:p>
            <a:r>
              <a:rPr lang="en-US" altLang="en-US" dirty="0"/>
              <a:t>Gamma rays – caused by changes to nucleus.</a:t>
            </a:r>
            <a:endParaRPr lang="en-AU" altLang="en-US" dirty="0"/>
          </a:p>
          <a:p>
            <a:endParaRPr lang="en-AU" dirty="0"/>
          </a:p>
        </p:txBody>
      </p:sp>
      <p:pic>
        <p:nvPicPr>
          <p:cNvPr id="12290" name="Picture 2" descr="Image result for em spect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719" y="2711681"/>
            <a:ext cx="6052457" cy="2849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845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Decay</a:t>
            </a:r>
            <a:endParaRPr lang="en-AU" baseline="30000" dirty="0"/>
          </a:p>
        </p:txBody>
      </p:sp>
      <p:sp>
        <p:nvSpPr>
          <p:cNvPr id="3" name="Content Placeholder 2"/>
          <p:cNvSpPr>
            <a:spLocks noGrp="1"/>
          </p:cNvSpPr>
          <p:nvPr>
            <p:ph idx="1"/>
          </p:nvPr>
        </p:nvSpPr>
        <p:spPr/>
        <p:txBody>
          <a:bodyPr/>
          <a:lstStyle/>
          <a:p>
            <a:r>
              <a:rPr lang="en-AU" altLang="en-US" dirty="0"/>
              <a:t>When a nucleus decays by alpha decay, it ejects a helium nucleus (not atom).  The nucleus recoils, just like a canon firing a canon ball. Energy is released as well. </a:t>
            </a:r>
          </a:p>
          <a:p>
            <a:endParaRPr lang="en-US" baseline="30000" dirty="0"/>
          </a:p>
          <a:p>
            <a:r>
              <a:rPr lang="en-US" dirty="0"/>
              <a:t>Alpha Particle: </a:t>
            </a:r>
            <a:r>
              <a:rPr lang="en-US" baseline="30000" dirty="0"/>
              <a:t>4</a:t>
            </a:r>
            <a:r>
              <a:rPr lang="en-US" baseline="-25000" dirty="0"/>
              <a:t>2</a:t>
            </a:r>
            <a:r>
              <a:rPr lang="en-US" dirty="0"/>
              <a:t>He</a:t>
            </a:r>
            <a:r>
              <a:rPr lang="en-US" baseline="30000" dirty="0"/>
              <a:t>2+</a:t>
            </a:r>
            <a:endParaRPr lang="en-AU" dirty="0"/>
          </a:p>
        </p:txBody>
      </p:sp>
      <p:grpSp>
        <p:nvGrpSpPr>
          <p:cNvPr id="7" name="Group 6"/>
          <p:cNvGrpSpPr/>
          <p:nvPr/>
        </p:nvGrpSpPr>
        <p:grpSpPr>
          <a:xfrm>
            <a:off x="4846320" y="3663038"/>
            <a:ext cx="5728063" cy="2775858"/>
            <a:chOff x="3494314" y="3755571"/>
            <a:chExt cx="5728063" cy="2775858"/>
          </a:xfrm>
        </p:grpSpPr>
        <p:sp>
          <p:nvSpPr>
            <p:cNvPr id="6" name="Rectangle 5"/>
            <p:cNvSpPr/>
            <p:nvPr/>
          </p:nvSpPr>
          <p:spPr>
            <a:xfrm>
              <a:off x="3494314" y="3755571"/>
              <a:ext cx="5721532" cy="27758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338" name="Picture 2" descr="Image result for alpha dec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703" y="3774014"/>
              <a:ext cx="5718674" cy="27444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28975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Radiation (</a:t>
            </a:r>
            <a:r>
              <a:rPr lang="el-GR" dirty="0"/>
              <a:t>α</a:t>
            </a:r>
            <a:r>
              <a:rPr lang="en-US" dirty="0"/>
              <a:t>)</a:t>
            </a:r>
            <a:endParaRPr lang="en-AU" dirty="0"/>
          </a:p>
        </p:txBody>
      </p:sp>
      <p:sp>
        <p:nvSpPr>
          <p:cNvPr id="3" name="Content Placeholder 2"/>
          <p:cNvSpPr>
            <a:spLocks noGrp="1"/>
          </p:cNvSpPr>
          <p:nvPr>
            <p:ph idx="1"/>
          </p:nvPr>
        </p:nvSpPr>
        <p:spPr/>
        <p:txBody>
          <a:bodyPr/>
          <a:lstStyle/>
          <a:p>
            <a:r>
              <a:rPr lang="el-GR" dirty="0"/>
              <a:t>α</a:t>
            </a:r>
            <a:r>
              <a:rPr lang="en-US" altLang="en-US" dirty="0"/>
              <a:t> is a helium nuclide.</a:t>
            </a:r>
          </a:p>
          <a:p>
            <a:r>
              <a:rPr lang="en-US" altLang="en-US" dirty="0"/>
              <a:t>Two positive charge</a:t>
            </a:r>
          </a:p>
          <a:p>
            <a:r>
              <a:rPr lang="en-US" altLang="en-US" dirty="0"/>
              <a:t>Travels at 1/10 the speed of light</a:t>
            </a:r>
          </a:p>
          <a:p>
            <a:r>
              <a:rPr lang="en-US" altLang="en-US" dirty="0"/>
              <a:t>Large slow moving particle.</a:t>
            </a:r>
          </a:p>
          <a:p>
            <a:r>
              <a:rPr lang="en-US" altLang="en-US" dirty="0"/>
              <a:t>Very </a:t>
            </a:r>
            <a:r>
              <a:rPr lang="en-US" altLang="en-US" dirty="0" err="1"/>
              <a:t>ionising</a:t>
            </a:r>
            <a:endParaRPr lang="en-US" altLang="en-US" dirty="0"/>
          </a:p>
          <a:p>
            <a:r>
              <a:rPr lang="en-US" altLang="en-US" dirty="0"/>
              <a:t>Stopped easily by a few cm air, or paper.</a:t>
            </a:r>
          </a:p>
          <a:p>
            <a:endParaRPr lang="en-AU" dirty="0"/>
          </a:p>
        </p:txBody>
      </p:sp>
    </p:spTree>
    <p:extLst>
      <p:ext uri="{BB962C8B-B14F-4D97-AF65-F5344CB8AC3E}">
        <p14:creationId xmlns:p14="http://schemas.microsoft.com/office/powerpoint/2010/main" val="2296233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Decay Reactions</a:t>
            </a:r>
            <a:endParaRPr lang="en-AU" dirty="0"/>
          </a:p>
        </p:txBody>
      </p:sp>
      <p:sp>
        <p:nvSpPr>
          <p:cNvPr id="3" name="Content Placeholder 2"/>
          <p:cNvSpPr>
            <a:spLocks noGrp="1"/>
          </p:cNvSpPr>
          <p:nvPr>
            <p:ph idx="1"/>
          </p:nvPr>
        </p:nvSpPr>
        <p:spPr/>
        <p:txBody>
          <a:bodyPr>
            <a:normAutofit lnSpcReduction="10000"/>
          </a:bodyPr>
          <a:lstStyle/>
          <a:p>
            <a:pPr>
              <a:lnSpc>
                <a:spcPct val="80000"/>
              </a:lnSpc>
            </a:pPr>
            <a:r>
              <a:rPr lang="en-US" altLang="en-US" baseline="30000" dirty="0"/>
              <a:t>238</a:t>
            </a:r>
            <a:r>
              <a:rPr lang="en-US" altLang="en-US" baseline="-25000" dirty="0"/>
              <a:t>92</a:t>
            </a:r>
            <a:r>
              <a:rPr lang="en-US" altLang="en-US" dirty="0"/>
              <a:t>U </a:t>
            </a:r>
            <a:r>
              <a:rPr lang="en-US" altLang="en-US" dirty="0">
                <a:sym typeface="Wingdings" panose="05000000000000000000" pitchFamily="2" charset="2"/>
              </a:rPr>
              <a:t></a:t>
            </a:r>
          </a:p>
          <a:p>
            <a:pPr>
              <a:lnSpc>
                <a:spcPct val="80000"/>
              </a:lnSpc>
            </a:pPr>
            <a:endParaRPr lang="en-US" altLang="en-US" dirty="0">
              <a:sym typeface="Wingdings" panose="05000000000000000000" pitchFamily="2" charset="2"/>
            </a:endParaRPr>
          </a:p>
          <a:p>
            <a:pPr>
              <a:lnSpc>
                <a:spcPct val="80000"/>
              </a:lnSpc>
            </a:pPr>
            <a:r>
              <a:rPr lang="en-US" altLang="en-US" baseline="30000" dirty="0">
                <a:sym typeface="Wingdings" panose="05000000000000000000" pitchFamily="2" charset="2"/>
              </a:rPr>
              <a:t>226</a:t>
            </a:r>
            <a:r>
              <a:rPr lang="en-US" altLang="en-US" baseline="-25000" dirty="0">
                <a:sym typeface="Wingdings" panose="05000000000000000000" pitchFamily="2" charset="2"/>
              </a:rPr>
              <a:t>88 </a:t>
            </a:r>
            <a:r>
              <a:rPr lang="en-US" altLang="en-US" dirty="0">
                <a:sym typeface="Wingdings" panose="05000000000000000000" pitchFamily="2" charset="2"/>
              </a:rPr>
              <a:t>Ra </a:t>
            </a:r>
          </a:p>
          <a:p>
            <a:pPr>
              <a:lnSpc>
                <a:spcPct val="80000"/>
              </a:lnSpc>
            </a:pPr>
            <a:endParaRPr lang="en-US" altLang="en-US" dirty="0">
              <a:sym typeface="Wingdings" panose="05000000000000000000" pitchFamily="2" charset="2"/>
            </a:endParaRPr>
          </a:p>
          <a:p>
            <a:pPr>
              <a:lnSpc>
                <a:spcPct val="80000"/>
              </a:lnSpc>
            </a:pPr>
            <a:r>
              <a:rPr lang="en-US" altLang="en-US" baseline="30000" dirty="0">
                <a:sym typeface="Wingdings" panose="05000000000000000000" pitchFamily="2" charset="2"/>
              </a:rPr>
              <a:t>210</a:t>
            </a:r>
            <a:r>
              <a:rPr lang="en-US" altLang="en-US" baseline="-25000" dirty="0">
                <a:sym typeface="Wingdings" panose="05000000000000000000" pitchFamily="2" charset="2"/>
              </a:rPr>
              <a:t>84</a:t>
            </a:r>
            <a:r>
              <a:rPr lang="en-US" altLang="en-US" dirty="0">
                <a:sym typeface="Wingdings" panose="05000000000000000000" pitchFamily="2" charset="2"/>
              </a:rPr>
              <a:t> Po </a:t>
            </a:r>
            <a:endParaRPr lang="en-US" altLang="en-US" baseline="30000" dirty="0">
              <a:sym typeface="Wingdings" panose="05000000000000000000" pitchFamily="2" charset="2"/>
            </a:endParaRPr>
          </a:p>
          <a:p>
            <a:pPr>
              <a:lnSpc>
                <a:spcPct val="80000"/>
              </a:lnSpc>
            </a:pPr>
            <a:endParaRPr lang="en-US" altLang="en-US" dirty="0">
              <a:sym typeface="Wingdings" panose="05000000000000000000" pitchFamily="2" charset="2"/>
            </a:endParaRPr>
          </a:p>
          <a:p>
            <a:pPr>
              <a:lnSpc>
                <a:spcPct val="80000"/>
              </a:lnSpc>
            </a:pPr>
            <a:r>
              <a:rPr lang="en-US" altLang="en-US" dirty="0">
                <a:sym typeface="Wingdings" panose="05000000000000000000" pitchFamily="2" charset="2"/>
              </a:rPr>
              <a:t>Nuclear equations: conservation of charge and mass.</a:t>
            </a:r>
          </a:p>
          <a:p>
            <a:pPr>
              <a:lnSpc>
                <a:spcPct val="80000"/>
              </a:lnSpc>
            </a:pPr>
            <a:r>
              <a:rPr lang="en-US" altLang="en-US" dirty="0">
                <a:sym typeface="Wingdings" panose="05000000000000000000" pitchFamily="2" charset="2"/>
              </a:rPr>
              <a:t>Reason: parent nucleus is unstable, nuclear force unable to hold nucleons together.</a:t>
            </a:r>
            <a:endParaRPr lang="en-US" altLang="en-US" baseline="30000" dirty="0">
              <a:sym typeface="Wingdings" panose="05000000000000000000" pitchFamily="2" charset="2"/>
            </a:endParaRPr>
          </a:p>
          <a:p>
            <a:endParaRPr lang="en-AU" dirty="0"/>
          </a:p>
        </p:txBody>
      </p:sp>
      <p:sp>
        <p:nvSpPr>
          <p:cNvPr id="4" name="TextBox 3"/>
          <p:cNvSpPr txBox="1"/>
          <p:nvPr/>
        </p:nvSpPr>
        <p:spPr>
          <a:xfrm>
            <a:off x="2220686" y="2233749"/>
            <a:ext cx="1810111" cy="461665"/>
          </a:xfrm>
          <a:prstGeom prst="rect">
            <a:avLst/>
          </a:prstGeom>
          <a:noFill/>
        </p:spPr>
        <p:txBody>
          <a:bodyPr wrap="none" rtlCol="0">
            <a:spAutoFit/>
          </a:bodyPr>
          <a:lstStyle/>
          <a:p>
            <a:r>
              <a:rPr lang="en-US" sz="2400" baseline="30000" dirty="0"/>
              <a:t>234</a:t>
            </a:r>
            <a:r>
              <a:rPr lang="en-US" sz="2400" baseline="-25000" dirty="0"/>
              <a:t>90</a:t>
            </a:r>
            <a:r>
              <a:rPr lang="en-US" sz="2400" dirty="0"/>
              <a:t>Th + </a:t>
            </a:r>
            <a:r>
              <a:rPr lang="en-US" sz="2400" baseline="30000" dirty="0"/>
              <a:t>4</a:t>
            </a:r>
            <a:r>
              <a:rPr lang="en-US" sz="2400" baseline="-25000" dirty="0"/>
              <a:t>2</a:t>
            </a:r>
            <a:r>
              <a:rPr lang="el-GR" sz="2400" dirty="0"/>
              <a:t>α</a:t>
            </a:r>
            <a:endParaRPr lang="en-AU" sz="2400" dirty="0"/>
          </a:p>
        </p:txBody>
      </p:sp>
      <p:sp>
        <p:nvSpPr>
          <p:cNvPr id="5" name="TextBox 4"/>
          <p:cNvSpPr txBox="1"/>
          <p:nvPr/>
        </p:nvSpPr>
        <p:spPr>
          <a:xfrm>
            <a:off x="2379618" y="2992888"/>
            <a:ext cx="1811714" cy="461665"/>
          </a:xfrm>
          <a:prstGeom prst="rect">
            <a:avLst/>
          </a:prstGeom>
          <a:noFill/>
        </p:spPr>
        <p:txBody>
          <a:bodyPr wrap="none" rtlCol="0">
            <a:spAutoFit/>
          </a:bodyPr>
          <a:lstStyle/>
          <a:p>
            <a:r>
              <a:rPr lang="en-US" sz="2400" baseline="30000" dirty="0"/>
              <a:t>222</a:t>
            </a:r>
            <a:r>
              <a:rPr lang="en-US" sz="2400" baseline="-25000" dirty="0"/>
              <a:t>86</a:t>
            </a:r>
            <a:r>
              <a:rPr lang="en-US" sz="2400" dirty="0"/>
              <a:t>Rn + </a:t>
            </a:r>
            <a:r>
              <a:rPr lang="en-US" sz="2400" baseline="30000" dirty="0"/>
              <a:t>4</a:t>
            </a:r>
            <a:r>
              <a:rPr lang="en-US" sz="2400" baseline="-25000" dirty="0"/>
              <a:t>2</a:t>
            </a:r>
            <a:r>
              <a:rPr lang="el-GR" sz="2400" dirty="0"/>
              <a:t>α</a:t>
            </a:r>
            <a:endParaRPr lang="en-AU" sz="2400" dirty="0"/>
          </a:p>
        </p:txBody>
      </p:sp>
      <p:sp>
        <p:nvSpPr>
          <p:cNvPr id="6" name="TextBox 5"/>
          <p:cNvSpPr txBox="1"/>
          <p:nvPr/>
        </p:nvSpPr>
        <p:spPr>
          <a:xfrm>
            <a:off x="2379618" y="3731054"/>
            <a:ext cx="1806905" cy="461665"/>
          </a:xfrm>
          <a:prstGeom prst="rect">
            <a:avLst/>
          </a:prstGeom>
          <a:noFill/>
        </p:spPr>
        <p:txBody>
          <a:bodyPr wrap="none" rtlCol="0">
            <a:spAutoFit/>
          </a:bodyPr>
          <a:lstStyle/>
          <a:p>
            <a:r>
              <a:rPr lang="en-US" sz="2400" baseline="30000" dirty="0"/>
              <a:t>206</a:t>
            </a:r>
            <a:r>
              <a:rPr lang="en-US" sz="2400" baseline="-25000" dirty="0"/>
              <a:t>82</a:t>
            </a:r>
            <a:r>
              <a:rPr lang="en-US" sz="2400" dirty="0"/>
              <a:t>Pb + </a:t>
            </a:r>
            <a:r>
              <a:rPr lang="en-US" sz="2400" baseline="30000" dirty="0"/>
              <a:t>4</a:t>
            </a:r>
            <a:r>
              <a:rPr lang="en-US" sz="2400" baseline="-25000" dirty="0"/>
              <a:t>2</a:t>
            </a:r>
            <a:r>
              <a:rPr lang="el-GR" sz="2400" dirty="0"/>
              <a:t>α</a:t>
            </a:r>
            <a:endParaRPr lang="en-AU" sz="2400" dirty="0"/>
          </a:p>
        </p:txBody>
      </p:sp>
    </p:spTree>
    <p:extLst>
      <p:ext uri="{BB962C8B-B14F-4D97-AF65-F5344CB8AC3E}">
        <p14:creationId xmlns:p14="http://schemas.microsoft.com/office/powerpoint/2010/main" val="331078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Decay Use – Smoke Detector</a:t>
            </a:r>
            <a:endParaRPr lang="en-AU" dirty="0"/>
          </a:p>
        </p:txBody>
      </p:sp>
      <p:sp>
        <p:nvSpPr>
          <p:cNvPr id="3" name="Content Placeholder 2"/>
          <p:cNvSpPr>
            <a:spLocks noGrp="1"/>
          </p:cNvSpPr>
          <p:nvPr>
            <p:ph idx="1"/>
          </p:nvPr>
        </p:nvSpPr>
        <p:spPr>
          <a:xfrm>
            <a:off x="680321" y="2336872"/>
            <a:ext cx="9613861" cy="4201087"/>
          </a:xfrm>
        </p:spPr>
        <p:txBody>
          <a:bodyPr>
            <a:normAutofit/>
          </a:bodyPr>
          <a:lstStyle/>
          <a:p>
            <a:pPr>
              <a:lnSpc>
                <a:spcPct val="80000"/>
              </a:lnSpc>
            </a:pPr>
            <a:r>
              <a:rPr lang="en-AU" altLang="en-US" dirty="0"/>
              <a:t>The alpha particles emitted by the Am-241 collide with the oxygen and nitrogen in air in the detector's ionisation chamber to produce charged particles called ions. </a:t>
            </a:r>
          </a:p>
          <a:p>
            <a:pPr>
              <a:lnSpc>
                <a:spcPct val="80000"/>
              </a:lnSpc>
            </a:pPr>
            <a:r>
              <a:rPr lang="en-AU" altLang="en-US" dirty="0"/>
              <a:t>A low-level electric voltage applied across the chamber is used to collect these ions, causing a steady small electric current to flow between two electrodes.</a:t>
            </a:r>
          </a:p>
          <a:p>
            <a:pPr>
              <a:lnSpc>
                <a:spcPct val="80000"/>
              </a:lnSpc>
            </a:pPr>
            <a:r>
              <a:rPr lang="en-AU" altLang="en-US" dirty="0"/>
              <a:t> When smoke enters the space </a:t>
            </a:r>
            <a:br>
              <a:rPr lang="en-AU" altLang="en-US" dirty="0"/>
            </a:br>
            <a:r>
              <a:rPr lang="en-AU" altLang="en-US" dirty="0"/>
              <a:t>between the electrodes, the alpha </a:t>
            </a:r>
            <a:br>
              <a:rPr lang="en-AU" altLang="en-US" dirty="0"/>
            </a:br>
            <a:r>
              <a:rPr lang="en-AU" altLang="en-US" dirty="0"/>
              <a:t>radiation is absorbed by smoke </a:t>
            </a:r>
            <a:br>
              <a:rPr lang="en-AU" altLang="en-US" dirty="0"/>
            </a:br>
            <a:r>
              <a:rPr lang="en-AU" altLang="en-US" dirty="0"/>
              <a:t>particles. This causes the rate of </a:t>
            </a:r>
            <a:br>
              <a:rPr lang="en-AU" altLang="en-US" dirty="0"/>
            </a:br>
            <a:r>
              <a:rPr lang="en-AU" altLang="en-US" dirty="0"/>
              <a:t>ionisation of the air and therefore </a:t>
            </a:r>
            <a:br>
              <a:rPr lang="en-AU" altLang="en-US" dirty="0"/>
            </a:br>
            <a:r>
              <a:rPr lang="en-AU" altLang="en-US" dirty="0"/>
              <a:t>the electric current to fall, which </a:t>
            </a:r>
            <a:br>
              <a:rPr lang="en-AU" altLang="en-US" dirty="0"/>
            </a:br>
            <a:r>
              <a:rPr lang="en-AU" altLang="en-US" dirty="0"/>
              <a:t>sets off an alarm.</a:t>
            </a:r>
          </a:p>
          <a:p>
            <a:endParaRPr lang="en-AU" dirty="0"/>
          </a:p>
        </p:txBody>
      </p:sp>
      <p:pic>
        <p:nvPicPr>
          <p:cNvPr id="15362" name="Picture 2" descr="Image result for alpha decay smoke detec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6059" y="4524371"/>
            <a:ext cx="539115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29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minus decay (</a:t>
            </a:r>
            <a:r>
              <a:rPr lang="el-GR" dirty="0"/>
              <a:t>β</a:t>
            </a:r>
            <a:r>
              <a:rPr lang="en-US" baseline="30000" dirty="0"/>
              <a:t>-</a:t>
            </a:r>
            <a:r>
              <a:rPr lang="en-US" dirty="0"/>
              <a:t>)</a:t>
            </a:r>
            <a:endParaRPr lang="en-AU" dirty="0"/>
          </a:p>
        </p:txBody>
      </p:sp>
      <p:sp>
        <p:nvSpPr>
          <p:cNvPr id="3" name="Content Placeholder 2"/>
          <p:cNvSpPr>
            <a:spLocks noGrp="1"/>
          </p:cNvSpPr>
          <p:nvPr>
            <p:ph idx="1"/>
          </p:nvPr>
        </p:nvSpPr>
        <p:spPr>
          <a:xfrm>
            <a:off x="680321" y="2336873"/>
            <a:ext cx="9613861" cy="3920236"/>
          </a:xfrm>
        </p:spPr>
        <p:txBody>
          <a:bodyPr>
            <a:normAutofit lnSpcReduction="10000"/>
          </a:bodyPr>
          <a:lstStyle/>
          <a:p>
            <a:r>
              <a:rPr lang="en-US" altLang="en-US" dirty="0"/>
              <a:t>Beta particle is a nuclear electron.</a:t>
            </a:r>
          </a:p>
          <a:p>
            <a:r>
              <a:rPr lang="en-US" altLang="en-US" dirty="0"/>
              <a:t>A neutron decays into a proton and a beta particle.</a:t>
            </a:r>
          </a:p>
          <a:p>
            <a:pPr marL="0" indent="0">
              <a:buNone/>
            </a:pPr>
            <a:endParaRPr lang="en-US" altLang="en-US" dirty="0"/>
          </a:p>
          <a:p>
            <a:r>
              <a:rPr lang="en-US" altLang="en-US" baseline="30000" dirty="0"/>
              <a:t>1</a:t>
            </a:r>
            <a:r>
              <a:rPr lang="en-US" altLang="en-US" baseline="-25000" dirty="0"/>
              <a:t>0</a:t>
            </a:r>
            <a:r>
              <a:rPr lang="en-US" altLang="en-US" dirty="0"/>
              <a:t>n </a:t>
            </a:r>
            <a:r>
              <a:rPr lang="en-US" altLang="en-US" dirty="0">
                <a:sym typeface="Wingdings" panose="05000000000000000000" pitchFamily="2" charset="2"/>
              </a:rPr>
              <a:t> </a:t>
            </a:r>
            <a:r>
              <a:rPr lang="en-US" altLang="en-US" baseline="30000" dirty="0">
                <a:sym typeface="Wingdings" panose="05000000000000000000" pitchFamily="2" charset="2"/>
              </a:rPr>
              <a:t>1</a:t>
            </a:r>
            <a:r>
              <a:rPr lang="en-US" altLang="en-US" baseline="-25000" dirty="0">
                <a:sym typeface="Wingdings" panose="05000000000000000000" pitchFamily="2" charset="2"/>
              </a:rPr>
              <a:t>1</a:t>
            </a:r>
            <a:r>
              <a:rPr lang="en-US" altLang="en-US" dirty="0">
                <a:sym typeface="Wingdings" panose="05000000000000000000" pitchFamily="2" charset="2"/>
              </a:rPr>
              <a:t>p  +  </a:t>
            </a:r>
            <a:r>
              <a:rPr lang="en-US" altLang="en-US" baseline="30000" dirty="0">
                <a:sym typeface="Wingdings" panose="05000000000000000000" pitchFamily="2" charset="2"/>
              </a:rPr>
              <a:t>0</a:t>
            </a:r>
            <a:r>
              <a:rPr lang="en-US" altLang="en-US" baseline="-25000" dirty="0">
                <a:sym typeface="Wingdings" panose="05000000000000000000" pitchFamily="2" charset="2"/>
              </a:rPr>
              <a:t>-1</a:t>
            </a:r>
            <a:r>
              <a:rPr lang="en-US" altLang="en-US" dirty="0">
                <a:sym typeface="Wingdings" panose="05000000000000000000" pitchFamily="2" charset="2"/>
              </a:rPr>
              <a:t>e + </a:t>
            </a:r>
            <a:r>
              <a:rPr lang="el-GR" altLang="en-US" dirty="0">
                <a:sym typeface="Wingdings" panose="05000000000000000000" pitchFamily="2" charset="2"/>
              </a:rPr>
              <a:t>ν</a:t>
            </a:r>
            <a:r>
              <a:rPr lang="en-US" altLang="en-US" baseline="-25000" dirty="0">
                <a:sym typeface="Wingdings" panose="05000000000000000000" pitchFamily="2" charset="2"/>
              </a:rPr>
              <a:t>e</a:t>
            </a:r>
          </a:p>
          <a:p>
            <a:endParaRPr lang="en-US" altLang="en-US" dirty="0">
              <a:sym typeface="Wingdings" panose="05000000000000000000" pitchFamily="2" charset="2"/>
            </a:endParaRPr>
          </a:p>
          <a:p>
            <a:r>
              <a:rPr lang="en-US" altLang="en-US" baseline="30000" dirty="0"/>
              <a:t>1</a:t>
            </a:r>
            <a:r>
              <a:rPr lang="en-US" altLang="en-US" baseline="-25000" dirty="0"/>
              <a:t>0</a:t>
            </a:r>
            <a:r>
              <a:rPr lang="en-US" altLang="en-US" dirty="0"/>
              <a:t>n </a:t>
            </a:r>
            <a:r>
              <a:rPr lang="en-US" altLang="en-US" dirty="0">
                <a:sym typeface="Wingdings" panose="05000000000000000000" pitchFamily="2" charset="2"/>
              </a:rPr>
              <a:t> </a:t>
            </a:r>
            <a:r>
              <a:rPr lang="en-US" altLang="en-US" baseline="30000" dirty="0">
                <a:sym typeface="Wingdings" panose="05000000000000000000" pitchFamily="2" charset="2"/>
              </a:rPr>
              <a:t>1</a:t>
            </a:r>
            <a:r>
              <a:rPr lang="en-US" altLang="en-US" baseline="-25000" dirty="0">
                <a:sym typeface="Wingdings" panose="05000000000000000000" pitchFamily="2" charset="2"/>
              </a:rPr>
              <a:t>1</a:t>
            </a:r>
            <a:r>
              <a:rPr lang="en-US" altLang="en-US" dirty="0">
                <a:sym typeface="Wingdings" panose="05000000000000000000" pitchFamily="2" charset="2"/>
              </a:rPr>
              <a:t>p  +  </a:t>
            </a:r>
            <a:r>
              <a:rPr lang="en-US" altLang="en-US" baseline="30000" dirty="0">
                <a:sym typeface="Wingdings" panose="05000000000000000000" pitchFamily="2" charset="2"/>
              </a:rPr>
              <a:t>0</a:t>
            </a:r>
            <a:r>
              <a:rPr lang="en-US" altLang="en-US" baseline="-25000" dirty="0">
                <a:sym typeface="Wingdings" panose="05000000000000000000" pitchFamily="2" charset="2"/>
              </a:rPr>
              <a:t>-1</a:t>
            </a:r>
            <a:r>
              <a:rPr lang="el-GR" altLang="en-US" dirty="0">
                <a:sym typeface="Wingdings" panose="05000000000000000000" pitchFamily="2" charset="2"/>
              </a:rPr>
              <a:t>β</a:t>
            </a:r>
            <a:r>
              <a:rPr lang="en-US" altLang="en-US" dirty="0">
                <a:sym typeface="Wingdings" panose="05000000000000000000" pitchFamily="2" charset="2"/>
              </a:rPr>
              <a:t> + </a:t>
            </a:r>
            <a:r>
              <a:rPr lang="el-GR" altLang="en-US" dirty="0">
                <a:sym typeface="Wingdings" panose="05000000000000000000" pitchFamily="2" charset="2"/>
              </a:rPr>
              <a:t>ν</a:t>
            </a:r>
            <a:r>
              <a:rPr lang="en-US" altLang="en-US" baseline="-25000" dirty="0">
                <a:sym typeface="Wingdings" panose="05000000000000000000" pitchFamily="2" charset="2"/>
              </a:rPr>
              <a:t>e</a:t>
            </a:r>
          </a:p>
          <a:p>
            <a:pPr marL="0" indent="0">
              <a:buNone/>
            </a:pPr>
            <a:endParaRPr lang="en-US" altLang="en-US" dirty="0">
              <a:sym typeface="Wingdings" panose="05000000000000000000" pitchFamily="2" charset="2"/>
            </a:endParaRPr>
          </a:p>
          <a:p>
            <a:r>
              <a:rPr lang="en-US" altLang="en-US" dirty="0">
                <a:sym typeface="Wingdings" panose="05000000000000000000" pitchFamily="2" charset="2"/>
              </a:rPr>
              <a:t>Antineutrino particle also released. (Neutral, extremely small mass particle)</a:t>
            </a:r>
          </a:p>
          <a:p>
            <a:endParaRPr lang="en-AU" dirty="0"/>
          </a:p>
        </p:txBody>
      </p:sp>
      <p:sp>
        <p:nvSpPr>
          <p:cNvPr id="4" name="TextBox 3">
            <a:extLst>
              <a:ext uri="{FF2B5EF4-FFF2-40B4-BE49-F238E27FC236}">
                <a16:creationId xmlns:a16="http://schemas.microsoft.com/office/drawing/2014/main" id="{159A2416-0137-4FBF-835F-FBCEC2A9E7D4}"/>
              </a:ext>
            </a:extLst>
          </p:cNvPr>
          <p:cNvSpPr txBox="1"/>
          <p:nvPr/>
        </p:nvSpPr>
        <p:spPr>
          <a:xfrm>
            <a:off x="3497580" y="3371850"/>
            <a:ext cx="306494" cy="369332"/>
          </a:xfrm>
          <a:prstGeom prst="rect">
            <a:avLst/>
          </a:prstGeom>
          <a:noFill/>
        </p:spPr>
        <p:txBody>
          <a:bodyPr wrap="none" rtlCol="0">
            <a:spAutoFit/>
          </a:bodyPr>
          <a:lstStyle/>
          <a:p>
            <a:r>
              <a:rPr lang="en-US" dirty="0"/>
              <a:t>_</a:t>
            </a:r>
            <a:endParaRPr lang="en-AU" dirty="0"/>
          </a:p>
        </p:txBody>
      </p:sp>
      <p:sp>
        <p:nvSpPr>
          <p:cNvPr id="5" name="TextBox 4">
            <a:extLst>
              <a:ext uri="{FF2B5EF4-FFF2-40B4-BE49-F238E27FC236}">
                <a16:creationId xmlns:a16="http://schemas.microsoft.com/office/drawing/2014/main" id="{B9A23D3B-AD81-4793-AAE2-B5C7E654D34A}"/>
              </a:ext>
            </a:extLst>
          </p:cNvPr>
          <p:cNvSpPr txBox="1"/>
          <p:nvPr/>
        </p:nvSpPr>
        <p:spPr>
          <a:xfrm>
            <a:off x="3497580" y="4186739"/>
            <a:ext cx="306494" cy="369332"/>
          </a:xfrm>
          <a:prstGeom prst="rect">
            <a:avLst/>
          </a:prstGeom>
          <a:noFill/>
        </p:spPr>
        <p:txBody>
          <a:bodyPr wrap="none" rtlCol="0">
            <a:spAutoFit/>
          </a:bodyPr>
          <a:lstStyle/>
          <a:p>
            <a:r>
              <a:rPr lang="en-US" dirty="0"/>
              <a:t>_</a:t>
            </a:r>
            <a:endParaRPr lang="en-AU" dirty="0"/>
          </a:p>
        </p:txBody>
      </p:sp>
    </p:spTree>
    <p:extLst>
      <p:ext uri="{BB962C8B-B14F-4D97-AF65-F5344CB8AC3E}">
        <p14:creationId xmlns:p14="http://schemas.microsoft.com/office/powerpoint/2010/main" val="1125670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plus (positron) decay (</a:t>
            </a:r>
            <a:r>
              <a:rPr lang="el-GR" dirty="0"/>
              <a:t>β</a:t>
            </a:r>
            <a:r>
              <a:rPr lang="en-US" baseline="30000" dirty="0"/>
              <a:t>+</a:t>
            </a:r>
            <a:r>
              <a:rPr lang="en-US" dirty="0"/>
              <a:t>) </a:t>
            </a:r>
            <a:endParaRPr lang="en-AU" dirty="0"/>
          </a:p>
        </p:txBody>
      </p:sp>
      <p:sp>
        <p:nvSpPr>
          <p:cNvPr id="3" name="Content Placeholder 2"/>
          <p:cNvSpPr>
            <a:spLocks noGrp="1"/>
          </p:cNvSpPr>
          <p:nvPr>
            <p:ph idx="1"/>
          </p:nvPr>
        </p:nvSpPr>
        <p:spPr>
          <a:xfrm>
            <a:off x="680321" y="2336873"/>
            <a:ext cx="9613861" cy="4122710"/>
          </a:xfrm>
        </p:spPr>
        <p:txBody>
          <a:bodyPr>
            <a:normAutofit fontScale="92500" lnSpcReduction="10000"/>
          </a:bodyPr>
          <a:lstStyle/>
          <a:p>
            <a:r>
              <a:rPr lang="en-US" altLang="en-US" dirty="0"/>
              <a:t>Alternatively a positron can be emitted.</a:t>
            </a:r>
          </a:p>
          <a:p>
            <a:r>
              <a:rPr lang="en-US" altLang="en-US" dirty="0"/>
              <a:t>A proton decays into a neutron and a beta particle (and a neutrino).</a:t>
            </a:r>
          </a:p>
          <a:p>
            <a:pPr marL="0" indent="0">
              <a:buNone/>
            </a:pPr>
            <a:endParaRPr lang="en-US" altLang="en-US" dirty="0"/>
          </a:p>
          <a:p>
            <a:r>
              <a:rPr lang="en-US" altLang="en-US" baseline="30000" dirty="0"/>
              <a:t>1</a:t>
            </a:r>
            <a:r>
              <a:rPr lang="en-US" altLang="en-US" baseline="-25000" dirty="0"/>
              <a:t>1</a:t>
            </a:r>
            <a:r>
              <a:rPr lang="en-US" altLang="en-US" dirty="0"/>
              <a:t>p </a:t>
            </a:r>
            <a:r>
              <a:rPr lang="en-US" altLang="en-US" dirty="0">
                <a:sym typeface="Wingdings" panose="05000000000000000000" pitchFamily="2" charset="2"/>
              </a:rPr>
              <a:t> </a:t>
            </a:r>
            <a:r>
              <a:rPr lang="en-US" altLang="en-US" baseline="30000" dirty="0">
                <a:sym typeface="Wingdings" panose="05000000000000000000" pitchFamily="2" charset="2"/>
              </a:rPr>
              <a:t>1</a:t>
            </a:r>
            <a:r>
              <a:rPr lang="en-US" altLang="en-US" baseline="-25000" dirty="0">
                <a:sym typeface="Wingdings" panose="05000000000000000000" pitchFamily="2" charset="2"/>
              </a:rPr>
              <a:t>0</a:t>
            </a:r>
            <a:r>
              <a:rPr lang="en-US" altLang="en-US" dirty="0">
                <a:sym typeface="Wingdings" panose="05000000000000000000" pitchFamily="2" charset="2"/>
              </a:rPr>
              <a:t>n  +  </a:t>
            </a:r>
            <a:r>
              <a:rPr lang="en-US" altLang="en-US" baseline="30000" dirty="0">
                <a:sym typeface="Wingdings" panose="05000000000000000000" pitchFamily="2" charset="2"/>
              </a:rPr>
              <a:t>0</a:t>
            </a:r>
            <a:r>
              <a:rPr lang="en-US" altLang="en-US" baseline="-25000" dirty="0">
                <a:sym typeface="Wingdings" panose="05000000000000000000" pitchFamily="2" charset="2"/>
              </a:rPr>
              <a:t>1</a:t>
            </a:r>
            <a:r>
              <a:rPr lang="en-US" altLang="en-US" dirty="0">
                <a:sym typeface="Wingdings" panose="05000000000000000000" pitchFamily="2" charset="2"/>
              </a:rPr>
              <a:t>e + </a:t>
            </a:r>
            <a:r>
              <a:rPr lang="el-GR" altLang="en-US" dirty="0">
                <a:sym typeface="Wingdings" panose="05000000000000000000" pitchFamily="2" charset="2"/>
              </a:rPr>
              <a:t>ν</a:t>
            </a:r>
            <a:r>
              <a:rPr lang="en-US" altLang="en-US" baseline="-25000" dirty="0">
                <a:sym typeface="Wingdings" panose="05000000000000000000" pitchFamily="2" charset="2"/>
              </a:rPr>
              <a:t>e</a:t>
            </a:r>
          </a:p>
          <a:p>
            <a:endParaRPr lang="en-US" altLang="en-US" dirty="0">
              <a:sym typeface="Wingdings" panose="05000000000000000000" pitchFamily="2" charset="2"/>
            </a:endParaRPr>
          </a:p>
          <a:p>
            <a:r>
              <a:rPr lang="en-US" altLang="en-US" baseline="30000" dirty="0"/>
              <a:t>1</a:t>
            </a:r>
            <a:r>
              <a:rPr lang="en-US" altLang="en-US" baseline="-25000" dirty="0"/>
              <a:t>1</a:t>
            </a:r>
            <a:r>
              <a:rPr lang="en-US" altLang="en-US" dirty="0"/>
              <a:t>p </a:t>
            </a:r>
            <a:r>
              <a:rPr lang="en-US" altLang="en-US" dirty="0">
                <a:sym typeface="Wingdings" panose="05000000000000000000" pitchFamily="2" charset="2"/>
              </a:rPr>
              <a:t> </a:t>
            </a:r>
            <a:r>
              <a:rPr lang="en-US" altLang="en-US" baseline="30000" dirty="0">
                <a:sym typeface="Wingdings" panose="05000000000000000000" pitchFamily="2" charset="2"/>
              </a:rPr>
              <a:t>1</a:t>
            </a:r>
            <a:r>
              <a:rPr lang="en-US" altLang="en-US" baseline="-25000" dirty="0">
                <a:sym typeface="Wingdings" panose="05000000000000000000" pitchFamily="2" charset="2"/>
              </a:rPr>
              <a:t>0</a:t>
            </a:r>
            <a:r>
              <a:rPr lang="en-US" altLang="en-US" dirty="0">
                <a:sym typeface="Wingdings" panose="05000000000000000000" pitchFamily="2" charset="2"/>
              </a:rPr>
              <a:t>n  +  </a:t>
            </a:r>
            <a:r>
              <a:rPr lang="en-US" altLang="en-US" baseline="30000" dirty="0">
                <a:sym typeface="Wingdings" panose="05000000000000000000" pitchFamily="2" charset="2"/>
              </a:rPr>
              <a:t>0</a:t>
            </a:r>
            <a:r>
              <a:rPr lang="en-US" altLang="en-US" baseline="-25000" dirty="0">
                <a:sym typeface="Wingdings" panose="05000000000000000000" pitchFamily="2" charset="2"/>
              </a:rPr>
              <a:t>1</a:t>
            </a:r>
            <a:r>
              <a:rPr lang="el-GR" altLang="en-US" dirty="0">
                <a:sym typeface="Wingdings" panose="05000000000000000000" pitchFamily="2" charset="2"/>
              </a:rPr>
              <a:t>β</a:t>
            </a:r>
            <a:r>
              <a:rPr lang="en-US" altLang="en-US" dirty="0">
                <a:sym typeface="Wingdings" panose="05000000000000000000" pitchFamily="2" charset="2"/>
              </a:rPr>
              <a:t> + </a:t>
            </a:r>
            <a:r>
              <a:rPr lang="el-GR" altLang="en-US" dirty="0">
                <a:sym typeface="Wingdings" panose="05000000000000000000" pitchFamily="2" charset="2"/>
              </a:rPr>
              <a:t>ν</a:t>
            </a:r>
            <a:r>
              <a:rPr lang="en-US" altLang="en-US" baseline="-25000" dirty="0">
                <a:sym typeface="Wingdings" panose="05000000000000000000" pitchFamily="2" charset="2"/>
              </a:rPr>
              <a:t>e</a:t>
            </a:r>
          </a:p>
          <a:p>
            <a:pPr marL="0" indent="0">
              <a:buNone/>
            </a:pPr>
            <a:endParaRPr lang="en-US" altLang="en-US" dirty="0">
              <a:sym typeface="Wingdings" panose="05000000000000000000" pitchFamily="2" charset="2"/>
            </a:endParaRPr>
          </a:p>
          <a:p>
            <a:r>
              <a:rPr lang="en-US" altLang="en-US" dirty="0">
                <a:sym typeface="Wingdings" panose="05000000000000000000" pitchFamily="2" charset="2"/>
              </a:rPr>
              <a:t>Positron is an antielectron, if a positron encounters an electron they are mutually destroyed releasing gamma rays </a:t>
            </a:r>
          </a:p>
          <a:p>
            <a:r>
              <a:rPr lang="en-US" altLang="en-US" dirty="0">
                <a:sym typeface="Wingdings" panose="05000000000000000000" pitchFamily="2" charset="2"/>
              </a:rPr>
              <a:t>Assume all references to beta decay/radiation are beta minus unless otherwise specified.</a:t>
            </a:r>
          </a:p>
          <a:p>
            <a:endParaRPr lang="en-US" altLang="en-US" dirty="0">
              <a:sym typeface="Wingdings" panose="05000000000000000000" pitchFamily="2" charset="2"/>
            </a:endParaRPr>
          </a:p>
          <a:p>
            <a:endParaRPr lang="en-AU" dirty="0"/>
          </a:p>
        </p:txBody>
      </p:sp>
    </p:spTree>
    <p:extLst>
      <p:ext uri="{BB962C8B-B14F-4D97-AF65-F5344CB8AC3E}">
        <p14:creationId xmlns:p14="http://schemas.microsoft.com/office/powerpoint/2010/main" val="4126674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radiation (</a:t>
            </a:r>
            <a:r>
              <a:rPr lang="el-GR" dirty="0"/>
              <a:t>β</a:t>
            </a:r>
            <a:r>
              <a:rPr lang="en-US" dirty="0"/>
              <a:t>)</a:t>
            </a:r>
            <a:endParaRPr lang="en-AU" dirty="0"/>
          </a:p>
        </p:txBody>
      </p:sp>
      <p:sp>
        <p:nvSpPr>
          <p:cNvPr id="3" name="Content Placeholder 2"/>
          <p:cNvSpPr>
            <a:spLocks noGrp="1"/>
          </p:cNvSpPr>
          <p:nvPr>
            <p:ph idx="1"/>
          </p:nvPr>
        </p:nvSpPr>
        <p:spPr/>
        <p:txBody>
          <a:bodyPr/>
          <a:lstStyle/>
          <a:p>
            <a:r>
              <a:rPr lang="en-US" altLang="en-US" dirty="0">
                <a:sym typeface="Wingdings" panose="05000000000000000000" pitchFamily="2" charset="2"/>
              </a:rPr>
              <a:t>Travels at 9/10 speed of light.</a:t>
            </a:r>
          </a:p>
          <a:p>
            <a:r>
              <a:rPr lang="en-US" altLang="en-US" dirty="0">
                <a:sym typeface="Wingdings" panose="05000000000000000000" pitchFamily="2" charset="2"/>
              </a:rPr>
              <a:t>Single negative charge.</a:t>
            </a:r>
          </a:p>
          <a:p>
            <a:r>
              <a:rPr lang="en-US" altLang="en-US" dirty="0">
                <a:sym typeface="Wingdings" panose="05000000000000000000" pitchFamily="2" charset="2"/>
              </a:rPr>
              <a:t>Less ionizing ability than alpha.</a:t>
            </a:r>
          </a:p>
          <a:p>
            <a:r>
              <a:rPr lang="en-US" altLang="en-US" dirty="0">
                <a:sym typeface="Wingdings" panose="05000000000000000000" pitchFamily="2" charset="2"/>
              </a:rPr>
              <a:t>Penetrates a few m of air, thin sheet of foil.</a:t>
            </a:r>
          </a:p>
          <a:p>
            <a:r>
              <a:rPr lang="en-US" altLang="en-US" dirty="0">
                <a:sym typeface="Wingdings" panose="05000000000000000000" pitchFamily="2" charset="2"/>
              </a:rPr>
              <a:t>Reason: nucleus is unstable as it has too many neutrons to protons (or too many protons to neutrons for Beta plus decay)</a:t>
            </a:r>
          </a:p>
          <a:p>
            <a:endParaRPr lang="en-AU" dirty="0"/>
          </a:p>
        </p:txBody>
      </p:sp>
    </p:spTree>
    <p:extLst>
      <p:ext uri="{BB962C8B-B14F-4D97-AF65-F5344CB8AC3E}">
        <p14:creationId xmlns:p14="http://schemas.microsoft.com/office/powerpoint/2010/main" val="93521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the Atom</a:t>
            </a:r>
            <a:endParaRPr lang="en-AU" dirty="0"/>
          </a:p>
        </p:txBody>
      </p:sp>
      <p:sp>
        <p:nvSpPr>
          <p:cNvPr id="3" name="Content Placeholder 2"/>
          <p:cNvSpPr>
            <a:spLocks noGrp="1"/>
          </p:cNvSpPr>
          <p:nvPr>
            <p:ph idx="1"/>
          </p:nvPr>
        </p:nvSpPr>
        <p:spPr/>
        <p:txBody>
          <a:bodyPr/>
          <a:lstStyle/>
          <a:p>
            <a:r>
              <a:rPr lang="en-US" altLang="en-US" dirty="0"/>
              <a:t>Matter is made up of atoms.</a:t>
            </a:r>
          </a:p>
          <a:p>
            <a:r>
              <a:rPr lang="en-US" altLang="en-US" dirty="0"/>
              <a:t>1890 J.J. Thompson put forward the idea of a plum pudding theory.</a:t>
            </a:r>
          </a:p>
          <a:p>
            <a:endParaRPr lang="en-AU" dirty="0"/>
          </a:p>
        </p:txBody>
      </p:sp>
      <p:grpSp>
        <p:nvGrpSpPr>
          <p:cNvPr id="6" name="Group 5"/>
          <p:cNvGrpSpPr/>
          <p:nvPr/>
        </p:nvGrpSpPr>
        <p:grpSpPr>
          <a:xfrm>
            <a:off x="2094807" y="4001192"/>
            <a:ext cx="5780116" cy="2134502"/>
            <a:chOff x="2443942" y="3801687"/>
            <a:chExt cx="5780116" cy="2134502"/>
          </a:xfrm>
        </p:grpSpPr>
        <p:sp>
          <p:nvSpPr>
            <p:cNvPr id="5" name="Rectangle 4"/>
            <p:cNvSpPr/>
            <p:nvPr/>
          </p:nvSpPr>
          <p:spPr>
            <a:xfrm>
              <a:off x="2443942" y="3801687"/>
              <a:ext cx="5780116" cy="213450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7" descr="rut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357" y="3818464"/>
              <a:ext cx="575945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78108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decay reactions</a:t>
            </a:r>
            <a:endParaRPr lang="en-AU" dirty="0"/>
          </a:p>
        </p:txBody>
      </p:sp>
      <p:sp>
        <p:nvSpPr>
          <p:cNvPr id="3" name="Content Placeholder 2"/>
          <p:cNvSpPr>
            <a:spLocks noGrp="1"/>
          </p:cNvSpPr>
          <p:nvPr>
            <p:ph idx="1"/>
          </p:nvPr>
        </p:nvSpPr>
        <p:spPr/>
        <p:txBody>
          <a:bodyPr>
            <a:normAutofit/>
          </a:bodyPr>
          <a:lstStyle/>
          <a:p>
            <a:pPr>
              <a:lnSpc>
                <a:spcPct val="80000"/>
              </a:lnSpc>
            </a:pPr>
            <a:r>
              <a:rPr lang="en-US" altLang="en-US" baseline="30000" dirty="0"/>
              <a:t>14</a:t>
            </a:r>
            <a:r>
              <a:rPr lang="en-US" altLang="en-US" baseline="-25000" dirty="0"/>
              <a:t>6</a:t>
            </a:r>
            <a:r>
              <a:rPr lang="en-US" altLang="en-US" dirty="0"/>
              <a:t>C </a:t>
            </a:r>
            <a:r>
              <a:rPr lang="en-US" altLang="en-US" dirty="0">
                <a:sym typeface="Wingdings" panose="05000000000000000000" pitchFamily="2" charset="2"/>
              </a:rPr>
              <a:t></a:t>
            </a:r>
          </a:p>
          <a:p>
            <a:pPr>
              <a:lnSpc>
                <a:spcPct val="80000"/>
              </a:lnSpc>
            </a:pPr>
            <a:endParaRPr lang="en-US" altLang="en-US" dirty="0">
              <a:sym typeface="Wingdings" panose="05000000000000000000" pitchFamily="2" charset="2"/>
            </a:endParaRPr>
          </a:p>
          <a:p>
            <a:pPr>
              <a:lnSpc>
                <a:spcPct val="80000"/>
              </a:lnSpc>
            </a:pPr>
            <a:r>
              <a:rPr lang="en-US" altLang="en-US" baseline="30000" dirty="0">
                <a:sym typeface="Wingdings" panose="05000000000000000000" pitchFamily="2" charset="2"/>
              </a:rPr>
              <a:t>187</a:t>
            </a:r>
            <a:r>
              <a:rPr lang="en-US" altLang="en-US" baseline="-25000" dirty="0">
                <a:sym typeface="Wingdings" panose="05000000000000000000" pitchFamily="2" charset="2"/>
              </a:rPr>
              <a:t>75 </a:t>
            </a:r>
            <a:r>
              <a:rPr lang="en-US" altLang="en-US" dirty="0">
                <a:sym typeface="Wingdings" panose="05000000000000000000" pitchFamily="2" charset="2"/>
              </a:rPr>
              <a:t>Re </a:t>
            </a:r>
          </a:p>
          <a:p>
            <a:pPr>
              <a:lnSpc>
                <a:spcPct val="80000"/>
              </a:lnSpc>
            </a:pPr>
            <a:endParaRPr lang="en-US" altLang="en-US" dirty="0">
              <a:sym typeface="Wingdings" panose="05000000000000000000" pitchFamily="2" charset="2"/>
            </a:endParaRPr>
          </a:p>
          <a:p>
            <a:pPr>
              <a:lnSpc>
                <a:spcPct val="80000"/>
              </a:lnSpc>
            </a:pPr>
            <a:r>
              <a:rPr lang="en-US" altLang="en-US" baseline="30000" dirty="0">
                <a:sym typeface="Wingdings" panose="05000000000000000000" pitchFamily="2" charset="2"/>
              </a:rPr>
              <a:t>187</a:t>
            </a:r>
            <a:r>
              <a:rPr lang="en-US" altLang="en-US" baseline="-25000" dirty="0">
                <a:sym typeface="Wingdings" panose="05000000000000000000" pitchFamily="2" charset="2"/>
              </a:rPr>
              <a:t>76</a:t>
            </a:r>
            <a:r>
              <a:rPr lang="en-US" altLang="en-US" dirty="0">
                <a:sym typeface="Wingdings" panose="05000000000000000000" pitchFamily="2" charset="2"/>
              </a:rPr>
              <a:t> </a:t>
            </a:r>
            <a:r>
              <a:rPr lang="en-US" altLang="en-US" dirty="0" err="1">
                <a:sym typeface="Wingdings" panose="05000000000000000000" pitchFamily="2" charset="2"/>
              </a:rPr>
              <a:t>Os</a:t>
            </a:r>
            <a:r>
              <a:rPr lang="en-US" altLang="en-US" dirty="0">
                <a:sym typeface="Wingdings" panose="05000000000000000000" pitchFamily="2" charset="2"/>
              </a:rPr>
              <a:t> </a:t>
            </a:r>
            <a:endParaRPr lang="en-US" altLang="en-US" baseline="30000" dirty="0">
              <a:sym typeface="Wingdings" panose="05000000000000000000" pitchFamily="2" charset="2"/>
            </a:endParaRPr>
          </a:p>
          <a:p>
            <a:pPr>
              <a:lnSpc>
                <a:spcPct val="80000"/>
              </a:lnSpc>
            </a:pPr>
            <a:endParaRPr lang="en-US" altLang="en-US" dirty="0">
              <a:sym typeface="Wingdings" panose="05000000000000000000" pitchFamily="2" charset="2"/>
            </a:endParaRPr>
          </a:p>
          <a:p>
            <a:pPr>
              <a:lnSpc>
                <a:spcPct val="80000"/>
              </a:lnSpc>
            </a:pPr>
            <a:r>
              <a:rPr lang="en-US" altLang="en-US" dirty="0">
                <a:sym typeface="Wingdings" panose="05000000000000000000" pitchFamily="2" charset="2"/>
              </a:rPr>
              <a:t>Nuclear equations: conservation of charge and mass.</a:t>
            </a:r>
          </a:p>
          <a:p>
            <a:endParaRPr lang="en-AU" dirty="0"/>
          </a:p>
        </p:txBody>
      </p:sp>
      <p:sp>
        <p:nvSpPr>
          <p:cNvPr id="4" name="TextBox 3"/>
          <p:cNvSpPr txBox="1"/>
          <p:nvPr/>
        </p:nvSpPr>
        <p:spPr>
          <a:xfrm>
            <a:off x="2220686" y="2279466"/>
            <a:ext cx="2016899" cy="461665"/>
          </a:xfrm>
          <a:prstGeom prst="rect">
            <a:avLst/>
          </a:prstGeom>
          <a:noFill/>
        </p:spPr>
        <p:txBody>
          <a:bodyPr wrap="none" rtlCol="0">
            <a:spAutoFit/>
          </a:bodyPr>
          <a:lstStyle/>
          <a:p>
            <a:r>
              <a:rPr lang="en-US" sz="2400" baseline="30000" dirty="0"/>
              <a:t>14</a:t>
            </a:r>
            <a:r>
              <a:rPr lang="en-US" sz="2400" baseline="-25000" dirty="0"/>
              <a:t>7</a:t>
            </a:r>
            <a:r>
              <a:rPr lang="en-US" sz="2400" dirty="0"/>
              <a:t>N + </a:t>
            </a:r>
            <a:r>
              <a:rPr lang="en-US" sz="2400" baseline="30000" dirty="0"/>
              <a:t>0</a:t>
            </a:r>
            <a:r>
              <a:rPr lang="en-US" sz="2400" baseline="-25000" dirty="0"/>
              <a:t>-1</a:t>
            </a:r>
            <a:r>
              <a:rPr lang="el-GR" sz="2400" dirty="0"/>
              <a:t>β</a:t>
            </a:r>
            <a:r>
              <a:rPr lang="en-US" sz="2400" dirty="0"/>
              <a:t> + </a:t>
            </a:r>
            <a:r>
              <a:rPr lang="el-GR" sz="2400" dirty="0"/>
              <a:t>ν</a:t>
            </a:r>
            <a:endParaRPr lang="en-AU" sz="2400" dirty="0"/>
          </a:p>
        </p:txBody>
      </p:sp>
      <p:sp>
        <p:nvSpPr>
          <p:cNvPr id="5" name="TextBox 4"/>
          <p:cNvSpPr txBox="1"/>
          <p:nvPr/>
        </p:nvSpPr>
        <p:spPr>
          <a:xfrm>
            <a:off x="2379618" y="3092582"/>
            <a:ext cx="2366353" cy="461665"/>
          </a:xfrm>
          <a:prstGeom prst="rect">
            <a:avLst/>
          </a:prstGeom>
          <a:noFill/>
        </p:spPr>
        <p:txBody>
          <a:bodyPr wrap="none" rtlCol="0">
            <a:spAutoFit/>
          </a:bodyPr>
          <a:lstStyle/>
          <a:p>
            <a:r>
              <a:rPr lang="en-US" sz="2400" baseline="30000" dirty="0"/>
              <a:t>187</a:t>
            </a:r>
            <a:r>
              <a:rPr lang="en-US" sz="2400" baseline="-25000" dirty="0"/>
              <a:t>76</a:t>
            </a:r>
            <a:r>
              <a:rPr lang="en-US" sz="2400" dirty="0"/>
              <a:t>Os + </a:t>
            </a:r>
            <a:r>
              <a:rPr lang="en-US" sz="2400" baseline="30000" dirty="0"/>
              <a:t>0</a:t>
            </a:r>
            <a:r>
              <a:rPr lang="en-US" sz="2400" baseline="-25000" dirty="0"/>
              <a:t>-1</a:t>
            </a:r>
            <a:r>
              <a:rPr lang="el-GR" sz="2400" dirty="0"/>
              <a:t>β</a:t>
            </a:r>
            <a:r>
              <a:rPr lang="en-US" sz="2400" dirty="0"/>
              <a:t> + </a:t>
            </a:r>
            <a:r>
              <a:rPr lang="el-GR" sz="2400" dirty="0"/>
              <a:t>ν</a:t>
            </a:r>
            <a:endParaRPr lang="en-AU" sz="2400" dirty="0"/>
          </a:p>
        </p:txBody>
      </p:sp>
      <p:sp>
        <p:nvSpPr>
          <p:cNvPr id="6" name="TextBox 5"/>
          <p:cNvSpPr txBox="1"/>
          <p:nvPr/>
        </p:nvSpPr>
        <p:spPr>
          <a:xfrm>
            <a:off x="2379618" y="3905698"/>
            <a:ext cx="2239716" cy="461665"/>
          </a:xfrm>
          <a:prstGeom prst="rect">
            <a:avLst/>
          </a:prstGeom>
          <a:noFill/>
        </p:spPr>
        <p:txBody>
          <a:bodyPr wrap="none" rtlCol="0">
            <a:spAutoFit/>
          </a:bodyPr>
          <a:lstStyle/>
          <a:p>
            <a:r>
              <a:rPr lang="en-US" sz="2400" baseline="30000" dirty="0"/>
              <a:t>187</a:t>
            </a:r>
            <a:r>
              <a:rPr lang="en-US" sz="2400" baseline="-25000" dirty="0"/>
              <a:t>77</a:t>
            </a:r>
            <a:r>
              <a:rPr lang="en-US" sz="2400" dirty="0"/>
              <a:t>Ir + </a:t>
            </a:r>
            <a:r>
              <a:rPr lang="en-US" sz="2400" baseline="30000" dirty="0"/>
              <a:t>0</a:t>
            </a:r>
            <a:r>
              <a:rPr lang="en-US" sz="2400" baseline="-25000" dirty="0"/>
              <a:t>-1</a:t>
            </a:r>
            <a:r>
              <a:rPr lang="el-GR" sz="2400" dirty="0"/>
              <a:t>β</a:t>
            </a:r>
            <a:r>
              <a:rPr lang="en-US" sz="2400" dirty="0"/>
              <a:t> + </a:t>
            </a:r>
            <a:r>
              <a:rPr lang="el-GR" sz="2400" dirty="0"/>
              <a:t>ν</a:t>
            </a:r>
            <a:endParaRPr lang="en-AU" sz="2400" dirty="0"/>
          </a:p>
        </p:txBody>
      </p:sp>
    </p:spTree>
    <p:extLst>
      <p:ext uri="{BB962C8B-B14F-4D97-AF65-F5344CB8AC3E}">
        <p14:creationId xmlns:p14="http://schemas.microsoft.com/office/powerpoint/2010/main" val="246147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decay use – Foil thickness</a:t>
            </a:r>
            <a:endParaRPr lang="en-AU" dirty="0"/>
          </a:p>
        </p:txBody>
      </p:sp>
      <p:sp>
        <p:nvSpPr>
          <p:cNvPr id="3" name="Content Placeholder 2"/>
          <p:cNvSpPr>
            <a:spLocks noGrp="1"/>
          </p:cNvSpPr>
          <p:nvPr>
            <p:ph idx="1"/>
          </p:nvPr>
        </p:nvSpPr>
        <p:spPr/>
        <p:txBody>
          <a:bodyPr/>
          <a:lstStyle/>
          <a:p>
            <a:r>
              <a:rPr lang="en-US" dirty="0"/>
              <a:t>Beta radiation is able to penetrate </a:t>
            </a:r>
            <a:br>
              <a:rPr lang="en-US" dirty="0"/>
            </a:br>
            <a:r>
              <a:rPr lang="en-US" dirty="0"/>
              <a:t>thin foil but is blocked by thick </a:t>
            </a:r>
            <a:br>
              <a:rPr lang="en-US" dirty="0"/>
            </a:br>
            <a:r>
              <a:rPr lang="en-US" dirty="0"/>
              <a:t>foil </a:t>
            </a:r>
          </a:p>
          <a:p>
            <a:r>
              <a:rPr lang="en-US" dirty="0"/>
              <a:t>Used to control thickness </a:t>
            </a:r>
            <a:br>
              <a:rPr lang="en-US" dirty="0"/>
            </a:br>
            <a:r>
              <a:rPr lang="en-US" dirty="0"/>
              <a:t>during production</a:t>
            </a:r>
            <a:endParaRPr lang="en-AU" dirty="0"/>
          </a:p>
        </p:txBody>
      </p:sp>
      <p:pic>
        <p:nvPicPr>
          <p:cNvPr id="16386" name="Picture 2" descr="Image result for beta foil thick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662" y="2262944"/>
            <a:ext cx="5698944" cy="4232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992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plus decay uses – Positron Emission Tomography</a:t>
            </a:r>
            <a:endParaRPr lang="en-AU" dirty="0"/>
          </a:p>
        </p:txBody>
      </p:sp>
      <p:sp>
        <p:nvSpPr>
          <p:cNvPr id="3" name="Content Placeholder 2"/>
          <p:cNvSpPr>
            <a:spLocks noGrp="1"/>
          </p:cNvSpPr>
          <p:nvPr>
            <p:ph idx="1"/>
          </p:nvPr>
        </p:nvSpPr>
        <p:spPr/>
        <p:txBody>
          <a:bodyPr/>
          <a:lstStyle/>
          <a:p>
            <a:r>
              <a:rPr lang="en-US" dirty="0"/>
              <a:t>Patient injected with a solution containing </a:t>
            </a:r>
            <a:r>
              <a:rPr lang="en-AU" dirty="0" err="1"/>
              <a:t>Fluorodeoxyglucose</a:t>
            </a:r>
            <a:r>
              <a:rPr lang="en-AU" dirty="0"/>
              <a:t> (</a:t>
            </a:r>
            <a:r>
              <a:rPr lang="en-AU" baseline="30000" dirty="0"/>
              <a:t>18</a:t>
            </a:r>
            <a:r>
              <a:rPr lang="en-AU" dirty="0"/>
              <a:t>F)</a:t>
            </a:r>
          </a:p>
          <a:p>
            <a:r>
              <a:rPr lang="en-US" dirty="0"/>
              <a:t>F</a:t>
            </a:r>
            <a:r>
              <a:rPr lang="en-AU" dirty="0" err="1"/>
              <a:t>luorodeoxyglucose</a:t>
            </a:r>
            <a:r>
              <a:rPr lang="en-AU" dirty="0"/>
              <a:t> mimics glucose so taken into body parts </a:t>
            </a:r>
            <a:br>
              <a:rPr lang="en-AU" dirty="0"/>
            </a:br>
            <a:r>
              <a:rPr lang="en-AU" dirty="0"/>
              <a:t>with high metabolic activity i.e. malignant tumours</a:t>
            </a:r>
          </a:p>
          <a:p>
            <a:r>
              <a:rPr lang="en-US" dirty="0"/>
              <a:t>M</a:t>
            </a:r>
            <a:r>
              <a:rPr lang="en-AU" dirty="0" err="1"/>
              <a:t>inimise</a:t>
            </a:r>
            <a:r>
              <a:rPr lang="en-AU" dirty="0"/>
              <a:t> patient physical activity to stop intake by muscles</a:t>
            </a:r>
          </a:p>
          <a:p>
            <a:r>
              <a:rPr lang="en-US" baseline="30000" dirty="0"/>
              <a:t>1</a:t>
            </a:r>
            <a:r>
              <a:rPr lang="en-AU" baseline="30000" dirty="0"/>
              <a:t>8</a:t>
            </a:r>
            <a:r>
              <a:rPr lang="en-AU" dirty="0"/>
              <a:t>F decays, emitting positrons which mutually destruct with electrons, releasing gamma rays which can be seen by a </a:t>
            </a:r>
            <a:br>
              <a:rPr lang="en-AU" dirty="0"/>
            </a:br>
            <a:r>
              <a:rPr lang="en-AU" dirty="0"/>
              <a:t>camera</a:t>
            </a:r>
          </a:p>
        </p:txBody>
      </p:sp>
      <p:pic>
        <p:nvPicPr>
          <p:cNvPr id="1026" name="Picture 2" descr="https://upload.wikimedia.org/wikipedia/commons/thumb/3/3d/PET-MIPS-anim.gif/220px-PET-MIPS-anim.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421092" y="2783782"/>
            <a:ext cx="2509786" cy="377608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923309" y="5286757"/>
            <a:ext cx="1946563" cy="1409700"/>
            <a:chOff x="1620982" y="3335049"/>
            <a:chExt cx="1946563" cy="1409700"/>
          </a:xfrm>
        </p:grpSpPr>
        <p:sp>
          <p:nvSpPr>
            <p:cNvPr id="4" name="Rectangle 3"/>
            <p:cNvSpPr/>
            <p:nvPr/>
          </p:nvSpPr>
          <p:spPr>
            <a:xfrm>
              <a:off x="1620982" y="3335049"/>
              <a:ext cx="1946563" cy="13893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Stereo skeletal formula of fluorodeoxyglucose (18F) ((2S,6R)-6-meth,-2-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335049"/>
              <a:ext cx="1905000" cy="14097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61369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 decay</a:t>
            </a:r>
            <a:endParaRPr lang="en-AU" dirty="0"/>
          </a:p>
        </p:txBody>
      </p:sp>
      <p:sp>
        <p:nvSpPr>
          <p:cNvPr id="3" name="Content Placeholder 2"/>
          <p:cNvSpPr>
            <a:spLocks noGrp="1"/>
          </p:cNvSpPr>
          <p:nvPr>
            <p:ph idx="1"/>
          </p:nvPr>
        </p:nvSpPr>
        <p:spPr/>
        <p:txBody>
          <a:bodyPr/>
          <a:lstStyle/>
          <a:p>
            <a:r>
              <a:rPr lang="en-US" altLang="en-US" dirty="0"/>
              <a:t>Atom in excited unstable state after emission of alpha or beta (or neutron capture).</a:t>
            </a:r>
          </a:p>
          <a:p>
            <a:r>
              <a:rPr lang="en-US" altLang="en-US" dirty="0"/>
              <a:t>Nuclide rearranges itself and releases energy.</a:t>
            </a:r>
          </a:p>
          <a:p>
            <a:r>
              <a:rPr lang="en-US" altLang="en-US" dirty="0"/>
              <a:t>No transmutation on its own, number of protons/neutrons unchanged</a:t>
            </a:r>
            <a:endParaRPr lang="en-AU" altLang="en-US" dirty="0"/>
          </a:p>
          <a:p>
            <a:endParaRPr lang="en-AU" dirty="0"/>
          </a:p>
        </p:txBody>
      </p:sp>
      <p:pic>
        <p:nvPicPr>
          <p:cNvPr id="3074" name="Picture 2" descr="Image result for gamma dec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507" y="4224809"/>
            <a:ext cx="6467475"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755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 radiation (</a:t>
            </a:r>
            <a:r>
              <a:rPr lang="el-GR" dirty="0"/>
              <a:t>γ</a:t>
            </a:r>
            <a:r>
              <a:rPr lang="en-US" dirty="0"/>
              <a:t>)</a:t>
            </a:r>
            <a:endParaRPr lang="en-AU" dirty="0"/>
          </a:p>
        </p:txBody>
      </p:sp>
      <p:sp>
        <p:nvSpPr>
          <p:cNvPr id="3" name="Content Placeholder 2"/>
          <p:cNvSpPr>
            <a:spLocks noGrp="1"/>
          </p:cNvSpPr>
          <p:nvPr>
            <p:ph idx="1"/>
          </p:nvPr>
        </p:nvSpPr>
        <p:spPr/>
        <p:txBody>
          <a:bodyPr/>
          <a:lstStyle/>
          <a:p>
            <a:r>
              <a:rPr lang="en-US" altLang="en-US" dirty="0"/>
              <a:t>No mass</a:t>
            </a:r>
          </a:p>
          <a:p>
            <a:r>
              <a:rPr lang="en-US" altLang="en-US" dirty="0"/>
              <a:t>No charge</a:t>
            </a:r>
          </a:p>
          <a:p>
            <a:r>
              <a:rPr lang="en-US" altLang="en-US" dirty="0"/>
              <a:t>Travels at speed of light.</a:t>
            </a:r>
          </a:p>
          <a:p>
            <a:r>
              <a:rPr lang="en-US" altLang="en-US" dirty="0"/>
              <a:t>Very penetrating, stopped by 10cm lead</a:t>
            </a:r>
          </a:p>
          <a:p>
            <a:r>
              <a:rPr lang="en-US" altLang="en-US" dirty="0"/>
              <a:t>Not as </a:t>
            </a:r>
            <a:r>
              <a:rPr lang="en-US" altLang="en-US" dirty="0" err="1"/>
              <a:t>ionising</a:t>
            </a:r>
            <a:r>
              <a:rPr lang="en-US" altLang="en-US" dirty="0"/>
              <a:t> as other beta/alpha. </a:t>
            </a:r>
            <a:endParaRPr lang="en-AU" altLang="en-US" dirty="0"/>
          </a:p>
          <a:p>
            <a:endParaRPr lang="en-AU" dirty="0"/>
          </a:p>
        </p:txBody>
      </p:sp>
    </p:spTree>
    <p:extLst>
      <p:ext uri="{BB962C8B-B14F-4D97-AF65-F5344CB8AC3E}">
        <p14:creationId xmlns:p14="http://schemas.microsoft.com/office/powerpoint/2010/main" val="2300645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 decay reactions</a:t>
            </a:r>
            <a:endParaRPr lang="en-AU" dirty="0"/>
          </a:p>
        </p:txBody>
      </p:sp>
      <p:sp>
        <p:nvSpPr>
          <p:cNvPr id="3" name="Content Placeholder 2"/>
          <p:cNvSpPr>
            <a:spLocks noGrp="1"/>
          </p:cNvSpPr>
          <p:nvPr>
            <p:ph idx="1"/>
          </p:nvPr>
        </p:nvSpPr>
        <p:spPr/>
        <p:txBody>
          <a:bodyPr>
            <a:normAutofit/>
          </a:bodyPr>
          <a:lstStyle/>
          <a:p>
            <a:pPr>
              <a:lnSpc>
                <a:spcPct val="80000"/>
              </a:lnSpc>
            </a:pPr>
            <a:r>
              <a:rPr lang="en-US" altLang="en-US" baseline="30000" dirty="0"/>
              <a:t>234</a:t>
            </a:r>
            <a:r>
              <a:rPr lang="en-US" altLang="en-US" baseline="-25000" dirty="0"/>
              <a:t>91</a:t>
            </a:r>
            <a:r>
              <a:rPr lang="en-US" altLang="en-US" dirty="0"/>
              <a:t>Pa* </a:t>
            </a:r>
            <a:r>
              <a:rPr lang="en-US" altLang="en-US" dirty="0">
                <a:sym typeface="Wingdings" panose="05000000000000000000" pitchFamily="2" charset="2"/>
              </a:rPr>
              <a:t></a:t>
            </a:r>
          </a:p>
          <a:p>
            <a:pPr>
              <a:lnSpc>
                <a:spcPct val="80000"/>
              </a:lnSpc>
            </a:pPr>
            <a:endParaRPr lang="en-US" altLang="en-US" dirty="0">
              <a:sym typeface="Wingdings" panose="05000000000000000000" pitchFamily="2" charset="2"/>
            </a:endParaRPr>
          </a:p>
          <a:p>
            <a:pPr>
              <a:lnSpc>
                <a:spcPct val="80000"/>
              </a:lnSpc>
            </a:pPr>
            <a:r>
              <a:rPr lang="en-US" altLang="en-US" baseline="30000" dirty="0">
                <a:sym typeface="Wingdings" panose="05000000000000000000" pitchFamily="2" charset="2"/>
              </a:rPr>
              <a:t>99m</a:t>
            </a:r>
            <a:r>
              <a:rPr lang="en-US" altLang="en-US" baseline="-25000" dirty="0">
                <a:sym typeface="Wingdings" panose="05000000000000000000" pitchFamily="2" charset="2"/>
              </a:rPr>
              <a:t>43 </a:t>
            </a:r>
            <a:r>
              <a:rPr lang="en-US" altLang="en-US" dirty="0">
                <a:sym typeface="Wingdings" panose="05000000000000000000" pitchFamily="2" charset="2"/>
              </a:rPr>
              <a:t>Tc </a:t>
            </a:r>
          </a:p>
          <a:p>
            <a:pPr>
              <a:lnSpc>
                <a:spcPct val="80000"/>
              </a:lnSpc>
            </a:pPr>
            <a:endParaRPr lang="en-US" altLang="en-US" dirty="0">
              <a:sym typeface="Wingdings" panose="05000000000000000000" pitchFamily="2" charset="2"/>
            </a:endParaRPr>
          </a:p>
          <a:p>
            <a:pPr>
              <a:lnSpc>
                <a:spcPct val="80000"/>
              </a:lnSpc>
            </a:pPr>
            <a:endParaRPr lang="en-US" altLang="en-US" dirty="0">
              <a:sym typeface="Wingdings" panose="05000000000000000000" pitchFamily="2" charset="2"/>
            </a:endParaRPr>
          </a:p>
          <a:p>
            <a:pPr>
              <a:lnSpc>
                <a:spcPct val="80000"/>
              </a:lnSpc>
            </a:pPr>
            <a:r>
              <a:rPr lang="en-US" altLang="en-US" dirty="0">
                <a:sym typeface="Wingdings" panose="05000000000000000000" pitchFamily="2" charset="2"/>
              </a:rPr>
              <a:t>Asterisk and ‘m’, both denote excited or metastable nucleus</a:t>
            </a:r>
          </a:p>
          <a:p>
            <a:pPr>
              <a:lnSpc>
                <a:spcPct val="80000"/>
              </a:lnSpc>
            </a:pPr>
            <a:r>
              <a:rPr lang="en-US" altLang="en-US" dirty="0">
                <a:sym typeface="Wingdings" panose="05000000000000000000" pitchFamily="2" charset="2"/>
              </a:rPr>
              <a:t>Nuclear equations: conservation of charge and mass.</a:t>
            </a:r>
          </a:p>
          <a:p>
            <a:endParaRPr lang="en-AU" dirty="0"/>
          </a:p>
        </p:txBody>
      </p:sp>
      <p:sp>
        <p:nvSpPr>
          <p:cNvPr id="4" name="TextBox 3"/>
          <p:cNvSpPr txBox="1"/>
          <p:nvPr/>
        </p:nvSpPr>
        <p:spPr>
          <a:xfrm>
            <a:off x="2379618" y="2279466"/>
            <a:ext cx="1770036" cy="461665"/>
          </a:xfrm>
          <a:prstGeom prst="rect">
            <a:avLst/>
          </a:prstGeom>
          <a:noFill/>
        </p:spPr>
        <p:txBody>
          <a:bodyPr wrap="none" rtlCol="0">
            <a:spAutoFit/>
          </a:bodyPr>
          <a:lstStyle/>
          <a:p>
            <a:r>
              <a:rPr lang="en-US" altLang="en-US" sz="2400" baseline="30000" dirty="0"/>
              <a:t>234</a:t>
            </a:r>
            <a:r>
              <a:rPr lang="en-US" altLang="en-US" sz="2400" baseline="-25000" dirty="0"/>
              <a:t>91</a:t>
            </a:r>
            <a:r>
              <a:rPr lang="en-US" altLang="en-US" sz="2400" dirty="0"/>
              <a:t>Pa </a:t>
            </a:r>
            <a:r>
              <a:rPr lang="en-US" sz="2400" dirty="0"/>
              <a:t>+ </a:t>
            </a:r>
            <a:r>
              <a:rPr lang="en-US" sz="2400" baseline="30000" dirty="0"/>
              <a:t>0</a:t>
            </a:r>
            <a:r>
              <a:rPr lang="en-US" sz="2400" baseline="-25000" dirty="0"/>
              <a:t>0</a:t>
            </a:r>
            <a:r>
              <a:rPr lang="el-GR" sz="2400" dirty="0"/>
              <a:t>γ</a:t>
            </a:r>
            <a:endParaRPr lang="en-AU" sz="2400" dirty="0"/>
          </a:p>
        </p:txBody>
      </p:sp>
      <p:sp>
        <p:nvSpPr>
          <p:cNvPr id="5" name="TextBox 4"/>
          <p:cNvSpPr txBox="1"/>
          <p:nvPr/>
        </p:nvSpPr>
        <p:spPr>
          <a:xfrm>
            <a:off x="2379618" y="3092582"/>
            <a:ext cx="1694310" cy="461665"/>
          </a:xfrm>
          <a:prstGeom prst="rect">
            <a:avLst/>
          </a:prstGeom>
          <a:noFill/>
        </p:spPr>
        <p:txBody>
          <a:bodyPr wrap="none" rtlCol="0">
            <a:spAutoFit/>
          </a:bodyPr>
          <a:lstStyle/>
          <a:p>
            <a:r>
              <a:rPr lang="en-US" altLang="en-US" sz="2400" baseline="30000" dirty="0">
                <a:sym typeface="Wingdings" panose="05000000000000000000" pitchFamily="2" charset="2"/>
              </a:rPr>
              <a:t>99</a:t>
            </a:r>
            <a:r>
              <a:rPr lang="en-US" altLang="en-US" sz="2400" baseline="-25000" dirty="0">
                <a:sym typeface="Wingdings" panose="05000000000000000000" pitchFamily="2" charset="2"/>
              </a:rPr>
              <a:t>43 </a:t>
            </a:r>
            <a:r>
              <a:rPr lang="en-US" altLang="en-US" sz="2400" dirty="0">
                <a:sym typeface="Wingdings" panose="05000000000000000000" pitchFamily="2" charset="2"/>
              </a:rPr>
              <a:t>Tc</a:t>
            </a:r>
            <a:r>
              <a:rPr lang="en-US" sz="2400" dirty="0"/>
              <a:t> + </a:t>
            </a:r>
            <a:r>
              <a:rPr lang="en-US" sz="2400" baseline="30000" dirty="0"/>
              <a:t>0</a:t>
            </a:r>
            <a:r>
              <a:rPr lang="en-US" sz="2400" baseline="-25000" dirty="0"/>
              <a:t>0</a:t>
            </a:r>
            <a:r>
              <a:rPr lang="el-GR" sz="2400" dirty="0"/>
              <a:t>γ</a:t>
            </a:r>
            <a:endParaRPr lang="en-AU" sz="2400" dirty="0"/>
          </a:p>
        </p:txBody>
      </p:sp>
    </p:spTree>
    <p:extLst>
      <p:ext uri="{BB962C8B-B14F-4D97-AF65-F5344CB8AC3E}">
        <p14:creationId xmlns:p14="http://schemas.microsoft.com/office/powerpoint/2010/main" val="344186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 ray use – Gamma knife</a:t>
            </a:r>
            <a:endParaRPr lang="en-AU" dirty="0"/>
          </a:p>
        </p:txBody>
      </p:sp>
      <p:sp>
        <p:nvSpPr>
          <p:cNvPr id="3" name="Content Placeholder 2"/>
          <p:cNvSpPr>
            <a:spLocks noGrp="1"/>
          </p:cNvSpPr>
          <p:nvPr>
            <p:ph idx="1"/>
          </p:nvPr>
        </p:nvSpPr>
        <p:spPr/>
        <p:txBody>
          <a:bodyPr/>
          <a:lstStyle/>
          <a:p>
            <a:r>
              <a:rPr lang="en-US" dirty="0"/>
              <a:t>Many sources of gamma rays placed around head, all aimed at cancer in the brain</a:t>
            </a:r>
          </a:p>
          <a:p>
            <a:r>
              <a:rPr lang="en-US" dirty="0"/>
              <a:t>Each individual beam of gamma rays is too weak </a:t>
            </a:r>
            <a:br>
              <a:rPr lang="en-US" dirty="0"/>
            </a:br>
            <a:r>
              <a:rPr lang="en-US" dirty="0"/>
              <a:t>to cause significant damage</a:t>
            </a:r>
          </a:p>
          <a:p>
            <a:r>
              <a:rPr lang="en-US" dirty="0"/>
              <a:t>The individual beams intersect at the cancer</a:t>
            </a:r>
            <a:br>
              <a:rPr lang="en-US" dirty="0"/>
            </a:br>
            <a:r>
              <a:rPr lang="en-US" dirty="0"/>
              <a:t>so it receives a much higher dose of radiation</a:t>
            </a:r>
            <a:endParaRPr lang="en-AU" dirty="0"/>
          </a:p>
        </p:txBody>
      </p:sp>
      <p:pic>
        <p:nvPicPr>
          <p:cNvPr id="1028" name="Picture 4" descr="Image result for gamma kni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294" y="3344091"/>
            <a:ext cx="4151997"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561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Neutron radiation</a:t>
            </a:r>
            <a:endParaRPr lang="en-AU" dirty="0"/>
          </a:p>
        </p:txBody>
      </p:sp>
      <p:sp>
        <p:nvSpPr>
          <p:cNvPr id="3" name="Content Placeholder 2"/>
          <p:cNvSpPr>
            <a:spLocks noGrp="1"/>
          </p:cNvSpPr>
          <p:nvPr>
            <p:ph idx="1"/>
          </p:nvPr>
        </p:nvSpPr>
        <p:spPr/>
        <p:txBody>
          <a:bodyPr/>
          <a:lstStyle/>
          <a:p>
            <a:r>
              <a:rPr lang="en-AU" altLang="en-US" dirty="0"/>
              <a:t>Neutrons have no electrical charge.  </a:t>
            </a:r>
          </a:p>
          <a:p>
            <a:r>
              <a:rPr lang="en-AU" altLang="en-US" dirty="0"/>
              <a:t>They have nearly the same mass as a proton (a hydrogen atom nucleus).  </a:t>
            </a:r>
          </a:p>
          <a:p>
            <a:r>
              <a:rPr lang="en-AU" altLang="en-US" dirty="0"/>
              <a:t>The source of neutrons is primarily nuclear reactions, such as fission, but they  may also be produced from the decay of radioactive nuclides.  </a:t>
            </a:r>
          </a:p>
          <a:p>
            <a:r>
              <a:rPr lang="en-AU" altLang="en-US" dirty="0"/>
              <a:t>Because of its lack of charge, the neutron is difficult to stop and has a high penetrating power. </a:t>
            </a:r>
          </a:p>
          <a:p>
            <a:r>
              <a:rPr lang="en-US" altLang="en-US" dirty="0"/>
              <a:t>Neutrons can be absorbed by nuclides.</a:t>
            </a:r>
            <a:endParaRPr lang="en-AU" altLang="en-US" dirty="0"/>
          </a:p>
          <a:p>
            <a:endParaRPr lang="en-AU" dirty="0"/>
          </a:p>
        </p:txBody>
      </p:sp>
    </p:spTree>
    <p:extLst>
      <p:ext uri="{BB962C8B-B14F-4D97-AF65-F5344CB8AC3E}">
        <p14:creationId xmlns:p14="http://schemas.microsoft.com/office/powerpoint/2010/main" val="690037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Decay series</a:t>
            </a:r>
            <a:endParaRPr lang="en-AU" dirty="0"/>
          </a:p>
        </p:txBody>
      </p:sp>
      <p:sp>
        <p:nvSpPr>
          <p:cNvPr id="3" name="Content Placeholder 2"/>
          <p:cNvSpPr>
            <a:spLocks noGrp="1"/>
          </p:cNvSpPr>
          <p:nvPr>
            <p:ph idx="1"/>
          </p:nvPr>
        </p:nvSpPr>
        <p:spPr>
          <a:xfrm>
            <a:off x="680321" y="2336873"/>
            <a:ext cx="2072353" cy="3599316"/>
          </a:xfrm>
        </p:spPr>
        <p:txBody>
          <a:bodyPr>
            <a:normAutofit fontScale="92500" lnSpcReduction="10000"/>
          </a:bodyPr>
          <a:lstStyle/>
          <a:p>
            <a:r>
              <a:rPr lang="en-US" altLang="en-US" dirty="0"/>
              <a:t>Radioactive atoms can undergo a series of decays </a:t>
            </a:r>
            <a:r>
              <a:rPr lang="en-US" altLang="en-US" dirty="0" err="1"/>
              <a:t>ie</a:t>
            </a:r>
            <a:r>
              <a:rPr lang="en-US" altLang="en-US" dirty="0"/>
              <a:t> daughter nuclide decays, grand daughter nuclide decays further.</a:t>
            </a:r>
            <a:endParaRPr lang="en-AU" dirty="0"/>
          </a:p>
        </p:txBody>
      </p:sp>
      <p:graphicFrame>
        <p:nvGraphicFramePr>
          <p:cNvPr id="52" name="Object 2"/>
          <p:cNvGraphicFramePr>
            <a:graphicFrameLocks noChangeAspect="1"/>
          </p:cNvGraphicFramePr>
          <p:nvPr>
            <p:extLst>
              <p:ext uri="{D42A27DB-BD31-4B8C-83A1-F6EECF244321}">
                <p14:modId xmlns:p14="http://schemas.microsoft.com/office/powerpoint/2010/main" val="1446802089"/>
              </p:ext>
            </p:extLst>
          </p:nvPr>
        </p:nvGraphicFramePr>
        <p:xfrm>
          <a:off x="5856238" y="2354335"/>
          <a:ext cx="6192838" cy="4337050"/>
        </p:xfrm>
        <a:graphic>
          <a:graphicData uri="http://schemas.openxmlformats.org/presentationml/2006/ole">
            <mc:AlternateContent xmlns:mc="http://schemas.openxmlformats.org/markup-compatibility/2006">
              <mc:Choice xmlns:v="urn:schemas-microsoft-com:vml" Requires="v">
                <p:oleObj spid="_x0000_s2156" name="Bitmap Image" r:id="rId4" imgW="7059010" imgH="4944165" progId="Paint.Picture">
                  <p:embed/>
                </p:oleObj>
              </mc:Choice>
              <mc:Fallback>
                <p:oleObj name="Bitmap Image" r:id="rId4" imgW="7059010" imgH="4944165" progId="Paint.Picture">
                  <p:embed/>
                  <p:pic>
                    <p:nvPicPr>
                      <p:cNvPr id="4198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238" y="2354335"/>
                        <a:ext cx="6192838" cy="4337050"/>
                      </a:xfrm>
                      <a:prstGeom prst="rect">
                        <a:avLst/>
                      </a:prstGeom>
                      <a:noFill/>
                      <a:ln>
                        <a:noFill/>
                      </a:ln>
                      <a:effectLst/>
                    </p:spPr>
                  </p:pic>
                </p:oleObj>
              </mc:Fallback>
            </mc:AlternateContent>
          </a:graphicData>
        </a:graphic>
      </p:graphicFrame>
      <p:sp>
        <p:nvSpPr>
          <p:cNvPr id="53" name="Line 4"/>
          <p:cNvSpPr>
            <a:spLocks noChangeShapeType="1"/>
          </p:cNvSpPr>
          <p:nvPr/>
        </p:nvSpPr>
        <p:spPr bwMode="auto">
          <a:xfrm flipH="1">
            <a:off x="10969576" y="2427360"/>
            <a:ext cx="935037"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4" name="Line 5"/>
          <p:cNvSpPr>
            <a:spLocks noChangeShapeType="1"/>
          </p:cNvSpPr>
          <p:nvPr/>
        </p:nvSpPr>
        <p:spPr bwMode="auto">
          <a:xfrm flipH="1">
            <a:off x="10917188" y="2911548"/>
            <a:ext cx="911225" cy="4175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5" name="Oval 6"/>
          <p:cNvSpPr>
            <a:spLocks noChangeArrowheads="1"/>
          </p:cNvSpPr>
          <p:nvPr/>
        </p:nvSpPr>
        <p:spPr bwMode="auto">
          <a:xfrm>
            <a:off x="11785551" y="2336873"/>
            <a:ext cx="142875" cy="144462"/>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6" name="Line 7"/>
          <p:cNvSpPr>
            <a:spLocks noChangeShapeType="1"/>
          </p:cNvSpPr>
          <p:nvPr/>
        </p:nvSpPr>
        <p:spPr bwMode="auto">
          <a:xfrm>
            <a:off x="10969576" y="2889323"/>
            <a:ext cx="411162" cy="4762"/>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7" name="Line 8"/>
          <p:cNvSpPr>
            <a:spLocks noChangeShapeType="1"/>
          </p:cNvSpPr>
          <p:nvPr/>
        </p:nvSpPr>
        <p:spPr bwMode="auto">
          <a:xfrm flipV="1">
            <a:off x="11393438" y="2894085"/>
            <a:ext cx="457200" cy="0"/>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58" name="Oval 9"/>
          <p:cNvSpPr>
            <a:spLocks noChangeArrowheads="1"/>
          </p:cNvSpPr>
          <p:nvPr/>
        </p:nvSpPr>
        <p:spPr bwMode="auto">
          <a:xfrm>
            <a:off x="11771263" y="2811535"/>
            <a:ext cx="142875" cy="144463"/>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9" name="Line 10"/>
          <p:cNvSpPr>
            <a:spLocks noChangeShapeType="1"/>
          </p:cNvSpPr>
          <p:nvPr/>
        </p:nvSpPr>
        <p:spPr bwMode="auto">
          <a:xfrm flipH="1">
            <a:off x="9999613" y="3362398"/>
            <a:ext cx="873125" cy="42703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0" name="Oval 11"/>
          <p:cNvSpPr>
            <a:spLocks noChangeArrowheads="1"/>
          </p:cNvSpPr>
          <p:nvPr/>
        </p:nvSpPr>
        <p:spPr bwMode="auto">
          <a:xfrm>
            <a:off x="10848926" y="3276673"/>
            <a:ext cx="142875" cy="144462"/>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 name="Line 12"/>
          <p:cNvSpPr>
            <a:spLocks noChangeShapeType="1"/>
          </p:cNvSpPr>
          <p:nvPr/>
        </p:nvSpPr>
        <p:spPr bwMode="auto">
          <a:xfrm flipH="1">
            <a:off x="9097913" y="3795785"/>
            <a:ext cx="911225" cy="4175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2" name="Line 13"/>
          <p:cNvSpPr>
            <a:spLocks noChangeShapeType="1"/>
          </p:cNvSpPr>
          <p:nvPr/>
        </p:nvSpPr>
        <p:spPr bwMode="auto">
          <a:xfrm flipH="1">
            <a:off x="8164463" y="4227585"/>
            <a:ext cx="908050" cy="4429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3" name="Oval 14"/>
          <p:cNvSpPr>
            <a:spLocks noChangeArrowheads="1"/>
          </p:cNvSpPr>
          <p:nvPr/>
        </p:nvSpPr>
        <p:spPr bwMode="auto">
          <a:xfrm>
            <a:off x="8996313" y="4164085"/>
            <a:ext cx="142875" cy="144463"/>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4" name="Line 15"/>
          <p:cNvSpPr>
            <a:spLocks noChangeShapeType="1"/>
          </p:cNvSpPr>
          <p:nvPr/>
        </p:nvSpPr>
        <p:spPr bwMode="auto">
          <a:xfrm flipH="1">
            <a:off x="7262763" y="4659385"/>
            <a:ext cx="901700" cy="4841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5" name="Oval 16"/>
          <p:cNvSpPr>
            <a:spLocks noChangeArrowheads="1"/>
          </p:cNvSpPr>
          <p:nvPr/>
        </p:nvSpPr>
        <p:spPr bwMode="auto">
          <a:xfrm>
            <a:off x="8088263" y="4587948"/>
            <a:ext cx="142875" cy="144462"/>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6" name="Line 17"/>
          <p:cNvSpPr>
            <a:spLocks noChangeShapeType="1"/>
          </p:cNvSpPr>
          <p:nvPr/>
        </p:nvSpPr>
        <p:spPr bwMode="auto">
          <a:xfrm>
            <a:off x="7243713" y="5148335"/>
            <a:ext cx="449263" cy="0"/>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7" name="Line 18"/>
          <p:cNvSpPr>
            <a:spLocks noChangeShapeType="1"/>
          </p:cNvSpPr>
          <p:nvPr/>
        </p:nvSpPr>
        <p:spPr bwMode="auto">
          <a:xfrm flipV="1">
            <a:off x="7680276" y="5134048"/>
            <a:ext cx="439737" cy="0"/>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68" name="Oval 19"/>
          <p:cNvSpPr>
            <a:spLocks noChangeArrowheads="1"/>
          </p:cNvSpPr>
          <p:nvPr/>
        </p:nvSpPr>
        <p:spPr bwMode="auto">
          <a:xfrm>
            <a:off x="7618363" y="5062610"/>
            <a:ext cx="142875" cy="144463"/>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9" name="Line 20"/>
          <p:cNvSpPr>
            <a:spLocks noChangeShapeType="1"/>
          </p:cNvSpPr>
          <p:nvPr/>
        </p:nvSpPr>
        <p:spPr bwMode="auto">
          <a:xfrm flipH="1">
            <a:off x="7297688" y="5162623"/>
            <a:ext cx="863600" cy="4175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0" name="Line 21"/>
          <p:cNvSpPr>
            <a:spLocks noChangeShapeType="1"/>
          </p:cNvSpPr>
          <p:nvPr/>
        </p:nvSpPr>
        <p:spPr bwMode="auto">
          <a:xfrm flipV="1">
            <a:off x="7224663" y="5596010"/>
            <a:ext cx="439738" cy="0"/>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1" name="Line 22"/>
          <p:cNvSpPr>
            <a:spLocks noChangeShapeType="1"/>
          </p:cNvSpPr>
          <p:nvPr/>
        </p:nvSpPr>
        <p:spPr bwMode="auto">
          <a:xfrm flipV="1">
            <a:off x="7748538" y="5581723"/>
            <a:ext cx="439738" cy="0"/>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2" name="Line 23"/>
          <p:cNvSpPr>
            <a:spLocks noChangeShapeType="1"/>
          </p:cNvSpPr>
          <p:nvPr/>
        </p:nvSpPr>
        <p:spPr bwMode="auto">
          <a:xfrm flipH="1">
            <a:off x="7296101" y="5610298"/>
            <a:ext cx="863600" cy="4175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73" name="Oval 24"/>
          <p:cNvSpPr>
            <a:spLocks noChangeArrowheads="1"/>
          </p:cNvSpPr>
          <p:nvPr/>
        </p:nvSpPr>
        <p:spPr bwMode="auto">
          <a:xfrm>
            <a:off x="7181801" y="5954785"/>
            <a:ext cx="142875" cy="144463"/>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4" name="Oval 25"/>
          <p:cNvSpPr>
            <a:spLocks noChangeArrowheads="1"/>
          </p:cNvSpPr>
          <p:nvPr/>
        </p:nvSpPr>
        <p:spPr bwMode="auto">
          <a:xfrm>
            <a:off x="10869563" y="2816298"/>
            <a:ext cx="142875" cy="144462"/>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5" name="Oval 26"/>
          <p:cNvSpPr>
            <a:spLocks noChangeArrowheads="1"/>
          </p:cNvSpPr>
          <p:nvPr/>
        </p:nvSpPr>
        <p:spPr bwMode="auto">
          <a:xfrm>
            <a:off x="11315651" y="2813123"/>
            <a:ext cx="142875" cy="144462"/>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6" name="Oval 27"/>
          <p:cNvSpPr>
            <a:spLocks noChangeArrowheads="1"/>
          </p:cNvSpPr>
          <p:nvPr/>
        </p:nvSpPr>
        <p:spPr bwMode="auto">
          <a:xfrm>
            <a:off x="9931351" y="3722760"/>
            <a:ext cx="142875" cy="144463"/>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7" name="Oval 28"/>
          <p:cNvSpPr>
            <a:spLocks noChangeArrowheads="1"/>
          </p:cNvSpPr>
          <p:nvPr/>
        </p:nvSpPr>
        <p:spPr bwMode="auto">
          <a:xfrm>
            <a:off x="7211963" y="5076898"/>
            <a:ext cx="142875" cy="144462"/>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8" name="Oval 29"/>
          <p:cNvSpPr>
            <a:spLocks noChangeArrowheads="1"/>
          </p:cNvSpPr>
          <p:nvPr/>
        </p:nvSpPr>
        <p:spPr bwMode="auto">
          <a:xfrm>
            <a:off x="8091438" y="5075310"/>
            <a:ext cx="142875" cy="144463"/>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9" name="Oval 30"/>
          <p:cNvSpPr>
            <a:spLocks noChangeArrowheads="1"/>
          </p:cNvSpPr>
          <p:nvPr/>
        </p:nvSpPr>
        <p:spPr bwMode="auto">
          <a:xfrm>
            <a:off x="7196088" y="5527748"/>
            <a:ext cx="142875" cy="144462"/>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0" name="Oval 31"/>
          <p:cNvSpPr>
            <a:spLocks noChangeArrowheads="1"/>
          </p:cNvSpPr>
          <p:nvPr/>
        </p:nvSpPr>
        <p:spPr bwMode="auto">
          <a:xfrm>
            <a:off x="8088263" y="5522985"/>
            <a:ext cx="142875" cy="144463"/>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1" name="Oval 32"/>
          <p:cNvSpPr>
            <a:spLocks noChangeArrowheads="1"/>
          </p:cNvSpPr>
          <p:nvPr/>
        </p:nvSpPr>
        <p:spPr bwMode="auto">
          <a:xfrm>
            <a:off x="7612013" y="5527748"/>
            <a:ext cx="142875" cy="144462"/>
          </a:xfrm>
          <a:prstGeom prst="ellipse">
            <a:avLst/>
          </a:prstGeom>
          <a:solidFill>
            <a:srgbClr val="00FF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82" name="Group 33"/>
          <p:cNvGrpSpPr>
            <a:grpSpLocks/>
          </p:cNvGrpSpPr>
          <p:nvPr/>
        </p:nvGrpSpPr>
        <p:grpSpPr bwMode="auto">
          <a:xfrm>
            <a:off x="9033706" y="4789560"/>
            <a:ext cx="2803524" cy="579437"/>
            <a:chOff x="295" y="3521"/>
            <a:chExt cx="1766" cy="365"/>
          </a:xfrm>
          <a:solidFill>
            <a:schemeClr val="tx1"/>
          </a:solidFill>
        </p:grpSpPr>
        <p:sp>
          <p:nvSpPr>
            <p:cNvPr id="84" name="Text Box 35"/>
            <p:cNvSpPr txBox="1">
              <a:spLocks noChangeArrowheads="1"/>
            </p:cNvSpPr>
            <p:nvPr/>
          </p:nvSpPr>
          <p:spPr bwMode="auto">
            <a:xfrm>
              <a:off x="295" y="3521"/>
              <a:ext cx="1766" cy="3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dirty="0">
                  <a:solidFill>
                    <a:srgbClr val="FF0000"/>
                  </a:solidFill>
                </a:rPr>
                <a:t>ALPHA</a:t>
              </a:r>
              <a:endParaRPr lang="en-US" altLang="en-US" dirty="0">
                <a:solidFill>
                  <a:srgbClr val="FF0000"/>
                </a:solidFill>
              </a:endParaRPr>
            </a:p>
          </p:txBody>
        </p:sp>
        <p:sp>
          <p:nvSpPr>
            <p:cNvPr id="83" name="Line 34"/>
            <p:cNvSpPr>
              <a:spLocks noChangeShapeType="1"/>
            </p:cNvSpPr>
            <p:nvPr/>
          </p:nvSpPr>
          <p:spPr bwMode="auto">
            <a:xfrm>
              <a:off x="1383" y="3748"/>
              <a:ext cx="635" cy="0"/>
            </a:xfrm>
            <a:prstGeom prst="line">
              <a:avLst/>
            </a:prstGeom>
            <a:grpFill/>
            <a:ln w="76200">
              <a:solidFill>
                <a:srgbClr val="FF0000"/>
              </a:solidFill>
              <a:round/>
              <a:headEnd/>
              <a:tailEnd type="triangle" w="med" len="med"/>
            </a:ln>
          </p:spPr>
          <p:txBody>
            <a:bodyPr/>
            <a:lstStyle/>
            <a:p>
              <a:endParaRPr lang="en-AU"/>
            </a:p>
          </p:txBody>
        </p:sp>
      </p:grpSp>
      <p:grpSp>
        <p:nvGrpSpPr>
          <p:cNvPr id="85" name="Group 36"/>
          <p:cNvGrpSpPr>
            <a:grpSpLocks/>
          </p:cNvGrpSpPr>
          <p:nvPr/>
        </p:nvGrpSpPr>
        <p:grpSpPr bwMode="auto">
          <a:xfrm>
            <a:off x="9026874" y="5391223"/>
            <a:ext cx="2802732" cy="579437"/>
            <a:chOff x="2426" y="3521"/>
            <a:chExt cx="1655" cy="365"/>
          </a:xfrm>
        </p:grpSpPr>
        <p:sp>
          <p:nvSpPr>
            <p:cNvPr id="86" name="Text Box 37"/>
            <p:cNvSpPr txBox="1">
              <a:spLocks noChangeArrowheads="1"/>
            </p:cNvSpPr>
            <p:nvPr/>
          </p:nvSpPr>
          <p:spPr bwMode="auto">
            <a:xfrm>
              <a:off x="2426" y="3521"/>
              <a:ext cx="1655" cy="3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dirty="0">
                  <a:solidFill>
                    <a:srgbClr val="0033CC"/>
                  </a:solidFill>
                </a:rPr>
                <a:t>BETA</a:t>
              </a:r>
              <a:endParaRPr lang="en-US" altLang="en-US" dirty="0">
                <a:solidFill>
                  <a:srgbClr val="0033CC"/>
                </a:solidFill>
              </a:endParaRPr>
            </a:p>
          </p:txBody>
        </p:sp>
        <p:sp>
          <p:nvSpPr>
            <p:cNvPr id="87" name="Line 38"/>
            <p:cNvSpPr>
              <a:spLocks noChangeShapeType="1"/>
            </p:cNvSpPr>
            <p:nvPr/>
          </p:nvSpPr>
          <p:spPr bwMode="auto">
            <a:xfrm>
              <a:off x="3379" y="3748"/>
              <a:ext cx="635" cy="0"/>
            </a:xfrm>
            <a:prstGeom prst="line">
              <a:avLst/>
            </a:prstGeom>
            <a:noFill/>
            <a:ln w="762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grpSp>
      <p:pic>
        <p:nvPicPr>
          <p:cNvPr id="2145" name="Picture 97" descr="Image result for decay series">
            <a:extLst>
              <a:ext uri="{FF2B5EF4-FFF2-40B4-BE49-F238E27FC236}">
                <a16:creationId xmlns:a16="http://schemas.microsoft.com/office/drawing/2014/main" id="{3DFDF973-50F3-4984-83D5-0DBBFDD3D9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2326" y="1995560"/>
            <a:ext cx="333375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64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ox(in)">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strips(downRight)">
                                      <p:cBhvr>
                                        <p:cTn id="12" dur="1000"/>
                                        <p:tgtEl>
                                          <p:spTgt spid="82"/>
                                        </p:tgtEl>
                                      </p:cBhvr>
                                    </p:animEffect>
                                  </p:childTnLst>
                                </p:cTn>
                              </p:par>
                            </p:childTnLst>
                          </p:cTn>
                        </p:par>
                        <p:par>
                          <p:cTn id="13" fill="hold">
                            <p:stCondLst>
                              <p:cond delay="1000"/>
                            </p:stCondLst>
                            <p:childTnLst>
                              <p:par>
                                <p:cTn id="14" presetID="18" presetClass="entr" presetSubtype="6" fill="hold" nodeType="after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strips(downRight)">
                                      <p:cBhvr>
                                        <p:cTn id="16" dur="1000"/>
                                        <p:tgtEl>
                                          <p:spTgt spid="8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par>
                          <p:cTn id="21" fill="hold">
                            <p:stCondLst>
                              <p:cond delay="0"/>
                            </p:stCondLst>
                            <p:childTnLst>
                              <p:par>
                                <p:cTn id="22" presetID="18" presetClass="entr" presetSubtype="12" fill="hold" nodeType="afterEffect">
                                  <p:stCondLst>
                                    <p:cond delay="500"/>
                                  </p:stCondLst>
                                  <p:childTnLst>
                                    <p:set>
                                      <p:cBhvr>
                                        <p:cTn id="23" dur="1" fill="hold">
                                          <p:stCondLst>
                                            <p:cond delay="0"/>
                                          </p:stCondLst>
                                        </p:cTn>
                                        <p:tgtEl>
                                          <p:spTgt spid="53"/>
                                        </p:tgtEl>
                                        <p:attrNameLst>
                                          <p:attrName>style.visibility</p:attrName>
                                        </p:attrNameLst>
                                      </p:cBhvr>
                                      <p:to>
                                        <p:strVal val="visible"/>
                                      </p:to>
                                    </p:set>
                                    <p:animEffect transition="in" filter="strips(downLeft)">
                                      <p:cBhvr>
                                        <p:cTn id="24" dur="500"/>
                                        <p:tgtEl>
                                          <p:spTgt spid="53"/>
                                        </p:tgtEl>
                                      </p:cBhvr>
                                    </p:animEffect>
                                  </p:childTnLst>
                                </p:cTn>
                              </p:par>
                            </p:childTnLst>
                          </p:cTn>
                        </p:par>
                        <p:par>
                          <p:cTn id="25" fill="hold">
                            <p:stCondLst>
                              <p:cond delay="1000"/>
                            </p:stCondLst>
                            <p:childTnLst>
                              <p:par>
                                <p:cTn id="26" presetID="1" presetClass="entr" presetSubtype="0" fill="hold" grpId="0" nodeType="afterEffect">
                                  <p:stCondLst>
                                    <p:cond delay="500"/>
                                  </p:stCondLst>
                                  <p:childTnLst>
                                    <p:set>
                                      <p:cBhvr>
                                        <p:cTn id="27" dur="1" fill="hold">
                                          <p:stCondLst>
                                            <p:cond delay="0"/>
                                          </p:stCondLst>
                                        </p:cTn>
                                        <p:tgtEl>
                                          <p:spTgt spid="74"/>
                                        </p:tgtEl>
                                        <p:attrNameLst>
                                          <p:attrName>style.visibility</p:attrName>
                                        </p:attrNameLst>
                                      </p:cBhvr>
                                      <p:to>
                                        <p:strVal val="visible"/>
                                      </p:to>
                                    </p:set>
                                  </p:childTnLst>
                                </p:cTn>
                              </p:par>
                            </p:childTnLst>
                          </p:cTn>
                        </p:par>
                        <p:par>
                          <p:cTn id="28" fill="hold">
                            <p:stCondLst>
                              <p:cond delay="1500"/>
                            </p:stCondLst>
                            <p:childTnLst>
                              <p:par>
                                <p:cTn id="29" presetID="18" presetClass="entr" presetSubtype="3" fill="hold" nodeType="afterEffect">
                                  <p:stCondLst>
                                    <p:cond delay="500"/>
                                  </p:stCondLst>
                                  <p:childTnLst>
                                    <p:set>
                                      <p:cBhvr>
                                        <p:cTn id="30" dur="1" fill="hold">
                                          <p:stCondLst>
                                            <p:cond delay="0"/>
                                          </p:stCondLst>
                                        </p:cTn>
                                        <p:tgtEl>
                                          <p:spTgt spid="56"/>
                                        </p:tgtEl>
                                        <p:attrNameLst>
                                          <p:attrName>style.visibility</p:attrName>
                                        </p:attrNameLst>
                                      </p:cBhvr>
                                      <p:to>
                                        <p:strVal val="visible"/>
                                      </p:to>
                                    </p:set>
                                    <p:animEffect transition="in" filter="strips(upRight)">
                                      <p:cBhvr>
                                        <p:cTn id="31" dur="500"/>
                                        <p:tgtEl>
                                          <p:spTgt spid="56"/>
                                        </p:tgtEl>
                                      </p:cBhvr>
                                    </p:animEffect>
                                  </p:childTnLst>
                                </p:cTn>
                              </p:par>
                            </p:childTnLst>
                          </p:cTn>
                        </p:par>
                        <p:par>
                          <p:cTn id="32" fill="hold">
                            <p:stCondLst>
                              <p:cond delay="2500"/>
                            </p:stCondLst>
                            <p:childTnLst>
                              <p:par>
                                <p:cTn id="33" presetID="1" presetClass="entr" presetSubtype="0" fill="hold" grpId="0" nodeType="afterEffect">
                                  <p:stCondLst>
                                    <p:cond delay="500"/>
                                  </p:stCondLst>
                                  <p:childTnLst>
                                    <p:set>
                                      <p:cBhvr>
                                        <p:cTn id="34" dur="1" fill="hold">
                                          <p:stCondLst>
                                            <p:cond delay="0"/>
                                          </p:stCondLst>
                                        </p:cTn>
                                        <p:tgtEl>
                                          <p:spTgt spid="75"/>
                                        </p:tgtEl>
                                        <p:attrNameLst>
                                          <p:attrName>style.visibility</p:attrName>
                                        </p:attrNameLst>
                                      </p:cBhvr>
                                      <p:to>
                                        <p:strVal val="visible"/>
                                      </p:to>
                                    </p:set>
                                  </p:childTnLst>
                                </p:cTn>
                              </p:par>
                            </p:childTnLst>
                          </p:cTn>
                        </p:par>
                        <p:par>
                          <p:cTn id="35" fill="hold">
                            <p:stCondLst>
                              <p:cond delay="3000"/>
                            </p:stCondLst>
                            <p:childTnLst>
                              <p:par>
                                <p:cTn id="36" presetID="18" presetClass="entr" presetSubtype="3" fill="hold" nodeType="afterEffect">
                                  <p:stCondLst>
                                    <p:cond delay="500"/>
                                  </p:stCondLst>
                                  <p:childTnLst>
                                    <p:set>
                                      <p:cBhvr>
                                        <p:cTn id="37" dur="1" fill="hold">
                                          <p:stCondLst>
                                            <p:cond delay="0"/>
                                          </p:stCondLst>
                                        </p:cTn>
                                        <p:tgtEl>
                                          <p:spTgt spid="57"/>
                                        </p:tgtEl>
                                        <p:attrNameLst>
                                          <p:attrName>style.visibility</p:attrName>
                                        </p:attrNameLst>
                                      </p:cBhvr>
                                      <p:to>
                                        <p:strVal val="visible"/>
                                      </p:to>
                                    </p:set>
                                    <p:animEffect transition="in" filter="strips(upRight)">
                                      <p:cBhvr>
                                        <p:cTn id="38" dur="500"/>
                                        <p:tgtEl>
                                          <p:spTgt spid="57"/>
                                        </p:tgtEl>
                                      </p:cBhvr>
                                    </p:animEffect>
                                  </p:childTnLst>
                                </p:cTn>
                              </p:par>
                            </p:childTnLst>
                          </p:cTn>
                        </p:par>
                        <p:par>
                          <p:cTn id="39" fill="hold">
                            <p:stCondLst>
                              <p:cond delay="4000"/>
                            </p:stCondLst>
                            <p:childTnLst>
                              <p:par>
                                <p:cTn id="40" presetID="1" presetClass="entr" presetSubtype="0" fill="hold" grpId="0" nodeType="afterEffect">
                                  <p:stCondLst>
                                    <p:cond delay="500"/>
                                  </p:stCondLst>
                                  <p:childTnLst>
                                    <p:set>
                                      <p:cBhvr>
                                        <p:cTn id="41" dur="1" fill="hold">
                                          <p:stCondLst>
                                            <p:cond delay="0"/>
                                          </p:stCondLst>
                                        </p:cTn>
                                        <p:tgtEl>
                                          <p:spTgt spid="58"/>
                                        </p:tgtEl>
                                        <p:attrNameLst>
                                          <p:attrName>style.visibility</p:attrName>
                                        </p:attrNameLst>
                                      </p:cBhvr>
                                      <p:to>
                                        <p:strVal val="visible"/>
                                      </p:to>
                                    </p:set>
                                  </p:childTnLst>
                                </p:cTn>
                              </p:par>
                            </p:childTnLst>
                          </p:cTn>
                        </p:par>
                        <p:par>
                          <p:cTn id="42" fill="hold">
                            <p:stCondLst>
                              <p:cond delay="4500"/>
                            </p:stCondLst>
                            <p:childTnLst>
                              <p:par>
                                <p:cTn id="43" presetID="18" presetClass="entr" presetSubtype="12"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strips(downLeft)">
                                      <p:cBhvr>
                                        <p:cTn id="45" dur="500"/>
                                        <p:tgtEl>
                                          <p:spTgt spid="54"/>
                                        </p:tgtEl>
                                      </p:cBhvr>
                                    </p:animEffect>
                                  </p:childTnLst>
                                </p:cTn>
                              </p:par>
                            </p:childTnLst>
                          </p:cTn>
                        </p:par>
                        <p:par>
                          <p:cTn id="46" fill="hold">
                            <p:stCondLst>
                              <p:cond delay="5000"/>
                            </p:stCondLst>
                            <p:childTnLst>
                              <p:par>
                                <p:cTn id="47" presetID="1" presetClass="entr" presetSubtype="0"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childTnLst>
                          </p:cTn>
                        </p:par>
                        <p:par>
                          <p:cTn id="49" fill="hold">
                            <p:stCondLst>
                              <p:cond delay="5000"/>
                            </p:stCondLst>
                            <p:childTnLst>
                              <p:par>
                                <p:cTn id="50" presetID="18" presetClass="entr" presetSubtype="12" fill="hold"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strips(downLeft)">
                                      <p:cBhvr>
                                        <p:cTn id="52" dur="500"/>
                                        <p:tgtEl>
                                          <p:spTgt spid="59"/>
                                        </p:tgtEl>
                                      </p:cBhvr>
                                    </p:animEffect>
                                  </p:childTnLst>
                                </p:cTn>
                              </p:par>
                            </p:childTnLst>
                          </p:cTn>
                        </p:par>
                        <p:par>
                          <p:cTn id="53" fill="hold">
                            <p:stCondLst>
                              <p:cond delay="5500"/>
                            </p:stCondLst>
                            <p:childTnLst>
                              <p:par>
                                <p:cTn id="54" presetID="1" presetClass="entr" presetSubtype="0" fill="hold" grpId="0" nodeType="afterEffect">
                                  <p:stCondLst>
                                    <p:cond delay="500"/>
                                  </p:stCondLst>
                                  <p:childTnLst>
                                    <p:set>
                                      <p:cBhvr>
                                        <p:cTn id="55" dur="1" fill="hold">
                                          <p:stCondLst>
                                            <p:cond delay="0"/>
                                          </p:stCondLst>
                                        </p:cTn>
                                        <p:tgtEl>
                                          <p:spTgt spid="76"/>
                                        </p:tgtEl>
                                        <p:attrNameLst>
                                          <p:attrName>style.visibility</p:attrName>
                                        </p:attrNameLst>
                                      </p:cBhvr>
                                      <p:to>
                                        <p:strVal val="visible"/>
                                      </p:to>
                                    </p:set>
                                  </p:childTnLst>
                                </p:cTn>
                              </p:par>
                            </p:childTnLst>
                          </p:cTn>
                        </p:par>
                        <p:par>
                          <p:cTn id="56" fill="hold">
                            <p:stCondLst>
                              <p:cond delay="6000"/>
                            </p:stCondLst>
                            <p:childTnLst>
                              <p:par>
                                <p:cTn id="57" presetID="18" presetClass="entr" presetSubtype="12" fill="hold" nodeType="after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strips(downLeft)">
                                      <p:cBhvr>
                                        <p:cTn id="59" dur="500"/>
                                        <p:tgtEl>
                                          <p:spTgt spid="61"/>
                                        </p:tgtEl>
                                      </p:cBhvr>
                                    </p:animEffect>
                                  </p:childTnLst>
                                </p:cTn>
                              </p:par>
                            </p:childTnLst>
                          </p:cTn>
                        </p:par>
                        <p:par>
                          <p:cTn id="60" fill="hold">
                            <p:stCondLst>
                              <p:cond delay="6500"/>
                            </p:stCondLst>
                            <p:childTnLst>
                              <p:par>
                                <p:cTn id="61" presetID="1" presetClass="entr" presetSubtype="0" fill="hold" grpId="0" nodeType="after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childTnLst>
                          </p:cTn>
                        </p:par>
                        <p:par>
                          <p:cTn id="63" fill="hold">
                            <p:stCondLst>
                              <p:cond delay="6500"/>
                            </p:stCondLst>
                            <p:childTnLst>
                              <p:par>
                                <p:cTn id="64" presetID="18" presetClass="entr" presetSubtype="12" fill="hold" nodeType="after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strips(downLeft)">
                                      <p:cBhvr>
                                        <p:cTn id="66" dur="500"/>
                                        <p:tgtEl>
                                          <p:spTgt spid="62"/>
                                        </p:tgtEl>
                                      </p:cBhvr>
                                    </p:animEffect>
                                  </p:childTnLst>
                                </p:cTn>
                              </p:par>
                            </p:childTnLst>
                          </p:cTn>
                        </p:par>
                        <p:par>
                          <p:cTn id="67" fill="hold">
                            <p:stCondLst>
                              <p:cond delay="7000"/>
                            </p:stCondLst>
                            <p:childTnLst>
                              <p:par>
                                <p:cTn id="68" presetID="1" presetClass="entr" presetSubtype="0" fill="hold" grpId="0" nodeType="afterEffect">
                                  <p:stCondLst>
                                    <p:cond delay="0"/>
                                  </p:stCondLst>
                                  <p:childTnLst>
                                    <p:set>
                                      <p:cBhvr>
                                        <p:cTn id="69" dur="1" fill="hold">
                                          <p:stCondLst>
                                            <p:cond delay="0"/>
                                          </p:stCondLst>
                                        </p:cTn>
                                        <p:tgtEl>
                                          <p:spTgt spid="65"/>
                                        </p:tgtEl>
                                        <p:attrNameLst>
                                          <p:attrName>style.visibility</p:attrName>
                                        </p:attrNameLst>
                                      </p:cBhvr>
                                      <p:to>
                                        <p:strVal val="visible"/>
                                      </p:to>
                                    </p:set>
                                  </p:childTnLst>
                                </p:cTn>
                              </p:par>
                            </p:childTnLst>
                          </p:cTn>
                        </p:par>
                        <p:par>
                          <p:cTn id="70" fill="hold">
                            <p:stCondLst>
                              <p:cond delay="7000"/>
                            </p:stCondLst>
                            <p:childTnLst>
                              <p:par>
                                <p:cTn id="71" presetID="18" presetClass="entr" presetSubtype="12" fill="hold" nodeType="after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strips(downLeft)">
                                      <p:cBhvr>
                                        <p:cTn id="73" dur="500"/>
                                        <p:tgtEl>
                                          <p:spTgt spid="64"/>
                                        </p:tgtEl>
                                      </p:cBhvr>
                                    </p:animEffect>
                                  </p:childTnLst>
                                </p:cTn>
                              </p:par>
                            </p:childTnLst>
                          </p:cTn>
                        </p:par>
                        <p:par>
                          <p:cTn id="74" fill="hold">
                            <p:stCondLst>
                              <p:cond delay="7500"/>
                            </p:stCondLst>
                            <p:childTnLst>
                              <p:par>
                                <p:cTn id="75" presetID="1" presetClass="entr" presetSubtype="0" fill="hold" grpId="0" nodeType="after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childTnLst>
                          </p:cTn>
                        </p:par>
                        <p:par>
                          <p:cTn id="77" fill="hold">
                            <p:stCondLst>
                              <p:cond delay="7500"/>
                            </p:stCondLst>
                            <p:childTnLst>
                              <p:par>
                                <p:cTn id="78" presetID="18" presetClass="entr" presetSubtype="3" fill="hold" nodeType="afterEffect">
                                  <p:stCondLst>
                                    <p:cond delay="500"/>
                                  </p:stCondLst>
                                  <p:childTnLst>
                                    <p:set>
                                      <p:cBhvr>
                                        <p:cTn id="79" dur="1" fill="hold">
                                          <p:stCondLst>
                                            <p:cond delay="0"/>
                                          </p:stCondLst>
                                        </p:cTn>
                                        <p:tgtEl>
                                          <p:spTgt spid="66"/>
                                        </p:tgtEl>
                                        <p:attrNameLst>
                                          <p:attrName>style.visibility</p:attrName>
                                        </p:attrNameLst>
                                      </p:cBhvr>
                                      <p:to>
                                        <p:strVal val="visible"/>
                                      </p:to>
                                    </p:set>
                                    <p:animEffect transition="in" filter="strips(upRight)">
                                      <p:cBhvr>
                                        <p:cTn id="80" dur="500"/>
                                        <p:tgtEl>
                                          <p:spTgt spid="66"/>
                                        </p:tgtEl>
                                      </p:cBhvr>
                                    </p:animEffect>
                                  </p:childTnLst>
                                </p:cTn>
                              </p:par>
                            </p:childTnLst>
                          </p:cTn>
                        </p:par>
                        <p:par>
                          <p:cTn id="81" fill="hold">
                            <p:stCondLst>
                              <p:cond delay="8500"/>
                            </p:stCondLst>
                            <p:childTnLst>
                              <p:par>
                                <p:cTn id="82" presetID="18" presetClass="entr" presetSubtype="3" fill="hold" nodeType="afterEffect">
                                  <p:stCondLst>
                                    <p:cond delay="500"/>
                                  </p:stCondLst>
                                  <p:childTnLst>
                                    <p:set>
                                      <p:cBhvr>
                                        <p:cTn id="83" dur="1" fill="hold">
                                          <p:stCondLst>
                                            <p:cond delay="0"/>
                                          </p:stCondLst>
                                        </p:cTn>
                                        <p:tgtEl>
                                          <p:spTgt spid="67"/>
                                        </p:tgtEl>
                                        <p:attrNameLst>
                                          <p:attrName>style.visibility</p:attrName>
                                        </p:attrNameLst>
                                      </p:cBhvr>
                                      <p:to>
                                        <p:strVal val="visible"/>
                                      </p:to>
                                    </p:set>
                                    <p:animEffect transition="in" filter="strips(upRight)">
                                      <p:cBhvr>
                                        <p:cTn id="84" dur="500"/>
                                        <p:tgtEl>
                                          <p:spTgt spid="67"/>
                                        </p:tgtEl>
                                      </p:cBhvr>
                                    </p:animEffect>
                                  </p:childTnLst>
                                </p:cTn>
                              </p:par>
                            </p:childTnLst>
                          </p:cTn>
                        </p:par>
                        <p:par>
                          <p:cTn id="85" fill="hold">
                            <p:stCondLst>
                              <p:cond delay="9500"/>
                            </p:stCondLst>
                            <p:childTnLst>
                              <p:par>
                                <p:cTn id="86" presetID="1" presetClass="entr" presetSubtype="0" fill="hold" grpId="0" nodeType="afterEffect">
                                  <p:stCondLst>
                                    <p:cond delay="0"/>
                                  </p:stCondLst>
                                  <p:childTnLst>
                                    <p:set>
                                      <p:cBhvr>
                                        <p:cTn id="87" dur="1" fill="hold">
                                          <p:stCondLst>
                                            <p:cond delay="0"/>
                                          </p:stCondLst>
                                        </p:cTn>
                                        <p:tgtEl>
                                          <p:spTgt spid="68"/>
                                        </p:tgtEl>
                                        <p:attrNameLst>
                                          <p:attrName>style.visibility</p:attrName>
                                        </p:attrNameLst>
                                      </p:cBhvr>
                                      <p:to>
                                        <p:strVal val="visible"/>
                                      </p:to>
                                    </p:set>
                                  </p:childTnLst>
                                </p:cTn>
                              </p:par>
                            </p:childTnLst>
                          </p:cTn>
                        </p:par>
                        <p:par>
                          <p:cTn id="88" fill="hold">
                            <p:stCondLst>
                              <p:cond delay="9500"/>
                            </p:stCondLst>
                            <p:childTnLst>
                              <p:par>
                                <p:cTn id="89" presetID="1" presetClass="entr" presetSubtype="0" fill="hold" grpId="0" nodeType="afterEffect">
                                  <p:stCondLst>
                                    <p:cond delay="0"/>
                                  </p:stCondLst>
                                  <p:childTnLst>
                                    <p:set>
                                      <p:cBhvr>
                                        <p:cTn id="90" dur="1" fill="hold">
                                          <p:stCondLst>
                                            <p:cond delay="0"/>
                                          </p:stCondLst>
                                        </p:cTn>
                                        <p:tgtEl>
                                          <p:spTgt spid="78"/>
                                        </p:tgtEl>
                                        <p:attrNameLst>
                                          <p:attrName>style.visibility</p:attrName>
                                        </p:attrNameLst>
                                      </p:cBhvr>
                                      <p:to>
                                        <p:strVal val="visible"/>
                                      </p:to>
                                    </p:set>
                                  </p:childTnLst>
                                </p:cTn>
                              </p:par>
                            </p:childTnLst>
                          </p:cTn>
                        </p:par>
                        <p:par>
                          <p:cTn id="91" fill="hold">
                            <p:stCondLst>
                              <p:cond delay="9500"/>
                            </p:stCondLst>
                            <p:childTnLst>
                              <p:par>
                                <p:cTn id="92" presetID="18" presetClass="entr" presetSubtype="12" fill="hold" nodeType="after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strips(downLeft)">
                                      <p:cBhvr>
                                        <p:cTn id="94" dur="500"/>
                                        <p:tgtEl>
                                          <p:spTgt spid="69"/>
                                        </p:tgtEl>
                                      </p:cBhvr>
                                    </p:animEffect>
                                  </p:childTnLst>
                                </p:cTn>
                              </p:par>
                            </p:childTnLst>
                          </p:cTn>
                        </p:par>
                        <p:par>
                          <p:cTn id="95" fill="hold">
                            <p:stCondLst>
                              <p:cond delay="10000"/>
                            </p:stCondLst>
                            <p:childTnLst>
                              <p:par>
                                <p:cTn id="96" presetID="1" presetClass="entr" presetSubtype="0" fill="hold" grpId="0" nodeType="afterEffect">
                                  <p:stCondLst>
                                    <p:cond delay="0"/>
                                  </p:stCondLst>
                                  <p:childTnLst>
                                    <p:set>
                                      <p:cBhvr>
                                        <p:cTn id="97" dur="1" fill="hold">
                                          <p:stCondLst>
                                            <p:cond delay="0"/>
                                          </p:stCondLst>
                                        </p:cTn>
                                        <p:tgtEl>
                                          <p:spTgt spid="79"/>
                                        </p:tgtEl>
                                        <p:attrNameLst>
                                          <p:attrName>style.visibility</p:attrName>
                                        </p:attrNameLst>
                                      </p:cBhvr>
                                      <p:to>
                                        <p:strVal val="visible"/>
                                      </p:to>
                                    </p:set>
                                  </p:childTnLst>
                                </p:cTn>
                              </p:par>
                            </p:childTnLst>
                          </p:cTn>
                        </p:par>
                        <p:par>
                          <p:cTn id="98" fill="hold">
                            <p:stCondLst>
                              <p:cond delay="10000"/>
                            </p:stCondLst>
                            <p:childTnLst>
                              <p:par>
                                <p:cTn id="99" presetID="18" presetClass="entr" presetSubtype="3" fill="hold" nodeType="afterEffect">
                                  <p:stCondLst>
                                    <p:cond delay="500"/>
                                  </p:stCondLst>
                                  <p:childTnLst>
                                    <p:set>
                                      <p:cBhvr>
                                        <p:cTn id="100" dur="1" fill="hold">
                                          <p:stCondLst>
                                            <p:cond delay="0"/>
                                          </p:stCondLst>
                                        </p:cTn>
                                        <p:tgtEl>
                                          <p:spTgt spid="70"/>
                                        </p:tgtEl>
                                        <p:attrNameLst>
                                          <p:attrName>style.visibility</p:attrName>
                                        </p:attrNameLst>
                                      </p:cBhvr>
                                      <p:to>
                                        <p:strVal val="visible"/>
                                      </p:to>
                                    </p:set>
                                    <p:animEffect transition="in" filter="strips(upRight)">
                                      <p:cBhvr>
                                        <p:cTn id="101" dur="500"/>
                                        <p:tgtEl>
                                          <p:spTgt spid="70"/>
                                        </p:tgtEl>
                                      </p:cBhvr>
                                    </p:animEffect>
                                  </p:childTnLst>
                                </p:cTn>
                              </p:par>
                            </p:childTnLst>
                          </p:cTn>
                        </p:par>
                        <p:par>
                          <p:cTn id="102" fill="hold">
                            <p:stCondLst>
                              <p:cond delay="11000"/>
                            </p:stCondLst>
                            <p:childTnLst>
                              <p:par>
                                <p:cTn id="103" presetID="1" presetClass="entr" presetSubtype="0" fill="hold" grpId="0" nodeType="afterEffect">
                                  <p:stCondLst>
                                    <p:cond delay="0"/>
                                  </p:stCondLst>
                                  <p:childTnLst>
                                    <p:set>
                                      <p:cBhvr>
                                        <p:cTn id="104" dur="1" fill="hold">
                                          <p:stCondLst>
                                            <p:cond delay="0"/>
                                          </p:stCondLst>
                                        </p:cTn>
                                        <p:tgtEl>
                                          <p:spTgt spid="81"/>
                                        </p:tgtEl>
                                        <p:attrNameLst>
                                          <p:attrName>style.visibility</p:attrName>
                                        </p:attrNameLst>
                                      </p:cBhvr>
                                      <p:to>
                                        <p:strVal val="visible"/>
                                      </p:to>
                                    </p:set>
                                  </p:childTnLst>
                                </p:cTn>
                              </p:par>
                            </p:childTnLst>
                          </p:cTn>
                        </p:par>
                        <p:par>
                          <p:cTn id="105" fill="hold">
                            <p:stCondLst>
                              <p:cond delay="11000"/>
                            </p:stCondLst>
                            <p:childTnLst>
                              <p:par>
                                <p:cTn id="106" presetID="18" presetClass="entr" presetSubtype="3" fill="hold" nodeType="afterEffect">
                                  <p:stCondLst>
                                    <p:cond delay="500"/>
                                  </p:stCondLst>
                                  <p:childTnLst>
                                    <p:set>
                                      <p:cBhvr>
                                        <p:cTn id="107" dur="1" fill="hold">
                                          <p:stCondLst>
                                            <p:cond delay="0"/>
                                          </p:stCondLst>
                                        </p:cTn>
                                        <p:tgtEl>
                                          <p:spTgt spid="71"/>
                                        </p:tgtEl>
                                        <p:attrNameLst>
                                          <p:attrName>style.visibility</p:attrName>
                                        </p:attrNameLst>
                                      </p:cBhvr>
                                      <p:to>
                                        <p:strVal val="visible"/>
                                      </p:to>
                                    </p:set>
                                    <p:animEffect transition="in" filter="strips(upRight)">
                                      <p:cBhvr>
                                        <p:cTn id="108" dur="500"/>
                                        <p:tgtEl>
                                          <p:spTgt spid="71"/>
                                        </p:tgtEl>
                                      </p:cBhvr>
                                    </p:animEffect>
                                  </p:childTnLst>
                                </p:cTn>
                              </p:par>
                            </p:childTnLst>
                          </p:cTn>
                        </p:par>
                        <p:par>
                          <p:cTn id="109" fill="hold">
                            <p:stCondLst>
                              <p:cond delay="12000"/>
                            </p:stCondLst>
                            <p:childTnLst>
                              <p:par>
                                <p:cTn id="110" presetID="1" presetClass="entr" presetSubtype="0" fill="hold" grpId="0" nodeType="afterEffect">
                                  <p:stCondLst>
                                    <p:cond delay="0"/>
                                  </p:stCondLst>
                                  <p:childTnLst>
                                    <p:set>
                                      <p:cBhvr>
                                        <p:cTn id="111" dur="1" fill="hold">
                                          <p:stCondLst>
                                            <p:cond delay="0"/>
                                          </p:stCondLst>
                                        </p:cTn>
                                        <p:tgtEl>
                                          <p:spTgt spid="80"/>
                                        </p:tgtEl>
                                        <p:attrNameLst>
                                          <p:attrName>style.visibility</p:attrName>
                                        </p:attrNameLst>
                                      </p:cBhvr>
                                      <p:to>
                                        <p:strVal val="visible"/>
                                      </p:to>
                                    </p:set>
                                  </p:childTnLst>
                                </p:cTn>
                              </p:par>
                            </p:childTnLst>
                          </p:cTn>
                        </p:par>
                        <p:par>
                          <p:cTn id="112" fill="hold">
                            <p:stCondLst>
                              <p:cond delay="12000"/>
                            </p:stCondLst>
                            <p:childTnLst>
                              <p:par>
                                <p:cTn id="113" presetID="18" presetClass="entr" presetSubtype="12" fill="hold" nodeType="afterEffect">
                                  <p:stCondLst>
                                    <p:cond delay="0"/>
                                  </p:stCondLst>
                                  <p:childTnLst>
                                    <p:set>
                                      <p:cBhvr>
                                        <p:cTn id="114" dur="1" fill="hold">
                                          <p:stCondLst>
                                            <p:cond delay="0"/>
                                          </p:stCondLst>
                                        </p:cTn>
                                        <p:tgtEl>
                                          <p:spTgt spid="72"/>
                                        </p:tgtEl>
                                        <p:attrNameLst>
                                          <p:attrName>style.visibility</p:attrName>
                                        </p:attrNameLst>
                                      </p:cBhvr>
                                      <p:to>
                                        <p:strVal val="visible"/>
                                      </p:to>
                                    </p:set>
                                    <p:animEffect transition="in" filter="strips(downLeft)">
                                      <p:cBhvr>
                                        <p:cTn id="115" dur="500"/>
                                        <p:tgtEl>
                                          <p:spTgt spid="72"/>
                                        </p:tgtEl>
                                      </p:cBhvr>
                                    </p:animEffect>
                                  </p:childTnLst>
                                </p:cTn>
                              </p:par>
                            </p:childTnLst>
                          </p:cTn>
                        </p:par>
                        <p:par>
                          <p:cTn id="116" fill="hold">
                            <p:stCondLst>
                              <p:cond delay="12500"/>
                            </p:stCondLst>
                            <p:childTnLst>
                              <p:par>
                                <p:cTn id="117" presetID="1" presetClass="entr" presetSubtype="0" fill="hold" grpId="0" nodeType="after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animBg="1"/>
      <p:bldP spid="60" grpId="0" animBg="1"/>
      <p:bldP spid="63" grpId="0" animBg="1"/>
      <p:bldP spid="65" grpId="0" animBg="1"/>
      <p:bldP spid="68" grpId="0" animBg="1"/>
      <p:bldP spid="73" grpId="0" animBg="1"/>
      <p:bldP spid="74" grpId="0" animBg="1"/>
      <p:bldP spid="75" grpId="0" animBg="1"/>
      <p:bldP spid="76" grpId="0" animBg="1"/>
      <p:bldP spid="77" grpId="0" animBg="1"/>
      <p:bldP spid="78" grpId="0" animBg="1"/>
      <p:bldP spid="79" grpId="0" animBg="1"/>
      <p:bldP spid="80" grpId="0" animBg="1"/>
      <p:bldP spid="8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Penetrating power</a:t>
            </a:r>
            <a:endParaRPr lang="en-AU" dirty="0"/>
          </a:p>
        </p:txBody>
      </p:sp>
      <p:pic>
        <p:nvPicPr>
          <p:cNvPr id="4" name="Picture 5" descr="di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1988" y="2421731"/>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16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1911 Rutherford’s gold foil experiment</a:t>
            </a:r>
            <a:endParaRPr lang="en-AU" dirty="0"/>
          </a:p>
        </p:txBody>
      </p:sp>
      <p:sp>
        <p:nvSpPr>
          <p:cNvPr id="3" name="Content Placeholder 2"/>
          <p:cNvSpPr>
            <a:spLocks noGrp="1"/>
          </p:cNvSpPr>
          <p:nvPr>
            <p:ph idx="1"/>
          </p:nvPr>
        </p:nvSpPr>
        <p:spPr/>
        <p:txBody>
          <a:bodyPr/>
          <a:lstStyle/>
          <a:p>
            <a:r>
              <a:rPr lang="en-US" altLang="en-US" sz="2800" dirty="0"/>
              <a:t>Alpha particles were shot at a thin layer of gold.</a:t>
            </a:r>
          </a:p>
          <a:p>
            <a:r>
              <a:rPr lang="en-US" altLang="en-US" sz="2800" dirty="0"/>
              <a:t>Results:</a:t>
            </a:r>
          </a:p>
          <a:p>
            <a:pPr lvl="1"/>
            <a:r>
              <a:rPr lang="en-US" altLang="en-US" sz="2400" dirty="0"/>
              <a:t>Most went straight through</a:t>
            </a:r>
          </a:p>
          <a:p>
            <a:pPr lvl="1"/>
            <a:r>
              <a:rPr lang="en-US" altLang="en-US" sz="2400" dirty="0"/>
              <a:t>Others rebounded</a:t>
            </a:r>
          </a:p>
          <a:p>
            <a:pPr lvl="1"/>
            <a:r>
              <a:rPr lang="en-US" altLang="en-US" sz="2400" dirty="0"/>
              <a:t>Others deflected</a:t>
            </a:r>
          </a:p>
          <a:p>
            <a:endParaRPr lang="en-AU" dirty="0"/>
          </a:p>
        </p:txBody>
      </p:sp>
      <p:grpSp>
        <p:nvGrpSpPr>
          <p:cNvPr id="6" name="Group 5"/>
          <p:cNvGrpSpPr/>
          <p:nvPr/>
        </p:nvGrpSpPr>
        <p:grpSpPr>
          <a:xfrm>
            <a:off x="4278284" y="4006735"/>
            <a:ext cx="5447607" cy="2273965"/>
            <a:chOff x="4278284" y="4006735"/>
            <a:chExt cx="5447607" cy="2273965"/>
          </a:xfrm>
        </p:grpSpPr>
        <p:sp>
          <p:nvSpPr>
            <p:cNvPr id="5" name="Rectangle 4"/>
            <p:cNvSpPr/>
            <p:nvPr/>
          </p:nvSpPr>
          <p:spPr>
            <a:xfrm>
              <a:off x="4278284" y="4006735"/>
              <a:ext cx="5447607" cy="227214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8" descr="ru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933" y="4013750"/>
              <a:ext cx="5430837"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80195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radiation </a:t>
            </a:r>
            <a:r>
              <a:rPr lang="en-US"/>
              <a:t>– Geiger-Müller </a:t>
            </a:r>
            <a:r>
              <a:rPr lang="en-US" dirty="0"/>
              <a:t>tube</a:t>
            </a:r>
            <a:endParaRPr lang="en-AU" dirty="0"/>
          </a:p>
        </p:txBody>
      </p:sp>
      <p:sp>
        <p:nvSpPr>
          <p:cNvPr id="3" name="Content Placeholder 2"/>
          <p:cNvSpPr>
            <a:spLocks noGrp="1"/>
          </p:cNvSpPr>
          <p:nvPr>
            <p:ph idx="1"/>
          </p:nvPr>
        </p:nvSpPr>
        <p:spPr>
          <a:xfrm>
            <a:off x="680322" y="2336873"/>
            <a:ext cx="6760774" cy="3599316"/>
          </a:xfrm>
        </p:spPr>
        <p:txBody>
          <a:bodyPr>
            <a:normAutofit fontScale="92500" lnSpcReduction="10000"/>
          </a:bodyPr>
          <a:lstStyle/>
          <a:p>
            <a:r>
              <a:rPr lang="en-AU" dirty="0"/>
              <a:t>An inert gas-filled tube (</a:t>
            </a:r>
            <a:r>
              <a:rPr lang="en-AU" dirty="0" err="1"/>
              <a:t>Ar</a:t>
            </a:r>
            <a:r>
              <a:rPr lang="en-AU" dirty="0"/>
              <a:t>) that briefly conducts electricity when a particle or photon of ionising radiation makes the gas conductive by ionising the gas.</a:t>
            </a:r>
          </a:p>
          <a:p>
            <a:r>
              <a:rPr lang="en-AU" dirty="0"/>
              <a:t>The tube amplifies this conduction by a cascade effect and outputs a current pulse, which is displayed by a needle, lamp and/or audible clicks. </a:t>
            </a:r>
          </a:p>
          <a:p>
            <a:r>
              <a:rPr lang="en-AU" dirty="0"/>
              <a:t>Geiger detectors are still favoured as general purpose alpha/beta/gamma portable contamination and dose rate instruments, due to their low cost and robustness.</a:t>
            </a:r>
          </a:p>
          <a:p>
            <a:endParaRPr lang="en-US" dirty="0"/>
          </a:p>
        </p:txBody>
      </p:sp>
      <p:pic>
        <p:nvPicPr>
          <p:cNvPr id="3074" name="Picture 2" descr="Image result for geiger muller tube"/>
          <p:cNvPicPr>
            <a:picLocks noChangeAspect="1" noChangeArrowheads="1"/>
          </p:cNvPicPr>
          <p:nvPr/>
        </p:nvPicPr>
        <p:blipFill rotWithShape="1">
          <a:blip r:embed="rId2">
            <a:extLst>
              <a:ext uri="{28A0092B-C50C-407E-A947-70E740481C1C}">
                <a14:useLocalDpi xmlns:a14="http://schemas.microsoft.com/office/drawing/2010/main" val="0"/>
              </a:ext>
            </a:extLst>
          </a:blip>
          <a:srcRect t="13983" r="3910" b="12363"/>
          <a:stretch/>
        </p:blipFill>
        <p:spPr bwMode="auto">
          <a:xfrm>
            <a:off x="7735393" y="2094210"/>
            <a:ext cx="3927414" cy="16926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wikimedia.org/wikipedia/commons/2/23/Spread_of_avalanches_in_G-M_tub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8806" y="3861970"/>
            <a:ext cx="4140588" cy="287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596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Radioactive decay (transmutation) of atoms </a:t>
            </a:r>
            <a:endParaRPr lang="en-AU" dirty="0"/>
          </a:p>
        </p:txBody>
      </p:sp>
      <p:sp>
        <p:nvSpPr>
          <p:cNvPr id="3" name="Content Placeholder 2"/>
          <p:cNvSpPr>
            <a:spLocks noGrp="1"/>
          </p:cNvSpPr>
          <p:nvPr>
            <p:ph idx="1"/>
          </p:nvPr>
        </p:nvSpPr>
        <p:spPr/>
        <p:txBody>
          <a:bodyPr/>
          <a:lstStyle/>
          <a:p>
            <a:r>
              <a:rPr lang="en-US" dirty="0"/>
              <a:t>Is a random process</a:t>
            </a:r>
          </a:p>
          <a:p>
            <a:r>
              <a:rPr lang="en-US" dirty="0"/>
              <a:t>It is impossible to say when a particular nucleus will decay</a:t>
            </a:r>
          </a:p>
          <a:p>
            <a:r>
              <a:rPr lang="en-US" dirty="0"/>
              <a:t>It is only possible to predict what fraction of the radioactive nuclei will decay in a certain time</a:t>
            </a:r>
          </a:p>
          <a:p>
            <a:endParaRPr lang="en-US" dirty="0"/>
          </a:p>
          <a:p>
            <a:r>
              <a:rPr lang="en-US" dirty="0"/>
              <a:t>Half-life of a radioactive isotope is the average time it takes for half  of its atoms to decay.</a:t>
            </a:r>
            <a:endParaRPr lang="en-AU" dirty="0"/>
          </a:p>
        </p:txBody>
      </p:sp>
    </p:spTree>
    <p:extLst>
      <p:ext uri="{BB962C8B-B14F-4D97-AF65-F5344CB8AC3E}">
        <p14:creationId xmlns:p14="http://schemas.microsoft.com/office/powerpoint/2010/main" val="3076089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Half-life t</a:t>
            </a:r>
            <a:r>
              <a:rPr lang="en-US" baseline="-25000" dirty="0"/>
              <a:t>1/2</a:t>
            </a:r>
            <a:endParaRPr lang="en-AU" dirty="0"/>
          </a:p>
        </p:txBody>
      </p:sp>
      <p:sp>
        <p:nvSpPr>
          <p:cNvPr id="3" name="Content Placeholder 2"/>
          <p:cNvSpPr>
            <a:spLocks noGrp="1"/>
          </p:cNvSpPr>
          <p:nvPr>
            <p:ph idx="1"/>
          </p:nvPr>
        </p:nvSpPr>
        <p:spPr>
          <a:xfrm>
            <a:off x="680321" y="2336873"/>
            <a:ext cx="4372461" cy="3599316"/>
          </a:xfrm>
        </p:spPr>
        <p:txBody>
          <a:bodyPr/>
          <a:lstStyle/>
          <a:p>
            <a:r>
              <a:rPr lang="en-AU" dirty="0"/>
              <a:t>The rate of decay depends on the amount of material present, so the decay is exponential</a:t>
            </a:r>
          </a:p>
        </p:txBody>
      </p:sp>
      <p:grpSp>
        <p:nvGrpSpPr>
          <p:cNvPr id="4" name="Group 3"/>
          <p:cNvGrpSpPr/>
          <p:nvPr/>
        </p:nvGrpSpPr>
        <p:grpSpPr>
          <a:xfrm>
            <a:off x="5325836" y="2082089"/>
            <a:ext cx="6713764" cy="4566361"/>
            <a:chOff x="1001486" y="1672514"/>
            <a:chExt cx="7064943" cy="4840288"/>
          </a:xfrm>
        </p:grpSpPr>
        <p:sp>
          <p:nvSpPr>
            <p:cNvPr id="5" name="Rectangle 4"/>
            <p:cNvSpPr/>
            <p:nvPr/>
          </p:nvSpPr>
          <p:spPr>
            <a:xfrm>
              <a:off x="1001486" y="1682039"/>
              <a:ext cx="6836228" cy="483076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6" name="Group 5"/>
            <p:cNvGrpSpPr/>
            <p:nvPr/>
          </p:nvGrpSpPr>
          <p:grpSpPr>
            <a:xfrm>
              <a:off x="1154454" y="1672514"/>
              <a:ext cx="6911975" cy="4840288"/>
              <a:chOff x="1132717" y="1682039"/>
              <a:chExt cx="6911975" cy="4840288"/>
            </a:xfrm>
            <a:noFill/>
          </p:grpSpPr>
          <p:sp>
            <p:nvSpPr>
              <p:cNvPr id="7" name="Arc 6"/>
              <p:cNvSpPr>
                <a:spLocks/>
              </p:cNvSpPr>
              <p:nvPr/>
            </p:nvSpPr>
            <p:spPr bwMode="auto">
              <a:xfrm flipH="1" flipV="1">
                <a:off x="1708980" y="2040814"/>
                <a:ext cx="5903912" cy="4033838"/>
              </a:xfrm>
              <a:custGeom>
                <a:avLst/>
                <a:gdLst>
                  <a:gd name="T0" fmla="*/ 0 w 21228"/>
                  <a:gd name="T1" fmla="*/ 0 h 21600"/>
                  <a:gd name="T2" fmla="*/ 2147483647 w 21228"/>
                  <a:gd name="T3" fmla="*/ 2147483647 h 21600"/>
                  <a:gd name="T4" fmla="*/ 0 w 21228"/>
                  <a:gd name="T5" fmla="*/ 2147483647 h 21600"/>
                  <a:gd name="T6" fmla="*/ 0 60000 65536"/>
                  <a:gd name="T7" fmla="*/ 0 60000 65536"/>
                  <a:gd name="T8" fmla="*/ 0 60000 65536"/>
                  <a:gd name="T9" fmla="*/ 0 w 21228"/>
                  <a:gd name="T10" fmla="*/ 0 h 21600"/>
                  <a:gd name="T11" fmla="*/ 21228 w 21228"/>
                  <a:gd name="T12" fmla="*/ 21600 h 21600"/>
                </a:gdLst>
                <a:ahLst/>
                <a:cxnLst>
                  <a:cxn ang="T6">
                    <a:pos x="T0" y="T1"/>
                  </a:cxn>
                  <a:cxn ang="T7">
                    <a:pos x="T2" y="T3"/>
                  </a:cxn>
                  <a:cxn ang="T8">
                    <a:pos x="T4" y="T5"/>
                  </a:cxn>
                </a:cxnLst>
                <a:rect l="T9" t="T10" r="T11" b="T12"/>
                <a:pathLst>
                  <a:path w="21228" h="21600" fill="none" extrusionOk="0">
                    <a:moveTo>
                      <a:pt x="-1" y="0"/>
                    </a:moveTo>
                    <a:cubicBezTo>
                      <a:pt x="10389" y="0"/>
                      <a:pt x="19307" y="7397"/>
                      <a:pt x="21227" y="17608"/>
                    </a:cubicBezTo>
                  </a:path>
                  <a:path w="21228" h="21600" stroke="0" extrusionOk="0">
                    <a:moveTo>
                      <a:pt x="-1" y="0"/>
                    </a:moveTo>
                    <a:cubicBezTo>
                      <a:pt x="10389" y="0"/>
                      <a:pt x="19307" y="7397"/>
                      <a:pt x="21227" y="17608"/>
                    </a:cubicBezTo>
                    <a:lnTo>
                      <a:pt x="0" y="21600"/>
                    </a:lnTo>
                    <a:lnTo>
                      <a:pt x="-1" y="0"/>
                    </a:lnTo>
                    <a:close/>
                  </a:path>
                </a:pathLst>
              </a:custGeom>
              <a:grpFill/>
              <a:ln w="76200">
                <a:solidFill>
                  <a:srgbClr val="0000FF"/>
                </a:solidFill>
                <a:round/>
                <a:headEnd/>
                <a:tailEnd/>
              </a:ln>
            </p:spPr>
            <p:txBody>
              <a:bodyPr wrap="none" anchor="ctr"/>
              <a:lstStyle/>
              <a:p>
                <a:endParaRPr lang="en-AU"/>
              </a:p>
            </p:txBody>
          </p:sp>
          <p:grpSp>
            <p:nvGrpSpPr>
              <p:cNvPr id="8" name="Group 9"/>
              <p:cNvGrpSpPr>
                <a:grpSpLocks/>
              </p:cNvGrpSpPr>
              <p:nvPr/>
            </p:nvGrpSpPr>
            <p:grpSpPr bwMode="auto">
              <a:xfrm>
                <a:off x="1132717" y="1682039"/>
                <a:ext cx="6911975" cy="4840288"/>
                <a:chOff x="1066" y="346"/>
                <a:chExt cx="4354" cy="3049"/>
              </a:xfrm>
              <a:grpFill/>
            </p:grpSpPr>
            <p:sp>
              <p:nvSpPr>
                <p:cNvPr id="42" name="Line 4"/>
                <p:cNvSpPr>
                  <a:spLocks noChangeShapeType="1"/>
                </p:cNvSpPr>
                <p:nvPr/>
              </p:nvSpPr>
              <p:spPr bwMode="auto">
                <a:xfrm flipV="1">
                  <a:off x="1429" y="709"/>
                  <a:ext cx="0" cy="2494"/>
                </a:xfrm>
                <a:prstGeom prst="line">
                  <a:avLst/>
                </a:prstGeom>
                <a:grpFill/>
                <a:ln w="38100">
                  <a:solidFill>
                    <a:schemeClr val="bg1"/>
                  </a:solidFill>
                  <a:round/>
                  <a:headEnd/>
                  <a:tailEnd type="triangle" w="med" len="med"/>
                </a:ln>
              </p:spPr>
              <p:txBody>
                <a:bodyPr/>
                <a:lstStyle/>
                <a:p>
                  <a:endParaRPr lang="en-AU" dirty="0"/>
                </a:p>
              </p:txBody>
            </p:sp>
            <p:sp>
              <p:nvSpPr>
                <p:cNvPr id="43" name="Line 5"/>
                <p:cNvSpPr>
                  <a:spLocks noChangeShapeType="1"/>
                </p:cNvSpPr>
                <p:nvPr/>
              </p:nvSpPr>
              <p:spPr bwMode="auto">
                <a:xfrm>
                  <a:off x="1202" y="3113"/>
                  <a:ext cx="3810" cy="0"/>
                </a:xfrm>
                <a:prstGeom prst="line">
                  <a:avLst/>
                </a:prstGeom>
                <a:grpFill/>
                <a:ln w="38100">
                  <a:solidFill>
                    <a:schemeClr val="bg1"/>
                  </a:solidFill>
                  <a:round/>
                  <a:headEnd/>
                  <a:tailEnd type="triangle" w="med" len="med"/>
                </a:ln>
              </p:spPr>
              <p:txBody>
                <a:bodyPr/>
                <a:lstStyle/>
                <a:p>
                  <a:endParaRPr lang="en-AU" dirty="0"/>
                </a:p>
              </p:txBody>
            </p:sp>
            <p:sp>
              <p:nvSpPr>
                <p:cNvPr id="44" name="Text Box 7"/>
                <p:cNvSpPr txBox="1">
                  <a:spLocks noChangeArrowheads="1"/>
                </p:cNvSpPr>
                <p:nvPr/>
              </p:nvSpPr>
              <p:spPr bwMode="auto">
                <a:xfrm>
                  <a:off x="1066" y="346"/>
                  <a:ext cx="680" cy="3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400" b="1" dirty="0">
                      <a:solidFill>
                        <a:sysClr val="windowText" lastClr="000000"/>
                      </a:solidFill>
                    </a:rPr>
                    <a:t>Number of atoms, N</a:t>
                  </a:r>
                  <a:endParaRPr lang="en-US" altLang="en-US" sz="1400" b="1" dirty="0">
                    <a:solidFill>
                      <a:sysClr val="windowText" lastClr="000000"/>
                    </a:solidFill>
                  </a:endParaRPr>
                </a:p>
              </p:txBody>
            </p:sp>
            <p:sp>
              <p:nvSpPr>
                <p:cNvPr id="45" name="Text Box 8"/>
                <p:cNvSpPr txBox="1">
                  <a:spLocks noChangeArrowheads="1"/>
                </p:cNvSpPr>
                <p:nvPr/>
              </p:nvSpPr>
              <p:spPr bwMode="auto">
                <a:xfrm>
                  <a:off x="4740" y="3203"/>
                  <a:ext cx="680" cy="1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400" b="1" dirty="0">
                      <a:solidFill>
                        <a:schemeClr val="bg1"/>
                      </a:solidFill>
                    </a:rPr>
                    <a:t>time, t</a:t>
                  </a:r>
                  <a:endParaRPr lang="en-US" altLang="en-US" sz="1400" b="1" dirty="0">
                    <a:solidFill>
                      <a:schemeClr val="bg1"/>
                    </a:solidFill>
                  </a:endParaRPr>
                </a:p>
              </p:txBody>
            </p:sp>
          </p:grpSp>
          <p:grpSp>
            <p:nvGrpSpPr>
              <p:cNvPr id="9" name="Group 14"/>
              <p:cNvGrpSpPr>
                <a:grpSpLocks/>
              </p:cNvGrpSpPr>
              <p:nvPr/>
            </p:nvGrpSpPr>
            <p:grpSpPr bwMode="auto">
              <a:xfrm>
                <a:off x="1851855" y="2628189"/>
                <a:ext cx="3240087" cy="366713"/>
                <a:chOff x="1519" y="915"/>
                <a:chExt cx="2041" cy="231"/>
              </a:xfrm>
              <a:grpFill/>
            </p:grpSpPr>
            <p:sp>
              <p:nvSpPr>
                <p:cNvPr id="40" name="Line 11"/>
                <p:cNvSpPr>
                  <a:spLocks noChangeShapeType="1"/>
                </p:cNvSpPr>
                <p:nvPr/>
              </p:nvSpPr>
              <p:spPr bwMode="auto">
                <a:xfrm flipH="1">
                  <a:off x="1519" y="1026"/>
                  <a:ext cx="454" cy="0"/>
                </a:xfrm>
                <a:prstGeom prst="line">
                  <a:avLst/>
                </a:prstGeom>
                <a:grpFill/>
                <a:ln w="38100">
                  <a:solidFill>
                    <a:srgbClr val="FF0000"/>
                  </a:solidFill>
                  <a:prstDash val="sysDot"/>
                  <a:round/>
                  <a:headEnd/>
                  <a:tailEnd type="triangle" w="med" len="med"/>
                </a:ln>
              </p:spPr>
              <p:txBody>
                <a:bodyPr/>
                <a:lstStyle/>
                <a:p>
                  <a:endParaRPr lang="en-AU"/>
                </a:p>
              </p:txBody>
            </p:sp>
            <p:sp>
              <p:nvSpPr>
                <p:cNvPr id="41" name="Text Box 12"/>
                <p:cNvSpPr txBox="1">
                  <a:spLocks noChangeArrowheads="1"/>
                </p:cNvSpPr>
                <p:nvPr/>
              </p:nvSpPr>
              <p:spPr bwMode="auto">
                <a:xfrm>
                  <a:off x="1973" y="915"/>
                  <a:ext cx="1587"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400" b="1">
                      <a:solidFill>
                        <a:srgbClr val="FF0000"/>
                      </a:solidFill>
                    </a:rPr>
                    <a:t>Initial numb of atoms, </a:t>
                  </a:r>
                  <a:r>
                    <a:rPr lang="en-GB" altLang="en-US" sz="1800" b="1">
                      <a:solidFill>
                        <a:srgbClr val="FF0000"/>
                      </a:solidFill>
                    </a:rPr>
                    <a:t>N</a:t>
                  </a:r>
                  <a:r>
                    <a:rPr lang="en-GB" altLang="en-US" sz="1800" b="1" baseline="-25000">
                      <a:solidFill>
                        <a:srgbClr val="FF0000"/>
                      </a:solidFill>
                    </a:rPr>
                    <a:t>0</a:t>
                  </a:r>
                  <a:endParaRPr lang="en-US" altLang="en-US" sz="1800" b="1">
                    <a:solidFill>
                      <a:srgbClr val="FF0000"/>
                    </a:solidFill>
                  </a:endParaRPr>
                </a:p>
              </p:txBody>
            </p:sp>
          </p:grpSp>
          <p:grpSp>
            <p:nvGrpSpPr>
              <p:cNvPr id="10" name="Group 20"/>
              <p:cNvGrpSpPr>
                <a:grpSpLocks/>
              </p:cNvGrpSpPr>
              <p:nvPr/>
            </p:nvGrpSpPr>
            <p:grpSpPr bwMode="auto">
              <a:xfrm>
                <a:off x="1181930" y="4201402"/>
                <a:ext cx="1606550" cy="1873250"/>
                <a:chOff x="1097" y="1933"/>
                <a:chExt cx="1012" cy="1180"/>
              </a:xfrm>
              <a:grpFill/>
            </p:grpSpPr>
            <p:grpSp>
              <p:nvGrpSpPr>
                <p:cNvPr id="36" name="Group 17"/>
                <p:cNvGrpSpPr>
                  <a:grpSpLocks/>
                </p:cNvGrpSpPr>
                <p:nvPr/>
              </p:nvGrpSpPr>
              <p:grpSpPr bwMode="auto">
                <a:xfrm>
                  <a:off x="1429" y="2114"/>
                  <a:ext cx="680" cy="999"/>
                  <a:chOff x="1429" y="2114"/>
                  <a:chExt cx="680" cy="999"/>
                </a:xfrm>
                <a:grpFill/>
              </p:grpSpPr>
              <p:sp>
                <p:nvSpPr>
                  <p:cNvPr id="38" name="Line 15"/>
                  <p:cNvSpPr>
                    <a:spLocks noChangeShapeType="1"/>
                  </p:cNvSpPr>
                  <p:nvPr/>
                </p:nvSpPr>
                <p:spPr bwMode="auto">
                  <a:xfrm>
                    <a:off x="1429" y="2114"/>
                    <a:ext cx="680" cy="1"/>
                  </a:xfrm>
                  <a:prstGeom prst="line">
                    <a:avLst/>
                  </a:prstGeom>
                  <a:grpFill/>
                  <a:ln w="38100">
                    <a:solidFill>
                      <a:srgbClr val="FF0000"/>
                    </a:solidFill>
                    <a:prstDash val="sysDot"/>
                    <a:round/>
                    <a:headEnd/>
                    <a:tailEnd/>
                  </a:ln>
                </p:spPr>
                <p:txBody>
                  <a:bodyPr/>
                  <a:lstStyle/>
                  <a:p>
                    <a:endParaRPr lang="en-AU"/>
                  </a:p>
                </p:txBody>
              </p:sp>
              <p:sp>
                <p:nvSpPr>
                  <p:cNvPr id="39" name="Line 16"/>
                  <p:cNvSpPr>
                    <a:spLocks noChangeShapeType="1"/>
                  </p:cNvSpPr>
                  <p:nvPr/>
                </p:nvSpPr>
                <p:spPr bwMode="auto">
                  <a:xfrm>
                    <a:off x="2109" y="2115"/>
                    <a:ext cx="0" cy="998"/>
                  </a:xfrm>
                  <a:prstGeom prst="line">
                    <a:avLst/>
                  </a:prstGeom>
                  <a:grpFill/>
                  <a:ln w="57150">
                    <a:solidFill>
                      <a:srgbClr val="FF0000"/>
                    </a:solidFill>
                    <a:prstDash val="sysDot"/>
                    <a:round/>
                    <a:headEnd/>
                    <a:tailEnd type="triangle" w="med" len="med"/>
                  </a:ln>
                </p:spPr>
                <p:txBody>
                  <a:bodyPr/>
                  <a:lstStyle/>
                  <a:p>
                    <a:endParaRPr lang="en-AU"/>
                  </a:p>
                </p:txBody>
              </p:sp>
            </p:grpSp>
            <p:graphicFrame>
              <p:nvGraphicFramePr>
                <p:cNvPr id="37" name="Object 18"/>
                <p:cNvGraphicFramePr>
                  <a:graphicFrameLocks noChangeAspect="1"/>
                </p:cNvGraphicFramePr>
                <p:nvPr/>
              </p:nvGraphicFramePr>
              <p:xfrm>
                <a:off x="1097" y="1933"/>
                <a:ext cx="219" cy="339"/>
              </p:xfrm>
              <a:graphic>
                <a:graphicData uri="http://schemas.openxmlformats.org/presentationml/2006/ole">
                  <mc:AlternateContent xmlns:mc="http://schemas.openxmlformats.org/markup-compatibility/2006">
                    <mc:Choice xmlns:v="urn:schemas-microsoft-com:vml" Requires="v">
                      <p:oleObj spid="_x0000_s4338" name="Equation" r:id="rId3" imgW="253890" imgH="393529" progId="Equation.3">
                        <p:embed/>
                      </p:oleObj>
                    </mc:Choice>
                    <mc:Fallback>
                      <p:oleObj name="Equation" r:id="rId3" imgW="253890" imgH="393529" progId="Equation.3">
                        <p:embed/>
                        <p:pic>
                          <p:nvPicPr>
                            <p:cNvPr id="15"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 y="1933"/>
                              <a:ext cx="219" cy="339"/>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26"/>
              <p:cNvGrpSpPr>
                <a:grpSpLocks/>
              </p:cNvGrpSpPr>
              <p:nvPr/>
            </p:nvGrpSpPr>
            <p:grpSpPr bwMode="auto">
              <a:xfrm>
                <a:off x="1694692" y="6146089"/>
                <a:ext cx="1123950" cy="366713"/>
                <a:chOff x="1420" y="3158"/>
                <a:chExt cx="708" cy="231"/>
              </a:xfrm>
              <a:grpFill/>
            </p:grpSpPr>
            <p:grpSp>
              <p:nvGrpSpPr>
                <p:cNvPr id="32" name="Group 24"/>
                <p:cNvGrpSpPr>
                  <a:grpSpLocks/>
                </p:cNvGrpSpPr>
                <p:nvPr/>
              </p:nvGrpSpPr>
              <p:grpSpPr bwMode="auto">
                <a:xfrm>
                  <a:off x="1420" y="3257"/>
                  <a:ext cx="708" cy="1"/>
                  <a:chOff x="1429" y="3248"/>
                  <a:chExt cx="708" cy="1"/>
                </a:xfrm>
                <a:grpFill/>
              </p:grpSpPr>
              <p:sp>
                <p:nvSpPr>
                  <p:cNvPr id="34" name="Line 22"/>
                  <p:cNvSpPr>
                    <a:spLocks noChangeShapeType="1"/>
                  </p:cNvSpPr>
                  <p:nvPr/>
                </p:nvSpPr>
                <p:spPr bwMode="auto">
                  <a:xfrm flipH="1">
                    <a:off x="1429" y="3249"/>
                    <a:ext cx="226" cy="0"/>
                  </a:xfrm>
                  <a:prstGeom prst="line">
                    <a:avLst/>
                  </a:prstGeom>
                  <a:grpFill/>
                  <a:ln w="57150">
                    <a:solidFill>
                      <a:srgbClr val="0000FF"/>
                    </a:solidFill>
                    <a:round/>
                    <a:headEnd/>
                    <a:tailEnd type="triangle" w="med" len="med"/>
                  </a:ln>
                </p:spPr>
                <p:txBody>
                  <a:bodyPr/>
                  <a:lstStyle/>
                  <a:p>
                    <a:endParaRPr lang="en-AU"/>
                  </a:p>
                </p:txBody>
              </p:sp>
              <p:sp>
                <p:nvSpPr>
                  <p:cNvPr id="35" name="Line 23"/>
                  <p:cNvSpPr>
                    <a:spLocks noChangeShapeType="1"/>
                  </p:cNvSpPr>
                  <p:nvPr/>
                </p:nvSpPr>
                <p:spPr bwMode="auto">
                  <a:xfrm>
                    <a:off x="1910" y="3248"/>
                    <a:ext cx="227" cy="0"/>
                  </a:xfrm>
                  <a:prstGeom prst="line">
                    <a:avLst/>
                  </a:prstGeom>
                  <a:grpFill/>
                  <a:ln w="57150">
                    <a:solidFill>
                      <a:srgbClr val="0000FF"/>
                    </a:solidFill>
                    <a:round/>
                    <a:headEnd/>
                    <a:tailEnd type="triangle" w="med" len="med"/>
                  </a:ln>
                </p:spPr>
                <p:txBody>
                  <a:bodyPr/>
                  <a:lstStyle/>
                  <a:p>
                    <a:endParaRPr lang="en-AU"/>
                  </a:p>
                </p:txBody>
              </p:sp>
            </p:grpSp>
            <p:sp>
              <p:nvSpPr>
                <p:cNvPr id="33" name="Text Box 25"/>
                <p:cNvSpPr txBox="1">
                  <a:spLocks noChangeArrowheads="1"/>
                </p:cNvSpPr>
                <p:nvPr/>
              </p:nvSpPr>
              <p:spPr bwMode="auto">
                <a:xfrm>
                  <a:off x="1610" y="3158"/>
                  <a:ext cx="453"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800" b="1">
                      <a:solidFill>
                        <a:srgbClr val="0000FF"/>
                      </a:solidFill>
                      <a:latin typeface="Verdana" panose="020B0604030504040204" pitchFamily="34" charset="0"/>
                    </a:rPr>
                    <a:t>t</a:t>
                  </a:r>
                  <a:r>
                    <a:rPr lang="en-GB" altLang="en-US" sz="1800" b="1" baseline="-25000">
                      <a:solidFill>
                        <a:srgbClr val="0000FF"/>
                      </a:solidFill>
                      <a:latin typeface="Verdana" panose="020B0604030504040204" pitchFamily="34" charset="0"/>
                    </a:rPr>
                    <a:t>1/2</a:t>
                  </a:r>
                  <a:endParaRPr lang="en-US" altLang="en-US" sz="1800" b="1">
                    <a:solidFill>
                      <a:srgbClr val="0000FF"/>
                    </a:solidFill>
                    <a:latin typeface="Verdana" panose="020B0604030504040204" pitchFamily="34" charset="0"/>
                  </a:endParaRPr>
                </a:p>
              </p:txBody>
            </p:sp>
          </p:grpSp>
          <p:grpSp>
            <p:nvGrpSpPr>
              <p:cNvPr id="12" name="Group 32"/>
              <p:cNvGrpSpPr>
                <a:grpSpLocks/>
              </p:cNvGrpSpPr>
              <p:nvPr/>
            </p:nvGrpSpPr>
            <p:grpSpPr bwMode="auto">
              <a:xfrm>
                <a:off x="1132717" y="4993564"/>
                <a:ext cx="2808288" cy="1081088"/>
                <a:chOff x="1066" y="2478"/>
                <a:chExt cx="1769" cy="642"/>
              </a:xfrm>
              <a:grpFill/>
            </p:grpSpPr>
            <p:grpSp>
              <p:nvGrpSpPr>
                <p:cNvPr id="28" name="Group 28"/>
                <p:cNvGrpSpPr>
                  <a:grpSpLocks/>
                </p:cNvGrpSpPr>
                <p:nvPr/>
              </p:nvGrpSpPr>
              <p:grpSpPr bwMode="auto">
                <a:xfrm>
                  <a:off x="1429" y="2659"/>
                  <a:ext cx="1406" cy="461"/>
                  <a:chOff x="1429" y="2114"/>
                  <a:chExt cx="680" cy="999"/>
                </a:xfrm>
                <a:grpFill/>
              </p:grpSpPr>
              <p:sp>
                <p:nvSpPr>
                  <p:cNvPr id="30" name="Line 29"/>
                  <p:cNvSpPr>
                    <a:spLocks noChangeShapeType="1"/>
                  </p:cNvSpPr>
                  <p:nvPr/>
                </p:nvSpPr>
                <p:spPr bwMode="auto">
                  <a:xfrm>
                    <a:off x="1429" y="2114"/>
                    <a:ext cx="680" cy="1"/>
                  </a:xfrm>
                  <a:prstGeom prst="line">
                    <a:avLst/>
                  </a:prstGeom>
                  <a:grpFill/>
                  <a:ln w="38100">
                    <a:solidFill>
                      <a:srgbClr val="FF0000"/>
                    </a:solidFill>
                    <a:prstDash val="sysDot"/>
                    <a:round/>
                    <a:headEnd/>
                    <a:tailEnd/>
                  </a:ln>
                </p:spPr>
                <p:txBody>
                  <a:bodyPr/>
                  <a:lstStyle/>
                  <a:p>
                    <a:endParaRPr lang="en-AU"/>
                  </a:p>
                </p:txBody>
              </p:sp>
              <p:sp>
                <p:nvSpPr>
                  <p:cNvPr id="31" name="Line 30"/>
                  <p:cNvSpPr>
                    <a:spLocks noChangeShapeType="1"/>
                  </p:cNvSpPr>
                  <p:nvPr/>
                </p:nvSpPr>
                <p:spPr bwMode="auto">
                  <a:xfrm>
                    <a:off x="2109" y="2115"/>
                    <a:ext cx="0" cy="998"/>
                  </a:xfrm>
                  <a:prstGeom prst="line">
                    <a:avLst/>
                  </a:prstGeom>
                  <a:grpFill/>
                  <a:ln w="57150">
                    <a:solidFill>
                      <a:srgbClr val="FF0000"/>
                    </a:solidFill>
                    <a:prstDash val="sysDot"/>
                    <a:round/>
                    <a:headEnd/>
                    <a:tailEnd type="triangle" w="med" len="med"/>
                  </a:ln>
                </p:spPr>
                <p:txBody>
                  <a:bodyPr/>
                  <a:lstStyle/>
                  <a:p>
                    <a:endParaRPr lang="en-AU"/>
                  </a:p>
                </p:txBody>
              </p:sp>
            </p:grpSp>
            <p:graphicFrame>
              <p:nvGraphicFramePr>
                <p:cNvPr id="29" name="Object 31"/>
                <p:cNvGraphicFramePr>
                  <a:graphicFrameLocks noChangeAspect="1"/>
                </p:cNvGraphicFramePr>
                <p:nvPr/>
              </p:nvGraphicFramePr>
              <p:xfrm>
                <a:off x="1066" y="2478"/>
                <a:ext cx="301" cy="338"/>
              </p:xfrm>
              <a:graphic>
                <a:graphicData uri="http://schemas.openxmlformats.org/presentationml/2006/ole">
                  <mc:AlternateContent xmlns:mc="http://schemas.openxmlformats.org/markup-compatibility/2006">
                    <mc:Choice xmlns:v="urn:schemas-microsoft-com:vml" Requires="v">
                      <p:oleObj spid="_x0000_s4339" name="Equation" r:id="rId5" imgW="253890" imgH="393529" progId="Equation.3">
                        <p:embed/>
                      </p:oleObj>
                    </mc:Choice>
                    <mc:Fallback>
                      <p:oleObj name="Equation" r:id="rId5" imgW="253890" imgH="393529" progId="Equation.3">
                        <p:embed/>
                        <p:pic>
                          <p:nvPicPr>
                            <p:cNvPr id="25"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 y="2478"/>
                              <a:ext cx="301" cy="338"/>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33"/>
              <p:cNvGrpSpPr>
                <a:grpSpLocks/>
              </p:cNvGrpSpPr>
              <p:nvPr/>
            </p:nvGrpSpPr>
            <p:grpSpPr bwMode="auto">
              <a:xfrm>
                <a:off x="2831342" y="6146089"/>
                <a:ext cx="1152525" cy="366713"/>
                <a:chOff x="1420" y="3158"/>
                <a:chExt cx="708" cy="231"/>
              </a:xfrm>
              <a:grpFill/>
            </p:grpSpPr>
            <p:grpSp>
              <p:nvGrpSpPr>
                <p:cNvPr id="24" name="Group 34"/>
                <p:cNvGrpSpPr>
                  <a:grpSpLocks/>
                </p:cNvGrpSpPr>
                <p:nvPr/>
              </p:nvGrpSpPr>
              <p:grpSpPr bwMode="auto">
                <a:xfrm>
                  <a:off x="1420" y="3257"/>
                  <a:ext cx="708" cy="1"/>
                  <a:chOff x="1429" y="3248"/>
                  <a:chExt cx="708" cy="1"/>
                </a:xfrm>
                <a:grpFill/>
              </p:grpSpPr>
              <p:sp>
                <p:nvSpPr>
                  <p:cNvPr id="26" name="Line 35"/>
                  <p:cNvSpPr>
                    <a:spLocks noChangeShapeType="1"/>
                  </p:cNvSpPr>
                  <p:nvPr/>
                </p:nvSpPr>
                <p:spPr bwMode="auto">
                  <a:xfrm flipH="1">
                    <a:off x="1429" y="3249"/>
                    <a:ext cx="226" cy="0"/>
                  </a:xfrm>
                  <a:prstGeom prst="line">
                    <a:avLst/>
                  </a:prstGeom>
                  <a:grpFill/>
                  <a:ln w="57150">
                    <a:solidFill>
                      <a:srgbClr val="0000FF"/>
                    </a:solidFill>
                    <a:round/>
                    <a:headEnd/>
                    <a:tailEnd type="triangle" w="med" len="med"/>
                  </a:ln>
                </p:spPr>
                <p:txBody>
                  <a:bodyPr/>
                  <a:lstStyle/>
                  <a:p>
                    <a:endParaRPr lang="en-AU"/>
                  </a:p>
                </p:txBody>
              </p:sp>
              <p:sp>
                <p:nvSpPr>
                  <p:cNvPr id="27" name="Line 36"/>
                  <p:cNvSpPr>
                    <a:spLocks noChangeShapeType="1"/>
                  </p:cNvSpPr>
                  <p:nvPr/>
                </p:nvSpPr>
                <p:spPr bwMode="auto">
                  <a:xfrm>
                    <a:off x="1910" y="3248"/>
                    <a:ext cx="227" cy="0"/>
                  </a:xfrm>
                  <a:prstGeom prst="line">
                    <a:avLst/>
                  </a:prstGeom>
                  <a:grpFill/>
                  <a:ln w="57150">
                    <a:solidFill>
                      <a:srgbClr val="0000FF"/>
                    </a:solidFill>
                    <a:round/>
                    <a:headEnd/>
                    <a:tailEnd type="triangle" w="med" len="med"/>
                  </a:ln>
                </p:spPr>
                <p:txBody>
                  <a:bodyPr/>
                  <a:lstStyle/>
                  <a:p>
                    <a:endParaRPr lang="en-AU"/>
                  </a:p>
                </p:txBody>
              </p:sp>
            </p:grpSp>
            <p:sp>
              <p:nvSpPr>
                <p:cNvPr id="25" name="Text Box 37"/>
                <p:cNvSpPr txBox="1">
                  <a:spLocks noChangeArrowheads="1"/>
                </p:cNvSpPr>
                <p:nvPr/>
              </p:nvSpPr>
              <p:spPr bwMode="auto">
                <a:xfrm>
                  <a:off x="1610" y="3158"/>
                  <a:ext cx="453"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800" b="1">
                      <a:solidFill>
                        <a:srgbClr val="0000FF"/>
                      </a:solidFill>
                      <a:latin typeface="Verdana" panose="020B0604030504040204" pitchFamily="34" charset="0"/>
                    </a:rPr>
                    <a:t>t</a:t>
                  </a:r>
                  <a:r>
                    <a:rPr lang="en-GB" altLang="en-US" sz="1800" b="1" baseline="-25000">
                      <a:solidFill>
                        <a:srgbClr val="0000FF"/>
                      </a:solidFill>
                      <a:latin typeface="Verdana" panose="020B0604030504040204" pitchFamily="34" charset="0"/>
                    </a:rPr>
                    <a:t>1/2</a:t>
                  </a:r>
                  <a:endParaRPr lang="en-US" altLang="en-US" sz="1800" b="1">
                    <a:solidFill>
                      <a:srgbClr val="0000FF"/>
                    </a:solidFill>
                    <a:latin typeface="Verdana" panose="020B0604030504040204" pitchFamily="34" charset="0"/>
                  </a:endParaRPr>
                </a:p>
              </p:txBody>
            </p:sp>
          </p:grpSp>
          <p:grpSp>
            <p:nvGrpSpPr>
              <p:cNvPr id="14" name="Group 43"/>
              <p:cNvGrpSpPr>
                <a:grpSpLocks/>
              </p:cNvGrpSpPr>
              <p:nvPr/>
            </p:nvGrpSpPr>
            <p:grpSpPr bwMode="auto">
              <a:xfrm>
                <a:off x="1132717" y="5569827"/>
                <a:ext cx="4032250" cy="536575"/>
                <a:chOff x="1066" y="2795"/>
                <a:chExt cx="2540" cy="338"/>
              </a:xfrm>
              <a:grpFill/>
            </p:grpSpPr>
            <p:grpSp>
              <p:nvGrpSpPr>
                <p:cNvPr id="20" name="Group 39"/>
                <p:cNvGrpSpPr>
                  <a:grpSpLocks/>
                </p:cNvGrpSpPr>
                <p:nvPr/>
              </p:nvGrpSpPr>
              <p:grpSpPr bwMode="auto">
                <a:xfrm>
                  <a:off x="1429" y="2886"/>
                  <a:ext cx="2177" cy="227"/>
                  <a:chOff x="1429" y="2114"/>
                  <a:chExt cx="680" cy="999"/>
                </a:xfrm>
                <a:grpFill/>
              </p:grpSpPr>
              <p:sp>
                <p:nvSpPr>
                  <p:cNvPr id="22" name="Line 40"/>
                  <p:cNvSpPr>
                    <a:spLocks noChangeShapeType="1"/>
                  </p:cNvSpPr>
                  <p:nvPr/>
                </p:nvSpPr>
                <p:spPr bwMode="auto">
                  <a:xfrm>
                    <a:off x="1429" y="2114"/>
                    <a:ext cx="680" cy="1"/>
                  </a:xfrm>
                  <a:prstGeom prst="line">
                    <a:avLst/>
                  </a:prstGeom>
                  <a:grpFill/>
                  <a:ln w="38100">
                    <a:solidFill>
                      <a:srgbClr val="FF0000"/>
                    </a:solidFill>
                    <a:prstDash val="sysDot"/>
                    <a:round/>
                    <a:headEnd/>
                    <a:tailEnd/>
                  </a:ln>
                </p:spPr>
                <p:txBody>
                  <a:bodyPr/>
                  <a:lstStyle/>
                  <a:p>
                    <a:endParaRPr lang="en-AU"/>
                  </a:p>
                </p:txBody>
              </p:sp>
              <p:sp>
                <p:nvSpPr>
                  <p:cNvPr id="23" name="Line 41"/>
                  <p:cNvSpPr>
                    <a:spLocks noChangeShapeType="1"/>
                  </p:cNvSpPr>
                  <p:nvPr/>
                </p:nvSpPr>
                <p:spPr bwMode="auto">
                  <a:xfrm>
                    <a:off x="2109" y="2115"/>
                    <a:ext cx="0" cy="998"/>
                  </a:xfrm>
                  <a:prstGeom prst="line">
                    <a:avLst/>
                  </a:prstGeom>
                  <a:grpFill/>
                  <a:ln w="57150">
                    <a:solidFill>
                      <a:srgbClr val="FF0000"/>
                    </a:solidFill>
                    <a:prstDash val="sysDot"/>
                    <a:round/>
                    <a:headEnd/>
                    <a:tailEnd type="triangle" w="med" len="med"/>
                  </a:ln>
                </p:spPr>
                <p:txBody>
                  <a:bodyPr/>
                  <a:lstStyle/>
                  <a:p>
                    <a:endParaRPr lang="en-AU"/>
                  </a:p>
                </p:txBody>
              </p:sp>
            </p:grpSp>
            <p:graphicFrame>
              <p:nvGraphicFramePr>
                <p:cNvPr id="21" name="Object 42"/>
                <p:cNvGraphicFramePr>
                  <a:graphicFrameLocks noChangeAspect="1"/>
                </p:cNvGraphicFramePr>
                <p:nvPr/>
              </p:nvGraphicFramePr>
              <p:xfrm>
                <a:off x="1066" y="2795"/>
                <a:ext cx="301" cy="338"/>
              </p:xfrm>
              <a:graphic>
                <a:graphicData uri="http://schemas.openxmlformats.org/presentationml/2006/ole">
                  <mc:AlternateContent xmlns:mc="http://schemas.openxmlformats.org/markup-compatibility/2006">
                    <mc:Choice xmlns:v="urn:schemas-microsoft-com:vml" Requires="v">
                      <p:oleObj spid="_x0000_s4340" name="Equation" r:id="rId7" imgW="253890" imgH="393529" progId="Equation.3">
                        <p:embed/>
                      </p:oleObj>
                    </mc:Choice>
                    <mc:Fallback>
                      <p:oleObj name="Equation" r:id="rId7" imgW="253890" imgH="393529" progId="Equation.3">
                        <p:embed/>
                        <p:pic>
                          <p:nvPicPr>
                            <p:cNvPr id="35"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 y="2795"/>
                              <a:ext cx="301" cy="338"/>
                            </a:xfrm>
                            <a:prstGeom prst="rect">
                              <a:avLst/>
                            </a:prstGeom>
                            <a:solidFill>
                              <a:srgbClr val="FFCC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44"/>
              <p:cNvGrpSpPr>
                <a:grpSpLocks/>
              </p:cNvGrpSpPr>
              <p:nvPr/>
            </p:nvGrpSpPr>
            <p:grpSpPr bwMode="auto">
              <a:xfrm>
                <a:off x="4012442" y="6146089"/>
                <a:ext cx="1152525" cy="366713"/>
                <a:chOff x="1420" y="3158"/>
                <a:chExt cx="708" cy="231"/>
              </a:xfrm>
              <a:grpFill/>
            </p:grpSpPr>
            <p:grpSp>
              <p:nvGrpSpPr>
                <p:cNvPr id="16" name="Group 45"/>
                <p:cNvGrpSpPr>
                  <a:grpSpLocks/>
                </p:cNvGrpSpPr>
                <p:nvPr/>
              </p:nvGrpSpPr>
              <p:grpSpPr bwMode="auto">
                <a:xfrm>
                  <a:off x="1420" y="3257"/>
                  <a:ext cx="708" cy="1"/>
                  <a:chOff x="1429" y="3248"/>
                  <a:chExt cx="708" cy="1"/>
                </a:xfrm>
                <a:grpFill/>
              </p:grpSpPr>
              <p:sp>
                <p:nvSpPr>
                  <p:cNvPr id="18" name="Line 46"/>
                  <p:cNvSpPr>
                    <a:spLocks noChangeShapeType="1"/>
                  </p:cNvSpPr>
                  <p:nvPr/>
                </p:nvSpPr>
                <p:spPr bwMode="auto">
                  <a:xfrm flipH="1">
                    <a:off x="1429" y="3249"/>
                    <a:ext cx="226" cy="0"/>
                  </a:xfrm>
                  <a:prstGeom prst="line">
                    <a:avLst/>
                  </a:prstGeom>
                  <a:grpFill/>
                  <a:ln w="57150">
                    <a:solidFill>
                      <a:srgbClr val="0000FF"/>
                    </a:solidFill>
                    <a:round/>
                    <a:headEnd/>
                    <a:tailEnd type="triangle" w="med" len="med"/>
                  </a:ln>
                </p:spPr>
                <p:txBody>
                  <a:bodyPr/>
                  <a:lstStyle/>
                  <a:p>
                    <a:endParaRPr lang="en-AU"/>
                  </a:p>
                </p:txBody>
              </p:sp>
              <p:sp>
                <p:nvSpPr>
                  <p:cNvPr id="19" name="Line 47"/>
                  <p:cNvSpPr>
                    <a:spLocks noChangeShapeType="1"/>
                  </p:cNvSpPr>
                  <p:nvPr/>
                </p:nvSpPr>
                <p:spPr bwMode="auto">
                  <a:xfrm>
                    <a:off x="1910" y="3248"/>
                    <a:ext cx="227" cy="0"/>
                  </a:xfrm>
                  <a:prstGeom prst="line">
                    <a:avLst/>
                  </a:prstGeom>
                  <a:grpFill/>
                  <a:ln w="57150">
                    <a:solidFill>
                      <a:srgbClr val="0000FF"/>
                    </a:solidFill>
                    <a:round/>
                    <a:headEnd/>
                    <a:tailEnd type="triangle" w="med" len="med"/>
                  </a:ln>
                </p:spPr>
                <p:txBody>
                  <a:bodyPr/>
                  <a:lstStyle/>
                  <a:p>
                    <a:endParaRPr lang="en-AU"/>
                  </a:p>
                </p:txBody>
              </p:sp>
            </p:grpSp>
            <p:sp>
              <p:nvSpPr>
                <p:cNvPr id="17" name="Text Box 48"/>
                <p:cNvSpPr txBox="1">
                  <a:spLocks noChangeArrowheads="1"/>
                </p:cNvSpPr>
                <p:nvPr/>
              </p:nvSpPr>
              <p:spPr bwMode="auto">
                <a:xfrm>
                  <a:off x="1610" y="3158"/>
                  <a:ext cx="453" cy="23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800" b="1">
                      <a:solidFill>
                        <a:srgbClr val="0000FF"/>
                      </a:solidFill>
                      <a:latin typeface="Verdana" panose="020B0604030504040204" pitchFamily="34" charset="0"/>
                    </a:rPr>
                    <a:t>t</a:t>
                  </a:r>
                  <a:r>
                    <a:rPr lang="en-GB" altLang="en-US" sz="1800" b="1" baseline="-25000">
                      <a:solidFill>
                        <a:srgbClr val="0000FF"/>
                      </a:solidFill>
                      <a:latin typeface="Verdana" panose="020B0604030504040204" pitchFamily="34" charset="0"/>
                    </a:rPr>
                    <a:t>1/2</a:t>
                  </a:r>
                  <a:endParaRPr lang="en-US" altLang="en-US" sz="1800" b="1">
                    <a:solidFill>
                      <a:srgbClr val="0000FF"/>
                    </a:solidFill>
                    <a:latin typeface="Verdana" panose="020B0604030504040204" pitchFamily="34" charset="0"/>
                  </a:endParaRPr>
                </a:p>
              </p:txBody>
            </p:sp>
          </p:grpSp>
        </p:grpSp>
      </p:grpSp>
    </p:spTree>
    <p:extLst>
      <p:ext uri="{BB962C8B-B14F-4D97-AF65-F5344CB8AC3E}">
        <p14:creationId xmlns:p14="http://schemas.microsoft.com/office/powerpoint/2010/main" val="3246523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half-life continued</a:t>
            </a:r>
            <a:endParaRPr lang="en-AU" dirty="0"/>
          </a:p>
        </p:txBody>
      </p:sp>
      <p:sp>
        <p:nvSpPr>
          <p:cNvPr id="3" name="Content Placeholder 2"/>
          <p:cNvSpPr>
            <a:spLocks noGrp="1"/>
          </p:cNvSpPr>
          <p:nvPr>
            <p:ph idx="1"/>
          </p:nvPr>
        </p:nvSpPr>
        <p:spPr>
          <a:xfrm>
            <a:off x="6296025" y="2365448"/>
            <a:ext cx="4474407" cy="3599316"/>
          </a:xfrm>
        </p:spPr>
        <p:txBody>
          <a:bodyPr/>
          <a:lstStyle/>
          <a:p>
            <a:r>
              <a:rPr lang="en-US" dirty="0"/>
              <a:t>N = number of </a:t>
            </a:r>
            <a:r>
              <a:rPr lang="en-US" dirty="0" err="1"/>
              <a:t>remaing</a:t>
            </a:r>
            <a:r>
              <a:rPr lang="en-US" dirty="0"/>
              <a:t> </a:t>
            </a:r>
            <a:r>
              <a:rPr lang="en-US" dirty="0" err="1"/>
              <a:t>undecayed</a:t>
            </a:r>
            <a:r>
              <a:rPr lang="en-US" dirty="0"/>
              <a:t> atoms</a:t>
            </a:r>
          </a:p>
          <a:p>
            <a:r>
              <a:rPr lang="en-US" dirty="0"/>
              <a:t>N</a:t>
            </a:r>
            <a:r>
              <a:rPr lang="en-US" baseline="-25000" dirty="0"/>
              <a:t>0 </a:t>
            </a:r>
            <a:r>
              <a:rPr lang="en-US" dirty="0"/>
              <a:t>= original number of atoms</a:t>
            </a:r>
          </a:p>
          <a:p>
            <a:r>
              <a:rPr lang="en-US" dirty="0"/>
              <a:t>n = no of half lives elapsed</a:t>
            </a:r>
          </a:p>
          <a:p>
            <a:endParaRPr lang="en-US" dirty="0"/>
          </a:p>
          <a:p>
            <a:endParaRPr lang="en-US" dirty="0"/>
          </a:p>
          <a:p>
            <a:r>
              <a:rPr lang="en-US" dirty="0"/>
              <a:t>When N=0.5N</a:t>
            </a:r>
            <a:r>
              <a:rPr lang="en-US" baseline="-25000" dirty="0"/>
              <a:t>0</a:t>
            </a:r>
            <a:r>
              <a:rPr lang="en-US" dirty="0"/>
              <a:t> then t = t</a:t>
            </a:r>
            <a:r>
              <a:rPr lang="en-US" baseline="-25000" dirty="0"/>
              <a:t>1/2</a:t>
            </a:r>
            <a:endParaRPr lang="en-AU" baseline="-25000" dirty="0"/>
          </a:p>
        </p:txBody>
      </p:sp>
      <p:grpSp>
        <p:nvGrpSpPr>
          <p:cNvPr id="4" name="Group 55"/>
          <p:cNvGrpSpPr>
            <a:grpSpLocks/>
          </p:cNvGrpSpPr>
          <p:nvPr/>
        </p:nvGrpSpPr>
        <p:grpSpPr bwMode="auto">
          <a:xfrm>
            <a:off x="490538" y="2759075"/>
            <a:ext cx="3048000" cy="2433638"/>
            <a:chOff x="567" y="346"/>
            <a:chExt cx="1920" cy="1533"/>
          </a:xfrm>
        </p:grpSpPr>
        <p:graphicFrame>
          <p:nvGraphicFramePr>
            <p:cNvPr id="5" name="Object 47"/>
            <p:cNvGraphicFramePr>
              <a:graphicFrameLocks noChangeAspect="1"/>
            </p:cNvGraphicFramePr>
            <p:nvPr/>
          </p:nvGraphicFramePr>
          <p:xfrm>
            <a:off x="567" y="391"/>
            <a:ext cx="1920" cy="1488"/>
          </p:xfrm>
          <a:graphic>
            <a:graphicData uri="http://schemas.openxmlformats.org/presentationml/2006/ole">
              <mc:AlternateContent xmlns:mc="http://schemas.openxmlformats.org/markup-compatibility/2006">
                <mc:Choice xmlns:v="urn:schemas-microsoft-com:vml" Requires="v">
                  <p:oleObj spid="_x0000_s5202" name="Bitmap Image" r:id="rId3" imgW="3048426" imgH="2362530" progId="Paint.Picture">
                    <p:embed/>
                  </p:oleObj>
                </mc:Choice>
                <mc:Fallback>
                  <p:oleObj name="Bitmap Image" r:id="rId3" imgW="3048426" imgH="2362530" progId="Paint.Picture">
                    <p:embed/>
                    <p:pic>
                      <p:nvPicPr>
                        <p:cNvPr id="7176"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391"/>
                          <a:ext cx="1920"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48"/>
            <p:cNvGrpSpPr>
              <a:grpSpLocks/>
            </p:cNvGrpSpPr>
            <p:nvPr/>
          </p:nvGrpSpPr>
          <p:grpSpPr bwMode="auto">
            <a:xfrm>
              <a:off x="839" y="527"/>
              <a:ext cx="726" cy="231"/>
              <a:chOff x="1519" y="915"/>
              <a:chExt cx="2041" cy="231"/>
            </a:xfrm>
          </p:grpSpPr>
          <p:sp>
            <p:nvSpPr>
              <p:cNvPr id="9" name="Line 49"/>
              <p:cNvSpPr>
                <a:spLocks noChangeShapeType="1"/>
              </p:cNvSpPr>
              <p:nvPr/>
            </p:nvSpPr>
            <p:spPr bwMode="auto">
              <a:xfrm flipH="1">
                <a:off x="1519" y="1026"/>
                <a:ext cx="454" cy="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0" name="Text Box 50"/>
              <p:cNvSpPr txBox="1">
                <a:spLocks noChangeArrowheads="1"/>
              </p:cNvSpPr>
              <p:nvPr/>
            </p:nvSpPr>
            <p:spPr bwMode="auto">
              <a:xfrm>
                <a:off x="1973" y="915"/>
                <a:ext cx="15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800" b="1">
                    <a:solidFill>
                      <a:srgbClr val="FF0000"/>
                    </a:solidFill>
                  </a:rPr>
                  <a:t>N</a:t>
                </a:r>
                <a:r>
                  <a:rPr lang="en-GB" altLang="en-US" sz="1800" b="1" baseline="-25000">
                    <a:solidFill>
                      <a:srgbClr val="FF0000"/>
                    </a:solidFill>
                  </a:rPr>
                  <a:t>0</a:t>
                </a:r>
                <a:endParaRPr lang="en-US" altLang="en-US" sz="1800" b="1">
                  <a:solidFill>
                    <a:srgbClr val="FF0000"/>
                  </a:solidFill>
                </a:endParaRPr>
              </a:p>
            </p:txBody>
          </p:sp>
        </p:grpSp>
        <p:sp>
          <p:nvSpPr>
            <p:cNvPr id="7" name="Text Box 53"/>
            <p:cNvSpPr txBox="1">
              <a:spLocks noChangeArrowheads="1"/>
            </p:cNvSpPr>
            <p:nvPr/>
          </p:nvSpPr>
          <p:spPr bwMode="auto">
            <a:xfrm>
              <a:off x="567" y="346"/>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800" b="1">
                  <a:solidFill>
                    <a:srgbClr val="FF0000"/>
                  </a:solidFill>
                </a:rPr>
                <a:t>N</a:t>
              </a:r>
              <a:endParaRPr lang="en-US" altLang="en-US" sz="1800" b="1">
                <a:solidFill>
                  <a:srgbClr val="FF0000"/>
                </a:solidFill>
              </a:endParaRPr>
            </a:p>
          </p:txBody>
        </p:sp>
        <p:sp>
          <p:nvSpPr>
            <p:cNvPr id="8" name="Text Box 54"/>
            <p:cNvSpPr txBox="1">
              <a:spLocks noChangeArrowheads="1"/>
            </p:cNvSpPr>
            <p:nvPr/>
          </p:nvSpPr>
          <p:spPr bwMode="auto">
            <a:xfrm>
              <a:off x="2215" y="1648"/>
              <a:ext cx="272" cy="2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800" b="1" dirty="0">
                  <a:solidFill>
                    <a:srgbClr val="FF0000"/>
                  </a:solidFill>
                </a:rPr>
                <a:t>t</a:t>
              </a:r>
              <a:endParaRPr lang="en-US" altLang="en-US" sz="1800" b="1" dirty="0">
                <a:solidFill>
                  <a:srgbClr val="FF0000"/>
                </a:solidFill>
              </a:endParaRPr>
            </a:p>
          </p:txBody>
        </p:sp>
      </p:grpSp>
      <mc:AlternateContent xmlns:mc="http://schemas.openxmlformats.org/markup-compatibility/2006" xmlns:a14="http://schemas.microsoft.com/office/drawing/2010/main">
        <mc:Choice Requires="a14">
          <p:sp>
            <p:nvSpPr>
              <p:cNvPr id="12" name="TextBox 11"/>
              <p:cNvSpPr txBox="1"/>
              <p:nvPr/>
            </p:nvSpPr>
            <p:spPr>
              <a:xfrm>
                <a:off x="3619501" y="2971396"/>
                <a:ext cx="2456642" cy="155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𝑁</m:t>
                      </m:r>
                      <m:r>
                        <a:rPr lang="en-US" sz="5400" b="0" i="1" smtClean="0">
                          <a:latin typeface="Cambria Math" panose="02040503050406030204" pitchFamily="18" charset="0"/>
                        </a:rPr>
                        <m:t>=</m:t>
                      </m:r>
                      <m:f>
                        <m:fPr>
                          <m:ctrlPr>
                            <a:rPr lang="en-US" sz="5400" b="0" i="1" smtClean="0">
                              <a:latin typeface="Cambria Math" panose="02040503050406030204" pitchFamily="18" charset="0"/>
                            </a:rPr>
                          </m:ctrlPr>
                        </m:fPr>
                        <m:num>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𝑁</m:t>
                              </m:r>
                            </m:e>
                            <m:sub>
                              <m:r>
                                <a:rPr lang="en-US" sz="5400" b="0" i="1" smtClean="0">
                                  <a:latin typeface="Cambria Math" panose="02040503050406030204" pitchFamily="18" charset="0"/>
                                </a:rPr>
                                <m:t>0</m:t>
                              </m:r>
                            </m:sub>
                          </m:sSub>
                        </m:num>
                        <m:den>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2</m:t>
                              </m:r>
                            </m:e>
                            <m:sup>
                              <m:r>
                                <a:rPr lang="en-US" sz="5400" b="0" i="1" smtClean="0">
                                  <a:latin typeface="Cambria Math" panose="02040503050406030204" pitchFamily="18" charset="0"/>
                                </a:rPr>
                                <m:t>𝑛</m:t>
                              </m:r>
                            </m:sup>
                          </m:sSup>
                        </m:den>
                      </m:f>
                    </m:oMath>
                  </m:oMathPara>
                </a14:m>
                <a:endParaRPr lang="en-AU" sz="5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619501" y="2971396"/>
                <a:ext cx="2456642" cy="1550361"/>
              </a:xfrm>
              <a:prstGeom prst="rect">
                <a:avLst/>
              </a:prstGeom>
              <a:blipFill>
                <a:blip r:embed="rId5"/>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30453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Number of decay events per second</a:t>
                </a:r>
              </a:p>
              <a:p>
                <a:r>
                  <a:rPr lang="en-US" dirty="0"/>
                  <a:t>Measured in Becquerels (</a:t>
                </a:r>
                <a:r>
                  <a:rPr lang="en-US" dirty="0" err="1"/>
                  <a:t>Bq</a:t>
                </a:r>
                <a:r>
                  <a:rPr lang="en-US" dirty="0"/>
                  <a:t>)</a:t>
                </a:r>
              </a:p>
              <a:p>
                <a:r>
                  <a:rPr lang="en-US" dirty="0"/>
                  <a:t>1 </a:t>
                </a:r>
                <a:r>
                  <a:rPr lang="en-US" dirty="0" err="1"/>
                  <a:t>Bq</a:t>
                </a:r>
                <a:r>
                  <a:rPr lang="en-US" dirty="0"/>
                  <a:t> = 1 decay per second</a:t>
                </a:r>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𝑁</m:t>
                          </m:r>
                        </m:num>
                        <m:den>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𝑡</m:t>
                          </m:r>
                        </m:den>
                      </m:f>
                    </m:oMath>
                  </m:oMathPara>
                </a14:m>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8" t="-2369"/>
                </a:stretch>
              </a:blipFill>
            </p:spPr>
            <p:txBody>
              <a:bodyPr/>
              <a:lstStyle/>
              <a:p>
                <a:r>
                  <a:rPr lang="en-AU">
                    <a:noFill/>
                  </a:rPr>
                  <a:t> </a:t>
                </a:r>
              </a:p>
            </p:txBody>
          </p:sp>
        </mc:Fallback>
      </mc:AlternateContent>
    </p:spTree>
    <p:extLst>
      <p:ext uri="{BB962C8B-B14F-4D97-AF65-F5344CB8AC3E}">
        <p14:creationId xmlns:p14="http://schemas.microsoft.com/office/powerpoint/2010/main" val="3552256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continued</a:t>
            </a:r>
            <a:endParaRPr lang="en-AU" dirty="0"/>
          </a:p>
        </p:txBody>
      </p:sp>
      <p:sp>
        <p:nvSpPr>
          <p:cNvPr id="3" name="Content Placeholder 2"/>
          <p:cNvSpPr>
            <a:spLocks noGrp="1"/>
          </p:cNvSpPr>
          <p:nvPr>
            <p:ph idx="1"/>
          </p:nvPr>
        </p:nvSpPr>
        <p:spPr>
          <a:xfrm>
            <a:off x="6419850" y="2336873"/>
            <a:ext cx="5353050" cy="3599316"/>
          </a:xfrm>
        </p:spPr>
        <p:txBody>
          <a:bodyPr/>
          <a:lstStyle/>
          <a:p>
            <a:r>
              <a:rPr lang="en-US" dirty="0"/>
              <a:t>As the </a:t>
            </a:r>
            <a:r>
              <a:rPr lang="en-US" dirty="0" err="1"/>
              <a:t>acitivity</a:t>
            </a:r>
            <a:r>
              <a:rPr lang="en-US" dirty="0"/>
              <a:t> depends on the number of atoms in the source, the activity also decays exponentially</a:t>
            </a:r>
          </a:p>
          <a:p>
            <a:r>
              <a:rPr lang="en-US" dirty="0"/>
              <a:t>The shorter the half-life of an isotope, the more active it will be</a:t>
            </a:r>
            <a:endParaRPr lang="en-AU" dirty="0"/>
          </a:p>
        </p:txBody>
      </p:sp>
      <p:grpSp>
        <p:nvGrpSpPr>
          <p:cNvPr id="6" name="Group 2"/>
          <p:cNvGrpSpPr>
            <a:grpSpLocks/>
          </p:cNvGrpSpPr>
          <p:nvPr/>
        </p:nvGrpSpPr>
        <p:grpSpPr bwMode="auto">
          <a:xfrm>
            <a:off x="400198" y="2529586"/>
            <a:ext cx="3492704" cy="3071110"/>
            <a:chOff x="567" y="346"/>
            <a:chExt cx="1920" cy="1533"/>
          </a:xfrm>
        </p:grpSpPr>
        <p:graphicFrame>
          <p:nvGraphicFramePr>
            <p:cNvPr id="7" name="Object 3"/>
            <p:cNvGraphicFramePr>
              <a:graphicFrameLocks noChangeAspect="1"/>
            </p:cNvGraphicFramePr>
            <p:nvPr>
              <p:extLst>
                <p:ext uri="{D42A27DB-BD31-4B8C-83A1-F6EECF244321}">
                  <p14:modId xmlns:p14="http://schemas.microsoft.com/office/powerpoint/2010/main" val="1161340099"/>
                </p:ext>
              </p:extLst>
            </p:nvPr>
          </p:nvGraphicFramePr>
          <p:xfrm>
            <a:off x="567" y="391"/>
            <a:ext cx="1920" cy="1488"/>
          </p:xfrm>
          <a:graphic>
            <a:graphicData uri="http://schemas.openxmlformats.org/presentationml/2006/ole">
              <mc:AlternateContent xmlns:mc="http://schemas.openxmlformats.org/markup-compatibility/2006">
                <mc:Choice xmlns:v="urn:schemas-microsoft-com:vml" Requires="v">
                  <p:oleObj spid="_x0000_s6225" name="Bitmap Image" r:id="rId3" imgW="3048426" imgH="2362530" progId="Paint.Picture">
                    <p:embed/>
                  </p:oleObj>
                </mc:Choice>
                <mc:Fallback>
                  <p:oleObj name="Bitmap Image" r:id="rId3" imgW="3048426" imgH="2362530" progId="Paint.Picture">
                    <p:embed/>
                    <p:pic>
                      <p:nvPicPr>
                        <p:cNvPr id="922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391"/>
                          <a:ext cx="1920"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 name="Group 4"/>
            <p:cNvGrpSpPr>
              <a:grpSpLocks/>
            </p:cNvGrpSpPr>
            <p:nvPr/>
          </p:nvGrpSpPr>
          <p:grpSpPr bwMode="auto">
            <a:xfrm>
              <a:off x="839" y="527"/>
              <a:ext cx="726" cy="183"/>
              <a:chOff x="1519" y="915"/>
              <a:chExt cx="2041" cy="183"/>
            </a:xfrm>
          </p:grpSpPr>
          <p:sp>
            <p:nvSpPr>
              <p:cNvPr id="11" name="Line 5"/>
              <p:cNvSpPr>
                <a:spLocks noChangeShapeType="1"/>
              </p:cNvSpPr>
              <p:nvPr/>
            </p:nvSpPr>
            <p:spPr bwMode="auto">
              <a:xfrm flipH="1">
                <a:off x="1519" y="1026"/>
                <a:ext cx="454" cy="0"/>
              </a:xfrm>
              <a:prstGeom prst="line">
                <a:avLst/>
              </a:prstGeom>
              <a:noFill/>
              <a:ln w="3810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2" name="Text Box 6"/>
              <p:cNvSpPr txBox="1">
                <a:spLocks noChangeArrowheads="1"/>
              </p:cNvSpPr>
              <p:nvPr/>
            </p:nvSpPr>
            <p:spPr bwMode="auto">
              <a:xfrm>
                <a:off x="1972" y="915"/>
                <a:ext cx="158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800" b="1">
                    <a:solidFill>
                      <a:srgbClr val="FF0000"/>
                    </a:solidFill>
                  </a:rPr>
                  <a:t>A</a:t>
                </a:r>
                <a:r>
                  <a:rPr lang="en-GB" altLang="en-US" sz="1800" b="1" baseline="-25000">
                    <a:solidFill>
                      <a:srgbClr val="FF0000"/>
                    </a:solidFill>
                  </a:rPr>
                  <a:t>0</a:t>
                </a:r>
                <a:endParaRPr lang="en-US" altLang="en-US" sz="1800" b="1">
                  <a:solidFill>
                    <a:srgbClr val="FF0000"/>
                  </a:solidFill>
                </a:endParaRPr>
              </a:p>
            </p:txBody>
          </p:sp>
        </p:grpSp>
        <p:sp>
          <p:nvSpPr>
            <p:cNvPr id="9" name="Text Box 7"/>
            <p:cNvSpPr txBox="1">
              <a:spLocks noChangeArrowheads="1"/>
            </p:cNvSpPr>
            <p:nvPr/>
          </p:nvSpPr>
          <p:spPr bwMode="auto">
            <a:xfrm>
              <a:off x="567" y="346"/>
              <a:ext cx="27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800" b="1">
                  <a:solidFill>
                    <a:srgbClr val="FF0000"/>
                  </a:solidFill>
                </a:rPr>
                <a:t>A</a:t>
              </a:r>
              <a:endParaRPr lang="en-US" altLang="en-US" sz="1800" b="1">
                <a:solidFill>
                  <a:srgbClr val="FF0000"/>
                </a:solidFill>
              </a:endParaRPr>
            </a:p>
          </p:txBody>
        </p:sp>
        <p:sp>
          <p:nvSpPr>
            <p:cNvPr id="10" name="Text Box 8"/>
            <p:cNvSpPr txBox="1">
              <a:spLocks noChangeArrowheads="1"/>
            </p:cNvSpPr>
            <p:nvPr/>
          </p:nvSpPr>
          <p:spPr bwMode="auto">
            <a:xfrm>
              <a:off x="2208" y="1696"/>
              <a:ext cx="272" cy="18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GB" altLang="en-US" sz="1800" b="1">
                  <a:solidFill>
                    <a:srgbClr val="FF0000"/>
                  </a:solidFill>
                </a:rPr>
                <a:t>t</a:t>
              </a:r>
              <a:endParaRPr lang="en-US" altLang="en-US" sz="1800" b="1">
                <a:solidFill>
                  <a:srgbClr val="FF0000"/>
                </a:solidFill>
              </a:endParaRPr>
            </a:p>
          </p:txBody>
        </p:sp>
      </p:grpSp>
      <mc:AlternateContent xmlns:mc="http://schemas.openxmlformats.org/markup-compatibility/2006" xmlns:a14="http://schemas.microsoft.com/office/drawing/2010/main">
        <mc:Choice Requires="a14">
          <p:sp>
            <p:nvSpPr>
              <p:cNvPr id="13" name="TextBox 12"/>
              <p:cNvSpPr txBox="1"/>
              <p:nvPr/>
            </p:nvSpPr>
            <p:spPr>
              <a:xfrm>
                <a:off x="3975942" y="3258799"/>
                <a:ext cx="2456642" cy="15558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𝐴</m:t>
                      </m:r>
                      <m:r>
                        <a:rPr lang="en-US" sz="5400" b="0" i="1" smtClean="0">
                          <a:latin typeface="Cambria Math" panose="02040503050406030204" pitchFamily="18" charset="0"/>
                        </a:rPr>
                        <m:t>=</m:t>
                      </m:r>
                      <m:f>
                        <m:fPr>
                          <m:ctrlPr>
                            <a:rPr lang="en-US" sz="5400" b="0" i="1" smtClean="0">
                              <a:latin typeface="Cambria Math" panose="02040503050406030204" pitchFamily="18" charset="0"/>
                            </a:rPr>
                          </m:ctrlPr>
                        </m:fPr>
                        <m:num>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𝐴</m:t>
                              </m:r>
                            </m:e>
                            <m:sub>
                              <m:r>
                                <a:rPr lang="en-US" sz="5400" b="0" i="1" smtClean="0">
                                  <a:latin typeface="Cambria Math" panose="02040503050406030204" pitchFamily="18" charset="0"/>
                                </a:rPr>
                                <m:t>0</m:t>
                              </m:r>
                            </m:sub>
                          </m:sSub>
                        </m:num>
                        <m:den>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2</m:t>
                              </m:r>
                            </m:e>
                            <m:sup>
                              <m:r>
                                <a:rPr lang="en-US" sz="5400" b="0" i="1" smtClean="0">
                                  <a:latin typeface="Cambria Math" panose="02040503050406030204" pitchFamily="18" charset="0"/>
                                </a:rPr>
                                <m:t>𝑛</m:t>
                              </m:r>
                            </m:sup>
                          </m:sSup>
                        </m:den>
                      </m:f>
                    </m:oMath>
                  </m:oMathPara>
                </a14:m>
                <a:endParaRPr lang="en-AU" sz="5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975942" y="3258799"/>
                <a:ext cx="2456642" cy="1555811"/>
              </a:xfrm>
              <a:prstGeom prst="rect">
                <a:avLst/>
              </a:prstGeom>
              <a:blipFill>
                <a:blip r:embed="rId5"/>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4130434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examples</a:t>
            </a:r>
            <a:endParaRPr lang="en-AU" dirty="0"/>
          </a:p>
        </p:txBody>
      </p:sp>
      <p:sp>
        <p:nvSpPr>
          <p:cNvPr id="3" name="Content Placeholder 2"/>
          <p:cNvSpPr>
            <a:spLocks noGrp="1"/>
          </p:cNvSpPr>
          <p:nvPr>
            <p:ph idx="1"/>
          </p:nvPr>
        </p:nvSpPr>
        <p:spPr/>
        <p:txBody>
          <a:bodyPr/>
          <a:lstStyle/>
          <a:p>
            <a:r>
              <a:rPr lang="en-AU" dirty="0"/>
              <a:t>A sample of Po-218 has an activity of 2000 </a:t>
            </a:r>
            <a:r>
              <a:rPr lang="en-AU" dirty="0" err="1"/>
              <a:t>Bq</a:t>
            </a:r>
            <a:r>
              <a:rPr lang="en-AU" dirty="0"/>
              <a:t> and a half-life of 3 mins. What is the samples activity after 15 mins?</a:t>
            </a:r>
          </a:p>
          <a:p>
            <a:endParaRPr lang="en-US" dirty="0"/>
          </a:p>
          <a:p>
            <a:endParaRPr lang="en-AU" dirty="0"/>
          </a:p>
          <a:p>
            <a:r>
              <a:rPr lang="en-AU" dirty="0"/>
              <a:t>In 2 hours the activity of a sample goes from 240 </a:t>
            </a:r>
            <a:r>
              <a:rPr lang="en-AU" dirty="0" err="1"/>
              <a:t>Bq</a:t>
            </a:r>
            <a:r>
              <a:rPr lang="en-AU" dirty="0"/>
              <a:t> to 30 </a:t>
            </a:r>
            <a:r>
              <a:rPr lang="en-AU" dirty="0" err="1"/>
              <a:t>Bq</a:t>
            </a:r>
            <a:r>
              <a:rPr lang="en-AU" dirty="0"/>
              <a:t>. What is the samples half-life? </a:t>
            </a:r>
          </a:p>
          <a:p>
            <a:endParaRPr lang="en-AU" dirty="0"/>
          </a:p>
        </p:txBody>
      </p:sp>
      <p:sp>
        <p:nvSpPr>
          <p:cNvPr id="4" name="TextBox 3"/>
          <p:cNvSpPr txBox="1"/>
          <p:nvPr/>
        </p:nvSpPr>
        <p:spPr>
          <a:xfrm>
            <a:off x="8584483" y="3267075"/>
            <a:ext cx="1223412" cy="461665"/>
          </a:xfrm>
          <a:prstGeom prst="rect">
            <a:avLst/>
          </a:prstGeom>
          <a:noFill/>
        </p:spPr>
        <p:txBody>
          <a:bodyPr wrap="none" rtlCol="0">
            <a:spAutoFit/>
          </a:bodyPr>
          <a:lstStyle/>
          <a:p>
            <a:r>
              <a:rPr lang="en-US" sz="2400" dirty="0"/>
              <a:t>62.5 </a:t>
            </a:r>
            <a:r>
              <a:rPr lang="en-US" sz="2400" dirty="0" err="1"/>
              <a:t>Bq</a:t>
            </a:r>
            <a:endParaRPr lang="en-AU" sz="2400" dirty="0"/>
          </a:p>
        </p:txBody>
      </p:sp>
      <p:sp>
        <p:nvSpPr>
          <p:cNvPr id="5" name="TextBox 4"/>
          <p:cNvSpPr txBox="1"/>
          <p:nvPr/>
        </p:nvSpPr>
        <p:spPr>
          <a:xfrm>
            <a:off x="8597884" y="4981575"/>
            <a:ext cx="1696298" cy="461665"/>
          </a:xfrm>
          <a:prstGeom prst="rect">
            <a:avLst/>
          </a:prstGeom>
          <a:noFill/>
        </p:spPr>
        <p:txBody>
          <a:bodyPr wrap="none" rtlCol="0">
            <a:spAutoFit/>
          </a:bodyPr>
          <a:lstStyle/>
          <a:p>
            <a:r>
              <a:rPr lang="en-US" sz="2400" dirty="0"/>
              <a:t>40 minutes</a:t>
            </a:r>
            <a:endParaRPr lang="en-AU" sz="2400" dirty="0"/>
          </a:p>
        </p:txBody>
      </p:sp>
    </p:spTree>
    <p:extLst>
      <p:ext uri="{BB962C8B-B14F-4D97-AF65-F5344CB8AC3E}">
        <p14:creationId xmlns:p14="http://schemas.microsoft.com/office/powerpoint/2010/main" val="409110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dating</a:t>
            </a:r>
            <a:endParaRPr lang="en-AU" dirty="0"/>
          </a:p>
        </p:txBody>
      </p:sp>
      <p:sp>
        <p:nvSpPr>
          <p:cNvPr id="3" name="Content Placeholder 2"/>
          <p:cNvSpPr>
            <a:spLocks noGrp="1"/>
          </p:cNvSpPr>
          <p:nvPr>
            <p:ph idx="1"/>
          </p:nvPr>
        </p:nvSpPr>
        <p:spPr/>
        <p:txBody>
          <a:bodyPr/>
          <a:lstStyle/>
          <a:p>
            <a:r>
              <a:rPr lang="en-AU" dirty="0"/>
              <a:t>A compartment on a Geiger Müller tube is filled with a solution containing 1.00g of carbon extracted from one of the Dead Sea scrolls.  This gives a count rate of 1000 per hour.  When a similar solution containing 1.00 g of carbon extracted from a living plant is used instead, the count rate is 1200 per hour. With no solution in the compartment, the count rate is 300 per hour.</a:t>
            </a:r>
          </a:p>
          <a:p>
            <a:r>
              <a:rPr lang="en-AU" dirty="0"/>
              <a:t>Estimate the age of the scroll if the half-life of carbon -14 is 5600 years.</a:t>
            </a:r>
          </a:p>
          <a:p>
            <a:endParaRPr lang="en-AU" dirty="0"/>
          </a:p>
        </p:txBody>
      </p:sp>
      <p:sp>
        <p:nvSpPr>
          <p:cNvPr id="4" name="TextBox 3"/>
          <p:cNvSpPr txBox="1"/>
          <p:nvPr/>
        </p:nvSpPr>
        <p:spPr>
          <a:xfrm>
            <a:off x="8641165" y="5936189"/>
            <a:ext cx="1653017" cy="461665"/>
          </a:xfrm>
          <a:prstGeom prst="rect">
            <a:avLst/>
          </a:prstGeom>
          <a:noFill/>
        </p:spPr>
        <p:txBody>
          <a:bodyPr wrap="none" rtlCol="0">
            <a:spAutoFit/>
          </a:bodyPr>
          <a:lstStyle/>
          <a:p>
            <a:r>
              <a:rPr lang="en-US" sz="2400"/>
              <a:t>2030 </a:t>
            </a:r>
            <a:r>
              <a:rPr lang="en-US" sz="2400" dirty="0"/>
              <a:t>years</a:t>
            </a:r>
            <a:endParaRPr lang="en-AU" sz="2400" dirty="0"/>
          </a:p>
        </p:txBody>
      </p:sp>
    </p:spTree>
    <p:extLst>
      <p:ext uri="{BB962C8B-B14F-4D97-AF65-F5344CB8AC3E}">
        <p14:creationId xmlns:p14="http://schemas.microsoft.com/office/powerpoint/2010/main" val="203794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of half-life</a:t>
            </a:r>
            <a:endParaRPr lang="en-AU" dirty="0"/>
          </a:p>
        </p:txBody>
      </p:sp>
      <p:sp>
        <p:nvSpPr>
          <p:cNvPr id="3" name="Content Placeholder 2"/>
          <p:cNvSpPr>
            <a:spLocks noGrp="1"/>
          </p:cNvSpPr>
          <p:nvPr>
            <p:ph idx="1"/>
          </p:nvPr>
        </p:nvSpPr>
        <p:spPr>
          <a:xfrm>
            <a:off x="680322" y="2336873"/>
            <a:ext cx="3063004" cy="3599316"/>
          </a:xfrm>
        </p:spPr>
        <p:txBody>
          <a:bodyPr/>
          <a:lstStyle/>
          <a:p>
            <a:r>
              <a:rPr lang="en-US" dirty="0"/>
              <a:t>Record activity</a:t>
            </a:r>
          </a:p>
          <a:p>
            <a:r>
              <a:rPr lang="en-US" dirty="0"/>
              <a:t>plot graph</a:t>
            </a:r>
          </a:p>
          <a:p>
            <a:r>
              <a:rPr lang="en-US" dirty="0"/>
              <a:t>read off</a:t>
            </a:r>
          </a:p>
          <a:p>
            <a:r>
              <a:rPr lang="en-US" dirty="0"/>
              <a:t>repeat and average</a:t>
            </a:r>
          </a:p>
          <a:p>
            <a:pPr marL="0" indent="0">
              <a:buNone/>
            </a:pPr>
            <a:endParaRPr lang="en-AU" dirty="0"/>
          </a:p>
        </p:txBody>
      </p:sp>
      <p:pic>
        <p:nvPicPr>
          <p:cNvPr id="7170" name="Picture 2" descr="Image result for half life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3" y="2181225"/>
            <a:ext cx="6405562" cy="418952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5319713" y="4186238"/>
            <a:ext cx="1071562" cy="1390650"/>
            <a:chOff x="5319713" y="4186238"/>
            <a:chExt cx="1071562" cy="1390650"/>
          </a:xfrm>
        </p:grpSpPr>
        <p:cxnSp>
          <p:nvCxnSpPr>
            <p:cNvPr id="5" name="Straight Connector 4"/>
            <p:cNvCxnSpPr/>
            <p:nvPr/>
          </p:nvCxnSpPr>
          <p:spPr>
            <a:xfrm>
              <a:off x="5319713" y="4186238"/>
              <a:ext cx="107156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p:cNvCxnSpPr>
            <p:nvPr/>
          </p:nvCxnSpPr>
          <p:spPr>
            <a:xfrm>
              <a:off x="6391275" y="4186238"/>
              <a:ext cx="0" cy="139065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6391276" y="4881563"/>
            <a:ext cx="1133474" cy="695325"/>
            <a:chOff x="5319713" y="4186238"/>
            <a:chExt cx="1071562" cy="1390650"/>
          </a:xfrm>
        </p:grpSpPr>
        <p:cxnSp>
          <p:nvCxnSpPr>
            <p:cNvPr id="12" name="Straight Connector 11"/>
            <p:cNvCxnSpPr/>
            <p:nvPr/>
          </p:nvCxnSpPr>
          <p:spPr>
            <a:xfrm>
              <a:off x="5319713" y="4186238"/>
              <a:ext cx="107156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p:nvCxnSpPr>
          <p:spPr>
            <a:xfrm>
              <a:off x="6391275" y="4186238"/>
              <a:ext cx="0" cy="139065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7524751" y="5240865"/>
            <a:ext cx="1133474" cy="336024"/>
            <a:chOff x="5319713" y="4186238"/>
            <a:chExt cx="1071562" cy="1390650"/>
          </a:xfrm>
        </p:grpSpPr>
        <p:cxnSp>
          <p:nvCxnSpPr>
            <p:cNvPr id="15" name="Straight Connector 14"/>
            <p:cNvCxnSpPr/>
            <p:nvPr/>
          </p:nvCxnSpPr>
          <p:spPr>
            <a:xfrm>
              <a:off x="5319713" y="4186238"/>
              <a:ext cx="107156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a:off x="6391275" y="4186238"/>
              <a:ext cx="0" cy="139065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8658226" y="5408876"/>
            <a:ext cx="1133474" cy="168012"/>
            <a:chOff x="5319713" y="4186238"/>
            <a:chExt cx="1071562" cy="1390650"/>
          </a:xfrm>
        </p:grpSpPr>
        <p:cxnSp>
          <p:nvCxnSpPr>
            <p:cNvPr id="18" name="Straight Connector 17"/>
            <p:cNvCxnSpPr/>
            <p:nvPr/>
          </p:nvCxnSpPr>
          <p:spPr>
            <a:xfrm>
              <a:off x="5319713" y="4186238"/>
              <a:ext cx="1071562"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6391275" y="4186238"/>
              <a:ext cx="0" cy="139065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766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85C7-8076-413C-817C-752156905808}"/>
              </a:ext>
            </a:extLst>
          </p:cNvPr>
          <p:cNvSpPr>
            <a:spLocks noGrp="1"/>
          </p:cNvSpPr>
          <p:nvPr>
            <p:ph type="title"/>
          </p:nvPr>
        </p:nvSpPr>
        <p:spPr/>
        <p:txBody>
          <a:bodyPr/>
          <a:lstStyle/>
          <a:p>
            <a:r>
              <a:rPr lang="en-US" dirty="0"/>
              <a:t>Implications of half-life</a:t>
            </a:r>
            <a:endParaRPr lang="en-AU" dirty="0"/>
          </a:p>
        </p:txBody>
      </p:sp>
      <p:sp>
        <p:nvSpPr>
          <p:cNvPr id="3" name="Content Placeholder 2">
            <a:extLst>
              <a:ext uri="{FF2B5EF4-FFF2-40B4-BE49-F238E27FC236}">
                <a16:creationId xmlns:a16="http://schemas.microsoft.com/office/drawing/2014/main" id="{581B952D-C1BC-4847-BA58-A850CE48CEEC}"/>
              </a:ext>
            </a:extLst>
          </p:cNvPr>
          <p:cNvSpPr>
            <a:spLocks noGrp="1"/>
          </p:cNvSpPr>
          <p:nvPr>
            <p:ph idx="1"/>
          </p:nvPr>
        </p:nvSpPr>
        <p:spPr/>
        <p:txBody>
          <a:bodyPr/>
          <a:lstStyle/>
          <a:p>
            <a:r>
              <a:rPr lang="en-US" dirty="0"/>
              <a:t>Isotopes with long half-lives will have a steady rate of activity over longer time periods and will last a long time</a:t>
            </a:r>
            <a:r>
              <a:rPr lang="en-AU" dirty="0"/>
              <a:t> therefore suited to long term uses requiring steady activity </a:t>
            </a:r>
          </a:p>
          <a:p>
            <a:r>
              <a:rPr lang="en-AU" dirty="0"/>
              <a:t>e.g. monitoring foil thickness, smoke detectors</a:t>
            </a:r>
          </a:p>
          <a:p>
            <a:r>
              <a:rPr lang="en-US" dirty="0"/>
              <a:t>Isotopes with short half-lives will have a very large activity to start with but will rapidly decay away to nothing therefore suited to short large bursts of radiation where you don’t want to leave anything behind</a:t>
            </a:r>
          </a:p>
          <a:p>
            <a:r>
              <a:rPr lang="en-US" dirty="0"/>
              <a:t>e.g. most nuclear medicine uses, one-off uses</a:t>
            </a:r>
          </a:p>
        </p:txBody>
      </p:sp>
    </p:spTree>
    <p:extLst>
      <p:ext uri="{BB962C8B-B14F-4D97-AF65-F5344CB8AC3E}">
        <p14:creationId xmlns:p14="http://schemas.microsoft.com/office/powerpoint/2010/main" val="36084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Rutherford’s conclusions</a:t>
            </a:r>
            <a:endParaRPr lang="en-AU" dirty="0"/>
          </a:p>
        </p:txBody>
      </p:sp>
      <p:sp>
        <p:nvSpPr>
          <p:cNvPr id="3" name="Content Placeholder 2"/>
          <p:cNvSpPr>
            <a:spLocks noGrp="1"/>
          </p:cNvSpPr>
          <p:nvPr>
            <p:ph idx="1"/>
          </p:nvPr>
        </p:nvSpPr>
        <p:spPr/>
        <p:txBody>
          <a:bodyPr/>
          <a:lstStyle/>
          <a:p>
            <a:r>
              <a:rPr lang="en-US" altLang="en-US" dirty="0"/>
              <a:t>Atom has a nucleus of positive charge.</a:t>
            </a:r>
          </a:p>
          <a:p>
            <a:r>
              <a:rPr lang="en-US" altLang="en-US" dirty="0"/>
              <a:t>An atom is made up mostly of space.</a:t>
            </a:r>
          </a:p>
          <a:p>
            <a:r>
              <a:rPr lang="en-US" altLang="en-US" dirty="0"/>
              <a:t>Electrons orbit around the nucleus.</a:t>
            </a:r>
          </a:p>
          <a:p>
            <a:r>
              <a:rPr lang="en-US" altLang="en-US" dirty="0"/>
              <a:t>The nuclear atom model was born.</a:t>
            </a:r>
          </a:p>
          <a:p>
            <a:r>
              <a:rPr lang="en-US" altLang="en-US" dirty="0"/>
              <a:t>Niels Bohr worked further on this model.</a:t>
            </a:r>
            <a:endParaRPr lang="en-AU" altLang="en-US" dirty="0"/>
          </a:p>
          <a:p>
            <a:endParaRPr lang="en-AU" dirty="0"/>
          </a:p>
        </p:txBody>
      </p:sp>
      <p:grpSp>
        <p:nvGrpSpPr>
          <p:cNvPr id="6" name="Group 5"/>
          <p:cNvGrpSpPr/>
          <p:nvPr/>
        </p:nvGrpSpPr>
        <p:grpSpPr>
          <a:xfrm>
            <a:off x="5253644" y="4621876"/>
            <a:ext cx="4959927" cy="1817020"/>
            <a:chOff x="5253644" y="4621876"/>
            <a:chExt cx="4959927" cy="1817020"/>
          </a:xfrm>
        </p:grpSpPr>
        <p:sp>
          <p:nvSpPr>
            <p:cNvPr id="5" name="Rectangle 4"/>
            <p:cNvSpPr/>
            <p:nvPr/>
          </p:nvSpPr>
          <p:spPr>
            <a:xfrm>
              <a:off x="5253644" y="4621876"/>
              <a:ext cx="4959927" cy="18170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8" descr="ru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994" y="4638671"/>
              <a:ext cx="49434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03594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 of radiation</a:t>
            </a:r>
            <a:endParaRPr lang="en-AU" dirty="0"/>
          </a:p>
        </p:txBody>
      </p:sp>
      <p:sp>
        <p:nvSpPr>
          <p:cNvPr id="3" name="Content Placeholder 2"/>
          <p:cNvSpPr>
            <a:spLocks noGrp="1"/>
          </p:cNvSpPr>
          <p:nvPr>
            <p:ph idx="1"/>
          </p:nvPr>
        </p:nvSpPr>
        <p:spPr/>
        <p:txBody>
          <a:bodyPr/>
          <a:lstStyle/>
          <a:p>
            <a:r>
              <a:rPr lang="en-US" dirty="0"/>
              <a:t>Spread of a radioactive source is more dangerous than spread of radiation itself </a:t>
            </a:r>
          </a:p>
          <a:p>
            <a:r>
              <a:rPr lang="en-US" dirty="0"/>
              <a:t>No type of radiation can spread over particularly large distances</a:t>
            </a:r>
          </a:p>
          <a:p>
            <a:r>
              <a:rPr lang="en-US" dirty="0"/>
              <a:t>Sources can be carried by water or wind over enormous distance</a:t>
            </a:r>
          </a:p>
          <a:p>
            <a:r>
              <a:rPr lang="en-US" dirty="0"/>
              <a:t>Sources will continue to emit over a long time period</a:t>
            </a:r>
            <a:endParaRPr lang="en-AU" dirty="0"/>
          </a:p>
        </p:txBody>
      </p:sp>
    </p:spTree>
    <p:extLst>
      <p:ext uri="{BB962C8B-B14F-4D97-AF65-F5344CB8AC3E}">
        <p14:creationId xmlns:p14="http://schemas.microsoft.com/office/powerpoint/2010/main" val="613665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Alpha (</a:t>
            </a:r>
            <a:r>
              <a:rPr lang="el-GR" dirty="0"/>
              <a:t>α</a:t>
            </a:r>
            <a:r>
              <a:rPr lang="en-US" dirty="0"/>
              <a:t>)</a:t>
            </a:r>
            <a:endParaRPr lang="en-AU" dirty="0"/>
          </a:p>
        </p:txBody>
      </p:sp>
      <p:sp>
        <p:nvSpPr>
          <p:cNvPr id="3" name="Content Placeholder 2"/>
          <p:cNvSpPr>
            <a:spLocks noGrp="1"/>
          </p:cNvSpPr>
          <p:nvPr>
            <p:ph idx="1"/>
          </p:nvPr>
        </p:nvSpPr>
        <p:spPr/>
        <p:txBody>
          <a:bodyPr/>
          <a:lstStyle/>
          <a:p>
            <a:pPr marL="0" indent="0">
              <a:buNone/>
            </a:pPr>
            <a:r>
              <a:rPr lang="en-AU" dirty="0"/>
              <a:t>Does the most damage by:</a:t>
            </a:r>
          </a:p>
          <a:p>
            <a:r>
              <a:rPr lang="en-AU" dirty="0"/>
              <a:t>Blundering through tissue wreaking havoc on a molecular scale.</a:t>
            </a:r>
          </a:p>
          <a:p>
            <a:r>
              <a:rPr lang="en-AU" dirty="0"/>
              <a:t>Knocks electrons out of orbit, causing changes to structure of molecule or forming radicals that cause damage.</a:t>
            </a:r>
          </a:p>
          <a:p>
            <a:r>
              <a:rPr lang="en-AU" dirty="0"/>
              <a:t>Positive charge allows easy access to electrons. </a:t>
            </a:r>
          </a:p>
          <a:p>
            <a:r>
              <a:rPr lang="en-AU" dirty="0"/>
              <a:t>Size helps in destruction</a:t>
            </a:r>
          </a:p>
          <a:p>
            <a:r>
              <a:rPr lang="en-AU" dirty="0"/>
              <a:t>Speed limits distance it can travel ( within cell or through a few)</a:t>
            </a:r>
          </a:p>
          <a:p>
            <a:pPr marL="0" indent="0">
              <a:buNone/>
            </a:pPr>
            <a:endParaRPr lang="en-AU" dirty="0"/>
          </a:p>
        </p:txBody>
      </p:sp>
    </p:spTree>
    <p:extLst>
      <p:ext uri="{BB962C8B-B14F-4D97-AF65-F5344CB8AC3E}">
        <p14:creationId xmlns:p14="http://schemas.microsoft.com/office/powerpoint/2010/main" val="4250176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Beta (</a:t>
            </a:r>
            <a:r>
              <a:rPr lang="el-GR" dirty="0"/>
              <a:t>β</a:t>
            </a:r>
            <a:r>
              <a:rPr lang="en-US" dirty="0"/>
              <a:t>)</a:t>
            </a:r>
            <a:endParaRPr lang="en-AU" dirty="0"/>
          </a:p>
        </p:txBody>
      </p:sp>
      <p:sp>
        <p:nvSpPr>
          <p:cNvPr id="3" name="Content Placeholder 2"/>
          <p:cNvSpPr>
            <a:spLocks noGrp="1"/>
          </p:cNvSpPr>
          <p:nvPr>
            <p:ph idx="1"/>
          </p:nvPr>
        </p:nvSpPr>
        <p:spPr/>
        <p:txBody>
          <a:bodyPr/>
          <a:lstStyle/>
          <a:p>
            <a:r>
              <a:rPr lang="en-AU" dirty="0"/>
              <a:t>Can knock out an electron from orbit as is moving rapidly, even though negatively charged. Ionizes molecules.</a:t>
            </a:r>
          </a:p>
          <a:p>
            <a:r>
              <a:rPr lang="en-AU" dirty="0"/>
              <a:t>Energy delivered heats up cell.</a:t>
            </a:r>
          </a:p>
          <a:p>
            <a:r>
              <a:rPr lang="en-AU" dirty="0"/>
              <a:t>Quite penetrating</a:t>
            </a:r>
          </a:p>
          <a:p>
            <a:pPr marL="0" indent="0">
              <a:buNone/>
            </a:pPr>
            <a:endParaRPr lang="en-AU" dirty="0"/>
          </a:p>
        </p:txBody>
      </p:sp>
    </p:spTree>
    <p:extLst>
      <p:ext uri="{BB962C8B-B14F-4D97-AF65-F5344CB8AC3E}">
        <p14:creationId xmlns:p14="http://schemas.microsoft.com/office/powerpoint/2010/main" val="1828447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Gamma (</a:t>
            </a:r>
            <a:r>
              <a:rPr lang="el-GR" dirty="0"/>
              <a:t>γ</a:t>
            </a:r>
            <a:r>
              <a:rPr lang="en-US" dirty="0"/>
              <a:t>)</a:t>
            </a:r>
            <a:endParaRPr lang="en-AU" dirty="0"/>
          </a:p>
        </p:txBody>
      </p:sp>
      <p:sp>
        <p:nvSpPr>
          <p:cNvPr id="3" name="Content Placeholder 2"/>
          <p:cNvSpPr>
            <a:spLocks noGrp="1"/>
          </p:cNvSpPr>
          <p:nvPr>
            <p:ph idx="1"/>
          </p:nvPr>
        </p:nvSpPr>
        <p:spPr/>
        <p:txBody>
          <a:bodyPr/>
          <a:lstStyle/>
          <a:p>
            <a:r>
              <a:rPr lang="en-AU" dirty="0"/>
              <a:t>Form of </a:t>
            </a:r>
            <a:r>
              <a:rPr lang="en-AU" dirty="0" err="1"/>
              <a:t>em</a:t>
            </a:r>
            <a:r>
              <a:rPr lang="en-AU" dirty="0"/>
              <a:t> radiation with highest energy.</a:t>
            </a:r>
          </a:p>
          <a:p>
            <a:r>
              <a:rPr lang="en-AU" dirty="0"/>
              <a:t>Can cause ionisation to a lesser degree.</a:t>
            </a:r>
          </a:p>
          <a:p>
            <a:r>
              <a:rPr lang="en-US" dirty="0"/>
              <a:t>G</a:t>
            </a:r>
            <a:r>
              <a:rPr lang="en-AU" dirty="0" err="1"/>
              <a:t>ives</a:t>
            </a:r>
            <a:r>
              <a:rPr lang="en-AU" dirty="0"/>
              <a:t> electrons so much energy they are knocked free from an atom.</a:t>
            </a:r>
          </a:p>
          <a:p>
            <a:r>
              <a:rPr lang="en-AU" dirty="0"/>
              <a:t>Heats up cells.</a:t>
            </a:r>
          </a:p>
          <a:p>
            <a:r>
              <a:rPr lang="en-AU" dirty="0"/>
              <a:t>Very penetrating.</a:t>
            </a:r>
          </a:p>
          <a:p>
            <a:endParaRPr lang="en-AU" dirty="0"/>
          </a:p>
        </p:txBody>
      </p:sp>
    </p:spTree>
    <p:extLst>
      <p:ext uri="{BB962C8B-B14F-4D97-AF65-F5344CB8AC3E}">
        <p14:creationId xmlns:p14="http://schemas.microsoft.com/office/powerpoint/2010/main" val="11716320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Neutron</a:t>
            </a:r>
            <a:endParaRPr lang="en-AU" dirty="0"/>
          </a:p>
        </p:txBody>
      </p:sp>
      <p:sp>
        <p:nvSpPr>
          <p:cNvPr id="3" name="Content Placeholder 2"/>
          <p:cNvSpPr>
            <a:spLocks noGrp="1"/>
          </p:cNvSpPr>
          <p:nvPr>
            <p:ph idx="1"/>
          </p:nvPr>
        </p:nvSpPr>
        <p:spPr/>
        <p:txBody>
          <a:bodyPr/>
          <a:lstStyle/>
          <a:p>
            <a:r>
              <a:rPr lang="en-US" dirty="0"/>
              <a:t>No charge so very penetrating</a:t>
            </a:r>
          </a:p>
          <a:p>
            <a:r>
              <a:rPr lang="en-US" dirty="0"/>
              <a:t>Can be absorbed by a nucleus potentially </a:t>
            </a:r>
            <a:r>
              <a:rPr lang="en-US" dirty="0" err="1"/>
              <a:t>destabilising</a:t>
            </a:r>
            <a:r>
              <a:rPr lang="en-US" dirty="0"/>
              <a:t> it, causing it to become radioactive itself</a:t>
            </a:r>
            <a:endParaRPr lang="en-AU" dirty="0"/>
          </a:p>
        </p:txBody>
      </p:sp>
    </p:spTree>
    <p:extLst>
      <p:ext uri="{BB962C8B-B14F-4D97-AF65-F5344CB8AC3E}">
        <p14:creationId xmlns:p14="http://schemas.microsoft.com/office/powerpoint/2010/main" val="42838505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of radiation</a:t>
            </a:r>
            <a:endParaRPr lang="en-AU" dirty="0"/>
          </a:p>
        </p:txBody>
      </p:sp>
      <p:sp>
        <p:nvSpPr>
          <p:cNvPr id="3" name="Content Placeholder 2"/>
          <p:cNvSpPr>
            <a:spLocks noGrp="1"/>
          </p:cNvSpPr>
          <p:nvPr>
            <p:ph idx="1"/>
          </p:nvPr>
        </p:nvSpPr>
        <p:spPr/>
        <p:txBody>
          <a:bodyPr/>
          <a:lstStyle/>
          <a:p>
            <a:r>
              <a:rPr lang="en-US" dirty="0"/>
              <a:t>Use to approximate danger of exposure</a:t>
            </a:r>
          </a:p>
          <a:p>
            <a:r>
              <a:rPr lang="en-US" dirty="0"/>
              <a:t>Measured in electron volts (eV)</a:t>
            </a:r>
          </a:p>
          <a:p>
            <a:r>
              <a:rPr lang="en-US" dirty="0"/>
              <a:t>The energy an electron would gain if accelerated by a </a:t>
            </a:r>
            <a:r>
              <a:rPr lang="en-US" dirty="0" err="1"/>
              <a:t>emf</a:t>
            </a:r>
            <a:r>
              <a:rPr lang="en-US" dirty="0"/>
              <a:t> of 1V</a:t>
            </a:r>
          </a:p>
          <a:p>
            <a:r>
              <a:rPr lang="en-US" dirty="0"/>
              <a:t>1eV = 1.6x10</a:t>
            </a:r>
            <a:r>
              <a:rPr lang="en-US" baseline="30000" dirty="0"/>
              <a:t>-19</a:t>
            </a:r>
            <a:r>
              <a:rPr lang="en-US" dirty="0"/>
              <a:t> J</a:t>
            </a:r>
          </a:p>
          <a:p>
            <a:r>
              <a:rPr lang="en-US" altLang="en-US" dirty="0"/>
              <a:t>Alpha= 5-10 MeV</a:t>
            </a:r>
          </a:p>
          <a:p>
            <a:r>
              <a:rPr lang="en-US" altLang="en-US" dirty="0"/>
              <a:t>Beta = 1.4 MeV</a:t>
            </a:r>
          </a:p>
          <a:p>
            <a:r>
              <a:rPr lang="en-US" altLang="en-US" dirty="0"/>
              <a:t>Gamma= 0.1</a:t>
            </a:r>
            <a:r>
              <a:rPr lang="en-US" altLang="en-US" baseline="30000" dirty="0"/>
              <a:t> </a:t>
            </a:r>
            <a:r>
              <a:rPr lang="en-US" altLang="en-US" dirty="0"/>
              <a:t>MeV</a:t>
            </a:r>
          </a:p>
          <a:p>
            <a:endParaRPr lang="en-AU" dirty="0"/>
          </a:p>
        </p:txBody>
      </p:sp>
      <p:sp>
        <p:nvSpPr>
          <p:cNvPr id="4" name="TextBox 3"/>
          <p:cNvSpPr txBox="1"/>
          <p:nvPr/>
        </p:nvSpPr>
        <p:spPr>
          <a:xfrm>
            <a:off x="3461483" y="4160562"/>
            <a:ext cx="3325094" cy="461665"/>
          </a:xfrm>
          <a:prstGeom prst="rect">
            <a:avLst/>
          </a:prstGeom>
          <a:noFill/>
        </p:spPr>
        <p:txBody>
          <a:bodyPr wrap="square" rtlCol="0">
            <a:spAutoFit/>
          </a:bodyPr>
          <a:lstStyle/>
          <a:p>
            <a:r>
              <a:rPr lang="en-US" sz="2400" dirty="0"/>
              <a:t>8x10</a:t>
            </a:r>
            <a:r>
              <a:rPr lang="en-US" sz="2400" baseline="30000" dirty="0"/>
              <a:t>-13</a:t>
            </a:r>
            <a:r>
              <a:rPr lang="en-US" sz="2400" dirty="0"/>
              <a:t>  - 1.6x10</a:t>
            </a:r>
            <a:r>
              <a:rPr lang="en-US" sz="2400" baseline="30000" dirty="0"/>
              <a:t>-12</a:t>
            </a:r>
            <a:r>
              <a:rPr lang="en-US" sz="2400" dirty="0"/>
              <a:t> J</a:t>
            </a:r>
            <a:endParaRPr lang="en-AU" sz="2400" dirty="0"/>
          </a:p>
        </p:txBody>
      </p:sp>
      <p:sp>
        <p:nvSpPr>
          <p:cNvPr id="5" name="TextBox 4"/>
          <p:cNvSpPr txBox="1"/>
          <p:nvPr/>
        </p:nvSpPr>
        <p:spPr>
          <a:xfrm>
            <a:off x="3556542" y="4636687"/>
            <a:ext cx="1862054" cy="461665"/>
          </a:xfrm>
          <a:prstGeom prst="rect">
            <a:avLst/>
          </a:prstGeom>
          <a:noFill/>
        </p:spPr>
        <p:txBody>
          <a:bodyPr wrap="square" rtlCol="0">
            <a:spAutoFit/>
          </a:bodyPr>
          <a:lstStyle/>
          <a:p>
            <a:r>
              <a:rPr lang="en-US" sz="2400" dirty="0"/>
              <a:t>2.24x10</a:t>
            </a:r>
            <a:r>
              <a:rPr lang="en-US" sz="2400" baseline="30000" dirty="0"/>
              <a:t>-13</a:t>
            </a:r>
            <a:r>
              <a:rPr lang="en-US" sz="2400" dirty="0"/>
              <a:t> J</a:t>
            </a:r>
            <a:endParaRPr lang="en-AU" sz="2400" dirty="0"/>
          </a:p>
        </p:txBody>
      </p:sp>
      <p:sp>
        <p:nvSpPr>
          <p:cNvPr id="6" name="TextBox 5"/>
          <p:cNvSpPr txBox="1"/>
          <p:nvPr/>
        </p:nvSpPr>
        <p:spPr>
          <a:xfrm>
            <a:off x="3556542" y="5067425"/>
            <a:ext cx="1862054" cy="461665"/>
          </a:xfrm>
          <a:prstGeom prst="rect">
            <a:avLst/>
          </a:prstGeom>
          <a:noFill/>
        </p:spPr>
        <p:txBody>
          <a:bodyPr wrap="square" rtlCol="0">
            <a:spAutoFit/>
          </a:bodyPr>
          <a:lstStyle/>
          <a:p>
            <a:r>
              <a:rPr lang="en-US" sz="2400"/>
              <a:t>1.6x10</a:t>
            </a:r>
            <a:r>
              <a:rPr lang="en-US" sz="2400" baseline="30000"/>
              <a:t>-14</a:t>
            </a:r>
            <a:r>
              <a:rPr lang="en-US" sz="2400"/>
              <a:t> </a:t>
            </a:r>
            <a:r>
              <a:rPr lang="en-US" sz="2400" dirty="0"/>
              <a:t>J</a:t>
            </a:r>
            <a:endParaRPr lang="en-AU" sz="2400" dirty="0"/>
          </a:p>
        </p:txBody>
      </p:sp>
    </p:spTree>
    <p:extLst>
      <p:ext uri="{BB962C8B-B14F-4D97-AF65-F5344CB8AC3E}">
        <p14:creationId xmlns:p14="http://schemas.microsoft.com/office/powerpoint/2010/main" val="154150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Absorbed Dose</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0321" y="2336873"/>
                <a:ext cx="9613861" cy="3914298"/>
              </a:xfrm>
            </p:spPr>
            <p:txBody>
              <a:bodyPr>
                <a:normAutofit lnSpcReduction="10000"/>
              </a:bodyPr>
              <a:lstStyle/>
              <a:p>
                <a:r>
                  <a:rPr lang="en-US" dirty="0"/>
                  <a:t>A 80kg man receiving 200J of energy across his body is at much less risk than a 15kg dog receiving 200J of energy across its body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𝐴𝑏𝑠𝑜𝑟𝑏𝑒𝑑</m:t>
                      </m:r>
                      <m:r>
                        <a:rPr lang="en-US" b="0" i="1" smtClean="0">
                          <a:latin typeface="Cambria Math" panose="02040503050406030204" pitchFamily="18" charset="0"/>
                        </a:rPr>
                        <m:t> </m:t>
                      </m:r>
                      <m:r>
                        <a:rPr lang="en-US" b="0" i="1" smtClean="0">
                          <a:latin typeface="Cambria Math" panose="02040503050406030204" pitchFamily="18" charset="0"/>
                        </a:rPr>
                        <m:t>𝑑𝑜𝑠𝑒</m:t>
                      </m:r>
                      <m:r>
                        <a:rPr lang="en-US" b="0" i="1" smtClean="0">
                          <a:latin typeface="Cambria Math" panose="02040503050406030204" pitchFamily="18" charset="0"/>
                        </a:rPr>
                        <m:t> (</m:t>
                      </m:r>
                      <m:r>
                        <a:rPr lang="en-US" b="0" i="1" smtClean="0">
                          <a:latin typeface="Cambria Math" panose="02040503050406030204" pitchFamily="18" charset="0"/>
                        </a:rPr>
                        <m:t>𝐺𝑦</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𝑒𝑛𝑒𝑟𝑔𝑦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𝑎𝑏𝑠𝑜𝑟𝑏𝑒𝑑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𝐽</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𝑚𝑎𝑠𝑠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𝑡𝑖𝑠𝑠𝑢𝑒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𝑘𝑔</m:t>
                          </m:r>
                          <m:r>
                            <a:rPr lang="en-US" b="0" i="1" smtClean="0">
                              <a:latin typeface="Cambria Math" panose="02040503050406030204" pitchFamily="18" charset="0"/>
                              <a:ea typeface="Cambria Math" panose="02040503050406030204" pitchFamily="18" charset="0"/>
                            </a:rPr>
                            <m:t>)</m:t>
                          </m:r>
                        </m:den>
                      </m:f>
                    </m:oMath>
                  </m:oMathPara>
                </a14:m>
                <a:endParaRPr lang="en-AU" dirty="0"/>
              </a:p>
              <a:p>
                <a:pPr marL="0" indent="0">
                  <a:buNone/>
                </a:pPr>
                <a:endParaRPr lang="en-US" dirty="0"/>
              </a:p>
              <a:p>
                <a:r>
                  <a:rPr lang="en-US" dirty="0"/>
                  <a:t>A</a:t>
                </a:r>
                <a:r>
                  <a:rPr lang="en-AU" dirty="0" err="1"/>
                  <a:t>bsorbed</a:t>
                </a:r>
                <a:r>
                  <a:rPr lang="en-AU" dirty="0"/>
                  <a:t> dose accounts for mass, measured in </a:t>
                </a:r>
                <a:r>
                  <a:rPr lang="en-AU" dirty="0" err="1"/>
                  <a:t>Grays</a:t>
                </a:r>
                <a:r>
                  <a:rPr lang="en-AU" dirty="0"/>
                  <a:t> (</a:t>
                </a:r>
                <a:r>
                  <a:rPr lang="en-AU" dirty="0" err="1"/>
                  <a:t>Gy</a:t>
                </a:r>
                <a:r>
                  <a:rPr lang="en-AU" dirty="0"/>
                  <a:t>), equivalent to J kg</a:t>
                </a:r>
                <a:r>
                  <a:rPr lang="en-AU" baseline="30000" dirty="0"/>
                  <a:t>-1</a:t>
                </a:r>
              </a:p>
              <a:p>
                <a:r>
                  <a:rPr lang="en-US" dirty="0"/>
                  <a:t>Need to consider whether the whole body receives the dose or just one organ</a:t>
                </a: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0321" y="2336873"/>
                <a:ext cx="9613861" cy="3914298"/>
              </a:xfrm>
              <a:blipFill>
                <a:blip r:embed="rId2"/>
                <a:stretch>
                  <a:fillRect l="-888" t="-3115"/>
                </a:stretch>
              </a:blipFill>
            </p:spPr>
            <p:txBody>
              <a:bodyPr/>
              <a:lstStyle/>
              <a:p>
                <a:r>
                  <a:rPr lang="en-AU">
                    <a:noFill/>
                  </a:rPr>
                  <a:t> </a:t>
                </a:r>
              </a:p>
            </p:txBody>
          </p:sp>
        </mc:Fallback>
      </mc:AlternateContent>
    </p:spTree>
    <p:extLst>
      <p:ext uri="{BB962C8B-B14F-4D97-AF65-F5344CB8AC3E}">
        <p14:creationId xmlns:p14="http://schemas.microsoft.com/office/powerpoint/2010/main" val="27229249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Absorbed dose - example</a:t>
            </a:r>
            <a:endParaRPr lang="en-AU" dirty="0"/>
          </a:p>
        </p:txBody>
      </p:sp>
      <p:sp>
        <p:nvSpPr>
          <p:cNvPr id="3" name="Content Placeholder 2"/>
          <p:cNvSpPr>
            <a:spLocks noGrp="1"/>
          </p:cNvSpPr>
          <p:nvPr>
            <p:ph idx="1"/>
          </p:nvPr>
        </p:nvSpPr>
        <p:spPr>
          <a:xfrm>
            <a:off x="680321" y="2336873"/>
            <a:ext cx="9613861" cy="3599316"/>
          </a:xfrm>
        </p:spPr>
        <p:txBody>
          <a:bodyPr/>
          <a:lstStyle/>
          <a:p>
            <a:r>
              <a:rPr lang="en-AU" dirty="0"/>
              <a:t>What is the absorbed dose for a man (75kg) and for a boy (25kg) if both received 150J of radiation energy?</a:t>
            </a:r>
          </a:p>
          <a:p>
            <a:endParaRPr lang="en-AU" dirty="0"/>
          </a:p>
        </p:txBody>
      </p:sp>
      <p:sp>
        <p:nvSpPr>
          <p:cNvPr id="4" name="TextBox 3"/>
          <p:cNvSpPr txBox="1"/>
          <p:nvPr/>
        </p:nvSpPr>
        <p:spPr>
          <a:xfrm>
            <a:off x="875607" y="3264130"/>
            <a:ext cx="3680816" cy="461665"/>
          </a:xfrm>
          <a:prstGeom prst="rect">
            <a:avLst/>
          </a:prstGeom>
          <a:noFill/>
        </p:spPr>
        <p:txBody>
          <a:bodyPr wrap="none" rtlCol="0">
            <a:spAutoFit/>
          </a:bodyPr>
          <a:lstStyle/>
          <a:p>
            <a:r>
              <a:rPr lang="en-US" sz="2400" dirty="0"/>
              <a:t>2Gy for man, 6Gy for boy</a:t>
            </a:r>
            <a:endParaRPr lang="en-AU" sz="2400" dirty="0"/>
          </a:p>
        </p:txBody>
      </p:sp>
      <p:sp>
        <p:nvSpPr>
          <p:cNvPr id="5" name="TextBox 4"/>
          <p:cNvSpPr txBox="1"/>
          <p:nvPr/>
        </p:nvSpPr>
        <p:spPr>
          <a:xfrm>
            <a:off x="875607" y="4369326"/>
            <a:ext cx="3942105" cy="461665"/>
          </a:xfrm>
          <a:prstGeom prst="rect">
            <a:avLst/>
          </a:prstGeom>
          <a:noFill/>
        </p:spPr>
        <p:txBody>
          <a:bodyPr wrap="none" rtlCol="0">
            <a:spAutoFit/>
          </a:bodyPr>
          <a:lstStyle/>
          <a:p>
            <a:r>
              <a:rPr lang="en-US" sz="2400" dirty="0"/>
              <a:t>Boy will die within 2 weeks</a:t>
            </a:r>
            <a:endParaRPr lang="en-AU" sz="2400" dirty="0"/>
          </a:p>
        </p:txBody>
      </p:sp>
      <p:sp>
        <p:nvSpPr>
          <p:cNvPr id="6" name="TextBox 5"/>
          <p:cNvSpPr txBox="1"/>
          <p:nvPr/>
        </p:nvSpPr>
        <p:spPr>
          <a:xfrm>
            <a:off x="875607" y="3816728"/>
            <a:ext cx="5763116" cy="461665"/>
          </a:xfrm>
          <a:prstGeom prst="rect">
            <a:avLst/>
          </a:prstGeom>
          <a:noFill/>
        </p:spPr>
        <p:txBody>
          <a:bodyPr wrap="none" rtlCol="0">
            <a:spAutoFit/>
          </a:bodyPr>
          <a:lstStyle/>
          <a:p>
            <a:r>
              <a:rPr lang="en-US" sz="2400" dirty="0"/>
              <a:t>Man will suffer severe radiation sickness</a:t>
            </a:r>
            <a:endParaRPr lang="en-AU" sz="2400" dirty="0"/>
          </a:p>
        </p:txBody>
      </p:sp>
    </p:spTree>
    <p:extLst>
      <p:ext uri="{BB962C8B-B14F-4D97-AF65-F5344CB8AC3E}">
        <p14:creationId xmlns:p14="http://schemas.microsoft.com/office/powerpoint/2010/main" val="273295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Dose Equivalent</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0321" y="2336872"/>
                <a:ext cx="9613861" cy="4099061"/>
              </a:xfrm>
            </p:spPr>
            <p:txBody>
              <a:bodyPr>
                <a:normAutofit/>
              </a:bodyPr>
              <a:lstStyle/>
              <a:p>
                <a:r>
                  <a:rPr lang="en-US" dirty="0"/>
                  <a:t>A man receiving 2 </a:t>
                </a:r>
                <a:r>
                  <a:rPr lang="en-US" dirty="0" err="1"/>
                  <a:t>Gy</a:t>
                </a:r>
                <a:r>
                  <a:rPr lang="en-US" dirty="0"/>
                  <a:t> of Alpha radiation is not the same as a man receiving 2 </a:t>
                </a:r>
                <a:r>
                  <a:rPr lang="en-US" dirty="0" err="1"/>
                  <a:t>Gy</a:t>
                </a:r>
                <a:r>
                  <a:rPr lang="en-US" dirty="0"/>
                  <a:t> of Gamma rays</a:t>
                </a:r>
              </a:p>
              <a:p>
                <a:endParaRPr lang="en-US" dirty="0"/>
              </a:p>
              <a:p>
                <a:pPr marL="0" indent="0">
                  <a:buNone/>
                </a:pPr>
                <a14:m>
                  <m:oMath xmlns:m="http://schemas.openxmlformats.org/officeDocument/2006/math">
                    <m:r>
                      <a:rPr lang="en-US" b="0" i="1" smtClean="0">
                        <a:latin typeface="Cambria Math" panose="02040503050406030204" pitchFamily="18" charset="0"/>
                      </a:rPr>
                      <m:t>𝐷𝑜𝑠𝑒</m:t>
                    </m:r>
                    <m:r>
                      <a:rPr lang="en-US" b="0" i="1" smtClean="0">
                        <a:latin typeface="Cambria Math" panose="02040503050406030204" pitchFamily="18" charset="0"/>
                      </a:rPr>
                      <m:t> </m:t>
                    </m:r>
                    <m:r>
                      <a:rPr lang="en-US" b="0" i="1" smtClean="0">
                        <a:latin typeface="Cambria Math" panose="02040503050406030204" pitchFamily="18" charset="0"/>
                      </a:rPr>
                      <m:t>𝐸𝑞𝑢𝑖𝑣𝑎𝑙𝑒𝑛𝑡</m:t>
                    </m:r>
                    <m:r>
                      <a:rPr lang="en-US" b="0" i="1" smtClean="0">
                        <a:latin typeface="Cambria Math" panose="02040503050406030204" pitchFamily="18" charset="0"/>
                      </a:rPr>
                      <m:t> (</m:t>
                    </m:r>
                    <m:r>
                      <a:rPr lang="en-US" b="0" i="1" smtClean="0">
                        <a:latin typeface="Cambria Math" panose="02040503050406030204" pitchFamily="18" charset="0"/>
                      </a:rPr>
                      <m:t>𝑆𝑣</m:t>
                    </m:r>
                    <m:r>
                      <a:rPr lang="en-US" b="0" i="1" smtClean="0">
                        <a:latin typeface="Cambria Math" panose="02040503050406030204" pitchFamily="18" charset="0"/>
                      </a:rPr>
                      <m:t>)=</m:t>
                    </m:r>
                    <m:r>
                      <a:rPr lang="en-US" b="0" i="1" smtClean="0">
                        <a:latin typeface="Cambria Math" panose="02040503050406030204" pitchFamily="18" charset="0"/>
                      </a:rPr>
                      <m:t>𝐴𝑏𝑠𝑜𝑟𝑏𝑒𝑑</m:t>
                    </m:r>
                    <m:r>
                      <a:rPr lang="en-US" b="0" i="1" smtClean="0">
                        <a:latin typeface="Cambria Math" panose="02040503050406030204" pitchFamily="18" charset="0"/>
                      </a:rPr>
                      <m:t> </m:t>
                    </m:r>
                    <m:r>
                      <a:rPr lang="en-US" b="0" i="1" smtClean="0">
                        <a:latin typeface="Cambria Math" panose="02040503050406030204" pitchFamily="18" charset="0"/>
                      </a:rPr>
                      <m:t>𝐷𝑜𝑠𝑒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𝐺𝑦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𝑄𝑢𝑎𝑙𝑖𝑡𝑦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𝐹𝑎𝑐𝑡𝑜𝑟</m:t>
                    </m:r>
                  </m:oMath>
                </a14:m>
                <a:r>
                  <a:rPr lang="en-US" dirty="0"/>
                  <a:t> </a:t>
                </a:r>
              </a:p>
              <a:p>
                <a:pPr marL="0" indent="0">
                  <a:buNone/>
                </a:pPr>
                <a:endParaRPr lang="en-US" dirty="0"/>
              </a:p>
              <a:p>
                <a:r>
                  <a:rPr lang="en-US" dirty="0"/>
                  <a:t>The damage a type of radiation can cause is not </a:t>
                </a:r>
                <a:br>
                  <a:rPr lang="en-US" dirty="0"/>
                </a:br>
                <a:r>
                  <a:rPr lang="en-US" dirty="0"/>
                  <a:t>simply proportional to its energy</a:t>
                </a:r>
              </a:p>
              <a:p>
                <a:r>
                  <a:rPr lang="en-US" dirty="0"/>
                  <a:t>Dose Equivalent (Sieverts) accounts for the type of </a:t>
                </a:r>
                <a:br>
                  <a:rPr lang="en-US" dirty="0"/>
                </a:br>
                <a:r>
                  <a:rPr lang="en-US" dirty="0"/>
                  <a:t>radiation as well, most meaningful way to measure </a:t>
                </a:r>
                <a:br>
                  <a:rPr lang="en-US" dirty="0"/>
                </a:br>
                <a:r>
                  <a:rPr lang="en-US" dirty="0"/>
                  <a:t>radiation doses</a:t>
                </a:r>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0321" y="2336872"/>
                <a:ext cx="9613861" cy="4099061"/>
              </a:xfrm>
              <a:blipFill>
                <a:blip r:embed="rId2"/>
                <a:stretch>
                  <a:fillRect l="-888" t="-2080" b="-1337"/>
                </a:stretch>
              </a:blipFill>
            </p:spPr>
            <p:txBody>
              <a:bodyPr/>
              <a:lstStyle/>
              <a:p>
                <a:r>
                  <a:rPr lang="en-AU">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194856581"/>
              </p:ext>
            </p:extLst>
          </p:nvPr>
        </p:nvGraphicFramePr>
        <p:xfrm>
          <a:off x="8405091" y="4210893"/>
          <a:ext cx="3581862" cy="2225040"/>
        </p:xfrm>
        <a:graphic>
          <a:graphicData uri="http://schemas.openxmlformats.org/drawingml/2006/table">
            <a:tbl>
              <a:tblPr firstRow="1" bandRow="1">
                <a:tableStyleId>{5C22544A-7EE6-4342-B048-85BDC9FD1C3A}</a:tableStyleId>
              </a:tblPr>
              <a:tblGrid>
                <a:gridCol w="1812947">
                  <a:extLst>
                    <a:ext uri="{9D8B030D-6E8A-4147-A177-3AD203B41FA5}">
                      <a16:colId xmlns:a16="http://schemas.microsoft.com/office/drawing/2014/main" val="3088966239"/>
                    </a:ext>
                  </a:extLst>
                </a:gridCol>
                <a:gridCol w="1768915">
                  <a:extLst>
                    <a:ext uri="{9D8B030D-6E8A-4147-A177-3AD203B41FA5}">
                      <a16:colId xmlns:a16="http://schemas.microsoft.com/office/drawing/2014/main" val="1900267271"/>
                    </a:ext>
                  </a:extLst>
                </a:gridCol>
              </a:tblGrid>
              <a:tr h="370840">
                <a:tc>
                  <a:txBody>
                    <a:bodyPr/>
                    <a:lstStyle/>
                    <a:p>
                      <a:r>
                        <a:rPr lang="en-US" dirty="0"/>
                        <a:t>Radiation</a:t>
                      </a:r>
                      <a:endParaRPr lang="en-AU" dirty="0"/>
                    </a:p>
                  </a:txBody>
                  <a:tcPr/>
                </a:tc>
                <a:tc>
                  <a:txBody>
                    <a:bodyPr/>
                    <a:lstStyle/>
                    <a:p>
                      <a:r>
                        <a:rPr lang="en-US" dirty="0"/>
                        <a:t>Quality Factor</a:t>
                      </a:r>
                      <a:endParaRPr lang="en-AU" dirty="0"/>
                    </a:p>
                  </a:txBody>
                  <a:tcPr/>
                </a:tc>
                <a:extLst>
                  <a:ext uri="{0D108BD9-81ED-4DB2-BD59-A6C34878D82A}">
                    <a16:rowId xmlns:a16="http://schemas.microsoft.com/office/drawing/2014/main" val="1623230423"/>
                  </a:ext>
                </a:extLst>
              </a:tr>
              <a:tr h="370840">
                <a:tc>
                  <a:txBody>
                    <a:bodyPr/>
                    <a:lstStyle/>
                    <a:p>
                      <a:r>
                        <a:rPr lang="en-US" dirty="0"/>
                        <a:t>Alpha</a:t>
                      </a:r>
                      <a:endParaRPr lang="en-AU" dirty="0"/>
                    </a:p>
                  </a:txBody>
                  <a:tcPr/>
                </a:tc>
                <a:tc>
                  <a:txBody>
                    <a:bodyPr/>
                    <a:lstStyle/>
                    <a:p>
                      <a:pPr algn="ctr"/>
                      <a:r>
                        <a:rPr lang="en-US" dirty="0"/>
                        <a:t>20</a:t>
                      </a:r>
                      <a:endParaRPr lang="en-AU" dirty="0"/>
                    </a:p>
                  </a:txBody>
                  <a:tcPr/>
                </a:tc>
                <a:extLst>
                  <a:ext uri="{0D108BD9-81ED-4DB2-BD59-A6C34878D82A}">
                    <a16:rowId xmlns:a16="http://schemas.microsoft.com/office/drawing/2014/main" val="3293777135"/>
                  </a:ext>
                </a:extLst>
              </a:tr>
              <a:tr h="370840">
                <a:tc>
                  <a:txBody>
                    <a:bodyPr/>
                    <a:lstStyle/>
                    <a:p>
                      <a:r>
                        <a:rPr lang="en-US" dirty="0"/>
                        <a:t>Beta</a:t>
                      </a:r>
                      <a:endParaRPr lang="en-AU" dirty="0"/>
                    </a:p>
                  </a:txBody>
                  <a:tcPr/>
                </a:tc>
                <a:tc>
                  <a:txBody>
                    <a:bodyPr/>
                    <a:lstStyle/>
                    <a:p>
                      <a:pPr algn="ctr"/>
                      <a:r>
                        <a:rPr lang="en-US" dirty="0"/>
                        <a:t>1</a:t>
                      </a:r>
                      <a:endParaRPr lang="en-AU" dirty="0"/>
                    </a:p>
                  </a:txBody>
                  <a:tcPr/>
                </a:tc>
                <a:extLst>
                  <a:ext uri="{0D108BD9-81ED-4DB2-BD59-A6C34878D82A}">
                    <a16:rowId xmlns:a16="http://schemas.microsoft.com/office/drawing/2014/main" val="1228104534"/>
                  </a:ext>
                </a:extLst>
              </a:tr>
              <a:tr h="370840">
                <a:tc>
                  <a:txBody>
                    <a:bodyPr/>
                    <a:lstStyle/>
                    <a:p>
                      <a:r>
                        <a:rPr lang="en-US" dirty="0"/>
                        <a:t>Gamma</a:t>
                      </a:r>
                      <a:endParaRPr lang="en-AU" dirty="0"/>
                    </a:p>
                  </a:txBody>
                  <a:tcPr/>
                </a:tc>
                <a:tc>
                  <a:txBody>
                    <a:bodyPr/>
                    <a:lstStyle/>
                    <a:p>
                      <a:pPr algn="ctr"/>
                      <a:r>
                        <a:rPr lang="en-US" dirty="0"/>
                        <a:t>1</a:t>
                      </a:r>
                      <a:endParaRPr lang="en-AU" dirty="0"/>
                    </a:p>
                  </a:txBody>
                  <a:tcPr/>
                </a:tc>
                <a:extLst>
                  <a:ext uri="{0D108BD9-81ED-4DB2-BD59-A6C34878D82A}">
                    <a16:rowId xmlns:a16="http://schemas.microsoft.com/office/drawing/2014/main" val="1478391501"/>
                  </a:ext>
                </a:extLst>
              </a:tr>
              <a:tr h="370840">
                <a:tc>
                  <a:txBody>
                    <a:bodyPr/>
                    <a:lstStyle/>
                    <a:p>
                      <a:r>
                        <a:rPr lang="en-US" dirty="0"/>
                        <a:t>Slow Neutron</a:t>
                      </a:r>
                      <a:endParaRPr lang="en-AU" dirty="0"/>
                    </a:p>
                  </a:txBody>
                  <a:tcPr/>
                </a:tc>
                <a:tc>
                  <a:txBody>
                    <a:bodyPr/>
                    <a:lstStyle/>
                    <a:p>
                      <a:pPr algn="ctr"/>
                      <a:r>
                        <a:rPr lang="en-US" dirty="0"/>
                        <a:t>3</a:t>
                      </a:r>
                      <a:endParaRPr lang="en-AU" dirty="0"/>
                    </a:p>
                  </a:txBody>
                  <a:tcPr/>
                </a:tc>
                <a:extLst>
                  <a:ext uri="{0D108BD9-81ED-4DB2-BD59-A6C34878D82A}">
                    <a16:rowId xmlns:a16="http://schemas.microsoft.com/office/drawing/2014/main" val="407785163"/>
                  </a:ext>
                </a:extLst>
              </a:tr>
              <a:tr h="370840">
                <a:tc>
                  <a:txBody>
                    <a:bodyPr/>
                    <a:lstStyle/>
                    <a:p>
                      <a:r>
                        <a:rPr lang="en-US" dirty="0"/>
                        <a:t>Fast Neutron</a:t>
                      </a:r>
                      <a:endParaRPr lang="en-AU" dirty="0"/>
                    </a:p>
                  </a:txBody>
                  <a:tcPr/>
                </a:tc>
                <a:tc>
                  <a:txBody>
                    <a:bodyPr/>
                    <a:lstStyle/>
                    <a:p>
                      <a:pPr algn="ctr"/>
                      <a:r>
                        <a:rPr lang="en-US" dirty="0"/>
                        <a:t>10</a:t>
                      </a:r>
                      <a:endParaRPr lang="en-AU" dirty="0"/>
                    </a:p>
                  </a:txBody>
                  <a:tcPr/>
                </a:tc>
                <a:extLst>
                  <a:ext uri="{0D108BD9-81ED-4DB2-BD59-A6C34878D82A}">
                    <a16:rowId xmlns:a16="http://schemas.microsoft.com/office/drawing/2014/main" val="1296301551"/>
                  </a:ext>
                </a:extLst>
              </a:tr>
            </a:tbl>
          </a:graphicData>
        </a:graphic>
      </p:graphicFrame>
    </p:spTree>
    <p:extLst>
      <p:ext uri="{BB962C8B-B14F-4D97-AF65-F5344CB8AC3E}">
        <p14:creationId xmlns:p14="http://schemas.microsoft.com/office/powerpoint/2010/main" val="2664048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Dose equivalent - example</a:t>
            </a:r>
            <a:endParaRPr lang="en-AU" dirty="0"/>
          </a:p>
        </p:txBody>
      </p:sp>
      <p:sp>
        <p:nvSpPr>
          <p:cNvPr id="3" name="Content Placeholder 2"/>
          <p:cNvSpPr>
            <a:spLocks noGrp="1"/>
          </p:cNvSpPr>
          <p:nvPr>
            <p:ph idx="1"/>
          </p:nvPr>
        </p:nvSpPr>
        <p:spPr/>
        <p:txBody>
          <a:bodyPr/>
          <a:lstStyle/>
          <a:p>
            <a:pPr marL="0" indent="0">
              <a:buNone/>
            </a:pPr>
            <a:r>
              <a:rPr lang="en-US" dirty="0"/>
              <a:t>A 10g </a:t>
            </a:r>
            <a:r>
              <a:rPr lang="en-US" dirty="0" err="1"/>
              <a:t>tumour</a:t>
            </a:r>
            <a:r>
              <a:rPr lang="en-US" dirty="0"/>
              <a:t> absorbs 0.002J of energy from an applied radiation source</a:t>
            </a:r>
          </a:p>
          <a:p>
            <a:r>
              <a:rPr lang="en-US" dirty="0"/>
              <a:t>What is the absorbed dose?</a:t>
            </a:r>
          </a:p>
          <a:p>
            <a:r>
              <a:rPr lang="en-US" dirty="0"/>
              <a:t>Calculate the dose equivalent for an alpha dose:</a:t>
            </a:r>
          </a:p>
          <a:p>
            <a:r>
              <a:rPr lang="en-US" dirty="0"/>
              <a:t>Calculate the dose equivalent for a gamma dose:</a:t>
            </a:r>
          </a:p>
          <a:p>
            <a:r>
              <a:rPr lang="en-US" dirty="0"/>
              <a:t>Which source is the most damaging to the </a:t>
            </a:r>
            <a:r>
              <a:rPr lang="en-US" dirty="0" err="1"/>
              <a:t>tumour</a:t>
            </a:r>
            <a:r>
              <a:rPr lang="en-US" dirty="0"/>
              <a:t>?</a:t>
            </a:r>
          </a:p>
          <a:p>
            <a:endParaRPr lang="en-AU" dirty="0"/>
          </a:p>
        </p:txBody>
      </p:sp>
      <p:sp>
        <p:nvSpPr>
          <p:cNvPr id="4" name="TextBox 3"/>
          <p:cNvSpPr txBox="1"/>
          <p:nvPr/>
        </p:nvSpPr>
        <p:spPr>
          <a:xfrm>
            <a:off x="8403772" y="3091542"/>
            <a:ext cx="925253" cy="400110"/>
          </a:xfrm>
          <a:prstGeom prst="rect">
            <a:avLst/>
          </a:prstGeom>
          <a:noFill/>
        </p:spPr>
        <p:txBody>
          <a:bodyPr wrap="none" rtlCol="0">
            <a:spAutoFit/>
          </a:bodyPr>
          <a:lstStyle/>
          <a:p>
            <a:r>
              <a:rPr lang="en-US" sz="2000" dirty="0"/>
              <a:t>0.2 </a:t>
            </a:r>
            <a:r>
              <a:rPr lang="en-US" sz="2000" dirty="0" err="1"/>
              <a:t>Gy</a:t>
            </a:r>
            <a:endParaRPr lang="en-AU" sz="2000" dirty="0"/>
          </a:p>
        </p:txBody>
      </p:sp>
      <p:sp>
        <p:nvSpPr>
          <p:cNvPr id="5" name="TextBox 4"/>
          <p:cNvSpPr txBox="1"/>
          <p:nvPr/>
        </p:nvSpPr>
        <p:spPr>
          <a:xfrm>
            <a:off x="8403772" y="3491652"/>
            <a:ext cx="644728" cy="400110"/>
          </a:xfrm>
          <a:prstGeom prst="rect">
            <a:avLst/>
          </a:prstGeom>
          <a:noFill/>
        </p:spPr>
        <p:txBody>
          <a:bodyPr wrap="none" rtlCol="0">
            <a:spAutoFit/>
          </a:bodyPr>
          <a:lstStyle/>
          <a:p>
            <a:r>
              <a:rPr lang="en-US" sz="2000" dirty="0"/>
              <a:t>4 </a:t>
            </a:r>
            <a:r>
              <a:rPr lang="en-US" sz="2000" dirty="0" err="1"/>
              <a:t>Sv</a:t>
            </a:r>
            <a:endParaRPr lang="en-AU" sz="2000" dirty="0"/>
          </a:p>
        </p:txBody>
      </p:sp>
      <p:sp>
        <p:nvSpPr>
          <p:cNvPr id="6" name="TextBox 5"/>
          <p:cNvSpPr txBox="1"/>
          <p:nvPr/>
        </p:nvSpPr>
        <p:spPr>
          <a:xfrm>
            <a:off x="8403772" y="3936476"/>
            <a:ext cx="873957" cy="400110"/>
          </a:xfrm>
          <a:prstGeom prst="rect">
            <a:avLst/>
          </a:prstGeom>
          <a:noFill/>
        </p:spPr>
        <p:txBody>
          <a:bodyPr wrap="none" rtlCol="0">
            <a:spAutoFit/>
          </a:bodyPr>
          <a:lstStyle/>
          <a:p>
            <a:r>
              <a:rPr lang="en-US" sz="2000" dirty="0"/>
              <a:t>0.2 </a:t>
            </a:r>
            <a:r>
              <a:rPr lang="en-US" sz="2000" dirty="0" err="1"/>
              <a:t>Sv</a:t>
            </a:r>
            <a:endParaRPr lang="en-AU" sz="2000" dirty="0"/>
          </a:p>
        </p:txBody>
      </p:sp>
      <p:sp>
        <p:nvSpPr>
          <p:cNvPr id="7" name="TextBox 6"/>
          <p:cNvSpPr txBox="1"/>
          <p:nvPr/>
        </p:nvSpPr>
        <p:spPr>
          <a:xfrm>
            <a:off x="8403771" y="4456662"/>
            <a:ext cx="2430474" cy="400110"/>
          </a:xfrm>
          <a:prstGeom prst="rect">
            <a:avLst/>
          </a:prstGeom>
          <a:noFill/>
        </p:spPr>
        <p:txBody>
          <a:bodyPr wrap="none" rtlCol="0">
            <a:spAutoFit/>
          </a:bodyPr>
          <a:lstStyle/>
          <a:p>
            <a:r>
              <a:rPr lang="en-US" sz="2000" dirty="0"/>
              <a:t>The alpha radiation</a:t>
            </a:r>
            <a:endParaRPr lang="en-AU" sz="2000" dirty="0"/>
          </a:p>
        </p:txBody>
      </p:sp>
    </p:spTree>
    <p:extLst>
      <p:ext uri="{BB962C8B-B14F-4D97-AF65-F5344CB8AC3E}">
        <p14:creationId xmlns:p14="http://schemas.microsoft.com/office/powerpoint/2010/main" val="195191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Neutron</a:t>
            </a:r>
            <a:endParaRPr lang="en-AU" dirty="0"/>
          </a:p>
        </p:txBody>
      </p:sp>
      <p:sp>
        <p:nvSpPr>
          <p:cNvPr id="3" name="Content Placeholder 2"/>
          <p:cNvSpPr>
            <a:spLocks noGrp="1"/>
          </p:cNvSpPr>
          <p:nvPr>
            <p:ph idx="1"/>
          </p:nvPr>
        </p:nvSpPr>
        <p:spPr/>
        <p:txBody>
          <a:bodyPr/>
          <a:lstStyle/>
          <a:p>
            <a:r>
              <a:rPr lang="en-US" dirty="0"/>
              <a:t>Discovered in 1930 by James Chadwick</a:t>
            </a:r>
          </a:p>
          <a:p>
            <a:r>
              <a:rPr lang="en-US" dirty="0"/>
              <a:t>Late discovery because they are uncharged</a:t>
            </a:r>
          </a:p>
          <a:p>
            <a:r>
              <a:rPr lang="en-US" dirty="0"/>
              <a:t>Hard to detect or manipulate</a:t>
            </a:r>
            <a:endParaRPr lang="en-AU" dirty="0"/>
          </a:p>
        </p:txBody>
      </p:sp>
    </p:spTree>
    <p:extLst>
      <p:ext uri="{BB962C8B-B14F-4D97-AF65-F5344CB8AC3E}">
        <p14:creationId xmlns:p14="http://schemas.microsoft.com/office/powerpoint/2010/main" val="4212753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Terrestrial Radiation</a:t>
            </a:r>
            <a:endParaRPr lang="en-AU" dirty="0"/>
          </a:p>
        </p:txBody>
      </p:sp>
      <p:sp>
        <p:nvSpPr>
          <p:cNvPr id="3" name="Content Placeholder 2"/>
          <p:cNvSpPr>
            <a:spLocks noGrp="1"/>
          </p:cNvSpPr>
          <p:nvPr>
            <p:ph idx="1"/>
          </p:nvPr>
        </p:nvSpPr>
        <p:spPr/>
        <p:txBody>
          <a:bodyPr/>
          <a:lstStyle/>
          <a:p>
            <a:r>
              <a:rPr lang="en-US" altLang="en-US" dirty="0"/>
              <a:t>Radioactive materials around us; air, food, ground</a:t>
            </a:r>
          </a:p>
          <a:p>
            <a:r>
              <a:rPr lang="en-US" altLang="en-US" dirty="0"/>
              <a:t>Radon Gas </a:t>
            </a:r>
          </a:p>
          <a:p>
            <a:pPr lvl="1"/>
            <a:r>
              <a:rPr lang="en-US" altLang="en-US" dirty="0"/>
              <a:t>Occurs naturally in atmosphere</a:t>
            </a:r>
          </a:p>
          <a:p>
            <a:pPr lvl="1"/>
            <a:r>
              <a:rPr lang="en-US" altLang="en-US" dirty="0"/>
              <a:t>Decay of U-238</a:t>
            </a:r>
          </a:p>
          <a:p>
            <a:pPr lvl="1"/>
            <a:r>
              <a:rPr lang="en-US" altLang="en-US" dirty="0"/>
              <a:t>Radon not dangerous but daughter products </a:t>
            </a:r>
            <a:br>
              <a:rPr lang="en-US" altLang="en-US" dirty="0"/>
            </a:br>
            <a:r>
              <a:rPr lang="en-US" altLang="en-US" dirty="0"/>
              <a:t>are as they are solid.</a:t>
            </a:r>
          </a:p>
          <a:p>
            <a:pPr lvl="1"/>
            <a:r>
              <a:rPr lang="en-US" altLang="en-US" dirty="0"/>
              <a:t>Breathe in Radon, daughter products collect </a:t>
            </a:r>
            <a:br>
              <a:rPr lang="en-US" altLang="en-US" dirty="0"/>
            </a:br>
            <a:r>
              <a:rPr lang="en-US" altLang="en-US" dirty="0"/>
              <a:t>inside you</a:t>
            </a:r>
            <a:endParaRPr lang="en-AU" altLang="en-US" dirty="0"/>
          </a:p>
          <a:p>
            <a:endParaRPr lang="en-AU" dirty="0"/>
          </a:p>
        </p:txBody>
      </p:sp>
      <p:pic>
        <p:nvPicPr>
          <p:cNvPr id="13314" name="Picture 2" descr="Image result for radon dang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8030" y="2743881"/>
            <a:ext cx="47625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202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sources of ionizing radiation exposure in the US</a:t>
            </a:r>
            <a:endParaRPr lang="en-AU" dirty="0"/>
          </a:p>
        </p:txBody>
      </p:sp>
      <p:sp>
        <p:nvSpPr>
          <p:cNvPr id="3" name="Content Placeholder 2"/>
          <p:cNvSpPr>
            <a:spLocks noGrp="1"/>
          </p:cNvSpPr>
          <p:nvPr>
            <p:ph idx="1"/>
          </p:nvPr>
        </p:nvSpPr>
        <p:spPr/>
        <p:txBody>
          <a:bodyPr/>
          <a:lstStyle/>
          <a:p>
            <a:endParaRPr lang="en-AU"/>
          </a:p>
        </p:txBody>
      </p:sp>
      <p:pic>
        <p:nvPicPr>
          <p:cNvPr id="4" name="Picture 4" descr="nrpb_r311_pie"/>
          <p:cNvPicPr>
            <a:picLocks noChangeAspect="1" noChangeArrowheads="1"/>
          </p:cNvPicPr>
          <p:nvPr/>
        </p:nvPicPr>
        <p:blipFill>
          <a:blip r:embed="rId2" cstate="print"/>
          <a:srcRect l="17647" t="8339" r="12746" b="51485"/>
          <a:stretch>
            <a:fillRect/>
          </a:stretch>
        </p:blipFill>
        <p:spPr bwMode="auto">
          <a:xfrm>
            <a:off x="2971799" y="2162209"/>
            <a:ext cx="5866892" cy="4378440"/>
          </a:xfrm>
          <a:prstGeom prst="rect">
            <a:avLst/>
          </a:prstGeom>
          <a:noFill/>
        </p:spPr>
      </p:pic>
    </p:spTree>
    <p:extLst>
      <p:ext uri="{BB962C8B-B14F-4D97-AF65-F5344CB8AC3E}">
        <p14:creationId xmlns:p14="http://schemas.microsoft.com/office/powerpoint/2010/main" val="10656273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 of radon</a:t>
            </a:r>
            <a:endParaRPr lang="en-AU" dirty="0"/>
          </a:p>
        </p:txBody>
      </p:sp>
      <p:pic>
        <p:nvPicPr>
          <p:cNvPr id="4" name="Picture 4" descr="U238"/>
          <p:cNvPicPr>
            <a:picLocks noGrp="1" noChangeAspect="1" noChangeArrowheads="1"/>
          </p:cNvPicPr>
          <p:nvPr>
            <p:ph idx="1"/>
          </p:nvPr>
        </p:nvPicPr>
        <p:blipFill>
          <a:blip r:embed="rId2" cstate="print"/>
          <a:srcRect/>
          <a:stretch>
            <a:fillRect/>
          </a:stretch>
        </p:blipFill>
        <p:spPr bwMode="auto">
          <a:xfrm>
            <a:off x="4490668" y="2162629"/>
            <a:ext cx="2802760" cy="4559286"/>
          </a:xfrm>
          <a:prstGeom prst="rect">
            <a:avLst/>
          </a:prstGeom>
          <a:noFill/>
        </p:spPr>
      </p:pic>
    </p:spTree>
    <p:extLst>
      <p:ext uri="{BB962C8B-B14F-4D97-AF65-F5344CB8AC3E}">
        <p14:creationId xmlns:p14="http://schemas.microsoft.com/office/powerpoint/2010/main" val="8182783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radiation</a:t>
            </a:r>
            <a:endParaRPr lang="en-AU" dirty="0"/>
          </a:p>
        </p:txBody>
      </p:sp>
      <p:sp>
        <p:nvSpPr>
          <p:cNvPr id="3" name="Content Placeholder 2"/>
          <p:cNvSpPr>
            <a:spLocks noGrp="1"/>
          </p:cNvSpPr>
          <p:nvPr>
            <p:ph idx="1"/>
          </p:nvPr>
        </p:nvSpPr>
        <p:spPr/>
        <p:txBody>
          <a:bodyPr>
            <a:normAutofit lnSpcReduction="10000"/>
          </a:bodyPr>
          <a:lstStyle/>
          <a:p>
            <a:pPr marL="0" indent="0">
              <a:buNone/>
            </a:pPr>
            <a:r>
              <a:rPr lang="en-US" dirty="0"/>
              <a:t>Somatic effects</a:t>
            </a:r>
          </a:p>
          <a:p>
            <a:r>
              <a:rPr lang="en-US" dirty="0"/>
              <a:t>Damage to cells that can be passed on to subsequent cells through division</a:t>
            </a:r>
          </a:p>
          <a:p>
            <a:r>
              <a:rPr lang="en-US" dirty="0"/>
              <a:t>Very wide range of effects (burns, cancer, anemia, hair loss, radiation sickness)</a:t>
            </a:r>
          </a:p>
          <a:p>
            <a:r>
              <a:rPr lang="en-US" dirty="0"/>
              <a:t>Some symptoms present immediately, some are delayed</a:t>
            </a:r>
          </a:p>
          <a:p>
            <a:pPr marL="0" indent="0">
              <a:buNone/>
            </a:pPr>
            <a:r>
              <a:rPr lang="en-US" dirty="0"/>
              <a:t>Genetic effects</a:t>
            </a:r>
          </a:p>
          <a:p>
            <a:r>
              <a:rPr lang="en-US" dirty="0"/>
              <a:t>Damage to DNA in sperm or egg cells</a:t>
            </a:r>
          </a:p>
          <a:p>
            <a:r>
              <a:rPr lang="en-US" dirty="0"/>
              <a:t>Results in birth defects passed on to the next generation</a:t>
            </a:r>
            <a:endParaRPr lang="en-AU" dirty="0"/>
          </a:p>
        </p:txBody>
      </p:sp>
    </p:spTree>
    <p:extLst>
      <p:ext uri="{BB962C8B-B14F-4D97-AF65-F5344CB8AC3E}">
        <p14:creationId xmlns:p14="http://schemas.microsoft.com/office/powerpoint/2010/main" val="3843645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Deterministic vs Stochastic effects</a:t>
            </a:r>
            <a:endParaRPr lang="en-AU" dirty="0"/>
          </a:p>
        </p:txBody>
      </p:sp>
      <p:sp>
        <p:nvSpPr>
          <p:cNvPr id="3" name="Content Placeholder 2"/>
          <p:cNvSpPr>
            <a:spLocks noGrp="1"/>
          </p:cNvSpPr>
          <p:nvPr>
            <p:ph idx="1"/>
          </p:nvPr>
        </p:nvSpPr>
        <p:spPr>
          <a:xfrm>
            <a:off x="283029" y="2336873"/>
            <a:ext cx="11678103" cy="1451356"/>
          </a:xfrm>
        </p:spPr>
        <p:txBody>
          <a:bodyPr>
            <a:normAutofit fontScale="92500" lnSpcReduction="20000"/>
          </a:bodyPr>
          <a:lstStyle/>
          <a:p>
            <a:r>
              <a:rPr lang="en-US" dirty="0"/>
              <a:t>Small doses have a small random chance to cause things such as cancer (stochastic effect)</a:t>
            </a:r>
          </a:p>
          <a:p>
            <a:r>
              <a:rPr lang="en-US" dirty="0"/>
              <a:t>Doses over a certain threshold are essentially guaranteed to have certain effects (deterministic effect) the severity of these effects increase with size of dose over the threshold</a:t>
            </a:r>
          </a:p>
          <a:p>
            <a:endParaRPr lang="en-US" dirty="0"/>
          </a:p>
          <a:p>
            <a:endParaRPr lang="en-AU" dirty="0"/>
          </a:p>
        </p:txBody>
      </p:sp>
      <p:pic>
        <p:nvPicPr>
          <p:cNvPr id="4" name="Picture 4"/>
          <p:cNvPicPr>
            <a:picLocks noChangeArrowheads="1"/>
          </p:cNvPicPr>
          <p:nvPr/>
        </p:nvPicPr>
        <p:blipFill>
          <a:blip r:embed="rId2" cstate="print"/>
          <a:srcRect/>
          <a:stretch>
            <a:fillRect/>
          </a:stretch>
        </p:blipFill>
        <p:spPr bwMode="auto">
          <a:xfrm>
            <a:off x="7881257" y="3788229"/>
            <a:ext cx="4079875" cy="2957513"/>
          </a:xfrm>
          <a:prstGeom prst="rect">
            <a:avLst/>
          </a:prstGeom>
          <a:noFill/>
          <a:ln w="9525">
            <a:solidFill>
              <a:srgbClr val="FF6600"/>
            </a:solidFill>
            <a:miter lim="800000"/>
            <a:headEnd/>
            <a:tailEnd/>
          </a:ln>
          <a:effectLst/>
        </p:spPr>
      </p:pic>
      <p:sp>
        <p:nvSpPr>
          <p:cNvPr id="5" name="TextBox 4"/>
          <p:cNvSpPr txBox="1"/>
          <p:nvPr/>
        </p:nvSpPr>
        <p:spPr>
          <a:xfrm>
            <a:off x="680321" y="3788229"/>
            <a:ext cx="5894650" cy="2554545"/>
          </a:xfrm>
          <a:prstGeom prst="rect">
            <a:avLst/>
          </a:prstGeom>
          <a:noFill/>
        </p:spPr>
        <p:txBody>
          <a:bodyPr wrap="square" rtlCol="0">
            <a:spAutoFit/>
          </a:bodyPr>
          <a:lstStyle/>
          <a:p>
            <a:r>
              <a:rPr lang="en-US" sz="2000" dirty="0"/>
              <a:t>Varies by tissue type</a:t>
            </a:r>
          </a:p>
          <a:p>
            <a:pPr marL="285750" indent="-285750">
              <a:buFont typeface="Arial" panose="020B0604020202020204" pitchFamily="34" charset="0"/>
              <a:buChar char="•"/>
            </a:pPr>
            <a:r>
              <a:rPr lang="en-AU" sz="2000" dirty="0"/>
              <a:t>skin erythema: 2-5 </a:t>
            </a:r>
            <a:r>
              <a:rPr lang="en-AU" sz="2000" dirty="0" err="1"/>
              <a:t>Gy</a:t>
            </a:r>
            <a:endParaRPr lang="en-AU" sz="2000" dirty="0"/>
          </a:p>
          <a:p>
            <a:pPr marL="285750" indent="-285750">
              <a:buFont typeface="Arial" panose="020B0604020202020204" pitchFamily="34" charset="0"/>
              <a:buChar char="•"/>
            </a:pPr>
            <a:r>
              <a:rPr lang="en-AU" sz="2000" dirty="0"/>
              <a:t>irreversible skin damage: 20-40 </a:t>
            </a:r>
            <a:r>
              <a:rPr lang="en-AU" sz="2000" dirty="0" err="1"/>
              <a:t>Gy</a:t>
            </a:r>
            <a:endParaRPr lang="en-AU" sz="2000" dirty="0"/>
          </a:p>
          <a:p>
            <a:pPr marL="285750" indent="-285750">
              <a:buFont typeface="Arial" panose="020B0604020202020204" pitchFamily="34" charset="0"/>
              <a:buChar char="•"/>
            </a:pPr>
            <a:r>
              <a:rPr lang="en-AU" sz="2000" dirty="0"/>
              <a:t>hair loss: 2-5 </a:t>
            </a:r>
            <a:r>
              <a:rPr lang="en-AU" sz="2000" dirty="0" err="1"/>
              <a:t>Gy</a:t>
            </a:r>
            <a:endParaRPr lang="en-AU" sz="2000" dirty="0"/>
          </a:p>
          <a:p>
            <a:pPr marL="285750" indent="-285750">
              <a:buFont typeface="Arial" panose="020B0604020202020204" pitchFamily="34" charset="0"/>
              <a:buChar char="•"/>
            </a:pPr>
            <a:r>
              <a:rPr lang="en-AU" sz="2000" dirty="0"/>
              <a:t>sterility: 2-3 </a:t>
            </a:r>
            <a:r>
              <a:rPr lang="en-AU" sz="2000" dirty="0" err="1"/>
              <a:t>Gy</a:t>
            </a:r>
            <a:endParaRPr lang="en-AU" sz="2000" dirty="0"/>
          </a:p>
          <a:p>
            <a:pPr marL="285750" indent="-285750">
              <a:buFont typeface="Arial" panose="020B0604020202020204" pitchFamily="34" charset="0"/>
              <a:buChar char="•"/>
            </a:pPr>
            <a:r>
              <a:rPr lang="en-AU" sz="2000" dirty="0"/>
              <a:t>cataracts: 5 </a:t>
            </a:r>
            <a:r>
              <a:rPr lang="en-AU" sz="2000" dirty="0" err="1"/>
              <a:t>Gy</a:t>
            </a:r>
            <a:endParaRPr lang="en-AU" sz="2000" dirty="0"/>
          </a:p>
          <a:p>
            <a:pPr marL="285750" indent="-285750">
              <a:buFont typeface="Arial" panose="020B0604020202020204" pitchFamily="34" charset="0"/>
              <a:buChar char="•"/>
            </a:pPr>
            <a:r>
              <a:rPr lang="en-AU" sz="2000" dirty="0"/>
              <a:t>lethality (whole body): 3-5 </a:t>
            </a:r>
            <a:r>
              <a:rPr lang="en-AU" sz="2000" dirty="0" err="1"/>
              <a:t>Gy</a:t>
            </a:r>
            <a:endParaRPr lang="en-AU" sz="2000" dirty="0"/>
          </a:p>
          <a:p>
            <a:pPr marL="285750" indent="-285750">
              <a:buFont typeface="Arial" panose="020B0604020202020204" pitchFamily="34" charset="0"/>
              <a:buChar char="•"/>
            </a:pPr>
            <a:r>
              <a:rPr lang="en-AU" sz="2000" dirty="0" err="1"/>
              <a:t>fetal</a:t>
            </a:r>
            <a:r>
              <a:rPr lang="en-AU" sz="2000" dirty="0"/>
              <a:t> abnormality: 0.1-0.5 </a:t>
            </a:r>
            <a:r>
              <a:rPr lang="en-AU" sz="2000" dirty="0" err="1"/>
              <a:t>Gy</a:t>
            </a:r>
            <a:endParaRPr lang="en-AU" sz="2000" dirty="0"/>
          </a:p>
        </p:txBody>
      </p:sp>
    </p:spTree>
    <p:extLst>
      <p:ext uri="{BB962C8B-B14F-4D97-AF65-F5344CB8AC3E}">
        <p14:creationId xmlns:p14="http://schemas.microsoft.com/office/powerpoint/2010/main" val="26265060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Lethal Dose</a:t>
            </a:r>
            <a:endParaRPr lang="en-AU" dirty="0"/>
          </a:p>
        </p:txBody>
      </p:sp>
      <p:sp>
        <p:nvSpPr>
          <p:cNvPr id="3" name="Content Placeholder 2"/>
          <p:cNvSpPr>
            <a:spLocks noGrp="1"/>
          </p:cNvSpPr>
          <p:nvPr>
            <p:ph idx="1"/>
          </p:nvPr>
        </p:nvSpPr>
        <p:spPr>
          <a:xfrm>
            <a:off x="680321" y="2336873"/>
            <a:ext cx="7264873" cy="3599316"/>
          </a:xfrm>
        </p:spPr>
        <p:txBody>
          <a:bodyPr/>
          <a:lstStyle/>
          <a:p>
            <a:r>
              <a:rPr lang="en-US" dirty="0"/>
              <a:t>Hard to define simply due to variation between individuals (and a lack of experimental data)</a:t>
            </a:r>
          </a:p>
          <a:p>
            <a:r>
              <a:rPr lang="en-US" dirty="0"/>
              <a:t>1 </a:t>
            </a:r>
            <a:r>
              <a:rPr lang="en-US" dirty="0" err="1"/>
              <a:t>Sv</a:t>
            </a:r>
            <a:r>
              <a:rPr lang="en-US" dirty="0"/>
              <a:t> = severe radiation sickness</a:t>
            </a:r>
          </a:p>
          <a:p>
            <a:r>
              <a:rPr lang="en-US" dirty="0"/>
              <a:t>Lethal </a:t>
            </a:r>
            <a:r>
              <a:rPr lang="en-US" dirty="0" err="1"/>
              <a:t>ld</a:t>
            </a:r>
            <a:r>
              <a:rPr lang="en-US" dirty="0"/>
              <a:t>: LD</a:t>
            </a:r>
            <a:r>
              <a:rPr lang="en-US" baseline="-25000" dirty="0"/>
              <a:t>50</a:t>
            </a:r>
            <a:r>
              <a:rPr lang="en-US" dirty="0"/>
              <a:t> = a dose that kills 50% of exposed subjects</a:t>
            </a:r>
          </a:p>
          <a:p>
            <a:r>
              <a:rPr lang="en-US" dirty="0"/>
              <a:t>L</a:t>
            </a:r>
            <a:r>
              <a:rPr lang="en-AU" dirty="0"/>
              <a:t>D</a:t>
            </a:r>
            <a:r>
              <a:rPr lang="en-AU" baseline="-25000" dirty="0"/>
              <a:t>50</a:t>
            </a:r>
            <a:r>
              <a:rPr lang="en-AU" dirty="0"/>
              <a:t>/25 = a dose that kills 50% of exposed subjects in 25 days</a:t>
            </a:r>
            <a:endParaRPr lang="en-US" dirty="0"/>
          </a:p>
        </p:txBody>
      </p:sp>
      <p:pic>
        <p:nvPicPr>
          <p:cNvPr id="4" name="Picture 2" descr="Radiation exposure levels compared"/>
          <p:cNvPicPr>
            <a:picLocks noChangeAspect="1" noChangeArrowheads="1"/>
          </p:cNvPicPr>
          <p:nvPr/>
        </p:nvPicPr>
        <p:blipFill rotWithShape="1">
          <a:blip r:embed="rId2"/>
          <a:srcRect t="6312" b="2281"/>
          <a:stretch/>
        </p:blipFill>
        <p:spPr bwMode="auto">
          <a:xfrm>
            <a:off x="7977852" y="130632"/>
            <a:ext cx="4000528" cy="6542314"/>
          </a:xfrm>
          <a:prstGeom prst="rect">
            <a:avLst/>
          </a:prstGeom>
          <a:noFill/>
        </p:spPr>
      </p:pic>
    </p:spTree>
    <p:extLst>
      <p:ext uri="{BB962C8B-B14F-4D97-AF65-F5344CB8AC3E}">
        <p14:creationId xmlns:p14="http://schemas.microsoft.com/office/powerpoint/2010/main" val="32878453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energy</a:t>
            </a:r>
            <a:endParaRPr lang="en-AU" dirty="0"/>
          </a:p>
        </p:txBody>
      </p:sp>
      <p:sp>
        <p:nvSpPr>
          <p:cNvPr id="3" name="Content Placeholder 2"/>
          <p:cNvSpPr>
            <a:spLocks noGrp="1"/>
          </p:cNvSpPr>
          <p:nvPr>
            <p:ph idx="1"/>
          </p:nvPr>
        </p:nvSpPr>
        <p:spPr>
          <a:xfrm>
            <a:off x="680321" y="2336873"/>
            <a:ext cx="9613861" cy="4058176"/>
          </a:xfrm>
        </p:spPr>
        <p:txBody>
          <a:bodyPr>
            <a:normAutofit fontScale="92500" lnSpcReduction="20000"/>
          </a:bodyPr>
          <a:lstStyle/>
          <a:p>
            <a:pPr marL="0" indent="0">
              <a:buNone/>
            </a:pPr>
            <a:r>
              <a:rPr lang="en-AU" dirty="0"/>
              <a:t>The total mass of a stable nucleus is always less than the sum of the masses of its constituent protons and neutrons.</a:t>
            </a:r>
          </a:p>
          <a:p>
            <a:r>
              <a:rPr lang="en-AU" baseline="30000" dirty="0"/>
              <a:t>4</a:t>
            </a:r>
            <a:r>
              <a:rPr lang="en-AU" baseline="-25000" dirty="0"/>
              <a:t>2</a:t>
            </a:r>
            <a:r>
              <a:rPr lang="en-AU" dirty="0"/>
              <a:t>He = 4.002602u</a:t>
            </a:r>
          </a:p>
          <a:p>
            <a:r>
              <a:rPr lang="en-AU" dirty="0"/>
              <a:t>However, </a:t>
            </a:r>
            <a:br>
              <a:rPr lang="en-AU" dirty="0"/>
            </a:br>
            <a:r>
              <a:rPr lang="en-AU" dirty="0"/>
              <a:t>mass of 2 protons (2.017330u) + mass of 2 neutrons (2.0156504u) = 4.032980u.</a:t>
            </a:r>
          </a:p>
          <a:p>
            <a:endParaRPr lang="en-AU" dirty="0"/>
          </a:p>
          <a:p>
            <a:r>
              <a:rPr lang="en-AU" dirty="0"/>
              <a:t>Mass difference = 0.030378 u.</a:t>
            </a:r>
          </a:p>
          <a:p>
            <a:endParaRPr lang="en-AU" dirty="0"/>
          </a:p>
          <a:p>
            <a:r>
              <a:rPr lang="en-AU" dirty="0"/>
              <a:t>Where is this missing mass?</a:t>
            </a:r>
          </a:p>
          <a:p>
            <a:r>
              <a:rPr lang="en-AU" dirty="0"/>
              <a:t>It has left in the form of energy (radiation and E</a:t>
            </a:r>
            <a:r>
              <a:rPr lang="en-AU" baseline="-25000" dirty="0"/>
              <a:t>K</a:t>
            </a:r>
            <a:r>
              <a:rPr lang="en-AU" dirty="0"/>
              <a:t>).</a:t>
            </a:r>
          </a:p>
          <a:p>
            <a:r>
              <a:rPr lang="en-US" dirty="0"/>
              <a:t>This missing energy is the binding energy</a:t>
            </a:r>
            <a:endParaRPr lang="en-AU" dirty="0"/>
          </a:p>
          <a:p>
            <a:endParaRPr lang="en-AU" dirty="0"/>
          </a:p>
        </p:txBody>
      </p:sp>
    </p:spTree>
    <p:extLst>
      <p:ext uri="{BB962C8B-B14F-4D97-AF65-F5344CB8AC3E}">
        <p14:creationId xmlns:p14="http://schemas.microsoft.com/office/powerpoint/2010/main" val="24546636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energy continued</a:t>
            </a:r>
            <a:endParaRPr lang="en-AU" dirty="0"/>
          </a:p>
        </p:txBody>
      </p:sp>
      <p:sp>
        <p:nvSpPr>
          <p:cNvPr id="3" name="Content Placeholder 2"/>
          <p:cNvSpPr>
            <a:spLocks noGrp="1"/>
          </p:cNvSpPr>
          <p:nvPr>
            <p:ph idx="1"/>
          </p:nvPr>
        </p:nvSpPr>
        <p:spPr>
          <a:xfrm>
            <a:off x="680321" y="2336873"/>
            <a:ext cx="9613861" cy="4104184"/>
          </a:xfrm>
        </p:spPr>
        <p:txBody>
          <a:bodyPr>
            <a:normAutofit/>
          </a:bodyPr>
          <a:lstStyle/>
          <a:p>
            <a:r>
              <a:rPr lang="en-AU" dirty="0"/>
              <a:t>The total binding energy of the nucleus is related to the difference in the mass of the atom and its constituent nucleons (</a:t>
            </a:r>
            <a:r>
              <a:rPr lang="en-AU" dirty="0" err="1"/>
              <a:t>ie</a:t>
            </a:r>
            <a:r>
              <a:rPr lang="en-AU" dirty="0"/>
              <a:t> protons and neutrons).</a:t>
            </a:r>
          </a:p>
          <a:p>
            <a:r>
              <a:rPr lang="en-AU" dirty="0"/>
              <a:t>This is the energy lost by the nucleons when they come together to form a nucleus and is equal to the amount of energy that must be put into a nucleus to break it apart into its constituent nucleons.</a:t>
            </a:r>
          </a:p>
          <a:p>
            <a:endParaRPr lang="en-AU" dirty="0"/>
          </a:p>
          <a:p>
            <a:pPr marL="0" indent="0">
              <a:buNone/>
            </a:pPr>
            <a:r>
              <a:rPr lang="en-AU" dirty="0"/>
              <a:t>Binding energy = change in mass × mass energy equivalence </a:t>
            </a:r>
          </a:p>
          <a:p>
            <a:r>
              <a:rPr lang="en-AU" dirty="0"/>
              <a:t>Binding energy He = 0.030378u × 931 = 28.3 MeV  of energy.</a:t>
            </a:r>
          </a:p>
        </p:txBody>
      </p:sp>
    </p:spTree>
    <p:extLst>
      <p:ext uri="{BB962C8B-B14F-4D97-AF65-F5344CB8AC3E}">
        <p14:creationId xmlns:p14="http://schemas.microsoft.com/office/powerpoint/2010/main" val="36687459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 energy equivalence e=mc</a:t>
            </a:r>
            <a:r>
              <a:rPr lang="en-US" baseline="30000" dirty="0"/>
              <a:t>2</a:t>
            </a:r>
            <a:endParaRPr lang="en-AU" baseline="30000" dirty="0"/>
          </a:p>
        </p:txBody>
      </p:sp>
      <p:sp>
        <p:nvSpPr>
          <p:cNvPr id="3" name="Content Placeholder 2"/>
          <p:cNvSpPr>
            <a:spLocks noGrp="1"/>
          </p:cNvSpPr>
          <p:nvPr>
            <p:ph idx="1"/>
          </p:nvPr>
        </p:nvSpPr>
        <p:spPr>
          <a:xfrm>
            <a:off x="2020603" y="2503707"/>
            <a:ext cx="1735074" cy="584606"/>
          </a:xfrm>
        </p:spPr>
        <p:txBody>
          <a:bodyPr>
            <a:normAutofit/>
          </a:bodyPr>
          <a:lstStyle/>
          <a:p>
            <a:pPr marL="0" indent="0">
              <a:buNone/>
            </a:pPr>
            <a:r>
              <a:rPr lang="en-US" dirty="0"/>
              <a:t>Mass (kg)</a:t>
            </a:r>
            <a:endParaRPr lang="en-AU" dirty="0"/>
          </a:p>
        </p:txBody>
      </p:sp>
      <p:sp>
        <p:nvSpPr>
          <p:cNvPr id="4" name="Content Placeholder 2"/>
          <p:cNvSpPr txBox="1">
            <a:spLocks/>
          </p:cNvSpPr>
          <p:nvPr/>
        </p:nvSpPr>
        <p:spPr>
          <a:xfrm>
            <a:off x="8677013" y="2443265"/>
            <a:ext cx="1456153" cy="58460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Energy (J)</a:t>
            </a:r>
            <a:endParaRPr lang="en-AU" dirty="0"/>
          </a:p>
        </p:txBody>
      </p:sp>
      <p:sp>
        <p:nvSpPr>
          <p:cNvPr id="5" name="Content Placeholder 2"/>
          <p:cNvSpPr txBox="1">
            <a:spLocks/>
          </p:cNvSpPr>
          <p:nvPr/>
        </p:nvSpPr>
        <p:spPr>
          <a:xfrm>
            <a:off x="2038991" y="5165289"/>
            <a:ext cx="1519414" cy="584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Mass (u)</a:t>
            </a:r>
            <a:endParaRPr lang="en-AU" dirty="0"/>
          </a:p>
        </p:txBody>
      </p:sp>
      <p:sp>
        <p:nvSpPr>
          <p:cNvPr id="6" name="Content Placeholder 2"/>
          <p:cNvSpPr txBox="1">
            <a:spLocks/>
          </p:cNvSpPr>
          <p:nvPr/>
        </p:nvSpPr>
        <p:spPr>
          <a:xfrm>
            <a:off x="8373650" y="5144220"/>
            <a:ext cx="2062877" cy="584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Energy (MeV)</a:t>
            </a:r>
            <a:endParaRPr lang="en-AU" dirty="0"/>
          </a:p>
        </p:txBody>
      </p:sp>
      <p:cxnSp>
        <p:nvCxnSpPr>
          <p:cNvPr id="8" name="Straight Arrow Connector 7"/>
          <p:cNvCxnSpPr/>
          <p:nvPr/>
        </p:nvCxnSpPr>
        <p:spPr>
          <a:xfrm>
            <a:off x="3053756" y="3157268"/>
            <a:ext cx="0" cy="17137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704722" y="3027871"/>
            <a:ext cx="0" cy="17137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V="1">
            <a:off x="8885213" y="3027871"/>
            <a:ext cx="0" cy="17137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flipV="1">
            <a:off x="2343514" y="3091130"/>
            <a:ext cx="0" cy="17137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H="1">
            <a:off x="3703612" y="5592792"/>
            <a:ext cx="4169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3749620" y="5144220"/>
            <a:ext cx="418093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H="1">
            <a:off x="3646099" y="2961736"/>
            <a:ext cx="41694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a:off x="3692107" y="2513164"/>
            <a:ext cx="418093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5230760" y="4708972"/>
            <a:ext cx="1735074" cy="584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x 931</a:t>
            </a:r>
            <a:endParaRPr lang="en-AU" dirty="0"/>
          </a:p>
        </p:txBody>
      </p:sp>
      <mc:AlternateContent xmlns:mc="http://schemas.openxmlformats.org/markup-compatibility/2006" xmlns:a14="http://schemas.microsoft.com/office/drawing/2010/main">
        <mc:Choice Requires="a14">
          <p:sp>
            <p:nvSpPr>
              <p:cNvPr id="25" name="Content Placeholder 2"/>
              <p:cNvSpPr txBox="1">
                <a:spLocks/>
              </p:cNvSpPr>
              <p:nvPr/>
            </p:nvSpPr>
            <p:spPr>
              <a:xfrm>
                <a:off x="5139464" y="5673306"/>
                <a:ext cx="1735074" cy="584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931</a:t>
                </a:r>
                <a:endParaRPr lang="en-AU" dirty="0"/>
              </a:p>
            </p:txBody>
          </p:sp>
        </mc:Choice>
        <mc:Fallback xmlns="">
          <p:sp>
            <p:nvSpPr>
              <p:cNvPr id="25" name="Content Placeholder 2"/>
              <p:cNvSpPr txBox="1">
                <a:spLocks noRot="1" noChangeAspect="1" noMove="1" noResize="1" noEditPoints="1" noAdjustHandles="1" noChangeArrowheads="1" noChangeShapeType="1" noTextEdit="1"/>
              </p:cNvSpPr>
              <p:nvPr/>
            </p:nvSpPr>
            <p:spPr>
              <a:xfrm>
                <a:off x="5139464" y="5673306"/>
                <a:ext cx="1735074" cy="584606"/>
              </a:xfrm>
              <a:prstGeom prst="rect">
                <a:avLst/>
              </a:prstGeom>
              <a:blipFill>
                <a:blip r:embed="rId2"/>
                <a:stretch>
                  <a:fillRect t="-14583"/>
                </a:stretch>
              </a:blipFill>
            </p:spPr>
            <p:txBody>
              <a:bodyPr/>
              <a:lstStyle/>
              <a:p>
                <a:r>
                  <a:rPr lang="en-AU">
                    <a:noFill/>
                  </a:rPr>
                  <a:t> </a:t>
                </a:r>
              </a:p>
            </p:txBody>
          </p:sp>
        </mc:Fallback>
      </mc:AlternateContent>
      <p:sp>
        <p:nvSpPr>
          <p:cNvPr id="26" name="Content Placeholder 2"/>
          <p:cNvSpPr txBox="1">
            <a:spLocks/>
          </p:cNvSpPr>
          <p:nvPr/>
        </p:nvSpPr>
        <p:spPr>
          <a:xfrm>
            <a:off x="4841990" y="2044571"/>
            <a:ext cx="2208671" cy="584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x c</a:t>
            </a:r>
            <a:r>
              <a:rPr lang="en-US" baseline="30000" dirty="0"/>
              <a:t>2   </a:t>
            </a:r>
            <a:r>
              <a:rPr lang="en-US" dirty="0"/>
              <a:t>([3x10</a:t>
            </a:r>
            <a:r>
              <a:rPr lang="en-US" baseline="30000" dirty="0"/>
              <a:t>8</a:t>
            </a:r>
            <a:r>
              <a:rPr lang="en-US" dirty="0"/>
              <a:t>]</a:t>
            </a:r>
            <a:r>
              <a:rPr lang="en-US" baseline="30000" dirty="0"/>
              <a:t>2</a:t>
            </a:r>
            <a:r>
              <a:rPr lang="en-US" dirty="0"/>
              <a:t>)</a:t>
            </a:r>
            <a:endParaRPr lang="en-AU" dirty="0"/>
          </a:p>
        </p:txBody>
      </p:sp>
      <mc:AlternateContent xmlns:mc="http://schemas.openxmlformats.org/markup-compatibility/2006" xmlns:a14="http://schemas.microsoft.com/office/drawing/2010/main">
        <mc:Choice Requires="a14">
          <p:sp>
            <p:nvSpPr>
              <p:cNvPr id="27" name="Content Placeholder 2"/>
              <p:cNvSpPr txBox="1">
                <a:spLocks/>
              </p:cNvSpPr>
              <p:nvPr/>
            </p:nvSpPr>
            <p:spPr>
              <a:xfrm>
                <a:off x="4793106" y="3042250"/>
                <a:ext cx="2306438" cy="584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c</a:t>
                </a:r>
                <a:r>
                  <a:rPr lang="en-US" baseline="30000" dirty="0"/>
                  <a:t>2   </a:t>
                </a:r>
                <a:r>
                  <a:rPr lang="en-US" dirty="0"/>
                  <a:t>([3x10</a:t>
                </a:r>
                <a:r>
                  <a:rPr lang="en-US" baseline="30000" dirty="0"/>
                  <a:t>8</a:t>
                </a:r>
                <a:r>
                  <a:rPr lang="en-US" dirty="0"/>
                  <a:t>]</a:t>
                </a:r>
                <a:r>
                  <a:rPr lang="en-US" baseline="30000" dirty="0"/>
                  <a:t>2</a:t>
                </a:r>
                <a:r>
                  <a:rPr lang="en-US" dirty="0"/>
                  <a:t>)</a:t>
                </a:r>
                <a:endParaRPr lang="en-AU" dirty="0"/>
              </a:p>
            </p:txBody>
          </p:sp>
        </mc:Choice>
        <mc:Fallback xmlns="">
          <p:sp>
            <p:nvSpPr>
              <p:cNvPr id="27" name="Content Placeholder 2"/>
              <p:cNvSpPr txBox="1">
                <a:spLocks noRot="1" noChangeAspect="1" noMove="1" noResize="1" noEditPoints="1" noAdjustHandles="1" noChangeArrowheads="1" noChangeShapeType="1" noTextEdit="1"/>
              </p:cNvSpPr>
              <p:nvPr/>
            </p:nvSpPr>
            <p:spPr>
              <a:xfrm>
                <a:off x="4793106" y="3042250"/>
                <a:ext cx="2306438" cy="584606"/>
              </a:xfrm>
              <a:prstGeom prst="rect">
                <a:avLst/>
              </a:prstGeom>
              <a:blipFill>
                <a:blip r:embed="rId3"/>
                <a:stretch>
                  <a:fillRect t="-14583" r="-26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9" name="Content Placeholder 2"/>
              <p:cNvSpPr txBox="1">
                <a:spLocks/>
              </p:cNvSpPr>
              <p:nvPr/>
            </p:nvSpPr>
            <p:spPr>
              <a:xfrm>
                <a:off x="3083814" y="3734741"/>
                <a:ext cx="2090739" cy="584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1.66x10</a:t>
                </a:r>
                <a:r>
                  <a:rPr lang="en-US" baseline="30000" dirty="0"/>
                  <a:t>-27</a:t>
                </a:r>
                <a:endParaRPr lang="en-AU" baseline="30000" dirty="0"/>
              </a:p>
            </p:txBody>
          </p:sp>
        </mc:Choice>
        <mc:Fallback xmlns="">
          <p:sp>
            <p:nvSpPr>
              <p:cNvPr id="29" name="Content Placeholder 2"/>
              <p:cNvSpPr txBox="1">
                <a:spLocks noRot="1" noChangeAspect="1" noMove="1" noResize="1" noEditPoints="1" noAdjustHandles="1" noChangeArrowheads="1" noChangeShapeType="1" noTextEdit="1"/>
              </p:cNvSpPr>
              <p:nvPr/>
            </p:nvSpPr>
            <p:spPr>
              <a:xfrm>
                <a:off x="3083814" y="3734741"/>
                <a:ext cx="2090739" cy="584606"/>
              </a:xfrm>
              <a:prstGeom prst="rect">
                <a:avLst/>
              </a:prstGeom>
              <a:blipFill>
                <a:blip r:embed="rId4"/>
                <a:stretch>
                  <a:fillRect t="-14583"/>
                </a:stretch>
              </a:blipFill>
            </p:spPr>
            <p:txBody>
              <a:bodyPr/>
              <a:lstStyle/>
              <a:p>
                <a:r>
                  <a:rPr lang="en-AU">
                    <a:noFill/>
                  </a:rPr>
                  <a:t> </a:t>
                </a:r>
              </a:p>
            </p:txBody>
          </p:sp>
        </mc:Fallback>
      </mc:AlternateContent>
      <p:sp>
        <p:nvSpPr>
          <p:cNvPr id="30" name="Content Placeholder 2"/>
          <p:cNvSpPr txBox="1">
            <a:spLocks/>
          </p:cNvSpPr>
          <p:nvPr/>
        </p:nvSpPr>
        <p:spPr>
          <a:xfrm>
            <a:off x="445425" y="3865409"/>
            <a:ext cx="2090739" cy="584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x 1.66x10</a:t>
            </a:r>
            <a:r>
              <a:rPr lang="en-US" baseline="30000" dirty="0"/>
              <a:t>-27</a:t>
            </a:r>
            <a:endParaRPr lang="en-AU" baseline="30000" dirty="0"/>
          </a:p>
        </p:txBody>
      </p:sp>
      <p:sp>
        <p:nvSpPr>
          <p:cNvPr id="31" name="Content Placeholder 2"/>
          <p:cNvSpPr txBox="1">
            <a:spLocks/>
          </p:cNvSpPr>
          <p:nvPr/>
        </p:nvSpPr>
        <p:spPr>
          <a:xfrm>
            <a:off x="7223397" y="3612477"/>
            <a:ext cx="1874595" cy="9220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x 1.6x10</a:t>
            </a:r>
            <a:r>
              <a:rPr lang="en-US" baseline="30000" dirty="0"/>
              <a:t>-19</a:t>
            </a:r>
          </a:p>
          <a:p>
            <a:pPr marL="0" indent="0">
              <a:buFont typeface="Arial" panose="020B0604020202020204" pitchFamily="34" charset="0"/>
              <a:buNone/>
            </a:pPr>
            <a:r>
              <a:rPr lang="en-US" dirty="0"/>
              <a:t>x 1x10</a:t>
            </a:r>
            <a:r>
              <a:rPr lang="en-US" baseline="30000" dirty="0"/>
              <a:t>6</a:t>
            </a:r>
            <a:endParaRPr lang="en-AU" baseline="30000" dirty="0"/>
          </a:p>
        </p:txBody>
      </p:sp>
      <mc:AlternateContent xmlns:mc="http://schemas.openxmlformats.org/markup-compatibility/2006" xmlns:a14="http://schemas.microsoft.com/office/drawing/2010/main">
        <mc:Choice Requires="a14">
          <p:sp>
            <p:nvSpPr>
              <p:cNvPr id="32" name="Content Placeholder 2"/>
              <p:cNvSpPr txBox="1">
                <a:spLocks/>
              </p:cNvSpPr>
              <p:nvPr/>
            </p:nvSpPr>
            <p:spPr>
              <a:xfrm>
                <a:off x="9822510" y="3489770"/>
                <a:ext cx="1874595" cy="9220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1.6x10</a:t>
                </a:r>
                <a:r>
                  <a:rPr lang="en-US" baseline="30000" dirty="0"/>
                  <a:t>-19</a:t>
                </a:r>
              </a:p>
              <a:p>
                <a:pPr marL="0" indent="0">
                  <a:buFont typeface="Arial" panose="020B0604020202020204" pitchFamily="34" charset="0"/>
                  <a:buNone/>
                </a:pP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1x10</a:t>
                </a:r>
                <a:r>
                  <a:rPr lang="en-US" baseline="30000" dirty="0"/>
                  <a:t>6</a:t>
                </a:r>
                <a:endParaRPr lang="en-AU" baseline="30000" dirty="0"/>
              </a:p>
            </p:txBody>
          </p:sp>
        </mc:Choice>
        <mc:Fallback xmlns="">
          <p:sp>
            <p:nvSpPr>
              <p:cNvPr id="32" name="Content Placeholder 2"/>
              <p:cNvSpPr txBox="1">
                <a:spLocks noRot="1" noChangeAspect="1" noMove="1" noResize="1" noEditPoints="1" noAdjustHandles="1" noChangeArrowheads="1" noChangeShapeType="1" noTextEdit="1"/>
              </p:cNvSpPr>
              <p:nvPr/>
            </p:nvSpPr>
            <p:spPr>
              <a:xfrm>
                <a:off x="9822510" y="3489770"/>
                <a:ext cx="1874595" cy="922034"/>
              </a:xfrm>
              <a:prstGeom prst="rect">
                <a:avLst/>
              </a:prstGeom>
              <a:blipFill>
                <a:blip r:embed="rId5"/>
                <a:stretch>
                  <a:fillRect t="-9211" b="-9211"/>
                </a:stretch>
              </a:blipFill>
            </p:spPr>
            <p:txBody>
              <a:bodyPr/>
              <a:lstStyle/>
              <a:p>
                <a:r>
                  <a:rPr lang="en-AU">
                    <a:noFill/>
                  </a:rPr>
                  <a:t> </a:t>
                </a:r>
              </a:p>
            </p:txBody>
          </p:sp>
        </mc:Fallback>
      </mc:AlternateContent>
      <p:sp>
        <p:nvSpPr>
          <p:cNvPr id="33" name="TextBox 32"/>
          <p:cNvSpPr txBox="1"/>
          <p:nvPr/>
        </p:nvSpPr>
        <p:spPr>
          <a:xfrm>
            <a:off x="4370971" y="6438735"/>
            <a:ext cx="2823209" cy="369332"/>
          </a:xfrm>
          <a:prstGeom prst="rect">
            <a:avLst/>
          </a:prstGeom>
          <a:noFill/>
        </p:spPr>
        <p:txBody>
          <a:bodyPr wrap="none" rtlCol="0">
            <a:spAutoFit/>
          </a:bodyPr>
          <a:lstStyle/>
          <a:p>
            <a:r>
              <a:rPr lang="en-US" dirty="0"/>
              <a:t>All numbers on datasheet</a:t>
            </a:r>
            <a:endParaRPr lang="en-AU" dirty="0"/>
          </a:p>
        </p:txBody>
      </p:sp>
    </p:spTree>
    <p:extLst>
      <p:ext uri="{BB962C8B-B14F-4D97-AF65-F5344CB8AC3E}">
        <p14:creationId xmlns:p14="http://schemas.microsoft.com/office/powerpoint/2010/main" val="20039619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a:xfrm>
            <a:off x="680321" y="2336872"/>
            <a:ext cx="3400360" cy="4115685"/>
          </a:xfrm>
        </p:spPr>
        <p:txBody>
          <a:bodyPr>
            <a:normAutofit lnSpcReduction="10000"/>
          </a:bodyPr>
          <a:lstStyle/>
          <a:p>
            <a:r>
              <a:rPr lang="en-US" dirty="0"/>
              <a:t>A greater binding energy per nucleon = a greater stability of the nucleus</a:t>
            </a:r>
          </a:p>
          <a:p>
            <a:endParaRPr lang="en-US" dirty="0"/>
          </a:p>
          <a:p>
            <a:r>
              <a:rPr lang="en-US" dirty="0"/>
              <a:t>Average binding energy per nucleon = total binding energy / # nucleons</a:t>
            </a:r>
          </a:p>
          <a:p>
            <a:endParaRPr lang="en-US" dirty="0"/>
          </a:p>
          <a:p>
            <a:r>
              <a:rPr lang="en-US" dirty="0"/>
              <a:t>E.g. He = 28.3/4 = 7.07 MeV nucleon</a:t>
            </a:r>
            <a:r>
              <a:rPr lang="en-US" baseline="30000" dirty="0"/>
              <a:t>-1</a:t>
            </a:r>
            <a:endParaRPr lang="en-AU" baseline="30000" dirty="0"/>
          </a:p>
        </p:txBody>
      </p:sp>
      <p:pic>
        <p:nvPicPr>
          <p:cNvPr id="4" name="Picture 4" descr="http://www.alaskajohn.com/physics/charts/binding_energy.jpg"/>
          <p:cNvPicPr>
            <a:picLocks noChangeAspect="1" noChangeArrowheads="1"/>
          </p:cNvPicPr>
          <p:nvPr/>
        </p:nvPicPr>
        <p:blipFill>
          <a:blip r:embed="rId2"/>
          <a:srcRect/>
          <a:stretch>
            <a:fillRect/>
          </a:stretch>
        </p:blipFill>
        <p:spPr bwMode="auto">
          <a:xfrm>
            <a:off x="4271749" y="472591"/>
            <a:ext cx="7862742" cy="6250157"/>
          </a:xfrm>
          <a:prstGeom prst="rect">
            <a:avLst/>
          </a:prstGeom>
          <a:noFill/>
        </p:spPr>
      </p:pic>
    </p:spTree>
    <p:extLst>
      <p:ext uri="{BB962C8B-B14F-4D97-AF65-F5344CB8AC3E}">
        <p14:creationId xmlns:p14="http://schemas.microsoft.com/office/powerpoint/2010/main" val="68477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Atom</a:t>
            </a:r>
            <a:endParaRPr lang="en-AU" dirty="0"/>
          </a:p>
        </p:txBody>
      </p:sp>
      <p:sp>
        <p:nvSpPr>
          <p:cNvPr id="3" name="Content Placeholder 2"/>
          <p:cNvSpPr>
            <a:spLocks noGrp="1"/>
          </p:cNvSpPr>
          <p:nvPr>
            <p:ph idx="1"/>
          </p:nvPr>
        </p:nvSpPr>
        <p:spPr/>
        <p:txBody>
          <a:bodyPr/>
          <a:lstStyle/>
          <a:p>
            <a:pPr marL="0" indent="0">
              <a:buNone/>
            </a:pPr>
            <a:r>
              <a:rPr lang="en-US" altLang="en-US" sz="2800" dirty="0"/>
              <a:t>The atom’s nucleus is made up of nucleons:</a:t>
            </a:r>
          </a:p>
          <a:p>
            <a:pPr lvl="1"/>
            <a:r>
              <a:rPr lang="en-US" altLang="en-US" sz="2400" dirty="0"/>
              <a:t>Protons (p) that are positively charged and carry a mass of 1 atomic mass unit (</a:t>
            </a:r>
            <a:r>
              <a:rPr lang="en-US" altLang="en-US" sz="2400" dirty="0" err="1"/>
              <a:t>amu</a:t>
            </a:r>
            <a:r>
              <a:rPr lang="en-US" altLang="en-US" sz="2400" dirty="0"/>
              <a:t>)</a:t>
            </a:r>
          </a:p>
          <a:p>
            <a:pPr lvl="1"/>
            <a:r>
              <a:rPr lang="en-US" altLang="en-US" sz="2400" dirty="0"/>
              <a:t>Neutrons (n) that are neutral and carry also a mass of 1 </a:t>
            </a:r>
            <a:r>
              <a:rPr lang="en-US" altLang="en-US" sz="2400" dirty="0" err="1"/>
              <a:t>amu</a:t>
            </a:r>
            <a:r>
              <a:rPr lang="en-US" altLang="en-US" sz="2400" dirty="0"/>
              <a:t>.</a:t>
            </a:r>
            <a:endParaRPr lang="en-AU" altLang="en-US" sz="2400" dirty="0"/>
          </a:p>
          <a:p>
            <a:endParaRPr lang="en-AU" dirty="0"/>
          </a:p>
        </p:txBody>
      </p:sp>
      <p:pic>
        <p:nvPicPr>
          <p:cNvPr id="4" name="Picture 7" descr="Atom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048" y="4093557"/>
            <a:ext cx="54292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1919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Iron-56 example</a:t>
            </a:r>
            <a:endParaRPr lang="en-AU" dirty="0"/>
          </a:p>
        </p:txBody>
      </p:sp>
      <p:sp>
        <p:nvSpPr>
          <p:cNvPr id="3" name="Content Placeholder 2"/>
          <p:cNvSpPr>
            <a:spLocks noGrp="1"/>
          </p:cNvSpPr>
          <p:nvPr>
            <p:ph idx="1"/>
          </p:nvPr>
        </p:nvSpPr>
        <p:spPr/>
        <p:txBody>
          <a:bodyPr/>
          <a:lstStyle/>
          <a:p>
            <a:r>
              <a:rPr lang="en-US" dirty="0"/>
              <a:t>F</a:t>
            </a:r>
            <a:r>
              <a:rPr lang="en-AU" dirty="0"/>
              <a:t>e-56 is the maximum binding energy per nucleon</a:t>
            </a:r>
          </a:p>
          <a:p>
            <a:r>
              <a:rPr lang="en-US" dirty="0"/>
              <a:t>Therefore most stable nucleus</a:t>
            </a:r>
            <a:endParaRPr lang="en-AU" dirty="0"/>
          </a:p>
          <a:p>
            <a:r>
              <a:rPr lang="en-AU" dirty="0"/>
              <a:t>Calculate the total binding energy for Fe-56 and its binding energy per nucleon. The mass of Fe-56 is 55.9349375 u.</a:t>
            </a:r>
          </a:p>
          <a:p>
            <a:r>
              <a:rPr lang="en-AU" dirty="0"/>
              <a:t>Fe-56 has 26 protons (p) and 30 neutrons (n).</a:t>
            </a:r>
          </a:p>
          <a:p>
            <a:r>
              <a:rPr lang="en-US" altLang="en-US" dirty="0"/>
              <a:t>See data sheet for mass of protons and neutrons</a:t>
            </a:r>
          </a:p>
          <a:p>
            <a:endParaRPr lang="en-AU" dirty="0"/>
          </a:p>
          <a:p>
            <a:endParaRPr lang="en-AU" dirty="0"/>
          </a:p>
        </p:txBody>
      </p:sp>
    </p:spTree>
    <p:extLst>
      <p:ext uri="{BB962C8B-B14F-4D97-AF65-F5344CB8AC3E}">
        <p14:creationId xmlns:p14="http://schemas.microsoft.com/office/powerpoint/2010/main" val="29418801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Iron-56 worked answer</a:t>
            </a:r>
            <a:endParaRPr lang="en-AU" dirty="0"/>
          </a:p>
        </p:txBody>
      </p:sp>
      <p:sp>
        <p:nvSpPr>
          <p:cNvPr id="3" name="Content Placeholder 2"/>
          <p:cNvSpPr>
            <a:spLocks noGrp="1"/>
          </p:cNvSpPr>
          <p:nvPr>
            <p:ph idx="1"/>
          </p:nvPr>
        </p:nvSpPr>
        <p:spPr>
          <a:xfrm>
            <a:off x="680321" y="2336873"/>
            <a:ext cx="9613861" cy="3885648"/>
          </a:xfrm>
        </p:spPr>
        <p:txBody>
          <a:bodyPr>
            <a:normAutofit fontScale="85000" lnSpcReduction="20000"/>
          </a:bodyPr>
          <a:lstStyle/>
          <a:p>
            <a:r>
              <a:rPr lang="en-AU" dirty="0"/>
              <a:t>That is</a:t>
            </a:r>
          </a:p>
          <a:p>
            <a:r>
              <a:rPr lang="en-AU" dirty="0"/>
              <a:t>mass p = 26 × 1.67 x10</a:t>
            </a:r>
            <a:r>
              <a:rPr lang="en-AU" baseline="30000" dirty="0"/>
              <a:t>-27</a:t>
            </a:r>
            <a:r>
              <a:rPr lang="en-AU" dirty="0"/>
              <a:t>kg = 4.342x10</a:t>
            </a:r>
            <a:r>
              <a:rPr lang="en-AU" baseline="30000" dirty="0"/>
              <a:t>-26</a:t>
            </a:r>
            <a:r>
              <a:rPr lang="en-AU" dirty="0"/>
              <a:t>kg</a:t>
            </a:r>
          </a:p>
          <a:p>
            <a:r>
              <a:rPr lang="en-AU" dirty="0"/>
              <a:t>mass n = 30 × 1.67 x10</a:t>
            </a:r>
            <a:r>
              <a:rPr lang="en-AU" baseline="30000" dirty="0"/>
              <a:t>-27</a:t>
            </a:r>
            <a:r>
              <a:rPr lang="en-AU" dirty="0"/>
              <a:t>kg = 5.01x10</a:t>
            </a:r>
            <a:r>
              <a:rPr lang="en-AU" baseline="30000" dirty="0"/>
              <a:t>-26</a:t>
            </a:r>
            <a:r>
              <a:rPr lang="en-AU" dirty="0"/>
              <a:t>kg</a:t>
            </a:r>
          </a:p>
          <a:p>
            <a:r>
              <a:rPr lang="en-AU" dirty="0"/>
              <a:t>                          total mass = 9.352x10</a:t>
            </a:r>
            <a:r>
              <a:rPr lang="en-AU" baseline="30000" dirty="0"/>
              <a:t>-26</a:t>
            </a:r>
            <a:r>
              <a:rPr lang="en-AU" dirty="0"/>
              <a:t>kg</a:t>
            </a:r>
          </a:p>
          <a:p>
            <a:r>
              <a:rPr lang="en-AU" dirty="0"/>
              <a:t>9.352x10</a:t>
            </a:r>
            <a:r>
              <a:rPr lang="en-AU" baseline="30000" dirty="0"/>
              <a:t>-26</a:t>
            </a:r>
            <a:r>
              <a:rPr lang="en-AU" dirty="0"/>
              <a:t>kg ÷ 1.66x10</a:t>
            </a:r>
            <a:r>
              <a:rPr lang="en-AU" baseline="30000" dirty="0"/>
              <a:t>-27</a:t>
            </a:r>
            <a:r>
              <a:rPr lang="en-AU" dirty="0"/>
              <a:t>=56.3373494u</a:t>
            </a:r>
          </a:p>
          <a:p>
            <a:r>
              <a:rPr lang="en-AU" dirty="0"/>
              <a:t>                                       </a:t>
            </a:r>
            <a:r>
              <a:rPr lang="el-GR" dirty="0"/>
              <a:t>Δ</a:t>
            </a:r>
            <a:r>
              <a:rPr lang="en-AU" dirty="0"/>
              <a:t>m = 56.3373494- 55.9349375 u</a:t>
            </a:r>
          </a:p>
          <a:p>
            <a:r>
              <a:rPr lang="en-AU" dirty="0"/>
              <a:t>                                              = 0.402411897 u</a:t>
            </a:r>
          </a:p>
          <a:p>
            <a:r>
              <a:rPr lang="en-AU" dirty="0"/>
              <a:t>Binding energy = 0.402411897 × 931 = 374.6455 MeV</a:t>
            </a:r>
          </a:p>
          <a:p>
            <a:r>
              <a:rPr lang="en-AU" dirty="0"/>
              <a:t>Average binding energy/nucleon</a:t>
            </a:r>
            <a:endParaRPr lang="en-AU" baseline="30000" dirty="0"/>
          </a:p>
          <a:p>
            <a:r>
              <a:rPr lang="en-AU" dirty="0"/>
              <a:t> 			374.6455 ÷ 56 = 6.69 MeV</a:t>
            </a:r>
          </a:p>
          <a:p>
            <a:r>
              <a:rPr lang="en-AU" dirty="0"/>
              <a:t>(NB: This uses data from data sheet)</a:t>
            </a:r>
          </a:p>
          <a:p>
            <a:endParaRPr lang="en-AU" dirty="0"/>
          </a:p>
        </p:txBody>
      </p:sp>
    </p:spTree>
    <p:extLst>
      <p:ext uri="{BB962C8B-B14F-4D97-AF65-F5344CB8AC3E}">
        <p14:creationId xmlns:p14="http://schemas.microsoft.com/office/powerpoint/2010/main" val="3433790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Worked </a:t>
            </a:r>
            <a:r>
              <a:rPr lang="en-US"/>
              <a:t>example using u</a:t>
            </a:r>
            <a:endParaRPr lang="en-AU"/>
          </a:p>
        </p:txBody>
      </p:sp>
      <p:sp>
        <p:nvSpPr>
          <p:cNvPr id="3" name="Content Placeholder 2"/>
          <p:cNvSpPr>
            <a:spLocks noGrp="1"/>
          </p:cNvSpPr>
          <p:nvPr>
            <p:ph idx="1"/>
          </p:nvPr>
        </p:nvSpPr>
        <p:spPr/>
        <p:txBody>
          <a:bodyPr>
            <a:normAutofit fontScale="92500" lnSpcReduction="10000"/>
          </a:bodyPr>
          <a:lstStyle/>
          <a:p>
            <a:r>
              <a:rPr lang="en-AU" dirty="0"/>
              <a:t>mass p = 26 × </a:t>
            </a:r>
            <a:r>
              <a:rPr lang="en-US" altLang="en-US" dirty="0"/>
              <a:t>1.007276 u = 26.189176 u</a:t>
            </a:r>
            <a:endParaRPr lang="en-AU" dirty="0"/>
          </a:p>
          <a:p>
            <a:r>
              <a:rPr lang="en-AU" dirty="0"/>
              <a:t>mass n = 30 × </a:t>
            </a:r>
            <a:r>
              <a:rPr lang="en-US" altLang="en-US" dirty="0"/>
              <a:t>1.008665u = 30.25995 u</a:t>
            </a:r>
            <a:endParaRPr lang="en-AU" dirty="0"/>
          </a:p>
          <a:p>
            <a:r>
              <a:rPr lang="en-AU" dirty="0"/>
              <a:t>                          total mass = 56.449126 u</a:t>
            </a:r>
          </a:p>
          <a:p>
            <a:r>
              <a:rPr lang="el-GR" dirty="0"/>
              <a:t>Δ</a:t>
            </a:r>
            <a:r>
              <a:rPr lang="en-AU" dirty="0"/>
              <a:t>m = 56.449126 u - 55.9349375 u</a:t>
            </a:r>
          </a:p>
          <a:p>
            <a:r>
              <a:rPr lang="en-AU" dirty="0"/>
              <a:t>                                              =0.5141885 u</a:t>
            </a:r>
          </a:p>
          <a:p>
            <a:r>
              <a:rPr lang="en-AU" dirty="0"/>
              <a:t>Binding energy = 0.5141885 u × 931 = 478.7094935 MeV</a:t>
            </a:r>
          </a:p>
          <a:p>
            <a:r>
              <a:rPr lang="en-AU" dirty="0"/>
              <a:t>Average binding energy nucleon-1</a:t>
            </a:r>
          </a:p>
          <a:p>
            <a:r>
              <a:rPr lang="en-AU" dirty="0"/>
              <a:t> 			 478.7094935 ÷ 56 = 8.54838 MeV</a:t>
            </a:r>
          </a:p>
          <a:p>
            <a:r>
              <a:rPr lang="en-AU" dirty="0"/>
              <a:t>(NB: Uses data from question)</a:t>
            </a:r>
          </a:p>
          <a:p>
            <a:endParaRPr lang="en-AU" dirty="0"/>
          </a:p>
        </p:txBody>
      </p:sp>
    </p:spTree>
    <p:extLst>
      <p:ext uri="{BB962C8B-B14F-4D97-AF65-F5344CB8AC3E}">
        <p14:creationId xmlns:p14="http://schemas.microsoft.com/office/powerpoint/2010/main" val="18336853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Fusion and fission</a:t>
            </a:r>
            <a:endParaRPr lang="en-AU" dirty="0"/>
          </a:p>
        </p:txBody>
      </p:sp>
      <p:sp>
        <p:nvSpPr>
          <p:cNvPr id="3" name="Content Placeholder 2"/>
          <p:cNvSpPr>
            <a:spLocks noGrp="1"/>
          </p:cNvSpPr>
          <p:nvPr>
            <p:ph idx="1"/>
          </p:nvPr>
        </p:nvSpPr>
        <p:spPr>
          <a:xfrm>
            <a:off x="680322" y="2336873"/>
            <a:ext cx="5323664" cy="3718870"/>
          </a:xfrm>
        </p:spPr>
        <p:txBody>
          <a:bodyPr/>
          <a:lstStyle/>
          <a:p>
            <a:r>
              <a:rPr lang="en-US" dirty="0"/>
              <a:t>Fusion and fission can both release energy despite being opposite reactions</a:t>
            </a:r>
          </a:p>
          <a:p>
            <a:r>
              <a:rPr lang="en-US" dirty="0"/>
              <a:t>Energy is released from a nuclear reaction if the average binding energy per nucleon increases in the reaction</a:t>
            </a:r>
          </a:p>
          <a:p>
            <a:r>
              <a:rPr lang="en-US" dirty="0"/>
              <a:t>Any reaction moving towards Fe-56 will therefore release energy</a:t>
            </a:r>
            <a:endParaRPr lang="en-AU" dirty="0"/>
          </a:p>
        </p:txBody>
      </p:sp>
      <p:pic>
        <p:nvPicPr>
          <p:cNvPr id="4" name="Picture 4" descr="http://www.alaskajohn.com/physics/charts/binding_energy.jpg"/>
          <p:cNvPicPr>
            <a:picLocks noChangeAspect="1" noChangeArrowheads="1"/>
          </p:cNvPicPr>
          <p:nvPr/>
        </p:nvPicPr>
        <p:blipFill>
          <a:blip r:embed="rId2"/>
          <a:srcRect/>
          <a:stretch>
            <a:fillRect/>
          </a:stretch>
        </p:blipFill>
        <p:spPr bwMode="auto">
          <a:xfrm>
            <a:off x="6153509" y="2020176"/>
            <a:ext cx="5980982" cy="4754330"/>
          </a:xfrm>
          <a:prstGeom prst="rect">
            <a:avLst/>
          </a:prstGeom>
          <a:noFill/>
        </p:spPr>
      </p:pic>
    </p:spTree>
    <p:extLst>
      <p:ext uri="{BB962C8B-B14F-4D97-AF65-F5344CB8AC3E}">
        <p14:creationId xmlns:p14="http://schemas.microsoft.com/office/powerpoint/2010/main" val="65476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Fission</a:t>
            </a:r>
            <a:endParaRPr lang="en-AU" dirty="0"/>
          </a:p>
        </p:txBody>
      </p:sp>
      <p:sp>
        <p:nvSpPr>
          <p:cNvPr id="3" name="Content Placeholder 2"/>
          <p:cNvSpPr>
            <a:spLocks noGrp="1"/>
          </p:cNvSpPr>
          <p:nvPr>
            <p:ph idx="1"/>
          </p:nvPr>
        </p:nvSpPr>
        <p:spPr/>
        <p:txBody>
          <a:bodyPr/>
          <a:lstStyle/>
          <a:p>
            <a:r>
              <a:rPr lang="en-AU" dirty="0"/>
              <a:t>Nuclear fission occurs when an atomic nucleus splits into 2 or more pieces. This is often triggered by the absorption of a neutron</a:t>
            </a:r>
          </a:p>
          <a:p>
            <a:r>
              <a:rPr lang="en-AU" dirty="0"/>
              <a:t>Fissile material = nuclides that are capable of undergoing nuclear fission after absorbing a neutron.</a:t>
            </a:r>
          </a:p>
          <a:p>
            <a:r>
              <a:rPr lang="en-AU" dirty="0" err="1"/>
              <a:t>Eg</a:t>
            </a:r>
            <a:r>
              <a:rPr lang="en-AU" dirty="0"/>
              <a:t> : U-235 and Pu-239 = readily fissile</a:t>
            </a:r>
          </a:p>
          <a:p>
            <a:r>
              <a:rPr lang="en-AU" dirty="0"/>
              <a:t>U-238 and Th-232 = slightly fissile with a high energy neutron. </a:t>
            </a:r>
          </a:p>
        </p:txBody>
      </p:sp>
    </p:spTree>
    <p:extLst>
      <p:ext uri="{BB962C8B-B14F-4D97-AF65-F5344CB8AC3E}">
        <p14:creationId xmlns:p14="http://schemas.microsoft.com/office/powerpoint/2010/main" val="3395497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Uranium</a:t>
            </a:r>
            <a:endParaRPr lang="en-AU" dirty="0"/>
          </a:p>
        </p:txBody>
      </p:sp>
      <p:sp>
        <p:nvSpPr>
          <p:cNvPr id="3" name="Content Placeholder 2"/>
          <p:cNvSpPr>
            <a:spLocks noGrp="1"/>
          </p:cNvSpPr>
          <p:nvPr>
            <p:ph idx="1"/>
          </p:nvPr>
        </p:nvSpPr>
        <p:spPr/>
        <p:txBody>
          <a:bodyPr>
            <a:normAutofit fontScale="92500" lnSpcReduction="20000"/>
          </a:bodyPr>
          <a:lstStyle/>
          <a:p>
            <a:r>
              <a:rPr lang="en-AU" dirty="0"/>
              <a:t>Natural uranium is 99.284% U-238 isotope, with U-235 only constituting about 0.72 % of its weight.</a:t>
            </a:r>
          </a:p>
          <a:p>
            <a:r>
              <a:rPr lang="en-AU" dirty="0"/>
              <a:t>U-235 is the only isotope existing in nature (in any appreciable amount) that is fissionable by thermal (slow) neutrons.</a:t>
            </a:r>
          </a:p>
          <a:p>
            <a:r>
              <a:rPr lang="en-AU" dirty="0"/>
              <a:t>Enriched uranium is a sample of uranium in which the percent composition of uranium-235 has been increased through the process of isotope separation. </a:t>
            </a:r>
          </a:p>
          <a:p>
            <a:r>
              <a:rPr lang="en-AU" dirty="0"/>
              <a:t>Enriched uranium is a critical component for both civil nuclear power generation and military nuclear weapons. The U -238 remaining after enrichment is known as depleted uranium (DU), and is considerably less radioactive than even natural uranium, though still extremely dense. It is useful for armour, penetrating weapons, and other applications requiring very dense metals.</a:t>
            </a:r>
          </a:p>
          <a:p>
            <a:endParaRPr lang="en-AU" dirty="0"/>
          </a:p>
        </p:txBody>
      </p:sp>
    </p:spTree>
    <p:extLst>
      <p:ext uri="{BB962C8B-B14F-4D97-AF65-F5344CB8AC3E}">
        <p14:creationId xmlns:p14="http://schemas.microsoft.com/office/powerpoint/2010/main" val="29413033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Grades of enrichment</a:t>
            </a:r>
            <a:endParaRPr lang="en-AU" dirty="0"/>
          </a:p>
        </p:txBody>
      </p:sp>
      <p:sp>
        <p:nvSpPr>
          <p:cNvPr id="3" name="Content Placeholder 2"/>
          <p:cNvSpPr>
            <a:spLocks noGrp="1"/>
          </p:cNvSpPr>
          <p:nvPr>
            <p:ph idx="1"/>
          </p:nvPr>
        </p:nvSpPr>
        <p:spPr/>
        <p:txBody>
          <a:bodyPr/>
          <a:lstStyle/>
          <a:p>
            <a:r>
              <a:rPr lang="en-AU" dirty="0"/>
              <a:t>Slightly enriched uranium (SEU) has a U-235 concentration of 0.9% to 2%. Used in heavy water reactors like the CANDU. </a:t>
            </a:r>
          </a:p>
          <a:p>
            <a:r>
              <a:rPr lang="en-AU" dirty="0"/>
              <a:t>Low-enriched uranium (LEU) has a lower than 20% concentration of U-235. Use in commercial light water reactors (LWR) - 3 to 5 % U-235. Research reactors -12% to 19.75% U-235, </a:t>
            </a:r>
          </a:p>
          <a:p>
            <a:r>
              <a:rPr lang="en-AU" dirty="0"/>
              <a:t>Highly enriched uranium (HEU) has a greater than 20% concentration of U-235 or U-233.</a:t>
            </a:r>
          </a:p>
          <a:p>
            <a:r>
              <a:rPr lang="en-AU" dirty="0"/>
              <a:t>The fissile uranium in nuclear weapons usually contains 85% or more of U-235 - weapon(s)-grade </a:t>
            </a:r>
          </a:p>
          <a:p>
            <a:endParaRPr lang="en-AU" dirty="0"/>
          </a:p>
        </p:txBody>
      </p:sp>
      <p:pic>
        <p:nvPicPr>
          <p:cNvPr id="5" name="Picture 12" descr="Image:Uranium enrichment proportions.sv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9926" y="707221"/>
            <a:ext cx="1952625"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58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Enrichment process</a:t>
            </a:r>
            <a:endParaRPr lang="en-AU" dirty="0"/>
          </a:p>
        </p:txBody>
      </p:sp>
      <p:sp>
        <p:nvSpPr>
          <p:cNvPr id="3" name="Content Placeholder 2"/>
          <p:cNvSpPr>
            <a:spLocks noGrp="1"/>
          </p:cNvSpPr>
          <p:nvPr>
            <p:ph idx="1"/>
          </p:nvPr>
        </p:nvSpPr>
        <p:spPr/>
        <p:txBody>
          <a:bodyPr/>
          <a:lstStyle/>
          <a:p>
            <a:r>
              <a:rPr lang="en-AU" dirty="0"/>
              <a:t>Enrichment use the slight differences in atomic weights of the various isotopes. </a:t>
            </a:r>
          </a:p>
          <a:p>
            <a:r>
              <a:rPr lang="en-AU" dirty="0"/>
              <a:t>The gas centrifuge process uses a large number of rotating cylinders in series and parallel formations. This rotation creates a strong centrifugal force so that the heavier gas molecules containing U-238 move toward the outside of the cylinder and the lighter gas molecules rich in U-235 collect closer to the centre.</a:t>
            </a:r>
          </a:p>
          <a:p>
            <a:endParaRPr lang="en-AU" dirty="0"/>
          </a:p>
        </p:txBody>
      </p:sp>
    </p:spTree>
    <p:extLst>
      <p:ext uri="{BB962C8B-B14F-4D97-AF65-F5344CB8AC3E}">
        <p14:creationId xmlns:p14="http://schemas.microsoft.com/office/powerpoint/2010/main" val="30415449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Fission of U-235</a:t>
            </a:r>
            <a:endParaRPr lang="en-AU" dirty="0"/>
          </a:p>
        </p:txBody>
      </p:sp>
      <p:sp>
        <p:nvSpPr>
          <p:cNvPr id="3" name="Content Placeholder 2"/>
          <p:cNvSpPr>
            <a:spLocks noGrp="1"/>
          </p:cNvSpPr>
          <p:nvPr>
            <p:ph idx="1"/>
          </p:nvPr>
        </p:nvSpPr>
        <p:spPr>
          <a:xfrm>
            <a:off x="680321" y="5589917"/>
            <a:ext cx="9613861" cy="1017916"/>
          </a:xfrm>
        </p:spPr>
        <p:txBody>
          <a:bodyPr/>
          <a:lstStyle/>
          <a:p>
            <a:r>
              <a:rPr lang="en-US" dirty="0"/>
              <a:t>One of several possible reactions</a:t>
            </a:r>
          </a:p>
          <a:p>
            <a:r>
              <a:rPr lang="en-US" dirty="0"/>
              <a:t>On average 2.5 neutrons are released</a:t>
            </a:r>
            <a:endParaRPr lang="en-AU" dirty="0"/>
          </a:p>
        </p:txBody>
      </p:sp>
      <p:grpSp>
        <p:nvGrpSpPr>
          <p:cNvPr id="8" name="Group 7"/>
          <p:cNvGrpSpPr/>
          <p:nvPr/>
        </p:nvGrpSpPr>
        <p:grpSpPr>
          <a:xfrm>
            <a:off x="1915066" y="2742050"/>
            <a:ext cx="6805403" cy="3332163"/>
            <a:chOff x="2053087" y="2604026"/>
            <a:chExt cx="6805403" cy="3332163"/>
          </a:xfrm>
        </p:grpSpPr>
        <p:graphicFrame>
          <p:nvGraphicFramePr>
            <p:cNvPr id="4" name="Object 2"/>
            <p:cNvGraphicFramePr>
              <a:graphicFrameLocks noChangeAspect="1"/>
            </p:cNvGraphicFramePr>
            <p:nvPr>
              <p:extLst>
                <p:ext uri="{D42A27DB-BD31-4B8C-83A1-F6EECF244321}">
                  <p14:modId xmlns:p14="http://schemas.microsoft.com/office/powerpoint/2010/main" val="1010078050"/>
                </p:ext>
              </p:extLst>
            </p:nvPr>
          </p:nvGraphicFramePr>
          <p:xfrm>
            <a:off x="6032740" y="2604026"/>
            <a:ext cx="2825750" cy="3332163"/>
          </p:xfrm>
          <a:graphic>
            <a:graphicData uri="http://schemas.openxmlformats.org/presentationml/2006/ole">
              <mc:AlternateContent xmlns:mc="http://schemas.openxmlformats.org/markup-compatibility/2006">
                <mc:Choice xmlns:v="urn:schemas-microsoft-com:vml" Requires="v">
                  <p:oleObj spid="_x0000_s8549" name="CorelPhotoPaint.Image.7" r:id="rId4" imgW="2825262" imgH="3331471" progId="CorelPhotoPaint.Image.7">
                    <p:embed/>
                  </p:oleObj>
                </mc:Choice>
                <mc:Fallback>
                  <p:oleObj name="CorelPhotoPaint.Image.7" r:id="rId4" imgW="2825262" imgH="3331471" progId="CorelPhotoPaint.Image.7">
                    <p:embed/>
                    <p:pic>
                      <p:nvPicPr>
                        <p:cNvPr id="133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740" y="2604026"/>
                          <a:ext cx="2825750" cy="333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2753393413"/>
                </p:ext>
              </p:extLst>
            </p:nvPr>
          </p:nvGraphicFramePr>
          <p:xfrm>
            <a:off x="2812496" y="4645551"/>
            <a:ext cx="838200" cy="663575"/>
          </p:xfrm>
          <a:graphic>
            <a:graphicData uri="http://schemas.openxmlformats.org/presentationml/2006/ole">
              <mc:AlternateContent xmlns:mc="http://schemas.openxmlformats.org/markup-compatibility/2006">
                <mc:Choice xmlns:v="urn:schemas-microsoft-com:vml" Requires="v">
                  <p:oleObj spid="_x0000_s8550" name="Equation" r:id="rId6" imgW="304668" imgH="241195" progId="Equation.3">
                    <p:embed/>
                  </p:oleObj>
                </mc:Choice>
                <mc:Fallback>
                  <p:oleObj name="Equation" r:id="rId6" imgW="304668" imgH="241195" progId="Equation.3">
                    <p:embed/>
                    <p:pic>
                      <p:nvPicPr>
                        <p:cNvPr id="1331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2496" y="4645551"/>
                          <a:ext cx="838200" cy="663575"/>
                        </a:xfrm>
                        <a:prstGeom prst="rect">
                          <a:avLst/>
                        </a:prstGeom>
                        <a:solidFill>
                          <a:schemeClr val="tx1"/>
                        </a:solidFill>
                        <a:ln>
                          <a:noFill/>
                        </a:ln>
                        <a:effec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995775044"/>
                </p:ext>
              </p:extLst>
            </p:nvPr>
          </p:nvGraphicFramePr>
          <p:xfrm>
            <a:off x="2527540" y="3137426"/>
            <a:ext cx="1408113" cy="1508125"/>
          </p:xfrm>
          <a:graphic>
            <a:graphicData uri="http://schemas.openxmlformats.org/presentationml/2006/ole">
              <mc:AlternateContent xmlns:mc="http://schemas.openxmlformats.org/markup-compatibility/2006">
                <mc:Choice xmlns:v="urn:schemas-microsoft-com:vml" Requires="v">
                  <p:oleObj spid="_x0000_s8551" name="CorelPhotoPaint.Image.7" r:id="rId8" imgW="1407940" imgH="1508380" progId="CorelPhotoPaint.Image.7">
                    <p:embed/>
                  </p:oleObj>
                </mc:Choice>
                <mc:Fallback>
                  <p:oleObj name="CorelPhotoPaint.Image.7" r:id="rId8" imgW="1407940" imgH="1508380" progId="CorelPhotoPaint.Image.7">
                    <p:embed/>
                    <p:pic>
                      <p:nvPicPr>
                        <p:cNvPr id="13323"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7540" y="3137426"/>
                          <a:ext cx="1408113" cy="150812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4198661805"/>
                </p:ext>
              </p:extLst>
            </p:nvPr>
          </p:nvGraphicFramePr>
          <p:xfrm>
            <a:off x="2053087" y="2874694"/>
            <a:ext cx="685800" cy="493713"/>
          </p:xfrm>
          <a:graphic>
            <a:graphicData uri="http://schemas.openxmlformats.org/presentationml/2006/ole">
              <mc:AlternateContent xmlns:mc="http://schemas.openxmlformats.org/markup-compatibility/2006">
                <mc:Choice xmlns:v="urn:schemas-microsoft-com:vml" Requires="v">
                  <p:oleObj spid="_x0000_s8552" name="CorelPhotoPaint.Image.7" r:id="rId10" imgW="685453" imgH="493568" progId="CorelPhotoPaint.Image.7">
                    <p:embed/>
                  </p:oleObj>
                </mc:Choice>
                <mc:Fallback>
                  <p:oleObj name="CorelPhotoPaint.Image.7" r:id="rId10" imgW="685453" imgH="493568" progId="CorelPhotoPaint.Image.7">
                    <p:embed/>
                    <p:pic>
                      <p:nvPicPr>
                        <p:cNvPr id="13324"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3087" y="2874694"/>
                          <a:ext cx="685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0" name="Object 6"/>
          <p:cNvGraphicFramePr>
            <a:graphicFrameLocks noChangeAspect="1"/>
          </p:cNvGraphicFramePr>
          <p:nvPr>
            <p:extLst>
              <p:ext uri="{D42A27DB-BD31-4B8C-83A1-F6EECF244321}">
                <p14:modId xmlns:p14="http://schemas.microsoft.com/office/powerpoint/2010/main" val="3666880455"/>
              </p:ext>
            </p:extLst>
          </p:nvPr>
        </p:nvGraphicFramePr>
        <p:xfrm>
          <a:off x="1416170" y="2091065"/>
          <a:ext cx="7742238" cy="506412"/>
        </p:xfrm>
        <a:graphic>
          <a:graphicData uri="http://schemas.openxmlformats.org/presentationml/2006/ole">
            <mc:AlternateContent xmlns:mc="http://schemas.openxmlformats.org/markup-compatibility/2006">
              <mc:Choice xmlns:v="urn:schemas-microsoft-com:vml" Requires="v">
                <p:oleObj spid="_x0000_s8553" name="Equation" r:id="rId12" imgW="2959100" imgH="241300" progId="Equation.3">
                  <p:embed/>
                </p:oleObj>
              </mc:Choice>
              <mc:Fallback>
                <p:oleObj name="Equation" r:id="rId12" imgW="2959100" imgH="241300" progId="Equation.3">
                  <p:embed/>
                  <p:pic>
                    <p:nvPicPr>
                      <p:cNvPr id="13334"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16170" y="2091065"/>
                        <a:ext cx="7742238" cy="506412"/>
                      </a:xfrm>
                      <a:prstGeom prst="rect">
                        <a:avLst/>
                      </a:prstGeom>
                      <a:solidFill>
                        <a:srgbClr val="FFFF00"/>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2" name="Straight Arrow Connector 11"/>
          <p:cNvCxnSpPr/>
          <p:nvPr/>
        </p:nvCxnSpPr>
        <p:spPr>
          <a:xfrm>
            <a:off x="4088920" y="4111924"/>
            <a:ext cx="1558506"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52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3" name="stuk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U-235 fission</a:t>
            </a:r>
            <a:endParaRPr lang="en-AU" dirty="0"/>
          </a:p>
        </p:txBody>
      </p:sp>
      <p:sp>
        <p:nvSpPr>
          <p:cNvPr id="3" name="Content Placeholder 2"/>
          <p:cNvSpPr>
            <a:spLocks noGrp="1"/>
          </p:cNvSpPr>
          <p:nvPr>
            <p:ph idx="1"/>
          </p:nvPr>
        </p:nvSpPr>
        <p:spPr/>
        <p:txBody>
          <a:bodyPr/>
          <a:lstStyle/>
          <a:p>
            <a:pPr marL="0" indent="0">
              <a:buNone/>
            </a:pPr>
            <a:r>
              <a:rPr lang="en-AU" baseline="30000" dirty="0"/>
              <a:t>1</a:t>
            </a:r>
            <a:r>
              <a:rPr lang="en-AU" baseline="-25000" dirty="0"/>
              <a:t>0</a:t>
            </a:r>
            <a:r>
              <a:rPr lang="en-AU" dirty="0"/>
              <a:t>n +</a:t>
            </a:r>
            <a:r>
              <a:rPr lang="en-AU" baseline="30000" dirty="0"/>
              <a:t>235</a:t>
            </a:r>
            <a:r>
              <a:rPr lang="en-AU" baseline="-25000" dirty="0"/>
              <a:t>92</a:t>
            </a:r>
            <a:r>
              <a:rPr lang="en-AU" dirty="0"/>
              <a:t>U </a:t>
            </a:r>
            <a:r>
              <a:rPr lang="en-AU" dirty="0">
                <a:latin typeface="Arial" panose="020B0604020202020204" pitchFamily="34" charset="0"/>
                <a:cs typeface="Arial" panose="020B0604020202020204" pitchFamily="34" charset="0"/>
              </a:rPr>
              <a:t>→</a:t>
            </a:r>
            <a:r>
              <a:rPr lang="en-AU" dirty="0"/>
              <a:t> </a:t>
            </a:r>
            <a:r>
              <a:rPr lang="en-AU" baseline="30000" dirty="0"/>
              <a:t>236</a:t>
            </a:r>
            <a:r>
              <a:rPr lang="en-AU" baseline="-25000" dirty="0"/>
              <a:t>92</a:t>
            </a:r>
            <a:r>
              <a:rPr lang="en-AU" dirty="0"/>
              <a:t>U </a:t>
            </a:r>
            <a:r>
              <a:rPr lang="en-AU" dirty="0">
                <a:latin typeface="Arial" panose="020B0604020202020204" pitchFamily="34" charset="0"/>
                <a:cs typeface="Arial" panose="020B0604020202020204" pitchFamily="34" charset="0"/>
              </a:rPr>
              <a:t>→</a:t>
            </a:r>
            <a:r>
              <a:rPr lang="en-AU" dirty="0"/>
              <a:t> </a:t>
            </a:r>
            <a:r>
              <a:rPr lang="en-AU" baseline="30000" dirty="0"/>
              <a:t>91</a:t>
            </a:r>
            <a:r>
              <a:rPr lang="en-AU" baseline="-25000" dirty="0"/>
              <a:t>36</a:t>
            </a:r>
            <a:r>
              <a:rPr lang="en-AU" dirty="0"/>
              <a:t> Kr + </a:t>
            </a:r>
            <a:r>
              <a:rPr lang="en-AU" baseline="30000" dirty="0"/>
              <a:t>142</a:t>
            </a:r>
            <a:r>
              <a:rPr lang="en-AU" baseline="-25000" dirty="0"/>
              <a:t>56</a:t>
            </a:r>
            <a:r>
              <a:rPr lang="en-AU" dirty="0"/>
              <a:t>Ba +3</a:t>
            </a:r>
            <a:r>
              <a:rPr lang="en-AU" baseline="30000" dirty="0"/>
              <a:t>1</a:t>
            </a:r>
            <a:r>
              <a:rPr lang="en-AU" baseline="-25000" dirty="0"/>
              <a:t>0</a:t>
            </a:r>
            <a:r>
              <a:rPr lang="en-AU" dirty="0"/>
              <a:t>n</a:t>
            </a:r>
          </a:p>
          <a:p>
            <a:r>
              <a:rPr lang="en-AU" dirty="0"/>
              <a:t>U-235 requires a slow neutron but reaction releases fast neutrons.</a:t>
            </a:r>
          </a:p>
          <a:p>
            <a:r>
              <a:rPr lang="en-AU" dirty="0"/>
              <a:t>Amount of energy released is 200 MeV in the form of kinetic energy , gamma rays and heat.</a:t>
            </a:r>
          </a:p>
          <a:p>
            <a:r>
              <a:rPr lang="en-AU" dirty="0"/>
              <a:t>This energy originates from mass being converted into energy : E = mc</a:t>
            </a:r>
            <a:r>
              <a:rPr lang="en-AU" baseline="30000" dirty="0"/>
              <a:t>2</a:t>
            </a:r>
          </a:p>
          <a:p>
            <a:endParaRPr lang="en-AU" dirty="0"/>
          </a:p>
        </p:txBody>
      </p:sp>
    </p:spTree>
    <p:extLst>
      <p:ext uri="{BB962C8B-B14F-4D97-AF65-F5344CB8AC3E}">
        <p14:creationId xmlns:p14="http://schemas.microsoft.com/office/powerpoint/2010/main" val="146861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Forces in the nucleus</a:t>
            </a:r>
            <a:endParaRPr lang="en-AU" dirty="0"/>
          </a:p>
        </p:txBody>
      </p:sp>
      <p:sp>
        <p:nvSpPr>
          <p:cNvPr id="3" name="Content Placeholder 2"/>
          <p:cNvSpPr>
            <a:spLocks noGrp="1"/>
          </p:cNvSpPr>
          <p:nvPr>
            <p:ph idx="1"/>
          </p:nvPr>
        </p:nvSpPr>
        <p:spPr/>
        <p:txBody>
          <a:bodyPr>
            <a:normAutofit/>
          </a:bodyPr>
          <a:lstStyle/>
          <a:p>
            <a:r>
              <a:rPr lang="en-US" dirty="0"/>
              <a:t>Protons repel each other because they are all positively charged (electrostatic repulsion)</a:t>
            </a:r>
          </a:p>
          <a:p>
            <a:endParaRPr lang="en-US" dirty="0"/>
          </a:p>
          <a:p>
            <a:r>
              <a:rPr lang="en-US" dirty="0"/>
              <a:t>The nucleus is held together by the strong nuclear force, a force of attraction acting between all nucleons (protons and neutrons)</a:t>
            </a:r>
            <a:endParaRPr lang="en-AU" dirty="0"/>
          </a:p>
          <a:p>
            <a:endParaRPr lang="en-AU" dirty="0"/>
          </a:p>
          <a:p>
            <a:r>
              <a:rPr lang="en-AU" dirty="0"/>
              <a:t>Nuclear force is a very strong short range force (particles are 10</a:t>
            </a:r>
            <a:r>
              <a:rPr lang="en-AU" baseline="30000" dirty="0"/>
              <a:t>-15</a:t>
            </a:r>
            <a:r>
              <a:rPr lang="en-AU" dirty="0"/>
              <a:t> m apart). Electrical and gravitational force are long range forces.</a:t>
            </a:r>
          </a:p>
          <a:p>
            <a:endParaRPr lang="en-AU" dirty="0"/>
          </a:p>
        </p:txBody>
      </p:sp>
    </p:spTree>
    <p:extLst>
      <p:ext uri="{BB962C8B-B14F-4D97-AF65-F5344CB8AC3E}">
        <p14:creationId xmlns:p14="http://schemas.microsoft.com/office/powerpoint/2010/main" val="31385043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reaction</a:t>
            </a:r>
            <a:endParaRPr lang="en-AU" dirty="0"/>
          </a:p>
        </p:txBody>
      </p:sp>
      <p:sp>
        <p:nvSpPr>
          <p:cNvPr id="3" name="Content Placeholder 2"/>
          <p:cNvSpPr>
            <a:spLocks noGrp="1"/>
          </p:cNvSpPr>
          <p:nvPr>
            <p:ph idx="1"/>
          </p:nvPr>
        </p:nvSpPr>
        <p:spPr>
          <a:xfrm>
            <a:off x="680321" y="2336872"/>
            <a:ext cx="10171709" cy="4017919"/>
          </a:xfrm>
        </p:spPr>
        <p:txBody>
          <a:bodyPr>
            <a:normAutofit/>
          </a:bodyPr>
          <a:lstStyle/>
          <a:p>
            <a:r>
              <a:rPr lang="en-US" dirty="0"/>
              <a:t>Fission is triggered by a neutron and releases more neutrons, can become self-sustaining</a:t>
            </a:r>
          </a:p>
          <a:p>
            <a:r>
              <a:rPr lang="en-US" dirty="0"/>
              <a:t>Each fission must produce at least one neutron that will trigger a further fission</a:t>
            </a:r>
          </a:p>
          <a:p>
            <a:r>
              <a:rPr lang="en-US" dirty="0"/>
              <a:t>Any given neutron could be:</a:t>
            </a:r>
          </a:p>
          <a:p>
            <a:pPr lvl="1"/>
            <a:r>
              <a:rPr lang="en-US" dirty="0"/>
              <a:t>Lost</a:t>
            </a:r>
          </a:p>
          <a:p>
            <a:pPr lvl="1"/>
            <a:r>
              <a:rPr lang="en-US" dirty="0" err="1"/>
              <a:t>Abosrbed</a:t>
            </a:r>
            <a:r>
              <a:rPr lang="en-US" dirty="0"/>
              <a:t> without reaction</a:t>
            </a:r>
          </a:p>
          <a:p>
            <a:pPr lvl="1"/>
            <a:r>
              <a:rPr lang="en-US" dirty="0"/>
              <a:t>Absorbed causing fission</a:t>
            </a:r>
          </a:p>
        </p:txBody>
      </p:sp>
    </p:spTree>
    <p:extLst>
      <p:ext uri="{BB962C8B-B14F-4D97-AF65-F5344CB8AC3E}">
        <p14:creationId xmlns:p14="http://schemas.microsoft.com/office/powerpoint/2010/main" val="24640535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8669-2CE2-4219-94C2-37E7F4BF2924}"/>
              </a:ext>
            </a:extLst>
          </p:cNvPr>
          <p:cNvSpPr>
            <a:spLocks noGrp="1"/>
          </p:cNvSpPr>
          <p:nvPr>
            <p:ph type="title"/>
          </p:nvPr>
        </p:nvSpPr>
        <p:spPr>
          <a:xfrm>
            <a:off x="680321" y="753228"/>
            <a:ext cx="9613861" cy="1080938"/>
          </a:xfrm>
        </p:spPr>
        <p:txBody>
          <a:bodyPr/>
          <a:lstStyle/>
          <a:p>
            <a:r>
              <a:rPr lang="en-US" dirty="0"/>
              <a:t>Critical Mass</a:t>
            </a:r>
            <a:endParaRPr lang="en-AU" dirty="0"/>
          </a:p>
        </p:txBody>
      </p:sp>
      <p:sp>
        <p:nvSpPr>
          <p:cNvPr id="3" name="Content Placeholder 2">
            <a:extLst>
              <a:ext uri="{FF2B5EF4-FFF2-40B4-BE49-F238E27FC236}">
                <a16:creationId xmlns:a16="http://schemas.microsoft.com/office/drawing/2014/main" id="{9EFCD5AA-F9DA-4A21-829A-B624109E9A0A}"/>
              </a:ext>
            </a:extLst>
          </p:cNvPr>
          <p:cNvSpPr>
            <a:spLocks noGrp="1"/>
          </p:cNvSpPr>
          <p:nvPr>
            <p:ph idx="1"/>
          </p:nvPr>
        </p:nvSpPr>
        <p:spPr>
          <a:xfrm>
            <a:off x="680321" y="2336873"/>
            <a:ext cx="10588314" cy="3875668"/>
          </a:xfrm>
        </p:spPr>
        <p:txBody>
          <a:bodyPr/>
          <a:lstStyle/>
          <a:p>
            <a:r>
              <a:rPr lang="en-US" dirty="0"/>
              <a:t>Critical mass is the minimum mass required for the reaction to become self-sustaining, is shape dependent (amongst other factors)</a:t>
            </a:r>
          </a:p>
          <a:p>
            <a:r>
              <a:rPr lang="en-US" dirty="0"/>
              <a:t>Sphere gives smallest critical mass, smallest SA:V, fewest number of neutrons lost</a:t>
            </a:r>
          </a:p>
          <a:p>
            <a:r>
              <a:rPr lang="en-US" dirty="0"/>
              <a:t>Sub-critical mass: cannot sustain chain reaction</a:t>
            </a:r>
          </a:p>
          <a:p>
            <a:r>
              <a:rPr lang="en-US" dirty="0"/>
              <a:t>Critical mass: self-sustaining chain reaction occurring at constant rate (reactors)</a:t>
            </a:r>
          </a:p>
          <a:p>
            <a:r>
              <a:rPr lang="en-US" dirty="0"/>
              <a:t>Super-critical mass: runaway chain reaction occurs at increasing rate (weapons)</a:t>
            </a:r>
            <a:endParaRPr lang="en-AU" dirty="0"/>
          </a:p>
          <a:p>
            <a:endParaRPr lang="en-AU" dirty="0"/>
          </a:p>
        </p:txBody>
      </p:sp>
    </p:spTree>
    <p:extLst>
      <p:ext uri="{BB962C8B-B14F-4D97-AF65-F5344CB8AC3E}">
        <p14:creationId xmlns:p14="http://schemas.microsoft.com/office/powerpoint/2010/main" val="784418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Fission reaction equation examples</a:t>
            </a:r>
            <a:endParaRPr lang="en-AU" dirty="0"/>
          </a:p>
        </p:txBody>
      </p:sp>
      <p:sp>
        <p:nvSpPr>
          <p:cNvPr id="3" name="Content Placeholder 2"/>
          <p:cNvSpPr>
            <a:spLocks noGrp="1"/>
          </p:cNvSpPr>
          <p:nvPr>
            <p:ph idx="1"/>
          </p:nvPr>
        </p:nvSpPr>
        <p:spPr>
          <a:xfrm>
            <a:off x="680321" y="2336873"/>
            <a:ext cx="9613861" cy="3599316"/>
          </a:xfrm>
        </p:spPr>
        <p:txBody>
          <a:bodyPr/>
          <a:lstStyle/>
          <a:p>
            <a:r>
              <a:rPr lang="pt-BR" baseline="30000" dirty="0"/>
              <a:t>1</a:t>
            </a:r>
            <a:r>
              <a:rPr lang="pt-BR" baseline="-25000" dirty="0"/>
              <a:t>0</a:t>
            </a:r>
            <a:r>
              <a:rPr lang="pt-BR" dirty="0"/>
              <a:t>n + </a:t>
            </a:r>
            <a:r>
              <a:rPr lang="pt-BR" baseline="30000" dirty="0"/>
              <a:t>239</a:t>
            </a:r>
            <a:r>
              <a:rPr lang="pt-BR" baseline="-25000" dirty="0"/>
              <a:t>94</a:t>
            </a:r>
            <a:r>
              <a:rPr lang="pt-BR" dirty="0"/>
              <a:t>Pu </a:t>
            </a:r>
            <a:r>
              <a:rPr lang="pt-BR" dirty="0">
                <a:latin typeface="Arial" panose="020B0604020202020204" pitchFamily="34" charset="0"/>
                <a:cs typeface="Arial" panose="020B0604020202020204" pitchFamily="34" charset="0"/>
              </a:rPr>
              <a:t>→</a:t>
            </a:r>
            <a:r>
              <a:rPr lang="pt-BR" dirty="0"/>
              <a:t> </a:t>
            </a:r>
            <a:r>
              <a:rPr lang="pt-BR" baseline="30000" dirty="0"/>
              <a:t>145</a:t>
            </a:r>
            <a:r>
              <a:rPr lang="pt-BR" baseline="-25000" dirty="0"/>
              <a:t>56</a:t>
            </a:r>
            <a:r>
              <a:rPr lang="pt-BR" dirty="0"/>
              <a:t>Ba + </a:t>
            </a:r>
            <a:r>
              <a:rPr lang="pt-BR" baseline="30000" dirty="0"/>
              <a:t>93</a:t>
            </a:r>
            <a:r>
              <a:rPr lang="pt-BR" baseline="-25000" dirty="0"/>
              <a:t>38</a:t>
            </a:r>
            <a:r>
              <a:rPr lang="pt-BR" dirty="0"/>
              <a:t>Sr + ___</a:t>
            </a:r>
            <a:r>
              <a:rPr lang="pt-BR" baseline="30000" dirty="0"/>
              <a:t>1</a:t>
            </a:r>
            <a:r>
              <a:rPr lang="pt-BR" baseline="-25000" dirty="0"/>
              <a:t>0</a:t>
            </a:r>
            <a:r>
              <a:rPr lang="pt-BR" dirty="0"/>
              <a:t>n</a:t>
            </a:r>
          </a:p>
          <a:p>
            <a:endParaRPr lang="pt-BR" dirty="0"/>
          </a:p>
          <a:p>
            <a:endParaRPr lang="pt-BR" dirty="0"/>
          </a:p>
          <a:p>
            <a:r>
              <a:rPr lang="pt-BR" baseline="30000" dirty="0"/>
              <a:t>1</a:t>
            </a:r>
            <a:r>
              <a:rPr lang="pt-BR" baseline="-25000" dirty="0"/>
              <a:t>0</a:t>
            </a:r>
            <a:r>
              <a:rPr lang="pt-BR" dirty="0"/>
              <a:t>n + </a:t>
            </a:r>
            <a:r>
              <a:rPr lang="pt-BR" baseline="30000" dirty="0"/>
              <a:t>239</a:t>
            </a:r>
            <a:r>
              <a:rPr lang="pt-BR" baseline="-25000" dirty="0"/>
              <a:t>94</a:t>
            </a:r>
            <a:r>
              <a:rPr lang="pt-BR" dirty="0"/>
              <a:t>Pu </a:t>
            </a:r>
            <a:r>
              <a:rPr lang="pt-BR" dirty="0">
                <a:latin typeface="Arial" panose="020B0604020202020204" pitchFamily="34" charset="0"/>
                <a:cs typeface="Arial" panose="020B0604020202020204" pitchFamily="34" charset="0"/>
              </a:rPr>
              <a:t>→</a:t>
            </a:r>
            <a:r>
              <a:rPr lang="pt-BR" dirty="0"/>
              <a:t> _______ + </a:t>
            </a:r>
            <a:r>
              <a:rPr lang="pt-BR" baseline="30000" dirty="0"/>
              <a:t>92</a:t>
            </a:r>
            <a:r>
              <a:rPr lang="pt-BR" baseline="-25000" dirty="0"/>
              <a:t>36</a:t>
            </a:r>
            <a:r>
              <a:rPr lang="pt-BR" dirty="0"/>
              <a:t>Kr + 2 </a:t>
            </a:r>
            <a:r>
              <a:rPr lang="pt-BR" baseline="30000" dirty="0"/>
              <a:t>1</a:t>
            </a:r>
            <a:r>
              <a:rPr lang="pt-BR" baseline="-25000" dirty="0"/>
              <a:t>0</a:t>
            </a:r>
            <a:r>
              <a:rPr lang="pt-BR" dirty="0"/>
              <a:t>n</a:t>
            </a:r>
          </a:p>
          <a:p>
            <a:endParaRPr lang="pt-BR" dirty="0"/>
          </a:p>
          <a:p>
            <a:endParaRPr lang="en-AU" dirty="0"/>
          </a:p>
        </p:txBody>
      </p:sp>
      <p:sp>
        <p:nvSpPr>
          <p:cNvPr id="4" name="TextBox 3"/>
          <p:cNvSpPr txBox="1"/>
          <p:nvPr/>
        </p:nvSpPr>
        <p:spPr>
          <a:xfrm flipH="1">
            <a:off x="5394385" y="2336873"/>
            <a:ext cx="316302" cy="400110"/>
          </a:xfrm>
          <a:prstGeom prst="rect">
            <a:avLst/>
          </a:prstGeom>
          <a:noFill/>
        </p:spPr>
        <p:txBody>
          <a:bodyPr wrap="square" rtlCol="0">
            <a:spAutoFit/>
          </a:bodyPr>
          <a:lstStyle/>
          <a:p>
            <a:r>
              <a:rPr lang="en-US" sz="2000" dirty="0"/>
              <a:t>2</a:t>
            </a:r>
            <a:endParaRPr lang="en-AU" sz="2000" dirty="0"/>
          </a:p>
        </p:txBody>
      </p:sp>
      <p:sp>
        <p:nvSpPr>
          <p:cNvPr id="5" name="TextBox 4"/>
          <p:cNvSpPr txBox="1"/>
          <p:nvPr/>
        </p:nvSpPr>
        <p:spPr>
          <a:xfrm flipH="1">
            <a:off x="3030748" y="3639462"/>
            <a:ext cx="1259456" cy="400110"/>
          </a:xfrm>
          <a:prstGeom prst="rect">
            <a:avLst/>
          </a:prstGeom>
          <a:noFill/>
        </p:spPr>
        <p:txBody>
          <a:bodyPr wrap="square" rtlCol="0">
            <a:spAutoFit/>
          </a:bodyPr>
          <a:lstStyle/>
          <a:p>
            <a:r>
              <a:rPr lang="en-US" sz="2000" baseline="30000" dirty="0"/>
              <a:t>146</a:t>
            </a:r>
            <a:r>
              <a:rPr lang="en-US" sz="2000" baseline="-25000" dirty="0"/>
              <a:t>58</a:t>
            </a:r>
            <a:r>
              <a:rPr lang="en-US" sz="2000" dirty="0"/>
              <a:t>Ce</a:t>
            </a:r>
            <a:endParaRPr lang="en-AU" sz="2000" dirty="0"/>
          </a:p>
        </p:txBody>
      </p:sp>
    </p:spTree>
    <p:extLst>
      <p:ext uri="{BB962C8B-B14F-4D97-AF65-F5344CB8AC3E}">
        <p14:creationId xmlns:p14="http://schemas.microsoft.com/office/powerpoint/2010/main" val="44584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Fission reaction energy example</a:t>
            </a:r>
            <a:endParaRPr lang="en-AU" dirty="0"/>
          </a:p>
        </p:txBody>
      </p:sp>
      <p:sp>
        <p:nvSpPr>
          <p:cNvPr id="3" name="Content Placeholder 2"/>
          <p:cNvSpPr>
            <a:spLocks noGrp="1"/>
          </p:cNvSpPr>
          <p:nvPr>
            <p:ph idx="1"/>
          </p:nvPr>
        </p:nvSpPr>
        <p:spPr/>
        <p:txBody>
          <a:bodyPr/>
          <a:lstStyle/>
          <a:p>
            <a:r>
              <a:rPr lang="en-AU" dirty="0"/>
              <a:t>Calculate for following reaction: </a:t>
            </a:r>
          </a:p>
          <a:p>
            <a:r>
              <a:rPr lang="en-AU" baseline="30000" dirty="0"/>
              <a:t>1</a:t>
            </a:r>
            <a:r>
              <a:rPr lang="en-AU" baseline="-25000" dirty="0"/>
              <a:t>0</a:t>
            </a:r>
            <a:r>
              <a:rPr lang="en-AU" dirty="0"/>
              <a:t>n +</a:t>
            </a:r>
            <a:r>
              <a:rPr lang="en-AU" baseline="30000" dirty="0"/>
              <a:t>235</a:t>
            </a:r>
            <a:r>
              <a:rPr lang="en-AU" baseline="-25000" dirty="0"/>
              <a:t>92</a:t>
            </a:r>
            <a:r>
              <a:rPr lang="en-AU" dirty="0"/>
              <a:t>U </a:t>
            </a:r>
            <a:r>
              <a:rPr lang="en-AU" dirty="0">
                <a:latin typeface="Arial" panose="020B0604020202020204" pitchFamily="34" charset="0"/>
                <a:cs typeface="Arial" panose="020B0604020202020204" pitchFamily="34" charset="0"/>
              </a:rPr>
              <a:t>→</a:t>
            </a:r>
            <a:r>
              <a:rPr lang="en-AU" dirty="0"/>
              <a:t> </a:t>
            </a:r>
            <a:r>
              <a:rPr lang="en-AU" baseline="30000" dirty="0"/>
              <a:t>236</a:t>
            </a:r>
            <a:r>
              <a:rPr lang="en-AU" baseline="-25000" dirty="0"/>
              <a:t>92</a:t>
            </a:r>
            <a:r>
              <a:rPr lang="en-AU" dirty="0"/>
              <a:t>U</a:t>
            </a:r>
            <a:r>
              <a:rPr lang="en-AU" dirty="0">
                <a:latin typeface="Arial" panose="020B0604020202020204" pitchFamily="34" charset="0"/>
                <a:cs typeface="Arial" panose="020B0604020202020204" pitchFamily="34" charset="0"/>
              </a:rPr>
              <a:t> →</a:t>
            </a:r>
            <a:r>
              <a:rPr lang="en-AU" dirty="0"/>
              <a:t> </a:t>
            </a:r>
            <a:r>
              <a:rPr lang="en-AU" baseline="30000" dirty="0"/>
              <a:t>92</a:t>
            </a:r>
            <a:r>
              <a:rPr lang="en-AU" baseline="-25000" dirty="0"/>
              <a:t>36</a:t>
            </a:r>
            <a:r>
              <a:rPr lang="en-AU" dirty="0"/>
              <a:t> Kr + </a:t>
            </a:r>
            <a:r>
              <a:rPr lang="en-AU" baseline="30000" dirty="0"/>
              <a:t>141</a:t>
            </a:r>
            <a:r>
              <a:rPr lang="en-AU" baseline="-25000" dirty="0"/>
              <a:t>56</a:t>
            </a:r>
            <a:r>
              <a:rPr lang="en-AU" dirty="0"/>
              <a:t>Ba +3</a:t>
            </a:r>
            <a:r>
              <a:rPr lang="en-AU" baseline="30000" dirty="0"/>
              <a:t>1</a:t>
            </a:r>
            <a:r>
              <a:rPr lang="en-AU" baseline="-25000" dirty="0"/>
              <a:t>0</a:t>
            </a:r>
            <a:r>
              <a:rPr lang="en-AU" dirty="0"/>
              <a:t>n</a:t>
            </a:r>
          </a:p>
          <a:p>
            <a:r>
              <a:rPr lang="en-AU" dirty="0"/>
              <a:t>Mass defect  </a:t>
            </a:r>
          </a:p>
          <a:p>
            <a:r>
              <a:rPr lang="en-AU" dirty="0"/>
              <a:t>Masses: U-235 = 235.04393u, Ba-141 = 140.91440, Kr-92 = 91.92630u n = 1.00866u.</a:t>
            </a:r>
          </a:p>
          <a:p>
            <a:r>
              <a:rPr lang="en-AU" dirty="0"/>
              <a:t>Energy released per U atom in J and MeV</a:t>
            </a:r>
          </a:p>
          <a:p>
            <a:r>
              <a:rPr lang="en-AU" dirty="0"/>
              <a:t>Energy released by 1 kg of U-235 all fission</a:t>
            </a:r>
          </a:p>
          <a:p>
            <a:endParaRPr lang="en-AU" dirty="0"/>
          </a:p>
        </p:txBody>
      </p:sp>
    </p:spTree>
    <p:extLst>
      <p:ext uri="{BB962C8B-B14F-4D97-AF65-F5344CB8AC3E}">
        <p14:creationId xmlns:p14="http://schemas.microsoft.com/office/powerpoint/2010/main" val="9701965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Fission reaction energy working</a:t>
            </a:r>
            <a:endParaRPr lang="en-AU" dirty="0"/>
          </a:p>
        </p:txBody>
      </p:sp>
      <p:sp>
        <p:nvSpPr>
          <p:cNvPr id="3" name="Content Placeholder 2"/>
          <p:cNvSpPr>
            <a:spLocks noGrp="1"/>
          </p:cNvSpPr>
          <p:nvPr>
            <p:ph idx="1"/>
          </p:nvPr>
        </p:nvSpPr>
        <p:spPr>
          <a:xfrm>
            <a:off x="178279" y="2336872"/>
            <a:ext cx="11892951" cy="4184697"/>
          </a:xfrm>
        </p:spPr>
        <p:txBody>
          <a:bodyPr>
            <a:normAutofit/>
          </a:bodyPr>
          <a:lstStyle/>
          <a:p>
            <a:r>
              <a:rPr lang="en-US" dirty="0"/>
              <a:t>Mass reactants = </a:t>
            </a:r>
            <a:r>
              <a:rPr lang="en-AU" dirty="0"/>
              <a:t>235.04393 + 1.00866 = 236.05259u</a:t>
            </a:r>
          </a:p>
          <a:p>
            <a:r>
              <a:rPr lang="en-US" dirty="0"/>
              <a:t>M</a:t>
            </a:r>
            <a:r>
              <a:rPr lang="en-AU" dirty="0"/>
              <a:t>ass products = 91.92630 + 140.91440 + 3x1.00866= 235.86668u</a:t>
            </a:r>
          </a:p>
          <a:p>
            <a:r>
              <a:rPr lang="en-US" dirty="0"/>
              <a:t>Mass defect = </a:t>
            </a:r>
            <a:r>
              <a:rPr lang="en-AU" dirty="0"/>
              <a:t>236.05259 - 235.86668 = </a:t>
            </a:r>
            <a:r>
              <a:rPr lang="en-US" dirty="0"/>
              <a:t>0</a:t>
            </a:r>
            <a:r>
              <a:rPr lang="en-AU" dirty="0"/>
              <a:t>.18591u</a:t>
            </a:r>
          </a:p>
          <a:p>
            <a:r>
              <a:rPr lang="en-US" dirty="0"/>
              <a:t>Energy released </a:t>
            </a:r>
            <a:r>
              <a:rPr lang="en-AU" dirty="0"/>
              <a:t>per U </a:t>
            </a:r>
            <a:r>
              <a:rPr lang="en-US" dirty="0"/>
              <a:t>in MeV </a:t>
            </a:r>
            <a:r>
              <a:rPr lang="en-AU" dirty="0"/>
              <a:t>= 0.18591 x 931 = 173.08221 MeV</a:t>
            </a:r>
          </a:p>
          <a:p>
            <a:r>
              <a:rPr lang="en-US" dirty="0"/>
              <a:t>E</a:t>
            </a:r>
            <a:r>
              <a:rPr lang="en-AU" dirty="0" err="1"/>
              <a:t>nergy</a:t>
            </a:r>
            <a:r>
              <a:rPr lang="en-AU" dirty="0"/>
              <a:t> released per U in J = 173.08221x10</a:t>
            </a:r>
            <a:r>
              <a:rPr lang="en-AU" baseline="30000" dirty="0"/>
              <a:t>6</a:t>
            </a:r>
            <a:r>
              <a:rPr lang="en-AU" dirty="0"/>
              <a:t> x 1.6x10</a:t>
            </a:r>
            <a:r>
              <a:rPr lang="en-AU" baseline="30000" dirty="0"/>
              <a:t>-19</a:t>
            </a:r>
            <a:r>
              <a:rPr lang="en-AU" dirty="0"/>
              <a:t> = 2.76931536x10</a:t>
            </a:r>
            <a:r>
              <a:rPr lang="en-AU" baseline="30000" dirty="0"/>
              <a:t>-11</a:t>
            </a:r>
          </a:p>
          <a:p>
            <a:r>
              <a:rPr lang="en-US" dirty="0"/>
              <a:t>Mass of U atom in kg = 235.04393 x 1.66x10</a:t>
            </a:r>
            <a:r>
              <a:rPr lang="en-US" baseline="30000" dirty="0"/>
              <a:t>-27</a:t>
            </a:r>
            <a:r>
              <a:rPr lang="en-US" dirty="0"/>
              <a:t> = 3.901729238x10</a:t>
            </a:r>
            <a:r>
              <a:rPr lang="en-US" baseline="30000" dirty="0"/>
              <a:t>-25 </a:t>
            </a:r>
            <a:r>
              <a:rPr lang="en-US" dirty="0"/>
              <a:t>kg</a:t>
            </a:r>
          </a:p>
          <a:p>
            <a:r>
              <a:rPr lang="en-US" dirty="0"/>
              <a:t>No. of U atoms in 1 kg of U = 1 / 3.901729238x10</a:t>
            </a:r>
            <a:r>
              <a:rPr lang="en-US" baseline="30000" dirty="0"/>
              <a:t>-25 </a:t>
            </a:r>
            <a:r>
              <a:rPr lang="en-US" dirty="0"/>
              <a:t>= 2.562966159x10</a:t>
            </a:r>
            <a:r>
              <a:rPr lang="en-US" baseline="30000" dirty="0"/>
              <a:t>24 </a:t>
            </a:r>
            <a:r>
              <a:rPr lang="en-US" dirty="0"/>
              <a:t>atoms</a:t>
            </a:r>
          </a:p>
          <a:p>
            <a:r>
              <a:rPr lang="en-US" dirty="0"/>
              <a:t>Energy released per kg of U-235 = 2.562966159x10</a:t>
            </a:r>
            <a:r>
              <a:rPr lang="en-US" baseline="30000" dirty="0"/>
              <a:t>24 </a:t>
            </a:r>
            <a:r>
              <a:rPr lang="en-US" dirty="0"/>
              <a:t>x </a:t>
            </a:r>
            <a:r>
              <a:rPr lang="en-AU" dirty="0"/>
              <a:t>2.76931536x10</a:t>
            </a:r>
            <a:r>
              <a:rPr lang="en-AU" baseline="30000" dirty="0"/>
              <a:t>-11 = </a:t>
            </a:r>
            <a:r>
              <a:rPr lang="en-AU" dirty="0"/>
              <a:t>7.10x10</a:t>
            </a:r>
            <a:r>
              <a:rPr lang="en-AU" baseline="30000" dirty="0"/>
              <a:t>13 </a:t>
            </a:r>
            <a:r>
              <a:rPr lang="en-AU" dirty="0"/>
              <a:t>J</a:t>
            </a:r>
          </a:p>
        </p:txBody>
      </p:sp>
    </p:spTree>
    <p:extLst>
      <p:ext uri="{BB962C8B-B14F-4D97-AF65-F5344CB8AC3E}">
        <p14:creationId xmlns:p14="http://schemas.microsoft.com/office/powerpoint/2010/main" val="30482964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Thermal nuclear reactors</a:t>
            </a:r>
            <a:endParaRPr lang="en-AU" dirty="0"/>
          </a:p>
        </p:txBody>
      </p:sp>
      <p:sp>
        <p:nvSpPr>
          <p:cNvPr id="3" name="Content Placeholder 2"/>
          <p:cNvSpPr>
            <a:spLocks noGrp="1"/>
          </p:cNvSpPr>
          <p:nvPr>
            <p:ph idx="1"/>
          </p:nvPr>
        </p:nvSpPr>
        <p:spPr>
          <a:xfrm>
            <a:off x="680322" y="2336873"/>
            <a:ext cx="3468176" cy="3599316"/>
          </a:xfrm>
        </p:spPr>
        <p:txBody>
          <a:bodyPr/>
          <a:lstStyle/>
          <a:p>
            <a:r>
              <a:rPr lang="en-US" dirty="0"/>
              <a:t>Attempt to maintain a steady sustained fission chain reaction in the fuel</a:t>
            </a:r>
          </a:p>
          <a:p>
            <a:r>
              <a:rPr lang="en-US" dirty="0"/>
              <a:t>Energy released heats water, creating steam to turn a turbine creating electricity</a:t>
            </a:r>
            <a:endParaRPr lang="en-AU" dirty="0"/>
          </a:p>
        </p:txBody>
      </p:sp>
      <p:pic>
        <p:nvPicPr>
          <p:cNvPr id="4" name="Picture 6" descr="Diagram of a PW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148497" y="2336873"/>
            <a:ext cx="7632700" cy="399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2012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Thermal nuclear reactor – 5 Problems </a:t>
            </a:r>
            <a:endParaRPr lang="en-AU" dirty="0"/>
          </a:p>
        </p:txBody>
      </p:sp>
      <p:sp>
        <p:nvSpPr>
          <p:cNvPr id="3" name="Content Placeholder 2"/>
          <p:cNvSpPr>
            <a:spLocks noGrp="1"/>
          </p:cNvSpPr>
          <p:nvPr>
            <p:ph idx="1"/>
          </p:nvPr>
        </p:nvSpPr>
        <p:spPr>
          <a:xfrm>
            <a:off x="680320" y="2336873"/>
            <a:ext cx="10465007" cy="4081180"/>
          </a:xfrm>
        </p:spPr>
        <p:txBody>
          <a:bodyPr>
            <a:normAutofit/>
          </a:bodyPr>
          <a:lstStyle/>
          <a:p>
            <a:pPr marL="457200" indent="-457200">
              <a:buFont typeface="+mj-lt"/>
              <a:buAutoNum type="arabicPeriod"/>
            </a:pPr>
            <a:r>
              <a:rPr lang="en-US" dirty="0"/>
              <a:t>Fission produces fast neutrons but is triggered by slow neutrons</a:t>
            </a:r>
          </a:p>
          <a:p>
            <a:r>
              <a:rPr lang="en-US" dirty="0"/>
              <a:t>Solution: Moderator, a material that slows down the neutrons</a:t>
            </a:r>
          </a:p>
          <a:p>
            <a:r>
              <a:rPr lang="en-US" dirty="0"/>
              <a:t>Good moderators slow neutrons without absorbing them (water, graphite, heavy water, CO</a:t>
            </a:r>
            <a:r>
              <a:rPr lang="en-US" baseline="-25000" dirty="0"/>
              <a:t>2</a:t>
            </a:r>
          </a:p>
          <a:p>
            <a:pPr marL="457200" indent="-457200">
              <a:buFont typeface="+mj-lt"/>
              <a:buAutoNum type="arabicPeriod" startAt="2"/>
            </a:pPr>
            <a:r>
              <a:rPr lang="en-US" dirty="0"/>
              <a:t>Release of 2-3 neutrons per fission will result in an uncontrolled runaway chain reaction, need to control number of neutrons in system</a:t>
            </a:r>
          </a:p>
          <a:p>
            <a:r>
              <a:rPr lang="en-US" dirty="0"/>
              <a:t>Solution: Control rods, material that absorbs neutrons (cadmium, boron steel) that can be inserted or retracted as needed to control number of neutrons present</a:t>
            </a:r>
            <a:endParaRPr lang="en-AU" dirty="0"/>
          </a:p>
        </p:txBody>
      </p:sp>
    </p:spTree>
    <p:extLst>
      <p:ext uri="{BB962C8B-B14F-4D97-AF65-F5344CB8AC3E}">
        <p14:creationId xmlns:p14="http://schemas.microsoft.com/office/powerpoint/2010/main" val="17534923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Thermal nuclear reactor – 5 Problems </a:t>
            </a:r>
            <a:endParaRPr lang="en-AU" dirty="0"/>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t>Natural U is only 0.7% U-235, need more to sustain chain reaction</a:t>
            </a:r>
          </a:p>
          <a:p>
            <a:r>
              <a:rPr lang="en-US" dirty="0"/>
              <a:t>Solution: enrich fuel to 2.3% U-235</a:t>
            </a:r>
          </a:p>
          <a:p>
            <a:r>
              <a:rPr lang="en-US" dirty="0"/>
              <a:t>Fuel rods are thin Al tubes containing spherical pellets of enriched U, 1000 in a reactor, last 4 years</a:t>
            </a:r>
          </a:p>
          <a:p>
            <a:pPr marL="457200" indent="-457200">
              <a:buFont typeface="+mj-lt"/>
              <a:buAutoNum type="arabicPeriod" startAt="4"/>
            </a:pPr>
            <a:r>
              <a:rPr lang="en-US" dirty="0"/>
              <a:t>Heat produced has to be collected and diverted to generate electricity</a:t>
            </a:r>
          </a:p>
          <a:p>
            <a:r>
              <a:rPr lang="en-US" dirty="0"/>
              <a:t>Solution: pipes containing coolant (liquid sodium, water, CO</a:t>
            </a:r>
            <a:r>
              <a:rPr lang="en-US" baseline="-25000" dirty="0"/>
              <a:t>2</a:t>
            </a:r>
            <a:r>
              <a:rPr lang="en-US" dirty="0"/>
              <a:t> or heavy water)</a:t>
            </a:r>
            <a:endParaRPr lang="en-AU" dirty="0"/>
          </a:p>
        </p:txBody>
      </p:sp>
    </p:spTree>
    <p:extLst>
      <p:ext uri="{BB962C8B-B14F-4D97-AF65-F5344CB8AC3E}">
        <p14:creationId xmlns:p14="http://schemas.microsoft.com/office/powerpoint/2010/main" val="24353789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Thermal nuclear reactor – 5 Problems </a:t>
            </a:r>
            <a:endParaRPr lang="en-AU" dirty="0"/>
          </a:p>
        </p:txBody>
      </p:sp>
      <p:sp>
        <p:nvSpPr>
          <p:cNvPr id="3" name="Content Placeholder 2"/>
          <p:cNvSpPr>
            <a:spLocks noGrp="1"/>
          </p:cNvSpPr>
          <p:nvPr>
            <p:ph idx="1"/>
          </p:nvPr>
        </p:nvSpPr>
        <p:spPr/>
        <p:txBody>
          <a:bodyPr/>
          <a:lstStyle/>
          <a:p>
            <a:pPr marL="457200" indent="-457200">
              <a:buFont typeface="+mj-lt"/>
              <a:buAutoNum type="arabicPeriod" startAt="5"/>
            </a:pPr>
            <a:r>
              <a:rPr lang="en-US" dirty="0"/>
              <a:t>Generates dangerous neutron and gamma radiation, have to protect workers</a:t>
            </a:r>
          </a:p>
          <a:p>
            <a:r>
              <a:rPr lang="en-US" dirty="0"/>
              <a:t>Solution: 2m thick casing around core made of layers of concrete, graphite, steel and lead to reflect and absorb radiation, workers are monitored</a:t>
            </a:r>
            <a:endParaRPr lang="en-AU" dirty="0"/>
          </a:p>
        </p:txBody>
      </p:sp>
    </p:spTree>
    <p:extLst>
      <p:ext uri="{BB962C8B-B14F-4D97-AF65-F5344CB8AC3E}">
        <p14:creationId xmlns:p14="http://schemas.microsoft.com/office/powerpoint/2010/main" val="37999603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Fusion</a:t>
            </a:r>
            <a:endParaRPr lang="en-AU" dirty="0"/>
          </a:p>
        </p:txBody>
      </p:sp>
      <p:sp>
        <p:nvSpPr>
          <p:cNvPr id="3" name="Content Placeholder 2"/>
          <p:cNvSpPr>
            <a:spLocks noGrp="1"/>
          </p:cNvSpPr>
          <p:nvPr>
            <p:ph idx="1"/>
          </p:nvPr>
        </p:nvSpPr>
        <p:spPr/>
        <p:txBody>
          <a:bodyPr/>
          <a:lstStyle/>
          <a:p>
            <a:r>
              <a:rPr lang="en-AU" dirty="0"/>
              <a:t>Nuclear fusion occurs when two small atomic nuclei fuse to form a new heavier nucleus</a:t>
            </a:r>
          </a:p>
          <a:p>
            <a:r>
              <a:rPr lang="en-AU" dirty="0"/>
              <a:t>Occurs in stars, source of their heat</a:t>
            </a:r>
          </a:p>
          <a:p>
            <a:r>
              <a:rPr lang="en-US" dirty="0"/>
              <a:t>F</a:t>
            </a:r>
            <a:r>
              <a:rPr lang="en-AU" dirty="0" err="1"/>
              <a:t>orms</a:t>
            </a:r>
            <a:r>
              <a:rPr lang="en-AU" dirty="0"/>
              <a:t> heavier elements from light elements</a:t>
            </a:r>
          </a:p>
        </p:txBody>
      </p:sp>
    </p:spTree>
    <p:extLst>
      <p:ext uri="{BB962C8B-B14F-4D97-AF65-F5344CB8AC3E}">
        <p14:creationId xmlns:p14="http://schemas.microsoft.com/office/powerpoint/2010/main" val="53986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Electrons</a:t>
            </a:r>
            <a:endParaRPr lang="en-AU" dirty="0"/>
          </a:p>
        </p:txBody>
      </p:sp>
      <p:sp>
        <p:nvSpPr>
          <p:cNvPr id="3" name="Content Placeholder 2"/>
          <p:cNvSpPr>
            <a:spLocks noGrp="1"/>
          </p:cNvSpPr>
          <p:nvPr>
            <p:ph idx="1"/>
          </p:nvPr>
        </p:nvSpPr>
        <p:spPr/>
        <p:txBody>
          <a:bodyPr/>
          <a:lstStyle/>
          <a:p>
            <a:pPr marL="0" indent="0">
              <a:buNone/>
            </a:pPr>
            <a:r>
              <a:rPr lang="en-US" altLang="en-US" dirty="0"/>
              <a:t>The negatively charged electrons orbit the nucleus in energy levels. Their mass is so small it is considered negligible (0.00054858 </a:t>
            </a:r>
            <a:r>
              <a:rPr lang="en-US" altLang="en-US" dirty="0" err="1"/>
              <a:t>amu</a:t>
            </a:r>
            <a:r>
              <a:rPr lang="en-US" altLang="en-US" dirty="0"/>
              <a:t>).</a:t>
            </a:r>
          </a:p>
          <a:p>
            <a:pPr marL="0" indent="0">
              <a:buNone/>
            </a:pPr>
            <a:r>
              <a:rPr lang="en-US" altLang="en-US" dirty="0"/>
              <a:t>The electrons are distributed in energy levels :</a:t>
            </a:r>
          </a:p>
          <a:p>
            <a:pPr lvl="1"/>
            <a:r>
              <a:rPr lang="en-US" altLang="en-US" dirty="0"/>
              <a:t>2 in the first</a:t>
            </a:r>
          </a:p>
          <a:p>
            <a:pPr lvl="1"/>
            <a:r>
              <a:rPr lang="en-US" altLang="en-US" dirty="0"/>
              <a:t>8 in the second</a:t>
            </a:r>
          </a:p>
          <a:p>
            <a:pPr lvl="1"/>
            <a:r>
              <a:rPr lang="en-US" altLang="en-US" dirty="0"/>
              <a:t>18 in the third</a:t>
            </a:r>
          </a:p>
          <a:p>
            <a:pPr marL="0" indent="0">
              <a:buNone/>
            </a:pPr>
            <a:r>
              <a:rPr lang="en-US" altLang="en-US" dirty="0"/>
              <a:t>They move randomly in their allocated space.</a:t>
            </a:r>
          </a:p>
          <a:p>
            <a:endParaRPr lang="en-AU" dirty="0"/>
          </a:p>
        </p:txBody>
      </p:sp>
    </p:spTree>
    <p:extLst>
      <p:ext uri="{BB962C8B-B14F-4D97-AF65-F5344CB8AC3E}">
        <p14:creationId xmlns:p14="http://schemas.microsoft.com/office/powerpoint/2010/main" val="7339201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Fusion energy example</a:t>
            </a:r>
            <a:endParaRPr lang="en-AU" dirty="0"/>
          </a:p>
        </p:txBody>
      </p:sp>
      <p:sp>
        <p:nvSpPr>
          <p:cNvPr id="3" name="Content Placeholder 2"/>
          <p:cNvSpPr>
            <a:spLocks noGrp="1"/>
          </p:cNvSpPr>
          <p:nvPr>
            <p:ph idx="1"/>
          </p:nvPr>
        </p:nvSpPr>
        <p:spPr>
          <a:xfrm>
            <a:off x="680321" y="2336873"/>
            <a:ext cx="9912917" cy="3599316"/>
          </a:xfrm>
        </p:spPr>
        <p:txBody>
          <a:bodyPr/>
          <a:lstStyle/>
          <a:p>
            <a:r>
              <a:rPr lang="en-US" dirty="0"/>
              <a:t>deuterium + tritium </a:t>
            </a:r>
            <a:r>
              <a:rPr lang="en-US" dirty="0">
                <a:latin typeface="Arial" panose="020B0604020202020204" pitchFamily="34" charset="0"/>
                <a:cs typeface="Arial" panose="020B0604020202020204" pitchFamily="34" charset="0"/>
              </a:rPr>
              <a:t>→ helium-4 + neutron (masses in STAWA </a:t>
            </a:r>
            <a:r>
              <a:rPr lang="en-US" dirty="0" err="1">
                <a:latin typeface="Arial" panose="020B0604020202020204" pitchFamily="34" charset="0"/>
                <a:cs typeface="Arial" panose="020B0604020202020204" pitchFamily="34" charset="0"/>
              </a:rPr>
              <a:t>pg</a:t>
            </a:r>
            <a:r>
              <a:rPr lang="en-US" dirty="0">
                <a:latin typeface="Arial" panose="020B0604020202020204" pitchFamily="34" charset="0"/>
                <a:cs typeface="Arial" panose="020B0604020202020204" pitchFamily="34" charset="0"/>
              </a:rPr>
              <a:t> 80)</a:t>
            </a:r>
            <a:endParaRPr lang="en-AU" dirty="0"/>
          </a:p>
        </p:txBody>
      </p:sp>
      <p:sp>
        <p:nvSpPr>
          <p:cNvPr id="4" name="Content Placeholder 2"/>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dirty="0"/>
          </a:p>
          <a:p>
            <a:r>
              <a:rPr lang="en-US" dirty="0"/>
              <a:t>Mass of reactants = 2.01355 + 3.01605 = 5.0296u</a:t>
            </a:r>
          </a:p>
          <a:p>
            <a:r>
              <a:rPr lang="en-US" dirty="0"/>
              <a:t>Mass of products = 4.00260 + </a:t>
            </a:r>
            <a:r>
              <a:rPr lang="en-AU" dirty="0"/>
              <a:t>1.00866 = 5.01126u</a:t>
            </a:r>
          </a:p>
          <a:p>
            <a:r>
              <a:rPr lang="en-US" dirty="0"/>
              <a:t>M</a:t>
            </a:r>
            <a:r>
              <a:rPr lang="en-AU" dirty="0"/>
              <a:t>ass defect = </a:t>
            </a:r>
            <a:r>
              <a:rPr lang="en-US" dirty="0"/>
              <a:t>5.0296 - </a:t>
            </a:r>
            <a:r>
              <a:rPr lang="en-AU" dirty="0"/>
              <a:t>5.01126 = 0.01834u</a:t>
            </a:r>
          </a:p>
          <a:p>
            <a:r>
              <a:rPr lang="en-US" dirty="0"/>
              <a:t>E</a:t>
            </a:r>
            <a:r>
              <a:rPr lang="en-AU" dirty="0" err="1"/>
              <a:t>nergy</a:t>
            </a:r>
            <a:r>
              <a:rPr lang="en-AU" dirty="0"/>
              <a:t> released = 0.01834 x 931 = 17.07454 MeV</a:t>
            </a:r>
            <a:endParaRPr lang="en-US" dirty="0"/>
          </a:p>
        </p:txBody>
      </p:sp>
    </p:spTree>
    <p:extLst>
      <p:ext uri="{BB962C8B-B14F-4D97-AF65-F5344CB8AC3E}">
        <p14:creationId xmlns:p14="http://schemas.microsoft.com/office/powerpoint/2010/main" val="361384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30345</TotalTime>
  <Words>4711</Words>
  <Application>Microsoft Office PowerPoint</Application>
  <PresentationFormat>Widescreen</PresentationFormat>
  <Paragraphs>640</Paragraphs>
  <Slides>90</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90</vt:i4>
      </vt:variant>
    </vt:vector>
  </HeadingPairs>
  <TitlesOfParts>
    <vt:vector size="99" baseType="lpstr">
      <vt:lpstr>Arial</vt:lpstr>
      <vt:lpstr>Calibri</vt:lpstr>
      <vt:lpstr>Cambria Math</vt:lpstr>
      <vt:lpstr>Trebuchet MS</vt:lpstr>
      <vt:lpstr>Verdana</vt:lpstr>
      <vt:lpstr>Berlin</vt:lpstr>
      <vt:lpstr>Bitmap Image</vt:lpstr>
      <vt:lpstr>Equation</vt:lpstr>
      <vt:lpstr>CorelPhotoPaint.Image.7</vt:lpstr>
      <vt:lpstr>Nuclear</vt:lpstr>
      <vt:lpstr>SCSA ATAR Syllabus  (up to date as of 14/11/17; https://senior-secondary.scsa.wa.edu.au/syllabus-and-support-materials/science/physics)</vt:lpstr>
      <vt:lpstr>History of the Atom</vt:lpstr>
      <vt:lpstr>1911 Rutherford’s gold foil experiment</vt:lpstr>
      <vt:lpstr>Rutherford’s conclusions</vt:lpstr>
      <vt:lpstr>Neutron</vt:lpstr>
      <vt:lpstr>Structure of the Atom</vt:lpstr>
      <vt:lpstr>Forces in the nucleus</vt:lpstr>
      <vt:lpstr>Electrons</vt:lpstr>
      <vt:lpstr>Terms and data</vt:lpstr>
      <vt:lpstr>Periodic Table</vt:lpstr>
      <vt:lpstr>Example</vt:lpstr>
      <vt:lpstr>Nuclear masses</vt:lpstr>
      <vt:lpstr>ISOTOPES</vt:lpstr>
      <vt:lpstr>Isotopes</vt:lpstr>
      <vt:lpstr>Isotopes</vt:lpstr>
      <vt:lpstr>Radioactivity – Decay of Atoms</vt:lpstr>
      <vt:lpstr>Radiation</vt:lpstr>
      <vt:lpstr>Nuclear stability - Radioactive isotopes</vt:lpstr>
      <vt:lpstr>Nuclear stability explained</vt:lpstr>
      <vt:lpstr>Types of radiation</vt:lpstr>
      <vt:lpstr>Electromagnetic Radiation</vt:lpstr>
      <vt:lpstr>Alpha Decay</vt:lpstr>
      <vt:lpstr>Alpha Radiation (α)</vt:lpstr>
      <vt:lpstr>Alpha Decay Reactions</vt:lpstr>
      <vt:lpstr>Alpha Decay Use – Smoke Detector</vt:lpstr>
      <vt:lpstr>Beta minus decay (β-)</vt:lpstr>
      <vt:lpstr>Beta plus (positron) decay (β+) </vt:lpstr>
      <vt:lpstr>Beta radiation (β)</vt:lpstr>
      <vt:lpstr>Beta decay reactions</vt:lpstr>
      <vt:lpstr>Beta decay use – Foil thickness</vt:lpstr>
      <vt:lpstr>Beta plus decay uses – Positron Emission Tomography</vt:lpstr>
      <vt:lpstr>Gamma decay</vt:lpstr>
      <vt:lpstr>Gamma radiation (γ)</vt:lpstr>
      <vt:lpstr>Gamma decay reactions</vt:lpstr>
      <vt:lpstr>Gamma ray use – Gamma knife</vt:lpstr>
      <vt:lpstr>Neutron radiation</vt:lpstr>
      <vt:lpstr>Decay series</vt:lpstr>
      <vt:lpstr>Penetrating power</vt:lpstr>
      <vt:lpstr>Detecting radiation – Geiger-Müller tube</vt:lpstr>
      <vt:lpstr>Radioactive decay (transmutation) of atoms </vt:lpstr>
      <vt:lpstr>Half-life t1/2</vt:lpstr>
      <vt:lpstr>half-life continued</vt:lpstr>
      <vt:lpstr>Activity</vt:lpstr>
      <vt:lpstr>Activity continued</vt:lpstr>
      <vt:lpstr>Activity examples</vt:lpstr>
      <vt:lpstr>Activity dating</vt:lpstr>
      <vt:lpstr>Measurement of half-life</vt:lpstr>
      <vt:lpstr>Implications of half-life</vt:lpstr>
      <vt:lpstr>Danger of radiation</vt:lpstr>
      <vt:lpstr>Alpha (α)</vt:lpstr>
      <vt:lpstr>Beta (β)</vt:lpstr>
      <vt:lpstr>Gamma (γ)</vt:lpstr>
      <vt:lpstr>Neutron</vt:lpstr>
      <vt:lpstr>Energy of radiation</vt:lpstr>
      <vt:lpstr>Absorbed Dose</vt:lpstr>
      <vt:lpstr>Absorbed dose - example</vt:lpstr>
      <vt:lpstr>Dose Equivalent</vt:lpstr>
      <vt:lpstr>Dose equivalent - example</vt:lpstr>
      <vt:lpstr>Terrestrial Radiation</vt:lpstr>
      <vt:lpstr>Typical sources of ionizing radiation exposure in the US</vt:lpstr>
      <vt:lpstr>Origin of radon</vt:lpstr>
      <vt:lpstr>Effects of radiation</vt:lpstr>
      <vt:lpstr>Deterministic vs Stochastic effects</vt:lpstr>
      <vt:lpstr>Lethal Dose</vt:lpstr>
      <vt:lpstr>Binding energy</vt:lpstr>
      <vt:lpstr>Binding energy continued</vt:lpstr>
      <vt:lpstr>Mass energy equivalence e=mc2</vt:lpstr>
      <vt:lpstr>PowerPoint Presentation</vt:lpstr>
      <vt:lpstr>Iron-56 example</vt:lpstr>
      <vt:lpstr>Iron-56 worked answer</vt:lpstr>
      <vt:lpstr>Worked example using u</vt:lpstr>
      <vt:lpstr>Fusion and fission</vt:lpstr>
      <vt:lpstr>Fission</vt:lpstr>
      <vt:lpstr>Uranium</vt:lpstr>
      <vt:lpstr>Grades of enrichment</vt:lpstr>
      <vt:lpstr>Enrichment process</vt:lpstr>
      <vt:lpstr>Fission of U-235</vt:lpstr>
      <vt:lpstr>U-235 fission</vt:lpstr>
      <vt:lpstr>Chain reaction</vt:lpstr>
      <vt:lpstr>Critical Mass</vt:lpstr>
      <vt:lpstr>Fission reaction equation examples</vt:lpstr>
      <vt:lpstr>Fission reaction energy example</vt:lpstr>
      <vt:lpstr>Fission reaction energy working</vt:lpstr>
      <vt:lpstr>Thermal nuclear reactors</vt:lpstr>
      <vt:lpstr>Thermal nuclear reactor – 5 Problems </vt:lpstr>
      <vt:lpstr>Thermal nuclear reactor – 5 Problems </vt:lpstr>
      <vt:lpstr>Thermal nuclear reactor – 5 Problems </vt:lpstr>
      <vt:lpstr>Fusion</vt:lpstr>
      <vt:lpstr>Fusion energy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Nuclear Technology</dc:title>
  <dc:creator>John Owen</dc:creator>
  <cp:lastModifiedBy>John Owen</cp:lastModifiedBy>
  <cp:revision>122</cp:revision>
  <dcterms:created xsi:type="dcterms:W3CDTF">2017-03-29T05:22:12Z</dcterms:created>
  <dcterms:modified xsi:type="dcterms:W3CDTF">2019-07-01T00:54:56Z</dcterms:modified>
</cp:coreProperties>
</file>