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73" r:id="rId7"/>
    <p:sldId id="274" r:id="rId8"/>
    <p:sldId id="275" r:id="rId9"/>
    <p:sldId id="266" r:id="rId10"/>
    <p:sldId id="267" r:id="rId11"/>
    <p:sldId id="258" r:id="rId12"/>
    <p:sldId id="268" r:id="rId13"/>
    <p:sldId id="269" r:id="rId14"/>
    <p:sldId id="276" r:id="rId15"/>
    <p:sldId id="260"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692D-7677-4C5B-977A-6460D615E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5387964-A255-4B94-849B-BAEF1CCA3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A7E8A3A-8F5F-46FF-9B2C-2FD1630EB6E4}"/>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2F070576-97D2-4AAB-A38C-85E85D50BB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2EFAAC-E0F6-4A22-8C1F-FFCEBA5B7CB6}"/>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114170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955F-FF6C-406D-A0EE-9ACA8A9759F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524A2A-4363-4A56-98EE-1FDDBC7D97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955EB61-27BD-42A3-8949-AE14E4C6B6B7}"/>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253C6AC2-3264-4ABB-BA63-77CAF4B3A5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3E9450-424B-4C57-9A18-F3524D2CC0B7}"/>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55576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399A9-3377-45EA-BB77-D31B2475AE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2320CBE-0100-4C7B-B720-20FEB5714A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9BA4D7-A324-471D-A08E-38EAFE3DC2B2}"/>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14C4B323-DFF0-4641-9032-501E47457C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55A8C6-0F54-474A-B820-E304859AAA25}"/>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244798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ACBE-AAD4-4CE4-8FC8-5E27EEE74D0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BD9C4B-0193-467F-BECA-6ED9D12F83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EDE5C08-E8E3-45FE-9B92-6E6751AF0714}"/>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6E58CBA4-D87D-48A0-A380-72326C1141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8F6247-86E1-49A3-9BFE-71DD9DC0A731}"/>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202112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D9A8-C565-49D4-A913-3897C2808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7BEF2C7-E3AD-4974-B06C-DAAF8D7E6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DDB949-316A-4A94-A15A-65577305CE74}"/>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25E0A7C9-A94C-4A95-A1F9-E2DD574F4E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6B9E41E-1C83-4449-8E7A-527806E32B18}"/>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379563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E23C-F38D-4C55-9805-4DAA4983750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756F3E-BE5D-4E6F-9456-F7065969BB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83631B1-2363-420C-8890-A6C1E1202E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B3461C3-624F-463F-9C1F-5B1F5A4DE431}"/>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6" name="Footer Placeholder 5">
            <a:extLst>
              <a:ext uri="{FF2B5EF4-FFF2-40B4-BE49-F238E27FC236}">
                <a16:creationId xmlns:a16="http://schemas.microsoft.com/office/drawing/2014/main" id="{2EE8FDC9-0035-4D08-9687-E4448E831B4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2D07575-3D3D-409D-B42D-B907CD896D52}"/>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98433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0BE8-88B5-4AEA-AA02-599020719AE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356D174-94D9-43A8-8C5D-CD111EBFE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4D7F2C-CA34-4246-B885-D96273739E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CDEFB3-D74C-46F7-A0F5-07AE5C137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2084EB-BDD7-4FF4-B025-E00A5D2E2B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6B24CDA-32DB-49FE-8EE1-117490B70AE4}"/>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8" name="Footer Placeholder 7">
            <a:extLst>
              <a:ext uri="{FF2B5EF4-FFF2-40B4-BE49-F238E27FC236}">
                <a16:creationId xmlns:a16="http://schemas.microsoft.com/office/drawing/2014/main" id="{CF2A4812-619A-4844-9198-06273D1B6FD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F62FA02-3A08-45F3-AFA7-32D5368365BC}"/>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23844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9FDA-7946-4281-82A2-9D2976BC6B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0A4B818-DA50-43F5-A027-82C711128110}"/>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4" name="Footer Placeholder 3">
            <a:extLst>
              <a:ext uri="{FF2B5EF4-FFF2-40B4-BE49-F238E27FC236}">
                <a16:creationId xmlns:a16="http://schemas.microsoft.com/office/drawing/2014/main" id="{AD8BCD27-A6FE-48D8-B5B4-8CE3A1E4823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3A330FD-4291-4082-A3FA-2F0DAD2BBC74}"/>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200075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E43D3-0CAD-4F81-B4C8-38B7E8B38091}"/>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3" name="Footer Placeholder 2">
            <a:extLst>
              <a:ext uri="{FF2B5EF4-FFF2-40B4-BE49-F238E27FC236}">
                <a16:creationId xmlns:a16="http://schemas.microsoft.com/office/drawing/2014/main" id="{C06468AC-6EE4-4F9F-9352-6EAE719C424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5564F61-7ADF-4C3A-B85A-9ACE5433AAB8}"/>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87255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2EBD-573A-4C68-AF51-AE83CB45F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47B128F-FDD9-4BAB-84D5-BF7337FBC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964D81B-2B47-4CFA-A238-928F681CE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F50ED9-8FF2-4F00-8672-B23E282A4D01}"/>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6" name="Footer Placeholder 5">
            <a:extLst>
              <a:ext uri="{FF2B5EF4-FFF2-40B4-BE49-F238E27FC236}">
                <a16:creationId xmlns:a16="http://schemas.microsoft.com/office/drawing/2014/main" id="{667DEA64-684A-487C-BCC8-AD4FDC31DE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BA79585-1825-4C23-AA83-FCEF3C17F988}"/>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4997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61B1-2064-4B56-93B4-9EE8D1820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126F4EE-3571-45F6-B045-3AF869080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5868BB7-BE9B-41AE-8A8E-A5B1B9FDA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0829B6-3D49-4A3E-8494-231859B59C12}"/>
              </a:ext>
            </a:extLst>
          </p:cNvPr>
          <p:cNvSpPr>
            <a:spLocks noGrp="1"/>
          </p:cNvSpPr>
          <p:nvPr>
            <p:ph type="dt" sz="half" idx="10"/>
          </p:nvPr>
        </p:nvSpPr>
        <p:spPr/>
        <p:txBody>
          <a:bodyPr/>
          <a:lstStyle/>
          <a:p>
            <a:fld id="{EB00B997-380D-417C-873B-F11789DCCFA4}" type="datetimeFigureOut">
              <a:rPr lang="en-AU" smtClean="0"/>
              <a:t>28/03/2018</a:t>
            </a:fld>
            <a:endParaRPr lang="en-AU"/>
          </a:p>
        </p:txBody>
      </p:sp>
      <p:sp>
        <p:nvSpPr>
          <p:cNvPr id="6" name="Footer Placeholder 5">
            <a:extLst>
              <a:ext uri="{FF2B5EF4-FFF2-40B4-BE49-F238E27FC236}">
                <a16:creationId xmlns:a16="http://schemas.microsoft.com/office/drawing/2014/main" id="{68EE2A47-4F6F-4D6C-B91B-8FCCBDA104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0BBA96-4BB8-46FC-91DA-4F0FC4CD0B55}"/>
              </a:ext>
            </a:extLst>
          </p:cNvPr>
          <p:cNvSpPr>
            <a:spLocks noGrp="1"/>
          </p:cNvSpPr>
          <p:nvPr>
            <p:ph type="sldNum" sz="quarter" idx="12"/>
          </p:nvPr>
        </p:nvSpPr>
        <p:spPr/>
        <p:txBody>
          <a:bodyPr/>
          <a:lstStyle/>
          <a:p>
            <a:fld id="{6ACEB42F-EE8D-4D17-8194-4826D5FDA853}" type="slidenum">
              <a:rPr lang="en-AU" smtClean="0"/>
              <a:t>‹#›</a:t>
            </a:fld>
            <a:endParaRPr lang="en-AU"/>
          </a:p>
        </p:txBody>
      </p:sp>
    </p:spTree>
    <p:extLst>
      <p:ext uri="{BB962C8B-B14F-4D97-AF65-F5344CB8AC3E}">
        <p14:creationId xmlns:p14="http://schemas.microsoft.com/office/powerpoint/2010/main" val="9274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67320-3FB4-409C-845D-8308F81BE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5021A1-ADFA-4DCF-8B8A-DE7CDFD82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9FF75C-8640-421C-BB9A-03C72A43C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0B997-380D-417C-873B-F11789DCCFA4}" type="datetimeFigureOut">
              <a:rPr lang="en-AU" smtClean="0"/>
              <a:t>28/03/2018</a:t>
            </a:fld>
            <a:endParaRPr lang="en-AU"/>
          </a:p>
        </p:txBody>
      </p:sp>
      <p:sp>
        <p:nvSpPr>
          <p:cNvPr id="5" name="Footer Placeholder 4">
            <a:extLst>
              <a:ext uri="{FF2B5EF4-FFF2-40B4-BE49-F238E27FC236}">
                <a16:creationId xmlns:a16="http://schemas.microsoft.com/office/drawing/2014/main" id="{0D80C303-D65C-4BA4-8682-86EA2031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9329F36-F6B1-47C5-8E03-51AD3C43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EB42F-EE8D-4D17-8194-4826D5FDA853}" type="slidenum">
              <a:rPr lang="en-AU" smtClean="0"/>
              <a:t>‹#›</a:t>
            </a:fld>
            <a:endParaRPr lang="en-AU"/>
          </a:p>
        </p:txBody>
      </p:sp>
    </p:spTree>
    <p:extLst>
      <p:ext uri="{BB962C8B-B14F-4D97-AF65-F5344CB8AC3E}">
        <p14:creationId xmlns:p14="http://schemas.microsoft.com/office/powerpoint/2010/main" val="283315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F0A5-30C9-4742-ADC1-E41A68BD0AA8}"/>
              </a:ext>
            </a:extLst>
          </p:cNvPr>
          <p:cNvSpPr>
            <a:spLocks noGrp="1"/>
          </p:cNvSpPr>
          <p:nvPr>
            <p:ph type="ctrTitle"/>
          </p:nvPr>
        </p:nvSpPr>
        <p:spPr/>
        <p:txBody>
          <a:bodyPr/>
          <a:lstStyle/>
          <a:p>
            <a:r>
              <a:rPr lang="en-AU" dirty="0"/>
              <a:t>Radiation in Medicine and Nuclear Reactors</a:t>
            </a:r>
          </a:p>
        </p:txBody>
      </p:sp>
      <p:sp>
        <p:nvSpPr>
          <p:cNvPr id="3" name="Subtitle 2">
            <a:extLst>
              <a:ext uri="{FF2B5EF4-FFF2-40B4-BE49-F238E27FC236}">
                <a16:creationId xmlns:a16="http://schemas.microsoft.com/office/drawing/2014/main" id="{0D46B42A-2E93-4A9B-95CE-E8E385D4D0BC}"/>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0019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C834-20F5-448E-A59D-77D2FC8CCA7B}"/>
              </a:ext>
            </a:extLst>
          </p:cNvPr>
          <p:cNvSpPr>
            <a:spLocks noGrp="1"/>
          </p:cNvSpPr>
          <p:nvPr>
            <p:ph type="title"/>
          </p:nvPr>
        </p:nvSpPr>
        <p:spPr/>
        <p:txBody>
          <a:bodyPr/>
          <a:lstStyle/>
          <a:p>
            <a:r>
              <a:rPr lang="en-AU" dirty="0"/>
              <a:t>Parts of a nuclear reactor</a:t>
            </a:r>
          </a:p>
        </p:txBody>
      </p:sp>
      <p:sp>
        <p:nvSpPr>
          <p:cNvPr id="3" name="Content Placeholder 2">
            <a:extLst>
              <a:ext uri="{FF2B5EF4-FFF2-40B4-BE49-F238E27FC236}">
                <a16:creationId xmlns:a16="http://schemas.microsoft.com/office/drawing/2014/main" id="{7E13F7E5-5874-4645-B9B7-0E3A10D8F810}"/>
              </a:ext>
            </a:extLst>
          </p:cNvPr>
          <p:cNvSpPr>
            <a:spLocks noGrp="1"/>
          </p:cNvSpPr>
          <p:nvPr>
            <p:ph idx="1"/>
          </p:nvPr>
        </p:nvSpPr>
        <p:spPr/>
        <p:txBody>
          <a:bodyPr/>
          <a:lstStyle/>
          <a:p>
            <a:r>
              <a:rPr lang="en-AU" dirty="0"/>
              <a:t>Fuel rod</a:t>
            </a:r>
          </a:p>
          <a:p>
            <a:r>
              <a:rPr lang="en-AU" dirty="0"/>
              <a:t>Moderator</a:t>
            </a:r>
          </a:p>
          <a:p>
            <a:r>
              <a:rPr lang="en-AU" dirty="0"/>
              <a:t>Control rod</a:t>
            </a:r>
          </a:p>
          <a:p>
            <a:r>
              <a:rPr lang="en-AU" dirty="0"/>
              <a:t>Coolant</a:t>
            </a:r>
          </a:p>
          <a:p>
            <a:r>
              <a:rPr lang="en-AU" dirty="0"/>
              <a:t>Radiation shield</a:t>
            </a:r>
          </a:p>
          <a:p>
            <a:endParaRPr lang="en-AU" dirty="0"/>
          </a:p>
        </p:txBody>
      </p:sp>
    </p:spTree>
    <p:extLst>
      <p:ext uri="{BB962C8B-B14F-4D97-AF65-F5344CB8AC3E}">
        <p14:creationId xmlns:p14="http://schemas.microsoft.com/office/powerpoint/2010/main" val="8170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71E1-2D88-44D3-9B11-5E903991681F}"/>
              </a:ext>
            </a:extLst>
          </p:cNvPr>
          <p:cNvSpPr>
            <a:spLocks noGrp="1"/>
          </p:cNvSpPr>
          <p:nvPr>
            <p:ph type="title"/>
          </p:nvPr>
        </p:nvSpPr>
        <p:spPr/>
        <p:txBody>
          <a:bodyPr/>
          <a:lstStyle/>
          <a:p>
            <a:endParaRPr lang="en-AU"/>
          </a:p>
        </p:txBody>
      </p:sp>
      <p:pic>
        <p:nvPicPr>
          <p:cNvPr id="4" name="Content Placeholder 4">
            <a:extLst>
              <a:ext uri="{FF2B5EF4-FFF2-40B4-BE49-F238E27FC236}">
                <a16:creationId xmlns:a16="http://schemas.microsoft.com/office/drawing/2014/main" id="{13247B1B-6800-4D2E-B328-23181B630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57" y="1087120"/>
            <a:ext cx="11779486" cy="5059363"/>
          </a:xfrm>
        </p:spPr>
      </p:pic>
    </p:spTree>
    <p:extLst>
      <p:ext uri="{BB962C8B-B14F-4D97-AF65-F5344CB8AC3E}">
        <p14:creationId xmlns:p14="http://schemas.microsoft.com/office/powerpoint/2010/main" val="58138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A6DB-AD46-4017-A578-9E1CF94D5949}"/>
              </a:ext>
            </a:extLst>
          </p:cNvPr>
          <p:cNvSpPr>
            <a:spLocks noGrp="1"/>
          </p:cNvSpPr>
          <p:nvPr>
            <p:ph type="title"/>
          </p:nvPr>
        </p:nvSpPr>
        <p:spPr/>
        <p:txBody>
          <a:bodyPr/>
          <a:lstStyle/>
          <a:p>
            <a:r>
              <a:rPr lang="en-AU" dirty="0"/>
              <a:t>Fuel Rods</a:t>
            </a:r>
          </a:p>
        </p:txBody>
      </p:sp>
      <p:sp>
        <p:nvSpPr>
          <p:cNvPr id="3" name="Content Placeholder 2">
            <a:extLst>
              <a:ext uri="{FF2B5EF4-FFF2-40B4-BE49-F238E27FC236}">
                <a16:creationId xmlns:a16="http://schemas.microsoft.com/office/drawing/2014/main" id="{A3FDE4E7-B7A1-4499-872A-957C4C6F52ED}"/>
              </a:ext>
            </a:extLst>
          </p:cNvPr>
          <p:cNvSpPr>
            <a:spLocks noGrp="1"/>
          </p:cNvSpPr>
          <p:nvPr>
            <p:ph idx="1"/>
          </p:nvPr>
        </p:nvSpPr>
        <p:spPr/>
        <p:txBody>
          <a:bodyPr>
            <a:normAutofit lnSpcReduction="10000"/>
          </a:bodyPr>
          <a:lstStyle/>
          <a:p>
            <a:pPr marL="0" indent="0">
              <a:buNone/>
            </a:pPr>
            <a:r>
              <a:rPr lang="en-AU" dirty="0"/>
              <a:t>Usually U-235.  This isotope comprises only 0.7% of naturally occurring Uranium, which is not enough to sustain a nuclear reaction.</a:t>
            </a:r>
          </a:p>
          <a:p>
            <a:pPr marL="0" indent="0">
              <a:buNone/>
            </a:pPr>
            <a:endParaRPr lang="en-AU" dirty="0"/>
          </a:p>
          <a:p>
            <a:pPr marL="0" indent="0">
              <a:buNone/>
            </a:pPr>
            <a:r>
              <a:rPr lang="en-AU" dirty="0"/>
              <a:t>The predominant isotope, U-238 is non-fissile.</a:t>
            </a:r>
          </a:p>
          <a:p>
            <a:pPr marL="0" indent="0">
              <a:buNone/>
            </a:pPr>
            <a:endParaRPr lang="en-AU" dirty="0"/>
          </a:p>
          <a:p>
            <a:pPr marL="0" indent="0">
              <a:buNone/>
            </a:pPr>
            <a:r>
              <a:rPr lang="en-AU" dirty="0"/>
              <a:t>Uranium ore needs to be enriched before it can be used in a reactor, to get the U-235 content up to about 4%.</a:t>
            </a:r>
          </a:p>
          <a:p>
            <a:pPr marL="0" indent="0">
              <a:buNone/>
            </a:pPr>
            <a:endParaRPr lang="en-AU" dirty="0"/>
          </a:p>
          <a:p>
            <a:pPr marL="0" indent="0">
              <a:buNone/>
            </a:pPr>
            <a:r>
              <a:rPr lang="en-AU" dirty="0"/>
              <a:t>As the name suggests, this is the ‘fuel’ of the fission reactions that occur.</a:t>
            </a:r>
          </a:p>
        </p:txBody>
      </p:sp>
    </p:spTree>
    <p:extLst>
      <p:ext uri="{BB962C8B-B14F-4D97-AF65-F5344CB8AC3E}">
        <p14:creationId xmlns:p14="http://schemas.microsoft.com/office/powerpoint/2010/main" val="286388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951E-4FFF-4ABA-9743-22C19B066DB7}"/>
              </a:ext>
            </a:extLst>
          </p:cNvPr>
          <p:cNvSpPr>
            <a:spLocks noGrp="1"/>
          </p:cNvSpPr>
          <p:nvPr>
            <p:ph type="title"/>
          </p:nvPr>
        </p:nvSpPr>
        <p:spPr/>
        <p:txBody>
          <a:bodyPr/>
          <a:lstStyle/>
          <a:p>
            <a:r>
              <a:rPr lang="en-AU" dirty="0"/>
              <a:t>Moderator</a:t>
            </a:r>
          </a:p>
        </p:txBody>
      </p:sp>
      <p:sp>
        <p:nvSpPr>
          <p:cNvPr id="3" name="Content Placeholder 2">
            <a:extLst>
              <a:ext uri="{FF2B5EF4-FFF2-40B4-BE49-F238E27FC236}">
                <a16:creationId xmlns:a16="http://schemas.microsoft.com/office/drawing/2014/main" id="{196D7A73-5EC7-45CC-9CC5-6F94643EC7BF}"/>
              </a:ext>
            </a:extLst>
          </p:cNvPr>
          <p:cNvSpPr>
            <a:spLocks noGrp="1"/>
          </p:cNvSpPr>
          <p:nvPr>
            <p:ph idx="1"/>
          </p:nvPr>
        </p:nvSpPr>
        <p:spPr/>
        <p:txBody>
          <a:bodyPr>
            <a:normAutofit fontScale="92500" lnSpcReduction="10000"/>
          </a:bodyPr>
          <a:lstStyle/>
          <a:p>
            <a:pPr marL="0" indent="0">
              <a:buNone/>
            </a:pPr>
            <a:r>
              <a:rPr lang="en-AU" dirty="0"/>
              <a:t>Fast moving neutrons are hard to control, and are not captured by nuclei, instead they bounce off.  In order for them to be controlled, their speed needs to be reduced.</a:t>
            </a:r>
          </a:p>
          <a:p>
            <a:pPr marL="0" indent="0">
              <a:buNone/>
            </a:pPr>
            <a:r>
              <a:rPr lang="en-AU" dirty="0"/>
              <a:t>The moderator is a material that </a:t>
            </a:r>
            <a:r>
              <a:rPr lang="en-AU" b="1" dirty="0"/>
              <a:t>moderates, </a:t>
            </a:r>
            <a:r>
              <a:rPr lang="en-AU" dirty="0"/>
              <a:t>or slows down, these free neutrons.</a:t>
            </a:r>
          </a:p>
          <a:p>
            <a:pPr marL="0" indent="0">
              <a:buNone/>
            </a:pPr>
            <a:r>
              <a:rPr lang="en-AU" dirty="0"/>
              <a:t>Substances with small nuclei will slow down the neutrons to speeds where they can be captured by a fissile nucleus.</a:t>
            </a:r>
          </a:p>
          <a:p>
            <a:pPr marL="0" indent="0">
              <a:buNone/>
            </a:pPr>
            <a:r>
              <a:rPr lang="en-AU" dirty="0"/>
              <a:t>When neutrons hit these small nuclei, they lose most of their kinetic energy, so slow down.</a:t>
            </a:r>
          </a:p>
          <a:p>
            <a:pPr marL="0" indent="0">
              <a:buNone/>
            </a:pPr>
            <a:endParaRPr lang="en-AU" dirty="0"/>
          </a:p>
          <a:p>
            <a:pPr marL="0" indent="0">
              <a:buNone/>
            </a:pPr>
            <a:r>
              <a:rPr lang="en-AU" dirty="0"/>
              <a:t>Common materials are carbon, water, carbon dioxide, heavy water etc.</a:t>
            </a:r>
          </a:p>
        </p:txBody>
      </p:sp>
    </p:spTree>
    <p:extLst>
      <p:ext uri="{BB962C8B-B14F-4D97-AF65-F5344CB8AC3E}">
        <p14:creationId xmlns:p14="http://schemas.microsoft.com/office/powerpoint/2010/main" val="3154667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C9AE-6715-4935-95F9-4202D9481F01}"/>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EB3DDE98-3CD6-48A3-BEB8-02B160E71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853" y="75219"/>
            <a:ext cx="9106293" cy="6707562"/>
          </a:xfrm>
        </p:spPr>
      </p:pic>
    </p:spTree>
    <p:extLst>
      <p:ext uri="{BB962C8B-B14F-4D97-AF65-F5344CB8AC3E}">
        <p14:creationId xmlns:p14="http://schemas.microsoft.com/office/powerpoint/2010/main" val="387792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3A36-AECB-4A72-A53A-B9A852582CA1}"/>
              </a:ext>
            </a:extLst>
          </p:cNvPr>
          <p:cNvSpPr>
            <a:spLocks noGrp="1"/>
          </p:cNvSpPr>
          <p:nvPr>
            <p:ph type="title"/>
          </p:nvPr>
        </p:nvSpPr>
        <p:spPr/>
        <p:txBody>
          <a:bodyPr/>
          <a:lstStyle/>
          <a:p>
            <a:r>
              <a:rPr lang="en-AU" dirty="0"/>
              <a:t>Control Rods</a:t>
            </a:r>
          </a:p>
        </p:txBody>
      </p:sp>
      <p:sp>
        <p:nvSpPr>
          <p:cNvPr id="3" name="Content Placeholder 2">
            <a:extLst>
              <a:ext uri="{FF2B5EF4-FFF2-40B4-BE49-F238E27FC236}">
                <a16:creationId xmlns:a16="http://schemas.microsoft.com/office/drawing/2014/main" id="{040BA79C-C0E0-4AD4-9B8F-FC4597BA5C22}"/>
              </a:ext>
            </a:extLst>
          </p:cNvPr>
          <p:cNvSpPr>
            <a:spLocks noGrp="1"/>
          </p:cNvSpPr>
          <p:nvPr>
            <p:ph sz="half" idx="1"/>
          </p:nvPr>
        </p:nvSpPr>
        <p:spPr/>
        <p:txBody>
          <a:bodyPr>
            <a:normAutofit lnSpcReduction="10000"/>
          </a:bodyPr>
          <a:lstStyle/>
          <a:p>
            <a:r>
              <a:rPr lang="en-AU" dirty="0"/>
              <a:t>In fission reactions, the number of neutrons released grows exponentially</a:t>
            </a:r>
          </a:p>
          <a:p>
            <a:endParaRPr lang="en-AU" dirty="0"/>
          </a:p>
          <a:p>
            <a:r>
              <a:rPr lang="en-AU" dirty="0"/>
              <a:t>Control Rods absorb these extra neutrons in order to CONTROL the rate at which the reaction proceeds.</a:t>
            </a:r>
          </a:p>
          <a:p>
            <a:endParaRPr lang="en-AU" dirty="0"/>
          </a:p>
          <a:p>
            <a:r>
              <a:rPr lang="en-AU" dirty="0"/>
              <a:t>Often Cadmium or Boron</a:t>
            </a:r>
          </a:p>
        </p:txBody>
      </p:sp>
      <p:pic>
        <p:nvPicPr>
          <p:cNvPr id="6" name="Content Placeholder 5">
            <a:extLst>
              <a:ext uri="{FF2B5EF4-FFF2-40B4-BE49-F238E27FC236}">
                <a16:creationId xmlns:a16="http://schemas.microsoft.com/office/drawing/2014/main" id="{55A9386D-7098-4A8B-BD3F-F3DA14BC61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6782" y="1027906"/>
            <a:ext cx="6405218" cy="3535680"/>
          </a:xfrm>
        </p:spPr>
      </p:pic>
      <p:sp>
        <p:nvSpPr>
          <p:cNvPr id="7" name="TextBox 6">
            <a:extLst>
              <a:ext uri="{FF2B5EF4-FFF2-40B4-BE49-F238E27FC236}">
                <a16:creationId xmlns:a16="http://schemas.microsoft.com/office/drawing/2014/main" id="{9155843A-8539-4B41-8572-33DD4026445B}"/>
              </a:ext>
            </a:extLst>
          </p:cNvPr>
          <p:cNvSpPr txBox="1"/>
          <p:nvPr/>
        </p:nvSpPr>
        <p:spPr>
          <a:xfrm>
            <a:off x="8026400" y="4549676"/>
            <a:ext cx="3952240" cy="2308324"/>
          </a:xfrm>
          <a:prstGeom prst="rect">
            <a:avLst/>
          </a:prstGeom>
          <a:noFill/>
        </p:spPr>
        <p:txBody>
          <a:bodyPr wrap="square" rtlCol="0">
            <a:spAutoFit/>
          </a:bodyPr>
          <a:lstStyle/>
          <a:p>
            <a:r>
              <a:rPr lang="en-US" dirty="0"/>
              <a:t>Representative diagram of control rod usage. The left image shows the control rods (green) inserted fully into the reactor core, putting the reactor in a subcritical state. In the right image, the control rods are removed, allowing more neutrons to accelerate the fission chain reaction and go supercritical. </a:t>
            </a:r>
            <a:endParaRPr lang="en-AU" dirty="0"/>
          </a:p>
        </p:txBody>
      </p:sp>
    </p:spTree>
    <p:extLst>
      <p:ext uri="{BB962C8B-B14F-4D97-AF65-F5344CB8AC3E}">
        <p14:creationId xmlns:p14="http://schemas.microsoft.com/office/powerpoint/2010/main" val="61187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91F7-0238-40F6-9E81-E4E6F04A7266}"/>
              </a:ext>
            </a:extLst>
          </p:cNvPr>
          <p:cNvSpPr>
            <a:spLocks noGrp="1"/>
          </p:cNvSpPr>
          <p:nvPr>
            <p:ph type="title"/>
          </p:nvPr>
        </p:nvSpPr>
        <p:spPr/>
        <p:txBody>
          <a:bodyPr/>
          <a:lstStyle/>
          <a:p>
            <a:r>
              <a:rPr lang="en-AU" dirty="0"/>
              <a:t>Coolant</a:t>
            </a:r>
          </a:p>
        </p:txBody>
      </p:sp>
      <p:sp>
        <p:nvSpPr>
          <p:cNvPr id="3" name="Content Placeholder 2">
            <a:extLst>
              <a:ext uri="{FF2B5EF4-FFF2-40B4-BE49-F238E27FC236}">
                <a16:creationId xmlns:a16="http://schemas.microsoft.com/office/drawing/2014/main" id="{13E112AB-94CD-48BE-AB3E-CF0204DB3F04}"/>
              </a:ext>
            </a:extLst>
          </p:cNvPr>
          <p:cNvSpPr>
            <a:spLocks noGrp="1"/>
          </p:cNvSpPr>
          <p:nvPr>
            <p:ph idx="1"/>
          </p:nvPr>
        </p:nvSpPr>
        <p:spPr/>
        <p:txBody>
          <a:bodyPr/>
          <a:lstStyle/>
          <a:p>
            <a:pPr marL="0" indent="0">
              <a:buNone/>
            </a:pPr>
            <a:r>
              <a:rPr lang="en-AU" dirty="0"/>
              <a:t>The fission reaction in the </a:t>
            </a:r>
            <a:r>
              <a:rPr lang="en-AU" b="1" dirty="0"/>
              <a:t>core</a:t>
            </a:r>
            <a:r>
              <a:rPr lang="en-AU" dirty="0"/>
              <a:t> (where fuel and control rods are) produces an enormous amount of heat.</a:t>
            </a:r>
          </a:p>
          <a:p>
            <a:pPr marL="0" indent="0">
              <a:buNone/>
            </a:pPr>
            <a:r>
              <a:rPr lang="en-AU" dirty="0"/>
              <a:t>Temperatures are typically in a range of 500-1500°C.</a:t>
            </a:r>
          </a:p>
          <a:p>
            <a:pPr marL="0" indent="0">
              <a:buNone/>
            </a:pPr>
            <a:endParaRPr lang="en-AU" dirty="0"/>
          </a:p>
          <a:p>
            <a:pPr marL="0" indent="0">
              <a:buNone/>
            </a:pPr>
            <a:r>
              <a:rPr lang="en-AU" dirty="0"/>
              <a:t>This excess heat energy is removed by the coolant, which are substances with high specific heat capacities. Liquid sodium, water, carbon dioxide or heavy water</a:t>
            </a:r>
          </a:p>
        </p:txBody>
      </p:sp>
    </p:spTree>
    <p:extLst>
      <p:ext uri="{BB962C8B-B14F-4D97-AF65-F5344CB8AC3E}">
        <p14:creationId xmlns:p14="http://schemas.microsoft.com/office/powerpoint/2010/main" val="215105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EE1E-7C1D-4E93-9968-2C62E54CBE76}"/>
              </a:ext>
            </a:extLst>
          </p:cNvPr>
          <p:cNvSpPr>
            <a:spLocks noGrp="1"/>
          </p:cNvSpPr>
          <p:nvPr>
            <p:ph type="title"/>
          </p:nvPr>
        </p:nvSpPr>
        <p:spPr/>
        <p:txBody>
          <a:bodyPr/>
          <a:lstStyle/>
          <a:p>
            <a:r>
              <a:rPr lang="en-AU" dirty="0"/>
              <a:t>Radiation Shield</a:t>
            </a:r>
          </a:p>
        </p:txBody>
      </p:sp>
      <p:sp>
        <p:nvSpPr>
          <p:cNvPr id="3" name="Content Placeholder 2">
            <a:extLst>
              <a:ext uri="{FF2B5EF4-FFF2-40B4-BE49-F238E27FC236}">
                <a16:creationId xmlns:a16="http://schemas.microsoft.com/office/drawing/2014/main" id="{928B478E-A27B-4532-8D74-BB0712A044C6}"/>
              </a:ext>
            </a:extLst>
          </p:cNvPr>
          <p:cNvSpPr>
            <a:spLocks noGrp="1"/>
          </p:cNvSpPr>
          <p:nvPr>
            <p:ph idx="1"/>
          </p:nvPr>
        </p:nvSpPr>
        <p:spPr/>
        <p:txBody>
          <a:bodyPr/>
          <a:lstStyle/>
          <a:p>
            <a:pPr marL="0" indent="0">
              <a:buNone/>
            </a:pPr>
            <a:r>
              <a:rPr lang="en-AU" dirty="0"/>
              <a:t>The corer of the reactor is encased in a protective radiation shield consisting of layers of concrete, steel, graphite and lead.</a:t>
            </a:r>
          </a:p>
          <a:p>
            <a:pPr marL="0" indent="0">
              <a:buNone/>
            </a:pPr>
            <a:endParaRPr lang="en-AU" dirty="0"/>
          </a:p>
          <a:p>
            <a:pPr marL="0" indent="0">
              <a:buNone/>
            </a:pPr>
            <a:r>
              <a:rPr lang="en-AU" dirty="0"/>
              <a:t>The total thickness is usually about 2 meters.</a:t>
            </a:r>
          </a:p>
          <a:p>
            <a:pPr marL="0" indent="0">
              <a:buNone/>
            </a:pPr>
            <a:endParaRPr lang="en-AU" dirty="0"/>
          </a:p>
          <a:p>
            <a:pPr marL="0" indent="0">
              <a:buNone/>
            </a:pPr>
            <a:r>
              <a:rPr lang="en-AU" dirty="0"/>
              <a:t>This shield prevents gamma rays and neutrons from escaping the reactor, protecting workers from damaging radiation.</a:t>
            </a:r>
          </a:p>
        </p:txBody>
      </p:sp>
    </p:spTree>
    <p:extLst>
      <p:ext uri="{BB962C8B-B14F-4D97-AF65-F5344CB8AC3E}">
        <p14:creationId xmlns:p14="http://schemas.microsoft.com/office/powerpoint/2010/main" val="295411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3207-F5B1-4B19-83C2-998BD948EA1B}"/>
              </a:ext>
            </a:extLst>
          </p:cNvPr>
          <p:cNvSpPr>
            <a:spLocks noGrp="1"/>
          </p:cNvSpPr>
          <p:nvPr>
            <p:ph type="title"/>
          </p:nvPr>
        </p:nvSpPr>
        <p:spPr/>
        <p:txBody>
          <a:bodyPr/>
          <a:lstStyle/>
          <a:p>
            <a:r>
              <a:rPr lang="en-AU" dirty="0"/>
              <a:t>Radiation Exposure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596ACE-529D-488D-86FF-E472730E2558}"/>
                  </a:ext>
                </a:extLst>
              </p:cNvPr>
              <p:cNvSpPr>
                <a:spLocks noGrp="1"/>
              </p:cNvSpPr>
              <p:nvPr>
                <p:ph idx="1"/>
              </p:nvPr>
            </p:nvSpPr>
            <p:spPr/>
            <p:txBody>
              <a:bodyPr>
                <a:normAutofit lnSpcReduction="10000"/>
              </a:bodyPr>
              <a:lstStyle/>
              <a:p>
                <a:pPr marL="0" indent="0">
                  <a:buNone/>
                </a:pPr>
                <a:r>
                  <a:rPr lang="en-AU" dirty="0"/>
                  <a:t>The severity of radiation exposure depends on the amount of radiation energy that has been absorbed and the mass of the tissue involved.</a:t>
                </a:r>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𝑎𝑏𝑠𝑜𝑟𝑏𝑒𝑑</m:t>
                      </m:r>
                      <m:r>
                        <a:rPr lang="en-AU" b="0" i="1" smtClean="0">
                          <a:latin typeface="Cambria Math" panose="02040503050406030204" pitchFamily="18" charset="0"/>
                        </a:rPr>
                        <m:t> </m:t>
                      </m:r>
                      <m:r>
                        <a:rPr lang="en-AU" b="0" i="1" smtClean="0">
                          <a:latin typeface="Cambria Math" panose="02040503050406030204" pitchFamily="18" charset="0"/>
                        </a:rPr>
                        <m:t>𝑑𝑜𝑠𝑒</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𝑒𝑛𝑒𝑟𝑔𝑦</m:t>
                          </m:r>
                          <m:r>
                            <a:rPr lang="en-AU" b="0" i="1" smtClean="0">
                              <a:latin typeface="Cambria Math" panose="02040503050406030204" pitchFamily="18" charset="0"/>
                            </a:rPr>
                            <m:t> </m:t>
                          </m:r>
                          <m:r>
                            <a:rPr lang="en-AU" b="0" i="1" smtClean="0">
                              <a:latin typeface="Cambria Math" panose="02040503050406030204" pitchFamily="18" charset="0"/>
                            </a:rPr>
                            <m:t>𝑎𝑏𝑠𝑜𝑟𝑏𝑒𝑑</m:t>
                          </m:r>
                          <m:r>
                            <a:rPr lang="en-AU" b="0" i="1" smtClean="0">
                              <a:latin typeface="Cambria Math" panose="02040503050406030204" pitchFamily="18" charset="0"/>
                            </a:rPr>
                            <m:t> </m:t>
                          </m:r>
                          <m:r>
                            <a:rPr lang="en-AU" b="0" i="1" smtClean="0">
                              <a:latin typeface="Cambria Math" panose="02040503050406030204" pitchFamily="18" charset="0"/>
                            </a:rPr>
                            <m:t>𝑏𝑦</m:t>
                          </m:r>
                          <m:r>
                            <a:rPr lang="en-AU" b="0" i="1" smtClean="0">
                              <a:latin typeface="Cambria Math" panose="02040503050406030204" pitchFamily="18" charset="0"/>
                            </a:rPr>
                            <m:t> </m:t>
                          </m:r>
                          <m:r>
                            <a:rPr lang="en-AU" b="0" i="1" smtClean="0">
                              <a:latin typeface="Cambria Math" panose="02040503050406030204" pitchFamily="18" charset="0"/>
                            </a:rPr>
                            <m:t>𝑡h𝑒</m:t>
                          </m:r>
                          <m:r>
                            <a:rPr lang="en-AU" b="0" i="1" smtClean="0">
                              <a:latin typeface="Cambria Math" panose="02040503050406030204" pitchFamily="18" charset="0"/>
                            </a:rPr>
                            <m:t> </m:t>
                          </m:r>
                          <m:r>
                            <a:rPr lang="en-AU" b="0" i="1" smtClean="0">
                              <a:latin typeface="Cambria Math" panose="02040503050406030204" pitchFamily="18" charset="0"/>
                            </a:rPr>
                            <m:t>𝑡𝑖𝑠𝑠𝑢𝑒</m:t>
                          </m:r>
                        </m:num>
                        <m:den>
                          <m:r>
                            <a:rPr lang="en-AU" b="0" i="1" smtClean="0">
                              <a:latin typeface="Cambria Math" panose="02040503050406030204" pitchFamily="18" charset="0"/>
                            </a:rPr>
                            <m:t>𝑚𝑎𝑠𝑠</m:t>
                          </m:r>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𝑡𝑖𝑠𝑠𝑢𝑒</m:t>
                          </m:r>
                        </m:den>
                      </m:f>
                    </m:oMath>
                  </m:oMathPara>
                </a14:m>
                <a:endParaRPr lang="en-AU" dirty="0"/>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𝐴𝐷</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𝐸</m:t>
                          </m:r>
                        </m:num>
                        <m:den>
                          <m:r>
                            <a:rPr lang="en-AU" b="0" i="1" smtClean="0">
                              <a:latin typeface="Cambria Math" panose="02040503050406030204" pitchFamily="18" charset="0"/>
                            </a:rPr>
                            <m:t>𝑚</m:t>
                          </m:r>
                        </m:den>
                      </m:f>
                    </m:oMath>
                  </m:oMathPara>
                </a14:m>
                <a:endParaRPr lang="en-AU" dirty="0"/>
              </a:p>
              <a:p>
                <a:pPr marL="0" indent="0">
                  <a:buNone/>
                </a:pPr>
                <a:endParaRPr lang="en-AU" dirty="0"/>
              </a:p>
              <a:p>
                <a:pPr marL="0" indent="0">
                  <a:buNone/>
                </a:pPr>
                <a:r>
                  <a:rPr lang="en-AU" dirty="0"/>
                  <a:t>Measured in Joules per kilogram, or </a:t>
                </a:r>
                <a:r>
                  <a:rPr lang="en-AU" dirty="0" err="1"/>
                  <a:t>grays</a:t>
                </a:r>
                <a:r>
                  <a:rPr lang="en-AU" dirty="0"/>
                  <a:t> (</a:t>
                </a:r>
                <a:r>
                  <a:rPr lang="en-AU" dirty="0" err="1"/>
                  <a:t>Gy</a:t>
                </a:r>
                <a:r>
                  <a:rPr lang="en-AU" dirty="0"/>
                  <a:t>)</a:t>
                </a:r>
              </a:p>
            </p:txBody>
          </p:sp>
        </mc:Choice>
        <mc:Fallback>
          <p:sp>
            <p:nvSpPr>
              <p:cNvPr id="3" name="Content Placeholder 2">
                <a:extLst>
                  <a:ext uri="{FF2B5EF4-FFF2-40B4-BE49-F238E27FC236}">
                    <a16:creationId xmlns:a16="http://schemas.microsoft.com/office/drawing/2014/main" id="{C1596ACE-529D-488D-86FF-E472730E2558}"/>
                  </a:ext>
                </a:extLst>
              </p:cNvPr>
              <p:cNvSpPr>
                <a:spLocks noGrp="1" noRot="1" noChangeAspect="1" noMove="1" noResize="1" noEditPoints="1" noAdjustHandles="1" noChangeArrowheads="1" noChangeShapeType="1" noTextEdit="1"/>
              </p:cNvSpPr>
              <p:nvPr>
                <p:ph idx="1"/>
              </p:nvPr>
            </p:nvSpPr>
            <p:spPr>
              <a:blipFill>
                <a:blip r:embed="rId2"/>
                <a:stretch>
                  <a:fillRect l="-1217" t="-3081" r="-812"/>
                </a:stretch>
              </a:blipFill>
            </p:spPr>
            <p:txBody>
              <a:bodyPr/>
              <a:lstStyle/>
              <a:p>
                <a:r>
                  <a:rPr lang="en-AU">
                    <a:noFill/>
                  </a:rPr>
                  <a:t> </a:t>
                </a:r>
              </a:p>
            </p:txBody>
          </p:sp>
        </mc:Fallback>
      </mc:AlternateContent>
    </p:spTree>
    <p:extLst>
      <p:ext uri="{BB962C8B-B14F-4D97-AF65-F5344CB8AC3E}">
        <p14:creationId xmlns:p14="http://schemas.microsoft.com/office/powerpoint/2010/main" val="278820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51A2-5614-4CF9-AD4D-4695A35A6A0F}"/>
              </a:ext>
            </a:extLst>
          </p:cNvPr>
          <p:cNvSpPr>
            <a:spLocks noGrp="1"/>
          </p:cNvSpPr>
          <p:nvPr>
            <p:ph type="title"/>
          </p:nvPr>
        </p:nvSpPr>
        <p:spPr/>
        <p:txBody>
          <a:bodyPr/>
          <a:lstStyle/>
          <a:p>
            <a:r>
              <a:rPr lang="en-AU" dirty="0"/>
              <a:t>Dose equivalent</a:t>
            </a:r>
          </a:p>
        </p:txBody>
      </p:sp>
      <p:sp>
        <p:nvSpPr>
          <p:cNvPr id="3" name="Content Placeholder 2">
            <a:extLst>
              <a:ext uri="{FF2B5EF4-FFF2-40B4-BE49-F238E27FC236}">
                <a16:creationId xmlns:a16="http://schemas.microsoft.com/office/drawing/2014/main" id="{9EDDCF36-255B-4BE8-903B-DB1EA9AC5E28}"/>
              </a:ext>
            </a:extLst>
          </p:cNvPr>
          <p:cNvSpPr>
            <a:spLocks noGrp="1"/>
          </p:cNvSpPr>
          <p:nvPr>
            <p:ph idx="1"/>
          </p:nvPr>
        </p:nvSpPr>
        <p:spPr/>
        <p:txBody>
          <a:bodyPr/>
          <a:lstStyle/>
          <a:p>
            <a:pPr marL="0" indent="0">
              <a:buNone/>
            </a:pPr>
            <a:r>
              <a:rPr lang="en-AU" dirty="0"/>
              <a:t>Absorbed dose is not widely used- It does not take into account the type of radiation involved.</a:t>
            </a:r>
          </a:p>
          <a:p>
            <a:pPr marL="0" indent="0">
              <a:buNone/>
            </a:pPr>
            <a:endParaRPr lang="en-AU" dirty="0"/>
          </a:p>
          <a:p>
            <a:pPr marL="0" indent="0">
              <a:buNone/>
            </a:pPr>
            <a:r>
              <a:rPr lang="en-AU" b="1" dirty="0"/>
              <a:t>Dose Equivalent (DE) </a:t>
            </a:r>
            <a:r>
              <a:rPr lang="en-AU" dirty="0"/>
              <a:t>is what is used, as it takes this into consideration.</a:t>
            </a:r>
          </a:p>
          <a:p>
            <a:pPr marL="0" indent="0">
              <a:buNone/>
            </a:pPr>
            <a:endParaRPr lang="en-AU" b="1" dirty="0"/>
          </a:p>
          <a:p>
            <a:pPr marL="0" indent="0">
              <a:buNone/>
            </a:pPr>
            <a:r>
              <a:rPr lang="en-AU" dirty="0"/>
              <a:t>Alpha particles are the most ionising form of radiation.  They will interact with and ionise almost every atom in their path.  Due to this, an absorbed dose of Alpha radiation is about 20 times more damaging to human tissue than an equal dose of beta or gamma radiation.</a:t>
            </a:r>
          </a:p>
        </p:txBody>
      </p:sp>
    </p:spTree>
    <p:extLst>
      <p:ext uri="{BB962C8B-B14F-4D97-AF65-F5344CB8AC3E}">
        <p14:creationId xmlns:p14="http://schemas.microsoft.com/office/powerpoint/2010/main" val="225495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0887-AFCC-4825-BF29-C20CD0E62B83}"/>
              </a:ext>
            </a:extLst>
          </p:cNvPr>
          <p:cNvSpPr>
            <a:spLocks noGrp="1"/>
          </p:cNvSpPr>
          <p:nvPr>
            <p:ph type="title"/>
          </p:nvPr>
        </p:nvSpPr>
        <p:spPr/>
        <p:txBody>
          <a:bodyPr/>
          <a:lstStyle/>
          <a:p>
            <a:r>
              <a:rPr lang="en-AU" dirty="0"/>
              <a:t>Quality factor			</a:t>
            </a:r>
          </a:p>
        </p:txBody>
      </p:sp>
      <p:sp>
        <p:nvSpPr>
          <p:cNvPr id="3" name="Content Placeholder 2">
            <a:extLst>
              <a:ext uri="{FF2B5EF4-FFF2-40B4-BE49-F238E27FC236}">
                <a16:creationId xmlns:a16="http://schemas.microsoft.com/office/drawing/2014/main" id="{83E754DB-5374-4A45-BF76-1C24ABAC2DB6}"/>
              </a:ext>
            </a:extLst>
          </p:cNvPr>
          <p:cNvSpPr>
            <a:spLocks noGrp="1"/>
          </p:cNvSpPr>
          <p:nvPr>
            <p:ph sz="half" idx="1"/>
          </p:nvPr>
        </p:nvSpPr>
        <p:spPr/>
        <p:txBody>
          <a:bodyPr/>
          <a:lstStyle/>
          <a:p>
            <a:pPr marL="0" indent="0">
              <a:buNone/>
            </a:pPr>
            <a:r>
              <a:rPr lang="en-AU" dirty="0"/>
              <a:t>The weighting of the biological impact is called the </a:t>
            </a:r>
            <a:r>
              <a:rPr lang="en-AU" b="1" dirty="0"/>
              <a:t>quality factor (QF) </a:t>
            </a:r>
            <a:r>
              <a:rPr lang="en-AU" dirty="0"/>
              <a:t>.  </a:t>
            </a:r>
          </a:p>
          <a:p>
            <a:pPr marL="0" indent="0">
              <a:buNone/>
            </a:pPr>
            <a:endParaRPr lang="en-AU" dirty="0"/>
          </a:p>
          <a:p>
            <a:pPr marL="0" indent="0">
              <a:buNone/>
            </a:pPr>
            <a:r>
              <a:rPr lang="en-AU" dirty="0"/>
              <a:t>A higher quality factor means that form of radiation is more damaging to humans.</a:t>
            </a:r>
          </a:p>
        </p:txBody>
      </p:sp>
      <p:graphicFrame>
        <p:nvGraphicFramePr>
          <p:cNvPr id="5" name="Content Placeholder 4">
            <a:extLst>
              <a:ext uri="{FF2B5EF4-FFF2-40B4-BE49-F238E27FC236}">
                <a16:creationId xmlns:a16="http://schemas.microsoft.com/office/drawing/2014/main" id="{F6E3D84D-4E46-4E74-BC03-84440D2925D1}"/>
              </a:ext>
            </a:extLst>
          </p:cNvPr>
          <p:cNvGraphicFramePr>
            <a:graphicFrameLocks noGrp="1"/>
          </p:cNvGraphicFramePr>
          <p:nvPr>
            <p:ph sz="half" idx="2"/>
            <p:extLst>
              <p:ext uri="{D42A27DB-BD31-4B8C-83A1-F6EECF244321}">
                <p14:modId xmlns:p14="http://schemas.microsoft.com/office/powerpoint/2010/main" val="674108072"/>
              </p:ext>
            </p:extLst>
          </p:nvPr>
        </p:nvGraphicFramePr>
        <p:xfrm>
          <a:off x="6172200" y="1825625"/>
          <a:ext cx="5867400" cy="466725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2420656692"/>
                    </a:ext>
                  </a:extLst>
                </a:gridCol>
                <a:gridCol w="2933700">
                  <a:extLst>
                    <a:ext uri="{9D8B030D-6E8A-4147-A177-3AD203B41FA5}">
                      <a16:colId xmlns:a16="http://schemas.microsoft.com/office/drawing/2014/main" val="1085785626"/>
                    </a:ext>
                  </a:extLst>
                </a:gridCol>
              </a:tblGrid>
              <a:tr h="777875">
                <a:tc>
                  <a:txBody>
                    <a:bodyPr/>
                    <a:lstStyle/>
                    <a:p>
                      <a:r>
                        <a:rPr lang="en-AU" dirty="0"/>
                        <a:t>Radiation</a:t>
                      </a:r>
                    </a:p>
                  </a:txBody>
                  <a:tcPr/>
                </a:tc>
                <a:tc>
                  <a:txBody>
                    <a:bodyPr/>
                    <a:lstStyle/>
                    <a:p>
                      <a:r>
                        <a:rPr lang="en-AU" dirty="0"/>
                        <a:t>QF</a:t>
                      </a:r>
                    </a:p>
                  </a:txBody>
                  <a:tcPr/>
                </a:tc>
                <a:extLst>
                  <a:ext uri="{0D108BD9-81ED-4DB2-BD59-A6C34878D82A}">
                    <a16:rowId xmlns:a16="http://schemas.microsoft.com/office/drawing/2014/main" val="1181148578"/>
                  </a:ext>
                </a:extLst>
              </a:tr>
              <a:tr h="777875">
                <a:tc>
                  <a:txBody>
                    <a:bodyPr/>
                    <a:lstStyle/>
                    <a:p>
                      <a:r>
                        <a:rPr lang="en-AU" dirty="0"/>
                        <a:t>Alpha</a:t>
                      </a:r>
                    </a:p>
                  </a:txBody>
                  <a:tcPr/>
                </a:tc>
                <a:tc>
                  <a:txBody>
                    <a:bodyPr/>
                    <a:lstStyle/>
                    <a:p>
                      <a:r>
                        <a:rPr lang="en-AU" dirty="0"/>
                        <a:t>20</a:t>
                      </a:r>
                    </a:p>
                  </a:txBody>
                  <a:tcPr/>
                </a:tc>
                <a:extLst>
                  <a:ext uri="{0D108BD9-81ED-4DB2-BD59-A6C34878D82A}">
                    <a16:rowId xmlns:a16="http://schemas.microsoft.com/office/drawing/2014/main" val="1142807314"/>
                  </a:ext>
                </a:extLst>
              </a:tr>
              <a:tr h="777875">
                <a:tc>
                  <a:txBody>
                    <a:bodyPr/>
                    <a:lstStyle/>
                    <a:p>
                      <a:r>
                        <a:rPr lang="en-AU" dirty="0"/>
                        <a:t>Neutron</a:t>
                      </a:r>
                    </a:p>
                  </a:txBody>
                  <a:tcPr/>
                </a:tc>
                <a:tc>
                  <a:txBody>
                    <a:bodyPr/>
                    <a:lstStyle/>
                    <a:p>
                      <a:r>
                        <a:rPr lang="en-AU" dirty="0"/>
                        <a:t>10</a:t>
                      </a:r>
                    </a:p>
                  </a:txBody>
                  <a:tcPr/>
                </a:tc>
                <a:extLst>
                  <a:ext uri="{0D108BD9-81ED-4DB2-BD59-A6C34878D82A}">
                    <a16:rowId xmlns:a16="http://schemas.microsoft.com/office/drawing/2014/main" val="1195154040"/>
                  </a:ext>
                </a:extLst>
              </a:tr>
              <a:tr h="777875">
                <a:tc>
                  <a:txBody>
                    <a:bodyPr/>
                    <a:lstStyle/>
                    <a:p>
                      <a:r>
                        <a:rPr lang="en-AU" dirty="0"/>
                        <a:t>Beta</a:t>
                      </a:r>
                    </a:p>
                  </a:txBody>
                  <a:tcPr/>
                </a:tc>
                <a:tc>
                  <a:txBody>
                    <a:bodyPr/>
                    <a:lstStyle/>
                    <a:p>
                      <a:r>
                        <a:rPr lang="en-AU" dirty="0"/>
                        <a:t>1</a:t>
                      </a:r>
                    </a:p>
                  </a:txBody>
                  <a:tcPr/>
                </a:tc>
                <a:extLst>
                  <a:ext uri="{0D108BD9-81ED-4DB2-BD59-A6C34878D82A}">
                    <a16:rowId xmlns:a16="http://schemas.microsoft.com/office/drawing/2014/main" val="3075936832"/>
                  </a:ext>
                </a:extLst>
              </a:tr>
              <a:tr h="777875">
                <a:tc>
                  <a:txBody>
                    <a:bodyPr/>
                    <a:lstStyle/>
                    <a:p>
                      <a:r>
                        <a:rPr lang="en-AU" dirty="0"/>
                        <a:t>Gamma</a:t>
                      </a:r>
                    </a:p>
                  </a:txBody>
                  <a:tcPr/>
                </a:tc>
                <a:tc>
                  <a:txBody>
                    <a:bodyPr/>
                    <a:lstStyle/>
                    <a:p>
                      <a:r>
                        <a:rPr lang="en-AU" dirty="0"/>
                        <a:t>1</a:t>
                      </a:r>
                    </a:p>
                  </a:txBody>
                  <a:tcPr/>
                </a:tc>
                <a:extLst>
                  <a:ext uri="{0D108BD9-81ED-4DB2-BD59-A6C34878D82A}">
                    <a16:rowId xmlns:a16="http://schemas.microsoft.com/office/drawing/2014/main" val="2454798825"/>
                  </a:ext>
                </a:extLst>
              </a:tr>
              <a:tr h="777875">
                <a:tc>
                  <a:txBody>
                    <a:bodyPr/>
                    <a:lstStyle/>
                    <a:p>
                      <a:r>
                        <a:rPr lang="en-AU" dirty="0"/>
                        <a:t>X-rays</a:t>
                      </a:r>
                    </a:p>
                  </a:txBody>
                  <a:tcPr/>
                </a:tc>
                <a:tc>
                  <a:txBody>
                    <a:bodyPr/>
                    <a:lstStyle/>
                    <a:p>
                      <a:r>
                        <a:rPr lang="en-AU" dirty="0"/>
                        <a:t>1</a:t>
                      </a:r>
                    </a:p>
                  </a:txBody>
                  <a:tcPr/>
                </a:tc>
                <a:extLst>
                  <a:ext uri="{0D108BD9-81ED-4DB2-BD59-A6C34878D82A}">
                    <a16:rowId xmlns:a16="http://schemas.microsoft.com/office/drawing/2014/main" val="4248777215"/>
                  </a:ext>
                </a:extLst>
              </a:tr>
            </a:tbl>
          </a:graphicData>
        </a:graphic>
      </p:graphicFrame>
    </p:spTree>
    <p:extLst>
      <p:ext uri="{BB962C8B-B14F-4D97-AF65-F5344CB8AC3E}">
        <p14:creationId xmlns:p14="http://schemas.microsoft.com/office/powerpoint/2010/main" val="373037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57D9-5DE6-4EAB-A7D7-5EA864497431}"/>
              </a:ext>
            </a:extLst>
          </p:cNvPr>
          <p:cNvSpPr>
            <a:spLocks noGrp="1"/>
          </p:cNvSpPr>
          <p:nvPr>
            <p:ph type="title"/>
          </p:nvPr>
        </p:nvSpPr>
        <p:spPr/>
        <p:txBody>
          <a:bodyPr/>
          <a:lstStyle/>
          <a:p>
            <a:r>
              <a:rPr lang="en-AU" dirty="0"/>
              <a:t>Dose equivalent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AAA54D-FD3D-445A-8800-1AC22CF651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𝑑𝑜𝑠𝑒</m:t>
                      </m:r>
                      <m:r>
                        <a:rPr lang="en-AU" b="0" i="1" smtClean="0">
                          <a:latin typeface="Cambria Math" panose="02040503050406030204" pitchFamily="18" charset="0"/>
                        </a:rPr>
                        <m:t> </m:t>
                      </m:r>
                      <m:r>
                        <a:rPr lang="en-AU" b="0" i="1" smtClean="0">
                          <a:latin typeface="Cambria Math" panose="02040503050406030204" pitchFamily="18" charset="0"/>
                        </a:rPr>
                        <m:t>𝑒𝑞𝑢𝑖𝑣𝑎𝑙𝑒𝑛𝑡</m:t>
                      </m:r>
                      <m:r>
                        <a:rPr lang="en-AU" b="0" i="1" smtClean="0">
                          <a:latin typeface="Cambria Math" panose="02040503050406030204" pitchFamily="18" charset="0"/>
                        </a:rPr>
                        <m:t>=</m:t>
                      </m:r>
                      <m:r>
                        <a:rPr lang="en-AU" b="0" i="1" smtClean="0">
                          <a:latin typeface="Cambria Math" panose="02040503050406030204" pitchFamily="18" charset="0"/>
                        </a:rPr>
                        <m:t>𝑎𝑏𝑠𝑜𝑟𝑏𝑒𝑑</m:t>
                      </m:r>
                      <m:r>
                        <a:rPr lang="en-AU" b="0" i="1" smtClean="0">
                          <a:latin typeface="Cambria Math" panose="02040503050406030204" pitchFamily="18" charset="0"/>
                        </a:rPr>
                        <m:t> </m:t>
                      </m:r>
                      <m:r>
                        <a:rPr lang="en-AU" b="0" i="1" smtClean="0">
                          <a:latin typeface="Cambria Math" panose="02040503050406030204" pitchFamily="18" charset="0"/>
                        </a:rPr>
                        <m:t>𝑑𝑜𝑠𝑒</m:t>
                      </m:r>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𝑞𝑢𝑎𝑙𝑖𝑡𝑦</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𝑓𝑎𝑐𝑡𝑜𝑟</m:t>
                      </m:r>
                    </m:oMath>
                  </m:oMathPara>
                </a14:m>
                <a:endParaRPr lang="en-AU" dirty="0"/>
              </a:p>
              <a:p>
                <a:pPr marL="0" indent="0">
                  <a:buNone/>
                </a:pPr>
                <a:endParaRPr lang="en-AU" dirty="0"/>
              </a:p>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𝐷𝐸</m:t>
                      </m:r>
                      <m:r>
                        <a:rPr lang="en-AU" b="0" i="1" smtClean="0">
                          <a:latin typeface="Cambria Math" panose="02040503050406030204" pitchFamily="18" charset="0"/>
                        </a:rPr>
                        <m:t>=</m:t>
                      </m:r>
                      <m:r>
                        <a:rPr lang="en-AU" b="0" i="1" smtClean="0">
                          <a:latin typeface="Cambria Math" panose="02040503050406030204" pitchFamily="18" charset="0"/>
                        </a:rPr>
                        <m:t>𝐴𝐷</m:t>
                      </m:r>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𝑄𝐹</m:t>
                      </m:r>
                    </m:oMath>
                  </m:oMathPara>
                </a14:m>
                <a:endParaRPr lang="en-AU" dirty="0"/>
              </a:p>
              <a:p>
                <a:pPr marL="0" indent="0">
                  <a:buNone/>
                </a:pPr>
                <a:endParaRPr lang="en-AU" dirty="0"/>
              </a:p>
              <a:p>
                <a:pPr marL="0" indent="0">
                  <a:buNone/>
                </a:pPr>
                <a:r>
                  <a:rPr lang="en-AU" dirty="0"/>
                  <a:t>Measured in Sieverts (</a:t>
                </a:r>
                <a:r>
                  <a:rPr lang="en-AU" dirty="0" err="1"/>
                  <a:t>Sv</a:t>
                </a:r>
                <a:r>
                  <a:rPr lang="en-AU" dirty="0"/>
                  <a:t>)</a:t>
                </a:r>
              </a:p>
            </p:txBody>
          </p:sp>
        </mc:Choice>
        <mc:Fallback>
          <p:sp>
            <p:nvSpPr>
              <p:cNvPr id="3" name="Content Placeholder 2">
                <a:extLst>
                  <a:ext uri="{FF2B5EF4-FFF2-40B4-BE49-F238E27FC236}">
                    <a16:creationId xmlns:a16="http://schemas.microsoft.com/office/drawing/2014/main" id="{5CAAA54D-FD3D-445A-8800-1AC22CF65148}"/>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AU">
                    <a:noFill/>
                  </a:rPr>
                  <a:t> </a:t>
                </a:r>
              </a:p>
            </p:txBody>
          </p:sp>
        </mc:Fallback>
      </mc:AlternateContent>
    </p:spTree>
    <p:extLst>
      <p:ext uri="{BB962C8B-B14F-4D97-AF65-F5344CB8AC3E}">
        <p14:creationId xmlns:p14="http://schemas.microsoft.com/office/powerpoint/2010/main" val="370202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ECDE-5562-42AB-840C-87D036032AA3}"/>
              </a:ext>
            </a:extLst>
          </p:cNvPr>
          <p:cNvSpPr>
            <a:spLocks noGrp="1"/>
          </p:cNvSpPr>
          <p:nvPr>
            <p:ph type="title"/>
          </p:nvPr>
        </p:nvSpPr>
        <p:spPr/>
        <p:txBody>
          <a:bodyPr/>
          <a:lstStyle/>
          <a:p>
            <a:r>
              <a:rPr lang="en-AU" dirty="0"/>
              <a:t>Diagnosis</a:t>
            </a:r>
          </a:p>
        </p:txBody>
      </p:sp>
      <p:sp>
        <p:nvSpPr>
          <p:cNvPr id="3" name="Content Placeholder 2">
            <a:extLst>
              <a:ext uri="{FF2B5EF4-FFF2-40B4-BE49-F238E27FC236}">
                <a16:creationId xmlns:a16="http://schemas.microsoft.com/office/drawing/2014/main" id="{000536FD-6642-4F89-81B4-1FDA9FEB683F}"/>
              </a:ext>
            </a:extLst>
          </p:cNvPr>
          <p:cNvSpPr>
            <a:spLocks noGrp="1"/>
          </p:cNvSpPr>
          <p:nvPr>
            <p:ph idx="1"/>
          </p:nvPr>
        </p:nvSpPr>
        <p:spPr/>
        <p:txBody>
          <a:bodyPr/>
          <a:lstStyle/>
          <a:p>
            <a:pPr marL="0" indent="0">
              <a:buNone/>
            </a:pPr>
            <a:r>
              <a:rPr lang="en-AU" dirty="0"/>
              <a:t>The radioisotope used depends on the site of the suspected tumour.</a:t>
            </a:r>
          </a:p>
          <a:p>
            <a:pPr marL="0" indent="0">
              <a:buNone/>
            </a:pPr>
            <a:r>
              <a:rPr lang="en-AU" dirty="0"/>
              <a:t>The body naturally distributes different elements to different organs.</a:t>
            </a:r>
          </a:p>
          <a:p>
            <a:pPr marL="0" indent="0">
              <a:buNone/>
            </a:pPr>
            <a:endParaRPr lang="en-AU" dirty="0"/>
          </a:p>
          <a:p>
            <a:pPr marL="0" indent="0">
              <a:buNone/>
            </a:pPr>
            <a:r>
              <a:rPr lang="en-AU" dirty="0"/>
              <a:t>Example- Iodine is sent to the thyroid gland by the liver, so is used to detect thyroid cancer.</a:t>
            </a:r>
          </a:p>
          <a:p>
            <a:pPr marL="0" indent="0">
              <a:buNone/>
            </a:pPr>
            <a:endParaRPr lang="en-AU" dirty="0"/>
          </a:p>
          <a:p>
            <a:pPr marL="0" indent="0">
              <a:buNone/>
            </a:pPr>
            <a:r>
              <a:rPr lang="en-AU" dirty="0"/>
              <a:t>When the tracer has reached the target organ, a radiation scan is taken with a gamma-ray camera.  An unusual pattern on the scan indicates a possible cancerous tumour.</a:t>
            </a:r>
          </a:p>
        </p:txBody>
      </p:sp>
    </p:spTree>
    <p:extLst>
      <p:ext uri="{BB962C8B-B14F-4D97-AF65-F5344CB8AC3E}">
        <p14:creationId xmlns:p14="http://schemas.microsoft.com/office/powerpoint/2010/main" val="362973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1D15-E279-4129-B255-7DD1190704B4}"/>
              </a:ext>
            </a:extLst>
          </p:cNvPr>
          <p:cNvSpPr>
            <a:spLocks noGrp="1"/>
          </p:cNvSpPr>
          <p:nvPr>
            <p:ph type="title"/>
          </p:nvPr>
        </p:nvSpPr>
        <p:spPr/>
        <p:txBody>
          <a:bodyPr/>
          <a:lstStyle/>
          <a:p>
            <a:r>
              <a:rPr lang="en-AU" dirty="0"/>
              <a:t>Diagnosis</a:t>
            </a:r>
          </a:p>
        </p:txBody>
      </p:sp>
      <p:sp>
        <p:nvSpPr>
          <p:cNvPr id="3" name="Content Placeholder 2">
            <a:extLst>
              <a:ext uri="{FF2B5EF4-FFF2-40B4-BE49-F238E27FC236}">
                <a16:creationId xmlns:a16="http://schemas.microsoft.com/office/drawing/2014/main" id="{2410F11F-ECAA-4509-B645-EA79372ED436}"/>
              </a:ext>
            </a:extLst>
          </p:cNvPr>
          <p:cNvSpPr>
            <a:spLocks noGrp="1"/>
          </p:cNvSpPr>
          <p:nvPr>
            <p:ph idx="1"/>
          </p:nvPr>
        </p:nvSpPr>
        <p:spPr>
          <a:xfrm>
            <a:off x="838200" y="1825625"/>
            <a:ext cx="10515600" cy="4351338"/>
          </a:xfrm>
        </p:spPr>
        <p:txBody>
          <a:bodyPr>
            <a:normAutofit lnSpcReduction="10000"/>
          </a:bodyPr>
          <a:lstStyle/>
          <a:p>
            <a:pPr marL="0" indent="0">
              <a:buNone/>
            </a:pPr>
            <a:r>
              <a:rPr lang="en-AU" dirty="0"/>
              <a:t>The radioisotopes used for this type of diagnosis need to be gamma ray emitters.  Why?</a:t>
            </a:r>
          </a:p>
          <a:p>
            <a:pPr marL="0" indent="0">
              <a:buNone/>
            </a:pPr>
            <a:endParaRPr lang="en-AU" dirty="0"/>
          </a:p>
          <a:p>
            <a:pPr marL="0" indent="0">
              <a:buNone/>
            </a:pPr>
            <a:r>
              <a:rPr lang="en-AU" dirty="0"/>
              <a:t>A-So the radiation has enough penetrating ability to pass out of the body to the camera.</a:t>
            </a:r>
          </a:p>
          <a:p>
            <a:pPr marL="0" indent="0">
              <a:buNone/>
            </a:pPr>
            <a:endParaRPr lang="en-AU" dirty="0"/>
          </a:p>
          <a:p>
            <a:pPr marL="0" indent="0">
              <a:buNone/>
            </a:pPr>
            <a:r>
              <a:rPr lang="en-AU" dirty="0"/>
              <a:t>It should have a short half-life.  Why?</a:t>
            </a:r>
          </a:p>
          <a:p>
            <a:pPr marL="0" indent="0">
              <a:buNone/>
            </a:pPr>
            <a:endParaRPr lang="en-AU" dirty="0"/>
          </a:p>
          <a:p>
            <a:pPr marL="0" indent="0">
              <a:buNone/>
            </a:pPr>
            <a:r>
              <a:rPr lang="en-AU"/>
              <a:t>A-So </a:t>
            </a:r>
            <a:r>
              <a:rPr lang="en-AU" dirty="0"/>
              <a:t>the patient is not subjected to any unnecessary long-term exposure to radiation.</a:t>
            </a:r>
          </a:p>
        </p:txBody>
      </p:sp>
    </p:spTree>
    <p:extLst>
      <p:ext uri="{BB962C8B-B14F-4D97-AF65-F5344CB8AC3E}">
        <p14:creationId xmlns:p14="http://schemas.microsoft.com/office/powerpoint/2010/main" val="23669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6C2E-06FD-4810-AACE-D196288D17D9}"/>
              </a:ext>
            </a:extLst>
          </p:cNvPr>
          <p:cNvSpPr>
            <a:spLocks noGrp="1"/>
          </p:cNvSpPr>
          <p:nvPr>
            <p:ph type="title"/>
          </p:nvPr>
        </p:nvSpPr>
        <p:spPr/>
        <p:txBody>
          <a:bodyPr/>
          <a:lstStyle/>
          <a:p>
            <a:r>
              <a:rPr lang="en-AU" dirty="0"/>
              <a:t>Treatment</a:t>
            </a:r>
          </a:p>
        </p:txBody>
      </p:sp>
      <p:sp>
        <p:nvSpPr>
          <p:cNvPr id="3" name="Content Placeholder 2">
            <a:extLst>
              <a:ext uri="{FF2B5EF4-FFF2-40B4-BE49-F238E27FC236}">
                <a16:creationId xmlns:a16="http://schemas.microsoft.com/office/drawing/2014/main" id="{03726620-18F2-4159-8E63-01C370DFFB4B}"/>
              </a:ext>
            </a:extLst>
          </p:cNvPr>
          <p:cNvSpPr>
            <a:spLocks noGrp="1"/>
          </p:cNvSpPr>
          <p:nvPr>
            <p:ph idx="1"/>
          </p:nvPr>
        </p:nvSpPr>
        <p:spPr/>
        <p:txBody>
          <a:bodyPr/>
          <a:lstStyle/>
          <a:p>
            <a:pPr marL="0" indent="0">
              <a:buNone/>
            </a:pPr>
            <a:r>
              <a:rPr lang="en-AU" dirty="0"/>
              <a:t>Rapidly dividing cancerous cells are more susceptible to radiation than healthy tissue, so radiation is often used in cancer treatment.</a:t>
            </a:r>
          </a:p>
          <a:p>
            <a:pPr marL="0" indent="0">
              <a:buNone/>
            </a:pPr>
            <a:endParaRPr lang="en-AU" dirty="0"/>
          </a:p>
          <a:p>
            <a:pPr marL="0" indent="0">
              <a:buNone/>
            </a:pPr>
            <a:r>
              <a:rPr lang="en-AU" dirty="0"/>
              <a:t>Some sources can be used to specifically target only the cancerous tissue, such as Co-60</a:t>
            </a:r>
          </a:p>
        </p:txBody>
      </p:sp>
    </p:spTree>
    <p:extLst>
      <p:ext uri="{BB962C8B-B14F-4D97-AF65-F5344CB8AC3E}">
        <p14:creationId xmlns:p14="http://schemas.microsoft.com/office/powerpoint/2010/main" val="216483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A08-9BD6-4D0B-B7AD-4C2394BFABFA}"/>
              </a:ext>
            </a:extLst>
          </p:cNvPr>
          <p:cNvSpPr>
            <a:spLocks noGrp="1"/>
          </p:cNvSpPr>
          <p:nvPr>
            <p:ph type="ctrTitle"/>
          </p:nvPr>
        </p:nvSpPr>
        <p:spPr/>
        <p:txBody>
          <a:bodyPr/>
          <a:lstStyle/>
          <a:p>
            <a:r>
              <a:rPr lang="en-AU" dirty="0"/>
              <a:t>Nuclear Reactors</a:t>
            </a:r>
          </a:p>
        </p:txBody>
      </p:sp>
      <p:sp>
        <p:nvSpPr>
          <p:cNvPr id="3" name="Subtitle 2">
            <a:extLst>
              <a:ext uri="{FF2B5EF4-FFF2-40B4-BE49-F238E27FC236}">
                <a16:creationId xmlns:a16="http://schemas.microsoft.com/office/drawing/2014/main" id="{C9D707C6-084A-4115-976E-D6612781F4CD}"/>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350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779</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Radiation in Medicine and Nuclear Reactors</vt:lpstr>
      <vt:lpstr>Radiation Exposure</vt:lpstr>
      <vt:lpstr>Dose equivalent</vt:lpstr>
      <vt:lpstr>Quality factor   </vt:lpstr>
      <vt:lpstr>Dose equivalent</vt:lpstr>
      <vt:lpstr>Diagnosis</vt:lpstr>
      <vt:lpstr>Diagnosis</vt:lpstr>
      <vt:lpstr>Treatment</vt:lpstr>
      <vt:lpstr>Nuclear Reactors</vt:lpstr>
      <vt:lpstr>Parts of a nuclear reactor</vt:lpstr>
      <vt:lpstr>PowerPoint Presentation</vt:lpstr>
      <vt:lpstr>Fuel Rods</vt:lpstr>
      <vt:lpstr>Moderator</vt:lpstr>
      <vt:lpstr>PowerPoint Presentation</vt:lpstr>
      <vt:lpstr>Control Rods</vt:lpstr>
      <vt:lpstr>Coolant</vt:lpstr>
      <vt:lpstr>Radiation Shield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Malacari</dc:creator>
  <cp:lastModifiedBy>Jared Malacari</cp:lastModifiedBy>
  <cp:revision>11</cp:revision>
  <dcterms:created xsi:type="dcterms:W3CDTF">2018-03-28T03:37:24Z</dcterms:created>
  <dcterms:modified xsi:type="dcterms:W3CDTF">2018-03-29T03:17:28Z</dcterms:modified>
</cp:coreProperties>
</file>