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7" d="100"/>
          <a:sy n="57" d="100"/>
        </p:scale>
        <p:origin x="-90" y="-13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DA023B8-BA1B-417D-955C-70FC28FDF582}" type="datetimeFigureOut">
              <a:rPr lang="en-AU" smtClean="0"/>
              <a:t>14/09/2017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8878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DA023B8-BA1B-417D-955C-70FC28FDF582}" type="datetimeFigureOut">
              <a:rPr lang="en-AU" smtClean="0"/>
              <a:t>14/09/2017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05725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DA023B8-BA1B-417D-955C-70FC28FDF582}" type="datetimeFigureOut">
              <a:rPr lang="en-AU" smtClean="0"/>
              <a:t>14/09/2017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50925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DA023B8-BA1B-417D-955C-70FC28FDF582}" type="datetimeFigureOut">
              <a:rPr lang="en-AU" smtClean="0"/>
              <a:t>14/09/2017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42645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023B8-BA1B-417D-955C-70FC28FDF582}" type="datetimeFigureOut">
              <a:rPr lang="en-AU" smtClean="0"/>
              <a:t>14/09/2017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172015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DA023B8-BA1B-417D-955C-70FC28FDF582}" type="datetimeFigureOut">
              <a:rPr lang="en-AU" smtClean="0"/>
              <a:t>14/09/2017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07843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DA023B8-BA1B-417D-955C-70FC28FDF582}" type="datetimeFigureOut">
              <a:rPr lang="en-AU" smtClean="0"/>
              <a:t>14/09/2017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278901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DA023B8-BA1B-417D-955C-70FC28FDF582}" type="datetimeFigureOut">
              <a:rPr lang="en-AU" smtClean="0"/>
              <a:t>14/09/2017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11791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023B8-BA1B-417D-955C-70FC28FDF582}" type="datetimeFigureOut">
              <a:rPr lang="en-AU" smtClean="0"/>
              <a:t>14/09/2017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387319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023B8-BA1B-417D-955C-70FC28FDF582}" type="datetimeFigureOut">
              <a:rPr lang="en-AU" smtClean="0"/>
              <a:t>14/09/2017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109289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023B8-BA1B-417D-955C-70FC28FDF582}" type="datetimeFigureOut">
              <a:rPr lang="en-AU" smtClean="0"/>
              <a:t>14/09/2017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221ECB-E436-4F95-9509-E1152A851181}" type="slidenum">
              <a:rPr lang="en-AU" smtClean="0"/>
              <a:t>‹#›</a:t>
            </a:fld>
            <a:endParaRPr lang="en-AU"/>
          </a:p>
        </p:txBody>
      </p:sp>
    </p:spTree>
    <p:extLst>
      <p:ext uri="{BB962C8B-B14F-4D97-AF65-F5344CB8AC3E}">
        <p14:creationId xmlns:p14="http://schemas.microsoft.com/office/powerpoint/2010/main" val="133817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023B8-BA1B-417D-955C-70FC28FDF582}" type="datetimeFigureOut">
              <a:rPr lang="en-AU" smtClean="0"/>
              <a:t>14/09/2017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21ECB-E436-4F95-9509-E1152A851181}" type="slidenum">
              <a:rPr lang="en-AU" smtClean="0"/>
              <a:t>‹#›</a:t>
            </a:fld>
            <a:endParaRPr lang="en-AU"/>
          </a:p>
        </p:txBody>
      </p:sp>
    </p:spTree>
    <p:extLst>
      <p:ext uri="{BB962C8B-B14F-4D97-AF65-F5344CB8AC3E}">
        <p14:creationId xmlns:p14="http://schemas.microsoft.com/office/powerpoint/2010/main" val="572626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Waves</a:t>
            </a:r>
            <a:br>
              <a:rPr lang="en-AU" dirty="0" smtClean="0"/>
            </a:br>
            <a:r>
              <a:rPr lang="en-AU" dirty="0" smtClean="0"/>
              <a:t>Science as a human endeavour</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16918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Noise pollution</a:t>
            </a:r>
            <a:endParaRPr lang="en-AU" dirty="0"/>
          </a:p>
        </p:txBody>
      </p:sp>
      <p:sp>
        <p:nvSpPr>
          <p:cNvPr id="3" name="Content Placeholder 2"/>
          <p:cNvSpPr>
            <a:spLocks noGrp="1"/>
          </p:cNvSpPr>
          <p:nvPr>
            <p:ph idx="1"/>
          </p:nvPr>
        </p:nvSpPr>
        <p:spPr/>
        <p:txBody>
          <a:bodyPr/>
          <a:lstStyle/>
          <a:p>
            <a:pPr marL="0" indent="0">
              <a:buNone/>
            </a:pPr>
            <a:r>
              <a:rPr lang="en-AU" dirty="0" smtClean="0"/>
              <a:t>Disturbing noise with harmful impacts on human or animal life.</a:t>
            </a:r>
          </a:p>
          <a:p>
            <a:pPr marL="0" indent="0">
              <a:buNone/>
            </a:pPr>
            <a:endParaRPr lang="en-AU" dirty="0"/>
          </a:p>
          <a:p>
            <a:pPr marL="0" indent="0">
              <a:buNone/>
            </a:pPr>
            <a:r>
              <a:rPr lang="en-AU" dirty="0" smtClean="0"/>
              <a:t>Can have both psychological damage and physical</a:t>
            </a:r>
          </a:p>
          <a:p>
            <a:pPr marL="0" indent="0">
              <a:buNone/>
            </a:pPr>
            <a:endParaRPr lang="en-AU" dirty="0"/>
          </a:p>
          <a:p>
            <a:pPr marL="0" indent="0">
              <a:buNone/>
            </a:pPr>
            <a:r>
              <a:rPr lang="en-AU" dirty="0" smtClean="0"/>
              <a:t>Psychological	-	Stress</a:t>
            </a:r>
          </a:p>
          <a:p>
            <a:pPr marL="0" indent="0">
              <a:buNone/>
            </a:pPr>
            <a:r>
              <a:rPr lang="en-AU" dirty="0"/>
              <a:t>	</a:t>
            </a:r>
            <a:r>
              <a:rPr lang="en-AU" dirty="0" smtClean="0"/>
              <a:t>		-	Sleep disturbances</a:t>
            </a:r>
          </a:p>
          <a:p>
            <a:pPr marL="0" indent="0">
              <a:buNone/>
            </a:pPr>
            <a:r>
              <a:rPr lang="en-AU" dirty="0"/>
              <a:t>	</a:t>
            </a:r>
            <a:r>
              <a:rPr lang="en-AU" dirty="0" smtClean="0"/>
              <a:t>		-	Reduced concentration</a:t>
            </a:r>
            <a:endParaRPr lang="en-AU" dirty="0"/>
          </a:p>
        </p:txBody>
      </p:sp>
    </p:spTree>
    <p:extLst>
      <p:ext uri="{BB962C8B-B14F-4D97-AF65-F5344CB8AC3E}">
        <p14:creationId xmlns:p14="http://schemas.microsoft.com/office/powerpoint/2010/main" val="263822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Noise Pollution</a:t>
            </a:r>
            <a:endParaRPr lang="en-AU" dirty="0"/>
          </a:p>
        </p:txBody>
      </p:sp>
      <p:sp>
        <p:nvSpPr>
          <p:cNvPr id="3" name="Content Placeholder 2"/>
          <p:cNvSpPr>
            <a:spLocks noGrp="1"/>
          </p:cNvSpPr>
          <p:nvPr>
            <p:ph idx="1"/>
          </p:nvPr>
        </p:nvSpPr>
        <p:spPr/>
        <p:txBody>
          <a:bodyPr/>
          <a:lstStyle/>
          <a:p>
            <a:pPr marL="0" indent="0">
              <a:buNone/>
            </a:pPr>
            <a:r>
              <a:rPr lang="en-AU" dirty="0" smtClean="0"/>
              <a:t>Physical damage from noise pollution		</a:t>
            </a:r>
          </a:p>
          <a:p>
            <a:pPr marL="0" indent="0">
              <a:buNone/>
            </a:pPr>
            <a:r>
              <a:rPr lang="en-AU" dirty="0"/>
              <a:t>	</a:t>
            </a:r>
            <a:r>
              <a:rPr lang="en-AU" dirty="0" smtClean="0"/>
              <a:t>		-	Hypertension (HBP)</a:t>
            </a:r>
          </a:p>
          <a:p>
            <a:pPr marL="0" indent="0">
              <a:buNone/>
            </a:pPr>
            <a:r>
              <a:rPr lang="en-AU" dirty="0"/>
              <a:t>	</a:t>
            </a:r>
            <a:r>
              <a:rPr lang="en-AU" dirty="0" smtClean="0"/>
              <a:t>		-	Heart attacks</a:t>
            </a:r>
          </a:p>
          <a:p>
            <a:pPr marL="0" indent="0">
              <a:buNone/>
            </a:pPr>
            <a:r>
              <a:rPr lang="en-AU" dirty="0"/>
              <a:t>	</a:t>
            </a:r>
            <a:r>
              <a:rPr lang="en-AU" dirty="0" smtClean="0"/>
              <a:t>		-	Hearing loss</a:t>
            </a:r>
          </a:p>
          <a:p>
            <a:pPr marL="0" indent="0">
              <a:buNone/>
            </a:pPr>
            <a:r>
              <a:rPr lang="en-AU" dirty="0"/>
              <a:t>	</a:t>
            </a:r>
            <a:r>
              <a:rPr lang="en-AU" dirty="0" smtClean="0"/>
              <a:t>		-	Tinnitus</a:t>
            </a:r>
          </a:p>
          <a:p>
            <a:pPr marL="0" indent="0">
              <a:buNone/>
            </a:pPr>
            <a:endParaRPr lang="en-AU" dirty="0" smtClean="0"/>
          </a:p>
        </p:txBody>
      </p:sp>
    </p:spTree>
    <p:extLst>
      <p:ext uri="{BB962C8B-B14F-4D97-AF65-F5344CB8AC3E}">
        <p14:creationId xmlns:p14="http://schemas.microsoft.com/office/powerpoint/2010/main" val="215824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Acoustic Engineering</a:t>
            </a:r>
            <a:endParaRPr lang="en-AU" dirty="0"/>
          </a:p>
        </p:txBody>
      </p:sp>
      <p:sp>
        <p:nvSpPr>
          <p:cNvPr id="3" name="Content Placeholder 2"/>
          <p:cNvSpPr>
            <a:spLocks noGrp="1"/>
          </p:cNvSpPr>
          <p:nvPr>
            <p:ph sz="half" idx="1"/>
          </p:nvPr>
        </p:nvSpPr>
        <p:spPr/>
        <p:txBody>
          <a:bodyPr/>
          <a:lstStyle/>
          <a:p>
            <a:pPr marL="0" indent="0">
              <a:buNone/>
            </a:pPr>
            <a:r>
              <a:rPr lang="en-AU" dirty="0" smtClean="0"/>
              <a:t>Noise Control.</a:t>
            </a:r>
          </a:p>
          <a:p>
            <a:pPr marL="0" indent="0">
              <a:buNone/>
            </a:pPr>
            <a:r>
              <a:rPr lang="en-AU" dirty="0" smtClean="0"/>
              <a:t>Both reduction of unwanted noise and amplification or wanted noise.</a:t>
            </a:r>
          </a:p>
          <a:p>
            <a:pPr marL="0" indent="0">
              <a:buNone/>
            </a:pPr>
            <a:endParaRPr lang="en-AU" dirty="0"/>
          </a:p>
          <a:p>
            <a:pPr marL="0" indent="0">
              <a:buNone/>
            </a:pPr>
            <a:r>
              <a:rPr lang="en-AU" dirty="0" smtClean="0"/>
              <a:t>For reduction- absorbs sound waves or designs structures so that reflection and amplification do not occur.</a:t>
            </a:r>
          </a:p>
          <a:p>
            <a:pPr marL="0" indent="0">
              <a:buNone/>
            </a:pPr>
            <a:endParaRPr lang="en-AU" dirty="0"/>
          </a:p>
        </p:txBody>
      </p:sp>
      <p:sp>
        <p:nvSpPr>
          <p:cNvPr id="4" name="Content Placeholder 3"/>
          <p:cNvSpPr>
            <a:spLocks noGrp="1"/>
          </p:cNvSpPr>
          <p:nvPr>
            <p:ph sz="half" idx="2"/>
          </p:nvPr>
        </p:nvSpPr>
        <p:spPr/>
        <p:txBody>
          <a:bodyPr/>
          <a:lstStyle/>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290" y="1396539"/>
            <a:ext cx="6295505" cy="4721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98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Acoustic Engineering</a:t>
            </a:r>
            <a:endParaRPr lang="en-AU" dirty="0"/>
          </a:p>
        </p:txBody>
      </p:sp>
      <p:sp>
        <p:nvSpPr>
          <p:cNvPr id="3" name="Content Placeholder 2"/>
          <p:cNvSpPr>
            <a:spLocks noGrp="1"/>
          </p:cNvSpPr>
          <p:nvPr>
            <p:ph sz="half" idx="1"/>
          </p:nvPr>
        </p:nvSpPr>
        <p:spPr/>
        <p:txBody>
          <a:bodyPr>
            <a:normAutofit fontScale="92500" lnSpcReduction="10000"/>
          </a:bodyPr>
          <a:lstStyle/>
          <a:p>
            <a:pPr marL="0" indent="0">
              <a:buNone/>
            </a:pPr>
            <a:r>
              <a:rPr lang="en-AU" dirty="0" smtClean="0"/>
              <a:t>Not just reducing unwanted noise.</a:t>
            </a:r>
          </a:p>
          <a:p>
            <a:pPr marL="0" indent="0">
              <a:buNone/>
            </a:pPr>
            <a:endParaRPr lang="en-AU" dirty="0"/>
          </a:p>
          <a:p>
            <a:pPr marL="0" indent="0">
              <a:buNone/>
            </a:pPr>
            <a:r>
              <a:rPr lang="en-AU" dirty="0" smtClean="0"/>
              <a:t>Ensuring wanted noises are not disrupted.</a:t>
            </a:r>
          </a:p>
          <a:p>
            <a:pPr marL="0" indent="0">
              <a:buNone/>
            </a:pPr>
            <a:endParaRPr lang="en-AU" dirty="0"/>
          </a:p>
          <a:p>
            <a:pPr marL="0" indent="0">
              <a:buNone/>
            </a:pPr>
            <a:r>
              <a:rPr lang="en-AU" dirty="0" smtClean="0"/>
              <a:t>Concert halls, festivals, rooms, auditoriums, etc.</a:t>
            </a:r>
          </a:p>
          <a:p>
            <a:pPr marL="0" indent="0">
              <a:buNone/>
            </a:pPr>
            <a:endParaRPr lang="en-AU" dirty="0"/>
          </a:p>
          <a:p>
            <a:pPr marL="0" indent="0">
              <a:buNone/>
            </a:pPr>
            <a:r>
              <a:rPr lang="en-AU" dirty="0" smtClean="0"/>
              <a:t>Do not want destructive interference of waves, echoes, unreasonable loud spots.</a:t>
            </a:r>
            <a:endParaRPr lang="en-AU" dirty="0"/>
          </a:p>
        </p:txBody>
      </p:sp>
      <p:sp>
        <p:nvSpPr>
          <p:cNvPr id="4" name="Content Placeholder 3"/>
          <p:cNvSpPr>
            <a:spLocks noGrp="1"/>
          </p:cNvSpPr>
          <p:nvPr>
            <p:ph sz="half" idx="2"/>
          </p:nvPr>
        </p:nvSpPr>
        <p:spPr/>
        <p:txBody>
          <a:bodyPr>
            <a:normAutofit fontScale="92500" lnSpcReduction="10000"/>
          </a:bodyPr>
          <a:lstStyle/>
          <a:p>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415" y="683596"/>
            <a:ext cx="6004560" cy="601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32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775" y="-19155"/>
            <a:ext cx="10367571" cy="687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68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Medical applications</a:t>
            </a:r>
            <a:endParaRPr lang="en-AU" dirty="0"/>
          </a:p>
        </p:txBody>
      </p:sp>
      <p:sp>
        <p:nvSpPr>
          <p:cNvPr id="3" name="Content Placeholder 2"/>
          <p:cNvSpPr>
            <a:spLocks noGrp="1"/>
          </p:cNvSpPr>
          <p:nvPr>
            <p:ph sz="half" idx="1"/>
          </p:nvPr>
        </p:nvSpPr>
        <p:spPr/>
        <p:txBody>
          <a:bodyPr>
            <a:normAutofit fontScale="92500" lnSpcReduction="10000"/>
          </a:bodyPr>
          <a:lstStyle/>
          <a:p>
            <a:pPr marL="0" indent="0">
              <a:buNone/>
            </a:pPr>
            <a:r>
              <a:rPr lang="en-AU" dirty="0" smtClean="0"/>
              <a:t>Ultrasonic scanning, also known as ultrasonography uses high frequency sound waves to produce images on a screen.</a:t>
            </a:r>
          </a:p>
          <a:p>
            <a:pPr marL="0" indent="0">
              <a:buNone/>
            </a:pPr>
            <a:endParaRPr lang="en-AU" dirty="0"/>
          </a:p>
          <a:p>
            <a:pPr marL="0" indent="0">
              <a:buNone/>
            </a:pPr>
            <a:r>
              <a:rPr lang="en-AU" dirty="0" smtClean="0"/>
              <a:t>It is quicker, easier and cheaper than other scans, such as MRI.</a:t>
            </a:r>
          </a:p>
          <a:p>
            <a:pPr marL="0" indent="0">
              <a:buNone/>
            </a:pPr>
            <a:endParaRPr lang="en-AU" dirty="0"/>
          </a:p>
          <a:p>
            <a:pPr marL="0" indent="0">
              <a:buNone/>
            </a:pPr>
            <a:r>
              <a:rPr lang="en-AU" dirty="0" smtClean="0"/>
              <a:t>Often used to monitor and diagnose conditions of organs and muscles, which are hard to detect with x-rays.</a:t>
            </a:r>
          </a:p>
        </p:txBody>
      </p:sp>
      <p:pic>
        <p:nvPicPr>
          <p:cNvPr id="1026" name="Picture 2" descr="https://www.physics.utoronto.ca/~jharlow/teaching/phy138_0708/lec04/ultrasoundx_files/image002.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1312985"/>
            <a:ext cx="6485304" cy="486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7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Ultrasound-  How does it work?</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dirty="0" smtClean="0"/>
              <a:t>The ultrasound machine transmits high frequency (1 to 15 MHz) sound pulses into a body.</a:t>
            </a:r>
          </a:p>
          <a:p>
            <a:pPr marL="0" indent="0">
              <a:buNone/>
            </a:pPr>
            <a:endParaRPr lang="en-AU" dirty="0" smtClean="0"/>
          </a:p>
          <a:p>
            <a:pPr marL="0" indent="0">
              <a:buNone/>
            </a:pPr>
            <a:r>
              <a:rPr lang="en-AU" dirty="0" smtClean="0"/>
              <a:t>When these waves hit a boundary between tissues, some are reflected back to the probe, and some are transmitted.</a:t>
            </a:r>
          </a:p>
          <a:p>
            <a:pPr marL="0" indent="0">
              <a:buNone/>
            </a:pPr>
            <a:endParaRPr lang="en-AU" dirty="0" smtClean="0"/>
          </a:p>
          <a:p>
            <a:pPr marL="0" indent="0">
              <a:buNone/>
            </a:pPr>
            <a:r>
              <a:rPr lang="en-AU" dirty="0" smtClean="0"/>
              <a:t>Of the transmitted waves, some will get reflected at the next boundary and so on.</a:t>
            </a:r>
          </a:p>
          <a:p>
            <a:pPr marL="0" indent="0">
              <a:buNone/>
            </a:pPr>
            <a:endParaRPr lang="en-AU" dirty="0" smtClean="0"/>
          </a:p>
          <a:p>
            <a:pPr marL="0" indent="0">
              <a:buNone/>
            </a:pPr>
            <a:r>
              <a:rPr lang="en-AU" dirty="0" smtClean="0"/>
              <a:t>The reflected waves are picked up by the machine and plotted based on return time of the sound, and the speed of sound in tissue (about 1540m/s).  This plot forms a 2-dimensional image.</a:t>
            </a:r>
          </a:p>
          <a:p>
            <a:pPr marL="0" indent="0">
              <a:buNone/>
            </a:pPr>
            <a:endParaRPr lang="en-AU" dirty="0"/>
          </a:p>
        </p:txBody>
      </p:sp>
    </p:spTree>
    <p:extLst>
      <p:ext uri="{BB962C8B-B14F-4D97-AF65-F5344CB8AC3E}">
        <p14:creationId xmlns:p14="http://schemas.microsoft.com/office/powerpoint/2010/main" val="30960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Ultrasound</a:t>
            </a:r>
            <a:endParaRPr lang="en-AU" dirty="0"/>
          </a:p>
        </p:txBody>
      </p:sp>
      <p:sp>
        <p:nvSpPr>
          <p:cNvPr id="3" name="Content Placeholder 2"/>
          <p:cNvSpPr>
            <a:spLocks noGrp="1"/>
          </p:cNvSpPr>
          <p:nvPr>
            <p:ph idx="1"/>
          </p:nvPr>
        </p:nvSpPr>
        <p:spPr/>
        <p:txBody>
          <a:bodyPr/>
          <a:lstStyle/>
          <a:p>
            <a:pPr marL="0" indent="0">
              <a:buNone/>
            </a:pPr>
            <a:r>
              <a:rPr lang="en-AU" dirty="0" smtClean="0"/>
              <a:t>Why do ultrasounds use high frequencies?</a:t>
            </a:r>
          </a:p>
          <a:p>
            <a:pPr marL="0" indent="0">
              <a:buNone/>
            </a:pPr>
            <a:endParaRPr lang="en-AU" dirty="0"/>
          </a:p>
          <a:p>
            <a:pPr marL="0" indent="0">
              <a:buNone/>
            </a:pPr>
            <a:r>
              <a:rPr lang="en-AU" dirty="0" smtClean="0"/>
              <a:t>This is because high frequencies have shorter wavelengths.  These are absorbed more easily, and are not as penetrating.</a:t>
            </a:r>
          </a:p>
          <a:p>
            <a:pPr marL="0" indent="0">
              <a:buNone/>
            </a:pPr>
            <a:endParaRPr lang="en-AU" dirty="0"/>
          </a:p>
          <a:p>
            <a:pPr marL="0" indent="0">
              <a:buNone/>
            </a:pPr>
            <a:r>
              <a:rPr lang="en-AU" dirty="0" smtClean="0"/>
              <a:t>Low frequencies can be used for deeper imaging.</a:t>
            </a:r>
            <a:endParaRPr lang="en-AU" dirty="0"/>
          </a:p>
        </p:txBody>
      </p:sp>
    </p:spTree>
    <p:extLst>
      <p:ext uri="{BB962C8B-B14F-4D97-AF65-F5344CB8AC3E}">
        <p14:creationId xmlns:p14="http://schemas.microsoft.com/office/powerpoint/2010/main" val="43242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b="1" dirty="0" smtClean="0">
                <a:effectLst/>
              </a:rPr>
              <a:t>2.5 MHz</a:t>
            </a:r>
            <a:r>
              <a:rPr lang="en-AU" dirty="0" smtClean="0">
                <a:effectLst/>
              </a:rPr>
              <a:t>: deep abdomen, obstetric and gynaecological imaging</a:t>
            </a:r>
          </a:p>
          <a:p>
            <a:r>
              <a:rPr lang="en-AU" b="1" dirty="0" smtClean="0">
                <a:effectLst/>
              </a:rPr>
              <a:t>3.5 MHz</a:t>
            </a:r>
            <a:r>
              <a:rPr lang="en-AU" dirty="0" smtClean="0">
                <a:effectLst/>
              </a:rPr>
              <a:t>: general abdomen, obstetric and gynaecological imaging</a:t>
            </a:r>
          </a:p>
          <a:p>
            <a:r>
              <a:rPr lang="en-AU" b="1" dirty="0" smtClean="0">
                <a:effectLst/>
              </a:rPr>
              <a:t>5.0 MHz</a:t>
            </a:r>
            <a:r>
              <a:rPr lang="en-AU" dirty="0" smtClean="0">
                <a:effectLst/>
              </a:rPr>
              <a:t>: vascular, breast, pelvic imaging</a:t>
            </a:r>
          </a:p>
          <a:p>
            <a:r>
              <a:rPr lang="en-AU" b="1" dirty="0" smtClean="0">
                <a:effectLst/>
              </a:rPr>
              <a:t>7.5 MHz</a:t>
            </a:r>
            <a:r>
              <a:rPr lang="en-AU" dirty="0" smtClean="0">
                <a:effectLst/>
              </a:rPr>
              <a:t>: breast, thyroid</a:t>
            </a:r>
          </a:p>
          <a:p>
            <a:r>
              <a:rPr lang="en-AU" b="1" dirty="0" smtClean="0">
                <a:effectLst/>
              </a:rPr>
              <a:t>10.0 MHz</a:t>
            </a:r>
            <a:r>
              <a:rPr lang="en-AU" dirty="0" smtClean="0">
                <a:effectLst/>
              </a:rPr>
              <a:t>: breast, thyroid, superficial veins, superficial masses, musculoskeletal imaging.</a:t>
            </a:r>
          </a:p>
          <a:p>
            <a:r>
              <a:rPr lang="en-AU" b="1" dirty="0" smtClean="0">
                <a:effectLst/>
              </a:rPr>
              <a:t>15.0 MHz: </a:t>
            </a:r>
            <a:r>
              <a:rPr lang="en-AU" dirty="0" smtClean="0">
                <a:effectLst/>
              </a:rPr>
              <a:t>superficial structures, musculoskeletal imaging.</a:t>
            </a:r>
          </a:p>
          <a:p>
            <a:pPr marL="0" indent="0">
              <a:buNone/>
            </a:pPr>
            <a:endParaRPr lang="en-AU" dirty="0"/>
          </a:p>
        </p:txBody>
      </p:sp>
    </p:spTree>
    <p:extLst>
      <p:ext uri="{BB962C8B-B14F-4D97-AF65-F5344CB8AC3E}">
        <p14:creationId xmlns:p14="http://schemas.microsoft.com/office/powerpoint/2010/main" val="1667815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Geophysical exploration</a:t>
            </a:r>
            <a:endParaRPr lang="en-AU" dirty="0"/>
          </a:p>
        </p:txBody>
      </p:sp>
      <p:sp>
        <p:nvSpPr>
          <p:cNvPr id="3" name="Content Placeholder 2"/>
          <p:cNvSpPr>
            <a:spLocks noGrp="1"/>
          </p:cNvSpPr>
          <p:nvPr>
            <p:ph idx="1"/>
          </p:nvPr>
        </p:nvSpPr>
        <p:spPr/>
        <p:txBody>
          <a:bodyPr/>
          <a:lstStyle/>
          <a:p>
            <a:pPr marL="0" indent="0">
              <a:buNone/>
            </a:pPr>
            <a:r>
              <a:rPr lang="en-AU" dirty="0" smtClean="0"/>
              <a:t>Seismology is a branch of science that studies earthquakes.</a:t>
            </a:r>
          </a:p>
          <a:p>
            <a:pPr marL="0" indent="0">
              <a:buNone/>
            </a:pPr>
            <a:endParaRPr lang="en-AU" dirty="0"/>
          </a:p>
          <a:p>
            <a:pPr marL="0" indent="0">
              <a:buNone/>
            </a:pPr>
            <a:r>
              <a:rPr lang="en-AU" dirty="0" smtClean="0"/>
              <a:t>This study looks at earthquakes, and how they behave and reflect to determine properties of the Earth that we cannot directly observe, such as the subsurface.</a:t>
            </a:r>
            <a:endParaRPr lang="en-AU" dirty="0"/>
          </a:p>
        </p:txBody>
      </p:sp>
    </p:spTree>
    <p:extLst>
      <p:ext uri="{BB962C8B-B14F-4D97-AF65-F5344CB8AC3E}">
        <p14:creationId xmlns:p14="http://schemas.microsoft.com/office/powerpoint/2010/main" val="2285817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P-waves</a:t>
            </a:r>
            <a:endParaRPr lang="en-AU" dirty="0"/>
          </a:p>
        </p:txBody>
      </p:sp>
      <p:sp>
        <p:nvSpPr>
          <p:cNvPr id="3" name="Content Placeholder 2"/>
          <p:cNvSpPr>
            <a:spLocks noGrp="1"/>
          </p:cNvSpPr>
          <p:nvPr>
            <p:ph sz="half" idx="1"/>
          </p:nvPr>
        </p:nvSpPr>
        <p:spPr/>
        <p:txBody>
          <a:bodyPr/>
          <a:lstStyle/>
          <a:p>
            <a:pPr marL="0" indent="0">
              <a:buNone/>
            </a:pPr>
            <a:r>
              <a:rPr lang="en-AU" dirty="0" smtClean="0"/>
              <a:t>P-waves, also called Primary waves or pressure waves.</a:t>
            </a:r>
          </a:p>
          <a:p>
            <a:pPr marL="0" indent="0">
              <a:buNone/>
            </a:pPr>
            <a:endParaRPr lang="en-AU" dirty="0"/>
          </a:p>
          <a:p>
            <a:pPr marL="0" indent="0">
              <a:buNone/>
            </a:pPr>
            <a:r>
              <a:rPr lang="en-AU" dirty="0" smtClean="0"/>
              <a:t>These waves move longitudinally.</a:t>
            </a:r>
          </a:p>
          <a:p>
            <a:pPr marL="0" indent="0">
              <a:buNone/>
            </a:pPr>
            <a:endParaRPr lang="en-AU" dirty="0"/>
          </a:p>
          <a:p>
            <a:pPr marL="0" indent="0">
              <a:buNone/>
            </a:pPr>
            <a:r>
              <a:rPr lang="en-AU" dirty="0" smtClean="0"/>
              <a:t>These waves can penetrate Earths crust, and can be detected far from </a:t>
            </a:r>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0364" y="1078523"/>
            <a:ext cx="6731705" cy="5098439"/>
          </a:xfrm>
        </p:spPr>
      </p:pic>
    </p:spTree>
    <p:extLst>
      <p:ext uri="{BB962C8B-B14F-4D97-AF65-F5344CB8AC3E}">
        <p14:creationId xmlns:p14="http://schemas.microsoft.com/office/powerpoint/2010/main" val="2533170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S-Waves</a:t>
            </a:r>
            <a:endParaRPr lang="en-AU" dirty="0"/>
          </a:p>
        </p:txBody>
      </p:sp>
      <p:sp>
        <p:nvSpPr>
          <p:cNvPr id="3" name="Content Placeholder 2"/>
          <p:cNvSpPr>
            <a:spLocks noGrp="1"/>
          </p:cNvSpPr>
          <p:nvPr>
            <p:ph sz="half" idx="1"/>
          </p:nvPr>
        </p:nvSpPr>
        <p:spPr/>
        <p:txBody>
          <a:bodyPr/>
          <a:lstStyle/>
          <a:p>
            <a:pPr marL="0" indent="0">
              <a:buNone/>
            </a:pPr>
            <a:r>
              <a:rPr lang="en-AU" dirty="0" smtClean="0"/>
              <a:t>S-waves, also caller shear waves or secondary waves.</a:t>
            </a:r>
          </a:p>
          <a:p>
            <a:pPr marL="0" indent="0">
              <a:buNone/>
            </a:pPr>
            <a:endParaRPr lang="en-AU" dirty="0"/>
          </a:p>
          <a:p>
            <a:pPr marL="0" indent="0">
              <a:buNone/>
            </a:pPr>
            <a:r>
              <a:rPr lang="en-AU" dirty="0" smtClean="0"/>
              <a:t>These move as a shear, or transverse wave.</a:t>
            </a:r>
          </a:p>
          <a:p>
            <a:pPr marL="0" indent="0">
              <a:buNone/>
            </a:pPr>
            <a:endParaRPr lang="en-AU" dirty="0"/>
          </a:p>
          <a:p>
            <a:pPr marL="0" indent="0">
              <a:buNone/>
            </a:pPr>
            <a:r>
              <a:rPr lang="en-AU" dirty="0" smtClean="0"/>
              <a:t>These cannot penetrate Earth’s core.</a:t>
            </a:r>
            <a:endParaRPr lang="en-AU"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3865" y="1055078"/>
            <a:ext cx="7089162" cy="5369168"/>
          </a:xfrm>
        </p:spPr>
      </p:pic>
    </p:spTree>
    <p:extLst>
      <p:ext uri="{BB962C8B-B14F-4D97-AF65-F5344CB8AC3E}">
        <p14:creationId xmlns:p14="http://schemas.microsoft.com/office/powerpoint/2010/main" val="2796033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Seismology</a:t>
            </a:r>
            <a:endParaRPr lang="en-AU" dirty="0"/>
          </a:p>
        </p:txBody>
      </p:sp>
      <p:sp>
        <p:nvSpPr>
          <p:cNvPr id="3" name="Content Placeholder 2"/>
          <p:cNvSpPr>
            <a:spLocks noGrp="1"/>
          </p:cNvSpPr>
          <p:nvPr>
            <p:ph sz="half" idx="1"/>
          </p:nvPr>
        </p:nvSpPr>
        <p:spPr/>
        <p:txBody>
          <a:bodyPr>
            <a:normAutofit lnSpcReduction="10000"/>
          </a:bodyPr>
          <a:lstStyle/>
          <a:p>
            <a:pPr marL="0" indent="0">
              <a:buNone/>
            </a:pPr>
            <a:r>
              <a:rPr lang="en-AU" dirty="0" smtClean="0"/>
              <a:t>By studying these waves, their difference in arrival time and whether or not they do arrive at certain points on the surface allow scientists to probe the inner structure of the Earth.</a:t>
            </a:r>
          </a:p>
          <a:p>
            <a:pPr marL="0" indent="0">
              <a:buNone/>
            </a:pPr>
            <a:endParaRPr lang="en-AU" dirty="0"/>
          </a:p>
          <a:p>
            <a:pPr marL="0" indent="0">
              <a:buNone/>
            </a:pPr>
            <a:r>
              <a:rPr lang="en-AU" dirty="0" smtClean="0"/>
              <a:t>Help to determine that the Earth has both liquid and solid layers, their sizes and what they are made of.</a:t>
            </a:r>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7734" y="1690688"/>
            <a:ext cx="6374265" cy="4350436"/>
          </a:xfrm>
        </p:spPr>
      </p:pic>
    </p:spTree>
    <p:extLst>
      <p:ext uri="{BB962C8B-B14F-4D97-AF65-F5344CB8AC3E}">
        <p14:creationId xmlns:p14="http://schemas.microsoft.com/office/powerpoint/2010/main" val="1228197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504</Words>
  <Application>Microsoft Office PowerPoint</Application>
  <PresentationFormat>Custom</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Waves Science as a human endeavour</vt:lpstr>
      <vt:lpstr>Medical applications</vt:lpstr>
      <vt:lpstr>Ultrasound-  How does it work?</vt:lpstr>
      <vt:lpstr>Ultrasound</vt:lpstr>
      <vt:lpstr>PowerPoint Presentation</vt:lpstr>
      <vt:lpstr>Geophysical exploration</vt:lpstr>
      <vt:lpstr>P-waves</vt:lpstr>
      <vt:lpstr>S-Waves</vt:lpstr>
      <vt:lpstr>Seismology</vt:lpstr>
      <vt:lpstr>Noise pollution</vt:lpstr>
      <vt:lpstr>Noise Pollution</vt:lpstr>
      <vt:lpstr>Acoustic Engineering</vt:lpstr>
      <vt:lpstr>Acoustic Engineering</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 Science as a human endeavour</dc:title>
  <dc:creator>Jared Malacari</dc:creator>
  <cp:lastModifiedBy>MALACARI Jarad</cp:lastModifiedBy>
  <cp:revision>8</cp:revision>
  <dcterms:created xsi:type="dcterms:W3CDTF">2017-09-13T13:25:31Z</dcterms:created>
  <dcterms:modified xsi:type="dcterms:W3CDTF">2017-09-14T01:07:57Z</dcterms:modified>
</cp:coreProperties>
</file>