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70" r:id="rId14"/>
    <p:sldId id="271" r:id="rId15"/>
    <p:sldId id="272" r:id="rId16"/>
    <p:sldId id="275" r:id="rId17"/>
    <p:sldId id="273" r:id="rId18"/>
    <p:sldId id="274" r:id="rId19"/>
    <p:sldId id="276" r:id="rId20"/>
    <p:sldId id="278" r:id="rId21"/>
    <p:sldId id="280" r:id="rId22"/>
    <p:sldId id="279" r:id="rId23"/>
    <p:sldId id="281" r:id="rId24"/>
    <p:sldId id="277" r:id="rId25"/>
    <p:sldId id="282" r:id="rId26"/>
    <p:sldId id="283" r:id="rId27"/>
    <p:sldId id="285" r:id="rId28"/>
    <p:sldId id="286" r:id="rId29"/>
    <p:sldId id="284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18" autoAdjust="0"/>
    <p:restoredTop sz="94660"/>
  </p:normalViewPr>
  <p:slideViewPr>
    <p:cSldViewPr snapToGrid="0">
      <p:cViewPr varScale="1">
        <p:scale>
          <a:sx n="77" d="100"/>
          <a:sy n="77" d="100"/>
        </p:scale>
        <p:origin x="-34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04A5-AD4C-47DB-A7DD-82C596F68AD0}" type="datetimeFigureOut">
              <a:rPr lang="en-AU" smtClean="0"/>
              <a:t>11/09/2017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BB5E-6DB9-4D90-A365-5967BBDF99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115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04A5-AD4C-47DB-A7DD-82C596F68AD0}" type="datetimeFigureOut">
              <a:rPr lang="en-AU" smtClean="0"/>
              <a:t>11/09/2017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BB5E-6DB9-4D90-A365-5967BBDF99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600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04A5-AD4C-47DB-A7DD-82C596F68AD0}" type="datetimeFigureOut">
              <a:rPr lang="en-AU" smtClean="0"/>
              <a:t>11/09/2017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BB5E-6DB9-4D90-A365-5967BBDF99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863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04A5-AD4C-47DB-A7DD-82C596F68AD0}" type="datetimeFigureOut">
              <a:rPr lang="en-AU" smtClean="0"/>
              <a:t>11/09/2017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BB5E-6DB9-4D90-A365-5967BBDF99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255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04A5-AD4C-47DB-A7DD-82C596F68AD0}" type="datetimeFigureOut">
              <a:rPr lang="en-AU" smtClean="0"/>
              <a:t>11/09/2017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BB5E-6DB9-4D90-A365-5967BBDF99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642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04A5-AD4C-47DB-A7DD-82C596F68AD0}" type="datetimeFigureOut">
              <a:rPr lang="en-AU" smtClean="0"/>
              <a:t>11/09/2017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BB5E-6DB9-4D90-A365-5967BBDF99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42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04A5-AD4C-47DB-A7DD-82C596F68AD0}" type="datetimeFigureOut">
              <a:rPr lang="en-AU" smtClean="0"/>
              <a:t>11/09/2017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BB5E-6DB9-4D90-A365-5967BBDF99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443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04A5-AD4C-47DB-A7DD-82C596F68AD0}" type="datetimeFigureOut">
              <a:rPr lang="en-AU" smtClean="0"/>
              <a:t>11/09/2017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BB5E-6DB9-4D90-A365-5967BBDF99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939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04A5-AD4C-47DB-A7DD-82C596F68AD0}" type="datetimeFigureOut">
              <a:rPr lang="en-AU" smtClean="0"/>
              <a:t>11/09/2017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BB5E-6DB9-4D90-A365-5967BBDF99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447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04A5-AD4C-47DB-A7DD-82C596F68AD0}" type="datetimeFigureOut">
              <a:rPr lang="en-AU" smtClean="0"/>
              <a:t>11/09/2017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BB5E-6DB9-4D90-A365-5967BBDF99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134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04A5-AD4C-47DB-A7DD-82C596F68AD0}" type="datetimeFigureOut">
              <a:rPr lang="en-AU" smtClean="0"/>
              <a:t>11/09/2017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BB5E-6DB9-4D90-A365-5967BBDF99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578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B04A5-AD4C-47DB-A7DD-82C596F68AD0}" type="datetimeFigureOut">
              <a:rPr lang="en-AU" smtClean="0"/>
              <a:t>11/09/2017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BBB5E-6DB9-4D90-A365-5967BBDF99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724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2tHA7KmRME" TargetMode="External"/><Relationship Id="rId2" Type="http://schemas.openxmlformats.org/officeDocument/2006/relationships/hyperlink" Target="https://www.youtube.com/watch?v=RihcJR0zvf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8xE_nT3QySo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Waves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519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4245F9-1FB9-4EEC-9A7A-205DEE3C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3301AB7-4886-4884-97A5-012E2D7DE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" y="1371600"/>
            <a:ext cx="12154815" cy="5275527"/>
          </a:xfrm>
        </p:spPr>
      </p:pic>
    </p:spTree>
    <p:extLst>
      <p:ext uri="{BB962C8B-B14F-4D97-AF65-F5344CB8AC3E}">
        <p14:creationId xmlns:p14="http://schemas.microsoft.com/office/powerpoint/2010/main" val="353784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CBBBEA-EFCE-4B54-8067-58A7CB40C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Reflection and Refraction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9FBF07-7715-4292-854B-E7A4868CD4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1212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C36A23-F628-4670-99F0-85ADC213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B04578-C7E6-4DF2-8EF5-EAD9638C7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Reflection is when a wave changes direction at the boundary between two mediums.</a:t>
            </a:r>
          </a:p>
          <a:p>
            <a:pPr marL="0" indent="0">
              <a:buNone/>
            </a:pPr>
            <a:r>
              <a:rPr lang="en-AU" dirty="0"/>
              <a:t>The wave returns to the medium it came from.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Can be thought of the wave (light, sound, radio waves, water waves, etc.) hitting an object and bouncing off it.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When a wave is reflected, its direction of travel changes.</a:t>
            </a:r>
          </a:p>
        </p:txBody>
      </p:sp>
    </p:spTree>
    <p:extLst>
      <p:ext uri="{BB962C8B-B14F-4D97-AF65-F5344CB8AC3E}">
        <p14:creationId xmlns:p14="http://schemas.microsoft.com/office/powerpoint/2010/main" val="3208604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3241EC-C7D1-4983-ACC2-FDDA15BF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Wavefronts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208A35-CD3D-4A73-837C-B293429BC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When drawing waves, it can become a bit difficult to draw sine waves for every wave on the diagram, so we can use wavefronts.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 wavefront is a line that represents positions in the wave of identical phase.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Distance between wavefronts are equal to the wavelength of the wave.</a:t>
            </a:r>
          </a:p>
        </p:txBody>
      </p:sp>
    </p:spTree>
    <p:extLst>
      <p:ext uri="{BB962C8B-B14F-4D97-AF65-F5344CB8AC3E}">
        <p14:creationId xmlns:p14="http://schemas.microsoft.com/office/powerpoint/2010/main" val="1965789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A8B583-57A4-41CF-BEEE-374C3B15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Law of reflection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AD5667C-940E-49B6-BC0D-03CEE07C0F2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AU" dirty="0"/>
                  <a:t>Angle of incidence = angle of reflection.</a:t>
                </a:r>
              </a:p>
              <a:p>
                <a:endParaRPr lang="en-A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AU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AU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AU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AU" i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endParaRPr lang="en-AU" dirty="0"/>
              </a:p>
              <a:p>
                <a:endParaRPr lang="en-AU" dirty="0"/>
              </a:p>
              <a:p>
                <a:r>
                  <a:rPr lang="en-AU" dirty="0"/>
                  <a:t>Both angles are measured in reference to the normal</a:t>
                </a:r>
              </a:p>
              <a:p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D5667C-940E-49B6-BC0D-03CEE07C0F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C449DA1-2B3A-45E9-A7F4-5AF373D62D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502" y="1740735"/>
            <a:ext cx="6084498" cy="4468019"/>
          </a:xfrm>
        </p:spPr>
      </p:pic>
    </p:spTree>
    <p:extLst>
      <p:ext uri="{BB962C8B-B14F-4D97-AF65-F5344CB8AC3E}">
        <p14:creationId xmlns:p14="http://schemas.microsoft.com/office/powerpoint/2010/main" val="4036916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494451-E24E-42D5-B361-F0B90DDE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99E443-88C7-4F8D-83E7-563606966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When a wave moves into one medium from another, its speed will change.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This is because the speed of the wave is dependant on the medium through which it is travelling.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This change in speed can cause a change in direction of the wave.</a:t>
            </a:r>
          </a:p>
        </p:txBody>
      </p:sp>
    </p:spTree>
    <p:extLst>
      <p:ext uri="{BB962C8B-B14F-4D97-AF65-F5344CB8AC3E}">
        <p14:creationId xmlns:p14="http://schemas.microsoft.com/office/powerpoint/2010/main" val="1101454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557026-0AAA-498F-A523-9B27EB5A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Wave velocity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93F0D8-CB70-4567-BDCA-CEF169019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Velocity depends on the medium through which a wave is travelling.</a:t>
            </a:r>
          </a:p>
          <a:p>
            <a:pPr marL="0" indent="0">
              <a:buNone/>
            </a:pPr>
            <a:r>
              <a:rPr lang="en-AU" dirty="0"/>
              <a:t>Three properties affect the wave speed;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-Elasticity- Waves travel faster through mediums that are more elastic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-Density- the higher the density the slower the wave. 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-Temperature- Increased wave speed in higher temperatures.</a:t>
            </a:r>
          </a:p>
        </p:txBody>
      </p:sp>
    </p:spTree>
    <p:extLst>
      <p:ext uri="{BB962C8B-B14F-4D97-AF65-F5344CB8AC3E}">
        <p14:creationId xmlns:p14="http://schemas.microsoft.com/office/powerpoint/2010/main" val="2367712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35D03D-2DCF-4D63-B193-7B78FFD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E5E85C8-F377-4488-93B5-FBD9065A2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AU" dirty="0"/>
                  <a:t>As speed of the wave is changing, so does the wavelength.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This is due to them being related, by the following;</a:t>
                </a:r>
              </a:p>
              <a:p>
                <a:pPr marL="0" indent="0">
                  <a:buNone/>
                </a:pPr>
                <a:endParaRPr lang="en-AU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When drawing wavefronts of refracted waves, the distance between lines will change, as the wavelength changes.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E85C8-F377-4488-93B5-FBD9065A2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143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1EB91D-2E60-4530-BAF5-52654DF9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Angle of refraction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56CFFC-B674-431B-A626-A6BF59F0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For a decrease in speed.</a:t>
            </a:r>
          </a:p>
          <a:p>
            <a:pPr marL="0" indent="0">
              <a:buNone/>
            </a:pPr>
            <a:r>
              <a:rPr lang="en-AU" dirty="0"/>
              <a:t>Angle of refraction is smaller than the angle of incidence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For an increase in wave speed;</a:t>
            </a:r>
          </a:p>
          <a:p>
            <a:pPr marL="0" indent="0">
              <a:buNone/>
            </a:pPr>
            <a:r>
              <a:rPr lang="en-AU" dirty="0"/>
              <a:t>Angle of refraction is larger than the angle of incidence.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All angles are measured from the normal.</a:t>
            </a:r>
          </a:p>
        </p:txBody>
      </p:sp>
    </p:spTree>
    <p:extLst>
      <p:ext uri="{BB962C8B-B14F-4D97-AF65-F5344CB8AC3E}">
        <p14:creationId xmlns:p14="http://schemas.microsoft.com/office/powerpoint/2010/main" val="165175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2045BD-9D96-404D-90C2-714418BA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Interference of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EB3100-AF84-4F2D-8306-D5F0DAD08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When two waves meet while travelling in the same medium, they will interfere with each other.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 cause the medium to take on a shape that results from the net effect of the individual waves.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992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526605"/>
              </p:ext>
            </p:extLst>
          </p:nvPr>
        </p:nvGraphicFramePr>
        <p:xfrm>
          <a:off x="264789" y="553153"/>
          <a:ext cx="11662422" cy="5850634"/>
        </p:xfrm>
        <a:graphic>
          <a:graphicData uri="http://schemas.openxmlformats.org/drawingml/2006/table">
            <a:tbl>
              <a:tblPr firstRow="1" firstCol="1" bandRow="1"/>
              <a:tblGrid>
                <a:gridCol w="29175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69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635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843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56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Term</a:t>
                      </a:r>
                      <a:endParaRPr lang="en-AU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9794" marR="139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Symbol</a:t>
                      </a:r>
                      <a:endParaRPr lang="en-AU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9794" marR="139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Definition</a:t>
                      </a:r>
                      <a:endParaRPr lang="en-AU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9794" marR="139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Unit</a:t>
                      </a:r>
                      <a:endParaRPr lang="en-AU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9794" marR="139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969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</a:t>
                      </a:r>
                      <a:endParaRPr lang="en-AU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9794" marR="139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39794" marR="139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Identifies one or more specific points on a harmonic wave train, by reference to the angle in the Sin expression for the wave</a:t>
                      </a:r>
                    </a:p>
                  </a:txBody>
                  <a:tcPr marL="139794" marR="139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39794" marR="139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13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Wavelength</a:t>
                      </a:r>
                      <a:endParaRPr lang="en-AU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9794" marR="139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λ</a:t>
                      </a:r>
                    </a:p>
                  </a:txBody>
                  <a:tcPr marL="139794" marR="139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distance between two adjacent points in a wave which are in phase</a:t>
                      </a:r>
                    </a:p>
                  </a:txBody>
                  <a:tcPr marL="139794" marR="139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m</a:t>
                      </a:r>
                    </a:p>
                  </a:txBody>
                  <a:tcPr marL="139794" marR="139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969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Frequency</a:t>
                      </a:r>
                      <a:endParaRPr lang="en-AU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9794" marR="139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139794" marR="139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number of crests or troughs which pass a point per unit time.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Or, the number of cycles per second</a:t>
                      </a:r>
                    </a:p>
                  </a:txBody>
                  <a:tcPr marL="139794" marR="139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Hz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cycles/s</a:t>
                      </a:r>
                    </a:p>
                  </a:txBody>
                  <a:tcPr marL="139794" marR="139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969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Period</a:t>
                      </a:r>
                      <a:endParaRPr lang="en-AU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9794" marR="139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139794" marR="139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time taken for one complete cycle, or the time taken for one complete wave to pass a given point</a:t>
                      </a:r>
                    </a:p>
                  </a:txBody>
                  <a:tcPr marL="139794" marR="139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</a:t>
                      </a:r>
                    </a:p>
                  </a:txBody>
                  <a:tcPr marL="139794" marR="139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313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Wave speed</a:t>
                      </a:r>
                      <a:endParaRPr lang="en-AU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9794" marR="139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139794" marR="139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speed at which a crest or trough moves through the medium</a:t>
                      </a:r>
                    </a:p>
                  </a:txBody>
                  <a:tcPr marL="139794" marR="139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m/s</a:t>
                      </a:r>
                    </a:p>
                  </a:txBody>
                  <a:tcPr marL="139794" marR="139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313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Amplitude</a:t>
                      </a:r>
                      <a:endParaRPr lang="en-AU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9794" marR="139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139794" marR="139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maximum displacement of a particle from its mean position</a:t>
                      </a:r>
                    </a:p>
                  </a:txBody>
                  <a:tcPr marL="139794" marR="139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m</a:t>
                      </a:r>
                    </a:p>
                  </a:txBody>
                  <a:tcPr marL="139794" marR="139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0098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A586B6-9A9C-4D0D-8918-9AFDA28B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Constructive Interference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F1C0D5-F4DE-4C5F-B484-6F13B09AB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This is when the interfering waves have a displacement in the same direction.  </a:t>
            </a:r>
          </a:p>
          <a:p>
            <a:pPr marL="0" indent="0">
              <a:buNone/>
            </a:pPr>
            <a:r>
              <a:rPr lang="en-AU" dirty="0"/>
              <a:t>The displacement of the resultant wave is greater than the displacement of the two interfering pulses.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6D461F6-5658-472F-9204-5B35FBC06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80" y="4261450"/>
            <a:ext cx="6865532" cy="174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97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C7607C-20C2-48F6-900E-1162E5B6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77EFB62-5732-4EFE-8FCB-36FFF478A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21" y="144396"/>
            <a:ext cx="6728604" cy="6765474"/>
          </a:xfrm>
        </p:spPr>
      </p:pic>
    </p:spTree>
    <p:extLst>
      <p:ext uri="{BB962C8B-B14F-4D97-AF65-F5344CB8AC3E}">
        <p14:creationId xmlns:p14="http://schemas.microsoft.com/office/powerpoint/2010/main" val="1160022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7C5B6A-5731-4BA2-9F4E-A0BC46AE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Destructive Interference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C0BA6E-B1D0-475C-A516-4F83E01B2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This is when the interfering waves have displacements in opposite directions.</a:t>
            </a:r>
          </a:p>
          <a:p>
            <a:pPr marL="0" indent="0">
              <a:buNone/>
            </a:pPr>
            <a:r>
              <a:rPr lang="en-AU" dirty="0"/>
              <a:t>The displacement of the resultant wave is less than the displacement of the incident waves.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27832F9-BE73-4514-950F-7F641C7E2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773" y="3894173"/>
            <a:ext cx="6297480" cy="207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64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2123A6-78E7-4C32-9D6F-53E49FD0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3D2D4C6-CCD5-4A63-B122-1AA3FDB25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72" y="378263"/>
            <a:ext cx="8298610" cy="6479737"/>
          </a:xfrm>
        </p:spPr>
      </p:pic>
    </p:spTree>
    <p:extLst>
      <p:ext uri="{BB962C8B-B14F-4D97-AF65-F5344CB8AC3E}">
        <p14:creationId xmlns:p14="http://schemas.microsoft.com/office/powerpoint/2010/main" val="210317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2E16E0-4AB5-4FE2-9A7A-8EB37856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09F8130-800C-43E4-B07F-5FA8A0A20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62" y="1549400"/>
            <a:ext cx="11729337" cy="5014717"/>
          </a:xfrm>
        </p:spPr>
      </p:pic>
    </p:spTree>
    <p:extLst>
      <p:ext uri="{BB962C8B-B14F-4D97-AF65-F5344CB8AC3E}">
        <p14:creationId xmlns:p14="http://schemas.microsoft.com/office/powerpoint/2010/main" val="904996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E7C605-C2A4-4060-9738-9DA66759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Interference of sound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CF0675-CAA7-4AEE-994B-79688F2C4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Remember, when drawing wavefronts, we draw the lines at points of equal phase.  These are usually the maximums.  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Therefore, halfway between these wavefronts, the amplitude is at a minimum.  This is called a rarefaction </a:t>
            </a:r>
          </a:p>
        </p:txBody>
      </p:sp>
    </p:spTree>
    <p:extLst>
      <p:ext uri="{BB962C8B-B14F-4D97-AF65-F5344CB8AC3E}">
        <p14:creationId xmlns:p14="http://schemas.microsoft.com/office/powerpoint/2010/main" val="708858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34AADD-29B4-4095-88BB-D4FD5595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09F834BB-B603-4EC4-93EA-000BBF3D3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64" y="431321"/>
            <a:ext cx="9697241" cy="5916424"/>
          </a:xfrm>
        </p:spPr>
      </p:pic>
    </p:spTree>
    <p:extLst>
      <p:ext uri="{BB962C8B-B14F-4D97-AF65-F5344CB8AC3E}">
        <p14:creationId xmlns:p14="http://schemas.microsoft.com/office/powerpoint/2010/main" val="2263278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161757-F115-481B-839F-16192AA9D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74D92A7-FC16-4F9F-8C1C-01EDF53B3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834" y="310551"/>
            <a:ext cx="9393208" cy="5917721"/>
          </a:xfrm>
        </p:spPr>
      </p:pic>
    </p:spTree>
    <p:extLst>
      <p:ext uri="{BB962C8B-B14F-4D97-AF65-F5344CB8AC3E}">
        <p14:creationId xmlns:p14="http://schemas.microsoft.com/office/powerpoint/2010/main" val="2141907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1B4C20-2F05-491B-8BE7-2BE19B4ED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741F8583-B50C-445B-8516-99591BE8F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82" y="517585"/>
            <a:ext cx="9629222" cy="6283067"/>
          </a:xfrm>
        </p:spPr>
      </p:pic>
    </p:spTree>
    <p:extLst>
      <p:ext uri="{BB962C8B-B14F-4D97-AF65-F5344CB8AC3E}">
        <p14:creationId xmlns:p14="http://schemas.microsoft.com/office/powerpoint/2010/main" val="2417999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B851D8-1DF6-4C16-BC83-D931C8FB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43C3906-BED4-4213-B145-B8F233F6F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92" y="-96881"/>
            <a:ext cx="8315865" cy="6922852"/>
          </a:xfrm>
        </p:spPr>
      </p:pic>
    </p:spTree>
    <p:extLst>
      <p:ext uri="{BB962C8B-B14F-4D97-AF65-F5344CB8AC3E}">
        <p14:creationId xmlns:p14="http://schemas.microsoft.com/office/powerpoint/2010/main" val="29319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 rules to remember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36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AU" sz="3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AU" sz="3600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and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AU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36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751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Natural Frequency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When any object at rest is struck or disturbed, it will vibrate at a particular frequency.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This frequency is determined by the objects shape, mass, dimensions, composure, elasticity, etc.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This is called the natural vibration of the object and it will vibrate at its natural frequency.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9827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Forced Vibration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We can force any object to vibrate at different frequencies to its natural frequency by using a force.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This is called forced vibration.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The energy for this vibration comes from the external force, so once this force is removed the vibrations die away quickly.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7876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Resonance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If the applied and natural frequencies are the same, an object begins to resonate.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The individual vibrations will constructively interfere and large amplitude vibrations will develop. 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Each subsequent vibration that is added to this system at this frequency will continue to add to the energy of the vibration.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480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Designing for natural frequencies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Resonance due to winds, water waves and any other natural or otherwise waves needs to be accounted for when designing buildings, bridges, vehicles, oil rigs, etc.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These are often designed so that winds and waves cannot strike the structure at the natural frequencies.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Otherwise, they are designed to dampen the effect of any increased amplitude in vibration due to resonance.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0503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www.youtube.com/watch?v=RihcJR0zvfM</a:t>
            </a:r>
            <a:endParaRPr lang="en-AU" dirty="0" smtClean="0"/>
          </a:p>
          <a:p>
            <a:endParaRPr lang="en-AU" dirty="0"/>
          </a:p>
          <a:p>
            <a:r>
              <a:rPr lang="en-AU" dirty="0">
                <a:hlinkClick r:id="rId3"/>
              </a:rPr>
              <a:t>https://</a:t>
            </a:r>
            <a:r>
              <a:rPr lang="en-AU" dirty="0" smtClean="0">
                <a:hlinkClick r:id="rId3"/>
              </a:rPr>
              <a:t>www.youtube.com/watch?v=D2tHA7KmRME</a:t>
            </a:r>
            <a:endParaRPr lang="en-AU" dirty="0" smtClean="0"/>
          </a:p>
          <a:p>
            <a:endParaRPr lang="en-AU" dirty="0"/>
          </a:p>
          <a:p>
            <a:r>
              <a:rPr lang="en-AU" dirty="0">
                <a:hlinkClick r:id="rId4"/>
              </a:rPr>
              <a:t>https://</a:t>
            </a:r>
            <a:r>
              <a:rPr lang="en-AU" dirty="0" smtClean="0">
                <a:hlinkClick r:id="rId4"/>
              </a:rPr>
              <a:t>www.youtube.com/watch?v=8xE_nT3QySo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0715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Standing waves in tubes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We have previously established that the pressure at an open end of a tube must be equal to the ambient pressure (the pressure outside the tube).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Further more, at a closed end, we will have whatever pressure hits the closed end interfering with itself, so we can have maximum differences between pressures at this point (pressure antinodes.)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8084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Standing waves in tubes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But what are the particles within the tube doing?</a:t>
            </a:r>
          </a:p>
          <a:p>
            <a:pPr marL="0" indent="0">
              <a:buNone/>
            </a:pPr>
            <a:r>
              <a:rPr lang="en-AU" dirty="0" smtClean="0"/>
              <a:t>What about their displacement?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9035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Standing waves in tubes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At a closed end, the particles are pressed against the barrier, they have nowhere to move.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At an open end, they can move fairly freely.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Displacement-distance diagrams are the inverse of pressure-distance.</a:t>
            </a:r>
          </a:p>
          <a:p>
            <a:pPr marL="0" indent="0">
              <a:buNone/>
            </a:pPr>
            <a:r>
              <a:rPr lang="en-AU" dirty="0" smtClean="0"/>
              <a:t>Pressure nodes are displacement antinodes and pressure antinodes are displacement nodes.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190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2740C1-4B4E-4467-851A-3CB5867A1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17F2D07-14DC-446B-9C05-17694B9DD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22" y="998290"/>
            <a:ext cx="9848608" cy="5149363"/>
          </a:xfrm>
        </p:spPr>
      </p:pic>
    </p:spTree>
    <p:extLst>
      <p:ext uri="{BB962C8B-B14F-4D97-AF65-F5344CB8AC3E}">
        <p14:creationId xmlns:p14="http://schemas.microsoft.com/office/powerpoint/2010/main" val="392978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247E0E-2A76-42DA-B2B8-20F23DCF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2DA252C-6654-4FEC-8AB6-8591001F8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93" y="344592"/>
            <a:ext cx="9664117" cy="6304404"/>
          </a:xfrm>
        </p:spPr>
      </p:pic>
    </p:spTree>
    <p:extLst>
      <p:ext uri="{BB962C8B-B14F-4D97-AF65-F5344CB8AC3E}">
        <p14:creationId xmlns:p14="http://schemas.microsoft.com/office/powerpoint/2010/main" val="34414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1B4C6-95E6-4CFA-86F1-135E682C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Transverse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220FF6-0791-467B-A0FF-B81F16940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The displacement of the medium is perpendicular to the direction of propagation of the wave (direction energy in the wave is moving).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If the wave is moving to the right, the displacement of the particles is up and down.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Examples include the jelly baby wave from Wednesday, ripples on a pond, wave on a string.</a:t>
            </a:r>
          </a:p>
        </p:txBody>
      </p:sp>
    </p:spTree>
    <p:extLst>
      <p:ext uri="{BB962C8B-B14F-4D97-AF65-F5344CB8AC3E}">
        <p14:creationId xmlns:p14="http://schemas.microsoft.com/office/powerpoint/2010/main" val="351007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A6E319-AA01-4388-9B41-EDDB3EF8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A02C817-CCBB-4D16-83DE-E9E5F8CD6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3485"/>
            <a:ext cx="12220771" cy="35854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0917C62-67E4-4BD5-ADDC-8F62C8DC6838}"/>
              </a:ext>
            </a:extLst>
          </p:cNvPr>
          <p:cNvSpPr txBox="1"/>
          <p:nvPr/>
        </p:nvSpPr>
        <p:spPr>
          <a:xfrm flipH="1">
            <a:off x="179614" y="6139543"/>
            <a:ext cx="950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Image from http://www.acs.psu.edu/drussell/Demos/waves/wavemotion.html</a:t>
            </a:r>
          </a:p>
        </p:txBody>
      </p:sp>
    </p:spTree>
    <p:extLst>
      <p:ext uri="{BB962C8B-B14F-4D97-AF65-F5344CB8AC3E}">
        <p14:creationId xmlns:p14="http://schemas.microsoft.com/office/powerpoint/2010/main" val="387222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C8976-4D9C-47C5-9790-8B950370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Longitudinal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E437C7-DE42-4F9D-AFED-CE26BE8CA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 displacement of the medium is parallel to the propagation of the wave.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If the wave is moving to the right, the particles oscillate left and right.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Examples are sound waves, waves through a slinky.</a:t>
            </a:r>
          </a:p>
        </p:txBody>
      </p:sp>
    </p:spTree>
    <p:extLst>
      <p:ext uri="{BB962C8B-B14F-4D97-AF65-F5344CB8AC3E}">
        <p14:creationId xmlns:p14="http://schemas.microsoft.com/office/powerpoint/2010/main" val="10918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C2F11-190F-492E-B7CD-F17D06ED8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7B4710C-8EAF-4246-9E30-8D552DE44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8" y="1730828"/>
            <a:ext cx="11560629" cy="38535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C7872AD-397A-495E-9FC5-E1C45908A43E}"/>
              </a:ext>
            </a:extLst>
          </p:cNvPr>
          <p:cNvSpPr txBox="1"/>
          <p:nvPr/>
        </p:nvSpPr>
        <p:spPr>
          <a:xfrm>
            <a:off x="1404257" y="6123214"/>
            <a:ext cx="762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Image from  http://www.acs.psu.edu/drussell/Demos/waves/wavemotion.html</a:t>
            </a:r>
          </a:p>
        </p:txBody>
      </p:sp>
    </p:spTree>
    <p:extLst>
      <p:ext uri="{BB962C8B-B14F-4D97-AF65-F5344CB8AC3E}">
        <p14:creationId xmlns:p14="http://schemas.microsoft.com/office/powerpoint/2010/main" val="284544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1128</Words>
  <Application>Microsoft Office PowerPoint</Application>
  <PresentationFormat>Custom</PresentationFormat>
  <Paragraphs>165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Waves</vt:lpstr>
      <vt:lpstr>PowerPoint Presentation</vt:lpstr>
      <vt:lpstr>2 rules to remember</vt:lpstr>
      <vt:lpstr>PowerPoint Presentation</vt:lpstr>
      <vt:lpstr>PowerPoint Presentation</vt:lpstr>
      <vt:lpstr>Transverse Waves</vt:lpstr>
      <vt:lpstr>PowerPoint Presentation</vt:lpstr>
      <vt:lpstr>Longitudinal Waves</vt:lpstr>
      <vt:lpstr>PowerPoint Presentation</vt:lpstr>
      <vt:lpstr>PowerPoint Presentation</vt:lpstr>
      <vt:lpstr>Reflection and Refraction</vt:lpstr>
      <vt:lpstr>Reflection</vt:lpstr>
      <vt:lpstr>Wavefronts</vt:lpstr>
      <vt:lpstr>Law of reflection</vt:lpstr>
      <vt:lpstr>Refraction</vt:lpstr>
      <vt:lpstr>Wave velocity</vt:lpstr>
      <vt:lpstr>PowerPoint Presentation</vt:lpstr>
      <vt:lpstr>Angle of refraction</vt:lpstr>
      <vt:lpstr>Interference of waves</vt:lpstr>
      <vt:lpstr>Constructive Interference</vt:lpstr>
      <vt:lpstr>PowerPoint Presentation</vt:lpstr>
      <vt:lpstr>Destructive Interference</vt:lpstr>
      <vt:lpstr>PowerPoint Presentation</vt:lpstr>
      <vt:lpstr>PowerPoint Presentation</vt:lpstr>
      <vt:lpstr>Interference of sound waves</vt:lpstr>
      <vt:lpstr>PowerPoint Presentation</vt:lpstr>
      <vt:lpstr>PowerPoint Presentation</vt:lpstr>
      <vt:lpstr>PowerPoint Presentation</vt:lpstr>
      <vt:lpstr>PowerPoint Presentation</vt:lpstr>
      <vt:lpstr>Natural Frequency</vt:lpstr>
      <vt:lpstr>Forced Vibration</vt:lpstr>
      <vt:lpstr>Resonance</vt:lpstr>
      <vt:lpstr>Designing for natural frequencies</vt:lpstr>
      <vt:lpstr>Why?</vt:lpstr>
      <vt:lpstr>Standing waves in tubes</vt:lpstr>
      <vt:lpstr>Standing waves in tubes</vt:lpstr>
      <vt:lpstr>Standing waves in tubes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Waves</dc:title>
  <dc:creator>Jared Malacari</dc:creator>
  <cp:lastModifiedBy>MALACARI Jarad</cp:lastModifiedBy>
  <cp:revision>32</cp:revision>
  <dcterms:created xsi:type="dcterms:W3CDTF">2017-08-07T11:49:13Z</dcterms:created>
  <dcterms:modified xsi:type="dcterms:W3CDTF">2017-09-11T05:46:41Z</dcterms:modified>
</cp:coreProperties>
</file>