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4"/>
  </p:notesMasterIdLst>
  <p:sldIdLst>
    <p:sldId id="256" r:id="rId2"/>
    <p:sldId id="291" r:id="rId3"/>
    <p:sldId id="282" r:id="rId4"/>
    <p:sldId id="285" r:id="rId5"/>
    <p:sldId id="286" r:id="rId6"/>
    <p:sldId id="283" r:id="rId7"/>
    <p:sldId id="284" r:id="rId8"/>
    <p:sldId id="271" r:id="rId9"/>
    <p:sldId id="269" r:id="rId10"/>
    <p:sldId id="293" r:id="rId11"/>
    <p:sldId id="294" r:id="rId12"/>
    <p:sldId id="295" r:id="rId13"/>
    <p:sldId id="296" r:id="rId14"/>
    <p:sldId id="297" r:id="rId15"/>
    <p:sldId id="259" r:id="rId16"/>
    <p:sldId id="260" r:id="rId17"/>
    <p:sldId id="261" r:id="rId18"/>
    <p:sldId id="262" r:id="rId19"/>
    <p:sldId id="300" r:id="rId20"/>
    <p:sldId id="263" r:id="rId21"/>
    <p:sldId id="288" r:id="rId22"/>
    <p:sldId id="298" r:id="rId23"/>
    <p:sldId id="264" r:id="rId24"/>
    <p:sldId id="265" r:id="rId25"/>
    <p:sldId id="266" r:id="rId26"/>
    <p:sldId id="299" r:id="rId27"/>
    <p:sldId id="258" r:id="rId28"/>
    <p:sldId id="292" r:id="rId29"/>
    <p:sldId id="287" r:id="rId30"/>
    <p:sldId id="272" r:id="rId31"/>
    <p:sldId id="273" r:id="rId32"/>
    <p:sldId id="274" r:id="rId33"/>
    <p:sldId id="290" r:id="rId34"/>
    <p:sldId id="289" r:id="rId35"/>
    <p:sldId id="275" r:id="rId36"/>
    <p:sldId id="276" r:id="rId37"/>
    <p:sldId id="277" r:id="rId38"/>
    <p:sldId id="278" r:id="rId39"/>
    <p:sldId id="279" r:id="rId40"/>
    <p:sldId id="280" r:id="rId41"/>
    <p:sldId id="281" r:id="rId42"/>
    <p:sldId id="30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33A688-4772-4094-AFD9-1D607FDF4953}">
          <p14:sldIdLst>
            <p14:sldId id="256"/>
            <p14:sldId id="291"/>
          </p14:sldIdLst>
        </p14:section>
        <p14:section name="Units" id="{B2B02890-DF51-4763-8F5A-BCBB2ACAB1B0}">
          <p14:sldIdLst>
            <p14:sldId id="282"/>
            <p14:sldId id="285"/>
            <p14:sldId id="286"/>
            <p14:sldId id="283"/>
            <p14:sldId id="284"/>
          </p14:sldIdLst>
        </p14:section>
        <p14:section name="Significant Figures" id="{9DBDF3BE-5887-48B5-B45F-EB9FF4297BD1}">
          <p14:sldIdLst>
            <p14:sldId id="271"/>
            <p14:sldId id="269"/>
          </p14:sldIdLst>
        </p14:section>
        <p14:section name="Experimental Design" id="{61EBE674-60AD-4E86-846A-B4F400BC4F9B}">
          <p14:sldIdLst>
            <p14:sldId id="293"/>
            <p14:sldId id="294"/>
            <p14:sldId id="295"/>
            <p14:sldId id="296"/>
            <p14:sldId id="297"/>
          </p14:sldIdLst>
        </p14:section>
        <p14:section name="Uncertainty" id="{4956F48C-E181-4433-954E-DFBD6958C580}">
          <p14:sldIdLst>
            <p14:sldId id="259"/>
            <p14:sldId id="260"/>
            <p14:sldId id="261"/>
            <p14:sldId id="262"/>
            <p14:sldId id="300"/>
            <p14:sldId id="263"/>
            <p14:sldId id="288"/>
            <p14:sldId id="298"/>
            <p14:sldId id="264"/>
            <p14:sldId id="265"/>
            <p14:sldId id="266"/>
            <p14:sldId id="299"/>
          </p14:sldIdLst>
        </p14:section>
        <p14:section name="Organising and analysing data" id="{07857ABF-F8B4-4968-A9E9-EC9CEE448812}">
          <p14:sldIdLst>
            <p14:sldId id="258"/>
            <p14:sldId id="292"/>
            <p14:sldId id="287"/>
            <p14:sldId id="272"/>
            <p14:sldId id="273"/>
            <p14:sldId id="274"/>
            <p14:sldId id="290"/>
            <p14:sldId id="289"/>
            <p14:sldId id="275"/>
            <p14:sldId id="276"/>
            <p14:sldId id="277"/>
            <p14:sldId id="278"/>
            <p14:sldId id="279"/>
            <p14:sldId id="280"/>
            <p14:sldId id="281"/>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05"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errBars>
            <c:errDir val="y"/>
            <c:errBarType val="both"/>
            <c:errValType val="fixedVal"/>
            <c:noEndCap val="0"/>
            <c:val val="10"/>
            <c:spPr>
              <a:noFill/>
              <a:ln w="9525" cap="flat" cmpd="sng" algn="ctr">
                <a:solidFill>
                  <a:schemeClr val="tx1">
                    <a:lumMod val="65000"/>
                    <a:lumOff val="35000"/>
                  </a:schemeClr>
                </a:solidFill>
                <a:round/>
              </a:ln>
              <a:effectLst/>
            </c:spPr>
          </c:errBars>
          <c:errBars>
            <c:errDir val="x"/>
            <c:errBarType val="both"/>
            <c:errValType val="fixedVal"/>
            <c:noEndCap val="0"/>
            <c:val val="5"/>
            <c:spPr>
              <a:noFill/>
              <a:ln w="9525" cap="flat" cmpd="sng" algn="ctr">
                <a:solidFill>
                  <a:schemeClr val="tx1">
                    <a:lumMod val="65000"/>
                    <a:lumOff val="35000"/>
                  </a:schemeClr>
                </a:solidFill>
                <a:round/>
              </a:ln>
              <a:effectLst/>
            </c:spPr>
          </c:errBars>
          <c:xVal>
            <c:numRef>
              <c:f>Sheet1!$C$2:$C$7</c:f>
              <c:numCache>
                <c:formatCode>General</c:formatCode>
                <c:ptCount val="6"/>
                <c:pt idx="0">
                  <c:v>1</c:v>
                </c:pt>
                <c:pt idx="1">
                  <c:v>5</c:v>
                </c:pt>
                <c:pt idx="2">
                  <c:v>10</c:v>
                </c:pt>
                <c:pt idx="3">
                  <c:v>25</c:v>
                </c:pt>
                <c:pt idx="4">
                  <c:v>40</c:v>
                </c:pt>
                <c:pt idx="5">
                  <c:v>50</c:v>
                </c:pt>
              </c:numCache>
            </c:numRef>
          </c:xVal>
          <c:yVal>
            <c:numRef>
              <c:f>Sheet1!$D$2:$D$7</c:f>
              <c:numCache>
                <c:formatCode>General</c:formatCode>
                <c:ptCount val="6"/>
                <c:pt idx="0">
                  <c:v>20</c:v>
                </c:pt>
                <c:pt idx="1">
                  <c:v>28</c:v>
                </c:pt>
                <c:pt idx="2">
                  <c:v>55</c:v>
                </c:pt>
                <c:pt idx="3">
                  <c:v>100</c:v>
                </c:pt>
                <c:pt idx="4">
                  <c:v>80</c:v>
                </c:pt>
                <c:pt idx="5">
                  <c:v>160</c:v>
                </c:pt>
              </c:numCache>
            </c:numRef>
          </c:yVal>
          <c:smooth val="0"/>
          <c:extLst>
            <c:ext xmlns:c16="http://schemas.microsoft.com/office/drawing/2014/chart" uri="{C3380CC4-5D6E-409C-BE32-E72D297353CC}">
              <c16:uniqueId val="{00000000-EA77-43A7-9B67-77D930534000}"/>
            </c:ext>
          </c:extLst>
        </c:ser>
        <c:dLbls>
          <c:showLegendKey val="0"/>
          <c:showVal val="0"/>
          <c:showCatName val="0"/>
          <c:showSerName val="0"/>
          <c:showPercent val="0"/>
          <c:showBubbleSize val="0"/>
        </c:dLbls>
        <c:axId val="425186352"/>
        <c:axId val="425178808"/>
      </c:scatterChart>
      <c:valAx>
        <c:axId val="4251863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178808"/>
        <c:crosses val="autoZero"/>
        <c:crossBetween val="midCat"/>
      </c:valAx>
      <c:valAx>
        <c:axId val="425178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186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errBars>
            <c:errDir val="y"/>
            <c:errBarType val="both"/>
            <c:errValType val="fixedVal"/>
            <c:noEndCap val="0"/>
            <c:val val="10"/>
            <c:spPr>
              <a:noFill/>
              <a:ln w="9525" cap="flat" cmpd="sng" algn="ctr">
                <a:solidFill>
                  <a:schemeClr val="tx1">
                    <a:lumMod val="65000"/>
                    <a:lumOff val="35000"/>
                  </a:schemeClr>
                </a:solidFill>
                <a:round/>
              </a:ln>
              <a:effectLst/>
            </c:spPr>
          </c:errBars>
          <c:errBars>
            <c:errDir val="x"/>
            <c:errBarType val="both"/>
            <c:errValType val="fixedVal"/>
            <c:noEndCap val="0"/>
            <c:val val="1"/>
            <c:spPr>
              <a:noFill/>
              <a:ln w="9525" cap="flat" cmpd="sng" algn="ctr">
                <a:solidFill>
                  <a:schemeClr val="tx1">
                    <a:lumMod val="65000"/>
                    <a:lumOff val="35000"/>
                  </a:schemeClr>
                </a:solidFill>
                <a:round/>
              </a:ln>
              <a:effectLst/>
            </c:spPr>
          </c:errBars>
          <c:xVal>
            <c:numRef>
              <c:f>Sheet1!$C$2:$C$7</c:f>
              <c:numCache>
                <c:formatCode>General</c:formatCode>
                <c:ptCount val="6"/>
                <c:pt idx="0">
                  <c:v>1</c:v>
                </c:pt>
                <c:pt idx="1">
                  <c:v>5</c:v>
                </c:pt>
                <c:pt idx="2">
                  <c:v>10</c:v>
                </c:pt>
                <c:pt idx="3">
                  <c:v>25</c:v>
                </c:pt>
                <c:pt idx="4">
                  <c:v>40</c:v>
                </c:pt>
                <c:pt idx="5">
                  <c:v>50</c:v>
                </c:pt>
              </c:numCache>
            </c:numRef>
          </c:xVal>
          <c:yVal>
            <c:numRef>
              <c:f>Sheet1!$D$2:$D$7</c:f>
              <c:numCache>
                <c:formatCode>General</c:formatCode>
                <c:ptCount val="6"/>
                <c:pt idx="0">
                  <c:v>20</c:v>
                </c:pt>
                <c:pt idx="1">
                  <c:v>28</c:v>
                </c:pt>
                <c:pt idx="2">
                  <c:v>55</c:v>
                </c:pt>
                <c:pt idx="3">
                  <c:v>100</c:v>
                </c:pt>
                <c:pt idx="4">
                  <c:v>80</c:v>
                </c:pt>
                <c:pt idx="5">
                  <c:v>160</c:v>
                </c:pt>
              </c:numCache>
            </c:numRef>
          </c:yVal>
          <c:smooth val="0"/>
          <c:extLst>
            <c:ext xmlns:c16="http://schemas.microsoft.com/office/drawing/2014/chart" uri="{C3380CC4-5D6E-409C-BE32-E72D297353CC}">
              <c16:uniqueId val="{00000000-73C9-4A17-ADCB-E658D7659A18}"/>
            </c:ext>
          </c:extLst>
        </c:ser>
        <c:dLbls>
          <c:showLegendKey val="0"/>
          <c:showVal val="0"/>
          <c:showCatName val="0"/>
          <c:showSerName val="0"/>
          <c:showPercent val="0"/>
          <c:showBubbleSize val="0"/>
        </c:dLbls>
        <c:axId val="425186352"/>
        <c:axId val="425178808"/>
      </c:scatterChart>
      <c:valAx>
        <c:axId val="4251863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178808"/>
        <c:crosses val="autoZero"/>
        <c:crossBetween val="midCat"/>
      </c:valAx>
      <c:valAx>
        <c:axId val="425178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186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Relationship between normal force and angle of slope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Sheet1!$E$30:$E$35</c:f>
              <c:numCache>
                <c:formatCode>General</c:formatCode>
                <c:ptCount val="6"/>
                <c:pt idx="0">
                  <c:v>0</c:v>
                </c:pt>
                <c:pt idx="1">
                  <c:v>10</c:v>
                </c:pt>
                <c:pt idx="2">
                  <c:v>20</c:v>
                </c:pt>
                <c:pt idx="3">
                  <c:v>30</c:v>
                </c:pt>
                <c:pt idx="4">
                  <c:v>40</c:v>
                </c:pt>
                <c:pt idx="5">
                  <c:v>50</c:v>
                </c:pt>
              </c:numCache>
            </c:numRef>
          </c:xVal>
          <c:yVal>
            <c:numRef>
              <c:f>Sheet1!$D$30:$D$35</c:f>
              <c:numCache>
                <c:formatCode>General</c:formatCode>
                <c:ptCount val="6"/>
                <c:pt idx="0">
                  <c:v>0.49000000000000005</c:v>
                </c:pt>
                <c:pt idx="1">
                  <c:v>0.482555798975982</c:v>
                </c:pt>
                <c:pt idx="2">
                  <c:v>0.46044938418509518</c:v>
                </c:pt>
                <c:pt idx="3">
                  <c:v>0.42435244785437498</c:v>
                </c:pt>
                <c:pt idx="4">
                  <c:v>0.37536177712829927</c:v>
                </c:pt>
                <c:pt idx="5">
                  <c:v>0.31496592874640433</c:v>
                </c:pt>
              </c:numCache>
            </c:numRef>
          </c:yVal>
          <c:smooth val="0"/>
          <c:extLst>
            <c:ext xmlns:c16="http://schemas.microsoft.com/office/drawing/2014/chart" uri="{C3380CC4-5D6E-409C-BE32-E72D297353CC}">
              <c16:uniqueId val="{00000000-A628-4C25-AD91-61061D94584A}"/>
            </c:ext>
          </c:extLst>
        </c:ser>
        <c:dLbls>
          <c:showLegendKey val="0"/>
          <c:showVal val="0"/>
          <c:showCatName val="0"/>
          <c:showSerName val="0"/>
          <c:showPercent val="0"/>
          <c:showBubbleSize val="0"/>
        </c:dLbls>
        <c:axId val="380108872"/>
        <c:axId val="389145616"/>
      </c:scatterChart>
      <c:valAx>
        <c:axId val="380108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Angle of slope (degrees)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145616"/>
        <c:crosses val="autoZero"/>
        <c:crossBetween val="midCat"/>
      </c:valAx>
      <c:valAx>
        <c:axId val="389145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Normal force (N)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1088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Relationship between normal force and cosine of angle of slope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Sheet1!$F$30:$F$35</c:f>
              <c:numCache>
                <c:formatCode>General</c:formatCode>
                <c:ptCount val="6"/>
                <c:pt idx="0">
                  <c:v>1</c:v>
                </c:pt>
                <c:pt idx="1">
                  <c:v>0.98480775301220802</c:v>
                </c:pt>
                <c:pt idx="2">
                  <c:v>0.93969262078590843</c:v>
                </c:pt>
                <c:pt idx="3">
                  <c:v>0.86602540378443871</c:v>
                </c:pt>
                <c:pt idx="4">
                  <c:v>0.76604444311897801</c:v>
                </c:pt>
                <c:pt idx="5">
                  <c:v>0.64278760968653936</c:v>
                </c:pt>
              </c:numCache>
            </c:numRef>
          </c:xVal>
          <c:yVal>
            <c:numRef>
              <c:f>Sheet1!$D$30:$D$35</c:f>
              <c:numCache>
                <c:formatCode>General</c:formatCode>
                <c:ptCount val="6"/>
                <c:pt idx="0">
                  <c:v>0.49000000000000005</c:v>
                </c:pt>
                <c:pt idx="1">
                  <c:v>0.482555798975982</c:v>
                </c:pt>
                <c:pt idx="2">
                  <c:v>0.46044938418509518</c:v>
                </c:pt>
                <c:pt idx="3">
                  <c:v>0.42435244785437498</c:v>
                </c:pt>
                <c:pt idx="4">
                  <c:v>0.37536177712829927</c:v>
                </c:pt>
                <c:pt idx="5">
                  <c:v>0.31496592874640433</c:v>
                </c:pt>
              </c:numCache>
            </c:numRef>
          </c:yVal>
          <c:smooth val="0"/>
          <c:extLst>
            <c:ext xmlns:c16="http://schemas.microsoft.com/office/drawing/2014/chart" uri="{C3380CC4-5D6E-409C-BE32-E72D297353CC}">
              <c16:uniqueId val="{00000000-3A19-4F88-BB42-5BC754F4E6EC}"/>
            </c:ext>
          </c:extLst>
        </c:ser>
        <c:dLbls>
          <c:showLegendKey val="0"/>
          <c:showVal val="0"/>
          <c:showCatName val="0"/>
          <c:showSerName val="0"/>
          <c:showPercent val="0"/>
          <c:showBubbleSize val="0"/>
        </c:dLbls>
        <c:axId val="380108872"/>
        <c:axId val="389145616"/>
      </c:scatterChart>
      <c:valAx>
        <c:axId val="380108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Cosine of angle of slope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145616"/>
        <c:crosses val="autoZero"/>
        <c:crossBetween val="midCat"/>
      </c:valAx>
      <c:valAx>
        <c:axId val="389145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Normal force (N)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1088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Relationship between normal force and cosine of angle of slope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Sheet1!$F$30:$F$35</c:f>
              <c:numCache>
                <c:formatCode>General</c:formatCode>
                <c:ptCount val="6"/>
                <c:pt idx="0">
                  <c:v>1</c:v>
                </c:pt>
                <c:pt idx="1">
                  <c:v>0.98480775301220802</c:v>
                </c:pt>
                <c:pt idx="2">
                  <c:v>0.93969262078590843</c:v>
                </c:pt>
                <c:pt idx="3">
                  <c:v>0.86602540378443871</c:v>
                </c:pt>
                <c:pt idx="4">
                  <c:v>0.76604444311897801</c:v>
                </c:pt>
                <c:pt idx="5">
                  <c:v>0.64278760968653936</c:v>
                </c:pt>
              </c:numCache>
            </c:numRef>
          </c:xVal>
          <c:yVal>
            <c:numRef>
              <c:f>Sheet1!$D$30:$D$35</c:f>
              <c:numCache>
                <c:formatCode>General</c:formatCode>
                <c:ptCount val="6"/>
                <c:pt idx="0">
                  <c:v>0.49000000000000005</c:v>
                </c:pt>
                <c:pt idx="1">
                  <c:v>0.482555798975982</c:v>
                </c:pt>
                <c:pt idx="2">
                  <c:v>0.46044938418509518</c:v>
                </c:pt>
                <c:pt idx="3">
                  <c:v>0.42435244785437498</c:v>
                </c:pt>
                <c:pt idx="4">
                  <c:v>0.37536177712829927</c:v>
                </c:pt>
                <c:pt idx="5">
                  <c:v>0.31496592874640433</c:v>
                </c:pt>
              </c:numCache>
            </c:numRef>
          </c:yVal>
          <c:smooth val="0"/>
          <c:extLst>
            <c:ext xmlns:c16="http://schemas.microsoft.com/office/drawing/2014/chart" uri="{C3380CC4-5D6E-409C-BE32-E72D297353CC}">
              <c16:uniqueId val="{00000000-59B9-4680-9E20-ADD25CACE3D1}"/>
            </c:ext>
          </c:extLst>
        </c:ser>
        <c:dLbls>
          <c:showLegendKey val="0"/>
          <c:showVal val="0"/>
          <c:showCatName val="0"/>
          <c:showSerName val="0"/>
          <c:showPercent val="0"/>
          <c:showBubbleSize val="0"/>
        </c:dLbls>
        <c:axId val="380108872"/>
        <c:axId val="389145616"/>
      </c:scatterChart>
      <c:valAx>
        <c:axId val="380108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Cosine of angle of slope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145616"/>
        <c:crosses val="autoZero"/>
        <c:crossBetween val="midCat"/>
      </c:valAx>
      <c:valAx>
        <c:axId val="389145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Normal force (N)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1088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Relationship between heat transfer</a:t>
            </a:r>
            <a:r>
              <a:rPr lang="en-AU" baseline="0"/>
              <a:t> rate and inverse of length</a:t>
            </a:r>
            <a:endParaRPr lang="en-A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xVal>
            <c:numRef>
              <c:f>Sheet1!$F$47:$F$51</c:f>
              <c:numCache>
                <c:formatCode>General</c:formatCode>
                <c:ptCount val="5"/>
                <c:pt idx="0">
                  <c:v>20</c:v>
                </c:pt>
                <c:pt idx="1">
                  <c:v>10</c:v>
                </c:pt>
                <c:pt idx="2">
                  <c:v>6.666666666666667</c:v>
                </c:pt>
                <c:pt idx="3">
                  <c:v>5</c:v>
                </c:pt>
                <c:pt idx="4">
                  <c:v>4</c:v>
                </c:pt>
              </c:numCache>
            </c:numRef>
          </c:xVal>
          <c:yVal>
            <c:numRef>
              <c:f>Sheet1!$G$47:$G$51</c:f>
              <c:numCache>
                <c:formatCode>General</c:formatCode>
                <c:ptCount val="5"/>
                <c:pt idx="0">
                  <c:v>111.66666666666667</c:v>
                </c:pt>
                <c:pt idx="1">
                  <c:v>55.833333333333336</c:v>
                </c:pt>
                <c:pt idx="2">
                  <c:v>37.166666666666664</c:v>
                </c:pt>
                <c:pt idx="3">
                  <c:v>28.333333333333332</c:v>
                </c:pt>
                <c:pt idx="4">
                  <c:v>22.5</c:v>
                </c:pt>
              </c:numCache>
            </c:numRef>
          </c:yVal>
          <c:smooth val="0"/>
          <c:extLst>
            <c:ext xmlns:c16="http://schemas.microsoft.com/office/drawing/2014/chart" uri="{C3380CC4-5D6E-409C-BE32-E72D297353CC}">
              <c16:uniqueId val="{00000000-5159-4517-8BB0-CD161D0C20A8}"/>
            </c:ext>
          </c:extLst>
        </c:ser>
        <c:dLbls>
          <c:showLegendKey val="0"/>
          <c:showVal val="0"/>
          <c:showCatName val="0"/>
          <c:showSerName val="0"/>
          <c:showPercent val="0"/>
          <c:showBubbleSize val="0"/>
        </c:dLbls>
        <c:axId val="380108872"/>
        <c:axId val="389145616"/>
      </c:scatterChart>
      <c:valAx>
        <c:axId val="3801088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inverse of length (m</a:t>
                </a:r>
                <a:r>
                  <a:rPr lang="en-AU" baseline="30000"/>
                  <a:t>-1</a:t>
                </a:r>
                <a:r>
                  <a:rPr lang="en-AU" baseline="0"/>
                  <a:t>)</a:t>
                </a:r>
                <a:endParaRPr lang="en-AU"/>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145616"/>
        <c:crosses val="autoZero"/>
        <c:crossBetween val="midCat"/>
      </c:valAx>
      <c:valAx>
        <c:axId val="389145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a:t>heat transfer rate</a:t>
                </a:r>
                <a:r>
                  <a:rPr lang="en-AU" baseline="0"/>
                  <a:t> </a:t>
                </a:r>
                <a:r>
                  <a:rPr lang="en-AU"/>
                  <a:t>(J/s)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1088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B0D50-627F-422F-BC7E-718B1ACF7699}" type="datetimeFigureOut">
              <a:rPr lang="en-AU" smtClean="0"/>
              <a:t>20/02/2019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A19BC1-DEA8-4355-A240-D56A2D9FD2D5}" type="slidenum">
              <a:rPr lang="en-AU" smtClean="0"/>
              <a:t>‹#›</a:t>
            </a:fld>
            <a:endParaRPr lang="en-AU"/>
          </a:p>
        </p:txBody>
      </p:sp>
    </p:spTree>
    <p:extLst>
      <p:ext uri="{BB962C8B-B14F-4D97-AF65-F5344CB8AC3E}">
        <p14:creationId xmlns:p14="http://schemas.microsoft.com/office/powerpoint/2010/main" val="408756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5A19BC1-DEA8-4355-A240-D56A2D9FD2D5}" type="slidenum">
              <a:rPr lang="en-AU" smtClean="0"/>
              <a:t>6</a:t>
            </a:fld>
            <a:endParaRPr lang="en-AU"/>
          </a:p>
        </p:txBody>
      </p:sp>
    </p:spTree>
    <p:extLst>
      <p:ext uri="{BB962C8B-B14F-4D97-AF65-F5344CB8AC3E}">
        <p14:creationId xmlns:p14="http://schemas.microsoft.com/office/powerpoint/2010/main" val="2002435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Absolute Uncertainty (&lt;10 trials) = ½ range of readings</a:t>
            </a:r>
          </a:p>
          <a:p>
            <a:r>
              <a:rPr lang="en-US" dirty="0"/>
              <a:t>Absolute Uncertainty (&gt;10 trials) = Standard Deviation</a:t>
            </a:r>
          </a:p>
          <a:p>
            <a:endParaRPr lang="en-AU" dirty="0"/>
          </a:p>
        </p:txBody>
      </p:sp>
      <p:sp>
        <p:nvSpPr>
          <p:cNvPr id="4" name="Slide Number Placeholder 3"/>
          <p:cNvSpPr>
            <a:spLocks noGrp="1"/>
          </p:cNvSpPr>
          <p:nvPr>
            <p:ph type="sldNum" sz="quarter" idx="10"/>
          </p:nvPr>
        </p:nvSpPr>
        <p:spPr/>
        <p:txBody>
          <a:bodyPr/>
          <a:lstStyle/>
          <a:p>
            <a:fld id="{75A19BC1-DEA8-4355-A240-D56A2D9FD2D5}" type="slidenum">
              <a:rPr lang="en-AU" smtClean="0"/>
              <a:t>18</a:t>
            </a:fld>
            <a:endParaRPr lang="en-AU"/>
          </a:p>
        </p:txBody>
      </p:sp>
    </p:spTree>
    <p:extLst>
      <p:ext uri="{BB962C8B-B14F-4D97-AF65-F5344CB8AC3E}">
        <p14:creationId xmlns:p14="http://schemas.microsoft.com/office/powerpoint/2010/main" val="27333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5A19BC1-DEA8-4355-A240-D56A2D9FD2D5}" type="slidenum">
              <a:rPr lang="en-AU" smtClean="0"/>
              <a:t>33</a:t>
            </a:fld>
            <a:endParaRPr lang="en-AU"/>
          </a:p>
        </p:txBody>
      </p:sp>
    </p:spTree>
    <p:extLst>
      <p:ext uri="{BB962C8B-B14F-4D97-AF65-F5344CB8AC3E}">
        <p14:creationId xmlns:p14="http://schemas.microsoft.com/office/powerpoint/2010/main" val="422177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5A19BC1-DEA8-4355-A240-D56A2D9FD2D5}" type="slidenum">
              <a:rPr lang="en-AU" smtClean="0"/>
              <a:t>34</a:t>
            </a:fld>
            <a:endParaRPr lang="en-AU"/>
          </a:p>
        </p:txBody>
      </p:sp>
    </p:spTree>
    <p:extLst>
      <p:ext uri="{BB962C8B-B14F-4D97-AF65-F5344CB8AC3E}">
        <p14:creationId xmlns:p14="http://schemas.microsoft.com/office/powerpoint/2010/main" val="47430541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F71372-702D-4ECA-B326-3077355EFA7C}" type="datetimeFigureOut">
              <a:rPr lang="en-AU" smtClean="0"/>
              <a:t>20/02/2019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07638AF-B586-45C5-8E87-FF52A89C5575}" type="slidenum">
              <a:rPr lang="en-AU" smtClean="0"/>
              <a:t>‹#›</a:t>
            </a:fld>
            <a:endParaRPr lang="en-AU"/>
          </a:p>
        </p:txBody>
      </p:sp>
    </p:spTree>
    <p:extLst>
      <p:ext uri="{BB962C8B-B14F-4D97-AF65-F5344CB8AC3E}">
        <p14:creationId xmlns:p14="http://schemas.microsoft.com/office/powerpoint/2010/main" val="1229496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71372-702D-4ECA-B326-3077355EFA7C}" type="datetimeFigureOut">
              <a:rPr lang="en-AU" smtClean="0"/>
              <a:t>20/02/2019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7638AF-B586-45C5-8E87-FF52A89C5575}" type="slidenum">
              <a:rPr lang="en-AU" smtClean="0"/>
              <a:t>‹#›</a:t>
            </a:fld>
            <a:endParaRPr lang="en-AU"/>
          </a:p>
        </p:txBody>
      </p:sp>
    </p:spTree>
    <p:extLst>
      <p:ext uri="{BB962C8B-B14F-4D97-AF65-F5344CB8AC3E}">
        <p14:creationId xmlns:p14="http://schemas.microsoft.com/office/powerpoint/2010/main" val="2445572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71372-702D-4ECA-B326-3077355EFA7C}" type="datetimeFigureOut">
              <a:rPr lang="en-AU" smtClean="0"/>
              <a:t>20/02/2019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7638AF-B586-45C5-8E87-FF52A89C5575}" type="slidenum">
              <a:rPr lang="en-AU" smtClean="0"/>
              <a:t>‹#›</a:t>
            </a:fld>
            <a:endParaRPr lang="en-AU"/>
          </a:p>
        </p:txBody>
      </p:sp>
    </p:spTree>
    <p:extLst>
      <p:ext uri="{BB962C8B-B14F-4D97-AF65-F5344CB8AC3E}">
        <p14:creationId xmlns:p14="http://schemas.microsoft.com/office/powerpoint/2010/main" val="339059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F71372-702D-4ECA-B326-3077355EFA7C}" type="datetimeFigureOut">
              <a:rPr lang="en-AU" smtClean="0"/>
              <a:t>20/02/2019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07638AF-B586-45C5-8E87-FF52A89C5575}" type="slidenum">
              <a:rPr lang="en-AU" smtClean="0"/>
              <a:t>‹#›</a:t>
            </a:fld>
            <a:endParaRPr lang="en-AU"/>
          </a:p>
        </p:txBody>
      </p:sp>
    </p:spTree>
    <p:extLst>
      <p:ext uri="{BB962C8B-B14F-4D97-AF65-F5344CB8AC3E}">
        <p14:creationId xmlns:p14="http://schemas.microsoft.com/office/powerpoint/2010/main" val="247181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97F71372-702D-4ECA-B326-3077355EFA7C}" type="datetimeFigureOut">
              <a:rPr lang="en-AU" smtClean="0"/>
              <a:t>20/02/2019</a:t>
            </a:fld>
            <a:endParaRPr lang="en-AU"/>
          </a:p>
        </p:txBody>
      </p:sp>
      <p:sp>
        <p:nvSpPr>
          <p:cNvPr id="5" name="Footer Placeholder 4"/>
          <p:cNvSpPr>
            <a:spLocks noGrp="1"/>
          </p:cNvSpPr>
          <p:nvPr>
            <p:ph type="ftr" sz="quarter" idx="11"/>
          </p:nvPr>
        </p:nvSpPr>
        <p:spPr>
          <a:xfrm>
            <a:off x="2182708" y="6272784"/>
            <a:ext cx="6327648" cy="365125"/>
          </a:xfrm>
        </p:spPr>
        <p:txBody>
          <a:bodyPr/>
          <a:lstStyle/>
          <a:p>
            <a:endParaRPr lang="en-AU"/>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07638AF-B586-45C5-8E87-FF52A89C5575}" type="slidenum">
              <a:rPr lang="en-AU" smtClean="0"/>
              <a:t>‹#›</a:t>
            </a:fld>
            <a:endParaRPr lang="en-AU"/>
          </a:p>
        </p:txBody>
      </p:sp>
    </p:spTree>
    <p:extLst>
      <p:ext uri="{BB962C8B-B14F-4D97-AF65-F5344CB8AC3E}">
        <p14:creationId xmlns:p14="http://schemas.microsoft.com/office/powerpoint/2010/main" val="15181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F71372-702D-4ECA-B326-3077355EFA7C}" type="datetimeFigureOut">
              <a:rPr lang="en-AU" smtClean="0"/>
              <a:t>20/02/2019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07638AF-B586-45C5-8E87-FF52A89C5575}" type="slidenum">
              <a:rPr lang="en-AU" smtClean="0"/>
              <a:t>‹#›</a:t>
            </a:fld>
            <a:endParaRPr lang="en-AU"/>
          </a:p>
        </p:txBody>
      </p:sp>
    </p:spTree>
    <p:extLst>
      <p:ext uri="{BB962C8B-B14F-4D97-AF65-F5344CB8AC3E}">
        <p14:creationId xmlns:p14="http://schemas.microsoft.com/office/powerpoint/2010/main" val="227165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F71372-702D-4ECA-B326-3077355EFA7C}" type="datetimeFigureOut">
              <a:rPr lang="en-AU" smtClean="0"/>
              <a:t>20/02/2019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07638AF-B586-45C5-8E87-FF52A89C5575}" type="slidenum">
              <a:rPr lang="en-AU" smtClean="0"/>
              <a:t>‹#›</a:t>
            </a:fld>
            <a:endParaRPr lang="en-AU"/>
          </a:p>
        </p:txBody>
      </p:sp>
    </p:spTree>
    <p:extLst>
      <p:ext uri="{BB962C8B-B14F-4D97-AF65-F5344CB8AC3E}">
        <p14:creationId xmlns:p14="http://schemas.microsoft.com/office/powerpoint/2010/main" val="259426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F71372-702D-4ECA-B326-3077355EFA7C}" type="datetimeFigureOut">
              <a:rPr lang="en-AU" smtClean="0"/>
              <a:t>20/02/2019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07638AF-B586-45C5-8E87-FF52A89C5575}" type="slidenum">
              <a:rPr lang="en-AU" smtClean="0"/>
              <a:t>‹#›</a:t>
            </a:fld>
            <a:endParaRPr lang="en-AU"/>
          </a:p>
        </p:txBody>
      </p:sp>
    </p:spTree>
    <p:extLst>
      <p:ext uri="{BB962C8B-B14F-4D97-AF65-F5344CB8AC3E}">
        <p14:creationId xmlns:p14="http://schemas.microsoft.com/office/powerpoint/2010/main" val="3885400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71372-702D-4ECA-B326-3077355EFA7C}" type="datetimeFigureOut">
              <a:rPr lang="en-AU" smtClean="0"/>
              <a:t>20/02/2019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07638AF-B586-45C5-8E87-FF52A89C5575}" type="slidenum">
              <a:rPr lang="en-AU" smtClean="0"/>
              <a:t>‹#›</a:t>
            </a:fld>
            <a:endParaRPr lang="en-AU"/>
          </a:p>
        </p:txBody>
      </p:sp>
    </p:spTree>
    <p:extLst>
      <p:ext uri="{BB962C8B-B14F-4D97-AF65-F5344CB8AC3E}">
        <p14:creationId xmlns:p14="http://schemas.microsoft.com/office/powerpoint/2010/main" val="136940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F71372-702D-4ECA-B326-3077355EFA7C}" type="datetimeFigureOut">
              <a:rPr lang="en-AU" smtClean="0"/>
              <a:t>20/02/2019</a:t>
            </a:fld>
            <a:endParaRPr lang="en-AU"/>
          </a:p>
        </p:txBody>
      </p:sp>
      <p:sp>
        <p:nvSpPr>
          <p:cNvPr id="6" name="Footer Placeholder 5"/>
          <p:cNvSpPr>
            <a:spLocks noGrp="1"/>
          </p:cNvSpPr>
          <p:nvPr>
            <p:ph type="ftr" sz="quarter" idx="11"/>
          </p:nvPr>
        </p:nvSpPr>
        <p:spPr/>
        <p:txBody>
          <a:bodyPr/>
          <a:lstStyle/>
          <a:p>
            <a:endParaRPr lang="en-AU"/>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07638AF-B586-45C5-8E87-FF52A89C5575}" type="slidenum">
              <a:rPr lang="en-AU" smtClean="0"/>
              <a:t>‹#›</a:t>
            </a:fld>
            <a:endParaRPr lang="en-AU"/>
          </a:p>
        </p:txBody>
      </p:sp>
    </p:spTree>
    <p:extLst>
      <p:ext uri="{BB962C8B-B14F-4D97-AF65-F5344CB8AC3E}">
        <p14:creationId xmlns:p14="http://schemas.microsoft.com/office/powerpoint/2010/main" val="168295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F71372-702D-4ECA-B326-3077355EFA7C}" type="datetimeFigureOut">
              <a:rPr lang="en-AU" smtClean="0"/>
              <a:t>20/02/2019</a:t>
            </a:fld>
            <a:endParaRPr lang="en-AU"/>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07638AF-B586-45C5-8E87-FF52A89C5575}" type="slidenum">
              <a:rPr lang="en-AU" smtClean="0"/>
              <a:t>‹#›</a:t>
            </a:fld>
            <a:endParaRPr lang="en-AU"/>
          </a:p>
        </p:txBody>
      </p:sp>
    </p:spTree>
    <p:extLst>
      <p:ext uri="{BB962C8B-B14F-4D97-AF65-F5344CB8AC3E}">
        <p14:creationId xmlns:p14="http://schemas.microsoft.com/office/powerpoint/2010/main" val="225396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7F71372-702D-4ECA-B326-3077355EFA7C}" type="datetimeFigureOut">
              <a:rPr lang="en-AU" smtClean="0"/>
              <a:t>20/02/2019</a:t>
            </a:fld>
            <a:endParaRPr lang="en-AU"/>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AU"/>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07638AF-B586-45C5-8E87-FF52A89C5575}" type="slidenum">
              <a:rPr lang="en-AU" smtClean="0"/>
              <a:t>‹#›</a:t>
            </a:fld>
            <a:endParaRPr lang="en-AU"/>
          </a:p>
        </p:txBody>
      </p:sp>
    </p:spTree>
    <p:extLst>
      <p:ext uri="{BB962C8B-B14F-4D97-AF65-F5344CB8AC3E}">
        <p14:creationId xmlns:p14="http://schemas.microsoft.com/office/powerpoint/2010/main" val="352322581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29.xml"/><Relationship Id="rId5" Type="http://schemas.openxmlformats.org/officeDocument/2006/relationships/slide" Target="slide16.xml"/><Relationship Id="rId4" Type="http://schemas.openxmlformats.org/officeDocument/2006/relationships/slide" Target="slide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enior-secondary.scsa.wa.edu.au/syllabus-and-support-materials/science/physic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4403-EA84-4DEF-9146-2752DA46775C}"/>
              </a:ext>
            </a:extLst>
          </p:cNvPr>
          <p:cNvSpPr>
            <a:spLocks noGrp="1"/>
          </p:cNvSpPr>
          <p:nvPr>
            <p:ph type="ctrTitle"/>
          </p:nvPr>
        </p:nvSpPr>
        <p:spPr/>
        <p:txBody>
          <a:bodyPr/>
          <a:lstStyle/>
          <a:p>
            <a:r>
              <a:rPr lang="en-US" dirty="0"/>
              <a:t>Working Scientifically</a:t>
            </a:r>
            <a:endParaRPr lang="en-AU" dirty="0"/>
          </a:p>
        </p:txBody>
      </p:sp>
      <p:sp>
        <p:nvSpPr>
          <p:cNvPr id="3" name="Subtitle 2">
            <a:extLst>
              <a:ext uri="{FF2B5EF4-FFF2-40B4-BE49-F238E27FC236}">
                <a16:creationId xmlns:a16="http://schemas.microsoft.com/office/drawing/2014/main" id="{6472A1F7-83C1-4756-ACD8-1B733F20E216}"/>
              </a:ext>
            </a:extLst>
          </p:cNvPr>
          <p:cNvSpPr>
            <a:spLocks noGrp="1"/>
          </p:cNvSpPr>
          <p:nvPr>
            <p:ph type="subTitle" idx="1"/>
          </p:nvPr>
        </p:nvSpPr>
        <p:spPr>
          <a:xfrm>
            <a:off x="1069848" y="4389120"/>
            <a:ext cx="8367868" cy="1069848"/>
          </a:xfrm>
        </p:spPr>
        <p:txBody>
          <a:bodyPr numCol="2">
            <a:normAutofit fontScale="92500" lnSpcReduction="20000"/>
          </a:bodyPr>
          <a:lstStyle/>
          <a:p>
            <a:pPr marL="342900" indent="-342900">
              <a:buFont typeface="Arial" panose="020B0604020202020204" pitchFamily="34" charset="0"/>
              <a:buChar char="•"/>
            </a:pPr>
            <a:r>
              <a:rPr lang="en-US" dirty="0">
                <a:hlinkClick r:id="rId2" action="ppaction://hlinksldjump"/>
              </a:rPr>
              <a:t>Units</a:t>
            </a:r>
            <a:endParaRPr lang="en-US" dirty="0"/>
          </a:p>
          <a:p>
            <a:pPr marL="342900" indent="-342900">
              <a:buFont typeface="Arial" panose="020B0604020202020204" pitchFamily="34" charset="0"/>
              <a:buChar char="•"/>
            </a:pPr>
            <a:r>
              <a:rPr lang="en-US" dirty="0">
                <a:hlinkClick r:id="rId3" action="ppaction://hlinksldjump"/>
              </a:rPr>
              <a:t>Significant Figures</a:t>
            </a:r>
            <a:endParaRPr lang="en-US" dirty="0"/>
          </a:p>
          <a:p>
            <a:pPr marL="342900" indent="-342900">
              <a:buFont typeface="Arial" panose="020B0604020202020204" pitchFamily="34" charset="0"/>
              <a:buChar char="•"/>
            </a:pPr>
            <a:r>
              <a:rPr lang="en-US" dirty="0">
                <a:hlinkClick r:id="rId4" action="ppaction://hlinksldjump"/>
              </a:rPr>
              <a:t>Experimental Design</a:t>
            </a:r>
            <a:endParaRPr lang="en-US" dirty="0"/>
          </a:p>
          <a:p>
            <a:pPr marL="342900" indent="-342900">
              <a:buFont typeface="Arial" panose="020B0604020202020204" pitchFamily="34" charset="0"/>
              <a:buChar char="•"/>
            </a:pPr>
            <a:r>
              <a:rPr lang="en-US" dirty="0">
                <a:hlinkClick r:id="rId5" action="ppaction://hlinksldjump"/>
              </a:rPr>
              <a:t>Uncertainty</a:t>
            </a:r>
            <a:endParaRPr lang="en-US" dirty="0"/>
          </a:p>
          <a:p>
            <a:pPr marL="342900" indent="-342900">
              <a:buFont typeface="Arial" panose="020B0604020202020204" pitchFamily="34" charset="0"/>
              <a:buChar char="•"/>
            </a:pPr>
            <a:r>
              <a:rPr lang="en-US" dirty="0" err="1">
                <a:hlinkClick r:id="rId6" action="ppaction://hlinksldjump"/>
              </a:rPr>
              <a:t>Organising</a:t>
            </a:r>
            <a:r>
              <a:rPr lang="en-US" dirty="0">
                <a:hlinkClick r:id="rId6" action="ppaction://hlinksldjump"/>
              </a:rPr>
              <a:t> and analyzing data</a:t>
            </a:r>
            <a:endParaRPr lang="en-AU" dirty="0"/>
          </a:p>
        </p:txBody>
      </p:sp>
    </p:spTree>
    <p:extLst>
      <p:ext uri="{BB962C8B-B14F-4D97-AF65-F5344CB8AC3E}">
        <p14:creationId xmlns:p14="http://schemas.microsoft.com/office/powerpoint/2010/main" val="12069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7D27-2E21-4738-9545-55F742FB873C}"/>
              </a:ext>
            </a:extLst>
          </p:cNvPr>
          <p:cNvSpPr>
            <a:spLocks noGrp="1"/>
          </p:cNvSpPr>
          <p:nvPr>
            <p:ph type="title"/>
          </p:nvPr>
        </p:nvSpPr>
        <p:spPr/>
        <p:txBody>
          <a:bodyPr/>
          <a:lstStyle/>
          <a:p>
            <a:r>
              <a:rPr lang="en-US" dirty="0"/>
              <a:t>Experimental Design</a:t>
            </a:r>
            <a:endParaRPr lang="en-AU" dirty="0"/>
          </a:p>
        </p:txBody>
      </p:sp>
      <p:sp>
        <p:nvSpPr>
          <p:cNvPr id="3" name="Content Placeholder 2">
            <a:extLst>
              <a:ext uri="{FF2B5EF4-FFF2-40B4-BE49-F238E27FC236}">
                <a16:creationId xmlns:a16="http://schemas.microsoft.com/office/drawing/2014/main" id="{4F723830-5BCC-4251-84E0-41EFEE44E70B}"/>
              </a:ext>
            </a:extLst>
          </p:cNvPr>
          <p:cNvSpPr>
            <a:spLocks noGrp="1"/>
          </p:cNvSpPr>
          <p:nvPr>
            <p:ph idx="1"/>
          </p:nvPr>
        </p:nvSpPr>
        <p:spPr/>
        <p:txBody>
          <a:bodyPr/>
          <a:lstStyle/>
          <a:p>
            <a:pPr marL="0" indent="0">
              <a:buNone/>
            </a:pPr>
            <a:r>
              <a:rPr lang="en-US" dirty="0"/>
              <a:t>An experiment should:</a:t>
            </a:r>
          </a:p>
          <a:p>
            <a:r>
              <a:rPr lang="en-US" dirty="0"/>
              <a:t>Be valid</a:t>
            </a:r>
          </a:p>
          <a:p>
            <a:r>
              <a:rPr lang="en-US" dirty="0"/>
              <a:t>Be reliable</a:t>
            </a:r>
          </a:p>
          <a:p>
            <a:r>
              <a:rPr lang="en-US" dirty="0"/>
              <a:t>Have repeat trials to </a:t>
            </a:r>
            <a:r>
              <a:rPr lang="en-US" dirty="0" err="1"/>
              <a:t>minimise</a:t>
            </a:r>
            <a:r>
              <a:rPr lang="en-US" dirty="0"/>
              <a:t> random error</a:t>
            </a:r>
            <a:endParaRPr lang="en-AU" dirty="0"/>
          </a:p>
          <a:p>
            <a:r>
              <a:rPr lang="en-US" dirty="0"/>
              <a:t>Identify and eliminate sources of systematic error</a:t>
            </a:r>
          </a:p>
          <a:p>
            <a:r>
              <a:rPr lang="en-US" dirty="0"/>
              <a:t>Be precise</a:t>
            </a:r>
          </a:p>
          <a:p>
            <a:r>
              <a:rPr lang="en-US" dirty="0"/>
              <a:t>Be accurate</a:t>
            </a:r>
          </a:p>
        </p:txBody>
      </p:sp>
    </p:spTree>
    <p:extLst>
      <p:ext uri="{BB962C8B-B14F-4D97-AF65-F5344CB8AC3E}">
        <p14:creationId xmlns:p14="http://schemas.microsoft.com/office/powerpoint/2010/main" val="227116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43BB-F86A-4033-B1C1-95DE3816D4BA}"/>
              </a:ext>
            </a:extLst>
          </p:cNvPr>
          <p:cNvSpPr>
            <a:spLocks noGrp="1"/>
          </p:cNvSpPr>
          <p:nvPr>
            <p:ph type="title"/>
          </p:nvPr>
        </p:nvSpPr>
        <p:spPr/>
        <p:txBody>
          <a:bodyPr/>
          <a:lstStyle/>
          <a:p>
            <a:r>
              <a:rPr lang="en-US" dirty="0"/>
              <a:t>Validity</a:t>
            </a:r>
            <a:endParaRPr lang="en-AU" dirty="0"/>
          </a:p>
        </p:txBody>
      </p:sp>
      <p:sp>
        <p:nvSpPr>
          <p:cNvPr id="3" name="Content Placeholder 2">
            <a:extLst>
              <a:ext uri="{FF2B5EF4-FFF2-40B4-BE49-F238E27FC236}">
                <a16:creationId xmlns:a16="http://schemas.microsoft.com/office/drawing/2014/main" id="{C1C07C86-5005-429D-8A9F-F8ADFA540B9A}"/>
              </a:ext>
            </a:extLst>
          </p:cNvPr>
          <p:cNvSpPr>
            <a:spLocks noGrp="1"/>
          </p:cNvSpPr>
          <p:nvPr>
            <p:ph idx="1"/>
          </p:nvPr>
        </p:nvSpPr>
        <p:spPr/>
        <p:txBody>
          <a:bodyPr/>
          <a:lstStyle/>
          <a:p>
            <a:r>
              <a:rPr lang="en-US" dirty="0"/>
              <a:t>A valid experiment tests what it aims to</a:t>
            </a:r>
          </a:p>
          <a:p>
            <a:pPr marL="0" indent="0">
              <a:buNone/>
            </a:pPr>
            <a:r>
              <a:rPr lang="en-US" dirty="0"/>
              <a:t>Internal validity</a:t>
            </a:r>
          </a:p>
          <a:p>
            <a:r>
              <a:rPr lang="en-US" dirty="0"/>
              <a:t>Was the experiment well designed</a:t>
            </a:r>
          </a:p>
          <a:p>
            <a:r>
              <a:rPr lang="en-US" dirty="0"/>
              <a:t>Does the experiment clearly show that a change in one variable </a:t>
            </a:r>
            <a:r>
              <a:rPr lang="en-US" u="sng" dirty="0"/>
              <a:t>caused</a:t>
            </a:r>
            <a:r>
              <a:rPr lang="en-US" dirty="0"/>
              <a:t> the change in another</a:t>
            </a:r>
          </a:p>
          <a:p>
            <a:pPr marL="0" indent="0">
              <a:buNone/>
            </a:pPr>
            <a:r>
              <a:rPr lang="en-US" dirty="0"/>
              <a:t>External validity</a:t>
            </a:r>
          </a:p>
          <a:p>
            <a:r>
              <a:rPr lang="en-US" dirty="0"/>
              <a:t>Are the result applicable beyond the immediate context of the experiment</a:t>
            </a:r>
          </a:p>
          <a:p>
            <a:r>
              <a:rPr lang="en-US" dirty="0"/>
              <a:t>Is the relationship observed in a lab also applicable to the outside world</a:t>
            </a:r>
          </a:p>
        </p:txBody>
      </p:sp>
    </p:spTree>
    <p:extLst>
      <p:ext uri="{BB962C8B-B14F-4D97-AF65-F5344CB8AC3E}">
        <p14:creationId xmlns:p14="http://schemas.microsoft.com/office/powerpoint/2010/main" val="354000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D745-A2AB-44C9-8030-5F86093C480A}"/>
              </a:ext>
            </a:extLst>
          </p:cNvPr>
          <p:cNvSpPr>
            <a:spLocks noGrp="1"/>
          </p:cNvSpPr>
          <p:nvPr>
            <p:ph type="title"/>
          </p:nvPr>
        </p:nvSpPr>
        <p:spPr/>
        <p:txBody>
          <a:bodyPr/>
          <a:lstStyle/>
          <a:p>
            <a:r>
              <a:rPr lang="en-US" dirty="0"/>
              <a:t>Reliability</a:t>
            </a:r>
            <a:endParaRPr lang="en-AU" dirty="0"/>
          </a:p>
        </p:txBody>
      </p:sp>
      <p:sp>
        <p:nvSpPr>
          <p:cNvPr id="3" name="Content Placeholder 2">
            <a:extLst>
              <a:ext uri="{FF2B5EF4-FFF2-40B4-BE49-F238E27FC236}">
                <a16:creationId xmlns:a16="http://schemas.microsoft.com/office/drawing/2014/main" id="{9D4D3224-FD1E-48F6-A507-516861687125}"/>
              </a:ext>
            </a:extLst>
          </p:cNvPr>
          <p:cNvSpPr>
            <a:spLocks noGrp="1"/>
          </p:cNvSpPr>
          <p:nvPr>
            <p:ph idx="1"/>
          </p:nvPr>
        </p:nvSpPr>
        <p:spPr/>
        <p:txBody>
          <a:bodyPr/>
          <a:lstStyle/>
          <a:p>
            <a:r>
              <a:rPr lang="en-US" dirty="0"/>
              <a:t>A reliable experiment produces results that can be replicated by another observer in a different lab using the same experimental set-up</a:t>
            </a:r>
          </a:p>
          <a:p>
            <a:r>
              <a:rPr lang="en-US" dirty="0"/>
              <a:t>A reliable experiment returns the same answer every time it is performed regardless of who conducts it or where it is conducted</a:t>
            </a:r>
          </a:p>
        </p:txBody>
      </p:sp>
    </p:spTree>
    <p:extLst>
      <p:ext uri="{BB962C8B-B14F-4D97-AF65-F5344CB8AC3E}">
        <p14:creationId xmlns:p14="http://schemas.microsoft.com/office/powerpoint/2010/main" val="408002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07D7-CAFC-41E2-96BE-0CBA6AD822CD}"/>
              </a:ext>
            </a:extLst>
          </p:cNvPr>
          <p:cNvSpPr>
            <a:spLocks noGrp="1"/>
          </p:cNvSpPr>
          <p:nvPr>
            <p:ph type="title"/>
          </p:nvPr>
        </p:nvSpPr>
        <p:spPr/>
        <p:txBody>
          <a:bodyPr/>
          <a:lstStyle/>
          <a:p>
            <a:r>
              <a:rPr lang="en-US" dirty="0"/>
              <a:t>Random error</a:t>
            </a:r>
            <a:endParaRPr lang="en-AU" dirty="0"/>
          </a:p>
        </p:txBody>
      </p:sp>
      <p:sp>
        <p:nvSpPr>
          <p:cNvPr id="3" name="Content Placeholder 2">
            <a:extLst>
              <a:ext uri="{FF2B5EF4-FFF2-40B4-BE49-F238E27FC236}">
                <a16:creationId xmlns:a16="http://schemas.microsoft.com/office/drawing/2014/main" id="{6164BCAA-E791-4A1D-AA0A-AC1DAEF78047}"/>
              </a:ext>
            </a:extLst>
          </p:cNvPr>
          <p:cNvSpPr>
            <a:spLocks noGrp="1"/>
          </p:cNvSpPr>
          <p:nvPr>
            <p:ph idx="1"/>
          </p:nvPr>
        </p:nvSpPr>
        <p:spPr>
          <a:xfrm>
            <a:off x="1069848" y="2121408"/>
            <a:ext cx="10058400" cy="4480114"/>
          </a:xfrm>
        </p:spPr>
        <p:txBody>
          <a:bodyPr>
            <a:normAutofit lnSpcReduction="10000"/>
          </a:bodyPr>
          <a:lstStyle/>
          <a:p>
            <a:r>
              <a:rPr lang="en-US" dirty="0"/>
              <a:t>Always present in any measurement</a:t>
            </a:r>
          </a:p>
          <a:p>
            <a:r>
              <a:rPr lang="en-US" dirty="0"/>
              <a:t>Caused by unknown and unpredictable changes in experiment</a:t>
            </a:r>
          </a:p>
          <a:p>
            <a:r>
              <a:rPr lang="en-US" dirty="0"/>
              <a:t>Often has normal distribution so can be eliminated by taking the average of repeat trials</a:t>
            </a:r>
          </a:p>
          <a:p>
            <a:r>
              <a:rPr lang="en-US" dirty="0"/>
              <a:t>Impacts precision</a:t>
            </a:r>
          </a:p>
          <a:p>
            <a:pPr marL="0" indent="0">
              <a:buNone/>
            </a:pPr>
            <a:r>
              <a:rPr lang="en-US" dirty="0"/>
              <a:t>Examples include:</a:t>
            </a:r>
          </a:p>
          <a:p>
            <a:r>
              <a:rPr lang="en-US" dirty="0"/>
              <a:t>Electronic noise in circuits of electronic equipment</a:t>
            </a:r>
          </a:p>
          <a:p>
            <a:r>
              <a:rPr lang="en-US" dirty="0"/>
              <a:t>Irregular changes in air pressure, temperature, humidity etc. of the experiment area</a:t>
            </a:r>
          </a:p>
          <a:p>
            <a:r>
              <a:rPr lang="en-US" dirty="0"/>
              <a:t>Parallax error, always viewing from a slightly different angle</a:t>
            </a:r>
          </a:p>
          <a:p>
            <a:r>
              <a:rPr lang="en-US" dirty="0"/>
              <a:t>Sampling, selecting a sample rather than testing whole population</a:t>
            </a:r>
          </a:p>
          <a:p>
            <a:r>
              <a:rPr lang="en-US" dirty="0"/>
              <a:t>Estimating a value between graduations</a:t>
            </a:r>
          </a:p>
        </p:txBody>
      </p:sp>
    </p:spTree>
    <p:extLst>
      <p:ext uri="{BB962C8B-B14F-4D97-AF65-F5344CB8AC3E}">
        <p14:creationId xmlns:p14="http://schemas.microsoft.com/office/powerpoint/2010/main" val="199530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0A46-80A8-4592-AE70-7E6D770BE192}"/>
              </a:ext>
            </a:extLst>
          </p:cNvPr>
          <p:cNvSpPr>
            <a:spLocks noGrp="1"/>
          </p:cNvSpPr>
          <p:nvPr>
            <p:ph type="title"/>
          </p:nvPr>
        </p:nvSpPr>
        <p:spPr/>
        <p:txBody>
          <a:bodyPr/>
          <a:lstStyle/>
          <a:p>
            <a:r>
              <a:rPr lang="en-US" dirty="0"/>
              <a:t>Systematic Error</a:t>
            </a:r>
            <a:endParaRPr lang="en-AU" dirty="0"/>
          </a:p>
        </p:txBody>
      </p:sp>
      <p:sp>
        <p:nvSpPr>
          <p:cNvPr id="3" name="Content Placeholder 2">
            <a:extLst>
              <a:ext uri="{FF2B5EF4-FFF2-40B4-BE49-F238E27FC236}">
                <a16:creationId xmlns:a16="http://schemas.microsoft.com/office/drawing/2014/main" id="{28A96767-780F-4719-8625-FB4DF3CA8957}"/>
              </a:ext>
            </a:extLst>
          </p:cNvPr>
          <p:cNvSpPr>
            <a:spLocks noGrp="1"/>
          </p:cNvSpPr>
          <p:nvPr>
            <p:ph idx="1"/>
          </p:nvPr>
        </p:nvSpPr>
        <p:spPr/>
        <p:txBody>
          <a:bodyPr/>
          <a:lstStyle/>
          <a:p>
            <a:r>
              <a:rPr lang="en-US" dirty="0"/>
              <a:t>Normally cause by the measuring equipment or experimental design</a:t>
            </a:r>
            <a:endParaRPr lang="en-AU" dirty="0"/>
          </a:p>
          <a:p>
            <a:r>
              <a:rPr lang="en-US" dirty="0"/>
              <a:t>Predictable if understood, often constant or proportional to the measured value</a:t>
            </a:r>
          </a:p>
          <a:p>
            <a:r>
              <a:rPr lang="en-US" dirty="0"/>
              <a:t>Impacts accuracy</a:t>
            </a:r>
          </a:p>
          <a:p>
            <a:pPr marL="0" indent="0">
              <a:buNone/>
            </a:pPr>
            <a:r>
              <a:rPr lang="en-US" dirty="0"/>
              <a:t>Examples include:</a:t>
            </a:r>
          </a:p>
          <a:p>
            <a:r>
              <a:rPr lang="en-US" dirty="0"/>
              <a:t>Incorrectly zeroing a scale</a:t>
            </a:r>
          </a:p>
          <a:p>
            <a:r>
              <a:rPr lang="en-US" dirty="0"/>
              <a:t>Parallax (more often random), consistently viewing from the same angle</a:t>
            </a:r>
            <a:endParaRPr lang="en-AU" dirty="0"/>
          </a:p>
        </p:txBody>
      </p:sp>
    </p:spTree>
    <p:extLst>
      <p:ext uri="{BB962C8B-B14F-4D97-AF65-F5344CB8AC3E}">
        <p14:creationId xmlns:p14="http://schemas.microsoft.com/office/powerpoint/2010/main" val="3193764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a:t>
            </a:r>
            <a:endParaRPr lang="en-AU" dirty="0"/>
          </a:p>
        </p:txBody>
      </p:sp>
      <p:sp>
        <p:nvSpPr>
          <p:cNvPr id="3" name="Content Placeholder 2"/>
          <p:cNvSpPr>
            <a:spLocks noGrp="1"/>
          </p:cNvSpPr>
          <p:nvPr>
            <p:ph idx="1"/>
          </p:nvPr>
        </p:nvSpPr>
        <p:spPr/>
        <p:txBody>
          <a:bodyPr/>
          <a:lstStyle/>
          <a:p>
            <a:r>
              <a:rPr lang="en-US" dirty="0"/>
              <a:t>Size of spread in repeat measurements; high precision = small range</a:t>
            </a:r>
          </a:p>
          <a:p>
            <a:r>
              <a:rPr lang="en-US" dirty="0"/>
              <a:t>Related to the fineness of scale on instrument.</a:t>
            </a:r>
          </a:p>
          <a:p>
            <a:r>
              <a:rPr lang="en-US" dirty="0"/>
              <a:t>I.e. the number of decimal places.</a:t>
            </a:r>
          </a:p>
          <a:p>
            <a:r>
              <a:rPr lang="en-US" dirty="0"/>
              <a:t>E.g. trundle wheel, tape measure,  30cm ruler.</a:t>
            </a:r>
          </a:p>
          <a:p>
            <a:endParaRPr lang="en-US" dirty="0"/>
          </a:p>
          <a:p>
            <a:endParaRPr lang="en-US" dirty="0"/>
          </a:p>
          <a:p>
            <a:endParaRPr lang="en-US" dirty="0"/>
          </a:p>
          <a:p>
            <a:pPr>
              <a:buNone/>
            </a:pPr>
            <a:r>
              <a:rPr lang="en-US" dirty="0"/>
              <a:t>				</a:t>
            </a:r>
            <a:r>
              <a:rPr lang="en-US" b="1" dirty="0">
                <a:latin typeface="Algerian" pitchFamily="82" charset="0"/>
              </a:rPr>
              <a:t>Precise: device </a:t>
            </a:r>
            <a:endParaRPr lang="en-AU" b="1" dirty="0">
              <a:latin typeface="Algerian" pitchFamily="82" charset="0"/>
            </a:endParaRPr>
          </a:p>
        </p:txBody>
      </p:sp>
    </p:spTree>
    <p:extLst>
      <p:ext uri="{BB962C8B-B14F-4D97-AF65-F5344CB8AC3E}">
        <p14:creationId xmlns:p14="http://schemas.microsoft.com/office/powerpoint/2010/main" val="386779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a:t>
            </a:r>
            <a:endParaRPr lang="en-AU" dirty="0"/>
          </a:p>
        </p:txBody>
      </p:sp>
      <p:sp>
        <p:nvSpPr>
          <p:cNvPr id="3" name="Content Placeholder 2"/>
          <p:cNvSpPr>
            <a:spLocks noGrp="1"/>
          </p:cNvSpPr>
          <p:nvPr>
            <p:ph idx="1"/>
          </p:nvPr>
        </p:nvSpPr>
        <p:spPr/>
        <p:txBody>
          <a:bodyPr>
            <a:normAutofit/>
          </a:bodyPr>
          <a:lstStyle/>
          <a:p>
            <a:r>
              <a:rPr lang="en-US" dirty="0"/>
              <a:t>No measurement is exact</a:t>
            </a:r>
          </a:p>
          <a:p>
            <a:r>
              <a:rPr lang="en-US" dirty="0"/>
              <a:t>Uncertainty is the range of values between which the scientist is confident the value lies, measure of precision</a:t>
            </a:r>
          </a:p>
          <a:p>
            <a:r>
              <a:rPr lang="en-US" dirty="0"/>
              <a:t>Caused by random and systematic error</a:t>
            </a:r>
          </a:p>
        </p:txBody>
      </p:sp>
    </p:spTree>
    <p:extLst>
      <p:ext uri="{BB962C8B-B14F-4D97-AF65-F5344CB8AC3E}">
        <p14:creationId xmlns:p14="http://schemas.microsoft.com/office/powerpoint/2010/main" val="625604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Uncertainty (Abs U)</a:t>
            </a:r>
            <a:endParaRPr lang="en-AU" dirty="0"/>
          </a:p>
        </p:txBody>
      </p:sp>
      <p:sp>
        <p:nvSpPr>
          <p:cNvPr id="3" name="Content Placeholder 2"/>
          <p:cNvSpPr>
            <a:spLocks noGrp="1"/>
          </p:cNvSpPr>
          <p:nvPr>
            <p:ph idx="1"/>
          </p:nvPr>
        </p:nvSpPr>
        <p:spPr>
          <a:xfrm>
            <a:off x="1069848" y="2121408"/>
            <a:ext cx="10058400" cy="4050792"/>
          </a:xfrm>
        </p:spPr>
        <p:txBody>
          <a:bodyPr>
            <a:normAutofit lnSpcReduction="10000"/>
          </a:bodyPr>
          <a:lstStyle/>
          <a:p>
            <a:r>
              <a:rPr lang="en-US" dirty="0"/>
              <a:t>Analogue: half of the finest scale of division on measuring instrument.</a:t>
            </a:r>
          </a:p>
          <a:p>
            <a:r>
              <a:rPr lang="en-US" dirty="0"/>
              <a:t>Digital:  half the smallest division it goes up in.</a:t>
            </a:r>
          </a:p>
          <a:p>
            <a:r>
              <a:rPr lang="en-US" dirty="0"/>
              <a:t>It is an indicator of precision of measurement.</a:t>
            </a:r>
          </a:p>
          <a:p>
            <a:r>
              <a:rPr lang="en-US" dirty="0" err="1"/>
              <a:t>Eg</a:t>
            </a:r>
            <a:r>
              <a:rPr lang="en-US" dirty="0"/>
              <a:t> 30 cm ruler with mm scale =</a:t>
            </a:r>
          </a:p>
          <a:p>
            <a:r>
              <a:rPr lang="en-US" dirty="0"/>
              <a:t>3.4g on electric scale =</a:t>
            </a:r>
            <a:endParaRPr lang="en-AU" dirty="0"/>
          </a:p>
          <a:p>
            <a:r>
              <a:rPr lang="en-US" dirty="0"/>
              <a:t>Sometimes reaction time and other circumstances must be taken into consideration.</a:t>
            </a:r>
          </a:p>
          <a:p>
            <a:r>
              <a:rPr lang="en-US" dirty="0"/>
              <a:t>10 swings of pendulum ÷ answer by 10 and uncertainty by 10</a:t>
            </a:r>
          </a:p>
          <a:p>
            <a:r>
              <a:rPr lang="en-US" dirty="0"/>
              <a:t>Give absolute uncertainty rounded to the lowest place value in the quantity:</a:t>
            </a:r>
          </a:p>
          <a:p>
            <a:pPr marL="0" indent="0">
              <a:buNone/>
            </a:pPr>
            <a:r>
              <a:rPr lang="en-US" dirty="0"/>
              <a:t>	e.g. 3.45±0.15 not 3.45±0.2, and not 3.45±0.147393</a:t>
            </a:r>
            <a:endParaRPr lang="en-AU" dirty="0"/>
          </a:p>
        </p:txBody>
      </p:sp>
      <p:sp>
        <p:nvSpPr>
          <p:cNvPr id="4" name="TextBox 3">
            <a:extLst>
              <a:ext uri="{FF2B5EF4-FFF2-40B4-BE49-F238E27FC236}">
                <a16:creationId xmlns:a16="http://schemas.microsoft.com/office/drawing/2014/main" id="{06EBA473-9B40-4349-9BD1-4FEB254EE32D}"/>
              </a:ext>
            </a:extLst>
          </p:cNvPr>
          <p:cNvSpPr txBox="1"/>
          <p:nvPr/>
        </p:nvSpPr>
        <p:spPr>
          <a:xfrm>
            <a:off x="5320145" y="3336175"/>
            <a:ext cx="1159292" cy="369332"/>
          </a:xfrm>
          <a:prstGeom prst="rect">
            <a:avLst/>
          </a:prstGeom>
          <a:noFill/>
        </p:spPr>
        <p:txBody>
          <a:bodyPr wrap="none" rtlCol="0">
            <a:spAutoFit/>
          </a:bodyPr>
          <a:lstStyle/>
          <a:p>
            <a:r>
              <a:rPr lang="en-US" dirty="0"/>
              <a:t>±0.05 cm</a:t>
            </a:r>
            <a:endParaRPr lang="en-AU" dirty="0"/>
          </a:p>
        </p:txBody>
      </p:sp>
      <p:sp>
        <p:nvSpPr>
          <p:cNvPr id="5" name="TextBox 4">
            <a:extLst>
              <a:ext uri="{FF2B5EF4-FFF2-40B4-BE49-F238E27FC236}">
                <a16:creationId xmlns:a16="http://schemas.microsoft.com/office/drawing/2014/main" id="{ACB1EB55-BF2D-4BB2-9371-8CC4A964402C}"/>
              </a:ext>
            </a:extLst>
          </p:cNvPr>
          <p:cNvSpPr txBox="1"/>
          <p:nvPr/>
        </p:nvSpPr>
        <p:spPr>
          <a:xfrm>
            <a:off x="5320145" y="3705507"/>
            <a:ext cx="982961" cy="369332"/>
          </a:xfrm>
          <a:prstGeom prst="rect">
            <a:avLst/>
          </a:prstGeom>
          <a:noFill/>
        </p:spPr>
        <p:txBody>
          <a:bodyPr wrap="none" rtlCol="0">
            <a:spAutoFit/>
          </a:bodyPr>
          <a:lstStyle/>
          <a:p>
            <a:r>
              <a:rPr lang="en-US" dirty="0"/>
              <a:t>±0.05 g</a:t>
            </a:r>
            <a:endParaRPr lang="en-AU" dirty="0"/>
          </a:p>
        </p:txBody>
      </p:sp>
    </p:spTree>
    <p:extLst>
      <p:ext uri="{BB962C8B-B14F-4D97-AF65-F5344CB8AC3E}">
        <p14:creationId xmlns:p14="http://schemas.microsoft.com/office/powerpoint/2010/main" val="256139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Uncertainty with Repeat trials</a:t>
            </a:r>
            <a:endParaRPr lang="en-AU" dirty="0"/>
          </a:p>
        </p:txBody>
      </p:sp>
      <p:sp>
        <p:nvSpPr>
          <p:cNvPr id="3" name="Content Placeholder 2"/>
          <p:cNvSpPr>
            <a:spLocks noGrp="1"/>
          </p:cNvSpPr>
          <p:nvPr>
            <p:ph idx="1"/>
          </p:nvPr>
        </p:nvSpPr>
        <p:spPr/>
        <p:txBody>
          <a:bodyPr/>
          <a:lstStyle/>
          <a:p>
            <a:r>
              <a:rPr lang="en-US" dirty="0"/>
              <a:t>Measurement changes with each attempt e.g. water rocket, fluctuating needle. </a:t>
            </a:r>
          </a:p>
          <a:p>
            <a:r>
              <a:rPr lang="en-US" dirty="0"/>
              <a:t>Absolute Uncertainty = ½ range of readings</a:t>
            </a:r>
          </a:p>
          <a:p>
            <a:endParaRPr lang="en-AU" dirty="0"/>
          </a:p>
        </p:txBody>
      </p:sp>
    </p:spTree>
    <p:extLst>
      <p:ext uri="{BB962C8B-B14F-4D97-AF65-F5344CB8AC3E}">
        <p14:creationId xmlns:p14="http://schemas.microsoft.com/office/powerpoint/2010/main" val="1846400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0BB35-243B-47D9-A2C5-82156AE64464}"/>
              </a:ext>
            </a:extLst>
          </p:cNvPr>
          <p:cNvSpPr>
            <a:spLocks noGrp="1"/>
          </p:cNvSpPr>
          <p:nvPr>
            <p:ph type="title"/>
          </p:nvPr>
        </p:nvSpPr>
        <p:spPr/>
        <p:txBody>
          <a:bodyPr/>
          <a:lstStyle/>
          <a:p>
            <a:r>
              <a:rPr lang="en-US" dirty="0"/>
              <a:t>Absolute uncertainty with time intervals</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AC98B3-FCA4-425F-AAA4-E890F1DBD68A}"/>
                  </a:ext>
                </a:extLst>
              </p:cNvPr>
              <p:cNvSpPr>
                <a:spLocks noGrp="1"/>
              </p:cNvSpPr>
              <p:nvPr>
                <p:ph idx="1"/>
              </p:nvPr>
            </p:nvSpPr>
            <p:spPr/>
            <p:txBody>
              <a:bodyPr/>
              <a:lstStyle/>
              <a:p>
                <a:r>
                  <a:rPr lang="en-US" dirty="0"/>
                  <a:t>When timing an interval with a stopwatch, 2 measurements are taken; start and finish</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𝑓</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𝑖</m:t>
                          </m:r>
                        </m:sub>
                      </m:sSub>
                    </m:oMath>
                  </m:oMathPara>
                </a14:m>
                <a:endParaRPr lang="en-US" dirty="0"/>
              </a:p>
              <a:p>
                <a:pPr marL="0" indent="0">
                  <a:buNone/>
                </a:pPr>
                <a:endParaRPr lang="en-US" dirty="0"/>
              </a:p>
              <a:p>
                <a:r>
                  <a:rPr lang="en-US" dirty="0"/>
                  <a:t>The absolute uncertainties for each measurement must be added together</a:t>
                </a:r>
              </a:p>
              <a:p>
                <a:r>
                  <a:rPr lang="en-US" dirty="0"/>
                  <a:t>Absolute uncertainty for a single stopwatch measurement is human reaction time (often 0.1s)</a:t>
                </a:r>
              </a:p>
              <a:p>
                <a:r>
                  <a:rPr lang="en-US" dirty="0"/>
                  <a:t>Therefore; the absolute uncertainty for a time interval is often 0.1+0.1=0.2s</a:t>
                </a:r>
                <a:endParaRPr lang="en-AU" dirty="0"/>
              </a:p>
            </p:txBody>
          </p:sp>
        </mc:Choice>
        <mc:Fallback xmlns="">
          <p:sp>
            <p:nvSpPr>
              <p:cNvPr id="3" name="Content Placeholder 2">
                <a:extLst>
                  <a:ext uri="{FF2B5EF4-FFF2-40B4-BE49-F238E27FC236}">
                    <a16:creationId xmlns:a16="http://schemas.microsoft.com/office/drawing/2014/main" id="{F2AC98B3-FCA4-425F-AAA4-E890F1DBD68A}"/>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AU">
                    <a:noFill/>
                  </a:rPr>
                  <a:t> </a:t>
                </a:r>
              </a:p>
            </p:txBody>
          </p:sp>
        </mc:Fallback>
      </mc:AlternateContent>
    </p:spTree>
    <p:extLst>
      <p:ext uri="{BB962C8B-B14F-4D97-AF65-F5344CB8AC3E}">
        <p14:creationId xmlns:p14="http://schemas.microsoft.com/office/powerpoint/2010/main" val="369257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44C3-8040-4BD0-AE04-610FA3ED87EB}"/>
              </a:ext>
            </a:extLst>
          </p:cNvPr>
          <p:cNvSpPr>
            <a:spLocks noGrp="1"/>
          </p:cNvSpPr>
          <p:nvPr>
            <p:ph type="title"/>
          </p:nvPr>
        </p:nvSpPr>
        <p:spPr/>
        <p:txBody>
          <a:bodyPr>
            <a:normAutofit/>
          </a:bodyPr>
          <a:lstStyle/>
          <a:p>
            <a:r>
              <a:rPr lang="en-US" dirty="0"/>
              <a:t>SCSA ATAR Syllabus </a:t>
            </a:r>
            <a:br>
              <a:rPr lang="en-US" dirty="0"/>
            </a:br>
            <a:r>
              <a:rPr lang="en-US" sz="1200" dirty="0"/>
              <a:t>(up to date as of 14/11/17; </a:t>
            </a:r>
            <a:r>
              <a:rPr lang="en-US" sz="1200" dirty="0">
                <a:hlinkClick r:id="rId2"/>
              </a:rPr>
              <a:t>https://senior-secondary.scsa.wa.edu.au/syllabus-and-support-materials/science/physics</a:t>
            </a:r>
            <a:r>
              <a:rPr lang="en-US" sz="1200" dirty="0"/>
              <a:t>)</a:t>
            </a:r>
            <a:endParaRPr lang="en-AU" dirty="0"/>
          </a:p>
        </p:txBody>
      </p:sp>
      <p:sp>
        <p:nvSpPr>
          <p:cNvPr id="3" name="Content Placeholder 2">
            <a:extLst>
              <a:ext uri="{FF2B5EF4-FFF2-40B4-BE49-F238E27FC236}">
                <a16:creationId xmlns:a16="http://schemas.microsoft.com/office/drawing/2014/main" id="{F60375DE-0FE9-46A7-B2A8-40BB8D40C63F}"/>
              </a:ext>
            </a:extLst>
          </p:cNvPr>
          <p:cNvSpPr>
            <a:spLocks noGrp="1"/>
          </p:cNvSpPr>
          <p:nvPr>
            <p:ph idx="1"/>
          </p:nvPr>
        </p:nvSpPr>
        <p:spPr/>
        <p:txBody>
          <a:bodyPr>
            <a:normAutofit fontScale="70000" lnSpcReduction="20000"/>
          </a:bodyPr>
          <a:lstStyle/>
          <a:p>
            <a:r>
              <a:rPr lang="en-AU" dirty="0"/>
              <a:t>identify, research, construct and refine questions for investigation; propose hypotheses; and predict possible outcomes </a:t>
            </a:r>
          </a:p>
          <a:p>
            <a:r>
              <a:rPr lang="en-AU" dirty="0"/>
              <a:t>design investigations, including the procedure(s) to be followed, the materials required, and the type and amount of primary and/or secondary data to be collected; conduct risk assessments; and consider research ethics </a:t>
            </a:r>
          </a:p>
          <a:p>
            <a:r>
              <a:rPr lang="en-AU" dirty="0"/>
              <a:t>conduct investigations, including using temperature, current and potential difference measuring devices, safely, competently and methodically for the collection of valid and reliable data </a:t>
            </a:r>
          </a:p>
          <a:p>
            <a:r>
              <a:rPr lang="en-AU" dirty="0"/>
              <a:t>represent data in meaningful and useful ways, including using appropriate </a:t>
            </a:r>
            <a:r>
              <a:rPr lang="en-AU" dirty="0" err="1"/>
              <a:t>Système</a:t>
            </a:r>
            <a:r>
              <a:rPr lang="en-AU" dirty="0"/>
              <a:t> Internationale (SI) units and symbols, and significant figures; organise and analyse data to identify trends, patterns and relationships; identify sources of random and systematic error and estimate their effect on measurement results; identify anomalous data and calculate the measurement discrepancy between experimental results and a currently accepted value, expressed as a percentage; and select, synthesise and use evidence to make and justify conclusions </a:t>
            </a:r>
          </a:p>
          <a:p>
            <a:r>
              <a:rPr lang="en-AU" dirty="0"/>
              <a:t>interpret a range of scientific and media texts, and evaluate processes, claims and conclusions by considering the quality of available evidence; and use reasoning to construct scientific arguments </a:t>
            </a:r>
          </a:p>
          <a:p>
            <a:r>
              <a:rPr lang="en-AU" dirty="0"/>
              <a:t>select, construct and use appropriate representations, including text and graphic representations of empirical and theoretical relationships, flow diagrams, nuclear equations and circuit diagrams, to communicate conceptual understanding, solve problems and make predictions </a:t>
            </a:r>
          </a:p>
          <a:p>
            <a:r>
              <a:rPr lang="en-AU" dirty="0"/>
              <a:t>select, use and interpret appropriate mathematical representations, including linear and non-linear graphs and algebraic relationships representing physical systems, to solve problems and make predictions </a:t>
            </a:r>
          </a:p>
          <a:p>
            <a:r>
              <a:rPr lang="en-AU" dirty="0"/>
              <a:t>communicate to specific audiences and for specific purposes using appropriate language, nomenclature, genres and modes, including scientific reports</a:t>
            </a:r>
          </a:p>
        </p:txBody>
      </p:sp>
    </p:spTree>
    <p:extLst>
      <p:ext uri="{BB962C8B-B14F-4D97-AF65-F5344CB8AC3E}">
        <p14:creationId xmlns:p14="http://schemas.microsoft.com/office/powerpoint/2010/main" val="2598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uncertainty</a:t>
            </a:r>
            <a:endParaRPr lang="en-AU" dirty="0"/>
          </a:p>
        </p:txBody>
      </p:sp>
      <p:sp>
        <p:nvSpPr>
          <p:cNvPr id="3" name="Content Placeholder 2"/>
          <p:cNvSpPr>
            <a:spLocks noGrp="1"/>
          </p:cNvSpPr>
          <p:nvPr>
            <p:ph idx="1"/>
          </p:nvPr>
        </p:nvSpPr>
        <p:spPr>
          <a:xfrm>
            <a:off x="1069848" y="2121408"/>
            <a:ext cx="4822952" cy="4050792"/>
          </a:xfrm>
        </p:spPr>
        <p:txBody>
          <a:bodyPr>
            <a:normAutofit/>
          </a:bodyPr>
          <a:lstStyle/>
          <a:p>
            <a:r>
              <a:rPr lang="en-US" dirty="0"/>
              <a:t>128 </a:t>
            </a:r>
            <a:r>
              <a:rPr lang="en-US" u="sng" dirty="0"/>
              <a:t>+</a:t>
            </a:r>
            <a:r>
              <a:rPr lang="en-US" dirty="0"/>
              <a:t> 0.5mm</a:t>
            </a:r>
          </a:p>
          <a:p>
            <a:r>
              <a:rPr lang="en-US" dirty="0"/>
              <a:t>An example of absolute uncertainty in the actual measurement. (units same as for measurement)</a:t>
            </a:r>
          </a:p>
          <a:p>
            <a:r>
              <a:rPr lang="en-US" dirty="0"/>
              <a:t>Can be shown as error bars on graphs</a:t>
            </a:r>
          </a:p>
          <a:p>
            <a:r>
              <a:rPr lang="en-US" dirty="0"/>
              <a:t>In graph to the right, each point has </a:t>
            </a:r>
            <a:br>
              <a:rPr lang="en-US" dirty="0"/>
            </a:br>
            <a:r>
              <a:rPr lang="en-US" dirty="0"/>
              <a:t>± 5 to the x values and ± 10 to the y values for each point</a:t>
            </a:r>
          </a:p>
          <a:p>
            <a:r>
              <a:rPr lang="en-US" dirty="0"/>
              <a:t>Can have different values for each point</a:t>
            </a:r>
          </a:p>
        </p:txBody>
      </p:sp>
      <p:graphicFrame>
        <p:nvGraphicFramePr>
          <p:cNvPr id="5" name="Chart 4">
            <a:extLst>
              <a:ext uri="{FF2B5EF4-FFF2-40B4-BE49-F238E27FC236}">
                <a16:creationId xmlns:a16="http://schemas.microsoft.com/office/drawing/2014/main" id="{9D59B63B-29B3-4FAE-B609-7CDBA4C60FAC}"/>
              </a:ext>
            </a:extLst>
          </p:cNvPr>
          <p:cNvGraphicFramePr>
            <a:graphicFrameLocks/>
          </p:cNvGraphicFramePr>
          <p:nvPr>
            <p:extLst>
              <p:ext uri="{D42A27DB-BD31-4B8C-83A1-F6EECF244321}">
                <p14:modId xmlns:p14="http://schemas.microsoft.com/office/powerpoint/2010/main" val="194426869"/>
              </p:ext>
            </p:extLst>
          </p:nvPr>
        </p:nvGraphicFramePr>
        <p:xfrm>
          <a:off x="6295898" y="1657350"/>
          <a:ext cx="5689600" cy="3670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9560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17B2-F228-4D7B-8225-D5F7FF3CE4CF}"/>
              </a:ext>
            </a:extLst>
          </p:cNvPr>
          <p:cNvSpPr>
            <a:spLocks noGrp="1"/>
          </p:cNvSpPr>
          <p:nvPr>
            <p:ph type="title"/>
          </p:nvPr>
        </p:nvSpPr>
        <p:spPr/>
        <p:txBody>
          <a:bodyPr/>
          <a:lstStyle/>
          <a:p>
            <a:r>
              <a:rPr lang="en-US" dirty="0"/>
              <a:t>Percentage uncertainty</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CFCA4F-8710-4CD3-8BDB-A8CB731388B2}"/>
                  </a:ext>
                </a:extLst>
              </p:cNvPr>
              <p:cNvSpPr>
                <a:spLocks noGrp="1"/>
              </p:cNvSpPr>
              <p:nvPr>
                <p:ph idx="1"/>
              </p:nvPr>
            </p:nvSpPr>
            <p:spPr/>
            <p:txBody>
              <a:bodyPr/>
              <a:lstStyle/>
              <a:p>
                <a:r>
                  <a:rPr lang="en-US" dirty="0"/>
                  <a:t>Cannot always compare the uncertainties of two measurements meaningfully as absolute uncertainties</a:t>
                </a:r>
              </a:p>
              <a:p>
                <a:r>
                  <a:rPr lang="en-US" dirty="0"/>
                  <a:t>Percentage uncertainty is the uncertainty as a percentage of the measurement:</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𝑢𝑛𝑐𝑒𝑟𝑡𝑎𝑖𝑛𝑡𝑦</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𝑎𝑏𝑠𝑜𝑙𝑢𝑡𝑒</m:t>
                          </m:r>
                          <m:r>
                            <a:rPr lang="en-US" i="1">
                              <a:latin typeface="Cambria Math" panose="02040503050406030204" pitchFamily="18" charset="0"/>
                            </a:rPr>
                            <m:t> </m:t>
                          </m:r>
                          <m:r>
                            <a:rPr lang="en-US" i="1">
                              <a:latin typeface="Cambria Math" panose="02040503050406030204" pitchFamily="18" charset="0"/>
                            </a:rPr>
                            <m:t>𝑢𝑛𝑐𝑒𝑟𝑡𝑎𝑖𝑛𝑡𝑦</m:t>
                          </m:r>
                        </m:num>
                        <m:den>
                          <m:r>
                            <a:rPr lang="en-US" i="1">
                              <a:latin typeface="Cambria Math" panose="02040503050406030204" pitchFamily="18" charset="0"/>
                            </a:rPr>
                            <m:t>𝑚𝑒𝑎𝑠𝑢𝑟𝑒𝑚𝑒𝑛𝑡</m:t>
                          </m:r>
                        </m:den>
                      </m:f>
                      <m:r>
                        <a:rPr lang="en-US" i="1">
                          <a:latin typeface="Cambria Math" panose="02040503050406030204" pitchFamily="18" charset="0"/>
                          <a:ea typeface="Cambria Math" panose="02040503050406030204" pitchFamily="18" charset="0"/>
                        </a:rPr>
                        <m:t>×100</m:t>
                      </m:r>
                    </m:oMath>
                  </m:oMathPara>
                </a14:m>
                <a:endParaRPr lang="en-US" dirty="0"/>
              </a:p>
              <a:p>
                <a:pPr marL="0" indent="0">
                  <a:buNone/>
                </a:pPr>
                <a:endParaRPr lang="en-US" dirty="0"/>
              </a:p>
              <a:p>
                <a:r>
                  <a:rPr lang="en-US" dirty="0"/>
                  <a:t>e.g.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0.5</m:t>
                        </m:r>
                      </m:num>
                      <m:den>
                        <m:r>
                          <a:rPr lang="en-US" i="1">
                            <a:latin typeface="Cambria Math" panose="02040503050406030204" pitchFamily="18" charset="0"/>
                          </a:rPr>
                          <m:t>128</m:t>
                        </m:r>
                      </m:den>
                    </m:f>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×100=0.39%</m:t>
                    </m:r>
                  </m:oMath>
                </a14:m>
                <a:r>
                  <a:rPr lang="en-US" dirty="0"/>
                  <a:t>      128mm </a:t>
                </a:r>
                <a:r>
                  <a:rPr lang="en-US" u="sng" dirty="0"/>
                  <a:t>+</a:t>
                </a:r>
                <a:r>
                  <a:rPr lang="en-US" dirty="0"/>
                  <a:t> 0.39%</a:t>
                </a:r>
              </a:p>
              <a:p>
                <a:pPr marL="0" indent="0">
                  <a:buNone/>
                </a:pPr>
                <a:endParaRPr lang="en-AU" dirty="0"/>
              </a:p>
            </p:txBody>
          </p:sp>
        </mc:Choice>
        <mc:Fallback xmlns="">
          <p:sp>
            <p:nvSpPr>
              <p:cNvPr id="3" name="Content Placeholder 2">
                <a:extLst>
                  <a:ext uri="{FF2B5EF4-FFF2-40B4-BE49-F238E27FC236}">
                    <a16:creationId xmlns:a16="http://schemas.microsoft.com/office/drawing/2014/main" id="{08CFCA4F-8710-4CD3-8BDB-A8CB731388B2}"/>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AU">
                    <a:noFill/>
                  </a:rPr>
                  <a:t> </a:t>
                </a:r>
              </a:p>
            </p:txBody>
          </p:sp>
        </mc:Fallback>
      </mc:AlternateContent>
    </p:spTree>
    <p:extLst>
      <p:ext uri="{BB962C8B-B14F-4D97-AF65-F5344CB8AC3E}">
        <p14:creationId xmlns:p14="http://schemas.microsoft.com/office/powerpoint/2010/main" val="3134578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B6F4-7DE7-425B-B274-3EE9F9DA5239}"/>
              </a:ext>
            </a:extLst>
          </p:cNvPr>
          <p:cNvSpPr>
            <a:spLocks noGrp="1"/>
          </p:cNvSpPr>
          <p:nvPr>
            <p:ph type="title"/>
          </p:nvPr>
        </p:nvSpPr>
        <p:spPr/>
        <p:txBody>
          <a:bodyPr/>
          <a:lstStyle/>
          <a:p>
            <a:r>
              <a:rPr lang="en-US" dirty="0"/>
              <a:t>Relative uncertainty</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D10B76-64D2-4765-AF5E-D6C4E39A7F05}"/>
                  </a:ext>
                </a:extLst>
              </p:cNvPr>
              <p:cNvSpPr>
                <a:spLocks noGrp="1"/>
              </p:cNvSpPr>
              <p:nvPr>
                <p:ph idx="1"/>
              </p:nvPr>
            </p:nvSpPr>
            <p:spPr>
              <a:xfrm>
                <a:off x="1069848" y="2121408"/>
                <a:ext cx="10058400" cy="4050792"/>
              </a:xfrm>
            </p:spPr>
            <p:txBody>
              <a:bodyPr/>
              <a:lstStyle/>
              <a:p>
                <a:r>
                  <a:rPr lang="en-US" dirty="0"/>
                  <a:t>Uncertainty relative to the measurement</a:t>
                </a:r>
              </a:p>
              <a:p>
                <a:r>
                  <a:rPr lang="en-US" dirty="0"/>
                  <a:t>Serves the same purpose as percentage uncertainty, use either but be clear about which you are using</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𝑟𝑒𝑙𝑎𝑡𝑖𝑣𝑒</m:t>
                      </m:r>
                      <m:r>
                        <a:rPr lang="en-US" i="1">
                          <a:latin typeface="Cambria Math" panose="02040503050406030204" pitchFamily="18" charset="0"/>
                        </a:rPr>
                        <m:t> </m:t>
                      </m:r>
                      <m:r>
                        <a:rPr lang="en-US" i="1">
                          <a:latin typeface="Cambria Math" panose="02040503050406030204" pitchFamily="18" charset="0"/>
                        </a:rPr>
                        <m:t>𝑢𝑛𝑐𝑒𝑟𝑡𝑎𝑖𝑛𝑡𝑦</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𝑎𝑏𝑠𝑜𝑙𝑢𝑡𝑒</m:t>
                          </m:r>
                          <m:r>
                            <a:rPr lang="en-US" i="1">
                              <a:latin typeface="Cambria Math" panose="02040503050406030204" pitchFamily="18" charset="0"/>
                            </a:rPr>
                            <m:t> </m:t>
                          </m:r>
                          <m:r>
                            <a:rPr lang="en-US" i="1">
                              <a:latin typeface="Cambria Math" panose="02040503050406030204" pitchFamily="18" charset="0"/>
                            </a:rPr>
                            <m:t>𝑢𝑛𝑐𝑒𝑟𝑡𝑎𝑖𝑛𝑡𝑦</m:t>
                          </m:r>
                        </m:num>
                        <m:den>
                          <m:r>
                            <a:rPr lang="en-US" i="1">
                              <a:latin typeface="Cambria Math" panose="02040503050406030204" pitchFamily="18" charset="0"/>
                            </a:rPr>
                            <m:t>𝑚𝑒𝑎𝑠𝑢𝑟𝑒𝑚𝑒𝑛𝑡</m:t>
                          </m:r>
                        </m:den>
                      </m:f>
                    </m:oMath>
                  </m:oMathPara>
                </a14:m>
                <a:endParaRPr lang="en-US" dirty="0"/>
              </a:p>
              <a:p>
                <a:endParaRPr lang="en-AU" dirty="0"/>
              </a:p>
            </p:txBody>
          </p:sp>
        </mc:Choice>
        <mc:Fallback xmlns="">
          <p:sp>
            <p:nvSpPr>
              <p:cNvPr id="3" name="Content Placeholder 2">
                <a:extLst>
                  <a:ext uri="{FF2B5EF4-FFF2-40B4-BE49-F238E27FC236}">
                    <a16:creationId xmlns:a16="http://schemas.microsoft.com/office/drawing/2014/main" id="{47D10B76-64D2-4765-AF5E-D6C4E39A7F05}"/>
                  </a:ext>
                </a:extLst>
              </p:cNvPr>
              <p:cNvSpPr>
                <a:spLocks noGrp="1" noRot="1" noChangeAspect="1" noMove="1" noResize="1" noEditPoints="1" noAdjustHandles="1" noChangeArrowheads="1" noChangeShapeType="1" noTextEdit="1"/>
              </p:cNvSpPr>
              <p:nvPr>
                <p:ph idx="1"/>
              </p:nvPr>
            </p:nvSpPr>
            <p:spPr>
              <a:xfrm>
                <a:off x="1069848" y="2121408"/>
                <a:ext cx="10058400" cy="4050792"/>
              </a:xfrm>
              <a:blipFill>
                <a:blip r:embed="rId2"/>
                <a:stretch>
                  <a:fillRect l="-303" t="-1504"/>
                </a:stretch>
              </a:blipFill>
            </p:spPr>
            <p:txBody>
              <a:bodyPr/>
              <a:lstStyle/>
              <a:p>
                <a:r>
                  <a:rPr lang="en-AU">
                    <a:noFill/>
                  </a:rPr>
                  <a:t> </a:t>
                </a:r>
              </a:p>
            </p:txBody>
          </p:sp>
        </mc:Fallback>
      </mc:AlternateContent>
    </p:spTree>
    <p:extLst>
      <p:ext uri="{BB962C8B-B14F-4D97-AF65-F5344CB8AC3E}">
        <p14:creationId xmlns:p14="http://schemas.microsoft.com/office/powerpoint/2010/main" val="255172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in derived quantities</a:t>
            </a:r>
            <a:endParaRPr lang="en-AU" dirty="0"/>
          </a:p>
        </p:txBody>
      </p:sp>
      <p:sp>
        <p:nvSpPr>
          <p:cNvPr id="3" name="Content Placeholder 2"/>
          <p:cNvSpPr>
            <a:spLocks noGrp="1"/>
          </p:cNvSpPr>
          <p:nvPr>
            <p:ph idx="1"/>
          </p:nvPr>
        </p:nvSpPr>
        <p:spPr/>
        <p:txBody>
          <a:bodyPr/>
          <a:lstStyle/>
          <a:p>
            <a:r>
              <a:rPr lang="en-US" dirty="0"/>
              <a:t>When adding or subtracting data, add the absolute uncertainties.</a:t>
            </a:r>
          </a:p>
          <a:p>
            <a:r>
              <a:rPr lang="en-US" dirty="0"/>
              <a:t>When multiplying or dividing, add the % uncertainties (or relative uncertainties).</a:t>
            </a:r>
          </a:p>
          <a:p>
            <a:r>
              <a:rPr lang="en-US" dirty="0"/>
              <a:t>Raising to a power n, multiply % uncertainty by n.</a:t>
            </a:r>
          </a:p>
          <a:p>
            <a:pPr marL="0" indent="0">
              <a:buNone/>
            </a:pPr>
            <a:endParaRPr lang="en-US" dirty="0"/>
          </a:p>
          <a:p>
            <a:endParaRPr lang="en-AU" dirty="0"/>
          </a:p>
        </p:txBody>
      </p:sp>
    </p:spTree>
    <p:extLst>
      <p:ext uri="{BB962C8B-B14F-4D97-AF65-F5344CB8AC3E}">
        <p14:creationId xmlns:p14="http://schemas.microsoft.com/office/powerpoint/2010/main" val="3023589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AU" dirty="0"/>
          </a:p>
        </p:txBody>
      </p:sp>
      <p:sp>
        <p:nvSpPr>
          <p:cNvPr id="3" name="Content Placeholder 2"/>
          <p:cNvSpPr>
            <a:spLocks noGrp="1"/>
          </p:cNvSpPr>
          <p:nvPr>
            <p:ph idx="1"/>
          </p:nvPr>
        </p:nvSpPr>
        <p:spPr/>
        <p:txBody>
          <a:bodyPr/>
          <a:lstStyle/>
          <a:p>
            <a:pPr marL="0" indent="0">
              <a:buNone/>
            </a:pPr>
            <a:r>
              <a:rPr lang="en-US" dirty="0"/>
              <a:t>Find absolute and percentage uncertainty of density of water used in experiment:</a:t>
            </a:r>
          </a:p>
          <a:p>
            <a:r>
              <a:rPr lang="en-US" dirty="0"/>
              <a:t>Mass of beaker + water :	81.2g</a:t>
            </a:r>
          </a:p>
          <a:p>
            <a:r>
              <a:rPr lang="en-US" dirty="0"/>
              <a:t>Mass of beaker 		34.6g</a:t>
            </a:r>
          </a:p>
          <a:p>
            <a:r>
              <a:rPr lang="en-US" dirty="0"/>
              <a:t>Volume of liquid: 		48mL</a:t>
            </a:r>
          </a:p>
          <a:p>
            <a:pPr marL="0" indent="0">
              <a:buNone/>
            </a:pPr>
            <a:r>
              <a:rPr lang="en-US" dirty="0"/>
              <a:t>		</a:t>
            </a:r>
            <a:endParaRPr lang="en-AU"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23455-2B29-4865-93EA-2579DA0DE5EF}"/>
                  </a:ext>
                </a:extLst>
              </p:cNvPr>
              <p:cNvSpPr txBox="1">
                <a:spLocks/>
              </p:cNvSpPr>
              <p:nvPr/>
            </p:nvSpPr>
            <p:spPr>
              <a:xfrm>
                <a:off x="1069848" y="3890356"/>
                <a:ext cx="10058400" cy="2420389"/>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dirty="0"/>
                  <a:t>Mass of water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81.2±0.05 −34.6±0.05=46.6±0.1 </m:t>
                    </m:r>
                    <m:r>
                      <a:rPr lang="en-US" b="0" i="1" smtClean="0">
                        <a:latin typeface="Cambria Math" panose="02040503050406030204" pitchFamily="18" charset="0"/>
                        <a:ea typeface="Cambria Math" panose="02040503050406030204" pitchFamily="18" charset="0"/>
                      </a:rPr>
                      <m:t>𝑔</m:t>
                    </m:r>
                  </m:oMath>
                </a14:m>
                <a:endParaRPr lang="en-US" b="0" dirty="0">
                  <a:ea typeface="Cambria Math" panose="02040503050406030204" pitchFamily="18" charset="0"/>
                </a:endParaRPr>
              </a:p>
              <a:p>
                <a:pPr marL="0" indent="0">
                  <a:buFont typeface="Wingdings" pitchFamily="2" charset="2"/>
                  <a:buNone/>
                </a:pPr>
                <a:r>
                  <a:rPr lang="en-US" dirty="0"/>
                  <a:t>%U</a:t>
                </a:r>
                <a:r>
                  <a:rPr lang="en-US" baseline="-25000" dirty="0"/>
                  <a:t>(massH2O) </a:t>
                </a:r>
                <a14:m>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0.1</m:t>
                        </m:r>
                      </m:num>
                      <m:den>
                        <m:r>
                          <a:rPr lang="en-US" b="0" i="1" smtClean="0">
                            <a:latin typeface="Cambria Math" panose="02040503050406030204" pitchFamily="18" charset="0"/>
                          </a:rPr>
                          <m:t>46.6</m:t>
                        </m:r>
                      </m:den>
                    </m:f>
                    <m:r>
                      <a:rPr lang="en-US" b="0" i="1" smtClean="0">
                        <a:latin typeface="Cambria Math" panose="02040503050406030204" pitchFamily="18" charset="0"/>
                        <a:ea typeface="Cambria Math" panose="02040503050406030204" pitchFamily="18" charset="0"/>
                      </a:rPr>
                      <m:t>×100=0.215%</m:t>
                    </m:r>
                  </m:oMath>
                </a14:m>
                <a:endParaRPr lang="en-US" dirty="0"/>
              </a:p>
              <a:p>
                <a:pPr marL="0" indent="0">
                  <a:buNone/>
                </a:pPr>
                <a:r>
                  <a:rPr lang="en-US" dirty="0"/>
                  <a:t>%U</a:t>
                </a:r>
                <a:r>
                  <a:rPr lang="en-US" baseline="-25000" dirty="0"/>
                  <a:t>(volumeH2O) </a:t>
                </a: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0.</m:t>
                        </m:r>
                        <m:r>
                          <a:rPr lang="en-US" b="0" i="1" smtClean="0">
                            <a:latin typeface="Cambria Math" panose="02040503050406030204" pitchFamily="18" charset="0"/>
                          </a:rPr>
                          <m:t>5</m:t>
                        </m:r>
                      </m:num>
                      <m:den>
                        <m:r>
                          <a:rPr lang="en-US" i="1">
                            <a:latin typeface="Cambria Math" panose="02040503050406030204" pitchFamily="18" charset="0"/>
                          </a:rPr>
                          <m:t>4</m:t>
                        </m:r>
                        <m:r>
                          <a:rPr lang="en-US" b="0" i="1" smtClean="0">
                            <a:latin typeface="Cambria Math" panose="02040503050406030204" pitchFamily="18" charset="0"/>
                          </a:rPr>
                          <m:t>8</m:t>
                        </m:r>
                      </m:den>
                    </m:f>
                    <m:r>
                      <a:rPr lang="en-US" i="1">
                        <a:latin typeface="Cambria Math" panose="02040503050406030204" pitchFamily="18" charset="0"/>
                        <a:ea typeface="Cambria Math" panose="02040503050406030204" pitchFamily="18" charset="0"/>
                      </a:rPr>
                      <m:t>×100=</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04</m:t>
                    </m:r>
                    <m:r>
                      <a:rPr lang="en-US" i="1">
                        <a:latin typeface="Cambria Math" panose="02040503050406030204" pitchFamily="18" charset="0"/>
                        <a:ea typeface="Cambria Math" panose="02040503050406030204" pitchFamily="18" charset="0"/>
                      </a:rPr>
                      <m:t>% </m:t>
                    </m:r>
                  </m:oMath>
                </a14:m>
                <a:endParaRPr lang="en-US" dirty="0">
                  <a:ea typeface="Cambria Math" panose="02040503050406030204" pitchFamily="18" charset="0"/>
                </a:endParaRPr>
              </a:p>
              <a:p>
                <a:pPr marL="0" indent="0">
                  <a:buNone/>
                </a:pPr>
                <a:r>
                  <a:rPr lang="en-US" dirty="0"/>
                  <a:t>Density of water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46.6</m:t>
                        </m:r>
                        <m:r>
                          <a:rPr lang="en-US" b="0" i="1" smtClean="0">
                            <a:latin typeface="Cambria Math" panose="02040503050406030204" pitchFamily="18" charset="0"/>
                            <a:ea typeface="Cambria Math" panose="02040503050406030204" pitchFamily="18" charset="0"/>
                          </a:rPr>
                          <m:t>±0.215%</m:t>
                        </m:r>
                      </m:num>
                      <m:den>
                        <m:r>
                          <a:rPr lang="en-US" b="0" i="1" smtClean="0">
                            <a:latin typeface="Cambria Math" panose="02040503050406030204" pitchFamily="18" charset="0"/>
                          </a:rPr>
                          <m:t>48</m:t>
                        </m:r>
                        <m:r>
                          <a:rPr lang="en-US" b="0" i="1" smtClean="0">
                            <a:latin typeface="Cambria Math" panose="02040503050406030204" pitchFamily="18" charset="0"/>
                            <a:ea typeface="Cambria Math" panose="02040503050406030204" pitchFamily="18" charset="0"/>
                          </a:rPr>
                          <m:t>±1.04%</m:t>
                        </m:r>
                      </m:den>
                    </m:f>
                    <m:r>
                      <a:rPr lang="en-US" b="0" i="1" smtClean="0">
                        <a:latin typeface="Cambria Math" panose="02040503050406030204" pitchFamily="18" charset="0"/>
                      </a:rPr>
                      <m:t>=0.971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L</m:t>
                    </m:r>
                    <m:r>
                      <m:rPr>
                        <m:nor/>
                      </m:rPr>
                      <a:rPr lang="en-US" b="0" i="0" baseline="30000" smtClean="0">
                        <a:latin typeface="Cambria Math" panose="02040503050406030204" pitchFamily="18" charset="0"/>
                      </a:rPr>
                      <m:t>−</m:t>
                    </m:r>
                    <m:r>
                      <a:rPr lang="en-US" b="0" i="1" baseline="3000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±1.26%</m:t>
                    </m:r>
                  </m:oMath>
                </a14:m>
                <a:endParaRPr lang="en-US" dirty="0"/>
              </a:p>
              <a:p>
                <a:pPr marL="0" indent="0">
                  <a:buNone/>
                </a:pPr>
                <a:r>
                  <a:rPr lang="en-US" dirty="0" err="1"/>
                  <a:t>AbsU</a:t>
                </a:r>
                <a:r>
                  <a:rPr lang="en-US" baseline="-25000" dirty="0"/>
                  <a:t>(densityH2O)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1.26</m:t>
                        </m:r>
                      </m:num>
                      <m:den>
                        <m:r>
                          <a:rPr lang="en-US" b="0" i="1" smtClean="0">
                            <a:latin typeface="Cambria Math" panose="02040503050406030204" pitchFamily="18" charset="0"/>
                          </a:rPr>
                          <m:t>100</m:t>
                        </m:r>
                      </m:den>
                    </m:f>
                    <m:r>
                      <a:rPr lang="en-US" b="0" i="1" smtClean="0">
                        <a:latin typeface="Cambria Math" panose="02040503050406030204" pitchFamily="18" charset="0"/>
                        <a:ea typeface="Cambria Math" panose="02040503050406030204" pitchFamily="18" charset="0"/>
                      </a:rPr>
                      <m:t>×0.971=0.0122 </m:t>
                    </m:r>
                    <m:r>
                      <m:rPr>
                        <m:nor/>
                      </m:rPr>
                      <a:rPr lang="en-US" b="0" i="0" smtClean="0">
                        <a:latin typeface="Cambria Math" panose="02040503050406030204" pitchFamily="18" charset="0"/>
                        <a:ea typeface="Cambria Math" panose="02040503050406030204" pitchFamily="18" charset="0"/>
                      </a:rPr>
                      <m:t>gL</m:t>
                    </m:r>
                    <m:r>
                      <m:rPr>
                        <m:nor/>
                      </m:rPr>
                      <a:rPr lang="en-US" b="0" i="0" baseline="30000" smtClean="0">
                        <a:latin typeface="Cambria Math" panose="02040503050406030204" pitchFamily="18" charset="0"/>
                        <a:ea typeface="Cambria Math" panose="02040503050406030204" pitchFamily="18" charset="0"/>
                      </a:rPr>
                      <m:t> −1        </m:t>
                    </m:r>
                    <m:r>
                      <m:rPr>
                        <m:nor/>
                      </m:rPr>
                      <a:rPr lang="en-US" b="0" i="0" smtClean="0">
                        <a:latin typeface="Cambria Math" panose="02040503050406030204" pitchFamily="18" charset="0"/>
                        <a:ea typeface="Cambria Math" panose="02040503050406030204" pitchFamily="18" charset="0"/>
                      </a:rPr>
                      <m:t>so</m:t>
                    </m:r>
                    <m:r>
                      <m:rPr>
                        <m:nor/>
                      </m:rPr>
                      <a:rPr lang="en-US" b="0" i="0" smtClean="0">
                        <a:latin typeface="Cambria Math" panose="02040503050406030204" pitchFamily="18" charset="0"/>
                        <a:ea typeface="Cambria Math" panose="02040503050406030204" pitchFamily="18" charset="0"/>
                      </a:rPr>
                      <m:t> 0.971</m:t>
                    </m:r>
                    <m:r>
                      <a:rPr lang="en-US" b="0" i="1" smtClean="0">
                        <a:latin typeface="Cambria Math" panose="02040503050406030204" pitchFamily="18" charset="0"/>
                        <a:ea typeface="Cambria Math" panose="02040503050406030204" pitchFamily="18" charset="0"/>
                      </a:rPr>
                      <m:t>±0.0122 </m:t>
                    </m:r>
                    <m:r>
                      <m:rPr>
                        <m:nor/>
                      </m:rPr>
                      <a:rPr lang="en-US" b="0" i="0" smtClean="0">
                        <a:latin typeface="Cambria Math" panose="02040503050406030204" pitchFamily="18" charset="0"/>
                        <a:ea typeface="Cambria Math" panose="02040503050406030204" pitchFamily="18" charset="0"/>
                      </a:rPr>
                      <m:t>gL</m:t>
                    </m:r>
                    <m:r>
                      <m:rPr>
                        <m:nor/>
                      </m:rPr>
                      <a:rPr lang="en-US" b="0" i="0" baseline="30000" smtClean="0">
                        <a:latin typeface="Cambria Math" panose="02040503050406030204" pitchFamily="18" charset="0"/>
                        <a:ea typeface="Cambria Math" panose="02040503050406030204" pitchFamily="18" charset="0"/>
                      </a:rPr>
                      <m:t>−1</m:t>
                    </m:r>
                    <m:r>
                      <m:rPr>
                        <m:nor/>
                      </m:rPr>
                      <a:rPr lang="en-US" b="0" i="0" smtClean="0">
                        <a:latin typeface="Cambria Math" panose="02040503050406030204" pitchFamily="18" charset="0"/>
                        <a:ea typeface="Cambria Math" panose="02040503050406030204" pitchFamily="18" charset="0"/>
                      </a:rPr>
                      <m:t>  (0.97</m:t>
                    </m:r>
                    <m:r>
                      <a:rPr lang="en-US" b="0" i="1" smtClean="0">
                        <a:latin typeface="Cambria Math" panose="02040503050406030204" pitchFamily="18" charset="0"/>
                        <a:ea typeface="Cambria Math" panose="02040503050406030204" pitchFamily="18" charset="0"/>
                      </a:rPr>
                      <m:t>±0.01</m:t>
                    </m:r>
                    <m:r>
                      <m:rPr>
                        <m:nor/>
                      </m:rPr>
                      <a:rPr lang="en-US" b="0" i="0" smtClean="0">
                        <a:latin typeface="Cambria Math" panose="02040503050406030204" pitchFamily="18" charset="0"/>
                        <a:ea typeface="Cambria Math" panose="02040503050406030204" pitchFamily="18" charset="0"/>
                      </a:rPr>
                      <m:t>gL</m:t>
                    </m:r>
                    <m:r>
                      <m:rPr>
                        <m:nor/>
                      </m:rPr>
                      <a:rPr lang="en-US" b="0" i="0" baseline="30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oMath>
                </a14:m>
                <a:r>
                  <a:rPr lang="en-US" dirty="0"/>
                  <a:t> 		</a:t>
                </a:r>
                <a:endParaRPr lang="en-AU" dirty="0"/>
              </a:p>
            </p:txBody>
          </p:sp>
        </mc:Choice>
        <mc:Fallback xmlns="">
          <p:sp>
            <p:nvSpPr>
              <p:cNvPr id="4" name="Content Placeholder 2">
                <a:extLst>
                  <a:ext uri="{FF2B5EF4-FFF2-40B4-BE49-F238E27FC236}">
                    <a16:creationId xmlns:a16="http://schemas.microsoft.com/office/drawing/2014/main" id="{55E23455-2B29-4865-93EA-2579DA0DE5EF}"/>
                  </a:ext>
                </a:extLst>
              </p:cNvPr>
              <p:cNvSpPr txBox="1">
                <a:spLocks noRot="1" noChangeAspect="1" noMove="1" noResize="1" noEditPoints="1" noAdjustHandles="1" noChangeArrowheads="1" noChangeShapeType="1" noTextEdit="1"/>
              </p:cNvSpPr>
              <p:nvPr/>
            </p:nvSpPr>
            <p:spPr>
              <a:xfrm>
                <a:off x="1069848" y="3890356"/>
                <a:ext cx="10058400" cy="2420389"/>
              </a:xfrm>
              <a:prstGeom prst="rect">
                <a:avLst/>
              </a:prstGeom>
              <a:blipFill>
                <a:blip r:embed="rId2"/>
                <a:stretch>
                  <a:fillRect l="-606" t="-4786"/>
                </a:stretch>
              </a:blipFill>
            </p:spPr>
            <p:txBody>
              <a:bodyPr/>
              <a:lstStyle/>
              <a:p>
                <a:r>
                  <a:rPr lang="en-AU">
                    <a:noFill/>
                  </a:rPr>
                  <a:t> </a:t>
                </a:r>
              </a:p>
            </p:txBody>
          </p:sp>
        </mc:Fallback>
      </mc:AlternateContent>
    </p:spTree>
    <p:extLst>
      <p:ext uri="{BB962C8B-B14F-4D97-AF65-F5344CB8AC3E}">
        <p14:creationId xmlns:p14="http://schemas.microsoft.com/office/powerpoint/2010/main" val="298799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a:t>
            </a:r>
            <a:endParaRPr lang="en-AU" dirty="0"/>
          </a:p>
        </p:txBody>
      </p:sp>
      <p:sp>
        <p:nvSpPr>
          <p:cNvPr id="3" name="Content Placeholder 2"/>
          <p:cNvSpPr>
            <a:spLocks noGrp="1"/>
          </p:cNvSpPr>
          <p:nvPr>
            <p:ph idx="1"/>
          </p:nvPr>
        </p:nvSpPr>
        <p:spPr>
          <a:xfrm>
            <a:off x="1914698" y="1701094"/>
            <a:ext cx="8229600" cy="4145524"/>
          </a:xfrm>
        </p:spPr>
        <p:txBody>
          <a:bodyPr>
            <a:normAutofit fontScale="25000" lnSpcReduction="20000"/>
          </a:bodyPr>
          <a:lstStyle/>
          <a:p>
            <a:pPr marL="0" indent="0">
              <a:buNone/>
            </a:pPr>
            <a:r>
              <a:rPr lang="en-US" sz="8600" dirty="0"/>
              <a:t>1.  A student measures the dimensions of a book to be 28.1 </a:t>
            </a:r>
            <a:r>
              <a:rPr lang="en-US" sz="8600" u="sng" dirty="0"/>
              <a:t>+</a:t>
            </a:r>
            <a:r>
              <a:rPr lang="en-US" sz="8600" dirty="0"/>
              <a:t> 0.05 cm and 21.4 </a:t>
            </a:r>
            <a:r>
              <a:rPr lang="en-US" sz="8600" u="sng" dirty="0"/>
              <a:t>+</a:t>
            </a:r>
            <a:r>
              <a:rPr lang="en-US" sz="8600" dirty="0"/>
              <a:t> 0.05 cm. Determine:</a:t>
            </a:r>
            <a:endParaRPr lang="en-AU" sz="8600" dirty="0"/>
          </a:p>
          <a:p>
            <a:pPr marL="0" indent="0">
              <a:buNone/>
            </a:pPr>
            <a:r>
              <a:rPr lang="en-US" sz="8600" dirty="0"/>
              <a:t>a) The perimeter of the booklet with its absolute and percentage uncertainty in correct format.</a:t>
            </a:r>
            <a:endParaRPr lang="en-AU" sz="8600" dirty="0"/>
          </a:p>
          <a:p>
            <a:pPr marL="0" indent="0">
              <a:buNone/>
            </a:pPr>
            <a:r>
              <a:rPr lang="en-US" sz="8600" dirty="0"/>
              <a:t>b) The area of the book with its absolute and percentage uncertainty in correct format.</a:t>
            </a:r>
            <a:endParaRPr lang="en-AU" sz="8600" dirty="0"/>
          </a:p>
          <a:p>
            <a:pPr marL="0" indent="0">
              <a:buNone/>
            </a:pPr>
            <a:r>
              <a:rPr lang="en-US" sz="8600" dirty="0"/>
              <a:t>2. A piece of metal is found to have a mass of 136.4 g on a digital scale and displaces 7.0 </a:t>
            </a:r>
            <a:r>
              <a:rPr lang="en-US" sz="8600" u="sng" dirty="0"/>
              <a:t>+</a:t>
            </a:r>
            <a:r>
              <a:rPr lang="en-US" sz="8600" dirty="0"/>
              <a:t> 0.5 mL of water. Determine the density of the metal with its absolute and % uncertainty.</a:t>
            </a:r>
            <a:endParaRPr lang="en-AU" sz="8600" dirty="0"/>
          </a:p>
          <a:p>
            <a:pPr marL="0" indent="0">
              <a:buNone/>
            </a:pPr>
            <a:r>
              <a:rPr lang="en-US" sz="8600" dirty="0"/>
              <a:t>3. A rod has a radius of 5.6 </a:t>
            </a:r>
            <a:r>
              <a:rPr lang="en-US" sz="8600" u="sng" dirty="0"/>
              <a:t>+</a:t>
            </a:r>
            <a:r>
              <a:rPr lang="en-US" sz="8600" dirty="0"/>
              <a:t> 0.05 cm and a length of 24.55 </a:t>
            </a:r>
            <a:r>
              <a:rPr lang="en-US" sz="8600" u="sng" dirty="0"/>
              <a:t>+</a:t>
            </a:r>
            <a:r>
              <a:rPr lang="en-US" sz="8600" dirty="0"/>
              <a:t> 0.05 cm. Determine the volume of the rod with its absolute and % uncertainty.</a:t>
            </a:r>
          </a:p>
          <a:p>
            <a:endParaRPr lang="en-AU" dirty="0"/>
          </a:p>
        </p:txBody>
      </p:sp>
      <p:sp>
        <p:nvSpPr>
          <p:cNvPr id="4" name="TextBox 3">
            <a:extLst>
              <a:ext uri="{FF2B5EF4-FFF2-40B4-BE49-F238E27FC236}">
                <a16:creationId xmlns:a16="http://schemas.microsoft.com/office/drawing/2014/main" id="{E05F810A-534D-460B-A093-38B6BD79C15F}"/>
              </a:ext>
            </a:extLst>
          </p:cNvPr>
          <p:cNvSpPr txBox="1"/>
          <p:nvPr/>
        </p:nvSpPr>
        <p:spPr>
          <a:xfrm>
            <a:off x="986444" y="5519651"/>
            <a:ext cx="9609512" cy="646331"/>
          </a:xfrm>
          <a:prstGeom prst="rect">
            <a:avLst/>
          </a:prstGeom>
          <a:noFill/>
        </p:spPr>
        <p:txBody>
          <a:bodyPr wrap="square" rtlCol="0">
            <a:spAutoFit/>
          </a:bodyPr>
          <a:lstStyle/>
          <a:p>
            <a:r>
              <a:rPr lang="en-US" dirty="0"/>
              <a:t>1.a)99.0±0.2cm (± 0.2%) b) 601cm</a:t>
            </a:r>
            <a:r>
              <a:rPr lang="en-US" baseline="30000" dirty="0"/>
              <a:t>2</a:t>
            </a:r>
            <a:r>
              <a:rPr lang="en-US" dirty="0"/>
              <a:t>±0.4% (±2cm)  2. </a:t>
            </a:r>
            <a:r>
              <a:rPr lang="en-US"/>
              <a:t>a) density </a:t>
            </a:r>
            <a:r>
              <a:rPr lang="en-US" dirty="0"/>
              <a:t>= </a:t>
            </a:r>
            <a:r>
              <a:rPr lang="en-US"/>
              <a:t>19gmL</a:t>
            </a:r>
            <a:r>
              <a:rPr lang="en-US" baseline="30000"/>
              <a:t>-1</a:t>
            </a:r>
            <a:r>
              <a:rPr lang="en-US"/>
              <a:t> b) </a:t>
            </a:r>
            <a:r>
              <a:rPr lang="en-US" dirty="0"/>
              <a:t>Abs U = 1.40 gmL</a:t>
            </a:r>
            <a:r>
              <a:rPr lang="en-US" baseline="30000" dirty="0"/>
              <a:t>-1</a:t>
            </a:r>
            <a:r>
              <a:rPr lang="en-US" dirty="0"/>
              <a:t>  % U = 7.18% 3.a)0.00242m</a:t>
            </a:r>
            <a:r>
              <a:rPr lang="en-US" baseline="30000" dirty="0"/>
              <a:t>3</a:t>
            </a:r>
            <a:r>
              <a:rPr lang="en-US" dirty="0"/>
              <a:t>±1.99% (0.0000481m</a:t>
            </a:r>
            <a:r>
              <a:rPr lang="en-US" baseline="30000" dirty="0"/>
              <a:t>3</a:t>
            </a:r>
            <a:r>
              <a:rPr lang="en-US" dirty="0"/>
              <a:t>)</a:t>
            </a:r>
            <a:endParaRPr lang="en-AU" dirty="0"/>
          </a:p>
        </p:txBody>
      </p:sp>
    </p:spTree>
    <p:extLst>
      <p:ext uri="{BB962C8B-B14F-4D97-AF65-F5344CB8AC3E}">
        <p14:creationId xmlns:p14="http://schemas.microsoft.com/office/powerpoint/2010/main" val="145455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A3F9-FDC6-4973-9E74-1F4005515BA2}"/>
              </a:ext>
            </a:extLst>
          </p:cNvPr>
          <p:cNvSpPr>
            <a:spLocks noGrp="1"/>
          </p:cNvSpPr>
          <p:nvPr>
            <p:ph type="title"/>
          </p:nvPr>
        </p:nvSpPr>
        <p:spPr/>
        <p:txBody>
          <a:bodyPr/>
          <a:lstStyle/>
          <a:p>
            <a:r>
              <a:rPr lang="en-US" dirty="0"/>
              <a:t>Uncertainty and Significant Figures</a:t>
            </a:r>
            <a:endParaRPr lang="en-AU" dirty="0"/>
          </a:p>
        </p:txBody>
      </p:sp>
      <p:sp>
        <p:nvSpPr>
          <p:cNvPr id="3" name="Content Placeholder 2">
            <a:extLst>
              <a:ext uri="{FF2B5EF4-FFF2-40B4-BE49-F238E27FC236}">
                <a16:creationId xmlns:a16="http://schemas.microsoft.com/office/drawing/2014/main" id="{B367D180-2FD2-41AE-8880-0FCAEC3BAF50}"/>
              </a:ext>
            </a:extLst>
          </p:cNvPr>
          <p:cNvSpPr>
            <a:spLocks noGrp="1"/>
          </p:cNvSpPr>
          <p:nvPr>
            <p:ph idx="1"/>
          </p:nvPr>
        </p:nvSpPr>
        <p:spPr/>
        <p:txBody>
          <a:bodyPr/>
          <a:lstStyle/>
          <a:p>
            <a:r>
              <a:rPr lang="en-US" dirty="0"/>
              <a:t>The interaction between the different uncertainties and significant figures can be complex</a:t>
            </a:r>
          </a:p>
          <a:p>
            <a:r>
              <a:rPr lang="en-US" dirty="0"/>
              <a:t>For our purposes give uncertainties to no more than 2 significant figures</a:t>
            </a:r>
            <a:endParaRPr lang="en-AU" dirty="0"/>
          </a:p>
        </p:txBody>
      </p:sp>
    </p:spTree>
    <p:extLst>
      <p:ext uri="{BB962C8B-B14F-4D97-AF65-F5344CB8AC3E}">
        <p14:creationId xmlns:p14="http://schemas.microsoft.com/office/powerpoint/2010/main" val="2141640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t>
            </a:r>
            <a:endParaRPr lang="en-AU" dirty="0"/>
          </a:p>
        </p:txBody>
      </p:sp>
      <p:sp>
        <p:nvSpPr>
          <p:cNvPr id="3" name="Content Placeholder 2"/>
          <p:cNvSpPr>
            <a:spLocks noGrp="1"/>
          </p:cNvSpPr>
          <p:nvPr>
            <p:ph idx="1"/>
          </p:nvPr>
        </p:nvSpPr>
        <p:spPr/>
        <p:txBody>
          <a:bodyPr/>
          <a:lstStyle/>
          <a:p>
            <a:r>
              <a:rPr lang="en-US" dirty="0"/>
              <a:t>Accuracy: how close an answer is to the true value.</a:t>
            </a:r>
          </a:p>
          <a:p>
            <a:r>
              <a:rPr lang="en-US" dirty="0"/>
              <a:t>Instrument and method used to measure data correctly </a:t>
            </a:r>
          </a:p>
          <a:p>
            <a:r>
              <a:rPr lang="en-US" dirty="0"/>
              <a:t>Scale zeroed properly, tape measure not stretched, error of parallax minimized.</a:t>
            </a:r>
          </a:p>
          <a:p>
            <a:pPr>
              <a:buNone/>
            </a:pPr>
            <a:r>
              <a:rPr lang="en-US" dirty="0"/>
              <a:t>			</a:t>
            </a:r>
          </a:p>
          <a:p>
            <a:pPr>
              <a:buNone/>
            </a:pPr>
            <a:r>
              <a:rPr lang="en-US" dirty="0"/>
              <a:t>			 </a:t>
            </a:r>
            <a:r>
              <a:rPr lang="en-US" b="1" dirty="0">
                <a:latin typeface="Algerian" pitchFamily="82" charset="0"/>
              </a:rPr>
              <a:t>Accurate : Answer</a:t>
            </a:r>
            <a:endParaRPr lang="en-AU" b="1" dirty="0">
              <a:latin typeface="Algerian" pitchFamily="82" charset="0"/>
            </a:endParaRPr>
          </a:p>
        </p:txBody>
      </p:sp>
    </p:spTree>
    <p:extLst>
      <p:ext uri="{BB962C8B-B14F-4D97-AF65-F5344CB8AC3E}">
        <p14:creationId xmlns:p14="http://schemas.microsoft.com/office/powerpoint/2010/main" val="127664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E972-77BD-4AF4-8C1A-6F4255BD3FEC}"/>
              </a:ext>
            </a:extLst>
          </p:cNvPr>
          <p:cNvSpPr>
            <a:spLocks noGrp="1"/>
          </p:cNvSpPr>
          <p:nvPr>
            <p:ph type="title"/>
          </p:nvPr>
        </p:nvSpPr>
        <p:spPr/>
        <p:txBody>
          <a:bodyPr/>
          <a:lstStyle/>
          <a:p>
            <a:r>
              <a:rPr lang="en-US" dirty="0"/>
              <a:t>Percentage Error</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821CCB-D3DB-4C53-8C2F-2D0547564E7B}"/>
                  </a:ext>
                </a:extLst>
              </p:cNvPr>
              <p:cNvSpPr>
                <a:spLocks noGrp="1"/>
              </p:cNvSpPr>
              <p:nvPr>
                <p:ph idx="1"/>
              </p:nvPr>
            </p:nvSpPr>
            <p:spPr/>
            <p:txBody>
              <a:bodyPr/>
              <a:lstStyle/>
              <a:p>
                <a:r>
                  <a:rPr lang="en-US" dirty="0"/>
                  <a:t>Measure of accuracy</a:t>
                </a:r>
              </a:p>
              <a:p>
                <a:r>
                  <a:rPr lang="en-US" dirty="0"/>
                  <a:t>Often an experiment will be conducted to determine the value of a constant, e.g. g=9.8ms</a:t>
                </a:r>
                <a:r>
                  <a:rPr lang="en-US" baseline="30000" dirty="0"/>
                  <a:t>-2</a:t>
                </a:r>
              </a:p>
              <a:p>
                <a:r>
                  <a:rPr lang="en-US" dirty="0"/>
                  <a:t>Percentage error used to compare experimental value to accepted ‘true’ value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𝑒𝑟𝑟𝑜𝑟</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𝑒𝑥𝑝𝑒𝑟𝑖𝑚𝑒𝑛𝑡𝑎𝑙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𝑣𝑎𝑙𝑢𝑒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𝑡𝑟𝑢𝑒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𝑣𝑎𝑙𝑢𝑒</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𝑡𝑟𝑢𝑒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𝑣𝑎𝑙𝑢𝑒</m:t>
                          </m:r>
                        </m:den>
                      </m:f>
                      <m:r>
                        <a:rPr lang="en-US" b="0" i="1" smtClean="0">
                          <a:latin typeface="Cambria Math" panose="02040503050406030204" pitchFamily="18" charset="0"/>
                          <a:ea typeface="Cambria Math" panose="02040503050406030204" pitchFamily="18" charset="0"/>
                        </a:rPr>
                        <m:t>×100</m:t>
                      </m:r>
                    </m:oMath>
                  </m:oMathPara>
                </a14:m>
                <a:endParaRPr lang="en-AU" dirty="0"/>
              </a:p>
            </p:txBody>
          </p:sp>
        </mc:Choice>
        <mc:Fallback xmlns="">
          <p:sp>
            <p:nvSpPr>
              <p:cNvPr id="3" name="Content Placeholder 2">
                <a:extLst>
                  <a:ext uri="{FF2B5EF4-FFF2-40B4-BE49-F238E27FC236}">
                    <a16:creationId xmlns:a16="http://schemas.microsoft.com/office/drawing/2014/main" id="{7D821CCB-D3DB-4C53-8C2F-2D0547564E7B}"/>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AU">
                    <a:noFill/>
                  </a:rPr>
                  <a:t> </a:t>
                </a:r>
              </a:p>
            </p:txBody>
          </p:sp>
        </mc:Fallback>
      </mc:AlternateContent>
    </p:spTree>
    <p:extLst>
      <p:ext uri="{BB962C8B-B14F-4D97-AF65-F5344CB8AC3E}">
        <p14:creationId xmlns:p14="http://schemas.microsoft.com/office/powerpoint/2010/main" val="1582345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A7B0-48DC-4872-952B-6B6CB50538BE}"/>
              </a:ext>
            </a:extLst>
          </p:cNvPr>
          <p:cNvSpPr>
            <a:spLocks noGrp="1"/>
          </p:cNvSpPr>
          <p:nvPr>
            <p:ph type="title"/>
          </p:nvPr>
        </p:nvSpPr>
        <p:spPr/>
        <p:txBody>
          <a:bodyPr/>
          <a:lstStyle/>
          <a:p>
            <a:r>
              <a:rPr lang="en-US" dirty="0"/>
              <a:t>Graphs</a:t>
            </a:r>
            <a:endParaRPr lang="en-AU" dirty="0"/>
          </a:p>
        </p:txBody>
      </p:sp>
      <p:sp>
        <p:nvSpPr>
          <p:cNvPr id="3" name="Content Placeholder 2">
            <a:extLst>
              <a:ext uri="{FF2B5EF4-FFF2-40B4-BE49-F238E27FC236}">
                <a16:creationId xmlns:a16="http://schemas.microsoft.com/office/drawing/2014/main" id="{31A1EFF7-11A0-44BD-9DF3-65F70C74DA12}"/>
              </a:ext>
            </a:extLst>
          </p:cNvPr>
          <p:cNvSpPr>
            <a:spLocks noGrp="1"/>
          </p:cNvSpPr>
          <p:nvPr>
            <p:ph idx="1"/>
          </p:nvPr>
        </p:nvSpPr>
        <p:spPr>
          <a:xfrm>
            <a:off x="1069848" y="2121408"/>
            <a:ext cx="3689188" cy="4050792"/>
          </a:xfrm>
        </p:spPr>
        <p:txBody>
          <a:bodyPr/>
          <a:lstStyle/>
          <a:p>
            <a:r>
              <a:rPr lang="en-US" dirty="0"/>
              <a:t>Draw in line of best fit as close as possible to all data points</a:t>
            </a:r>
          </a:p>
          <a:p>
            <a:r>
              <a:rPr lang="en-US" dirty="0"/>
              <a:t>Outliers; if a single data point deviates far from the overall trend can potentially ignore, but be cautious</a:t>
            </a:r>
          </a:p>
          <a:p>
            <a:r>
              <a:rPr lang="en-US" dirty="0"/>
              <a:t>If equation the trend should follow is known and there is no y-intercept term; can draw line through (0,0), otherwise don’t force it</a:t>
            </a:r>
            <a:endParaRPr lang="en-AU" dirty="0"/>
          </a:p>
        </p:txBody>
      </p:sp>
      <p:graphicFrame>
        <p:nvGraphicFramePr>
          <p:cNvPr id="5" name="Chart 4">
            <a:extLst>
              <a:ext uri="{FF2B5EF4-FFF2-40B4-BE49-F238E27FC236}">
                <a16:creationId xmlns:a16="http://schemas.microsoft.com/office/drawing/2014/main" id="{9D59B63B-29B3-4FAE-B609-7CDBA4C60FAC}"/>
              </a:ext>
            </a:extLst>
          </p:cNvPr>
          <p:cNvGraphicFramePr>
            <a:graphicFrameLocks/>
          </p:cNvGraphicFramePr>
          <p:nvPr>
            <p:extLst>
              <p:ext uri="{D42A27DB-BD31-4B8C-83A1-F6EECF244321}">
                <p14:modId xmlns:p14="http://schemas.microsoft.com/office/powerpoint/2010/main" val="3002341309"/>
              </p:ext>
            </p:extLst>
          </p:nvPr>
        </p:nvGraphicFramePr>
        <p:xfrm>
          <a:off x="4862944" y="422563"/>
          <a:ext cx="6927273" cy="3803073"/>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a:extLst>
              <a:ext uri="{FF2B5EF4-FFF2-40B4-BE49-F238E27FC236}">
                <a16:creationId xmlns:a16="http://schemas.microsoft.com/office/drawing/2014/main" id="{62B2F5B6-52B0-470E-9D60-BEEC11844172}"/>
              </a:ext>
            </a:extLst>
          </p:cNvPr>
          <p:cNvSpPr txBox="1">
            <a:spLocks/>
          </p:cNvSpPr>
          <p:nvPr/>
        </p:nvSpPr>
        <p:spPr>
          <a:xfrm>
            <a:off x="4862944" y="4447309"/>
            <a:ext cx="6647135" cy="202789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Extending the trend line beyond the data points is known as extrapolation; predictions based on extrapolation are suspect, stick to interpolation</a:t>
            </a:r>
            <a:endParaRPr lang="en-AU" dirty="0"/>
          </a:p>
        </p:txBody>
      </p:sp>
      <p:cxnSp>
        <p:nvCxnSpPr>
          <p:cNvPr id="8" name="Straight Connector 7">
            <a:extLst>
              <a:ext uri="{FF2B5EF4-FFF2-40B4-BE49-F238E27FC236}">
                <a16:creationId xmlns:a16="http://schemas.microsoft.com/office/drawing/2014/main" id="{07EACECF-1196-4F35-B007-B006526341AD}"/>
              </a:ext>
            </a:extLst>
          </p:cNvPr>
          <p:cNvCxnSpPr/>
          <p:nvPr/>
        </p:nvCxnSpPr>
        <p:spPr>
          <a:xfrm flipV="1">
            <a:off x="5214851" y="1435331"/>
            <a:ext cx="5320145" cy="22222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D58442B-06B6-459D-B8F7-31F2877B34F2}"/>
              </a:ext>
            </a:extLst>
          </p:cNvPr>
          <p:cNvSpPr txBox="1"/>
          <p:nvPr/>
        </p:nvSpPr>
        <p:spPr>
          <a:xfrm>
            <a:off x="6251172" y="722697"/>
            <a:ext cx="2575836" cy="923330"/>
          </a:xfrm>
          <a:prstGeom prst="rect">
            <a:avLst/>
          </a:prstGeom>
          <a:noFill/>
        </p:spPr>
        <p:txBody>
          <a:bodyPr wrap="square" rtlCol="0">
            <a:spAutoFit/>
          </a:bodyPr>
          <a:lstStyle/>
          <a:p>
            <a:r>
              <a:rPr lang="en-US" dirty="0"/>
              <a:t>Trendline probably too low due to outlier; ignore</a:t>
            </a:r>
            <a:endParaRPr lang="en-AU" dirty="0"/>
          </a:p>
        </p:txBody>
      </p:sp>
      <p:cxnSp>
        <p:nvCxnSpPr>
          <p:cNvPr id="11" name="Straight Connector 10">
            <a:extLst>
              <a:ext uri="{FF2B5EF4-FFF2-40B4-BE49-F238E27FC236}">
                <a16:creationId xmlns:a16="http://schemas.microsoft.com/office/drawing/2014/main" id="{D7EC984B-952F-46E9-AACF-F8EB24B27D28}"/>
              </a:ext>
            </a:extLst>
          </p:cNvPr>
          <p:cNvCxnSpPr/>
          <p:nvPr/>
        </p:nvCxnSpPr>
        <p:spPr>
          <a:xfrm flipV="1">
            <a:off x="5214851" y="559724"/>
            <a:ext cx="5248102" cy="337496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B0DB650-84D9-42E7-8CFF-6D5ADFA8F5A4}"/>
              </a:ext>
            </a:extLst>
          </p:cNvPr>
          <p:cNvSpPr txBox="1"/>
          <p:nvPr/>
        </p:nvSpPr>
        <p:spPr>
          <a:xfrm>
            <a:off x="7232073" y="422563"/>
            <a:ext cx="2631256" cy="1200329"/>
          </a:xfrm>
          <a:prstGeom prst="rect">
            <a:avLst/>
          </a:prstGeom>
          <a:noFill/>
        </p:spPr>
        <p:txBody>
          <a:bodyPr wrap="square" rtlCol="0">
            <a:spAutoFit/>
          </a:bodyPr>
          <a:lstStyle/>
          <a:p>
            <a:r>
              <a:rPr lang="en-US" dirty="0"/>
              <a:t>Misaligned because it is forced through (0,0); don’t do without a reason</a:t>
            </a:r>
            <a:endParaRPr lang="en-AU" dirty="0"/>
          </a:p>
        </p:txBody>
      </p:sp>
      <p:cxnSp>
        <p:nvCxnSpPr>
          <p:cNvPr id="14" name="Straight Connector 13">
            <a:extLst>
              <a:ext uri="{FF2B5EF4-FFF2-40B4-BE49-F238E27FC236}">
                <a16:creationId xmlns:a16="http://schemas.microsoft.com/office/drawing/2014/main" id="{355C5F94-018E-458F-B499-6386E555D3EE}"/>
              </a:ext>
            </a:extLst>
          </p:cNvPr>
          <p:cNvCxnSpPr/>
          <p:nvPr/>
        </p:nvCxnSpPr>
        <p:spPr>
          <a:xfrm flipV="1">
            <a:off x="5236369" y="559724"/>
            <a:ext cx="5891879" cy="304548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16A382B-7C59-496A-B6A1-4B79F9AB8535}"/>
              </a:ext>
            </a:extLst>
          </p:cNvPr>
          <p:cNvSpPr txBox="1"/>
          <p:nvPr/>
        </p:nvSpPr>
        <p:spPr>
          <a:xfrm>
            <a:off x="10187940" y="1935480"/>
            <a:ext cx="1383030" cy="1754326"/>
          </a:xfrm>
          <a:prstGeom prst="rect">
            <a:avLst/>
          </a:prstGeom>
          <a:noFill/>
        </p:spPr>
        <p:txBody>
          <a:bodyPr wrap="square" rtlCol="0">
            <a:spAutoFit/>
          </a:bodyPr>
          <a:lstStyle/>
          <a:p>
            <a:r>
              <a:rPr lang="en-US" dirty="0"/>
              <a:t>Alignment is good but extent outside the points is unreliable</a:t>
            </a:r>
            <a:endParaRPr lang="en-AU" dirty="0"/>
          </a:p>
        </p:txBody>
      </p:sp>
      <p:cxnSp>
        <p:nvCxnSpPr>
          <p:cNvPr id="16" name="Straight Connector 15">
            <a:extLst>
              <a:ext uri="{FF2B5EF4-FFF2-40B4-BE49-F238E27FC236}">
                <a16:creationId xmlns:a16="http://schemas.microsoft.com/office/drawing/2014/main" id="{88DCB3E3-C6CD-4556-9E44-48CFE4CB25A4}"/>
              </a:ext>
            </a:extLst>
          </p:cNvPr>
          <p:cNvCxnSpPr>
            <a:cxnSpLocks/>
          </p:cNvCxnSpPr>
          <p:nvPr/>
        </p:nvCxnSpPr>
        <p:spPr>
          <a:xfrm flipV="1">
            <a:off x="5337810" y="855767"/>
            <a:ext cx="5197186" cy="268905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35CCFF-EEDD-4C21-91B7-98D9C19FD9FD}"/>
              </a:ext>
            </a:extLst>
          </p:cNvPr>
          <p:cNvSpPr txBox="1"/>
          <p:nvPr/>
        </p:nvSpPr>
        <p:spPr>
          <a:xfrm>
            <a:off x="7853793" y="2601521"/>
            <a:ext cx="1459230" cy="646331"/>
          </a:xfrm>
          <a:prstGeom prst="rect">
            <a:avLst/>
          </a:prstGeom>
          <a:noFill/>
        </p:spPr>
        <p:txBody>
          <a:bodyPr wrap="square" rtlCol="0">
            <a:spAutoFit/>
          </a:bodyPr>
          <a:lstStyle/>
          <a:p>
            <a:r>
              <a:rPr lang="en-US" dirty="0"/>
              <a:t>Good trendline</a:t>
            </a:r>
            <a:endParaRPr lang="en-AU" dirty="0"/>
          </a:p>
        </p:txBody>
      </p:sp>
    </p:spTree>
    <p:extLst>
      <p:ext uri="{BB962C8B-B14F-4D97-AF65-F5344CB8AC3E}">
        <p14:creationId xmlns:p14="http://schemas.microsoft.com/office/powerpoint/2010/main" val="243725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15" grpId="0"/>
      <p:bldP spid="15" grpId="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9E1A-169E-43A8-A0CE-9506FE8F9406}"/>
              </a:ext>
            </a:extLst>
          </p:cNvPr>
          <p:cNvSpPr>
            <a:spLocks noGrp="1"/>
          </p:cNvSpPr>
          <p:nvPr>
            <p:ph type="title"/>
          </p:nvPr>
        </p:nvSpPr>
        <p:spPr/>
        <p:txBody>
          <a:bodyPr/>
          <a:lstStyle/>
          <a:p>
            <a:r>
              <a:rPr lang="en-US" dirty="0" err="1"/>
              <a:t>SystÈme</a:t>
            </a:r>
            <a:r>
              <a:rPr lang="en-US" dirty="0"/>
              <a:t> international (SI) units</a:t>
            </a:r>
            <a:endParaRPr lang="en-AU" dirty="0"/>
          </a:p>
        </p:txBody>
      </p:sp>
      <p:sp>
        <p:nvSpPr>
          <p:cNvPr id="3" name="Content Placeholder 2">
            <a:extLst>
              <a:ext uri="{FF2B5EF4-FFF2-40B4-BE49-F238E27FC236}">
                <a16:creationId xmlns:a16="http://schemas.microsoft.com/office/drawing/2014/main" id="{24D4DD72-404E-4BDB-8EEC-6F60556A106B}"/>
              </a:ext>
            </a:extLst>
          </p:cNvPr>
          <p:cNvSpPr>
            <a:spLocks noGrp="1"/>
          </p:cNvSpPr>
          <p:nvPr>
            <p:ph idx="1"/>
          </p:nvPr>
        </p:nvSpPr>
        <p:spPr>
          <a:xfrm>
            <a:off x="1069848" y="2121408"/>
            <a:ext cx="10058400" cy="4450842"/>
          </a:xfrm>
        </p:spPr>
        <p:txBody>
          <a:bodyPr>
            <a:normAutofit lnSpcReduction="10000"/>
          </a:bodyPr>
          <a:lstStyle/>
          <a:p>
            <a:pPr marL="0" indent="0">
              <a:buNone/>
            </a:pPr>
            <a:r>
              <a:rPr lang="en-US" dirty="0"/>
              <a:t>7 fundamental units which all others can be derived from:</a:t>
            </a:r>
          </a:p>
          <a:p>
            <a:r>
              <a:rPr lang="en-US" dirty="0"/>
              <a:t>Length: </a:t>
            </a:r>
            <a:r>
              <a:rPr lang="en-US" dirty="0" err="1"/>
              <a:t>metre</a:t>
            </a:r>
            <a:r>
              <a:rPr lang="en-US" dirty="0"/>
              <a:t> (m) </a:t>
            </a:r>
          </a:p>
          <a:p>
            <a:r>
              <a:rPr lang="en-US" dirty="0"/>
              <a:t>Mass: kilogram (kg)</a:t>
            </a:r>
          </a:p>
          <a:p>
            <a:r>
              <a:rPr lang="en-US" dirty="0"/>
              <a:t>Time: seconds (s)</a:t>
            </a:r>
          </a:p>
          <a:p>
            <a:r>
              <a:rPr lang="en-US" dirty="0"/>
              <a:t>Electric current: ampere (A)</a:t>
            </a:r>
          </a:p>
          <a:p>
            <a:r>
              <a:rPr lang="en-US" dirty="0"/>
              <a:t>Temperature: kelvin (K)</a:t>
            </a:r>
          </a:p>
          <a:p>
            <a:r>
              <a:rPr lang="en-US" dirty="0"/>
              <a:t>Luminous intensity: candela (cd)</a:t>
            </a:r>
          </a:p>
          <a:p>
            <a:r>
              <a:rPr lang="en-US" dirty="0"/>
              <a:t>Amount of substance: mole (</a:t>
            </a:r>
            <a:r>
              <a:rPr lang="en-US" dirty="0" err="1"/>
              <a:t>mol</a:t>
            </a:r>
            <a:r>
              <a:rPr lang="en-US" dirty="0"/>
              <a:t>)</a:t>
            </a:r>
          </a:p>
          <a:p>
            <a:endParaRPr lang="en-US" dirty="0"/>
          </a:p>
          <a:p>
            <a:pPr marL="0" indent="0">
              <a:buNone/>
            </a:pPr>
            <a:r>
              <a:rPr lang="en-US" dirty="0"/>
              <a:t>Most formulae require the quantities to be in standard units so you must convert them; i.e. m/s not km/h</a:t>
            </a:r>
            <a:endParaRPr lang="en-AU" dirty="0"/>
          </a:p>
        </p:txBody>
      </p:sp>
    </p:spTree>
    <p:extLst>
      <p:ext uri="{BB962C8B-B14F-4D97-AF65-F5344CB8AC3E}">
        <p14:creationId xmlns:p14="http://schemas.microsoft.com/office/powerpoint/2010/main" val="3812841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5A61-4100-4485-8B1D-09BA0261CA22}"/>
              </a:ext>
            </a:extLst>
          </p:cNvPr>
          <p:cNvSpPr>
            <a:spLocks noGrp="1"/>
          </p:cNvSpPr>
          <p:nvPr>
            <p:ph type="title"/>
          </p:nvPr>
        </p:nvSpPr>
        <p:spPr/>
        <p:txBody>
          <a:bodyPr/>
          <a:lstStyle/>
          <a:p>
            <a:r>
              <a:rPr lang="en-US" dirty="0"/>
              <a:t>Linear Equation</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41EC9A-FF7D-4A31-A4F5-FC8BFF49EC0C}"/>
                  </a:ext>
                </a:extLst>
              </p:cNvPr>
              <p:cNvSpPr>
                <a:spLocks noGrp="1"/>
              </p:cNvSpPr>
              <p:nvPr>
                <p:ph idx="1"/>
              </p:nvPr>
            </p:nvSpPr>
            <p:spPr/>
            <p:txBody>
              <a:bodyPr/>
              <a:lstStyle/>
              <a:p>
                <a:r>
                  <a:rPr lang="en-US" dirty="0"/>
                  <a:t>Often convenient to plot graphs such that they will produce a straight line</a:t>
                </a:r>
              </a:p>
              <a:p>
                <a:r>
                  <a:rPr lang="en-US" dirty="0"/>
                  <a:t>Trivial for some relationships:</a:t>
                </a:r>
              </a:p>
              <a:p>
                <a:pPr marL="0" indent="0" algn="ctr">
                  <a:buNone/>
                </a:pPr>
                <a:r>
                  <a:rPr lang="en-US" dirty="0"/>
                  <a:t>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𝑚𝑎</m:t>
                    </m:r>
                  </m:oMath>
                </a14:m>
                <a:endParaRPr lang="en-US" dirty="0"/>
              </a:p>
              <a:p>
                <a:r>
                  <a:rPr lang="en-US" dirty="0"/>
                  <a:t>More complicated for others:</a:t>
                </a:r>
              </a:p>
              <a:p>
                <a:pPr marL="0" indent="0" algn="ctr">
                  <a:buNone/>
                </a:pPr>
                <a14:m>
                  <m:oMath xmlns:m="http://schemas.openxmlformats.org/officeDocument/2006/math">
                    <m:r>
                      <a:rPr lang="en-AU" i="1" smtClean="0">
                        <a:latin typeface="Cambria Math" panose="02040503050406030204" pitchFamily="18" charset="0"/>
                      </a:rPr>
                      <m:t>𝐴</m:t>
                    </m:r>
                    <m:r>
                      <a:rPr lang="en-AU" i="1" smtClean="0">
                        <a:latin typeface="Cambria Math" panose="02040503050406030204" pitchFamily="18" charset="0"/>
                      </a:rPr>
                      <m:t>=</m:t>
                    </m:r>
                    <m:r>
                      <a:rPr lang="el-GR" i="1" smtClean="0">
                        <a:latin typeface="Cambria Math" panose="02040503050406030204" pitchFamily="18" charset="0"/>
                      </a:rPr>
                      <m:t>𝜋</m:t>
                    </m:r>
                    <m:sSup>
                      <m:sSupPr>
                        <m:ctrlPr>
                          <a:rPr lang="en-AU" i="1" smtClean="0">
                            <a:latin typeface="Cambria Math" panose="02040503050406030204" pitchFamily="18" charset="0"/>
                          </a:rPr>
                        </m:ctrlPr>
                      </m:sSupPr>
                      <m:e>
                        <m:r>
                          <a:rPr lang="en-AU" i="1" smtClean="0">
                            <a:latin typeface="Cambria Math" panose="02040503050406030204" pitchFamily="18" charset="0"/>
                          </a:rPr>
                          <m:t>𝑟</m:t>
                        </m:r>
                      </m:e>
                      <m:sup>
                        <m:r>
                          <a:rPr lang="en-AU" i="1" smtClean="0">
                            <a:latin typeface="Cambria Math" panose="02040503050406030204" pitchFamily="18" charset="0"/>
                          </a:rPr>
                          <m:t>2</m:t>
                        </m:r>
                      </m:sup>
                    </m:sSup>
                  </m:oMath>
                </a14:m>
                <a:r>
                  <a:rPr lang="en-AU" dirty="0"/>
                  <a:t>    </a:t>
                </a:r>
                <a14:m>
                  <m:oMath xmlns:m="http://schemas.openxmlformats.org/officeDocument/2006/math">
                    <m:r>
                      <a:rPr lang="en-US" b="0" i="1" dirty="0" smtClean="0">
                        <a:latin typeface="Cambria Math" panose="02040503050406030204" pitchFamily="18" charset="0"/>
                      </a:rPr>
                      <m:t>𝐹</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𝐺𝑚</m:t>
                        </m:r>
                        <m:r>
                          <a:rPr lang="en-US" b="0" i="1" baseline="-25000" dirty="0" smtClean="0">
                            <a:latin typeface="Cambria Math" panose="02040503050406030204" pitchFamily="18" charset="0"/>
                          </a:rPr>
                          <m:t>1</m:t>
                        </m:r>
                        <m:r>
                          <a:rPr lang="en-US" b="0" i="1" dirty="0" smtClean="0">
                            <a:latin typeface="Cambria Math" panose="02040503050406030204" pitchFamily="18" charset="0"/>
                          </a:rPr>
                          <m:t>𝑚</m:t>
                        </m:r>
                        <m:r>
                          <a:rPr lang="en-US" b="0" i="1" baseline="-25000" dirty="0" smtClean="0">
                            <a:latin typeface="Cambria Math" panose="02040503050406030204" pitchFamily="18" charset="0"/>
                          </a:rPr>
                          <m:t>2</m:t>
                        </m:r>
                      </m:num>
                      <m:den>
                        <m:r>
                          <a:rPr lang="en-US" b="0" i="1" dirty="0" smtClean="0">
                            <a:latin typeface="Cambria Math" panose="02040503050406030204" pitchFamily="18" charset="0"/>
                          </a:rPr>
                          <m:t>𝑟</m:t>
                        </m:r>
                        <m:r>
                          <a:rPr lang="en-US" b="0" i="1" baseline="30000" dirty="0" smtClean="0">
                            <a:latin typeface="Cambria Math" panose="02040503050406030204" pitchFamily="18" charset="0"/>
                          </a:rPr>
                          <m:t>2</m:t>
                        </m:r>
                      </m:den>
                    </m:f>
                  </m:oMath>
                </a14:m>
                <a:endParaRPr lang="en-AU" dirty="0"/>
              </a:p>
              <a:p>
                <a:r>
                  <a:rPr lang="en-US" dirty="0"/>
                  <a:t>A</a:t>
                </a:r>
                <a:r>
                  <a:rPr lang="en-AU" dirty="0" err="1"/>
                  <a:t>chieved</a:t>
                </a:r>
                <a:r>
                  <a:rPr lang="en-AU" dirty="0"/>
                  <a:t> by manipulating the equation so it resembles the general equation for a linear relationship:</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AU" dirty="0"/>
              </a:p>
            </p:txBody>
          </p:sp>
        </mc:Choice>
        <mc:Fallback xmlns="">
          <p:sp>
            <p:nvSpPr>
              <p:cNvPr id="3" name="Content Placeholder 2">
                <a:extLst>
                  <a:ext uri="{FF2B5EF4-FFF2-40B4-BE49-F238E27FC236}">
                    <a16:creationId xmlns:a16="http://schemas.microsoft.com/office/drawing/2014/main" id="{C241EC9A-FF7D-4A31-A4F5-FC8BFF49EC0C}"/>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AU">
                    <a:noFill/>
                  </a:rPr>
                  <a:t> </a:t>
                </a:r>
              </a:p>
            </p:txBody>
          </p:sp>
        </mc:Fallback>
      </mc:AlternateContent>
    </p:spTree>
    <p:extLst>
      <p:ext uri="{BB962C8B-B14F-4D97-AF65-F5344CB8AC3E}">
        <p14:creationId xmlns:p14="http://schemas.microsoft.com/office/powerpoint/2010/main" val="1453226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3015-30B9-419A-BB8B-472032433D6C}"/>
              </a:ext>
            </a:extLst>
          </p:cNvPr>
          <p:cNvSpPr>
            <a:spLocks noGrp="1"/>
          </p:cNvSpPr>
          <p:nvPr>
            <p:ph type="title"/>
          </p:nvPr>
        </p:nvSpPr>
        <p:spPr/>
        <p:txBody>
          <a:bodyPr/>
          <a:lstStyle/>
          <a:p>
            <a:r>
              <a:rPr lang="en-US" dirty="0"/>
              <a:t>Linear Equations</a:t>
            </a:r>
            <a:endParaRPr lang="en-AU" dirty="0"/>
          </a:p>
        </p:txBody>
      </p:sp>
      <p:sp>
        <p:nvSpPr>
          <p:cNvPr id="3" name="Content Placeholder 2">
            <a:extLst>
              <a:ext uri="{FF2B5EF4-FFF2-40B4-BE49-F238E27FC236}">
                <a16:creationId xmlns:a16="http://schemas.microsoft.com/office/drawing/2014/main" id="{382509DE-B0C7-48AA-8579-A2B1E5312587}"/>
              </a:ext>
            </a:extLst>
          </p:cNvPr>
          <p:cNvSpPr>
            <a:spLocks noGrp="1"/>
          </p:cNvSpPr>
          <p:nvPr>
            <p:ph idx="1"/>
          </p:nvPr>
        </p:nvSpPr>
        <p:spPr/>
        <p:txBody>
          <a:bodyPr/>
          <a:lstStyle/>
          <a:p>
            <a:pPr marL="0" indent="0" algn="ctr">
              <a:buNone/>
            </a:pPr>
            <a:r>
              <a:rPr lang="en-US" sz="2800" dirty="0">
                <a:solidFill>
                  <a:srgbClr val="FF0000"/>
                </a:solidFill>
              </a:rPr>
              <a:t>y</a:t>
            </a:r>
            <a:r>
              <a:rPr lang="en-US" sz="2800" dirty="0"/>
              <a:t> = </a:t>
            </a:r>
            <a:r>
              <a:rPr lang="en-US" sz="2800" dirty="0" err="1">
                <a:solidFill>
                  <a:srgbClr val="00B0F0"/>
                </a:solidFill>
              </a:rPr>
              <a:t>m</a:t>
            </a:r>
            <a:r>
              <a:rPr lang="en-US" sz="2800" dirty="0" err="1">
                <a:solidFill>
                  <a:srgbClr val="00B050"/>
                </a:solidFill>
              </a:rPr>
              <a:t>x</a:t>
            </a:r>
            <a:r>
              <a:rPr lang="en-US" sz="2800" dirty="0" err="1"/>
              <a:t>+c</a:t>
            </a:r>
            <a:endParaRPr lang="en-US" sz="2800" dirty="0"/>
          </a:p>
          <a:p>
            <a:r>
              <a:rPr lang="en-US" dirty="0"/>
              <a:t>y = values plotted on the y-axis</a:t>
            </a:r>
          </a:p>
          <a:p>
            <a:r>
              <a:rPr lang="en-US" dirty="0"/>
              <a:t>m = gradient of the line</a:t>
            </a:r>
          </a:p>
          <a:p>
            <a:r>
              <a:rPr lang="en-US" dirty="0"/>
              <a:t>x = values plotted on the x-axis</a:t>
            </a:r>
          </a:p>
          <a:p>
            <a:r>
              <a:rPr lang="en-US" dirty="0"/>
              <a:t>c = y-intercept</a:t>
            </a:r>
          </a:p>
          <a:p>
            <a:endParaRPr lang="en-AU" dirty="0"/>
          </a:p>
        </p:txBody>
      </p:sp>
    </p:spTree>
    <p:extLst>
      <p:ext uri="{BB962C8B-B14F-4D97-AF65-F5344CB8AC3E}">
        <p14:creationId xmlns:p14="http://schemas.microsoft.com/office/powerpoint/2010/main" val="3188594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E32A-8BA4-4647-B113-2A49B907B9E9}"/>
              </a:ext>
            </a:extLst>
          </p:cNvPr>
          <p:cNvSpPr>
            <a:spLocks noGrp="1"/>
          </p:cNvSpPr>
          <p:nvPr>
            <p:ph type="title"/>
          </p:nvPr>
        </p:nvSpPr>
        <p:spPr/>
        <p:txBody>
          <a:bodyPr/>
          <a:lstStyle/>
          <a:p>
            <a:r>
              <a:rPr lang="en-US" cap="none" dirty="0">
                <a:solidFill>
                  <a:srgbClr val="FF0000"/>
                </a:solidFill>
                <a:latin typeface="+mn-lt"/>
              </a:rPr>
              <a:t>y</a:t>
            </a:r>
            <a:r>
              <a:rPr lang="en-US" cap="none" dirty="0">
                <a:latin typeface="+mn-lt"/>
              </a:rPr>
              <a:t>=</a:t>
            </a:r>
            <a:r>
              <a:rPr lang="en-US" cap="none" dirty="0" err="1">
                <a:solidFill>
                  <a:srgbClr val="00B0F0"/>
                </a:solidFill>
                <a:latin typeface="+mn-lt"/>
              </a:rPr>
              <a:t>m</a:t>
            </a:r>
            <a:r>
              <a:rPr lang="en-US" cap="none" dirty="0" err="1">
                <a:solidFill>
                  <a:srgbClr val="00B050"/>
                </a:solidFill>
                <a:latin typeface="+mn-lt"/>
              </a:rPr>
              <a:t>x</a:t>
            </a:r>
            <a:r>
              <a:rPr lang="en-US" cap="none" dirty="0" err="1">
                <a:latin typeface="+mn-lt"/>
              </a:rPr>
              <a:t>+c</a:t>
            </a:r>
            <a:endParaRPr lang="en-AU" cap="none"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3F80EF-DABA-4292-B1AE-97205ECA58B8}"/>
                  </a:ext>
                </a:extLst>
              </p:cNvPr>
              <p:cNvSpPr>
                <a:spLocks noGrp="1"/>
              </p:cNvSpPr>
              <p:nvPr>
                <p:ph idx="1"/>
              </p:nvPr>
            </p:nvSpPr>
            <p:spPr>
              <a:xfrm>
                <a:off x="1069848" y="2121408"/>
                <a:ext cx="5297701" cy="4050792"/>
              </a:xfrm>
            </p:spPr>
            <p:txBody>
              <a:bodyPr/>
              <a:lstStyle/>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𝑚𝑎</m:t>
                      </m:r>
                    </m:oMath>
                  </m:oMathPara>
                </a14:m>
                <a:endParaRPr lang="en-US" dirty="0"/>
              </a:p>
              <a:p>
                <a:pPr marL="0" indent="0" algn="ctr">
                  <a:buNone/>
                </a:pPr>
                <a:endParaRPr lang="en-AU" i="1" dirty="0">
                  <a:latin typeface="Cambria Math" panose="02040503050406030204" pitchFamily="18" charset="0"/>
                </a:endParaRPr>
              </a:p>
              <a:p>
                <a:pPr marL="0" indent="0" algn="ctr">
                  <a:buNone/>
                </a:pPr>
                <a14:m>
                  <m:oMath xmlns:m="http://schemas.openxmlformats.org/officeDocument/2006/math">
                    <m:r>
                      <a:rPr lang="en-AU" i="1">
                        <a:latin typeface="Cambria Math" panose="02040503050406030204" pitchFamily="18" charset="0"/>
                      </a:rPr>
                      <m:t>𝐴</m:t>
                    </m:r>
                    <m:r>
                      <a:rPr lang="en-AU" i="1">
                        <a:latin typeface="Cambria Math" panose="02040503050406030204" pitchFamily="18" charset="0"/>
                      </a:rPr>
                      <m:t>=</m:t>
                    </m:r>
                    <m:r>
                      <a:rPr lang="el-GR" i="1">
                        <a:latin typeface="Cambria Math" panose="02040503050406030204" pitchFamily="18" charset="0"/>
                      </a:rPr>
                      <m:t>𝜋</m:t>
                    </m:r>
                    <m:sSup>
                      <m:sSupPr>
                        <m:ctrlPr>
                          <a:rPr lang="en-AU" i="1">
                            <a:latin typeface="Cambria Math" panose="02040503050406030204" pitchFamily="18" charset="0"/>
                          </a:rPr>
                        </m:ctrlPr>
                      </m:sSupPr>
                      <m:e>
                        <m:r>
                          <a:rPr lang="en-AU" i="1">
                            <a:latin typeface="Cambria Math" panose="02040503050406030204" pitchFamily="18" charset="0"/>
                          </a:rPr>
                          <m:t>𝑟</m:t>
                        </m:r>
                      </m:e>
                      <m:sup>
                        <m:r>
                          <a:rPr lang="en-AU" i="1">
                            <a:latin typeface="Cambria Math" panose="02040503050406030204" pitchFamily="18" charset="0"/>
                          </a:rPr>
                          <m:t>2</m:t>
                        </m:r>
                      </m:sup>
                    </m:sSup>
                  </m:oMath>
                </a14:m>
                <a:r>
                  <a:rPr lang="en-AU" dirty="0"/>
                  <a:t>    </a:t>
                </a:r>
              </a:p>
              <a:p>
                <a:pPr marL="0" indent="0" algn="ctr">
                  <a:buNone/>
                </a:pPr>
                <a:endParaRPr lang="en-AU"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𝐺𝑚</m:t>
                          </m:r>
                          <m:r>
                            <a:rPr lang="en-US" i="1" baseline="-25000" dirty="0">
                              <a:latin typeface="Cambria Math" panose="02040503050406030204" pitchFamily="18" charset="0"/>
                            </a:rPr>
                            <m:t>1</m:t>
                          </m:r>
                          <m:r>
                            <a:rPr lang="en-US" i="1" dirty="0">
                              <a:latin typeface="Cambria Math" panose="02040503050406030204" pitchFamily="18" charset="0"/>
                            </a:rPr>
                            <m:t>𝑚</m:t>
                          </m:r>
                          <m:r>
                            <a:rPr lang="en-US" i="1" baseline="-25000" dirty="0">
                              <a:latin typeface="Cambria Math" panose="02040503050406030204" pitchFamily="18" charset="0"/>
                            </a:rPr>
                            <m:t>2</m:t>
                          </m:r>
                        </m:num>
                        <m:den>
                          <m:r>
                            <a:rPr lang="en-US" i="1" dirty="0">
                              <a:latin typeface="Cambria Math" panose="02040503050406030204" pitchFamily="18" charset="0"/>
                            </a:rPr>
                            <m:t>𝑟</m:t>
                          </m:r>
                          <m:r>
                            <a:rPr lang="en-US" i="1" baseline="30000" dirty="0">
                              <a:latin typeface="Cambria Math" panose="02040503050406030204" pitchFamily="18" charset="0"/>
                            </a:rPr>
                            <m:t>2</m:t>
                          </m:r>
                        </m:den>
                      </m:f>
                    </m:oMath>
                  </m:oMathPara>
                </a14:m>
                <a:endParaRPr lang="en-AU" dirty="0"/>
              </a:p>
              <a:p>
                <a:pPr marL="0" indent="0" algn="ctr">
                  <a:buNone/>
                </a:pPr>
                <a:endParaRPr lang="en-US" dirty="0"/>
              </a:p>
              <a:p>
                <a:endParaRPr lang="en-US" dirty="0"/>
              </a:p>
              <a:p>
                <a:endParaRPr lang="en-AU" dirty="0"/>
              </a:p>
            </p:txBody>
          </p:sp>
        </mc:Choice>
        <mc:Fallback xmlns="">
          <p:sp>
            <p:nvSpPr>
              <p:cNvPr id="3" name="Content Placeholder 2">
                <a:extLst>
                  <a:ext uri="{FF2B5EF4-FFF2-40B4-BE49-F238E27FC236}">
                    <a16:creationId xmlns:a16="http://schemas.microsoft.com/office/drawing/2014/main" id="{923F80EF-DABA-4292-B1AE-97205ECA58B8}"/>
                  </a:ext>
                </a:extLst>
              </p:cNvPr>
              <p:cNvSpPr>
                <a:spLocks noGrp="1" noRot="1" noChangeAspect="1" noMove="1" noResize="1" noEditPoints="1" noAdjustHandles="1" noChangeArrowheads="1" noChangeShapeType="1" noTextEdit="1"/>
              </p:cNvSpPr>
              <p:nvPr>
                <p:ph idx="1"/>
              </p:nvPr>
            </p:nvSpPr>
            <p:spPr>
              <a:xfrm>
                <a:off x="1069848" y="2121408"/>
                <a:ext cx="5297701" cy="4050792"/>
              </a:xfr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E192E53-98D5-4C4D-AE98-BF55A3A48AEA}"/>
                  </a:ext>
                </a:extLst>
              </p:cNvPr>
              <p:cNvSpPr txBox="1">
                <a:spLocks/>
              </p:cNvSpPr>
              <p:nvPr/>
            </p:nvSpPr>
            <p:spPr>
              <a:xfrm>
                <a:off x="5830547" y="2126672"/>
                <a:ext cx="5297701"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Font typeface="Wingdings" pitchFamily="2" charset="2"/>
                  <a:buNone/>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𝐹</m:t>
                      </m:r>
                      <m:r>
                        <a:rPr lang="en-US" i="1" smtClean="0">
                          <a:latin typeface="Cambria Math" panose="02040503050406030204" pitchFamily="18" charset="0"/>
                        </a:rPr>
                        <m:t>=</m:t>
                      </m:r>
                      <m:r>
                        <a:rPr lang="en-US" i="1" smtClean="0">
                          <a:solidFill>
                            <a:srgbClr val="00B0F0"/>
                          </a:solidFill>
                          <a:latin typeface="Cambria Math" panose="02040503050406030204" pitchFamily="18" charset="0"/>
                        </a:rPr>
                        <m:t>𝑚</m:t>
                      </m:r>
                      <m:r>
                        <a:rPr lang="en-US" i="1" smtClean="0">
                          <a:solidFill>
                            <a:srgbClr val="00B050"/>
                          </a:solidFill>
                          <a:latin typeface="Cambria Math" panose="02040503050406030204" pitchFamily="18" charset="0"/>
                        </a:rPr>
                        <m:t>𝑎</m:t>
                      </m:r>
                    </m:oMath>
                  </m:oMathPara>
                </a14:m>
                <a:endParaRPr lang="en-US" dirty="0"/>
              </a:p>
              <a:p>
                <a:pPr marL="0" indent="0" algn="ctr">
                  <a:buFont typeface="Wingdings" pitchFamily="2" charset="2"/>
                  <a:buNone/>
                </a:pPr>
                <a:endParaRPr lang="en-AU" i="1" dirty="0">
                  <a:latin typeface="Cambria Math" panose="02040503050406030204" pitchFamily="18" charset="0"/>
                </a:endParaRPr>
              </a:p>
              <a:p>
                <a:pPr marL="0" indent="0" algn="ctr">
                  <a:buFont typeface="Wingdings" pitchFamily="2" charset="2"/>
                  <a:buNone/>
                </a:pPr>
                <a14:m>
                  <m:oMath xmlns:m="http://schemas.openxmlformats.org/officeDocument/2006/math">
                    <m:r>
                      <a:rPr lang="en-AU" i="1" smtClean="0">
                        <a:solidFill>
                          <a:srgbClr val="FF0000"/>
                        </a:solidFill>
                        <a:latin typeface="Cambria Math" panose="02040503050406030204" pitchFamily="18" charset="0"/>
                      </a:rPr>
                      <m:t>𝐴</m:t>
                    </m:r>
                    <m:r>
                      <a:rPr lang="en-AU" i="1">
                        <a:latin typeface="Cambria Math" panose="02040503050406030204" pitchFamily="18" charset="0"/>
                      </a:rPr>
                      <m:t>=</m:t>
                    </m:r>
                    <m:r>
                      <a:rPr lang="el-GR" i="1" smtClean="0">
                        <a:solidFill>
                          <a:srgbClr val="00B0F0"/>
                        </a:solidFill>
                        <a:latin typeface="Cambria Math" panose="02040503050406030204" pitchFamily="18" charset="0"/>
                      </a:rPr>
                      <m:t>𝜋</m:t>
                    </m:r>
                    <m:sSup>
                      <m:sSupPr>
                        <m:ctrlPr>
                          <a:rPr lang="en-AU" i="1" smtClean="0">
                            <a:solidFill>
                              <a:srgbClr val="00B050"/>
                            </a:solidFill>
                            <a:latin typeface="Cambria Math" panose="02040503050406030204" pitchFamily="18" charset="0"/>
                          </a:rPr>
                        </m:ctrlPr>
                      </m:sSupPr>
                      <m:e>
                        <m:r>
                          <a:rPr lang="en-AU" i="1">
                            <a:solidFill>
                              <a:srgbClr val="00B050"/>
                            </a:solidFill>
                            <a:latin typeface="Cambria Math" panose="02040503050406030204" pitchFamily="18" charset="0"/>
                          </a:rPr>
                          <m:t>𝑟</m:t>
                        </m:r>
                      </m:e>
                      <m:sup>
                        <m:r>
                          <a:rPr lang="en-AU" i="1">
                            <a:solidFill>
                              <a:srgbClr val="00B050"/>
                            </a:solidFill>
                            <a:latin typeface="Cambria Math" panose="02040503050406030204" pitchFamily="18" charset="0"/>
                          </a:rPr>
                          <m:t>2</m:t>
                        </m:r>
                      </m:sup>
                    </m:sSup>
                  </m:oMath>
                </a14:m>
                <a:r>
                  <a:rPr lang="en-AU" dirty="0"/>
                  <a:t>    </a:t>
                </a:r>
              </a:p>
              <a:p>
                <a:pPr marL="0" indent="0" algn="ctr">
                  <a:buFont typeface="Wingdings" pitchFamily="2" charset="2"/>
                  <a:buNone/>
                </a:pPr>
                <a:endParaRPr lang="en-AU"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𝐹</m:t>
                      </m:r>
                      <m:r>
                        <a:rPr lang="en-US" i="1" dirty="0">
                          <a:latin typeface="Cambria Math" panose="02040503050406030204" pitchFamily="18" charset="0"/>
                        </a:rPr>
                        <m:t>=</m:t>
                      </m:r>
                      <m:r>
                        <a:rPr lang="en-US" i="1" dirty="0" smtClean="0">
                          <a:solidFill>
                            <a:srgbClr val="00B0F0"/>
                          </a:solidFill>
                          <a:latin typeface="Cambria Math" panose="02040503050406030204" pitchFamily="18" charset="0"/>
                        </a:rPr>
                        <m:t>𝐺𝑚</m:t>
                      </m:r>
                      <m:r>
                        <a:rPr lang="en-US" i="1" baseline="-25000" dirty="0">
                          <a:solidFill>
                            <a:srgbClr val="00B0F0"/>
                          </a:solidFill>
                          <a:latin typeface="Cambria Math" panose="02040503050406030204" pitchFamily="18" charset="0"/>
                        </a:rPr>
                        <m:t>1</m:t>
                      </m:r>
                      <m:r>
                        <a:rPr lang="en-US" i="1" dirty="0">
                          <a:solidFill>
                            <a:srgbClr val="00B0F0"/>
                          </a:solidFill>
                          <a:latin typeface="Cambria Math" panose="02040503050406030204" pitchFamily="18" charset="0"/>
                        </a:rPr>
                        <m:t>𝑚</m:t>
                      </m:r>
                      <m:r>
                        <a:rPr lang="en-US" i="1" baseline="-25000" dirty="0">
                          <a:solidFill>
                            <a:srgbClr val="00B0F0"/>
                          </a:solidFill>
                          <a:latin typeface="Cambria Math" panose="02040503050406030204" pitchFamily="18" charset="0"/>
                        </a:rPr>
                        <m:t>2</m:t>
                      </m:r>
                      <m:f>
                        <m:fPr>
                          <m:ctrlPr>
                            <a:rPr lang="en-US" i="1" dirty="0" smtClean="0">
                              <a:solidFill>
                                <a:srgbClr val="00B050"/>
                              </a:solidFill>
                              <a:latin typeface="Cambria Math" panose="02040503050406030204" pitchFamily="18" charset="0"/>
                            </a:rPr>
                          </m:ctrlPr>
                        </m:fPr>
                        <m:num>
                          <m:r>
                            <a:rPr lang="en-US" b="0" i="1" dirty="0" smtClean="0">
                              <a:solidFill>
                                <a:srgbClr val="00B050"/>
                              </a:solidFill>
                              <a:latin typeface="Cambria Math" panose="02040503050406030204" pitchFamily="18" charset="0"/>
                            </a:rPr>
                            <m:t>1</m:t>
                          </m:r>
                        </m:num>
                        <m:den>
                          <m:r>
                            <a:rPr lang="en-US" i="1" dirty="0">
                              <a:solidFill>
                                <a:srgbClr val="00B050"/>
                              </a:solidFill>
                              <a:latin typeface="Cambria Math" panose="02040503050406030204" pitchFamily="18" charset="0"/>
                            </a:rPr>
                            <m:t>𝑟</m:t>
                          </m:r>
                          <m:r>
                            <a:rPr lang="en-US" i="1" baseline="30000" dirty="0">
                              <a:solidFill>
                                <a:srgbClr val="00B050"/>
                              </a:solidFill>
                              <a:latin typeface="Cambria Math" panose="02040503050406030204" pitchFamily="18" charset="0"/>
                            </a:rPr>
                            <m:t>2</m:t>
                          </m:r>
                        </m:den>
                      </m:f>
                    </m:oMath>
                  </m:oMathPara>
                </a14:m>
                <a:endParaRPr lang="en-AU" dirty="0"/>
              </a:p>
              <a:p>
                <a:pPr marL="0" indent="0" algn="ctr">
                  <a:buFont typeface="Wingdings" pitchFamily="2" charset="2"/>
                  <a:buNone/>
                </a:pPr>
                <a:endParaRPr lang="en-US" dirty="0"/>
              </a:p>
              <a:p>
                <a:endParaRPr lang="en-US" dirty="0"/>
              </a:p>
              <a:p>
                <a:endParaRPr lang="en-AU" dirty="0"/>
              </a:p>
            </p:txBody>
          </p:sp>
        </mc:Choice>
        <mc:Fallback xmlns="">
          <p:sp>
            <p:nvSpPr>
              <p:cNvPr id="4" name="Content Placeholder 2">
                <a:extLst>
                  <a:ext uri="{FF2B5EF4-FFF2-40B4-BE49-F238E27FC236}">
                    <a16:creationId xmlns:a16="http://schemas.microsoft.com/office/drawing/2014/main" id="{6E192E53-98D5-4C4D-AE98-BF55A3A48AEA}"/>
                  </a:ext>
                </a:extLst>
              </p:cNvPr>
              <p:cNvSpPr txBox="1">
                <a:spLocks noRot="1" noChangeAspect="1" noMove="1" noResize="1" noEditPoints="1" noAdjustHandles="1" noChangeArrowheads="1" noChangeShapeType="1" noTextEdit="1"/>
              </p:cNvSpPr>
              <p:nvPr/>
            </p:nvSpPr>
            <p:spPr>
              <a:xfrm>
                <a:off x="5830547" y="2126672"/>
                <a:ext cx="5297701" cy="4050792"/>
              </a:xfrm>
              <a:prstGeom prst="rect">
                <a:avLst/>
              </a:prstGeom>
              <a:blipFill>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417554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1496-DD37-4AA4-92D5-7815DB39098A}"/>
              </a:ext>
            </a:extLst>
          </p:cNvPr>
          <p:cNvSpPr>
            <a:spLocks noGrp="1"/>
          </p:cNvSpPr>
          <p:nvPr>
            <p:ph type="title"/>
          </p:nvPr>
        </p:nvSpPr>
        <p:spPr>
          <a:xfrm>
            <a:off x="1069848" y="560832"/>
            <a:ext cx="10058400" cy="1609344"/>
          </a:xfrm>
        </p:spPr>
        <p:txBody>
          <a:bodyPr/>
          <a:lstStyle/>
          <a:p>
            <a:r>
              <a:rPr lang="en-US" dirty="0"/>
              <a:t>Uncertainty for gradients</a:t>
            </a:r>
            <a:endParaRPr lang="en-AU" dirty="0"/>
          </a:p>
        </p:txBody>
      </p:sp>
      <p:sp>
        <p:nvSpPr>
          <p:cNvPr id="3" name="Content Placeholder 2">
            <a:extLst>
              <a:ext uri="{FF2B5EF4-FFF2-40B4-BE49-F238E27FC236}">
                <a16:creationId xmlns:a16="http://schemas.microsoft.com/office/drawing/2014/main" id="{D6B21F23-0BF2-40C4-9D8D-410E07F70164}"/>
              </a:ext>
            </a:extLst>
          </p:cNvPr>
          <p:cNvSpPr>
            <a:spLocks noGrp="1"/>
          </p:cNvSpPr>
          <p:nvPr>
            <p:ph idx="1"/>
          </p:nvPr>
        </p:nvSpPr>
        <p:spPr>
          <a:xfrm>
            <a:off x="1069848" y="2121408"/>
            <a:ext cx="4905568" cy="4050792"/>
          </a:xfrm>
        </p:spPr>
        <p:txBody>
          <a:bodyPr/>
          <a:lstStyle/>
          <a:p>
            <a:r>
              <a:rPr lang="en-US" dirty="0"/>
              <a:t>It may be necessary to determine the uncertainty for a gradient determined from a graph</a:t>
            </a:r>
          </a:p>
          <a:p>
            <a:r>
              <a:rPr lang="en-US" dirty="0"/>
              <a:t>Draw in the steepest gradient that fits within the error bars and the shallowest gradient that fits within the error bars</a:t>
            </a:r>
          </a:p>
          <a:p>
            <a:r>
              <a:rPr lang="en-US" dirty="0"/>
              <a:t>Determine the gradient for each of the two lines and find the difference, this is the range of gradients so halve it and use that as the uncertainty</a:t>
            </a:r>
            <a:endParaRPr lang="en-AU" dirty="0"/>
          </a:p>
        </p:txBody>
      </p:sp>
      <p:pic>
        <p:nvPicPr>
          <p:cNvPr id="4" name="Picture 3">
            <a:extLst>
              <a:ext uri="{FF2B5EF4-FFF2-40B4-BE49-F238E27FC236}">
                <a16:creationId xmlns:a16="http://schemas.microsoft.com/office/drawing/2014/main" id="{FBE26C14-D59D-4D3B-96CD-72E7C2B18366}"/>
              </a:ext>
            </a:extLst>
          </p:cNvPr>
          <p:cNvPicPr>
            <a:picLocks noChangeAspect="1"/>
          </p:cNvPicPr>
          <p:nvPr/>
        </p:nvPicPr>
        <p:blipFill rotWithShape="1">
          <a:blip r:embed="rId3"/>
          <a:srcRect l="2439" r="2401"/>
          <a:stretch/>
        </p:blipFill>
        <p:spPr>
          <a:xfrm rot="10800000">
            <a:off x="5975416" y="2121408"/>
            <a:ext cx="6005243" cy="3807626"/>
          </a:xfrm>
          <a:prstGeom prst="rect">
            <a:avLst/>
          </a:prstGeom>
        </p:spPr>
      </p:pic>
      <p:cxnSp>
        <p:nvCxnSpPr>
          <p:cNvPr id="6" name="Straight Connector 5">
            <a:extLst>
              <a:ext uri="{FF2B5EF4-FFF2-40B4-BE49-F238E27FC236}">
                <a16:creationId xmlns:a16="http://schemas.microsoft.com/office/drawing/2014/main" id="{06A056C8-4E95-4D6E-A6C7-B3535874C734}"/>
              </a:ext>
            </a:extLst>
          </p:cNvPr>
          <p:cNvCxnSpPr>
            <a:cxnSpLocks/>
          </p:cNvCxnSpPr>
          <p:nvPr/>
        </p:nvCxnSpPr>
        <p:spPr>
          <a:xfrm flipV="1">
            <a:off x="6864927" y="2313710"/>
            <a:ext cx="4786746" cy="30064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4F21F01-EFBA-4832-A959-3AAA47C7C708}"/>
              </a:ext>
            </a:extLst>
          </p:cNvPr>
          <p:cNvCxnSpPr>
            <a:cxnSpLocks/>
          </p:cNvCxnSpPr>
          <p:nvPr/>
        </p:nvCxnSpPr>
        <p:spPr>
          <a:xfrm flipV="1">
            <a:off x="6864927" y="2736273"/>
            <a:ext cx="5022273" cy="215438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88A90A6-A181-4796-8766-6E4D88A31660}"/>
              </a:ext>
            </a:extLst>
          </p:cNvPr>
          <p:cNvSpPr txBox="1"/>
          <p:nvPr/>
        </p:nvSpPr>
        <p:spPr>
          <a:xfrm>
            <a:off x="6650376" y="5929034"/>
            <a:ext cx="5330283" cy="523220"/>
          </a:xfrm>
          <a:prstGeom prst="rect">
            <a:avLst/>
          </a:prstGeom>
          <a:noFill/>
        </p:spPr>
        <p:txBody>
          <a:bodyPr wrap="square" rtlCol="0">
            <a:spAutoFit/>
          </a:bodyPr>
          <a:lstStyle/>
          <a:p>
            <a:r>
              <a:rPr lang="en-US" sz="1000" dirty="0"/>
              <a:t>(Government of Western Australia, School Curriculum and Standards Authority, 2018)</a:t>
            </a:r>
            <a:endParaRPr lang="en-AU" sz="1000" dirty="0"/>
          </a:p>
          <a:p>
            <a:endParaRPr lang="en-AU" dirty="0"/>
          </a:p>
        </p:txBody>
      </p:sp>
    </p:spTree>
    <p:extLst>
      <p:ext uri="{BB962C8B-B14F-4D97-AF65-F5344CB8AC3E}">
        <p14:creationId xmlns:p14="http://schemas.microsoft.com/office/powerpoint/2010/main" val="230236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1496-DD37-4AA4-92D5-7815DB39098A}"/>
              </a:ext>
            </a:extLst>
          </p:cNvPr>
          <p:cNvSpPr>
            <a:spLocks noGrp="1"/>
          </p:cNvSpPr>
          <p:nvPr>
            <p:ph type="title"/>
          </p:nvPr>
        </p:nvSpPr>
        <p:spPr>
          <a:xfrm>
            <a:off x="1069848" y="560832"/>
            <a:ext cx="10058400" cy="1609344"/>
          </a:xfrm>
        </p:spPr>
        <p:txBody>
          <a:bodyPr/>
          <a:lstStyle/>
          <a:p>
            <a:r>
              <a:rPr lang="en-US" dirty="0"/>
              <a:t>Uncertainty for gradients</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B21F23-0BF2-40C4-9D8D-410E07F70164}"/>
                  </a:ext>
                </a:extLst>
              </p:cNvPr>
              <p:cNvSpPr>
                <a:spLocks noGrp="1"/>
              </p:cNvSpPr>
              <p:nvPr>
                <p:ph idx="1"/>
              </p:nvPr>
            </p:nvSpPr>
            <p:spPr>
              <a:xfrm>
                <a:off x="795338" y="2121408"/>
                <a:ext cx="5334000" cy="4050792"/>
              </a:xfrm>
            </p:spPr>
            <p:txBody>
              <a:bodyPr/>
              <a:lstStyle/>
              <a:p>
                <a14:m>
                  <m:oMath xmlns:m="http://schemas.openxmlformats.org/officeDocument/2006/math">
                    <m:r>
                      <a:rPr lang="en-US" b="0" i="1" smtClean="0">
                        <a:latin typeface="Cambria Math" panose="02040503050406030204" pitchFamily="18" charset="0"/>
                      </a:rPr>
                      <m:t>𝑔𝑟𝑎𝑑𝑖𝑒𝑛𝑡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0.0066−0.001</m:t>
                        </m:r>
                      </m:num>
                      <m:den>
                        <m:r>
                          <a:rPr lang="en-US" b="0" i="1" smtClean="0">
                            <a:latin typeface="Cambria Math" panose="02040503050406030204" pitchFamily="18" charset="0"/>
                          </a:rPr>
                          <m:t>14−2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0.0056</m:t>
                        </m:r>
                      </m:num>
                      <m:den>
                        <m:r>
                          <a:rPr lang="en-US" b="0" i="1" smtClean="0">
                            <a:latin typeface="Cambria Math" panose="02040503050406030204" pitchFamily="18" charset="0"/>
                          </a:rPr>
                          <m:t>12</m:t>
                        </m:r>
                      </m:den>
                    </m:f>
                    <m:r>
                      <a:rPr lang="en-US" b="0" i="1" smtClean="0">
                        <a:latin typeface="Cambria Math" panose="02040503050406030204" pitchFamily="18" charset="0"/>
                      </a:rPr>
                      <m:t>=4.66</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𝑇</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−1</m:t>
                        </m:r>
                      </m:sup>
                    </m:sSup>
                  </m:oMath>
                </a14:m>
                <a:endParaRPr lang="en-US" b="0" dirty="0">
                  <a:ea typeface="Cambria Math" panose="02040503050406030204" pitchFamily="18" charset="0"/>
                </a:endParaRP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𝑔𝑟𝑎𝑑𝑖𝑒𝑛𝑡</m:t>
                        </m:r>
                      </m:e>
                      <m:sub>
                        <m:r>
                          <a:rPr lang="en-US" b="0" i="1" smtClean="0">
                            <a:latin typeface="Cambria Math" panose="02040503050406030204" pitchFamily="18" charset="0"/>
                          </a:rPr>
                          <m:t>𝑚𝑎𝑥</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0.00</m:t>
                        </m:r>
                        <m:r>
                          <a:rPr lang="en-US" b="0" i="1" smtClean="0">
                            <a:latin typeface="Cambria Math" panose="02040503050406030204" pitchFamily="18" charset="0"/>
                          </a:rPr>
                          <m:t>73</m:t>
                        </m:r>
                        <m:r>
                          <a:rPr lang="en-US" i="1">
                            <a:latin typeface="Cambria Math" panose="02040503050406030204" pitchFamily="18" charset="0"/>
                          </a:rPr>
                          <m:t>−0</m:t>
                        </m:r>
                      </m:num>
                      <m:den>
                        <m:r>
                          <a:rPr lang="en-US" i="1">
                            <a:latin typeface="Cambria Math" panose="02040503050406030204" pitchFamily="18" charset="0"/>
                          </a:rPr>
                          <m:t>14−</m:t>
                        </m:r>
                        <m:r>
                          <a:rPr lang="en-US" b="0" i="1" smtClean="0">
                            <a:latin typeface="Cambria Math" panose="02040503050406030204" pitchFamily="18" charset="0"/>
                          </a:rPr>
                          <m:t>1</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0.00</m:t>
                        </m:r>
                        <m:r>
                          <a:rPr lang="en-US" b="0" i="1" smtClean="0">
                            <a:latin typeface="Cambria Math" panose="02040503050406030204" pitchFamily="18" charset="0"/>
                          </a:rPr>
                          <m:t>73</m:t>
                        </m:r>
                      </m:num>
                      <m:den>
                        <m:r>
                          <a:rPr lang="en-US" i="1">
                            <a:latin typeface="Cambria Math" panose="02040503050406030204" pitchFamily="18" charset="0"/>
                          </a:rPr>
                          <m:t>1</m:t>
                        </m:r>
                        <m:r>
                          <a:rPr lang="en-US" b="0" i="1" smtClean="0">
                            <a:latin typeface="Cambria Math" panose="02040503050406030204" pitchFamily="18" charset="0"/>
                          </a:rPr>
                          <m:t>3</m:t>
                        </m:r>
                      </m:den>
                    </m:f>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.6</m:t>
                    </m:r>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−4</m:t>
                        </m:r>
                      </m:sup>
                    </m:sSup>
                    <m:r>
                      <a:rPr lang="en-US" i="1">
                        <a:latin typeface="Cambria Math" panose="02040503050406030204" pitchFamily="18" charset="0"/>
                        <a:ea typeface="Cambria Math" panose="02040503050406030204" pitchFamily="18" charset="0"/>
                      </a:rPr>
                      <m:t>𝑇</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r>
                          <a:rPr lang="en-US" i="1">
                            <a:latin typeface="Cambria Math" panose="02040503050406030204" pitchFamily="18" charset="0"/>
                            <a:ea typeface="Cambria Math" panose="02040503050406030204" pitchFamily="18" charset="0"/>
                          </a:rPr>
                          <m:t>−1</m:t>
                        </m:r>
                      </m:sup>
                    </m:sSup>
                  </m:oMath>
                </a14:m>
                <a:endParaRPr lang="en-AU"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𝑔𝑟𝑎𝑑𝑖𝑒𝑛𝑡</m:t>
                        </m:r>
                      </m:e>
                      <m:sub>
                        <m:r>
                          <a:rPr lang="en-US" i="1">
                            <a:latin typeface="Cambria Math" panose="02040503050406030204" pitchFamily="18" charset="0"/>
                          </a:rPr>
                          <m:t>𝑚</m:t>
                        </m:r>
                        <m:r>
                          <a:rPr lang="en-US" b="0" i="1" smtClean="0">
                            <a:latin typeface="Cambria Math" panose="02040503050406030204" pitchFamily="18" charset="0"/>
                          </a:rPr>
                          <m:t>𝑖𝑛</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0.00</m:t>
                        </m:r>
                        <m:r>
                          <a:rPr lang="en-US" b="0" i="1" smtClean="0">
                            <a:latin typeface="Cambria Math" panose="02040503050406030204" pitchFamily="18" charset="0"/>
                          </a:rPr>
                          <m:t>6</m:t>
                        </m:r>
                        <m:r>
                          <a:rPr lang="en-US" i="1">
                            <a:latin typeface="Cambria Math" panose="02040503050406030204" pitchFamily="18" charset="0"/>
                          </a:rPr>
                          <m:t>−0</m:t>
                        </m:r>
                        <m:r>
                          <a:rPr lang="en-US" b="0" i="1" smtClean="0">
                            <a:latin typeface="Cambria Math" panose="02040503050406030204" pitchFamily="18" charset="0"/>
                          </a:rPr>
                          <m:t>.001</m:t>
                        </m:r>
                      </m:num>
                      <m:den>
                        <m:r>
                          <a:rPr lang="en-US" i="1">
                            <a:latin typeface="Cambria Math" panose="02040503050406030204" pitchFamily="18" charset="0"/>
                          </a:rPr>
                          <m:t>14−1</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0.00</m:t>
                        </m:r>
                        <m:r>
                          <a:rPr lang="en-US" b="0" i="1" smtClean="0">
                            <a:latin typeface="Cambria Math" panose="02040503050406030204" pitchFamily="18" charset="0"/>
                          </a:rPr>
                          <m:t>5</m:t>
                        </m:r>
                      </m:num>
                      <m:den>
                        <m:r>
                          <a:rPr lang="en-US" i="1">
                            <a:latin typeface="Cambria Math" panose="02040503050406030204" pitchFamily="18" charset="0"/>
                          </a:rPr>
                          <m:t>13</m:t>
                        </m:r>
                      </m:den>
                    </m:f>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85</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−4</m:t>
                        </m:r>
                      </m:sup>
                    </m:sSup>
                    <m:r>
                      <a:rPr lang="en-US" i="1">
                        <a:latin typeface="Cambria Math" panose="02040503050406030204" pitchFamily="18" charset="0"/>
                        <a:ea typeface="Cambria Math" panose="02040503050406030204" pitchFamily="18" charset="0"/>
                      </a:rPr>
                      <m:t>𝑇</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r>
                          <a:rPr lang="en-US" i="1">
                            <a:latin typeface="Cambria Math" panose="02040503050406030204" pitchFamily="18" charset="0"/>
                            <a:ea typeface="Cambria Math" panose="02040503050406030204" pitchFamily="18" charset="0"/>
                          </a:rPr>
                          <m:t>−1</m:t>
                        </m:r>
                      </m:sup>
                    </m:sSup>
                  </m:oMath>
                </a14:m>
                <a:endParaRPr lang="en-AU" dirty="0"/>
              </a:p>
              <a:p>
                <a14:m>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𝑔𝑟𝑎𝑑𝑖𝑒𝑛𝑡</m:t>
                        </m:r>
                      </m:e>
                      <m:sub>
                        <m:r>
                          <a:rPr lang="en-US" b="0" i="1" smtClean="0">
                            <a:latin typeface="Cambria Math" panose="02040503050406030204" pitchFamily="18" charset="0"/>
                          </a:rPr>
                          <m:t>𝑟𝑎𝑛𝑔𝑒</m:t>
                        </m:r>
                      </m:sub>
                    </m:sSub>
                    <m:r>
                      <a:rPr lang="en-US" b="0" i="1" smtClean="0">
                        <a:latin typeface="Cambria Math" panose="02040503050406030204" pitchFamily="18" charset="0"/>
                      </a:rPr>
                      <m:t>=5.62</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3.85</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=1.77</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𝑇</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r>
                          <a:rPr lang="en-US" i="1">
                            <a:latin typeface="Cambria Math" panose="02040503050406030204" pitchFamily="18" charset="0"/>
                            <a:ea typeface="Cambria Math" panose="02040503050406030204" pitchFamily="18" charset="0"/>
                          </a:rPr>
                          <m:t>−1</m:t>
                        </m:r>
                      </m:sup>
                    </m:sSup>
                  </m:oMath>
                </a14:m>
                <a:endParaRPr lang="en-AU" dirty="0"/>
              </a:p>
              <a:p>
                <a14:m>
                  <m:oMath xmlns:m="http://schemas.openxmlformats.org/officeDocument/2006/math">
                    <m:r>
                      <a:rPr lang="en-US" i="1">
                        <a:latin typeface="Cambria Math" panose="02040503050406030204" pitchFamily="18" charset="0"/>
                      </a:rPr>
                      <m:t>𝑔𝑟𝑎𝑑𝑖𝑒𝑛𝑡</m:t>
                    </m:r>
                    <m:r>
                      <a:rPr lang="en-US" i="1">
                        <a:latin typeface="Cambria Math" panose="02040503050406030204" pitchFamily="18" charset="0"/>
                      </a:rPr>
                      <m:t>=4.66×</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−4</m:t>
                        </m:r>
                      </m:sup>
                    </m:sSup>
                    <m:r>
                      <a:rPr lang="en-AU" dirty="0">
                        <a:latin typeface="Cambria Math" panose="02040503050406030204" pitchFamily="18" charset="0"/>
                      </a:rPr>
                      <m:t>∓</m:t>
                    </m:r>
                    <m:r>
                      <a:rPr lang="en-US" b="0" i="0" dirty="0" smtClean="0">
                        <a:latin typeface="Cambria Math" panose="02040503050406030204" pitchFamily="18" charset="0"/>
                      </a:rPr>
                      <m:t>0.89</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−4</m:t>
                        </m:r>
                      </m:sup>
                    </m:sSup>
                    <m:r>
                      <a:rPr lang="en-US" i="1">
                        <a:latin typeface="Cambria Math" panose="02040503050406030204" pitchFamily="18" charset="0"/>
                        <a:ea typeface="Cambria Math" panose="02040503050406030204" pitchFamily="18" charset="0"/>
                      </a:rPr>
                      <m:t>𝑇</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r>
                          <a:rPr lang="en-US" i="1">
                            <a:latin typeface="Cambria Math" panose="02040503050406030204" pitchFamily="18" charset="0"/>
                            <a:ea typeface="Cambria Math" panose="02040503050406030204" pitchFamily="18" charset="0"/>
                          </a:rPr>
                          <m:t>−1</m:t>
                        </m:r>
                      </m:sup>
                    </m:sSup>
                  </m:oMath>
                </a14:m>
                <a:endParaRPr lang="en-AU" dirty="0"/>
              </a:p>
            </p:txBody>
          </p:sp>
        </mc:Choice>
        <mc:Fallback xmlns="">
          <p:sp>
            <p:nvSpPr>
              <p:cNvPr id="3" name="Content Placeholder 2">
                <a:extLst>
                  <a:ext uri="{FF2B5EF4-FFF2-40B4-BE49-F238E27FC236}">
                    <a16:creationId xmlns:a16="http://schemas.microsoft.com/office/drawing/2014/main" id="{D6B21F23-0BF2-40C4-9D8D-410E07F70164}"/>
                  </a:ext>
                </a:extLst>
              </p:cNvPr>
              <p:cNvSpPr>
                <a:spLocks noGrp="1" noRot="1" noChangeAspect="1" noMove="1" noResize="1" noEditPoints="1" noAdjustHandles="1" noChangeArrowheads="1" noChangeShapeType="1" noTextEdit="1"/>
              </p:cNvSpPr>
              <p:nvPr>
                <p:ph idx="1"/>
              </p:nvPr>
            </p:nvSpPr>
            <p:spPr>
              <a:xfrm>
                <a:off x="795338" y="2121408"/>
                <a:ext cx="5334000" cy="4050792"/>
              </a:xfrm>
              <a:blipFill>
                <a:blip r:embed="rId3"/>
                <a:stretch>
                  <a:fillRect l="-457"/>
                </a:stretch>
              </a:blipFill>
            </p:spPr>
            <p:txBody>
              <a:bodyPr/>
              <a:lstStyle/>
              <a:p>
                <a:r>
                  <a:rPr lang="en-AU">
                    <a:noFill/>
                  </a:rPr>
                  <a:t> </a:t>
                </a:r>
              </a:p>
            </p:txBody>
          </p:sp>
        </mc:Fallback>
      </mc:AlternateContent>
      <p:pic>
        <p:nvPicPr>
          <p:cNvPr id="4" name="Picture 3">
            <a:extLst>
              <a:ext uri="{FF2B5EF4-FFF2-40B4-BE49-F238E27FC236}">
                <a16:creationId xmlns:a16="http://schemas.microsoft.com/office/drawing/2014/main" id="{FBE26C14-D59D-4D3B-96CD-72E7C2B18366}"/>
              </a:ext>
            </a:extLst>
          </p:cNvPr>
          <p:cNvPicPr>
            <a:picLocks noChangeAspect="1"/>
          </p:cNvPicPr>
          <p:nvPr/>
        </p:nvPicPr>
        <p:blipFill rotWithShape="1">
          <a:blip r:embed="rId4"/>
          <a:srcRect l="2439" r="2401"/>
          <a:stretch/>
        </p:blipFill>
        <p:spPr>
          <a:xfrm rot="10800000">
            <a:off x="5975416" y="2121408"/>
            <a:ext cx="6005243" cy="3807626"/>
          </a:xfrm>
          <a:prstGeom prst="rect">
            <a:avLst/>
          </a:prstGeom>
        </p:spPr>
      </p:pic>
      <p:grpSp>
        <p:nvGrpSpPr>
          <p:cNvPr id="33" name="Group 32">
            <a:extLst>
              <a:ext uri="{FF2B5EF4-FFF2-40B4-BE49-F238E27FC236}">
                <a16:creationId xmlns:a16="http://schemas.microsoft.com/office/drawing/2014/main" id="{4B82E904-79ED-47B7-A32D-9629056024BC}"/>
              </a:ext>
            </a:extLst>
          </p:cNvPr>
          <p:cNvGrpSpPr/>
          <p:nvPr/>
        </p:nvGrpSpPr>
        <p:grpSpPr>
          <a:xfrm>
            <a:off x="7115175" y="3009900"/>
            <a:ext cx="4138613" cy="1762125"/>
            <a:chOff x="7115175" y="3009900"/>
            <a:chExt cx="4138613" cy="1762125"/>
          </a:xfrm>
        </p:grpSpPr>
        <p:cxnSp>
          <p:nvCxnSpPr>
            <p:cNvPr id="29" name="Straight Connector 28">
              <a:extLst>
                <a:ext uri="{FF2B5EF4-FFF2-40B4-BE49-F238E27FC236}">
                  <a16:creationId xmlns:a16="http://schemas.microsoft.com/office/drawing/2014/main" id="{6B517186-EE91-4FE4-8A17-BC7E7A07C96B}"/>
                </a:ext>
              </a:extLst>
            </p:cNvPr>
            <p:cNvCxnSpPr/>
            <p:nvPr/>
          </p:nvCxnSpPr>
          <p:spPr>
            <a:xfrm>
              <a:off x="7115175" y="4772025"/>
              <a:ext cx="413861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3FBD88A-A9DA-4590-9A02-EF2FED41BEF9}"/>
                </a:ext>
              </a:extLst>
            </p:cNvPr>
            <p:cNvCxnSpPr>
              <a:cxnSpLocks/>
            </p:cNvCxnSpPr>
            <p:nvPr/>
          </p:nvCxnSpPr>
          <p:spPr>
            <a:xfrm>
              <a:off x="11253788" y="3009900"/>
              <a:ext cx="0" cy="176212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C82ABA3F-6553-48C1-A3EF-EC0B735B5C88}"/>
              </a:ext>
            </a:extLst>
          </p:cNvPr>
          <p:cNvGrpSpPr/>
          <p:nvPr/>
        </p:nvGrpSpPr>
        <p:grpSpPr>
          <a:xfrm>
            <a:off x="7481888" y="2790825"/>
            <a:ext cx="3771900" cy="1981200"/>
            <a:chOff x="7481888" y="2790825"/>
            <a:chExt cx="3771900" cy="1981200"/>
          </a:xfrm>
        </p:grpSpPr>
        <p:cxnSp>
          <p:nvCxnSpPr>
            <p:cNvPr id="13" name="Straight Connector 12">
              <a:extLst>
                <a:ext uri="{FF2B5EF4-FFF2-40B4-BE49-F238E27FC236}">
                  <a16:creationId xmlns:a16="http://schemas.microsoft.com/office/drawing/2014/main" id="{B4A776D9-563F-4EEF-8DC4-82007C1D5596}"/>
                </a:ext>
              </a:extLst>
            </p:cNvPr>
            <p:cNvCxnSpPr/>
            <p:nvPr/>
          </p:nvCxnSpPr>
          <p:spPr>
            <a:xfrm>
              <a:off x="7481888" y="4772025"/>
              <a:ext cx="3771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BD0BD9B-74F7-40DA-AF1B-9C6DEDA579D7}"/>
                </a:ext>
              </a:extLst>
            </p:cNvPr>
            <p:cNvCxnSpPr>
              <a:cxnSpLocks/>
            </p:cNvCxnSpPr>
            <p:nvPr/>
          </p:nvCxnSpPr>
          <p:spPr>
            <a:xfrm>
              <a:off x="11253788" y="2790825"/>
              <a:ext cx="0" cy="1981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D4EE0A5C-D9B4-4C41-A8B9-B7420B7B6D24}"/>
              </a:ext>
            </a:extLst>
          </p:cNvPr>
          <p:cNvCxnSpPr>
            <a:cxnSpLocks/>
          </p:cNvCxnSpPr>
          <p:nvPr/>
        </p:nvCxnSpPr>
        <p:spPr>
          <a:xfrm flipV="1">
            <a:off x="6864927" y="2313710"/>
            <a:ext cx="4786746" cy="3006435"/>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AA411B0-2FDB-4F32-A1A7-11ABE3708315}"/>
              </a:ext>
            </a:extLst>
          </p:cNvPr>
          <p:cNvGrpSpPr/>
          <p:nvPr/>
        </p:nvGrpSpPr>
        <p:grpSpPr>
          <a:xfrm>
            <a:off x="7158038" y="2543175"/>
            <a:ext cx="4095750" cy="2581275"/>
            <a:chOff x="7158038" y="2543175"/>
            <a:chExt cx="4095750" cy="2581275"/>
          </a:xfrm>
        </p:grpSpPr>
        <p:cxnSp>
          <p:nvCxnSpPr>
            <p:cNvPr id="21" name="Straight Connector 20">
              <a:extLst>
                <a:ext uri="{FF2B5EF4-FFF2-40B4-BE49-F238E27FC236}">
                  <a16:creationId xmlns:a16="http://schemas.microsoft.com/office/drawing/2014/main" id="{3A9253D7-1D9D-48CD-991A-11BBCEA82AB0}"/>
                </a:ext>
              </a:extLst>
            </p:cNvPr>
            <p:cNvCxnSpPr>
              <a:cxnSpLocks/>
            </p:cNvCxnSpPr>
            <p:nvPr/>
          </p:nvCxnSpPr>
          <p:spPr>
            <a:xfrm>
              <a:off x="7158038" y="5124450"/>
              <a:ext cx="40957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48943C-A156-4CC1-A10A-916EFC6B5B1D}"/>
                </a:ext>
              </a:extLst>
            </p:cNvPr>
            <p:cNvCxnSpPr>
              <a:cxnSpLocks/>
            </p:cNvCxnSpPr>
            <p:nvPr/>
          </p:nvCxnSpPr>
          <p:spPr>
            <a:xfrm>
              <a:off x="11253788" y="2543175"/>
              <a:ext cx="0" cy="2581275"/>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90FDFBF3-2927-4FA6-81BC-E06BD6CDD21D}"/>
              </a:ext>
            </a:extLst>
          </p:cNvPr>
          <p:cNvCxnSpPr>
            <a:cxnSpLocks/>
          </p:cNvCxnSpPr>
          <p:nvPr/>
        </p:nvCxnSpPr>
        <p:spPr>
          <a:xfrm flipV="1">
            <a:off x="6864927" y="2736273"/>
            <a:ext cx="5022273" cy="215438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34BE8B-33BD-420C-B408-47D732C4AF1F}"/>
              </a:ext>
            </a:extLst>
          </p:cNvPr>
          <p:cNvSpPr txBox="1"/>
          <p:nvPr/>
        </p:nvSpPr>
        <p:spPr>
          <a:xfrm>
            <a:off x="6650376" y="5929034"/>
            <a:ext cx="5330283" cy="523220"/>
          </a:xfrm>
          <a:prstGeom prst="rect">
            <a:avLst/>
          </a:prstGeom>
          <a:noFill/>
        </p:spPr>
        <p:txBody>
          <a:bodyPr wrap="square" rtlCol="0">
            <a:spAutoFit/>
          </a:bodyPr>
          <a:lstStyle/>
          <a:p>
            <a:r>
              <a:rPr lang="en-US" sz="1000" dirty="0"/>
              <a:t>(Government of Western Australia, School Curriculum and Standards Authority, 2018)</a:t>
            </a:r>
            <a:endParaRPr lang="en-AU" sz="1000" dirty="0"/>
          </a:p>
          <a:p>
            <a:endParaRPr lang="en-AU" dirty="0"/>
          </a:p>
        </p:txBody>
      </p:sp>
    </p:spTree>
    <p:extLst>
      <p:ext uri="{BB962C8B-B14F-4D97-AF65-F5344CB8AC3E}">
        <p14:creationId xmlns:p14="http://schemas.microsoft.com/office/powerpoint/2010/main" val="145611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6658-F47A-4A46-AA9A-4E1C8E770FB3}"/>
              </a:ext>
            </a:extLst>
          </p:cNvPr>
          <p:cNvSpPr>
            <a:spLocks noGrp="1"/>
          </p:cNvSpPr>
          <p:nvPr>
            <p:ph type="title"/>
          </p:nvPr>
        </p:nvSpPr>
        <p:spPr/>
        <p:txBody>
          <a:bodyPr/>
          <a:lstStyle/>
          <a:p>
            <a:r>
              <a:rPr lang="en-US" dirty="0"/>
              <a:t>Data manipulation problem</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E0F4CF-8D3B-4C14-AF1B-3CF696750488}"/>
                  </a:ext>
                </a:extLst>
              </p:cNvPr>
              <p:cNvSpPr>
                <a:spLocks noGrp="1"/>
              </p:cNvSpPr>
              <p:nvPr>
                <p:ph idx="1"/>
              </p:nvPr>
            </p:nvSpPr>
            <p:spPr/>
            <p:txBody>
              <a:bodyPr/>
              <a:lstStyle/>
              <a:p>
                <a:r>
                  <a:rPr lang="en-US" dirty="0"/>
                  <a:t>a 50g mass is placed on a variable slope to determine an experimental value for g</a:t>
                </a:r>
              </a:p>
              <a:p>
                <a:r>
                  <a:rPr lang="en-US" dirty="0"/>
                  <a:t>angle of a slope and normal force are thought to be related by the equation below:</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𝑚𝑔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ea typeface="Cambria Math" panose="02040503050406030204" pitchFamily="18" charset="0"/>
                            </a:rPr>
                            <m:t>𝜃</m:t>
                          </m:r>
                        </m:e>
                      </m:func>
                    </m:oMath>
                  </m:oMathPara>
                </a14:m>
                <a:endParaRPr lang="en-AU" dirty="0"/>
              </a:p>
              <a:p>
                <a:r>
                  <a:rPr lang="en-US" dirty="0"/>
                  <a:t>T</a:t>
                </a:r>
                <a:r>
                  <a:rPr lang="en-AU" dirty="0"/>
                  <a:t>he following data is recorded:</a:t>
                </a:r>
              </a:p>
            </p:txBody>
          </p:sp>
        </mc:Choice>
        <mc:Fallback xmlns="">
          <p:sp>
            <p:nvSpPr>
              <p:cNvPr id="3" name="Content Placeholder 2">
                <a:extLst>
                  <a:ext uri="{FF2B5EF4-FFF2-40B4-BE49-F238E27FC236}">
                    <a16:creationId xmlns:a16="http://schemas.microsoft.com/office/drawing/2014/main" id="{9DE0F4CF-8D3B-4C14-AF1B-3CF696750488}"/>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AU">
                    <a:noFill/>
                  </a:rPr>
                  <a:t> </a:t>
                </a:r>
              </a:p>
            </p:txBody>
          </p:sp>
        </mc:Fallback>
      </mc:AlternateContent>
      <p:graphicFrame>
        <p:nvGraphicFramePr>
          <p:cNvPr id="4" name="Table 3">
            <a:extLst>
              <a:ext uri="{FF2B5EF4-FFF2-40B4-BE49-F238E27FC236}">
                <a16:creationId xmlns:a16="http://schemas.microsoft.com/office/drawing/2014/main" id="{EA87CBDE-B5DE-403E-B597-41204406D3BA}"/>
              </a:ext>
            </a:extLst>
          </p:cNvPr>
          <p:cNvGraphicFramePr>
            <a:graphicFrameLocks noGrp="1"/>
          </p:cNvGraphicFramePr>
          <p:nvPr>
            <p:extLst>
              <p:ext uri="{D42A27DB-BD31-4B8C-83A1-F6EECF244321}">
                <p14:modId xmlns:p14="http://schemas.microsoft.com/office/powerpoint/2010/main" val="2192344897"/>
              </p:ext>
            </p:extLst>
          </p:nvPr>
        </p:nvGraphicFramePr>
        <p:xfrm>
          <a:off x="3825240" y="4328160"/>
          <a:ext cx="1600200" cy="1953581"/>
        </p:xfrm>
        <a:graphic>
          <a:graphicData uri="http://schemas.openxmlformats.org/drawingml/2006/table">
            <a:tbl>
              <a:tblPr>
                <a:tableStyleId>{5C22544A-7EE6-4342-B048-85BDC9FD1C3A}</a:tableStyleId>
              </a:tblPr>
              <a:tblGrid>
                <a:gridCol w="762000">
                  <a:extLst>
                    <a:ext uri="{9D8B030D-6E8A-4147-A177-3AD203B41FA5}">
                      <a16:colId xmlns:a16="http://schemas.microsoft.com/office/drawing/2014/main" val="2259945207"/>
                    </a:ext>
                  </a:extLst>
                </a:gridCol>
                <a:gridCol w="838200">
                  <a:extLst>
                    <a:ext uri="{9D8B030D-6E8A-4147-A177-3AD203B41FA5}">
                      <a16:colId xmlns:a16="http://schemas.microsoft.com/office/drawing/2014/main" val="102873485"/>
                    </a:ext>
                  </a:extLst>
                </a:gridCol>
              </a:tblGrid>
              <a:tr h="180975">
                <a:tc>
                  <a:txBody>
                    <a:bodyPr/>
                    <a:lstStyle/>
                    <a:p>
                      <a:pPr algn="ctr" fontAlgn="b"/>
                      <a:r>
                        <a:rPr lang="en-US" sz="1800" b="0" i="0" u="none" strike="noStrike" dirty="0">
                          <a:solidFill>
                            <a:srgbClr val="000000"/>
                          </a:solidFill>
                          <a:effectLst/>
                          <a:latin typeface="Calibri" panose="020F0502020204030204" pitchFamily="34" charset="0"/>
                        </a:rPr>
                        <a:t>N(N)</a:t>
                      </a:r>
                      <a:endParaRPr lang="en-AU"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l-GR" sz="1800" b="0" i="0" u="none" strike="noStrike" dirty="0">
                          <a:solidFill>
                            <a:srgbClr val="000000"/>
                          </a:solidFill>
                          <a:effectLst/>
                          <a:latin typeface="Calibri" panose="020F0502020204030204" pitchFamily="34" charset="0"/>
                        </a:rPr>
                        <a:t>Θ</a:t>
                      </a:r>
                      <a:r>
                        <a:rPr lang="en-US" sz="1800" b="0" i="0" u="none" strike="noStrike" dirty="0">
                          <a:solidFill>
                            <a:srgbClr val="000000"/>
                          </a:solidFill>
                          <a:effectLst/>
                          <a:latin typeface="Calibri" panose="020F0502020204030204" pitchFamily="34" charset="0"/>
                        </a:rPr>
                        <a:t> (</a:t>
                      </a:r>
                      <a:r>
                        <a:rPr lang="en-US" sz="1800" b="0" i="0" u="none" strike="noStrike" baseline="30000" dirty="0">
                          <a:solidFill>
                            <a:srgbClr val="000000"/>
                          </a:solidFill>
                          <a:effectLst/>
                          <a:latin typeface="Calibri" panose="020F0502020204030204" pitchFamily="34" charset="0"/>
                        </a:rPr>
                        <a:t>◦</a:t>
                      </a:r>
                      <a:r>
                        <a:rPr lang="en-US" sz="1800" b="0" i="0" u="none" strike="noStrike" baseline="0" dirty="0">
                          <a:solidFill>
                            <a:srgbClr val="000000"/>
                          </a:solidFill>
                          <a:effectLst/>
                          <a:latin typeface="Calibri" panose="020F0502020204030204" pitchFamily="34" charset="0"/>
                        </a:rPr>
                        <a:t>)</a:t>
                      </a:r>
                      <a:endParaRPr lang="en-AU" sz="1800" b="0" i="0" u="none" strike="noStrike" baseline="0"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643266712"/>
                  </a:ext>
                </a:extLst>
              </a:tr>
              <a:tr h="180975">
                <a:tc>
                  <a:txBody>
                    <a:bodyPr/>
                    <a:lstStyle/>
                    <a:p>
                      <a:pPr algn="ctr" fontAlgn="b"/>
                      <a:r>
                        <a:rPr lang="en-AU" sz="1800" u="none" strike="noStrike" dirty="0">
                          <a:effectLst/>
                        </a:rPr>
                        <a:t>0.490</a:t>
                      </a:r>
                      <a:endParaRPr lang="en-AU"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dirty="0">
                          <a:effectLst/>
                        </a:rPr>
                        <a:t>0</a:t>
                      </a:r>
                      <a:endParaRPr lang="en-AU"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45934367"/>
                  </a:ext>
                </a:extLst>
              </a:tr>
              <a:tr h="180975">
                <a:tc>
                  <a:txBody>
                    <a:bodyPr/>
                    <a:lstStyle/>
                    <a:p>
                      <a:pPr algn="ctr" fontAlgn="b"/>
                      <a:r>
                        <a:rPr lang="en-AU" sz="1800" u="none" strike="noStrike" dirty="0">
                          <a:effectLst/>
                        </a:rPr>
                        <a:t>0.483</a:t>
                      </a:r>
                      <a:endParaRPr lang="en-AU"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dirty="0">
                          <a:effectLst/>
                        </a:rPr>
                        <a:t>10</a:t>
                      </a:r>
                      <a:endParaRPr lang="en-AU"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20024674"/>
                  </a:ext>
                </a:extLst>
              </a:tr>
              <a:tr h="180975">
                <a:tc>
                  <a:txBody>
                    <a:bodyPr/>
                    <a:lstStyle/>
                    <a:p>
                      <a:pPr algn="ctr" fontAlgn="b"/>
                      <a:r>
                        <a:rPr lang="en-AU" sz="1800" u="none" strike="noStrike" dirty="0">
                          <a:effectLst/>
                        </a:rPr>
                        <a:t>0.460</a:t>
                      </a:r>
                      <a:endParaRPr lang="en-AU"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20</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652371549"/>
                  </a:ext>
                </a:extLst>
              </a:tr>
              <a:tr h="180975">
                <a:tc>
                  <a:txBody>
                    <a:bodyPr/>
                    <a:lstStyle/>
                    <a:p>
                      <a:pPr algn="ctr" fontAlgn="b"/>
                      <a:r>
                        <a:rPr lang="en-AU" sz="1800" u="none" strike="noStrike">
                          <a:effectLst/>
                        </a:rPr>
                        <a:t>0.424</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dirty="0">
                          <a:effectLst/>
                        </a:rPr>
                        <a:t>30</a:t>
                      </a:r>
                      <a:endParaRPr lang="en-AU"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120765328"/>
                  </a:ext>
                </a:extLst>
              </a:tr>
              <a:tr h="180975">
                <a:tc>
                  <a:txBody>
                    <a:bodyPr/>
                    <a:lstStyle/>
                    <a:p>
                      <a:pPr algn="ctr" fontAlgn="b"/>
                      <a:r>
                        <a:rPr lang="en-AU" sz="1800" u="none" strike="noStrike">
                          <a:effectLst/>
                        </a:rPr>
                        <a:t>0.375</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40</a:t>
                      </a:r>
                      <a:endParaRPr lang="en-AU" sz="18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08156183"/>
                  </a:ext>
                </a:extLst>
              </a:tr>
              <a:tr h="116725">
                <a:tc>
                  <a:txBody>
                    <a:bodyPr/>
                    <a:lstStyle/>
                    <a:p>
                      <a:pPr algn="ctr" fontAlgn="b"/>
                      <a:r>
                        <a:rPr lang="en-AU" sz="1800" u="none" strike="noStrike">
                          <a:effectLst/>
                        </a:rPr>
                        <a:t>0.315</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dirty="0">
                          <a:effectLst/>
                        </a:rPr>
                        <a:t>50</a:t>
                      </a:r>
                      <a:endParaRPr lang="en-AU"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88191672"/>
                  </a:ext>
                </a:extLst>
              </a:tr>
            </a:tbl>
          </a:graphicData>
        </a:graphic>
      </p:graphicFrame>
      <p:graphicFrame>
        <p:nvGraphicFramePr>
          <p:cNvPr id="5" name="Chart 4">
            <a:extLst>
              <a:ext uri="{FF2B5EF4-FFF2-40B4-BE49-F238E27FC236}">
                <a16:creationId xmlns:a16="http://schemas.microsoft.com/office/drawing/2014/main" id="{B88DA833-4940-43C8-9214-F5E154322514}"/>
              </a:ext>
            </a:extLst>
          </p:cNvPr>
          <p:cNvGraphicFramePr>
            <a:graphicFrameLocks/>
          </p:cNvGraphicFramePr>
          <p:nvPr>
            <p:extLst>
              <p:ext uri="{D42A27DB-BD31-4B8C-83A1-F6EECF244321}">
                <p14:modId xmlns:p14="http://schemas.microsoft.com/office/powerpoint/2010/main" val="2760332113"/>
              </p:ext>
            </p:extLst>
          </p:nvPr>
        </p:nvGraphicFramePr>
        <p:xfrm>
          <a:off x="6220691" y="376150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3923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CE98-2F36-4D54-B7DD-6D6825F32EBC}"/>
              </a:ext>
            </a:extLst>
          </p:cNvPr>
          <p:cNvSpPr>
            <a:spLocks noGrp="1"/>
          </p:cNvSpPr>
          <p:nvPr>
            <p:ph type="title"/>
          </p:nvPr>
        </p:nvSpPr>
        <p:spPr/>
        <p:txBody>
          <a:bodyPr/>
          <a:lstStyle/>
          <a:p>
            <a:r>
              <a:rPr lang="en-US" dirty="0"/>
              <a:t>Data manipulation problem cont.</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7E887B-CD0B-48F3-BFDC-832A13729A2D}"/>
                  </a:ext>
                </a:extLst>
              </p:cNvPr>
              <p:cNvSpPr>
                <a:spLocks noGrp="1"/>
              </p:cNvSpPr>
              <p:nvPr>
                <p:ph idx="1"/>
              </p:nvPr>
            </p:nvSpPr>
            <p:spPr/>
            <p:txBody>
              <a:bodyPr/>
              <a:lstStyle/>
              <a:p>
                <a:r>
                  <a:rPr lang="en-US" dirty="0"/>
                  <a:t>We must manipulate the date to obtain a straight line on the graph</a:t>
                </a:r>
              </a:p>
              <a:p>
                <a:pPr marL="0" indent="0">
                  <a:buNone/>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𝑁</m:t>
                      </m:r>
                      <m:r>
                        <a:rPr lang="en-US" i="1">
                          <a:latin typeface="Cambria Math" panose="02040503050406030204" pitchFamily="18" charset="0"/>
                        </a:rPr>
                        <m:t>=</m:t>
                      </m:r>
                      <m:r>
                        <a:rPr lang="en-US" i="1" smtClean="0">
                          <a:solidFill>
                            <a:srgbClr val="00B0F0"/>
                          </a:solidFill>
                          <a:latin typeface="Cambria Math" panose="02040503050406030204" pitchFamily="18" charset="0"/>
                        </a:rPr>
                        <m:t>𝑚𝑔</m:t>
                      </m:r>
                      <m:func>
                        <m:funcPr>
                          <m:ctrlPr>
                            <a:rPr lang="en-US" i="1" smtClean="0">
                              <a:solidFill>
                                <a:srgbClr val="00B050"/>
                              </a:solidFill>
                              <a:latin typeface="Cambria Math" panose="02040503050406030204" pitchFamily="18" charset="0"/>
                            </a:rPr>
                          </m:ctrlPr>
                        </m:funcPr>
                        <m:fName>
                          <m:r>
                            <m:rPr>
                              <m:sty m:val="p"/>
                            </m:rPr>
                            <a:rPr lang="en-US">
                              <a:solidFill>
                                <a:srgbClr val="00B050"/>
                              </a:solidFill>
                              <a:latin typeface="Cambria Math" panose="02040503050406030204" pitchFamily="18" charset="0"/>
                            </a:rPr>
                            <m:t>cos</m:t>
                          </m:r>
                        </m:fName>
                        <m:e>
                          <m:r>
                            <a:rPr lang="en-US" i="1">
                              <a:solidFill>
                                <a:srgbClr val="00B050"/>
                              </a:solidFill>
                              <a:latin typeface="Cambria Math" panose="02040503050406030204" pitchFamily="18" charset="0"/>
                              <a:ea typeface="Cambria Math" panose="02040503050406030204" pitchFamily="18" charset="0"/>
                            </a:rPr>
                            <m:t>𝜃</m:t>
                          </m:r>
                        </m:e>
                      </m:func>
                    </m:oMath>
                  </m:oMathPara>
                </a14:m>
                <a:endParaRPr lang="en-AU" dirty="0"/>
              </a:p>
              <a:p>
                <a:r>
                  <a:rPr lang="en-US" dirty="0"/>
                  <a:t>S</a:t>
                </a:r>
                <a:r>
                  <a:rPr lang="en-AU" dirty="0"/>
                  <a:t>o we must plot </a:t>
                </a:r>
                <a:r>
                  <a:rPr lang="en-AU" dirty="0" err="1"/>
                  <a:t>cos</a:t>
                </a:r>
                <a:r>
                  <a:rPr lang="en-AU" dirty="0" err="1">
                    <a:cs typeface="Calibri" panose="020F0502020204030204" pitchFamily="34" charset="0"/>
                  </a:rPr>
                  <a:t>θ</a:t>
                </a:r>
                <a:r>
                  <a:rPr lang="en-AU" dirty="0">
                    <a:cs typeface="Calibri" panose="020F0502020204030204" pitchFamily="34" charset="0"/>
                  </a:rPr>
                  <a:t> on the x-axis not </a:t>
                </a:r>
                <a:r>
                  <a:rPr lang="el-GR" dirty="0">
                    <a:latin typeface="Calibri" panose="020F0502020204030204" pitchFamily="34" charset="0"/>
                    <a:cs typeface="Calibri" panose="020F0502020204030204" pitchFamily="34" charset="0"/>
                  </a:rPr>
                  <a:t>θ</a:t>
                </a:r>
                <a:endParaRPr lang="en-US" dirty="0">
                  <a:latin typeface="Rockwell" panose="02060603020205020403" pitchFamily="18" charset="0"/>
                  <a:cs typeface="Calibri" panose="020F0502020204030204" pitchFamily="34" charset="0"/>
                </a:endParaRPr>
              </a:p>
              <a:p>
                <a:r>
                  <a:rPr lang="en-US" dirty="0">
                    <a:latin typeface="Rockwell" panose="02060603020205020403" pitchFamily="18" charset="0"/>
                    <a:cs typeface="Calibri" panose="020F0502020204030204" pitchFamily="34" charset="0"/>
                  </a:rPr>
                  <a:t>What will the gradient represent?</a:t>
                </a:r>
              </a:p>
              <a:p>
                <a:r>
                  <a:rPr lang="en-US" dirty="0">
                    <a:latin typeface="Rockwell" panose="02060603020205020403" pitchFamily="18" charset="0"/>
                    <a:cs typeface="Calibri" panose="020F0502020204030204" pitchFamily="34" charset="0"/>
                  </a:rPr>
                  <a:t>Manipulate the data and plot the new graph</a:t>
                </a:r>
                <a:endParaRPr lang="en-AU" dirty="0">
                  <a:latin typeface="Rockwell" panose="02060603020205020403" pitchFamily="18" charset="0"/>
                </a:endParaRPr>
              </a:p>
            </p:txBody>
          </p:sp>
        </mc:Choice>
        <mc:Fallback xmlns="">
          <p:sp>
            <p:nvSpPr>
              <p:cNvPr id="3" name="Content Placeholder 2">
                <a:extLst>
                  <a:ext uri="{FF2B5EF4-FFF2-40B4-BE49-F238E27FC236}">
                    <a16:creationId xmlns:a16="http://schemas.microsoft.com/office/drawing/2014/main" id="{3F7E887B-CD0B-48F3-BFDC-832A13729A2D}"/>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AU">
                    <a:noFill/>
                  </a:rPr>
                  <a:t> </a:t>
                </a:r>
              </a:p>
            </p:txBody>
          </p:sp>
        </mc:Fallback>
      </mc:AlternateContent>
      <p:graphicFrame>
        <p:nvGraphicFramePr>
          <p:cNvPr id="4" name="Table 3">
            <a:extLst>
              <a:ext uri="{FF2B5EF4-FFF2-40B4-BE49-F238E27FC236}">
                <a16:creationId xmlns:a16="http://schemas.microsoft.com/office/drawing/2014/main" id="{3B1D2922-590F-4DE7-9630-6B00F13CC8DF}"/>
              </a:ext>
            </a:extLst>
          </p:cNvPr>
          <p:cNvGraphicFramePr>
            <a:graphicFrameLocks noGrp="1"/>
          </p:cNvGraphicFramePr>
          <p:nvPr>
            <p:extLst>
              <p:ext uri="{D42A27DB-BD31-4B8C-83A1-F6EECF244321}">
                <p14:modId xmlns:p14="http://schemas.microsoft.com/office/powerpoint/2010/main" val="3936901218"/>
              </p:ext>
            </p:extLst>
          </p:nvPr>
        </p:nvGraphicFramePr>
        <p:xfrm>
          <a:off x="3452554" y="4328160"/>
          <a:ext cx="1972888" cy="1953581"/>
        </p:xfrm>
        <a:graphic>
          <a:graphicData uri="http://schemas.openxmlformats.org/drawingml/2006/table">
            <a:tbl>
              <a:tblPr>
                <a:tableStyleId>{5C22544A-7EE6-4342-B048-85BDC9FD1C3A}</a:tableStyleId>
              </a:tblPr>
              <a:tblGrid>
                <a:gridCol w="616528">
                  <a:extLst>
                    <a:ext uri="{9D8B030D-6E8A-4147-A177-3AD203B41FA5}">
                      <a16:colId xmlns:a16="http://schemas.microsoft.com/office/drawing/2014/main" val="2259945207"/>
                    </a:ext>
                  </a:extLst>
                </a:gridCol>
                <a:gridCol w="678180">
                  <a:extLst>
                    <a:ext uri="{9D8B030D-6E8A-4147-A177-3AD203B41FA5}">
                      <a16:colId xmlns:a16="http://schemas.microsoft.com/office/drawing/2014/main" val="102873485"/>
                    </a:ext>
                  </a:extLst>
                </a:gridCol>
                <a:gridCol w="678180">
                  <a:extLst>
                    <a:ext uri="{9D8B030D-6E8A-4147-A177-3AD203B41FA5}">
                      <a16:colId xmlns:a16="http://schemas.microsoft.com/office/drawing/2014/main" val="1706279538"/>
                    </a:ext>
                  </a:extLst>
                </a:gridCol>
              </a:tblGrid>
              <a:tr h="180975">
                <a:tc>
                  <a:txBody>
                    <a:bodyPr/>
                    <a:lstStyle/>
                    <a:p>
                      <a:pPr algn="ctr" fontAlgn="b"/>
                      <a:r>
                        <a:rPr lang="en-US" sz="1800" b="0" i="0" u="none" strike="noStrike" dirty="0">
                          <a:solidFill>
                            <a:srgbClr val="000000"/>
                          </a:solidFill>
                          <a:effectLst/>
                          <a:latin typeface="Calibri" panose="020F0502020204030204" pitchFamily="34" charset="0"/>
                        </a:rPr>
                        <a:t>N(N)</a:t>
                      </a:r>
                      <a:endParaRPr lang="en-AU"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l-GR" sz="1800" b="0" i="0" u="none" strike="noStrike" dirty="0">
                          <a:solidFill>
                            <a:srgbClr val="000000"/>
                          </a:solidFill>
                          <a:effectLst/>
                          <a:latin typeface="Calibri" panose="020F0502020204030204" pitchFamily="34" charset="0"/>
                        </a:rPr>
                        <a:t>Θ</a:t>
                      </a:r>
                      <a:r>
                        <a:rPr lang="en-US" sz="1800" b="0" i="0" u="none" strike="noStrike" dirty="0">
                          <a:solidFill>
                            <a:srgbClr val="000000"/>
                          </a:solidFill>
                          <a:effectLst/>
                          <a:latin typeface="Calibri" panose="020F0502020204030204" pitchFamily="34" charset="0"/>
                        </a:rPr>
                        <a:t> (</a:t>
                      </a:r>
                      <a:r>
                        <a:rPr lang="en-US" sz="1800" b="0" i="0" u="none" strike="noStrike" baseline="30000" dirty="0">
                          <a:solidFill>
                            <a:srgbClr val="000000"/>
                          </a:solidFill>
                          <a:effectLst/>
                          <a:latin typeface="Calibri" panose="020F0502020204030204" pitchFamily="34" charset="0"/>
                        </a:rPr>
                        <a:t>◦</a:t>
                      </a:r>
                      <a:r>
                        <a:rPr lang="en-US" sz="1800" b="0" i="0" u="none" strike="noStrike" baseline="0" dirty="0">
                          <a:solidFill>
                            <a:srgbClr val="000000"/>
                          </a:solidFill>
                          <a:effectLst/>
                          <a:latin typeface="Calibri" panose="020F0502020204030204" pitchFamily="34" charset="0"/>
                        </a:rPr>
                        <a:t>)</a:t>
                      </a:r>
                      <a:endParaRPr lang="en-AU" sz="1800" b="0" i="0" u="none" strike="noStrike" baseline="0"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b="0" i="0" u="none" strike="noStrike" dirty="0">
                          <a:solidFill>
                            <a:srgbClr val="000000"/>
                          </a:solidFill>
                          <a:effectLst/>
                          <a:latin typeface="Calibri" panose="020F0502020204030204" pitchFamily="34" charset="0"/>
                        </a:rPr>
                        <a:t>cos </a:t>
                      </a:r>
                      <a:r>
                        <a:rPr lang="el-GR" sz="1800" b="0" i="0" u="none" strike="noStrike" dirty="0">
                          <a:solidFill>
                            <a:srgbClr val="000000"/>
                          </a:solidFill>
                          <a:effectLst/>
                          <a:latin typeface="Calibri" panose="020F0502020204030204" pitchFamily="34" charset="0"/>
                        </a:rPr>
                        <a:t>Θ</a:t>
                      </a:r>
                      <a:endParaRPr lang="en-AU" sz="1800" b="0" i="0" u="none" strike="noStrike" baseline="0"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643266712"/>
                  </a:ext>
                </a:extLst>
              </a:tr>
              <a:tr h="180975">
                <a:tc>
                  <a:txBody>
                    <a:bodyPr/>
                    <a:lstStyle/>
                    <a:p>
                      <a:pPr algn="ctr" fontAlgn="b"/>
                      <a:r>
                        <a:rPr lang="en-AU" sz="1800" u="none" strike="noStrike" dirty="0">
                          <a:effectLst/>
                        </a:rPr>
                        <a:t>0.490</a:t>
                      </a:r>
                      <a:endParaRPr lang="en-AU"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dirty="0">
                          <a:effectLst/>
                        </a:rPr>
                        <a:t>0</a:t>
                      </a:r>
                      <a:endParaRPr lang="en-AU"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b="0" i="0" u="none" strike="noStrike" dirty="0">
                          <a:solidFill>
                            <a:srgbClr val="000000"/>
                          </a:solidFill>
                          <a:effectLst/>
                          <a:latin typeface="Calibri" panose="020F0502020204030204" pitchFamily="34" charset="0"/>
                        </a:rPr>
                        <a:t>1</a:t>
                      </a:r>
                      <a:endParaRPr lang="en-AU"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45934367"/>
                  </a:ext>
                </a:extLst>
              </a:tr>
              <a:tr h="180975">
                <a:tc>
                  <a:txBody>
                    <a:bodyPr/>
                    <a:lstStyle/>
                    <a:p>
                      <a:pPr algn="ctr" fontAlgn="b"/>
                      <a:r>
                        <a:rPr lang="en-AU" sz="1800" u="none" strike="noStrike" dirty="0">
                          <a:effectLst/>
                        </a:rPr>
                        <a:t>0.483</a:t>
                      </a:r>
                      <a:endParaRPr lang="en-AU"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dirty="0">
                          <a:effectLst/>
                        </a:rPr>
                        <a:t>10</a:t>
                      </a:r>
                      <a:endParaRPr lang="en-AU"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b="0" i="0" u="none" strike="noStrike" dirty="0">
                          <a:solidFill>
                            <a:srgbClr val="000000"/>
                          </a:solidFill>
                          <a:effectLst/>
                          <a:latin typeface="Calibri" panose="020F0502020204030204" pitchFamily="34" charset="0"/>
                        </a:rPr>
                        <a:t>0.985</a:t>
                      </a:r>
                      <a:endParaRPr lang="en-AU"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20024674"/>
                  </a:ext>
                </a:extLst>
              </a:tr>
              <a:tr h="180975">
                <a:tc>
                  <a:txBody>
                    <a:bodyPr/>
                    <a:lstStyle/>
                    <a:p>
                      <a:pPr algn="ctr" fontAlgn="b"/>
                      <a:r>
                        <a:rPr lang="en-AU" sz="1800" u="none" strike="noStrike" dirty="0">
                          <a:effectLst/>
                        </a:rPr>
                        <a:t>0.460</a:t>
                      </a:r>
                      <a:endParaRPr lang="en-AU"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20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b="0" i="0" u="none" strike="noStrike" dirty="0">
                          <a:solidFill>
                            <a:srgbClr val="000000"/>
                          </a:solidFill>
                          <a:effectLst/>
                          <a:latin typeface="Calibri" panose="020F0502020204030204" pitchFamily="34" charset="0"/>
                        </a:rPr>
                        <a:t>0.940</a:t>
                      </a:r>
                      <a:endParaRPr lang="en-AU"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652371549"/>
                  </a:ext>
                </a:extLst>
              </a:tr>
              <a:tr h="180975">
                <a:tc>
                  <a:txBody>
                    <a:bodyPr/>
                    <a:lstStyle/>
                    <a:p>
                      <a:pPr algn="ctr" fontAlgn="b"/>
                      <a:r>
                        <a:rPr lang="en-AU" sz="1800" u="none" strike="noStrike">
                          <a:effectLst/>
                        </a:rPr>
                        <a:t>0.424</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dirty="0">
                          <a:effectLst/>
                        </a:rPr>
                        <a:t>30</a:t>
                      </a:r>
                      <a:endParaRPr lang="en-AU"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b="0" i="0" u="none" strike="noStrike" dirty="0">
                          <a:solidFill>
                            <a:srgbClr val="000000"/>
                          </a:solidFill>
                          <a:effectLst/>
                          <a:latin typeface="Calibri" panose="020F0502020204030204" pitchFamily="34" charset="0"/>
                        </a:rPr>
                        <a:t>0.866</a:t>
                      </a:r>
                      <a:endParaRPr lang="en-AU"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120765328"/>
                  </a:ext>
                </a:extLst>
              </a:tr>
              <a:tr h="180975">
                <a:tc>
                  <a:txBody>
                    <a:bodyPr/>
                    <a:lstStyle/>
                    <a:p>
                      <a:pPr algn="ctr" fontAlgn="b"/>
                      <a:r>
                        <a:rPr lang="en-AU" sz="1800" u="none" strike="noStrike">
                          <a:effectLst/>
                        </a:rPr>
                        <a:t>0.375</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a:effectLst/>
                        </a:rPr>
                        <a:t>40</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b="0" i="0" u="none" strike="noStrike" dirty="0">
                          <a:solidFill>
                            <a:srgbClr val="000000"/>
                          </a:solidFill>
                          <a:effectLst/>
                          <a:latin typeface="Calibri" panose="020F0502020204030204" pitchFamily="34" charset="0"/>
                        </a:rPr>
                        <a:t>0.766</a:t>
                      </a:r>
                      <a:endParaRPr lang="en-AU"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08156183"/>
                  </a:ext>
                </a:extLst>
              </a:tr>
              <a:tr h="116725">
                <a:tc>
                  <a:txBody>
                    <a:bodyPr/>
                    <a:lstStyle/>
                    <a:p>
                      <a:pPr algn="ctr" fontAlgn="b"/>
                      <a:r>
                        <a:rPr lang="en-AU" sz="1800" u="none" strike="noStrike">
                          <a:effectLst/>
                        </a:rPr>
                        <a:t>0.315</a:t>
                      </a:r>
                      <a:endParaRPr lang="en-AU" sz="18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800" u="none" strike="noStrike" dirty="0">
                          <a:effectLst/>
                        </a:rPr>
                        <a:t>50</a:t>
                      </a:r>
                      <a:endParaRPr lang="en-AU" sz="18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US" sz="1800" b="0" i="0" u="none" strike="noStrike" dirty="0">
                          <a:solidFill>
                            <a:srgbClr val="000000"/>
                          </a:solidFill>
                          <a:effectLst/>
                          <a:latin typeface="Calibri" panose="020F0502020204030204" pitchFamily="34" charset="0"/>
                        </a:rPr>
                        <a:t>0.643</a:t>
                      </a:r>
                      <a:endParaRPr lang="en-AU" sz="18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88191672"/>
                  </a:ext>
                </a:extLst>
              </a:tr>
            </a:tbl>
          </a:graphicData>
        </a:graphic>
      </p:graphicFrame>
      <p:graphicFrame>
        <p:nvGraphicFramePr>
          <p:cNvPr id="5" name="Chart 4">
            <a:extLst>
              <a:ext uri="{FF2B5EF4-FFF2-40B4-BE49-F238E27FC236}">
                <a16:creationId xmlns:a16="http://schemas.microsoft.com/office/drawing/2014/main" id="{9212ACF8-7EBE-49E3-9D04-EBEB6D68EE78}"/>
              </a:ext>
            </a:extLst>
          </p:cNvPr>
          <p:cNvGraphicFramePr>
            <a:graphicFrameLocks/>
          </p:cNvGraphicFramePr>
          <p:nvPr>
            <p:extLst>
              <p:ext uri="{D42A27DB-BD31-4B8C-83A1-F6EECF244321}">
                <p14:modId xmlns:p14="http://schemas.microsoft.com/office/powerpoint/2010/main" val="973717094"/>
              </p:ext>
            </p:extLst>
          </p:nvPr>
        </p:nvGraphicFramePr>
        <p:xfrm>
          <a:off x="6501938" y="3530138"/>
          <a:ext cx="5049982" cy="28956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422E6251-E78B-4D82-84CD-6BA31698C80C}"/>
              </a:ext>
            </a:extLst>
          </p:cNvPr>
          <p:cNvSpPr txBox="1"/>
          <p:nvPr/>
        </p:nvSpPr>
        <p:spPr>
          <a:xfrm>
            <a:off x="5425442" y="3225338"/>
            <a:ext cx="592975" cy="369332"/>
          </a:xfrm>
          <a:prstGeom prst="rect">
            <a:avLst/>
          </a:prstGeom>
          <a:noFill/>
        </p:spPr>
        <p:txBody>
          <a:bodyPr wrap="square" rtlCol="0">
            <a:spAutoFit/>
          </a:bodyPr>
          <a:lstStyle/>
          <a:p>
            <a:r>
              <a:rPr lang="en-US" dirty="0"/>
              <a:t>mg</a:t>
            </a:r>
            <a:endParaRPr lang="en-AU" dirty="0"/>
          </a:p>
        </p:txBody>
      </p:sp>
    </p:spTree>
    <p:extLst>
      <p:ext uri="{BB962C8B-B14F-4D97-AF65-F5344CB8AC3E}">
        <p14:creationId xmlns:p14="http://schemas.microsoft.com/office/powerpoint/2010/main" val="341282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37E6-61B7-454C-9037-EEEA32E20179}"/>
              </a:ext>
            </a:extLst>
          </p:cNvPr>
          <p:cNvSpPr>
            <a:spLocks noGrp="1"/>
          </p:cNvSpPr>
          <p:nvPr>
            <p:ph type="title"/>
          </p:nvPr>
        </p:nvSpPr>
        <p:spPr/>
        <p:txBody>
          <a:bodyPr/>
          <a:lstStyle/>
          <a:p>
            <a:r>
              <a:rPr lang="en-US" dirty="0"/>
              <a:t>Data manipulation problem cont.</a:t>
            </a:r>
            <a:endParaRPr lang="en-AU" dirty="0"/>
          </a:p>
        </p:txBody>
      </p:sp>
      <p:sp>
        <p:nvSpPr>
          <p:cNvPr id="3" name="Content Placeholder 2">
            <a:extLst>
              <a:ext uri="{FF2B5EF4-FFF2-40B4-BE49-F238E27FC236}">
                <a16:creationId xmlns:a16="http://schemas.microsoft.com/office/drawing/2014/main" id="{ACF212EA-BD22-49BF-959A-784729695554}"/>
              </a:ext>
            </a:extLst>
          </p:cNvPr>
          <p:cNvSpPr>
            <a:spLocks noGrp="1"/>
          </p:cNvSpPr>
          <p:nvPr>
            <p:ph idx="1"/>
          </p:nvPr>
        </p:nvSpPr>
        <p:spPr>
          <a:xfrm>
            <a:off x="1069848" y="2121408"/>
            <a:ext cx="2417935" cy="4050792"/>
          </a:xfrm>
        </p:spPr>
        <p:txBody>
          <a:bodyPr/>
          <a:lstStyle/>
          <a:p>
            <a:r>
              <a:rPr lang="en-US" dirty="0"/>
              <a:t>The intention was to determine an experimental value for g</a:t>
            </a:r>
          </a:p>
          <a:p>
            <a:r>
              <a:rPr lang="en-US" dirty="0"/>
              <a:t>draw a line of best fit on your graph, determine the gradient and use your gradient to determine a value for g</a:t>
            </a:r>
            <a:endParaRPr lang="en-AU" dirty="0"/>
          </a:p>
        </p:txBody>
      </p:sp>
      <p:graphicFrame>
        <p:nvGraphicFramePr>
          <p:cNvPr id="4" name="Chart 3">
            <a:extLst>
              <a:ext uri="{FF2B5EF4-FFF2-40B4-BE49-F238E27FC236}">
                <a16:creationId xmlns:a16="http://schemas.microsoft.com/office/drawing/2014/main" id="{093B049D-FD77-40CF-8380-E7B16630F24C}"/>
              </a:ext>
            </a:extLst>
          </p:cNvPr>
          <p:cNvGraphicFramePr>
            <a:graphicFrameLocks/>
          </p:cNvGraphicFramePr>
          <p:nvPr>
            <p:extLst>
              <p:ext uri="{D42A27DB-BD31-4B8C-83A1-F6EECF244321}">
                <p14:modId xmlns:p14="http://schemas.microsoft.com/office/powerpoint/2010/main" val="4196105550"/>
              </p:ext>
            </p:extLst>
          </p:nvPr>
        </p:nvGraphicFramePr>
        <p:xfrm>
          <a:off x="3579223" y="2005149"/>
          <a:ext cx="7972698" cy="4552405"/>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50301E95-5828-409F-8D6D-0B9896F6A043}"/>
              </a:ext>
            </a:extLst>
          </p:cNvPr>
          <p:cNvCxnSpPr/>
          <p:nvPr/>
        </p:nvCxnSpPr>
        <p:spPr>
          <a:xfrm flipH="1">
            <a:off x="4180114" y="3108960"/>
            <a:ext cx="5956663" cy="28803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09EAB5-FDE5-49A6-B83A-39C949667139}"/>
              </a:ext>
            </a:extLst>
          </p:cNvPr>
          <p:cNvCxnSpPr/>
          <p:nvPr/>
        </p:nvCxnSpPr>
        <p:spPr>
          <a:xfrm>
            <a:off x="10136777" y="3108960"/>
            <a:ext cx="0" cy="288036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2CEFE31-C455-483C-83DC-0F56873710E4}"/>
              </a:ext>
            </a:extLst>
          </p:cNvPr>
          <p:cNvCxnSpPr>
            <a:cxnSpLocks/>
          </p:cNvCxnSpPr>
          <p:nvPr/>
        </p:nvCxnSpPr>
        <p:spPr>
          <a:xfrm>
            <a:off x="4180114" y="5989320"/>
            <a:ext cx="5956663"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6E1C215-336D-4DEB-ADAF-8E227E2ECBD9}"/>
              </a:ext>
            </a:extLst>
          </p:cNvPr>
          <p:cNvSpPr txBox="1"/>
          <p:nvPr/>
        </p:nvSpPr>
        <p:spPr>
          <a:xfrm>
            <a:off x="9548949" y="4416726"/>
            <a:ext cx="2259874" cy="369332"/>
          </a:xfrm>
          <a:prstGeom prst="rect">
            <a:avLst/>
          </a:prstGeom>
          <a:noFill/>
        </p:spPr>
        <p:txBody>
          <a:bodyPr wrap="square" rtlCol="0">
            <a:spAutoFit/>
          </a:bodyPr>
          <a:lstStyle/>
          <a:p>
            <a:r>
              <a:rPr lang="en-AU" dirty="0"/>
              <a:t>∆y = 0.49-0=0.49</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0C83474-317D-4520-A0A1-105DC8724E0F}"/>
                  </a:ext>
                </a:extLst>
              </p:cNvPr>
              <p:cNvSpPr txBox="1"/>
              <p:nvPr/>
            </p:nvSpPr>
            <p:spPr>
              <a:xfrm>
                <a:off x="4915117" y="2739627"/>
                <a:ext cx="2302111" cy="510011"/>
              </a:xfrm>
              <a:prstGeom prst="rect">
                <a:avLst/>
              </a:prstGeom>
              <a:noFill/>
            </p:spPr>
            <p:txBody>
              <a:bodyPr wrap="square" rtlCol="0">
                <a:spAutoFit/>
              </a:bodyPr>
              <a:lstStyle/>
              <a:p>
                <a:r>
                  <a:rPr lang="en-AU" dirty="0"/>
                  <a:t>m</a:t>
                </a:r>
                <a14:m>
                  <m:oMath xmlns:m="http://schemas.openxmlformats.org/officeDocument/2006/math">
                    <m:r>
                      <a:rPr lang="en-AU" i="1" smtClean="0">
                        <a:latin typeface="Cambria Math" panose="02040503050406030204" pitchFamily="18" charset="0"/>
                      </a:rPr>
                      <m:t>=</m:t>
                    </m:r>
                    <m:f>
                      <m:fPr>
                        <m:ctrlPr>
                          <a:rPr lang="en-AU" i="1" smtClean="0">
                            <a:latin typeface="Cambria Math" panose="02040503050406030204" pitchFamily="18" charset="0"/>
                          </a:rPr>
                        </m:ctrlPr>
                      </m:fPr>
                      <m:num>
                        <m:r>
                          <a:rPr lang="en-AU"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num>
                      <m:den>
                        <m:r>
                          <a:rPr lang="en-AU"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0.49</m:t>
                        </m:r>
                      </m:num>
                      <m:den>
                        <m:r>
                          <a:rPr lang="en-US" b="0" i="1" smtClean="0">
                            <a:latin typeface="Cambria Math" panose="02040503050406030204" pitchFamily="18" charset="0"/>
                          </a:rPr>
                          <m:t>1</m:t>
                        </m:r>
                      </m:den>
                    </m:f>
                    <m:r>
                      <a:rPr lang="en-US" b="0" i="1" smtClean="0">
                        <a:latin typeface="Cambria Math" panose="02040503050406030204" pitchFamily="18" charset="0"/>
                      </a:rPr>
                      <m:t>=0.49</m:t>
                    </m:r>
                  </m:oMath>
                </a14:m>
                <a:endParaRPr lang="en-AU" dirty="0"/>
              </a:p>
            </p:txBody>
          </p:sp>
        </mc:Choice>
        <mc:Fallback xmlns="">
          <p:sp>
            <p:nvSpPr>
              <p:cNvPr id="15" name="TextBox 14">
                <a:extLst>
                  <a:ext uri="{FF2B5EF4-FFF2-40B4-BE49-F238E27FC236}">
                    <a16:creationId xmlns:a16="http://schemas.microsoft.com/office/drawing/2014/main" id="{10C83474-317D-4520-A0A1-105DC8724E0F}"/>
                  </a:ext>
                </a:extLst>
              </p:cNvPr>
              <p:cNvSpPr txBox="1">
                <a:spLocks noRot="1" noChangeAspect="1" noMove="1" noResize="1" noEditPoints="1" noAdjustHandles="1" noChangeArrowheads="1" noChangeShapeType="1" noTextEdit="1"/>
              </p:cNvSpPr>
              <p:nvPr/>
            </p:nvSpPr>
            <p:spPr>
              <a:xfrm>
                <a:off x="4915117" y="2739627"/>
                <a:ext cx="2302111" cy="510011"/>
              </a:xfrm>
              <a:prstGeom prst="rect">
                <a:avLst/>
              </a:prstGeom>
              <a:blipFill>
                <a:blip r:embed="rId3"/>
                <a:stretch>
                  <a:fillRect l="-2116" b="-2381"/>
                </a:stretch>
              </a:blipFill>
            </p:spPr>
            <p:txBody>
              <a:bodyPr/>
              <a:lstStyle/>
              <a:p>
                <a:r>
                  <a:rPr lang="en-AU">
                    <a:noFill/>
                  </a:rPr>
                  <a:t> </a:t>
                </a:r>
              </a:p>
            </p:txBody>
          </p:sp>
        </mc:Fallback>
      </mc:AlternateContent>
      <p:sp>
        <p:nvSpPr>
          <p:cNvPr id="16" name="TextBox 15">
            <a:extLst>
              <a:ext uri="{FF2B5EF4-FFF2-40B4-BE49-F238E27FC236}">
                <a16:creationId xmlns:a16="http://schemas.microsoft.com/office/drawing/2014/main" id="{352E06A5-5C8F-4AFE-9D0A-92532043707F}"/>
              </a:ext>
            </a:extLst>
          </p:cNvPr>
          <p:cNvSpPr txBox="1"/>
          <p:nvPr/>
        </p:nvSpPr>
        <p:spPr>
          <a:xfrm>
            <a:off x="6407332" y="5619989"/>
            <a:ext cx="1446058" cy="369332"/>
          </a:xfrm>
          <a:prstGeom prst="rect">
            <a:avLst/>
          </a:prstGeom>
          <a:noFill/>
        </p:spPr>
        <p:txBody>
          <a:bodyPr wrap="square" rtlCol="0">
            <a:spAutoFit/>
          </a:bodyPr>
          <a:lstStyle/>
          <a:p>
            <a:r>
              <a:rPr lang="en-AU" dirty="0"/>
              <a:t>∆x = 1-0=1</a:t>
            </a:r>
          </a:p>
        </p:txBody>
      </p:sp>
    </p:spTree>
    <p:extLst>
      <p:ext uri="{BB962C8B-B14F-4D97-AF65-F5344CB8AC3E}">
        <p14:creationId xmlns:p14="http://schemas.microsoft.com/office/powerpoint/2010/main" val="324646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1E71-42C2-40B9-ACF2-E7D0B7DED656}"/>
              </a:ext>
            </a:extLst>
          </p:cNvPr>
          <p:cNvSpPr>
            <a:spLocks noGrp="1"/>
          </p:cNvSpPr>
          <p:nvPr>
            <p:ph type="title"/>
          </p:nvPr>
        </p:nvSpPr>
        <p:spPr/>
        <p:txBody>
          <a:bodyPr/>
          <a:lstStyle/>
          <a:p>
            <a:r>
              <a:rPr lang="en-US" dirty="0"/>
              <a:t>Data manipulation problem cont.</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C850DD-59D7-440A-BCDB-F6F4B1157912}"/>
                  </a:ext>
                </a:extLst>
              </p:cNvPr>
              <p:cNvSpPr>
                <a:spLocks noGrp="1"/>
              </p:cNvSpPr>
              <p:nvPr>
                <p:ph idx="1"/>
              </p:nvPr>
            </p:nvSpPr>
            <p:spPr/>
            <p:txBody>
              <a:bodyPr/>
              <a:lstStyle/>
              <a:p>
                <a:r>
                  <a:rPr lang="en-US" dirty="0"/>
                  <a:t>gradient = 0.49 from graph</a:t>
                </a:r>
              </a:p>
              <a:p>
                <a:pPr marL="0" indent="0">
                  <a:buNone/>
                </a:pPr>
                <a14:m>
                  <m:oMathPara xmlns:m="http://schemas.openxmlformats.org/officeDocument/2006/math">
                    <m:oMathParaPr>
                      <m:jc m:val="centerGroup"/>
                    </m:oMathParaPr>
                    <m:oMath xmlns:m="http://schemas.openxmlformats.org/officeDocument/2006/math">
                      <m:r>
                        <a:rPr lang="en-US" i="1">
                          <a:solidFill>
                            <a:srgbClr val="FF0000"/>
                          </a:solidFill>
                          <a:latin typeface="Cambria Math" panose="02040503050406030204" pitchFamily="18" charset="0"/>
                        </a:rPr>
                        <m:t>𝑁</m:t>
                      </m:r>
                      <m:r>
                        <a:rPr lang="en-US" i="1">
                          <a:latin typeface="Cambria Math" panose="02040503050406030204" pitchFamily="18" charset="0"/>
                        </a:rPr>
                        <m:t>=</m:t>
                      </m:r>
                      <m:r>
                        <a:rPr lang="en-US" i="1">
                          <a:solidFill>
                            <a:srgbClr val="00B0F0"/>
                          </a:solidFill>
                          <a:latin typeface="Cambria Math" panose="02040503050406030204" pitchFamily="18" charset="0"/>
                        </a:rPr>
                        <m:t>𝑚𝑔</m:t>
                      </m:r>
                      <m:func>
                        <m:funcPr>
                          <m:ctrlPr>
                            <a:rPr lang="en-US" i="1">
                              <a:solidFill>
                                <a:srgbClr val="00B050"/>
                              </a:solidFill>
                              <a:latin typeface="Cambria Math" panose="02040503050406030204" pitchFamily="18" charset="0"/>
                            </a:rPr>
                          </m:ctrlPr>
                        </m:funcPr>
                        <m:fName>
                          <m:r>
                            <m:rPr>
                              <m:sty m:val="p"/>
                            </m:rPr>
                            <a:rPr lang="en-US">
                              <a:solidFill>
                                <a:srgbClr val="00B050"/>
                              </a:solidFill>
                              <a:latin typeface="Cambria Math" panose="02040503050406030204" pitchFamily="18" charset="0"/>
                            </a:rPr>
                            <m:t>cos</m:t>
                          </m:r>
                        </m:fName>
                        <m:e>
                          <m:r>
                            <a:rPr lang="en-US" i="1">
                              <a:solidFill>
                                <a:srgbClr val="00B050"/>
                              </a:solidFill>
                              <a:latin typeface="Cambria Math" panose="02040503050406030204" pitchFamily="18" charset="0"/>
                              <a:ea typeface="Cambria Math" panose="02040503050406030204" pitchFamily="18" charset="0"/>
                            </a:rPr>
                            <m:t>𝜃</m:t>
                          </m:r>
                        </m:e>
                      </m:func>
                    </m:oMath>
                  </m:oMathPara>
                </a14:m>
                <a:endParaRPr lang="en-AU" dirty="0"/>
              </a:p>
              <a:p>
                <a:r>
                  <a:rPr lang="en-US" dirty="0"/>
                  <a:t>gradient = mg = 0.49 = 0.05g</a:t>
                </a:r>
              </a:p>
              <a:p>
                <a:r>
                  <a:rPr lang="en-US" dirty="0"/>
                  <a:t>g = 0.49/0.05 = 9.8 ms</a:t>
                </a:r>
                <a:r>
                  <a:rPr lang="en-US" baseline="30000" dirty="0"/>
                  <a:t>-2</a:t>
                </a:r>
              </a:p>
              <a:p>
                <a:endParaRPr lang="en-AU" dirty="0"/>
              </a:p>
            </p:txBody>
          </p:sp>
        </mc:Choice>
        <mc:Fallback xmlns="">
          <p:sp>
            <p:nvSpPr>
              <p:cNvPr id="3" name="Content Placeholder 2">
                <a:extLst>
                  <a:ext uri="{FF2B5EF4-FFF2-40B4-BE49-F238E27FC236}">
                    <a16:creationId xmlns:a16="http://schemas.microsoft.com/office/drawing/2014/main" id="{40C850DD-59D7-440A-BCDB-F6F4B1157912}"/>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AU">
                    <a:noFill/>
                  </a:rPr>
                  <a:t> </a:t>
                </a:r>
              </a:p>
            </p:txBody>
          </p:sp>
        </mc:Fallback>
      </mc:AlternateContent>
    </p:spTree>
    <p:extLst>
      <p:ext uri="{BB962C8B-B14F-4D97-AF65-F5344CB8AC3E}">
        <p14:creationId xmlns:p14="http://schemas.microsoft.com/office/powerpoint/2010/main" val="2221956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EFDB-0946-44C7-80A6-4C0DBBE69773}"/>
              </a:ext>
            </a:extLst>
          </p:cNvPr>
          <p:cNvSpPr>
            <a:spLocks noGrp="1"/>
          </p:cNvSpPr>
          <p:nvPr>
            <p:ph type="title"/>
          </p:nvPr>
        </p:nvSpPr>
        <p:spPr/>
        <p:txBody>
          <a:bodyPr/>
          <a:lstStyle/>
          <a:p>
            <a:r>
              <a:rPr lang="en-US" dirty="0"/>
              <a:t>Data Manipulation Problem 2</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F09263-4A94-487F-A17F-52A6044A3548}"/>
                  </a:ext>
                </a:extLst>
              </p:cNvPr>
              <p:cNvSpPr>
                <a:spLocks noGrp="1"/>
              </p:cNvSpPr>
              <p:nvPr>
                <p:ph idx="1"/>
              </p:nvPr>
            </p:nvSpPr>
            <p:spPr/>
            <p:txBody>
              <a:bodyPr/>
              <a:lstStyle/>
              <a:p>
                <a:r>
                  <a:rPr lang="en-US" dirty="0"/>
                  <a:t>Conduction of heat in a solid is given by the equation:</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𝑘𝐴</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num>
                        <m:den>
                          <m:r>
                            <a:rPr lang="en-US" b="0" i="1" smtClean="0">
                              <a:latin typeface="Cambria Math" panose="02040503050406030204" pitchFamily="18" charset="0"/>
                            </a:rPr>
                            <m:t>𝑙</m:t>
                          </m:r>
                        </m:den>
                      </m:f>
                    </m:oMath>
                  </m:oMathPara>
                </a14:m>
                <a:endParaRPr lang="en-US" dirty="0"/>
              </a:p>
              <a:p>
                <a:r>
                  <a:rPr lang="en-US" dirty="0"/>
                  <a:t>Q = energy transferred (J)</a:t>
                </a:r>
              </a:p>
              <a:p>
                <a:r>
                  <a:rPr lang="en-US" dirty="0"/>
                  <a:t>t = time (s)</a:t>
                </a:r>
              </a:p>
              <a:p>
                <a:r>
                  <a:rPr lang="en-US" dirty="0"/>
                  <a:t>k = thermal conductivity ( ? )</a:t>
                </a:r>
              </a:p>
              <a:p>
                <a:r>
                  <a:rPr lang="en-US" dirty="0"/>
                  <a:t>A = cross-sectional area (m</a:t>
                </a:r>
                <a:r>
                  <a:rPr lang="en-US" baseline="30000" dirty="0"/>
                  <a:t>2</a:t>
                </a:r>
                <a:r>
                  <a:rPr lang="en-US" dirty="0"/>
                  <a:t>)</a:t>
                </a:r>
              </a:p>
              <a:p>
                <a:r>
                  <a:rPr lang="en-US" dirty="0"/>
                  <a:t>∆T = change in temperature (K)</a:t>
                </a:r>
              </a:p>
              <a:p>
                <a:r>
                  <a:rPr lang="en-US" dirty="0"/>
                  <a:t>l = length (m)</a:t>
                </a:r>
                <a:endParaRPr lang="en-AU" dirty="0"/>
              </a:p>
            </p:txBody>
          </p:sp>
        </mc:Choice>
        <mc:Fallback xmlns="">
          <p:sp>
            <p:nvSpPr>
              <p:cNvPr id="3" name="Content Placeholder 2">
                <a:extLst>
                  <a:ext uri="{FF2B5EF4-FFF2-40B4-BE49-F238E27FC236}">
                    <a16:creationId xmlns:a16="http://schemas.microsoft.com/office/drawing/2014/main" id="{8CF09263-4A94-487F-A17F-52A6044A3548}"/>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AU">
                    <a:noFill/>
                  </a:rPr>
                  <a:t> </a:t>
                </a:r>
              </a:p>
            </p:txBody>
          </p:sp>
        </mc:Fallback>
      </mc:AlternateContent>
    </p:spTree>
    <p:extLst>
      <p:ext uri="{BB962C8B-B14F-4D97-AF65-F5344CB8AC3E}">
        <p14:creationId xmlns:p14="http://schemas.microsoft.com/office/powerpoint/2010/main" val="61373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7025-0C4A-477A-B744-D965E89AA3B8}"/>
              </a:ext>
            </a:extLst>
          </p:cNvPr>
          <p:cNvSpPr>
            <a:spLocks noGrp="1"/>
          </p:cNvSpPr>
          <p:nvPr>
            <p:ph type="title"/>
          </p:nvPr>
        </p:nvSpPr>
        <p:spPr/>
        <p:txBody>
          <a:bodyPr/>
          <a:lstStyle/>
          <a:p>
            <a:r>
              <a:rPr lang="en-US" dirty="0"/>
              <a:t>Using equation to determine units</a:t>
            </a:r>
            <a:endParaRPr lang="en-AU" dirty="0"/>
          </a:p>
        </p:txBody>
      </p:sp>
      <p:sp>
        <p:nvSpPr>
          <p:cNvPr id="3" name="Content Placeholder 2">
            <a:extLst>
              <a:ext uri="{FF2B5EF4-FFF2-40B4-BE49-F238E27FC236}">
                <a16:creationId xmlns:a16="http://schemas.microsoft.com/office/drawing/2014/main" id="{26C67F18-0CB2-4E62-B171-EECD30839446}"/>
              </a:ext>
            </a:extLst>
          </p:cNvPr>
          <p:cNvSpPr>
            <a:spLocks noGrp="1"/>
          </p:cNvSpPr>
          <p:nvPr>
            <p:ph idx="1"/>
          </p:nvPr>
        </p:nvSpPr>
        <p:spPr>
          <a:xfrm>
            <a:off x="659475" y="2121408"/>
            <a:ext cx="11061469" cy="4050792"/>
          </a:xfrm>
        </p:spPr>
        <p:txBody>
          <a:bodyPr/>
          <a:lstStyle/>
          <a:p>
            <a:r>
              <a:rPr lang="en-US" dirty="0"/>
              <a:t>An equation can be used to find an unknown value when all others are known, it can also be used to find an unknown unit when all other units are known</a:t>
            </a:r>
          </a:p>
          <a:p>
            <a:pPr marL="0" indent="0" algn="ctr">
              <a:buNone/>
            </a:pPr>
            <a:r>
              <a:rPr lang="en-US" dirty="0"/>
              <a:t>Speed=distance/time </a:t>
            </a:r>
          </a:p>
          <a:p>
            <a:r>
              <a:rPr lang="en-US" dirty="0"/>
              <a:t>Units for speed will be the units for distance over the units for time: m/s</a:t>
            </a:r>
          </a:p>
          <a:p>
            <a:pPr marL="0" indent="0" algn="ctr">
              <a:buNone/>
            </a:pPr>
            <a:r>
              <a:rPr lang="en-US" dirty="0"/>
              <a:t>Force=mass x acceleration</a:t>
            </a:r>
          </a:p>
          <a:p>
            <a:r>
              <a:rPr lang="en-US" dirty="0"/>
              <a:t>Units for force will be the units for mass multiplied by the units for acceleration: kg m/s</a:t>
            </a:r>
            <a:r>
              <a:rPr lang="en-US" baseline="30000" dirty="0"/>
              <a:t>2</a:t>
            </a:r>
          </a:p>
          <a:p>
            <a:r>
              <a:rPr lang="en-US" dirty="0"/>
              <a:t>Units often have multiple names; kg m/s</a:t>
            </a:r>
            <a:r>
              <a:rPr lang="en-US" baseline="30000" dirty="0"/>
              <a:t>2</a:t>
            </a:r>
            <a:r>
              <a:rPr lang="en-US" dirty="0"/>
              <a:t> = N</a:t>
            </a:r>
          </a:p>
          <a:p>
            <a:pPr marL="0" indent="0" algn="ctr">
              <a:buNone/>
            </a:pPr>
            <a:r>
              <a:rPr lang="en-US" dirty="0"/>
              <a:t>Momentum = mass x velocity</a:t>
            </a:r>
          </a:p>
          <a:p>
            <a:pPr marL="0" indent="0" algn="ctr">
              <a:buNone/>
            </a:pPr>
            <a:r>
              <a:rPr lang="en-US" dirty="0"/>
              <a:t>Change in momentum = force x time</a:t>
            </a:r>
          </a:p>
          <a:p>
            <a:endParaRPr lang="en-AU" dirty="0"/>
          </a:p>
        </p:txBody>
      </p:sp>
      <p:sp>
        <p:nvSpPr>
          <p:cNvPr id="4" name="TextBox 3">
            <a:extLst>
              <a:ext uri="{FF2B5EF4-FFF2-40B4-BE49-F238E27FC236}">
                <a16:creationId xmlns:a16="http://schemas.microsoft.com/office/drawing/2014/main" id="{7361BF27-5AA8-42FF-993C-CB8662CB235A}"/>
              </a:ext>
            </a:extLst>
          </p:cNvPr>
          <p:cNvSpPr txBox="1"/>
          <p:nvPr/>
        </p:nvSpPr>
        <p:spPr>
          <a:xfrm>
            <a:off x="2056014" y="5696989"/>
            <a:ext cx="8611985" cy="646331"/>
          </a:xfrm>
          <a:prstGeom prst="rect">
            <a:avLst/>
          </a:prstGeom>
          <a:noFill/>
        </p:spPr>
        <p:txBody>
          <a:bodyPr wrap="square" rtlCol="0">
            <a:spAutoFit/>
          </a:bodyPr>
          <a:lstStyle/>
          <a:p>
            <a:r>
              <a:rPr lang="en-US" dirty="0"/>
              <a:t>Units for momentum are kg m/s or N s, both are correct, can turn one into the other by substituting kg m/s</a:t>
            </a:r>
            <a:r>
              <a:rPr lang="en-US" baseline="30000" dirty="0"/>
              <a:t>2</a:t>
            </a:r>
            <a:r>
              <a:rPr lang="en-US" dirty="0"/>
              <a:t> for N in N s</a:t>
            </a:r>
            <a:endParaRPr lang="en-AU" dirty="0"/>
          </a:p>
        </p:txBody>
      </p:sp>
    </p:spTree>
    <p:extLst>
      <p:ext uri="{BB962C8B-B14F-4D97-AF65-F5344CB8AC3E}">
        <p14:creationId xmlns:p14="http://schemas.microsoft.com/office/powerpoint/2010/main" val="263070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CDA1D16-99BC-49F9-B8F0-1ECEC76E01EC}"/>
                  </a:ext>
                </a:extLst>
              </p:cNvPr>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𝑄</m:t>
                          </m:r>
                        </m:num>
                        <m:den>
                          <m:r>
                            <a:rPr lang="en-US" i="1">
                              <a:latin typeface="Cambria Math" panose="02040503050406030204" pitchFamily="18" charset="0"/>
                            </a:rPr>
                            <m:t>𝑡</m:t>
                          </m:r>
                        </m:den>
                      </m:f>
                      <m:r>
                        <a:rPr lang="en-US" i="1">
                          <a:latin typeface="Cambria Math" panose="02040503050406030204" pitchFamily="18" charset="0"/>
                        </a:rPr>
                        <m:t>=</m:t>
                      </m:r>
                      <m:r>
                        <a:rPr lang="en-US" i="1">
                          <a:latin typeface="Cambria Math" panose="02040503050406030204" pitchFamily="18" charset="0"/>
                        </a:rPr>
                        <m:t>𝑘𝐴</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𝑇</m:t>
                          </m:r>
                        </m:num>
                        <m:den>
                          <m:r>
                            <a:rPr lang="en-US" i="1">
                              <a:latin typeface="Cambria Math" panose="02040503050406030204" pitchFamily="18" charset="0"/>
                            </a:rPr>
                            <m:t>𝑙</m:t>
                          </m:r>
                        </m:den>
                      </m:f>
                    </m:oMath>
                  </m:oMathPara>
                </a14:m>
                <a:endParaRPr lang="en-AU" dirty="0"/>
              </a:p>
            </p:txBody>
          </p:sp>
        </mc:Choice>
        <mc:Fallback xmlns="">
          <p:sp>
            <p:nvSpPr>
              <p:cNvPr id="2" name="Title 1">
                <a:extLst>
                  <a:ext uri="{FF2B5EF4-FFF2-40B4-BE49-F238E27FC236}">
                    <a16:creationId xmlns:a16="http://schemas.microsoft.com/office/drawing/2014/main" id="{6CDA1D16-99BC-49F9-B8F0-1ECEC76E01EC}"/>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AU">
                    <a:noFill/>
                  </a:rPr>
                  <a:t> </a:t>
                </a:r>
              </a:p>
            </p:txBody>
          </p:sp>
        </mc:Fallback>
      </mc:AlternateContent>
      <p:sp>
        <p:nvSpPr>
          <p:cNvPr id="3" name="Content Placeholder 2">
            <a:extLst>
              <a:ext uri="{FF2B5EF4-FFF2-40B4-BE49-F238E27FC236}">
                <a16:creationId xmlns:a16="http://schemas.microsoft.com/office/drawing/2014/main" id="{3BDA8770-77D7-45B5-B3EA-F095DE23505E}"/>
              </a:ext>
            </a:extLst>
          </p:cNvPr>
          <p:cNvSpPr>
            <a:spLocks noGrp="1"/>
          </p:cNvSpPr>
          <p:nvPr>
            <p:ph idx="1"/>
          </p:nvPr>
        </p:nvSpPr>
        <p:spPr/>
        <p:txBody>
          <a:bodyPr/>
          <a:lstStyle/>
          <a:p>
            <a:r>
              <a:rPr lang="en-US" dirty="0"/>
              <a:t>2cm diameter </a:t>
            </a:r>
            <a:r>
              <a:rPr lang="en-US" dirty="0" err="1"/>
              <a:t>aluminium</a:t>
            </a:r>
            <a:r>
              <a:rPr lang="en-US" dirty="0"/>
              <a:t> rod, temperature difference between the two ends was maintained at 75K, heat transferred was measures after 1 minute</a:t>
            </a:r>
          </a:p>
          <a:p>
            <a:pPr marL="457200" indent="-457200">
              <a:buFont typeface="+mj-lt"/>
              <a:buAutoNum type="arabicPeriod"/>
            </a:pPr>
            <a:r>
              <a:rPr lang="en-US" dirty="0"/>
              <a:t>manipulate data so you can get a straight line graph</a:t>
            </a:r>
          </a:p>
          <a:p>
            <a:pPr marL="457200" indent="-457200">
              <a:buFont typeface="+mj-lt"/>
              <a:buAutoNum type="arabicPeriod"/>
            </a:pPr>
            <a:r>
              <a:rPr lang="en-US" dirty="0"/>
              <a:t>plot the straight line graph, draw a line of best fit and determine the gradient</a:t>
            </a:r>
          </a:p>
          <a:p>
            <a:pPr marL="457200" indent="-457200">
              <a:buFont typeface="+mj-lt"/>
              <a:buAutoNum type="arabicPeriod"/>
            </a:pPr>
            <a:r>
              <a:rPr lang="en-US" dirty="0"/>
              <a:t>determine the thermal conductivity of </a:t>
            </a:r>
            <a:r>
              <a:rPr lang="en-US" dirty="0" err="1"/>
              <a:t>aluminium</a:t>
            </a:r>
            <a:r>
              <a:rPr lang="en-US" dirty="0"/>
              <a:t> with units</a:t>
            </a:r>
          </a:p>
          <a:p>
            <a:endParaRPr lang="en-AU" dirty="0"/>
          </a:p>
        </p:txBody>
      </p:sp>
      <p:graphicFrame>
        <p:nvGraphicFramePr>
          <p:cNvPr id="4" name="Table 3">
            <a:extLst>
              <a:ext uri="{FF2B5EF4-FFF2-40B4-BE49-F238E27FC236}">
                <a16:creationId xmlns:a16="http://schemas.microsoft.com/office/drawing/2014/main" id="{39F14036-6405-4625-8B7B-B3C57E8B5A72}"/>
              </a:ext>
            </a:extLst>
          </p:cNvPr>
          <p:cNvGraphicFramePr>
            <a:graphicFrameLocks noGrp="1"/>
          </p:cNvGraphicFramePr>
          <p:nvPr>
            <p:extLst>
              <p:ext uri="{D42A27DB-BD31-4B8C-83A1-F6EECF244321}">
                <p14:modId xmlns:p14="http://schemas.microsoft.com/office/powerpoint/2010/main" val="2532215805"/>
              </p:ext>
            </p:extLst>
          </p:nvPr>
        </p:nvGraphicFramePr>
        <p:xfrm>
          <a:off x="1528353" y="4146804"/>
          <a:ext cx="3213464" cy="2225040"/>
        </p:xfrm>
        <a:graphic>
          <a:graphicData uri="http://schemas.openxmlformats.org/drawingml/2006/table">
            <a:tbl>
              <a:tblPr firstRow="1" bandRow="1">
                <a:tableStyleId>{5C22544A-7EE6-4342-B048-85BDC9FD1C3A}</a:tableStyleId>
              </a:tblPr>
              <a:tblGrid>
                <a:gridCol w="1606732">
                  <a:extLst>
                    <a:ext uri="{9D8B030D-6E8A-4147-A177-3AD203B41FA5}">
                      <a16:colId xmlns:a16="http://schemas.microsoft.com/office/drawing/2014/main" val="2391649497"/>
                    </a:ext>
                  </a:extLst>
                </a:gridCol>
                <a:gridCol w="1606732">
                  <a:extLst>
                    <a:ext uri="{9D8B030D-6E8A-4147-A177-3AD203B41FA5}">
                      <a16:colId xmlns:a16="http://schemas.microsoft.com/office/drawing/2014/main" val="3673151861"/>
                    </a:ext>
                  </a:extLst>
                </a:gridCol>
              </a:tblGrid>
              <a:tr h="370840">
                <a:tc>
                  <a:txBody>
                    <a:bodyPr/>
                    <a:lstStyle/>
                    <a:p>
                      <a:r>
                        <a:rPr lang="en-US" dirty="0"/>
                        <a:t>Length (cm)</a:t>
                      </a:r>
                      <a:endParaRPr lang="en-AU" dirty="0"/>
                    </a:p>
                  </a:txBody>
                  <a:tcPr/>
                </a:tc>
                <a:tc>
                  <a:txBody>
                    <a:bodyPr/>
                    <a:lstStyle/>
                    <a:p>
                      <a:r>
                        <a:rPr lang="en-US" dirty="0"/>
                        <a:t> Heat (J)</a:t>
                      </a:r>
                      <a:endParaRPr lang="en-AU" dirty="0"/>
                    </a:p>
                  </a:txBody>
                  <a:tcPr/>
                </a:tc>
                <a:extLst>
                  <a:ext uri="{0D108BD9-81ED-4DB2-BD59-A6C34878D82A}">
                    <a16:rowId xmlns:a16="http://schemas.microsoft.com/office/drawing/2014/main" val="2862763107"/>
                  </a:ext>
                </a:extLst>
              </a:tr>
              <a:tr h="370840">
                <a:tc>
                  <a:txBody>
                    <a:bodyPr/>
                    <a:lstStyle/>
                    <a:p>
                      <a:r>
                        <a:rPr lang="en-US" dirty="0"/>
                        <a:t>5</a:t>
                      </a:r>
                    </a:p>
                  </a:txBody>
                  <a:tcPr/>
                </a:tc>
                <a:tc>
                  <a:txBody>
                    <a:bodyPr/>
                    <a:lstStyle/>
                    <a:p>
                      <a:r>
                        <a:rPr lang="en-US" dirty="0"/>
                        <a:t>6700</a:t>
                      </a:r>
                      <a:endParaRPr lang="en-AU" dirty="0"/>
                    </a:p>
                  </a:txBody>
                  <a:tcPr/>
                </a:tc>
                <a:extLst>
                  <a:ext uri="{0D108BD9-81ED-4DB2-BD59-A6C34878D82A}">
                    <a16:rowId xmlns:a16="http://schemas.microsoft.com/office/drawing/2014/main" val="215485188"/>
                  </a:ext>
                </a:extLst>
              </a:tr>
              <a:tr h="370840">
                <a:tc>
                  <a:txBody>
                    <a:bodyPr/>
                    <a:lstStyle/>
                    <a:p>
                      <a:r>
                        <a:rPr lang="en-US" dirty="0"/>
                        <a:t>10</a:t>
                      </a:r>
                      <a:endParaRPr lang="en-AU" dirty="0"/>
                    </a:p>
                  </a:txBody>
                  <a:tcPr/>
                </a:tc>
                <a:tc>
                  <a:txBody>
                    <a:bodyPr/>
                    <a:lstStyle/>
                    <a:p>
                      <a:r>
                        <a:rPr lang="en-US" dirty="0"/>
                        <a:t>3350</a:t>
                      </a:r>
                      <a:endParaRPr lang="en-AU" dirty="0"/>
                    </a:p>
                  </a:txBody>
                  <a:tcPr/>
                </a:tc>
                <a:extLst>
                  <a:ext uri="{0D108BD9-81ED-4DB2-BD59-A6C34878D82A}">
                    <a16:rowId xmlns:a16="http://schemas.microsoft.com/office/drawing/2014/main" val="1201055527"/>
                  </a:ext>
                </a:extLst>
              </a:tr>
              <a:tr h="370840">
                <a:tc>
                  <a:txBody>
                    <a:bodyPr/>
                    <a:lstStyle/>
                    <a:p>
                      <a:r>
                        <a:rPr lang="en-US" dirty="0"/>
                        <a:t>15</a:t>
                      </a:r>
                      <a:endParaRPr lang="en-AU" dirty="0"/>
                    </a:p>
                  </a:txBody>
                  <a:tcPr/>
                </a:tc>
                <a:tc>
                  <a:txBody>
                    <a:bodyPr/>
                    <a:lstStyle/>
                    <a:p>
                      <a:r>
                        <a:rPr lang="en-US" dirty="0"/>
                        <a:t>2230</a:t>
                      </a:r>
                      <a:endParaRPr lang="en-AU" dirty="0"/>
                    </a:p>
                  </a:txBody>
                  <a:tcPr/>
                </a:tc>
                <a:extLst>
                  <a:ext uri="{0D108BD9-81ED-4DB2-BD59-A6C34878D82A}">
                    <a16:rowId xmlns:a16="http://schemas.microsoft.com/office/drawing/2014/main" val="676165279"/>
                  </a:ext>
                </a:extLst>
              </a:tr>
              <a:tr h="370840">
                <a:tc>
                  <a:txBody>
                    <a:bodyPr/>
                    <a:lstStyle/>
                    <a:p>
                      <a:r>
                        <a:rPr lang="en-US" dirty="0"/>
                        <a:t>20</a:t>
                      </a:r>
                      <a:endParaRPr lang="en-AU" dirty="0"/>
                    </a:p>
                  </a:txBody>
                  <a:tcPr/>
                </a:tc>
                <a:tc>
                  <a:txBody>
                    <a:bodyPr/>
                    <a:lstStyle/>
                    <a:p>
                      <a:r>
                        <a:rPr lang="en-US" dirty="0"/>
                        <a:t>1700</a:t>
                      </a:r>
                      <a:endParaRPr lang="en-AU" dirty="0"/>
                    </a:p>
                  </a:txBody>
                  <a:tcPr/>
                </a:tc>
                <a:extLst>
                  <a:ext uri="{0D108BD9-81ED-4DB2-BD59-A6C34878D82A}">
                    <a16:rowId xmlns:a16="http://schemas.microsoft.com/office/drawing/2014/main" val="2516802937"/>
                  </a:ext>
                </a:extLst>
              </a:tr>
              <a:tr h="370840">
                <a:tc>
                  <a:txBody>
                    <a:bodyPr/>
                    <a:lstStyle/>
                    <a:p>
                      <a:r>
                        <a:rPr lang="en-US" dirty="0"/>
                        <a:t>25</a:t>
                      </a:r>
                      <a:endParaRPr lang="en-AU" dirty="0"/>
                    </a:p>
                  </a:txBody>
                  <a:tcPr/>
                </a:tc>
                <a:tc>
                  <a:txBody>
                    <a:bodyPr/>
                    <a:lstStyle/>
                    <a:p>
                      <a:r>
                        <a:rPr lang="en-US" dirty="0"/>
                        <a:t>1350</a:t>
                      </a:r>
                      <a:endParaRPr lang="en-AU" dirty="0"/>
                    </a:p>
                  </a:txBody>
                  <a:tcPr/>
                </a:tc>
                <a:extLst>
                  <a:ext uri="{0D108BD9-81ED-4DB2-BD59-A6C34878D82A}">
                    <a16:rowId xmlns:a16="http://schemas.microsoft.com/office/drawing/2014/main" val="3891887677"/>
                  </a:ext>
                </a:extLst>
              </a:tr>
            </a:tbl>
          </a:graphicData>
        </a:graphic>
      </p:graphicFrame>
    </p:spTree>
    <p:extLst>
      <p:ext uri="{BB962C8B-B14F-4D97-AF65-F5344CB8AC3E}">
        <p14:creationId xmlns:p14="http://schemas.microsoft.com/office/powerpoint/2010/main" val="3073412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8168-03A1-4862-93AD-A4FBB9C6C42B}"/>
              </a:ext>
            </a:extLst>
          </p:cNvPr>
          <p:cNvSpPr>
            <a:spLocks noGrp="1"/>
          </p:cNvSpPr>
          <p:nvPr>
            <p:ph type="title"/>
          </p:nvPr>
        </p:nvSpPr>
        <p:spPr/>
        <p:txBody>
          <a:bodyPr/>
          <a:lstStyle/>
          <a:p>
            <a:r>
              <a:rPr lang="en-US" dirty="0"/>
              <a:t>Solutions</a:t>
            </a:r>
            <a:endParaRPr lang="en-AU" dirty="0"/>
          </a:p>
        </p:txBody>
      </p:sp>
      <p:graphicFrame>
        <p:nvGraphicFramePr>
          <p:cNvPr id="5" name="Content Placeholder 4">
            <a:extLst>
              <a:ext uri="{FF2B5EF4-FFF2-40B4-BE49-F238E27FC236}">
                <a16:creationId xmlns:a16="http://schemas.microsoft.com/office/drawing/2014/main" id="{FA5068D0-D653-44B5-919A-270F06BDF5A4}"/>
              </a:ext>
            </a:extLst>
          </p:cNvPr>
          <p:cNvGraphicFramePr>
            <a:graphicFrameLocks noGrp="1"/>
          </p:cNvGraphicFramePr>
          <p:nvPr>
            <p:ph idx="1"/>
            <p:extLst>
              <p:ext uri="{D42A27DB-BD31-4B8C-83A1-F6EECF244321}">
                <p14:modId xmlns:p14="http://schemas.microsoft.com/office/powerpoint/2010/main" val="915033272"/>
              </p:ext>
            </p:extLst>
          </p:nvPr>
        </p:nvGraphicFramePr>
        <p:xfrm>
          <a:off x="831850" y="2093976"/>
          <a:ext cx="3860801" cy="1125858"/>
        </p:xfrm>
        <a:graphic>
          <a:graphicData uri="http://schemas.openxmlformats.org/drawingml/2006/table">
            <a:tbl>
              <a:tblPr>
                <a:tableStyleId>{5C22544A-7EE6-4342-B048-85BDC9FD1C3A}</a:tableStyleId>
              </a:tblPr>
              <a:tblGrid>
                <a:gridCol w="937846">
                  <a:extLst>
                    <a:ext uri="{9D8B030D-6E8A-4147-A177-3AD203B41FA5}">
                      <a16:colId xmlns:a16="http://schemas.microsoft.com/office/drawing/2014/main" val="1597628711"/>
                    </a:ext>
                  </a:extLst>
                </a:gridCol>
                <a:gridCol w="1031631">
                  <a:extLst>
                    <a:ext uri="{9D8B030D-6E8A-4147-A177-3AD203B41FA5}">
                      <a16:colId xmlns:a16="http://schemas.microsoft.com/office/drawing/2014/main" val="3946558551"/>
                    </a:ext>
                  </a:extLst>
                </a:gridCol>
                <a:gridCol w="859693">
                  <a:extLst>
                    <a:ext uri="{9D8B030D-6E8A-4147-A177-3AD203B41FA5}">
                      <a16:colId xmlns:a16="http://schemas.microsoft.com/office/drawing/2014/main" val="4246051103"/>
                    </a:ext>
                  </a:extLst>
                </a:gridCol>
                <a:gridCol w="1031631">
                  <a:extLst>
                    <a:ext uri="{9D8B030D-6E8A-4147-A177-3AD203B41FA5}">
                      <a16:colId xmlns:a16="http://schemas.microsoft.com/office/drawing/2014/main" val="3539636059"/>
                    </a:ext>
                  </a:extLst>
                </a:gridCol>
              </a:tblGrid>
              <a:tr h="180975">
                <a:tc>
                  <a:txBody>
                    <a:bodyPr/>
                    <a:lstStyle/>
                    <a:p>
                      <a:pPr algn="ctr" fontAlgn="b"/>
                      <a:r>
                        <a:rPr lang="en-AU" sz="1200" u="none" strike="noStrike" dirty="0">
                          <a:effectLst/>
                        </a:rPr>
                        <a:t>l (cm)</a:t>
                      </a:r>
                      <a:endParaRPr lang="en-AU" sz="12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dirty="0">
                          <a:effectLst/>
                        </a:rPr>
                        <a:t>energy (J)</a:t>
                      </a:r>
                      <a:endParaRPr lang="en-AU" sz="12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dirty="0">
                          <a:effectLst/>
                        </a:rPr>
                        <a:t>1/m</a:t>
                      </a:r>
                      <a:endParaRPr lang="en-AU" sz="12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dirty="0">
                          <a:effectLst/>
                        </a:rPr>
                        <a:t>J/s</a:t>
                      </a:r>
                      <a:endParaRPr lang="en-AU" sz="12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94922599"/>
                  </a:ext>
                </a:extLst>
              </a:tr>
              <a:tr h="180975">
                <a:tc>
                  <a:txBody>
                    <a:bodyPr/>
                    <a:lstStyle/>
                    <a:p>
                      <a:pPr algn="ctr" fontAlgn="b"/>
                      <a:r>
                        <a:rPr lang="en-AU" sz="1200" u="none" strike="noStrike" dirty="0">
                          <a:effectLst/>
                        </a:rPr>
                        <a:t>5</a:t>
                      </a:r>
                      <a:endParaRPr lang="en-AU" sz="12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dirty="0">
                          <a:effectLst/>
                        </a:rPr>
                        <a:t>6700</a:t>
                      </a:r>
                      <a:endParaRPr lang="en-AU" sz="12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a:effectLst/>
                        </a:rPr>
                        <a:t>20</a:t>
                      </a:r>
                      <a:endParaRPr lang="en-AU" sz="12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a:effectLst/>
                        </a:rPr>
                        <a:t>111.6666667</a:t>
                      </a:r>
                      <a:endParaRPr lang="en-AU" sz="12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01193651"/>
                  </a:ext>
                </a:extLst>
              </a:tr>
              <a:tr h="180975">
                <a:tc>
                  <a:txBody>
                    <a:bodyPr/>
                    <a:lstStyle/>
                    <a:p>
                      <a:pPr algn="ctr" fontAlgn="b"/>
                      <a:r>
                        <a:rPr lang="en-AU" sz="1200" u="none" strike="noStrike" dirty="0">
                          <a:effectLst/>
                        </a:rPr>
                        <a:t>10</a:t>
                      </a:r>
                      <a:endParaRPr lang="en-AU" sz="12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dirty="0">
                          <a:effectLst/>
                        </a:rPr>
                        <a:t>3350</a:t>
                      </a:r>
                      <a:endParaRPr lang="en-AU" sz="12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dirty="0">
                          <a:effectLst/>
                        </a:rPr>
                        <a:t>10</a:t>
                      </a:r>
                      <a:endParaRPr lang="en-AU" sz="12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a:effectLst/>
                        </a:rPr>
                        <a:t>55.83333333</a:t>
                      </a:r>
                      <a:endParaRPr lang="en-AU" sz="12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579026161"/>
                  </a:ext>
                </a:extLst>
              </a:tr>
              <a:tr h="180975">
                <a:tc>
                  <a:txBody>
                    <a:bodyPr/>
                    <a:lstStyle/>
                    <a:p>
                      <a:pPr algn="ctr" fontAlgn="b"/>
                      <a:r>
                        <a:rPr lang="en-AU" sz="1200" u="none" strike="noStrike">
                          <a:effectLst/>
                        </a:rPr>
                        <a:t>15</a:t>
                      </a:r>
                      <a:endParaRPr lang="en-AU" sz="12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dirty="0">
                          <a:effectLst/>
                        </a:rPr>
                        <a:t>2230</a:t>
                      </a:r>
                      <a:endParaRPr lang="en-AU" sz="12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a:effectLst/>
                        </a:rPr>
                        <a:t>6.6666667</a:t>
                      </a:r>
                      <a:endParaRPr lang="en-AU" sz="12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dirty="0">
                          <a:effectLst/>
                        </a:rPr>
                        <a:t>37.16666667</a:t>
                      </a:r>
                      <a:endParaRPr lang="en-AU" sz="12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30804013"/>
                  </a:ext>
                </a:extLst>
              </a:tr>
              <a:tr h="180975">
                <a:tc>
                  <a:txBody>
                    <a:bodyPr/>
                    <a:lstStyle/>
                    <a:p>
                      <a:pPr algn="ctr" fontAlgn="b"/>
                      <a:r>
                        <a:rPr lang="en-AU" sz="1200" u="none" strike="noStrike">
                          <a:effectLst/>
                        </a:rPr>
                        <a:t>20</a:t>
                      </a:r>
                      <a:endParaRPr lang="en-AU" sz="12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dirty="0">
                          <a:effectLst/>
                        </a:rPr>
                        <a:t>1700</a:t>
                      </a:r>
                      <a:endParaRPr lang="en-AU" sz="12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dirty="0">
                          <a:effectLst/>
                        </a:rPr>
                        <a:t>5</a:t>
                      </a:r>
                      <a:endParaRPr lang="en-AU" sz="12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dirty="0">
                          <a:effectLst/>
                        </a:rPr>
                        <a:t>28.33333333</a:t>
                      </a:r>
                      <a:endParaRPr lang="en-AU" sz="12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79472954"/>
                  </a:ext>
                </a:extLst>
              </a:tr>
              <a:tr h="180975">
                <a:tc>
                  <a:txBody>
                    <a:bodyPr/>
                    <a:lstStyle/>
                    <a:p>
                      <a:pPr algn="ctr" fontAlgn="b"/>
                      <a:r>
                        <a:rPr lang="en-AU" sz="1200" u="none" strike="noStrike">
                          <a:effectLst/>
                        </a:rPr>
                        <a:t>25</a:t>
                      </a:r>
                      <a:endParaRPr lang="en-AU" sz="12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a:effectLst/>
                        </a:rPr>
                        <a:t>1350</a:t>
                      </a:r>
                      <a:endParaRPr lang="en-AU" sz="12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dirty="0">
                          <a:effectLst/>
                        </a:rPr>
                        <a:t>4</a:t>
                      </a:r>
                      <a:endParaRPr lang="en-AU" sz="12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AU" sz="1200" u="none" strike="noStrike" dirty="0">
                          <a:effectLst/>
                        </a:rPr>
                        <a:t>22.5</a:t>
                      </a:r>
                      <a:endParaRPr lang="en-AU" sz="12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68887233"/>
                  </a:ext>
                </a:extLst>
              </a:tr>
            </a:tbl>
          </a:graphicData>
        </a:graphic>
      </p:graphicFrame>
      <p:graphicFrame>
        <p:nvGraphicFramePr>
          <p:cNvPr id="4" name="Chart 3">
            <a:extLst>
              <a:ext uri="{FF2B5EF4-FFF2-40B4-BE49-F238E27FC236}">
                <a16:creationId xmlns:a16="http://schemas.microsoft.com/office/drawing/2014/main" id="{A6361A4B-C2B5-4E79-8EF0-11E8E4C34839}"/>
              </a:ext>
            </a:extLst>
          </p:cNvPr>
          <p:cNvGraphicFramePr>
            <a:graphicFrameLocks/>
          </p:cNvGraphicFramePr>
          <p:nvPr>
            <p:extLst>
              <p:ext uri="{D42A27DB-BD31-4B8C-83A1-F6EECF244321}">
                <p14:modId xmlns:p14="http://schemas.microsoft.com/office/powerpoint/2010/main" val="3297119592"/>
              </p:ext>
            </p:extLst>
          </p:nvPr>
        </p:nvGraphicFramePr>
        <p:xfrm>
          <a:off x="5181600" y="1760946"/>
          <a:ext cx="6076950" cy="38778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98E33D-085D-47AB-937C-893A357EFB70}"/>
              </a:ext>
            </a:extLst>
          </p:cNvPr>
          <p:cNvSpPr txBox="1"/>
          <p:nvPr/>
        </p:nvSpPr>
        <p:spPr>
          <a:xfrm>
            <a:off x="1069848" y="3892550"/>
            <a:ext cx="9036050" cy="923330"/>
          </a:xfrm>
          <a:prstGeom prst="rect">
            <a:avLst/>
          </a:prstGeom>
          <a:noFill/>
        </p:spPr>
        <p:txBody>
          <a:bodyPr wrap="square" rtlCol="0">
            <a:spAutoFit/>
          </a:bodyPr>
          <a:lstStyle/>
          <a:p>
            <a:r>
              <a:rPr lang="en-US" dirty="0"/>
              <a:t>gradient = 5.6 = </a:t>
            </a:r>
            <a:r>
              <a:rPr lang="en-US" dirty="0" err="1"/>
              <a:t>kA∆T</a:t>
            </a:r>
            <a:endParaRPr lang="en-US" dirty="0"/>
          </a:p>
          <a:p>
            <a:r>
              <a:rPr lang="en-US" dirty="0"/>
              <a:t>5.6/(0.000314x75)=k</a:t>
            </a:r>
          </a:p>
          <a:p>
            <a:r>
              <a:rPr lang="en-US" dirty="0"/>
              <a:t>k = 238 J s</a:t>
            </a:r>
            <a:r>
              <a:rPr lang="en-US" baseline="30000" dirty="0"/>
              <a:t>-1</a:t>
            </a:r>
            <a:r>
              <a:rPr lang="en-US" dirty="0"/>
              <a:t> m</a:t>
            </a:r>
            <a:r>
              <a:rPr lang="en-US" baseline="30000" dirty="0"/>
              <a:t>-1</a:t>
            </a:r>
            <a:r>
              <a:rPr lang="en-US" dirty="0"/>
              <a:t> K</a:t>
            </a:r>
            <a:r>
              <a:rPr lang="en-US" baseline="30000" dirty="0"/>
              <a:t>-1</a:t>
            </a:r>
            <a:endParaRPr lang="en-AU" dirty="0"/>
          </a:p>
        </p:txBody>
      </p:sp>
    </p:spTree>
    <p:extLst>
      <p:ext uri="{BB962C8B-B14F-4D97-AF65-F5344CB8AC3E}">
        <p14:creationId xmlns:p14="http://schemas.microsoft.com/office/powerpoint/2010/main" val="826009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49EA-A084-4CD3-9CEA-D60BD3E0C957}"/>
              </a:ext>
            </a:extLst>
          </p:cNvPr>
          <p:cNvSpPr>
            <a:spLocks noGrp="1"/>
          </p:cNvSpPr>
          <p:nvPr>
            <p:ph type="title"/>
          </p:nvPr>
        </p:nvSpPr>
        <p:spPr/>
        <p:txBody>
          <a:bodyPr/>
          <a:lstStyle/>
          <a:p>
            <a:r>
              <a:rPr lang="en-US" dirty="0"/>
              <a:t>References</a:t>
            </a:r>
            <a:endParaRPr lang="en-AU" dirty="0"/>
          </a:p>
        </p:txBody>
      </p:sp>
      <p:sp>
        <p:nvSpPr>
          <p:cNvPr id="3" name="Content Placeholder 2">
            <a:extLst>
              <a:ext uri="{FF2B5EF4-FFF2-40B4-BE49-F238E27FC236}">
                <a16:creationId xmlns:a16="http://schemas.microsoft.com/office/drawing/2014/main" id="{C7244BFA-732B-431A-9CEB-474539368D76}"/>
              </a:ext>
            </a:extLst>
          </p:cNvPr>
          <p:cNvSpPr>
            <a:spLocks noGrp="1"/>
          </p:cNvSpPr>
          <p:nvPr>
            <p:ph idx="1"/>
          </p:nvPr>
        </p:nvSpPr>
        <p:spPr/>
        <p:txBody>
          <a:bodyPr/>
          <a:lstStyle/>
          <a:p>
            <a:r>
              <a:rPr lang="en-AU" dirty="0"/>
              <a:t>Government of Western Australia, School Curriculum and Standards Authority. (2018, October 25). </a:t>
            </a:r>
            <a:r>
              <a:rPr lang="en-AU" i="1" dirty="0"/>
              <a:t>Physics, ATAR course examination, 2017.</a:t>
            </a:r>
            <a:r>
              <a:rPr lang="en-AU" dirty="0"/>
              <a:t> Retrieved from Physics - Past ATAR course exams: https://www.scsa.wa.edu.au/publications/past-atar-course-exams/physics-past-atar-course-exams</a:t>
            </a:r>
          </a:p>
          <a:p>
            <a:r>
              <a:rPr lang="en-AU" i="1" dirty="0"/>
              <a:t>Pearson Education</a:t>
            </a:r>
            <a:r>
              <a:rPr lang="en-AU" dirty="0"/>
              <a:t>. (n.d.). Retrieved from http://wps.pearsoned.com.au/sf2_2/134/34366/8797766.cw/content/index.html</a:t>
            </a:r>
          </a:p>
          <a:p>
            <a:r>
              <a:rPr lang="en-AU" dirty="0"/>
              <a:t>Vitz, E., Moore, J. W., </a:t>
            </a:r>
            <a:r>
              <a:rPr lang="en-AU" dirty="0" err="1"/>
              <a:t>Shorb</a:t>
            </a:r>
            <a:r>
              <a:rPr lang="en-AU" dirty="0"/>
              <a:t>, J., Prat-</a:t>
            </a:r>
            <a:r>
              <a:rPr lang="en-AU" dirty="0" err="1"/>
              <a:t>Resina</a:t>
            </a:r>
            <a:r>
              <a:rPr lang="en-AU" dirty="0"/>
              <a:t>, X., Wendorff, T., &amp; Hahn, A. (2016, May 19). </a:t>
            </a:r>
            <a:r>
              <a:rPr lang="en-AU" i="1" dirty="0"/>
              <a:t>1.4: SI Prefixes</a:t>
            </a:r>
            <a:r>
              <a:rPr lang="en-AU" dirty="0"/>
              <a:t>. Retrieved from </a:t>
            </a:r>
            <a:r>
              <a:rPr lang="en-AU" dirty="0" err="1"/>
              <a:t>LibreTexts</a:t>
            </a:r>
            <a:r>
              <a:rPr lang="en-AU" dirty="0"/>
              <a:t>: https://chem.libretexts.org/Textbook_Maps/General_Chemistry_Textbook_Maps/Map%3A_ChemPRIME_(Moore_et_al.)/01Introduction%3A_The_Ambit_of_Chemistry/1.04%3A_SI_Prefixes</a:t>
            </a:r>
          </a:p>
          <a:p>
            <a:endParaRPr lang="en-AU" dirty="0"/>
          </a:p>
        </p:txBody>
      </p:sp>
    </p:spTree>
    <p:extLst>
      <p:ext uri="{BB962C8B-B14F-4D97-AF65-F5344CB8AC3E}">
        <p14:creationId xmlns:p14="http://schemas.microsoft.com/office/powerpoint/2010/main" val="236489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18D7-618C-404C-BEB3-8AC2EA919B52}"/>
              </a:ext>
            </a:extLst>
          </p:cNvPr>
          <p:cNvSpPr>
            <a:spLocks noGrp="1"/>
          </p:cNvSpPr>
          <p:nvPr>
            <p:ph type="title"/>
          </p:nvPr>
        </p:nvSpPr>
        <p:spPr/>
        <p:txBody>
          <a:bodyPr/>
          <a:lstStyle/>
          <a:p>
            <a:r>
              <a:rPr lang="en-US" dirty="0"/>
              <a:t>Units continued</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8279C8-FF1D-4C4D-8375-B93AE0C1B864}"/>
                  </a:ext>
                </a:extLst>
              </p:cNvPr>
              <p:cNvSpPr>
                <a:spLocks noGrp="1"/>
              </p:cNvSpPr>
              <p:nvPr>
                <p:ph idx="1"/>
              </p:nvPr>
            </p:nvSpPr>
            <p:spPr/>
            <p:txBody>
              <a:bodyPr/>
              <a:lstStyle/>
              <a:p>
                <a:r>
                  <a:rPr lang="en-US" dirty="0"/>
                  <a:t>Remember: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𝑦</m:t>
                          </m:r>
                        </m:den>
                      </m:f>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x</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−1</m:t>
                          </m:r>
                        </m:sup>
                      </m:sSup>
                    </m:oMath>
                  </m:oMathPara>
                </a14:m>
                <a:endParaRPr lang="en-AU" dirty="0"/>
              </a:p>
              <a:p>
                <a:r>
                  <a:rPr lang="en-US" dirty="0"/>
                  <a:t>Units for momentum = N s = kg m s</a:t>
                </a:r>
                <a:r>
                  <a:rPr lang="en-US" baseline="30000" dirty="0"/>
                  <a:t>-1</a:t>
                </a:r>
              </a:p>
              <a:p>
                <a:r>
                  <a:rPr lang="en-US" dirty="0"/>
                  <a:t>Units for force = N = kg m s</a:t>
                </a:r>
                <a:r>
                  <a:rPr lang="en-US" baseline="30000" dirty="0"/>
                  <a:t>-2</a:t>
                </a:r>
              </a:p>
              <a:p>
                <a:pPr marL="0" indent="0" algn="ctr">
                  <a:buNone/>
                </a:pPr>
                <a:r>
                  <a:rPr lang="en-US" dirty="0"/>
                  <a:t>N s = kg m s</a:t>
                </a:r>
                <a:r>
                  <a:rPr lang="en-US" baseline="30000" dirty="0"/>
                  <a:t>-1</a:t>
                </a:r>
              </a:p>
              <a:p>
                <a:pPr marL="0" indent="0" algn="ctr">
                  <a:buNone/>
                </a:pPr>
                <a:r>
                  <a:rPr lang="en-US" dirty="0"/>
                  <a:t>(kg m s</a:t>
                </a:r>
                <a:r>
                  <a:rPr lang="en-US" baseline="30000" dirty="0"/>
                  <a:t>-2</a:t>
                </a:r>
                <a:r>
                  <a:rPr lang="en-US" dirty="0"/>
                  <a:t>) s = kg m s</a:t>
                </a:r>
                <a:r>
                  <a:rPr lang="en-US" baseline="30000" dirty="0"/>
                  <a:t>-1</a:t>
                </a:r>
              </a:p>
              <a:p>
                <a:pPr marL="0" indent="0" algn="ctr">
                  <a:buNone/>
                </a:pPr>
                <a:r>
                  <a:rPr lang="en-US" dirty="0"/>
                  <a:t>kg m s</a:t>
                </a:r>
                <a:r>
                  <a:rPr lang="en-US" baseline="30000" dirty="0"/>
                  <a:t>-2</a:t>
                </a:r>
                <a:r>
                  <a:rPr lang="en-US" dirty="0"/>
                  <a:t> s = kg m s</a:t>
                </a:r>
                <a:r>
                  <a:rPr lang="en-US" baseline="30000" dirty="0"/>
                  <a:t>-1</a:t>
                </a:r>
              </a:p>
              <a:p>
                <a:pPr marL="0" indent="0" algn="ctr">
                  <a:buNone/>
                </a:pPr>
                <a:r>
                  <a:rPr lang="en-US" dirty="0"/>
                  <a:t>kg m s</a:t>
                </a:r>
                <a:r>
                  <a:rPr lang="en-US" baseline="30000" dirty="0"/>
                  <a:t>-1</a:t>
                </a:r>
                <a:r>
                  <a:rPr lang="en-US" dirty="0"/>
                  <a:t> = kg m s</a:t>
                </a:r>
                <a:r>
                  <a:rPr lang="en-US" baseline="30000" dirty="0"/>
                  <a:t>-1</a:t>
                </a:r>
              </a:p>
              <a:p>
                <a:pPr marL="0" indent="0" algn="ctr">
                  <a:buNone/>
                </a:pPr>
                <a:endParaRPr lang="en-US" baseline="30000" dirty="0"/>
              </a:p>
              <a:p>
                <a:endParaRPr lang="en-AU" dirty="0"/>
              </a:p>
            </p:txBody>
          </p:sp>
        </mc:Choice>
        <mc:Fallback xmlns="">
          <p:sp>
            <p:nvSpPr>
              <p:cNvPr id="3" name="Content Placeholder 2">
                <a:extLst>
                  <a:ext uri="{FF2B5EF4-FFF2-40B4-BE49-F238E27FC236}">
                    <a16:creationId xmlns:a16="http://schemas.microsoft.com/office/drawing/2014/main" id="{F38279C8-FF1D-4C4D-8375-B93AE0C1B864}"/>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AU">
                    <a:noFill/>
                  </a:rPr>
                  <a:t> </a:t>
                </a:r>
              </a:p>
            </p:txBody>
          </p:sp>
        </mc:Fallback>
      </mc:AlternateContent>
    </p:spTree>
    <p:extLst>
      <p:ext uri="{BB962C8B-B14F-4D97-AF65-F5344CB8AC3E}">
        <p14:creationId xmlns:p14="http://schemas.microsoft.com/office/powerpoint/2010/main" val="176991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D2B1-8A49-4551-9A75-6ED1D41E95DD}"/>
              </a:ext>
            </a:extLst>
          </p:cNvPr>
          <p:cNvSpPr>
            <a:spLocks noGrp="1"/>
          </p:cNvSpPr>
          <p:nvPr>
            <p:ph type="title"/>
          </p:nvPr>
        </p:nvSpPr>
        <p:spPr/>
        <p:txBody>
          <a:bodyPr/>
          <a:lstStyle/>
          <a:p>
            <a:r>
              <a:rPr lang="en-US" dirty="0"/>
              <a:t>SI Prefixes</a:t>
            </a:r>
            <a:endParaRPr lang="en-AU" dirty="0"/>
          </a:p>
        </p:txBody>
      </p:sp>
      <p:sp>
        <p:nvSpPr>
          <p:cNvPr id="3" name="Content Placeholder 2">
            <a:extLst>
              <a:ext uri="{FF2B5EF4-FFF2-40B4-BE49-F238E27FC236}">
                <a16:creationId xmlns:a16="http://schemas.microsoft.com/office/drawing/2014/main" id="{4F7455BE-CBCD-45C9-8803-618552E9E41C}"/>
              </a:ext>
            </a:extLst>
          </p:cNvPr>
          <p:cNvSpPr>
            <a:spLocks noGrp="1"/>
          </p:cNvSpPr>
          <p:nvPr>
            <p:ph idx="1"/>
          </p:nvPr>
        </p:nvSpPr>
        <p:spPr>
          <a:xfrm>
            <a:off x="1069848" y="2121408"/>
            <a:ext cx="2954897" cy="4050792"/>
          </a:xfrm>
        </p:spPr>
        <p:txBody>
          <a:bodyPr/>
          <a:lstStyle/>
          <a:p>
            <a:r>
              <a:rPr lang="en-US" dirty="0"/>
              <a:t>Major prefixes increase/decrease by factors of 1000</a:t>
            </a:r>
          </a:p>
          <a:p>
            <a:r>
              <a:rPr lang="en-US" dirty="0"/>
              <a:t>Extends beyond what is shown here</a:t>
            </a:r>
          </a:p>
          <a:p>
            <a:r>
              <a:rPr lang="en-US" dirty="0"/>
              <a:t>Is on your datasheet</a:t>
            </a:r>
          </a:p>
          <a:p>
            <a:r>
              <a:rPr lang="en-US" dirty="0"/>
              <a:t>Highlighted section most commonly used</a:t>
            </a:r>
          </a:p>
          <a:p>
            <a:pPr marL="0" indent="0">
              <a:buNone/>
            </a:pPr>
            <a:endParaRPr lang="en-AU" dirty="0"/>
          </a:p>
        </p:txBody>
      </p:sp>
      <p:pic>
        <p:nvPicPr>
          <p:cNvPr id="1026" name="Picture 2" descr="Image result for si prefixes">
            <a:extLst>
              <a:ext uri="{FF2B5EF4-FFF2-40B4-BE49-F238E27FC236}">
                <a16:creationId xmlns:a16="http://schemas.microsoft.com/office/drawing/2014/main" id="{F57B5FDD-2F7F-448D-9021-E09730F0D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709" y="252845"/>
            <a:ext cx="7349836" cy="57724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C9DBD22-8B26-4033-B0DD-AD60D24AD734}"/>
              </a:ext>
            </a:extLst>
          </p:cNvPr>
          <p:cNvSpPr/>
          <p:nvPr/>
        </p:nvSpPr>
        <p:spPr>
          <a:xfrm>
            <a:off x="4218709" y="1905000"/>
            <a:ext cx="7349836" cy="3151909"/>
          </a:xfrm>
          <a:prstGeom prst="rect">
            <a:avLst/>
          </a:prstGeom>
          <a:solidFill>
            <a:srgbClr val="FFFF00">
              <a:alpha val="2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D1BE1E65-2633-452B-9CEE-C2CE87BE789F}"/>
              </a:ext>
            </a:extLst>
          </p:cNvPr>
          <p:cNvSpPr txBox="1"/>
          <p:nvPr/>
        </p:nvSpPr>
        <p:spPr>
          <a:xfrm>
            <a:off x="7256335" y="6053643"/>
            <a:ext cx="2171010" cy="246221"/>
          </a:xfrm>
          <a:prstGeom prst="rect">
            <a:avLst/>
          </a:prstGeom>
          <a:noFill/>
        </p:spPr>
        <p:txBody>
          <a:bodyPr wrap="square" rtlCol="0">
            <a:spAutoFit/>
          </a:bodyPr>
          <a:lstStyle/>
          <a:p>
            <a:r>
              <a:rPr lang="en-US" sz="1000" dirty="0"/>
              <a:t>(Vitz, et al., 2016)</a:t>
            </a:r>
            <a:endParaRPr lang="en-AU" sz="1000" dirty="0"/>
          </a:p>
        </p:txBody>
      </p:sp>
    </p:spTree>
    <p:extLst>
      <p:ext uri="{BB962C8B-B14F-4D97-AF65-F5344CB8AC3E}">
        <p14:creationId xmlns:p14="http://schemas.microsoft.com/office/powerpoint/2010/main" val="213212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C576-216A-418C-8D3D-7EF11EA8DB23}"/>
              </a:ext>
            </a:extLst>
          </p:cNvPr>
          <p:cNvSpPr>
            <a:spLocks noGrp="1"/>
          </p:cNvSpPr>
          <p:nvPr>
            <p:ph type="title"/>
          </p:nvPr>
        </p:nvSpPr>
        <p:spPr/>
        <p:txBody>
          <a:bodyPr/>
          <a:lstStyle/>
          <a:p>
            <a:r>
              <a:rPr lang="en-US" dirty="0"/>
              <a:t>Scientific notation</a:t>
            </a:r>
            <a:endParaRPr lang="en-AU" dirty="0"/>
          </a:p>
        </p:txBody>
      </p:sp>
      <p:sp>
        <p:nvSpPr>
          <p:cNvPr id="3" name="Content Placeholder 2">
            <a:extLst>
              <a:ext uri="{FF2B5EF4-FFF2-40B4-BE49-F238E27FC236}">
                <a16:creationId xmlns:a16="http://schemas.microsoft.com/office/drawing/2014/main" id="{CE8AFE57-FDCE-42C4-BD6B-5D31662606A9}"/>
              </a:ext>
            </a:extLst>
          </p:cNvPr>
          <p:cNvSpPr>
            <a:spLocks noGrp="1"/>
          </p:cNvSpPr>
          <p:nvPr>
            <p:ph idx="1"/>
          </p:nvPr>
        </p:nvSpPr>
        <p:spPr/>
        <p:txBody>
          <a:bodyPr/>
          <a:lstStyle/>
          <a:p>
            <a:r>
              <a:rPr lang="en-US" dirty="0"/>
              <a:t>Very large or very small number are written as a number between 1 and 10 multiplied by a power of 10</a:t>
            </a:r>
            <a:r>
              <a:rPr lang="en-AU" dirty="0"/>
              <a:t>:</a:t>
            </a:r>
          </a:p>
          <a:p>
            <a:pPr marL="0" indent="0" algn="ctr">
              <a:buNone/>
            </a:pPr>
            <a:r>
              <a:rPr lang="en-US" dirty="0"/>
              <a:t>1</a:t>
            </a:r>
            <a:r>
              <a:rPr lang="en-AU" dirty="0"/>
              <a:t>40000000 = 1.4x10</a:t>
            </a:r>
            <a:r>
              <a:rPr lang="en-AU" baseline="30000" dirty="0"/>
              <a:t>8</a:t>
            </a:r>
          </a:p>
          <a:p>
            <a:pPr marL="0" indent="0" algn="ctr">
              <a:buNone/>
            </a:pPr>
            <a:r>
              <a:rPr lang="en-US" dirty="0"/>
              <a:t>0</a:t>
            </a:r>
            <a:r>
              <a:rPr lang="en-AU" dirty="0"/>
              <a:t>.000000000345 = 3.45x10</a:t>
            </a:r>
            <a:r>
              <a:rPr lang="en-AU" baseline="30000" dirty="0"/>
              <a:t>-10</a:t>
            </a:r>
          </a:p>
          <a:p>
            <a:r>
              <a:rPr lang="en-US" dirty="0"/>
              <a:t>G</a:t>
            </a:r>
            <a:r>
              <a:rPr lang="en-AU" dirty="0" err="1"/>
              <a:t>enerally</a:t>
            </a:r>
            <a:r>
              <a:rPr lang="en-AU" dirty="0"/>
              <a:t> don’t bother with numbers between 0.01 and 1000 but not incorrect to still use it</a:t>
            </a:r>
          </a:p>
          <a:p>
            <a:endParaRPr lang="en-US" baseline="30000" dirty="0"/>
          </a:p>
        </p:txBody>
      </p:sp>
    </p:spTree>
    <p:extLst>
      <p:ext uri="{BB962C8B-B14F-4D97-AF65-F5344CB8AC3E}">
        <p14:creationId xmlns:p14="http://schemas.microsoft.com/office/powerpoint/2010/main" val="79161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D779-EDC2-49F1-AA17-5578B5A4E97E}"/>
              </a:ext>
            </a:extLst>
          </p:cNvPr>
          <p:cNvSpPr>
            <a:spLocks noGrp="1"/>
          </p:cNvSpPr>
          <p:nvPr>
            <p:ph type="title"/>
          </p:nvPr>
        </p:nvSpPr>
        <p:spPr/>
        <p:txBody>
          <a:bodyPr/>
          <a:lstStyle/>
          <a:p>
            <a:r>
              <a:rPr lang="en-US" dirty="0"/>
              <a:t>Significant Figures</a:t>
            </a:r>
            <a:endParaRPr lang="en-AU" dirty="0"/>
          </a:p>
        </p:txBody>
      </p:sp>
      <p:sp>
        <p:nvSpPr>
          <p:cNvPr id="3" name="Content Placeholder 2">
            <a:extLst>
              <a:ext uri="{FF2B5EF4-FFF2-40B4-BE49-F238E27FC236}">
                <a16:creationId xmlns:a16="http://schemas.microsoft.com/office/drawing/2014/main" id="{EB3CADDF-4897-4EEE-A2A2-9C4EB1F9800D}"/>
              </a:ext>
            </a:extLst>
          </p:cNvPr>
          <p:cNvSpPr>
            <a:spLocks noGrp="1"/>
          </p:cNvSpPr>
          <p:nvPr>
            <p:ph idx="1"/>
          </p:nvPr>
        </p:nvSpPr>
        <p:spPr>
          <a:xfrm>
            <a:off x="1069848" y="2121408"/>
            <a:ext cx="10058400" cy="4329268"/>
          </a:xfrm>
        </p:spPr>
        <p:txBody>
          <a:bodyPr>
            <a:normAutofit lnSpcReduction="10000"/>
          </a:bodyPr>
          <a:lstStyle/>
          <a:p>
            <a:pPr marL="0" indent="0">
              <a:buNone/>
            </a:pPr>
            <a:r>
              <a:rPr lang="en-US" dirty="0"/>
              <a:t>Rules for significant figures:</a:t>
            </a:r>
          </a:p>
          <a:p>
            <a:r>
              <a:rPr lang="en-US" dirty="0"/>
              <a:t>Non-zero digits are always significant</a:t>
            </a:r>
          </a:p>
          <a:p>
            <a:r>
              <a:rPr lang="en-US" dirty="0"/>
              <a:t>Digits between significant figures are significant</a:t>
            </a:r>
          </a:p>
          <a:p>
            <a:r>
              <a:rPr lang="en-US" dirty="0"/>
              <a:t>Zeroes that are BOTH after the decimal point AND at the end of a number are significant</a:t>
            </a:r>
          </a:p>
          <a:p>
            <a:endParaRPr lang="en-US" dirty="0"/>
          </a:p>
          <a:p>
            <a:pPr marL="0" indent="0">
              <a:buNone/>
            </a:pPr>
            <a:r>
              <a:rPr lang="en-US" dirty="0"/>
              <a:t>3.04</a:t>
            </a:r>
          </a:p>
          <a:p>
            <a:pPr marL="0" indent="0">
              <a:buNone/>
            </a:pPr>
            <a:r>
              <a:rPr lang="en-US" dirty="0"/>
              <a:t>300</a:t>
            </a:r>
          </a:p>
          <a:p>
            <a:pPr marL="0" indent="0">
              <a:buNone/>
            </a:pPr>
            <a:r>
              <a:rPr lang="en-US" dirty="0"/>
              <a:t>3.00</a:t>
            </a:r>
          </a:p>
          <a:p>
            <a:pPr marL="0" indent="0">
              <a:buNone/>
            </a:pPr>
            <a:r>
              <a:rPr lang="en-US" dirty="0"/>
              <a:t>3.040</a:t>
            </a:r>
          </a:p>
          <a:p>
            <a:pPr marL="0" indent="0">
              <a:buNone/>
            </a:pPr>
            <a:r>
              <a:rPr lang="en-US" dirty="0"/>
              <a:t>3040</a:t>
            </a:r>
          </a:p>
        </p:txBody>
      </p:sp>
      <p:sp>
        <p:nvSpPr>
          <p:cNvPr id="4" name="TextBox 3">
            <a:extLst>
              <a:ext uri="{FF2B5EF4-FFF2-40B4-BE49-F238E27FC236}">
                <a16:creationId xmlns:a16="http://schemas.microsoft.com/office/drawing/2014/main" id="{1F742623-E103-4C13-804E-49BBE7DB5DD1}"/>
              </a:ext>
            </a:extLst>
          </p:cNvPr>
          <p:cNvSpPr txBox="1"/>
          <p:nvPr/>
        </p:nvSpPr>
        <p:spPr>
          <a:xfrm>
            <a:off x="2150226" y="4286042"/>
            <a:ext cx="684418" cy="369332"/>
          </a:xfrm>
          <a:prstGeom prst="rect">
            <a:avLst/>
          </a:prstGeom>
          <a:noFill/>
        </p:spPr>
        <p:txBody>
          <a:bodyPr wrap="none" rtlCol="0">
            <a:spAutoFit/>
          </a:bodyPr>
          <a:lstStyle/>
          <a:p>
            <a:r>
              <a:rPr lang="en-US" dirty="0"/>
              <a:t>3 </a:t>
            </a:r>
            <a:r>
              <a:rPr lang="en-US" dirty="0" err="1"/>
              <a:t>s.f.</a:t>
            </a:r>
            <a:endParaRPr lang="en-AU" dirty="0"/>
          </a:p>
        </p:txBody>
      </p:sp>
      <p:sp>
        <p:nvSpPr>
          <p:cNvPr id="5" name="TextBox 4">
            <a:extLst>
              <a:ext uri="{FF2B5EF4-FFF2-40B4-BE49-F238E27FC236}">
                <a16:creationId xmlns:a16="http://schemas.microsoft.com/office/drawing/2014/main" id="{AAA44B22-3CB3-4F47-AF68-DA4399822320}"/>
              </a:ext>
            </a:extLst>
          </p:cNvPr>
          <p:cNvSpPr txBox="1"/>
          <p:nvPr/>
        </p:nvSpPr>
        <p:spPr>
          <a:xfrm>
            <a:off x="2150226" y="4655374"/>
            <a:ext cx="684418" cy="369332"/>
          </a:xfrm>
          <a:prstGeom prst="rect">
            <a:avLst/>
          </a:prstGeom>
          <a:noFill/>
        </p:spPr>
        <p:txBody>
          <a:bodyPr wrap="none" rtlCol="0">
            <a:spAutoFit/>
          </a:bodyPr>
          <a:lstStyle/>
          <a:p>
            <a:r>
              <a:rPr lang="en-US" dirty="0"/>
              <a:t>1 </a:t>
            </a:r>
            <a:r>
              <a:rPr lang="en-US" dirty="0" err="1"/>
              <a:t>s.f.</a:t>
            </a:r>
            <a:endParaRPr lang="en-AU" dirty="0"/>
          </a:p>
        </p:txBody>
      </p:sp>
      <p:sp>
        <p:nvSpPr>
          <p:cNvPr id="6" name="TextBox 5">
            <a:extLst>
              <a:ext uri="{FF2B5EF4-FFF2-40B4-BE49-F238E27FC236}">
                <a16:creationId xmlns:a16="http://schemas.microsoft.com/office/drawing/2014/main" id="{EB7E91E9-380F-47AA-A580-D90F7BD6EC18}"/>
              </a:ext>
            </a:extLst>
          </p:cNvPr>
          <p:cNvSpPr txBox="1"/>
          <p:nvPr/>
        </p:nvSpPr>
        <p:spPr>
          <a:xfrm>
            <a:off x="2150226" y="5037606"/>
            <a:ext cx="684418" cy="369332"/>
          </a:xfrm>
          <a:prstGeom prst="rect">
            <a:avLst/>
          </a:prstGeom>
          <a:noFill/>
        </p:spPr>
        <p:txBody>
          <a:bodyPr wrap="none" rtlCol="0">
            <a:spAutoFit/>
          </a:bodyPr>
          <a:lstStyle/>
          <a:p>
            <a:r>
              <a:rPr lang="en-US" dirty="0"/>
              <a:t>3 </a:t>
            </a:r>
            <a:r>
              <a:rPr lang="en-US" dirty="0" err="1"/>
              <a:t>s.f.</a:t>
            </a:r>
            <a:endParaRPr lang="en-AU" dirty="0"/>
          </a:p>
        </p:txBody>
      </p:sp>
      <p:sp>
        <p:nvSpPr>
          <p:cNvPr id="7" name="TextBox 6">
            <a:extLst>
              <a:ext uri="{FF2B5EF4-FFF2-40B4-BE49-F238E27FC236}">
                <a16:creationId xmlns:a16="http://schemas.microsoft.com/office/drawing/2014/main" id="{FA025A0B-C8FE-42B7-B2D1-F710B3F8A85C}"/>
              </a:ext>
            </a:extLst>
          </p:cNvPr>
          <p:cNvSpPr txBox="1"/>
          <p:nvPr/>
        </p:nvSpPr>
        <p:spPr>
          <a:xfrm>
            <a:off x="2150226" y="5406938"/>
            <a:ext cx="684418" cy="369332"/>
          </a:xfrm>
          <a:prstGeom prst="rect">
            <a:avLst/>
          </a:prstGeom>
          <a:noFill/>
        </p:spPr>
        <p:txBody>
          <a:bodyPr wrap="none" rtlCol="0">
            <a:spAutoFit/>
          </a:bodyPr>
          <a:lstStyle/>
          <a:p>
            <a:r>
              <a:rPr lang="en-US" dirty="0"/>
              <a:t>4 </a:t>
            </a:r>
            <a:r>
              <a:rPr lang="en-US" dirty="0" err="1"/>
              <a:t>s.f.</a:t>
            </a:r>
            <a:endParaRPr lang="en-AU" dirty="0"/>
          </a:p>
        </p:txBody>
      </p:sp>
      <p:sp>
        <p:nvSpPr>
          <p:cNvPr id="8" name="TextBox 7">
            <a:extLst>
              <a:ext uri="{FF2B5EF4-FFF2-40B4-BE49-F238E27FC236}">
                <a16:creationId xmlns:a16="http://schemas.microsoft.com/office/drawing/2014/main" id="{B4D3E147-30E6-4486-B4C5-570FDB028C5C}"/>
              </a:ext>
            </a:extLst>
          </p:cNvPr>
          <p:cNvSpPr txBox="1"/>
          <p:nvPr/>
        </p:nvSpPr>
        <p:spPr>
          <a:xfrm>
            <a:off x="2150226" y="5821512"/>
            <a:ext cx="684418" cy="369332"/>
          </a:xfrm>
          <a:prstGeom prst="rect">
            <a:avLst/>
          </a:prstGeom>
          <a:noFill/>
        </p:spPr>
        <p:txBody>
          <a:bodyPr wrap="none" rtlCol="0">
            <a:spAutoFit/>
          </a:bodyPr>
          <a:lstStyle/>
          <a:p>
            <a:r>
              <a:rPr lang="en-US" dirty="0"/>
              <a:t>3 </a:t>
            </a:r>
            <a:r>
              <a:rPr lang="en-US" dirty="0" err="1"/>
              <a:t>s.f.</a:t>
            </a:r>
            <a:endParaRPr lang="en-AU" dirty="0"/>
          </a:p>
        </p:txBody>
      </p:sp>
    </p:spTree>
    <p:extLst>
      <p:ext uri="{BB962C8B-B14F-4D97-AF65-F5344CB8AC3E}">
        <p14:creationId xmlns:p14="http://schemas.microsoft.com/office/powerpoint/2010/main" val="189255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Significant figures</a:t>
            </a:r>
            <a:endParaRPr lang="en-AU" dirty="0"/>
          </a:p>
        </p:txBody>
      </p:sp>
      <p:sp>
        <p:nvSpPr>
          <p:cNvPr id="3" name="Content Placeholder 2"/>
          <p:cNvSpPr>
            <a:spLocks noGrp="1"/>
          </p:cNvSpPr>
          <p:nvPr>
            <p:ph idx="1"/>
          </p:nvPr>
        </p:nvSpPr>
        <p:spPr/>
        <p:txBody>
          <a:bodyPr>
            <a:normAutofit/>
          </a:bodyPr>
          <a:lstStyle/>
          <a:p>
            <a:r>
              <a:rPr lang="en-US" dirty="0"/>
              <a:t>The number of significant figures in a measurement is the number of digits used in scientific notation.</a:t>
            </a:r>
            <a:endParaRPr lang="en-AU" dirty="0"/>
          </a:p>
          <a:p>
            <a:r>
              <a:rPr lang="en-US" dirty="0"/>
              <a:t>Calculated answers must not claim to be more precise than the original data.</a:t>
            </a:r>
            <a:endParaRPr lang="en-AU" dirty="0"/>
          </a:p>
          <a:p>
            <a:r>
              <a:rPr lang="en-US" dirty="0"/>
              <a:t>In general, give your answer to the fewest number of </a:t>
            </a:r>
            <a:r>
              <a:rPr lang="en-US" dirty="0" err="1"/>
              <a:t>s.f.</a:t>
            </a:r>
            <a:r>
              <a:rPr lang="en-US" dirty="0"/>
              <a:t> in the data.</a:t>
            </a:r>
            <a:endParaRPr lang="en-AU" dirty="0"/>
          </a:p>
          <a:p>
            <a:r>
              <a:rPr lang="en-US" dirty="0"/>
              <a:t>In Physics tests and exams three significant figures are required except for data analysis and estimations which are written to the fewest number of </a:t>
            </a:r>
            <a:r>
              <a:rPr lang="en-US" dirty="0" err="1"/>
              <a:t>s.f.</a:t>
            </a:r>
            <a:r>
              <a:rPr lang="en-US" dirty="0"/>
              <a:t> in the data or estimate.</a:t>
            </a:r>
            <a:endParaRPr lang="en-AU" dirty="0"/>
          </a:p>
          <a:p>
            <a:endParaRPr lang="en-AU" dirty="0"/>
          </a:p>
        </p:txBody>
      </p:sp>
    </p:spTree>
    <p:extLst>
      <p:ext uri="{BB962C8B-B14F-4D97-AF65-F5344CB8AC3E}">
        <p14:creationId xmlns:p14="http://schemas.microsoft.com/office/powerpoint/2010/main" val="2958631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5609</TotalTime>
  <Words>2905</Words>
  <Application>Microsoft Office PowerPoint</Application>
  <PresentationFormat>Widescreen</PresentationFormat>
  <Paragraphs>387</Paragraphs>
  <Slides>42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Algerian</vt:lpstr>
      <vt:lpstr>Arial</vt:lpstr>
      <vt:lpstr>Calibri</vt:lpstr>
      <vt:lpstr>Cambria Math</vt:lpstr>
      <vt:lpstr>Rockwell</vt:lpstr>
      <vt:lpstr>Rockwell Condensed</vt:lpstr>
      <vt:lpstr>Wingdings</vt:lpstr>
      <vt:lpstr>Wood Type</vt:lpstr>
      <vt:lpstr>Working Scientifically</vt:lpstr>
      <vt:lpstr>SCSA ATAR Syllabus  (up to date as of 14/11/17; https://senior-secondary.scsa.wa.edu.au/syllabus-and-support-materials/science/physics)</vt:lpstr>
      <vt:lpstr>SystÈme international (SI) units</vt:lpstr>
      <vt:lpstr>Using equation to determine units</vt:lpstr>
      <vt:lpstr>Units continued</vt:lpstr>
      <vt:lpstr>SI Prefixes</vt:lpstr>
      <vt:lpstr>Scientific notation</vt:lpstr>
      <vt:lpstr>Significant Figures</vt:lpstr>
      <vt:lpstr>Significant figures</vt:lpstr>
      <vt:lpstr>Experimental Design</vt:lpstr>
      <vt:lpstr>Validity</vt:lpstr>
      <vt:lpstr>Reliability</vt:lpstr>
      <vt:lpstr>Random error</vt:lpstr>
      <vt:lpstr>Systematic Error</vt:lpstr>
      <vt:lpstr>Precision</vt:lpstr>
      <vt:lpstr>Uncertainty</vt:lpstr>
      <vt:lpstr>Absolute Uncertainty (Abs U)</vt:lpstr>
      <vt:lpstr>Absolute Uncertainty with Repeat trials</vt:lpstr>
      <vt:lpstr>Absolute uncertainty with time intervals</vt:lpstr>
      <vt:lpstr>Representing uncertainty</vt:lpstr>
      <vt:lpstr>Percentage uncertainty</vt:lpstr>
      <vt:lpstr>Relative uncertainty</vt:lpstr>
      <vt:lpstr>Uncertainty in derived quantities</vt:lpstr>
      <vt:lpstr>Example</vt:lpstr>
      <vt:lpstr>More Examples</vt:lpstr>
      <vt:lpstr>Uncertainty and Significant Figures</vt:lpstr>
      <vt:lpstr>Accuracy </vt:lpstr>
      <vt:lpstr>Percentage Error</vt:lpstr>
      <vt:lpstr>Graphs</vt:lpstr>
      <vt:lpstr>Linear Equation</vt:lpstr>
      <vt:lpstr>Linear Equations</vt:lpstr>
      <vt:lpstr>y=mx+c</vt:lpstr>
      <vt:lpstr>Uncertainty for gradients</vt:lpstr>
      <vt:lpstr>Uncertainty for gradients</vt:lpstr>
      <vt:lpstr>Data manipulation problem</vt:lpstr>
      <vt:lpstr>Data manipulation problem cont.</vt:lpstr>
      <vt:lpstr>Data manipulation problem cont.</vt:lpstr>
      <vt:lpstr>Data manipulation problem cont.</vt:lpstr>
      <vt:lpstr>Data Manipulation Problem 2</vt:lpstr>
      <vt:lpstr>Q/t=kA ∆T/l</vt:lpstr>
      <vt:lpstr>Solutions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Scientifically</dc:title>
  <dc:creator>John Owen</dc:creator>
  <cp:lastModifiedBy>John Owen</cp:lastModifiedBy>
  <cp:revision>76</cp:revision>
  <dcterms:created xsi:type="dcterms:W3CDTF">2017-10-11T00:04:29Z</dcterms:created>
  <dcterms:modified xsi:type="dcterms:W3CDTF">2019-02-20T02:36:35Z</dcterms:modified>
</cp:coreProperties>
</file>