
<file path=[Content_Types].xml><?xml version="1.0" encoding="utf-8"?>
<Types xmlns="http://schemas.openxmlformats.org/package/2006/content-types">
  <Default Extension="png" ContentType="image/png"/>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Default Extension="jpeg" ContentType="image/jpeg"/>
  <Default Extension="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gif" ContentType="image/gif"/>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1" r:id="rId3"/>
    <p:sldId id="256" r:id="rId4"/>
    <p:sldId id="274" r:id="rId5"/>
    <p:sldId id="263" r:id="rId6"/>
    <p:sldId id="264" r:id="rId7"/>
    <p:sldId id="265" r:id="rId8"/>
    <p:sldId id="266" r:id="rId9"/>
    <p:sldId id="267" r:id="rId10"/>
    <p:sldId id="268" r:id="rId11"/>
    <p:sldId id="269" r:id="rId12"/>
    <p:sldId id="257" r:id="rId13"/>
    <p:sldId id="258" r:id="rId14"/>
    <p:sldId id="260" r:id="rId15"/>
    <p:sldId id="261" r:id="rId16"/>
    <p:sldId id="270" r:id="rId17"/>
    <p:sldId id="272" r:id="rId18"/>
    <p:sldId id="26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1" autoAdjust="0"/>
    <p:restoredTop sz="94660"/>
  </p:normalViewPr>
  <p:slideViewPr>
    <p:cSldViewPr>
      <p:cViewPr varScale="1">
        <p:scale>
          <a:sx n="68" d="100"/>
          <a:sy n="68" d="100"/>
        </p:scale>
        <p:origin x="-11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BB392-3CD0-43A1-96EC-31A44298BA03}" type="datetimeFigureOut">
              <a:rPr lang="en-AU" smtClean="0"/>
              <a:pPr/>
              <a:t>29/01/2012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E75F348-95F2-439A-919C-AAF21BB2CD26}"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BB392-3CD0-43A1-96EC-31A44298BA03}" type="datetimeFigureOut">
              <a:rPr lang="en-AU" smtClean="0"/>
              <a:pPr/>
              <a:t>29/01/2012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5F348-95F2-439A-919C-AAF21BB2CD26}"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alileoandeinstein.physics.virginia.edu/more_stuff/flashlets/mmexpt6.ht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www.upscale.utoronto.ca/PVB/Harrison/SpecRel/Flash/MichelsonMorley/MichelsonMorley.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phys.unsw.edu.au/einsteinlight/jw/module4_time_dilation.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hysicsclassroom.com/mmedia/specrel/lc.cfm"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hys.unsw.edu.au/einsteinlight/jw/module3_M&amp;M.htm" TargetMode="External"/><Relationship Id="rId2" Type="http://schemas.openxmlformats.org/officeDocument/2006/relationships/hyperlink" Target="http://www4.ncsu.edu/unity/lockers/users/f/felder/public/kenny/papers/relativity.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0"/>
            <a:ext cx="2391296" cy="769441"/>
          </a:xfrm>
          <a:prstGeom prst="rect">
            <a:avLst/>
          </a:prstGeom>
          <a:noFill/>
        </p:spPr>
        <p:txBody>
          <a:bodyPr wrap="none" rtlCol="0">
            <a:spAutoFit/>
          </a:bodyPr>
          <a:lstStyle/>
          <a:p>
            <a:r>
              <a:rPr lang="en-AU" sz="4400" b="1" dirty="0" smtClean="0">
                <a:solidFill>
                  <a:schemeClr val="bg1"/>
                </a:solidFill>
              </a:rPr>
              <a:t>Relativity</a:t>
            </a:r>
            <a:endParaRPr lang="en-AU" sz="4400" b="1" dirty="0">
              <a:solidFill>
                <a:schemeClr val="bg1"/>
              </a:solidFill>
            </a:endParaRPr>
          </a:p>
        </p:txBody>
      </p:sp>
      <p:sp>
        <p:nvSpPr>
          <p:cNvPr id="6" name="TextBox 5"/>
          <p:cNvSpPr txBox="1"/>
          <p:nvPr/>
        </p:nvSpPr>
        <p:spPr>
          <a:xfrm>
            <a:off x="0" y="908720"/>
            <a:ext cx="4398255" cy="461665"/>
          </a:xfrm>
          <a:prstGeom prst="rect">
            <a:avLst/>
          </a:prstGeom>
          <a:noFill/>
        </p:spPr>
        <p:txBody>
          <a:bodyPr wrap="none" rtlCol="0">
            <a:spAutoFit/>
          </a:bodyPr>
          <a:lstStyle/>
          <a:p>
            <a:r>
              <a:rPr lang="en-AU" sz="2400" dirty="0" smtClean="0">
                <a:solidFill>
                  <a:schemeClr val="bg1"/>
                </a:solidFill>
              </a:rPr>
              <a:t>Michelson / Morley and the Ether</a:t>
            </a:r>
            <a:endParaRPr lang="en-AU" sz="2400" dirty="0">
              <a:solidFill>
                <a:schemeClr val="bg1"/>
              </a:solidFill>
            </a:endParaRPr>
          </a:p>
        </p:txBody>
      </p:sp>
      <p:pic>
        <p:nvPicPr>
          <p:cNvPr id="2050" name="Picture 2" descr="E:\RELATIVITY.jpg"/>
          <p:cNvPicPr>
            <a:picLocks noChangeAspect="1" noChangeArrowheads="1"/>
          </p:cNvPicPr>
          <p:nvPr/>
        </p:nvPicPr>
        <p:blipFill>
          <a:blip r:embed="rId2" cstate="print"/>
          <a:srcRect/>
          <a:stretch>
            <a:fillRect/>
          </a:stretch>
        </p:blipFill>
        <p:spPr bwMode="auto">
          <a:xfrm>
            <a:off x="179512" y="1412776"/>
            <a:ext cx="4427983" cy="3024336"/>
          </a:xfrm>
          <a:prstGeom prst="rect">
            <a:avLst/>
          </a:prstGeom>
          <a:noFill/>
        </p:spPr>
      </p:pic>
      <p:sp>
        <p:nvSpPr>
          <p:cNvPr id="8" name="TextBox 7"/>
          <p:cNvSpPr txBox="1"/>
          <p:nvPr/>
        </p:nvSpPr>
        <p:spPr>
          <a:xfrm>
            <a:off x="4932040" y="692696"/>
            <a:ext cx="3312368" cy="1569660"/>
          </a:xfrm>
          <a:prstGeom prst="rect">
            <a:avLst/>
          </a:prstGeom>
          <a:noFill/>
        </p:spPr>
        <p:txBody>
          <a:bodyPr wrap="square" rtlCol="0">
            <a:spAutoFit/>
          </a:bodyPr>
          <a:lstStyle/>
          <a:p>
            <a:r>
              <a:rPr lang="en-AU" sz="2400" dirty="0" smtClean="0">
                <a:solidFill>
                  <a:schemeClr val="bg1"/>
                </a:solidFill>
              </a:rPr>
              <a:t>The Ether should flow past the Earth as the Earth moves through space.</a:t>
            </a:r>
            <a:endParaRPr lang="en-AU" sz="2400" dirty="0">
              <a:solidFill>
                <a:schemeClr val="bg1"/>
              </a:solidFill>
            </a:endParaRPr>
          </a:p>
        </p:txBody>
      </p:sp>
      <p:sp>
        <p:nvSpPr>
          <p:cNvPr id="9" name="TextBox 8"/>
          <p:cNvSpPr txBox="1"/>
          <p:nvPr/>
        </p:nvSpPr>
        <p:spPr>
          <a:xfrm>
            <a:off x="4644008" y="2420888"/>
            <a:ext cx="4499992" cy="1200329"/>
          </a:xfrm>
          <a:prstGeom prst="rect">
            <a:avLst/>
          </a:prstGeom>
          <a:noFill/>
        </p:spPr>
        <p:txBody>
          <a:bodyPr wrap="square" rtlCol="0">
            <a:spAutoFit/>
          </a:bodyPr>
          <a:lstStyle/>
          <a:p>
            <a:r>
              <a:rPr lang="en-AU" sz="2400" dirty="0" smtClean="0">
                <a:solidFill>
                  <a:schemeClr val="bg1"/>
                </a:solidFill>
              </a:rPr>
              <a:t>Beams X and Y travel along the 2 different pathways and recombine to form an interference pattern.</a:t>
            </a:r>
            <a:endParaRPr lang="en-AU" sz="2400" dirty="0">
              <a:solidFill>
                <a:schemeClr val="bg1"/>
              </a:solidFill>
            </a:endParaRPr>
          </a:p>
        </p:txBody>
      </p:sp>
      <p:sp>
        <p:nvSpPr>
          <p:cNvPr id="10" name="TextBox 9"/>
          <p:cNvSpPr txBox="1"/>
          <p:nvPr/>
        </p:nvSpPr>
        <p:spPr>
          <a:xfrm>
            <a:off x="4644008" y="3789040"/>
            <a:ext cx="4788024" cy="830997"/>
          </a:xfrm>
          <a:prstGeom prst="rect">
            <a:avLst/>
          </a:prstGeom>
          <a:noFill/>
        </p:spPr>
        <p:txBody>
          <a:bodyPr wrap="square" rtlCol="0">
            <a:spAutoFit/>
          </a:bodyPr>
          <a:lstStyle/>
          <a:p>
            <a:r>
              <a:rPr lang="en-AU" sz="2400" dirty="0" smtClean="0">
                <a:solidFill>
                  <a:schemeClr val="bg1"/>
                </a:solidFill>
              </a:rPr>
              <a:t>In an Ether flow, as shown, travel time for X should be longer than Y’s.</a:t>
            </a:r>
            <a:endParaRPr lang="en-AU" sz="2400" dirty="0">
              <a:solidFill>
                <a:schemeClr val="bg1"/>
              </a:solidFill>
            </a:endParaRPr>
          </a:p>
        </p:txBody>
      </p:sp>
      <p:sp>
        <p:nvSpPr>
          <p:cNvPr id="11" name="TextBox 10"/>
          <p:cNvSpPr txBox="1"/>
          <p:nvPr/>
        </p:nvSpPr>
        <p:spPr>
          <a:xfrm>
            <a:off x="0" y="4725144"/>
            <a:ext cx="8964488" cy="461665"/>
          </a:xfrm>
          <a:prstGeom prst="rect">
            <a:avLst/>
          </a:prstGeom>
          <a:noFill/>
        </p:spPr>
        <p:txBody>
          <a:bodyPr wrap="square" rtlCol="0">
            <a:spAutoFit/>
          </a:bodyPr>
          <a:lstStyle/>
          <a:p>
            <a:r>
              <a:rPr lang="en-AU" sz="2400" dirty="0" smtClean="0">
                <a:solidFill>
                  <a:schemeClr val="bg1"/>
                </a:solidFill>
              </a:rPr>
              <a:t>When rotated 90, travel time for Y should be longer than X’s.</a:t>
            </a:r>
            <a:endParaRPr lang="en-AU" sz="2400" dirty="0">
              <a:solidFill>
                <a:schemeClr val="bg1"/>
              </a:solidFill>
            </a:endParaRPr>
          </a:p>
        </p:txBody>
      </p:sp>
      <p:sp>
        <p:nvSpPr>
          <p:cNvPr id="12" name="TextBox 11"/>
          <p:cNvSpPr txBox="1"/>
          <p:nvPr/>
        </p:nvSpPr>
        <p:spPr>
          <a:xfrm>
            <a:off x="0" y="5445224"/>
            <a:ext cx="8964488" cy="461665"/>
          </a:xfrm>
          <a:prstGeom prst="rect">
            <a:avLst/>
          </a:prstGeom>
          <a:noFill/>
        </p:spPr>
        <p:txBody>
          <a:bodyPr wrap="square" rtlCol="0">
            <a:spAutoFit/>
          </a:bodyPr>
          <a:lstStyle/>
          <a:p>
            <a:r>
              <a:rPr lang="en-AU" sz="2400" dirty="0" smtClean="0">
                <a:solidFill>
                  <a:schemeClr val="bg1"/>
                </a:solidFill>
              </a:rPr>
              <a:t>No shift was detected. Measured value for speed of light is invariant.</a:t>
            </a:r>
            <a:endParaRPr lang="en-AU" sz="2400" dirty="0">
              <a:solidFill>
                <a:schemeClr val="bg1"/>
              </a:solidFill>
            </a:endParaRPr>
          </a:p>
        </p:txBody>
      </p:sp>
      <p:sp>
        <p:nvSpPr>
          <p:cNvPr id="13" name="TextBox 12"/>
          <p:cNvSpPr txBox="1"/>
          <p:nvPr/>
        </p:nvSpPr>
        <p:spPr>
          <a:xfrm>
            <a:off x="5442645" y="5906889"/>
            <a:ext cx="1706236" cy="461665"/>
          </a:xfrm>
          <a:prstGeom prst="rect">
            <a:avLst/>
          </a:prstGeom>
          <a:noFill/>
        </p:spPr>
        <p:txBody>
          <a:bodyPr wrap="none" rtlCol="0">
            <a:spAutoFit/>
          </a:bodyPr>
          <a:lstStyle/>
          <a:p>
            <a:r>
              <a:rPr lang="en-AU" sz="2400" dirty="0" smtClean="0">
                <a:solidFill>
                  <a:schemeClr val="bg1"/>
                </a:solidFill>
                <a:hlinkClick r:id="rId3"/>
              </a:rPr>
              <a:t>Animation 2</a:t>
            </a:r>
            <a:endParaRPr lang="en-AU" sz="2400" dirty="0">
              <a:solidFill>
                <a:schemeClr val="bg1"/>
              </a:solidFill>
            </a:endParaRPr>
          </a:p>
        </p:txBody>
      </p:sp>
      <p:sp>
        <p:nvSpPr>
          <p:cNvPr id="2" name="TextBox 1"/>
          <p:cNvSpPr txBox="1"/>
          <p:nvPr/>
        </p:nvSpPr>
        <p:spPr>
          <a:xfrm>
            <a:off x="2755937" y="6021288"/>
            <a:ext cx="1706236" cy="461665"/>
          </a:xfrm>
          <a:prstGeom prst="rect">
            <a:avLst/>
          </a:prstGeom>
          <a:noFill/>
        </p:spPr>
        <p:txBody>
          <a:bodyPr wrap="none" rtlCol="0">
            <a:spAutoFit/>
          </a:bodyPr>
          <a:lstStyle/>
          <a:p>
            <a:r>
              <a:rPr lang="en-AU" sz="2400" dirty="0" smtClean="0">
                <a:solidFill>
                  <a:schemeClr val="accent1">
                    <a:lumMod val="40000"/>
                    <a:lumOff val="60000"/>
                  </a:schemeClr>
                </a:solidFill>
                <a:hlinkClick r:id="rId4"/>
              </a:rPr>
              <a:t>Animation 1</a:t>
            </a:r>
            <a:endParaRPr lang="en-AU" sz="2400" dirty="0">
              <a:solidFill>
                <a:schemeClr val="accent1">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checkerboard(across)">
                                      <p:cBhvr>
                                        <p:cTn id="11" dur="10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blinds(horizontal)">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683568" y="1124744"/>
            <a:ext cx="7634406" cy="4848720"/>
          </a:xfrm>
          <a:prstGeom prst="rect">
            <a:avLst/>
          </a:prstGeom>
          <a:noFill/>
          <a:ln w="9525">
            <a:noFill/>
            <a:miter lim="800000"/>
            <a:headEnd/>
            <a:tailEnd/>
          </a:ln>
        </p:spPr>
      </p:pic>
      <p:sp>
        <p:nvSpPr>
          <p:cNvPr id="3" name="TextBox 2"/>
          <p:cNvSpPr txBox="1"/>
          <p:nvPr/>
        </p:nvSpPr>
        <p:spPr>
          <a:xfrm>
            <a:off x="1331640" y="404664"/>
            <a:ext cx="2335511" cy="461665"/>
          </a:xfrm>
          <a:prstGeom prst="rect">
            <a:avLst/>
          </a:prstGeom>
          <a:noFill/>
        </p:spPr>
        <p:txBody>
          <a:bodyPr wrap="none" rtlCol="0">
            <a:spAutoFit/>
          </a:bodyPr>
          <a:lstStyle/>
          <a:p>
            <a:r>
              <a:rPr lang="en-AU" sz="2400" b="1" dirty="0" smtClean="0">
                <a:solidFill>
                  <a:schemeClr val="bg1"/>
                </a:solidFill>
              </a:rPr>
              <a:t>Observer in train</a:t>
            </a:r>
            <a:endParaRPr lang="en-AU"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heckerboard(across)">
                                      <p:cBhvr>
                                        <p:cTn id="7"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404664"/>
            <a:ext cx="2601931" cy="461665"/>
          </a:xfrm>
          <a:prstGeom prst="rect">
            <a:avLst/>
          </a:prstGeom>
          <a:noFill/>
        </p:spPr>
        <p:txBody>
          <a:bodyPr wrap="none" rtlCol="0">
            <a:spAutoFit/>
          </a:bodyPr>
          <a:lstStyle/>
          <a:p>
            <a:r>
              <a:rPr lang="en-AU" sz="2400" b="1" dirty="0" smtClean="0">
                <a:solidFill>
                  <a:schemeClr val="bg1"/>
                </a:solidFill>
              </a:rPr>
              <a:t>Observer on bench</a:t>
            </a:r>
            <a:endParaRPr lang="en-AU" sz="2400" b="1"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11560" y="1412776"/>
            <a:ext cx="7571854" cy="43204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checkerboard(across)">
                                      <p:cBhvr>
                                        <p:cTn id="7" dur="1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404664"/>
            <a:ext cx="7315016" cy="584775"/>
          </a:xfrm>
          <a:prstGeom prst="rect">
            <a:avLst/>
          </a:prstGeom>
          <a:noFill/>
        </p:spPr>
        <p:txBody>
          <a:bodyPr wrap="none" rtlCol="0">
            <a:spAutoFit/>
          </a:bodyPr>
          <a:lstStyle/>
          <a:p>
            <a:r>
              <a:rPr lang="en-AU" sz="3200" dirty="0" smtClean="0">
                <a:solidFill>
                  <a:schemeClr val="bg1"/>
                </a:solidFill>
              </a:rPr>
              <a:t>Einstein’s insights from these assumptions.</a:t>
            </a:r>
            <a:endParaRPr lang="en-AU" sz="3200" dirty="0">
              <a:solidFill>
                <a:schemeClr val="bg1"/>
              </a:solidFill>
            </a:endParaRPr>
          </a:p>
        </p:txBody>
      </p:sp>
      <p:sp>
        <p:nvSpPr>
          <p:cNvPr id="5" name="TextBox 4"/>
          <p:cNvSpPr txBox="1"/>
          <p:nvPr/>
        </p:nvSpPr>
        <p:spPr>
          <a:xfrm>
            <a:off x="467544" y="1340768"/>
            <a:ext cx="8460432" cy="1569660"/>
          </a:xfrm>
          <a:prstGeom prst="rect">
            <a:avLst/>
          </a:prstGeom>
          <a:noFill/>
        </p:spPr>
        <p:txBody>
          <a:bodyPr wrap="square" rtlCol="0">
            <a:spAutoFit/>
          </a:bodyPr>
          <a:lstStyle/>
          <a:p>
            <a:r>
              <a:rPr lang="en-AU" sz="3200" dirty="0" smtClean="0">
                <a:solidFill>
                  <a:schemeClr val="bg1"/>
                </a:solidFill>
              </a:rPr>
              <a:t>Length and time measurements are not absolute, rather, they depend on the relative motion of the observer.</a:t>
            </a:r>
            <a:endParaRPr lang="en-AU" sz="3200" dirty="0">
              <a:solidFill>
                <a:schemeClr val="bg1"/>
              </a:solidFill>
            </a:endParaRPr>
          </a:p>
        </p:txBody>
      </p:sp>
      <p:sp>
        <p:nvSpPr>
          <p:cNvPr id="7" name="TextBox 6"/>
          <p:cNvSpPr txBox="1"/>
          <p:nvPr/>
        </p:nvSpPr>
        <p:spPr>
          <a:xfrm>
            <a:off x="2987824" y="2564904"/>
            <a:ext cx="755335" cy="461665"/>
          </a:xfrm>
          <a:prstGeom prst="rect">
            <a:avLst/>
          </a:prstGeom>
          <a:noFill/>
        </p:spPr>
        <p:txBody>
          <a:bodyPr wrap="none" rtlCol="0">
            <a:spAutoFit/>
          </a:bodyPr>
          <a:lstStyle/>
          <a:p>
            <a:r>
              <a:rPr lang="en-AU" sz="2400" dirty="0" smtClean="0">
                <a:solidFill>
                  <a:schemeClr val="bg1"/>
                </a:solidFill>
                <a:hlinkClick r:id="rId2"/>
              </a:rPr>
              <a:t>Link</a:t>
            </a:r>
            <a:r>
              <a:rPr lang="en-AU" sz="2400" dirty="0" smtClean="0">
                <a:solidFill>
                  <a:schemeClr val="bg1"/>
                </a:solidFill>
              </a:rPr>
              <a:t> </a:t>
            </a:r>
            <a:endParaRPr lang="en-AU" sz="2400" dirty="0">
              <a:solidFill>
                <a:schemeClr val="bg1"/>
              </a:solidFill>
            </a:endParaRPr>
          </a:p>
        </p:txBody>
      </p:sp>
      <p:pic>
        <p:nvPicPr>
          <p:cNvPr id="1027" name="Picture 3"/>
          <p:cNvPicPr>
            <a:picLocks noChangeAspect="1" noChangeArrowheads="1"/>
          </p:cNvPicPr>
          <p:nvPr/>
        </p:nvPicPr>
        <p:blipFill>
          <a:blip r:embed="rId3" cstate="print"/>
          <a:srcRect/>
          <a:stretch>
            <a:fillRect/>
          </a:stretch>
        </p:blipFill>
        <p:spPr bwMode="auto">
          <a:xfrm>
            <a:off x="3707904" y="3284984"/>
            <a:ext cx="3400425" cy="2505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1000"/>
                                        <p:tgtEl>
                                          <p:spTgt spid="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relativity.jpg"/>
          <p:cNvPicPr>
            <a:picLocks noChangeAspect="1" noChangeArrowheads="1"/>
          </p:cNvPicPr>
          <p:nvPr/>
        </p:nvPicPr>
        <p:blipFill>
          <a:blip r:embed="rId2" cstate="print"/>
          <a:srcRect/>
          <a:stretch>
            <a:fillRect/>
          </a:stretch>
        </p:blipFill>
        <p:spPr bwMode="auto">
          <a:xfrm>
            <a:off x="395536" y="1196752"/>
            <a:ext cx="5832648" cy="2952328"/>
          </a:xfrm>
          <a:prstGeom prst="rect">
            <a:avLst/>
          </a:prstGeom>
          <a:noFill/>
        </p:spPr>
      </p:pic>
      <p:sp>
        <p:nvSpPr>
          <p:cNvPr id="5" name="TextBox 4"/>
          <p:cNvSpPr txBox="1"/>
          <p:nvPr/>
        </p:nvSpPr>
        <p:spPr>
          <a:xfrm>
            <a:off x="611560" y="548680"/>
            <a:ext cx="6983387" cy="461665"/>
          </a:xfrm>
          <a:prstGeom prst="rect">
            <a:avLst/>
          </a:prstGeom>
          <a:noFill/>
        </p:spPr>
        <p:txBody>
          <a:bodyPr wrap="none" rtlCol="0">
            <a:spAutoFit/>
          </a:bodyPr>
          <a:lstStyle/>
          <a:p>
            <a:r>
              <a:rPr lang="en-AU" sz="2400" dirty="0" smtClean="0">
                <a:solidFill>
                  <a:schemeClr val="bg1"/>
                </a:solidFill>
              </a:rPr>
              <a:t>Frame B is moving to the right with respect to Frame A</a:t>
            </a:r>
            <a:endParaRPr lang="en-AU" sz="2400" dirty="0">
              <a:solidFill>
                <a:schemeClr val="bg1"/>
              </a:solidFill>
            </a:endParaRPr>
          </a:p>
        </p:txBody>
      </p:sp>
      <p:sp>
        <p:nvSpPr>
          <p:cNvPr id="6" name="TextBox 5"/>
          <p:cNvSpPr txBox="1"/>
          <p:nvPr/>
        </p:nvSpPr>
        <p:spPr>
          <a:xfrm>
            <a:off x="1043608" y="0"/>
            <a:ext cx="2913811" cy="584775"/>
          </a:xfrm>
          <a:prstGeom prst="rect">
            <a:avLst/>
          </a:prstGeom>
          <a:noFill/>
        </p:spPr>
        <p:txBody>
          <a:bodyPr wrap="none" rtlCol="0">
            <a:spAutoFit/>
          </a:bodyPr>
          <a:lstStyle/>
          <a:p>
            <a:r>
              <a:rPr lang="en-AU" sz="3200" b="1" dirty="0" smtClean="0">
                <a:solidFill>
                  <a:schemeClr val="bg1"/>
                </a:solidFill>
              </a:rPr>
              <a:t>Relative Motion</a:t>
            </a:r>
            <a:endParaRPr lang="en-AU" sz="3200" b="1" dirty="0">
              <a:solidFill>
                <a:schemeClr val="bg1"/>
              </a:solidFill>
            </a:endParaRPr>
          </a:p>
        </p:txBody>
      </p:sp>
      <p:sp>
        <p:nvSpPr>
          <p:cNvPr id="7" name="TextBox 6"/>
          <p:cNvSpPr txBox="1"/>
          <p:nvPr/>
        </p:nvSpPr>
        <p:spPr>
          <a:xfrm>
            <a:off x="611560" y="4365104"/>
            <a:ext cx="7058984" cy="461665"/>
          </a:xfrm>
          <a:prstGeom prst="rect">
            <a:avLst/>
          </a:prstGeom>
          <a:noFill/>
        </p:spPr>
        <p:txBody>
          <a:bodyPr wrap="none" rtlCol="0">
            <a:spAutoFit/>
          </a:bodyPr>
          <a:lstStyle/>
          <a:p>
            <a:r>
              <a:rPr lang="en-AU" sz="2400" dirty="0" smtClean="0">
                <a:solidFill>
                  <a:schemeClr val="bg1"/>
                </a:solidFill>
              </a:rPr>
              <a:t>Observer B is stationary in his own reference frame (B).</a:t>
            </a:r>
            <a:endParaRPr lang="en-AU" sz="2400" dirty="0">
              <a:solidFill>
                <a:schemeClr val="bg1"/>
              </a:solidFill>
            </a:endParaRPr>
          </a:p>
        </p:txBody>
      </p:sp>
      <p:sp>
        <p:nvSpPr>
          <p:cNvPr id="8" name="TextBox 7"/>
          <p:cNvSpPr txBox="1"/>
          <p:nvPr/>
        </p:nvSpPr>
        <p:spPr>
          <a:xfrm>
            <a:off x="683568" y="4869160"/>
            <a:ext cx="7540013" cy="1200329"/>
          </a:xfrm>
          <a:prstGeom prst="rect">
            <a:avLst/>
          </a:prstGeom>
          <a:noFill/>
        </p:spPr>
        <p:txBody>
          <a:bodyPr wrap="none" rtlCol="0">
            <a:spAutoFit/>
          </a:bodyPr>
          <a:lstStyle/>
          <a:p>
            <a:r>
              <a:rPr lang="en-AU" sz="2400" dirty="0" smtClean="0">
                <a:solidFill>
                  <a:schemeClr val="bg1"/>
                </a:solidFill>
              </a:rPr>
              <a:t>To an observer in reference frame A:</a:t>
            </a:r>
          </a:p>
          <a:p>
            <a:r>
              <a:rPr lang="en-AU" sz="2400" dirty="0" smtClean="0">
                <a:solidFill>
                  <a:schemeClr val="bg1"/>
                </a:solidFill>
              </a:rPr>
              <a:t>Time in B appears to pass more slowly (time dilation)</a:t>
            </a:r>
          </a:p>
          <a:p>
            <a:r>
              <a:rPr lang="en-AU" sz="2400" dirty="0" smtClean="0">
                <a:solidFill>
                  <a:schemeClr val="bg1"/>
                </a:solidFill>
              </a:rPr>
              <a:t>The length of the rule appears shorter ( length contraction)</a:t>
            </a:r>
            <a:endParaRPr lang="en-AU" sz="2400" dirty="0">
              <a:solidFill>
                <a:schemeClr val="bg1"/>
              </a:solidFill>
            </a:endParaRPr>
          </a:p>
        </p:txBody>
      </p:sp>
      <p:sp>
        <p:nvSpPr>
          <p:cNvPr id="9" name="TextBox 8"/>
          <p:cNvSpPr txBox="1"/>
          <p:nvPr/>
        </p:nvSpPr>
        <p:spPr>
          <a:xfrm>
            <a:off x="251520" y="6237312"/>
            <a:ext cx="8702832" cy="461665"/>
          </a:xfrm>
          <a:prstGeom prst="rect">
            <a:avLst/>
          </a:prstGeom>
          <a:noFill/>
        </p:spPr>
        <p:txBody>
          <a:bodyPr wrap="none" rtlCol="0">
            <a:spAutoFit/>
          </a:bodyPr>
          <a:lstStyle/>
          <a:p>
            <a:r>
              <a:rPr lang="en-AU" sz="2400" dirty="0" smtClean="0">
                <a:solidFill>
                  <a:schemeClr val="bg1"/>
                </a:solidFill>
              </a:rPr>
              <a:t>Additionally, the mass of objects in B are increased with respect to A.</a:t>
            </a:r>
            <a:endParaRPr lang="en-AU" sz="2400" dirty="0">
              <a:solidFill>
                <a:schemeClr val="bg1"/>
              </a:solidFill>
            </a:endParaRPr>
          </a:p>
        </p:txBody>
      </p:sp>
      <p:sp>
        <p:nvSpPr>
          <p:cNvPr id="10" name="TextBox 9">
            <a:hlinkClick r:id="rId3"/>
          </p:cNvPr>
          <p:cNvSpPr txBox="1"/>
          <p:nvPr/>
        </p:nvSpPr>
        <p:spPr>
          <a:xfrm>
            <a:off x="6679236" y="1340768"/>
            <a:ext cx="647934" cy="461665"/>
          </a:xfrm>
          <a:prstGeom prst="rect">
            <a:avLst/>
          </a:prstGeom>
          <a:noFill/>
        </p:spPr>
        <p:txBody>
          <a:bodyPr wrap="none" rtlCol="0">
            <a:spAutoFit/>
          </a:bodyPr>
          <a:lstStyle/>
          <a:p>
            <a:r>
              <a:rPr lang="en-AU" sz="2400" b="1" dirty="0" smtClean="0">
                <a:solidFill>
                  <a:schemeClr val="bg1"/>
                </a:solidFill>
              </a:rPr>
              <a:t>link</a:t>
            </a:r>
            <a:endParaRPr lang="en-AU"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cstate="print"/>
          <a:srcRect/>
          <a:stretch>
            <a:fillRect/>
          </a:stretch>
        </p:blipFill>
        <p:spPr bwMode="auto">
          <a:xfrm>
            <a:off x="3477885" y="764704"/>
            <a:ext cx="5666115" cy="3933056"/>
          </a:xfrm>
          <a:prstGeom prst="rect">
            <a:avLst/>
          </a:prstGeom>
          <a:noFill/>
          <a:ln w="9525">
            <a:noFill/>
            <a:miter lim="800000"/>
            <a:headEnd/>
            <a:tailEnd/>
          </a:ln>
        </p:spPr>
      </p:pic>
      <p:pic>
        <p:nvPicPr>
          <p:cNvPr id="3074" name="Picture 2" descr="Time dilation graph"/>
          <p:cNvPicPr>
            <a:picLocks noChangeAspect="1" noChangeArrowheads="1"/>
          </p:cNvPicPr>
          <p:nvPr/>
        </p:nvPicPr>
        <p:blipFill>
          <a:blip r:embed="rId3" cstate="print"/>
          <a:srcRect/>
          <a:stretch>
            <a:fillRect/>
          </a:stretch>
        </p:blipFill>
        <p:spPr bwMode="auto">
          <a:xfrm>
            <a:off x="0" y="908720"/>
            <a:ext cx="3678493" cy="2592288"/>
          </a:xfrm>
          <a:prstGeom prst="rect">
            <a:avLst/>
          </a:prstGeom>
          <a:noFill/>
        </p:spPr>
      </p:pic>
      <p:sp>
        <p:nvSpPr>
          <p:cNvPr id="5" name="TextBox 4"/>
          <p:cNvSpPr txBox="1"/>
          <p:nvPr/>
        </p:nvSpPr>
        <p:spPr>
          <a:xfrm>
            <a:off x="0" y="188640"/>
            <a:ext cx="2368982" cy="584775"/>
          </a:xfrm>
          <a:prstGeom prst="rect">
            <a:avLst/>
          </a:prstGeom>
          <a:noFill/>
        </p:spPr>
        <p:txBody>
          <a:bodyPr wrap="none" rtlCol="0">
            <a:spAutoFit/>
          </a:bodyPr>
          <a:lstStyle/>
          <a:p>
            <a:r>
              <a:rPr lang="en-AU" sz="3200" dirty="0" smtClean="0">
                <a:solidFill>
                  <a:schemeClr val="bg1"/>
                </a:solidFill>
              </a:rPr>
              <a:t>Time dilation</a:t>
            </a:r>
            <a:endParaRPr lang="en-AU" sz="3200" dirty="0">
              <a:solidFill>
                <a:schemeClr val="bg1"/>
              </a:solidFill>
            </a:endParaRPr>
          </a:p>
        </p:txBody>
      </p:sp>
      <p:sp>
        <p:nvSpPr>
          <p:cNvPr id="6" name="TextBox 5"/>
          <p:cNvSpPr txBox="1"/>
          <p:nvPr/>
        </p:nvSpPr>
        <p:spPr>
          <a:xfrm>
            <a:off x="0" y="4077072"/>
            <a:ext cx="9144000" cy="2246769"/>
          </a:xfrm>
          <a:prstGeom prst="rect">
            <a:avLst/>
          </a:prstGeom>
          <a:noFill/>
        </p:spPr>
        <p:txBody>
          <a:bodyPr wrap="square" rtlCol="0">
            <a:spAutoFit/>
          </a:bodyPr>
          <a:lstStyle/>
          <a:p>
            <a:r>
              <a:rPr lang="en-AU" sz="2800" dirty="0" smtClean="0">
                <a:solidFill>
                  <a:schemeClr val="bg1"/>
                </a:solidFill>
              </a:rPr>
              <a:t>Spock is travelling on the Vulcan </a:t>
            </a:r>
            <a:r>
              <a:rPr lang="en-AU" sz="2800" dirty="0" err="1" smtClean="0">
                <a:solidFill>
                  <a:schemeClr val="bg1"/>
                </a:solidFill>
              </a:rPr>
              <a:t>starship</a:t>
            </a:r>
            <a:r>
              <a:rPr lang="en-AU" sz="2800" dirty="0" smtClean="0">
                <a:solidFill>
                  <a:schemeClr val="bg1"/>
                </a:solidFill>
              </a:rPr>
              <a:t> </a:t>
            </a:r>
            <a:r>
              <a:rPr lang="en-AU" sz="2800" dirty="0" err="1" smtClean="0">
                <a:solidFill>
                  <a:schemeClr val="bg1"/>
                </a:solidFill>
              </a:rPr>
              <a:t>Surak</a:t>
            </a:r>
            <a:r>
              <a:rPr lang="en-AU" sz="2800" dirty="0" smtClean="0">
                <a:solidFill>
                  <a:schemeClr val="bg1"/>
                </a:solidFill>
              </a:rPr>
              <a:t> at 0.95c across a nebula of width 5.60 </a:t>
            </a:r>
            <a:r>
              <a:rPr lang="en-AU" sz="2800" dirty="0" err="1" smtClean="0">
                <a:solidFill>
                  <a:schemeClr val="bg1"/>
                </a:solidFill>
              </a:rPr>
              <a:t>ly</a:t>
            </a:r>
            <a:r>
              <a:rPr lang="en-AU" sz="2800" dirty="0" smtClean="0">
                <a:solidFill>
                  <a:schemeClr val="bg1"/>
                </a:solidFill>
              </a:rPr>
              <a:t>.</a:t>
            </a:r>
          </a:p>
          <a:p>
            <a:r>
              <a:rPr lang="en-AU" sz="2800" dirty="0" smtClean="0">
                <a:solidFill>
                  <a:schemeClr val="bg1"/>
                </a:solidFill>
              </a:rPr>
              <a:t>For an observer at the space base, how much time passes while </a:t>
            </a:r>
            <a:r>
              <a:rPr lang="en-AU" sz="2800" dirty="0" err="1" smtClean="0">
                <a:solidFill>
                  <a:schemeClr val="bg1"/>
                </a:solidFill>
              </a:rPr>
              <a:t>Surak</a:t>
            </a:r>
            <a:r>
              <a:rPr lang="en-AU" sz="2800" smtClean="0">
                <a:solidFill>
                  <a:schemeClr val="bg1"/>
                </a:solidFill>
              </a:rPr>
              <a:t> crosses </a:t>
            </a:r>
            <a:r>
              <a:rPr lang="en-AU" sz="2800" dirty="0" smtClean="0">
                <a:solidFill>
                  <a:schemeClr val="bg1"/>
                </a:solidFill>
              </a:rPr>
              <a:t>the nebula?</a:t>
            </a:r>
          </a:p>
          <a:p>
            <a:r>
              <a:rPr lang="en-AU" sz="2800" dirty="0" smtClean="0">
                <a:solidFill>
                  <a:schemeClr val="bg1"/>
                </a:solidFill>
              </a:rPr>
              <a:t>How long does the journey seem to Spock?</a:t>
            </a:r>
            <a:endParaRPr lang="en-AU" sz="2800" dirty="0">
              <a:solidFill>
                <a:schemeClr val="bg1"/>
              </a:solidFill>
            </a:endParaRPr>
          </a:p>
        </p:txBody>
      </p:sp>
      <p:sp>
        <p:nvSpPr>
          <p:cNvPr id="7" name="TextBox 6"/>
          <p:cNvSpPr txBox="1"/>
          <p:nvPr/>
        </p:nvSpPr>
        <p:spPr>
          <a:xfrm>
            <a:off x="7380312" y="5301208"/>
            <a:ext cx="1456424" cy="461665"/>
          </a:xfrm>
          <a:prstGeom prst="rect">
            <a:avLst/>
          </a:prstGeom>
          <a:noFill/>
        </p:spPr>
        <p:txBody>
          <a:bodyPr wrap="none" rtlCol="0">
            <a:spAutoFit/>
          </a:bodyPr>
          <a:lstStyle/>
          <a:p>
            <a:r>
              <a:rPr lang="en-AU" sz="2400" dirty="0" smtClean="0">
                <a:solidFill>
                  <a:srgbClr val="FFFF00"/>
                </a:solidFill>
              </a:rPr>
              <a:t>5.89 years</a:t>
            </a:r>
            <a:endParaRPr lang="en-AU" sz="2400" dirty="0">
              <a:solidFill>
                <a:srgbClr val="FFFF00"/>
              </a:solidFill>
            </a:endParaRPr>
          </a:p>
        </p:txBody>
      </p:sp>
      <p:sp>
        <p:nvSpPr>
          <p:cNvPr id="8" name="TextBox 7"/>
          <p:cNvSpPr txBox="1"/>
          <p:nvPr/>
        </p:nvSpPr>
        <p:spPr>
          <a:xfrm>
            <a:off x="4211960" y="476672"/>
            <a:ext cx="3888432" cy="1200329"/>
          </a:xfrm>
          <a:prstGeom prst="rect">
            <a:avLst/>
          </a:prstGeom>
          <a:noFill/>
        </p:spPr>
        <p:txBody>
          <a:bodyPr wrap="square" rtlCol="0">
            <a:spAutoFit/>
          </a:bodyPr>
          <a:lstStyle/>
          <a:p>
            <a:r>
              <a:rPr lang="en-AU" sz="2400" dirty="0" smtClean="0">
                <a:solidFill>
                  <a:schemeClr val="bg1"/>
                </a:solidFill>
              </a:rPr>
              <a:t>Where t’ is the time for the observer and t is the time on the Vulcan </a:t>
            </a:r>
            <a:r>
              <a:rPr lang="en-AU" sz="2400" dirty="0" err="1" smtClean="0">
                <a:solidFill>
                  <a:schemeClr val="bg1"/>
                </a:solidFill>
              </a:rPr>
              <a:t>starship</a:t>
            </a:r>
            <a:r>
              <a:rPr lang="en-AU" sz="2400" dirty="0" smtClean="0">
                <a:solidFill>
                  <a:schemeClr val="bg1"/>
                </a:solidFill>
              </a:rPr>
              <a:t>, </a:t>
            </a:r>
            <a:r>
              <a:rPr lang="en-AU" sz="2400" dirty="0" err="1" smtClean="0">
                <a:solidFill>
                  <a:schemeClr val="bg1"/>
                </a:solidFill>
              </a:rPr>
              <a:t>Surak</a:t>
            </a:r>
            <a:r>
              <a:rPr lang="en-AU" sz="2400" dirty="0" smtClean="0">
                <a:solidFill>
                  <a:schemeClr val="bg1"/>
                </a:solidFill>
              </a:rPr>
              <a:t>.</a:t>
            </a:r>
            <a:endParaRPr lang="en-AU" sz="2400" dirty="0">
              <a:solidFill>
                <a:schemeClr val="bg1"/>
              </a:solidFill>
            </a:endParaRPr>
          </a:p>
        </p:txBody>
      </p:sp>
      <p:sp>
        <p:nvSpPr>
          <p:cNvPr id="9" name="TextBox 8"/>
          <p:cNvSpPr txBox="1"/>
          <p:nvPr/>
        </p:nvSpPr>
        <p:spPr>
          <a:xfrm>
            <a:off x="7308304" y="5877272"/>
            <a:ext cx="1456424" cy="461665"/>
          </a:xfrm>
          <a:prstGeom prst="rect">
            <a:avLst/>
          </a:prstGeom>
          <a:noFill/>
        </p:spPr>
        <p:txBody>
          <a:bodyPr wrap="none" rtlCol="0">
            <a:spAutoFit/>
          </a:bodyPr>
          <a:lstStyle/>
          <a:p>
            <a:r>
              <a:rPr lang="en-AU" sz="2400" dirty="0" smtClean="0">
                <a:solidFill>
                  <a:srgbClr val="FFFF00"/>
                </a:solidFill>
              </a:rPr>
              <a:t>1.84 years</a:t>
            </a:r>
            <a:endParaRPr lang="en-AU" sz="2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1000"/>
                                        <p:tgtEl>
                                          <p:spTgt spid="8"/>
                                        </p:tgtEl>
                                      </p:cBhvr>
                                    </p:animEffect>
                                  </p:childTnLst>
                                </p:cTn>
                              </p:par>
                            </p:childTnLst>
                          </p:cTn>
                        </p:par>
                        <p:par>
                          <p:cTn id="12" fill="hold">
                            <p:stCondLst>
                              <p:cond delay="1500"/>
                            </p:stCondLst>
                            <p:childTnLst>
                              <p:par>
                                <p:cTn id="13" presetID="9" presetClass="entr" presetSubtype="0" fill="hold" nodeType="afterEffect">
                                  <p:stCondLst>
                                    <p:cond delay="0"/>
                                  </p:stCondLst>
                                  <p:childTnLst>
                                    <p:set>
                                      <p:cBhvr>
                                        <p:cTn id="14" dur="1" fill="hold">
                                          <p:stCondLst>
                                            <p:cond delay="0"/>
                                          </p:stCondLst>
                                        </p:cTn>
                                        <p:tgtEl>
                                          <p:spTgt spid="3077"/>
                                        </p:tgtEl>
                                        <p:attrNameLst>
                                          <p:attrName>style.visibility</p:attrName>
                                        </p:attrNameLst>
                                      </p:cBhvr>
                                      <p:to>
                                        <p:strVal val="visible"/>
                                      </p:to>
                                    </p:set>
                                    <p:animEffect transition="in" filter="dissolve">
                                      <p:cBhvr>
                                        <p:cTn id="15" dur="2000"/>
                                        <p:tgtEl>
                                          <p:spTgt spid="307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amond(in)">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amond(in)">
                                      <p:cBhvr>
                                        <p:cTn id="3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www.startrek-wallpapers.com/bulkupload/startrek/Star%20Trek%20TNG/Starship-Enterprise-NCC-1701-D-Background.jpg"/>
          <p:cNvPicPr>
            <a:picLocks noChangeAspect="1" noChangeArrowheads="1"/>
          </p:cNvPicPr>
          <p:nvPr/>
        </p:nvPicPr>
        <p:blipFill>
          <a:blip r:embed="rId2" cstate="print"/>
          <a:srcRect/>
          <a:stretch>
            <a:fillRect/>
          </a:stretch>
        </p:blipFill>
        <p:spPr bwMode="auto">
          <a:xfrm>
            <a:off x="1763688" y="908720"/>
            <a:ext cx="5760640" cy="4219981"/>
          </a:xfrm>
          <a:prstGeom prst="rect">
            <a:avLst/>
          </a:prstGeom>
          <a:noFill/>
        </p:spPr>
      </p:pic>
      <p:sp>
        <p:nvSpPr>
          <p:cNvPr id="5" name="TextBox 4"/>
          <p:cNvSpPr txBox="1"/>
          <p:nvPr/>
        </p:nvSpPr>
        <p:spPr>
          <a:xfrm>
            <a:off x="147370" y="188640"/>
            <a:ext cx="8996630" cy="584775"/>
          </a:xfrm>
          <a:prstGeom prst="rect">
            <a:avLst/>
          </a:prstGeom>
          <a:noFill/>
        </p:spPr>
        <p:txBody>
          <a:bodyPr wrap="none" rtlCol="0">
            <a:spAutoFit/>
          </a:bodyPr>
          <a:lstStyle/>
          <a:p>
            <a:r>
              <a:rPr lang="en-AU" sz="3200" dirty="0" smtClean="0">
                <a:solidFill>
                  <a:schemeClr val="bg1"/>
                </a:solidFill>
              </a:rPr>
              <a:t>Length contraction due – due to contraction of space</a:t>
            </a:r>
            <a:endParaRPr lang="en-AU" sz="3200" dirty="0">
              <a:solidFill>
                <a:schemeClr val="bg1"/>
              </a:solidFill>
            </a:endParaRPr>
          </a:p>
        </p:txBody>
      </p:sp>
      <p:sp>
        <p:nvSpPr>
          <p:cNvPr id="6" name="TextBox 5"/>
          <p:cNvSpPr txBox="1"/>
          <p:nvPr/>
        </p:nvSpPr>
        <p:spPr>
          <a:xfrm>
            <a:off x="827584" y="5301208"/>
            <a:ext cx="8316416" cy="830997"/>
          </a:xfrm>
          <a:prstGeom prst="rect">
            <a:avLst/>
          </a:prstGeom>
          <a:noFill/>
        </p:spPr>
        <p:txBody>
          <a:bodyPr wrap="square" rtlCol="0">
            <a:spAutoFit/>
          </a:bodyPr>
          <a:lstStyle/>
          <a:p>
            <a:r>
              <a:rPr lang="en-AU" sz="2400" dirty="0" smtClean="0">
                <a:solidFill>
                  <a:schemeClr val="bg1"/>
                </a:solidFill>
              </a:rPr>
              <a:t>Which dimensions of Enterprise would change if she were heading straight towards you at Relativistic speed?</a:t>
            </a:r>
            <a:endParaRPr lang="en-AU" sz="2400" dirty="0">
              <a:solidFill>
                <a:schemeClr val="bg1"/>
              </a:solidFill>
            </a:endParaRPr>
          </a:p>
        </p:txBody>
      </p:sp>
      <p:sp>
        <p:nvSpPr>
          <p:cNvPr id="7" name="TextBox 6"/>
          <p:cNvSpPr txBox="1"/>
          <p:nvPr/>
        </p:nvSpPr>
        <p:spPr>
          <a:xfrm>
            <a:off x="1619672" y="6237312"/>
            <a:ext cx="6674712" cy="461665"/>
          </a:xfrm>
          <a:prstGeom prst="rect">
            <a:avLst/>
          </a:prstGeom>
          <a:noFill/>
        </p:spPr>
        <p:txBody>
          <a:bodyPr wrap="none" rtlCol="0">
            <a:spAutoFit/>
          </a:bodyPr>
          <a:lstStyle/>
          <a:p>
            <a:r>
              <a:rPr lang="en-AU" sz="2400" dirty="0" smtClean="0">
                <a:solidFill>
                  <a:srgbClr val="FFFF00"/>
                </a:solidFill>
              </a:rPr>
              <a:t>Length from front to back, only, would seem shorter.</a:t>
            </a:r>
            <a:endParaRPr lang="en-AU" sz="2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checkerboard(across)">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cstate="print"/>
          <a:srcRect/>
          <a:stretch>
            <a:fillRect/>
          </a:stretch>
        </p:blipFill>
        <p:spPr bwMode="auto">
          <a:xfrm>
            <a:off x="1043608" y="836712"/>
            <a:ext cx="7272952"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hutterspeaks.com/wp-content/uploads/2007/01/speed_of_light.JPG"/>
          <p:cNvPicPr>
            <a:picLocks noChangeAspect="1" noChangeArrowheads="1"/>
          </p:cNvPicPr>
          <p:nvPr/>
        </p:nvPicPr>
        <p:blipFill>
          <a:blip r:embed="rId2" cstate="print"/>
          <a:srcRect/>
          <a:stretch>
            <a:fillRect/>
          </a:stretch>
        </p:blipFill>
        <p:spPr bwMode="auto">
          <a:xfrm>
            <a:off x="0" y="0"/>
            <a:ext cx="9144000" cy="6868162"/>
          </a:xfrm>
          <a:prstGeom prst="rect">
            <a:avLst/>
          </a:prstGeom>
          <a:noFill/>
        </p:spPr>
      </p:pic>
      <p:sp>
        <p:nvSpPr>
          <p:cNvPr id="4" name="TextBox 3"/>
          <p:cNvSpPr txBox="1"/>
          <p:nvPr/>
        </p:nvSpPr>
        <p:spPr>
          <a:xfrm>
            <a:off x="251520" y="188640"/>
            <a:ext cx="8496944" cy="830997"/>
          </a:xfrm>
          <a:prstGeom prst="rect">
            <a:avLst/>
          </a:prstGeom>
          <a:noFill/>
        </p:spPr>
        <p:txBody>
          <a:bodyPr wrap="square" rtlCol="0">
            <a:spAutoFit/>
          </a:bodyPr>
          <a:lstStyle/>
          <a:p>
            <a:r>
              <a:rPr lang="en-AU" sz="2400" dirty="0" smtClean="0">
                <a:solidFill>
                  <a:schemeClr val="bg1"/>
                </a:solidFill>
              </a:rPr>
              <a:t>Einstein concluded that  the speed of light was the ultimate velocity in the Universe.</a:t>
            </a:r>
            <a:endParaRPr lang="en-AU" sz="2400" dirty="0">
              <a:solidFill>
                <a:schemeClr val="bg1"/>
              </a:solidFill>
            </a:endParaRPr>
          </a:p>
        </p:txBody>
      </p:sp>
      <p:sp>
        <p:nvSpPr>
          <p:cNvPr id="5" name="TextBox 4"/>
          <p:cNvSpPr txBox="1"/>
          <p:nvPr/>
        </p:nvSpPr>
        <p:spPr>
          <a:xfrm>
            <a:off x="323528" y="1124744"/>
            <a:ext cx="8496944" cy="1938992"/>
          </a:xfrm>
          <a:prstGeom prst="rect">
            <a:avLst/>
          </a:prstGeom>
          <a:noFill/>
        </p:spPr>
        <p:txBody>
          <a:bodyPr wrap="square" rtlCol="0">
            <a:spAutoFit/>
          </a:bodyPr>
          <a:lstStyle/>
          <a:p>
            <a:r>
              <a:rPr lang="en-AU" sz="2400" dirty="0" smtClean="0">
                <a:solidFill>
                  <a:schemeClr val="bg1"/>
                </a:solidFill>
              </a:rPr>
              <a:t>Imagine a bullet at 90% the speed of light inside a rocket travelling at 90% the speed of light.</a:t>
            </a:r>
          </a:p>
          <a:p>
            <a:r>
              <a:rPr lang="en-AU" sz="2400" dirty="0" smtClean="0">
                <a:solidFill>
                  <a:schemeClr val="bg1"/>
                </a:solidFill>
              </a:rPr>
              <a:t>Einstein showed that because metre sticks are shortening and time is slowing down, the sum of these velocities is actually close to 99% the speed of light.</a:t>
            </a:r>
            <a:endParaRPr lang="en-AU" sz="2400" dirty="0">
              <a:solidFill>
                <a:schemeClr val="bg1"/>
              </a:solidFill>
            </a:endParaRPr>
          </a:p>
        </p:txBody>
      </p:sp>
      <p:sp>
        <p:nvSpPr>
          <p:cNvPr id="7" name="TextBox 6"/>
          <p:cNvSpPr txBox="1"/>
          <p:nvPr/>
        </p:nvSpPr>
        <p:spPr>
          <a:xfrm>
            <a:off x="323528" y="3212976"/>
            <a:ext cx="8496944" cy="830997"/>
          </a:xfrm>
          <a:prstGeom prst="rect">
            <a:avLst/>
          </a:prstGeom>
          <a:noFill/>
        </p:spPr>
        <p:txBody>
          <a:bodyPr wrap="square" rtlCol="0">
            <a:spAutoFit/>
          </a:bodyPr>
          <a:lstStyle/>
          <a:p>
            <a:r>
              <a:rPr lang="en-AU" sz="2400" dirty="0" smtClean="0">
                <a:solidFill>
                  <a:schemeClr val="bg1"/>
                </a:solidFill>
              </a:rPr>
              <a:t>No matter how hard you tried, you could never exceed the speed of light.</a:t>
            </a:r>
            <a:endParaRPr lang="en-AU"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neurokabbalistiek.nl/Light%20Beam1.jpg"/>
          <p:cNvPicPr>
            <a:picLocks noChangeAspect="1" noChangeArrowheads="1"/>
          </p:cNvPicPr>
          <p:nvPr/>
        </p:nvPicPr>
        <p:blipFill>
          <a:blip r:embed="rId2" cstate="print"/>
          <a:srcRect/>
          <a:stretch>
            <a:fillRect/>
          </a:stretch>
        </p:blipFill>
        <p:spPr bwMode="auto">
          <a:xfrm>
            <a:off x="0" y="-1"/>
            <a:ext cx="9144000" cy="6858001"/>
          </a:xfrm>
          <a:prstGeom prst="rect">
            <a:avLst/>
          </a:prstGeom>
          <a:noFill/>
          <a:scene3d>
            <a:camera prst="orthographicFront">
              <a:rot lat="0" lon="10800000" rev="0"/>
            </a:camera>
            <a:lightRig rig="threePt" dir="t"/>
          </a:scene3d>
        </p:spPr>
      </p:pic>
      <p:sp>
        <p:nvSpPr>
          <p:cNvPr id="4" name="TextBox 3"/>
          <p:cNvSpPr txBox="1"/>
          <p:nvPr/>
        </p:nvSpPr>
        <p:spPr>
          <a:xfrm>
            <a:off x="1043608" y="0"/>
            <a:ext cx="2532488" cy="584775"/>
          </a:xfrm>
          <a:prstGeom prst="rect">
            <a:avLst/>
          </a:prstGeom>
          <a:noFill/>
        </p:spPr>
        <p:txBody>
          <a:bodyPr wrap="none" rtlCol="0">
            <a:spAutoFit/>
          </a:bodyPr>
          <a:lstStyle/>
          <a:p>
            <a:r>
              <a:rPr lang="en-AU" sz="3200" dirty="0" smtClean="0">
                <a:solidFill>
                  <a:schemeClr val="bg1"/>
                </a:solidFill>
              </a:rPr>
              <a:t>Mass increase</a:t>
            </a:r>
            <a:endParaRPr lang="en-AU" sz="3200" dirty="0">
              <a:solidFill>
                <a:schemeClr val="bg1"/>
              </a:solidFill>
            </a:endParaRPr>
          </a:p>
        </p:txBody>
      </p:sp>
      <p:sp>
        <p:nvSpPr>
          <p:cNvPr id="5" name="TextBox 4"/>
          <p:cNvSpPr txBox="1"/>
          <p:nvPr/>
        </p:nvSpPr>
        <p:spPr>
          <a:xfrm>
            <a:off x="0" y="620688"/>
            <a:ext cx="6552728" cy="1200329"/>
          </a:xfrm>
          <a:prstGeom prst="rect">
            <a:avLst/>
          </a:prstGeom>
          <a:noFill/>
          <a:scene3d>
            <a:camera prst="orthographicFront">
              <a:rot lat="0" lon="300000" rev="0"/>
            </a:camera>
            <a:lightRig rig="threePt" dir="t"/>
          </a:scene3d>
        </p:spPr>
        <p:txBody>
          <a:bodyPr wrap="square" rtlCol="0">
            <a:spAutoFit/>
          </a:bodyPr>
          <a:lstStyle/>
          <a:p>
            <a:r>
              <a:rPr lang="en-AU" sz="2400" dirty="0" smtClean="0">
                <a:solidFill>
                  <a:schemeClr val="bg1"/>
                </a:solidFill>
              </a:rPr>
              <a:t>As work is done to increase the speed of an object, to relativistic speeds, some of the energy supplied goes into increasing the mass of the object.</a:t>
            </a:r>
            <a:endParaRPr lang="en-AU" sz="2400" dirty="0">
              <a:solidFill>
                <a:schemeClr val="bg1"/>
              </a:solidFill>
            </a:endParaRPr>
          </a:p>
        </p:txBody>
      </p:sp>
      <p:sp>
        <p:nvSpPr>
          <p:cNvPr id="7" name="TextBox 6"/>
          <p:cNvSpPr txBox="1"/>
          <p:nvPr/>
        </p:nvSpPr>
        <p:spPr>
          <a:xfrm>
            <a:off x="0" y="2060848"/>
            <a:ext cx="4067944" cy="3046988"/>
          </a:xfrm>
          <a:prstGeom prst="rect">
            <a:avLst/>
          </a:prstGeom>
          <a:noFill/>
        </p:spPr>
        <p:txBody>
          <a:bodyPr wrap="square" rtlCol="0">
            <a:spAutoFit/>
          </a:bodyPr>
          <a:lstStyle/>
          <a:p>
            <a:r>
              <a:rPr lang="en-AU" sz="2400" dirty="0" smtClean="0">
                <a:solidFill>
                  <a:schemeClr val="bg1"/>
                </a:solidFill>
              </a:rPr>
              <a:t>As the object becomes more massive, a proportionately larger force is needed to produce an increment of acceleration. Thus it becomes harder and harder to accelerate the object.</a:t>
            </a:r>
          </a:p>
          <a:p>
            <a:r>
              <a:rPr lang="en-AU" sz="2400" dirty="0" smtClean="0">
                <a:solidFill>
                  <a:schemeClr val="bg1"/>
                </a:solidFill>
              </a:rPr>
              <a:t>(F = ma)</a:t>
            </a:r>
            <a:endParaRPr lang="en-AU" sz="2400" dirty="0">
              <a:solidFill>
                <a:schemeClr val="bg1"/>
              </a:solidFill>
            </a:endParaRPr>
          </a:p>
        </p:txBody>
      </p:sp>
      <p:sp>
        <p:nvSpPr>
          <p:cNvPr id="8" name="TextBox 7"/>
          <p:cNvSpPr txBox="1"/>
          <p:nvPr/>
        </p:nvSpPr>
        <p:spPr>
          <a:xfrm>
            <a:off x="4860032" y="3501008"/>
            <a:ext cx="4283968" cy="1569660"/>
          </a:xfrm>
          <a:prstGeom prst="rect">
            <a:avLst/>
          </a:prstGeom>
          <a:noFill/>
        </p:spPr>
        <p:txBody>
          <a:bodyPr wrap="square" rtlCol="0">
            <a:spAutoFit/>
          </a:bodyPr>
          <a:lstStyle/>
          <a:p>
            <a:r>
              <a:rPr lang="en-AU" sz="2400" dirty="0" smtClean="0">
                <a:solidFill>
                  <a:schemeClr val="bg1"/>
                </a:solidFill>
              </a:rPr>
              <a:t>As the work done on the object to accelerate it is W = F.s, the energy required to accelerate it is proportionately greater.</a:t>
            </a:r>
            <a:endParaRPr lang="en-AU" sz="2400" dirty="0">
              <a:solidFill>
                <a:schemeClr val="bg1"/>
              </a:solidFill>
            </a:endParaRPr>
          </a:p>
        </p:txBody>
      </p:sp>
      <p:sp>
        <p:nvSpPr>
          <p:cNvPr id="9" name="TextBox 8"/>
          <p:cNvSpPr txBox="1"/>
          <p:nvPr/>
        </p:nvSpPr>
        <p:spPr>
          <a:xfrm>
            <a:off x="827584" y="5657671"/>
            <a:ext cx="8064896" cy="1200329"/>
          </a:xfrm>
          <a:prstGeom prst="rect">
            <a:avLst/>
          </a:prstGeom>
          <a:noFill/>
        </p:spPr>
        <p:txBody>
          <a:bodyPr wrap="square" rtlCol="0">
            <a:spAutoFit/>
          </a:bodyPr>
          <a:lstStyle/>
          <a:p>
            <a:r>
              <a:rPr lang="en-AU" sz="2400" dirty="0" smtClean="0">
                <a:solidFill>
                  <a:schemeClr val="bg1"/>
                </a:solidFill>
              </a:rPr>
              <a:t>As the object approaches the speed of light the force needed to accelerate it approaches infinity, therefore it is impossible to reach the speed of light!</a:t>
            </a:r>
            <a:endParaRPr lang="en-AU"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par>
                          <p:cTn id="23" fill="hold">
                            <p:stCondLst>
                              <p:cond delay="500"/>
                            </p:stCondLst>
                            <p:childTnLst>
                              <p:par>
                                <p:cTn id="24" presetID="55" presetClass="entr" presetSubtype="0" fill="hold" nodeType="afterEffect">
                                  <p:stCondLst>
                                    <p:cond delay="0"/>
                                  </p:stCondLst>
                                  <p:childTnLst>
                                    <p:set>
                                      <p:cBhvr>
                                        <p:cTn id="25" dur="1" fill="hold">
                                          <p:stCondLst>
                                            <p:cond delay="0"/>
                                          </p:stCondLst>
                                        </p:cTn>
                                        <p:tgtEl>
                                          <p:spTgt spid="19458"/>
                                        </p:tgtEl>
                                        <p:attrNameLst>
                                          <p:attrName>style.visibility</p:attrName>
                                        </p:attrNameLst>
                                      </p:cBhvr>
                                      <p:to>
                                        <p:strVal val="visible"/>
                                      </p:to>
                                    </p:set>
                                    <p:anim calcmode="lin" valueType="num">
                                      <p:cBhvr>
                                        <p:cTn id="26" dur="2000" fill="hold"/>
                                        <p:tgtEl>
                                          <p:spTgt spid="19458"/>
                                        </p:tgtEl>
                                        <p:attrNameLst>
                                          <p:attrName>ppt_w</p:attrName>
                                        </p:attrNameLst>
                                      </p:cBhvr>
                                      <p:tavLst>
                                        <p:tav tm="0">
                                          <p:val>
                                            <p:strVal val="#ppt_w*0.70"/>
                                          </p:val>
                                        </p:tav>
                                        <p:tav tm="100000">
                                          <p:val>
                                            <p:strVal val="#ppt_w"/>
                                          </p:val>
                                        </p:tav>
                                      </p:tavLst>
                                    </p:anim>
                                    <p:anim calcmode="lin" valueType="num">
                                      <p:cBhvr>
                                        <p:cTn id="27" dur="2000" fill="hold"/>
                                        <p:tgtEl>
                                          <p:spTgt spid="19458"/>
                                        </p:tgtEl>
                                        <p:attrNameLst>
                                          <p:attrName>ppt_h</p:attrName>
                                        </p:attrNameLst>
                                      </p:cBhvr>
                                      <p:tavLst>
                                        <p:tav tm="0">
                                          <p:val>
                                            <p:strVal val="#ppt_h"/>
                                          </p:val>
                                        </p:tav>
                                        <p:tav tm="100000">
                                          <p:val>
                                            <p:strVal val="#ppt_h"/>
                                          </p:val>
                                        </p:tav>
                                      </p:tavLst>
                                    </p:anim>
                                    <p:animEffect transition="in" filter="fade">
                                      <p:cBhvr>
                                        <p:cTn id="28" dur="20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3.bp.blogspot.com/_N-4ASXXQfUg/TAasc9a_8oI/AAAAAAAABb4/H_F7jmdaAiI/s1600/matter-and-energy-Physics-e%3Dmc2.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395536" y="260648"/>
            <a:ext cx="8424936" cy="1200329"/>
          </a:xfrm>
          <a:prstGeom prst="rect">
            <a:avLst/>
          </a:prstGeom>
          <a:noFill/>
        </p:spPr>
        <p:txBody>
          <a:bodyPr wrap="square" rtlCol="0">
            <a:spAutoFit/>
          </a:bodyPr>
          <a:lstStyle/>
          <a:p>
            <a:r>
              <a:rPr lang="en-AU" sz="2400" dirty="0" smtClean="0">
                <a:solidFill>
                  <a:schemeClr val="bg1"/>
                </a:solidFill>
              </a:rPr>
              <a:t>Einstein could show that the mass increased the faster it travelled. Thus the energy of motion was being transformed into increasing the mass.</a:t>
            </a:r>
            <a:endParaRPr lang="en-AU" sz="2400" dirty="0">
              <a:solidFill>
                <a:schemeClr val="bg1"/>
              </a:solidFill>
            </a:endParaRPr>
          </a:p>
        </p:txBody>
      </p:sp>
      <p:sp>
        <p:nvSpPr>
          <p:cNvPr id="5" name="TextBox 4"/>
          <p:cNvSpPr txBox="1"/>
          <p:nvPr/>
        </p:nvSpPr>
        <p:spPr>
          <a:xfrm>
            <a:off x="467544" y="1844824"/>
            <a:ext cx="8424936" cy="461665"/>
          </a:xfrm>
          <a:prstGeom prst="rect">
            <a:avLst/>
          </a:prstGeom>
          <a:noFill/>
        </p:spPr>
        <p:txBody>
          <a:bodyPr wrap="square" rtlCol="0">
            <a:spAutoFit/>
          </a:bodyPr>
          <a:lstStyle/>
          <a:p>
            <a:r>
              <a:rPr lang="en-AU" sz="2400" dirty="0" smtClean="0">
                <a:solidFill>
                  <a:schemeClr val="bg1"/>
                </a:solidFill>
              </a:rPr>
              <a:t>Thus matter and energy are interchangeable.</a:t>
            </a:r>
            <a:endParaRPr lang="en-AU" sz="2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1.gstatic.com/images?q=tbn:cwIZcjkrvKTu_M:http://www.bluebookski.com/bluebook9/Images/The_Clock_Tower.jpg&amp;t=1"/>
          <p:cNvPicPr>
            <a:picLocks noChangeAspect="1" noChangeArrowheads="1"/>
          </p:cNvPicPr>
          <p:nvPr/>
        </p:nvPicPr>
        <p:blipFill>
          <a:blip r:embed="rId2" cstate="print">
            <a:lum bright="-33000" contrast="-45000"/>
          </a:blip>
          <a:srcRect/>
          <a:stretch>
            <a:fillRect/>
          </a:stretch>
        </p:blipFill>
        <p:spPr bwMode="auto">
          <a:xfrm>
            <a:off x="0" y="0"/>
            <a:ext cx="9170529" cy="6858000"/>
          </a:xfrm>
          <a:prstGeom prst="rect">
            <a:avLst/>
          </a:prstGeom>
          <a:noFill/>
        </p:spPr>
      </p:pic>
      <p:sp>
        <p:nvSpPr>
          <p:cNvPr id="4" name="TextBox 3"/>
          <p:cNvSpPr txBox="1"/>
          <p:nvPr/>
        </p:nvSpPr>
        <p:spPr>
          <a:xfrm>
            <a:off x="323529" y="332656"/>
            <a:ext cx="8640960" cy="830997"/>
          </a:xfrm>
          <a:prstGeom prst="rect">
            <a:avLst/>
          </a:prstGeom>
          <a:noFill/>
        </p:spPr>
        <p:txBody>
          <a:bodyPr wrap="square" rtlCol="0">
            <a:spAutoFit/>
          </a:bodyPr>
          <a:lstStyle/>
          <a:p>
            <a:r>
              <a:rPr lang="en-AU" sz="2400" dirty="0" smtClean="0">
                <a:solidFill>
                  <a:schemeClr val="bg1"/>
                </a:solidFill>
              </a:rPr>
              <a:t>Einstein’s interpretation of the M-M results was that there was no ether, but how can the measured speed of light be the same?</a:t>
            </a:r>
            <a:endParaRPr lang="en-AU" sz="2400" dirty="0">
              <a:solidFill>
                <a:schemeClr val="bg1"/>
              </a:solidFill>
            </a:endParaRPr>
          </a:p>
        </p:txBody>
      </p:sp>
      <p:sp>
        <p:nvSpPr>
          <p:cNvPr id="5" name="TextBox 4"/>
          <p:cNvSpPr txBox="1"/>
          <p:nvPr/>
        </p:nvSpPr>
        <p:spPr>
          <a:xfrm>
            <a:off x="323528" y="1556792"/>
            <a:ext cx="8640960" cy="1938992"/>
          </a:xfrm>
          <a:prstGeom prst="rect">
            <a:avLst/>
          </a:prstGeom>
          <a:noFill/>
        </p:spPr>
        <p:txBody>
          <a:bodyPr wrap="square" rtlCol="0">
            <a:spAutoFit/>
          </a:bodyPr>
          <a:lstStyle/>
          <a:p>
            <a:r>
              <a:rPr lang="en-AU" sz="2400" dirty="0" smtClean="0">
                <a:solidFill>
                  <a:schemeClr val="bg1"/>
                </a:solidFill>
              </a:rPr>
              <a:t>‘he remembered riding in a street car in Bern and looking back at the famous clock tower. He then imagined what would happen if his street car raced away at the speed of light. He realized that the clock would appear stopped since light could not catch up to the street car, but his own watch would beat normally’.</a:t>
            </a:r>
            <a:endParaRPr lang="en-AU" sz="2400" dirty="0">
              <a:solidFill>
                <a:schemeClr val="bg1"/>
              </a:solidFill>
            </a:endParaRPr>
          </a:p>
        </p:txBody>
      </p:sp>
      <p:sp>
        <p:nvSpPr>
          <p:cNvPr id="6" name="TextBox 5"/>
          <p:cNvSpPr txBox="1"/>
          <p:nvPr/>
        </p:nvSpPr>
        <p:spPr>
          <a:xfrm>
            <a:off x="323528" y="3933056"/>
            <a:ext cx="8352928" cy="1200329"/>
          </a:xfrm>
          <a:prstGeom prst="rect">
            <a:avLst/>
          </a:prstGeom>
          <a:noFill/>
        </p:spPr>
        <p:txBody>
          <a:bodyPr wrap="square" rtlCol="0">
            <a:spAutoFit/>
          </a:bodyPr>
          <a:lstStyle/>
          <a:p>
            <a:r>
              <a:rPr lang="en-AU" sz="2400" dirty="0" smtClean="0">
                <a:solidFill>
                  <a:schemeClr val="bg1"/>
                </a:solidFill>
              </a:rPr>
              <a:t>Then it suddenly hit him. Einstein recalled, “A storm broke loose in my mind. Time can beat at different rates through-out the Universe, depending on how fast you moved.</a:t>
            </a:r>
            <a:endParaRPr lang="en-AU" sz="24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0"/>
            <a:ext cx="2391296" cy="769441"/>
          </a:xfrm>
          <a:prstGeom prst="rect">
            <a:avLst/>
          </a:prstGeom>
          <a:noFill/>
        </p:spPr>
        <p:txBody>
          <a:bodyPr wrap="none" rtlCol="0">
            <a:spAutoFit/>
          </a:bodyPr>
          <a:lstStyle/>
          <a:p>
            <a:r>
              <a:rPr lang="en-AU" sz="4400" b="1" dirty="0" smtClean="0">
                <a:solidFill>
                  <a:schemeClr val="bg1"/>
                </a:solidFill>
              </a:rPr>
              <a:t>Relativity</a:t>
            </a:r>
            <a:endParaRPr lang="en-AU" sz="4400" b="1" dirty="0">
              <a:solidFill>
                <a:schemeClr val="bg1"/>
              </a:solidFill>
            </a:endParaRPr>
          </a:p>
        </p:txBody>
      </p:sp>
      <p:sp>
        <p:nvSpPr>
          <p:cNvPr id="5" name="TextBox 4"/>
          <p:cNvSpPr txBox="1"/>
          <p:nvPr/>
        </p:nvSpPr>
        <p:spPr>
          <a:xfrm>
            <a:off x="0" y="2852936"/>
            <a:ext cx="8064896" cy="1077218"/>
          </a:xfrm>
          <a:prstGeom prst="rect">
            <a:avLst/>
          </a:prstGeom>
          <a:noFill/>
        </p:spPr>
        <p:txBody>
          <a:bodyPr wrap="square" rtlCol="0">
            <a:spAutoFit/>
          </a:bodyPr>
          <a:lstStyle/>
          <a:p>
            <a:r>
              <a:rPr lang="en-AU" sz="3200" dirty="0" smtClean="0">
                <a:solidFill>
                  <a:schemeClr val="bg1"/>
                </a:solidFill>
              </a:rPr>
              <a:t>1.	Physical laws are the same in all inertial 	(</a:t>
            </a:r>
            <a:r>
              <a:rPr lang="en-AU" sz="3200" dirty="0" err="1" smtClean="0">
                <a:solidFill>
                  <a:schemeClr val="bg1"/>
                </a:solidFill>
              </a:rPr>
              <a:t>unaccelerated</a:t>
            </a:r>
            <a:r>
              <a:rPr lang="en-AU" sz="3200" dirty="0" smtClean="0">
                <a:solidFill>
                  <a:schemeClr val="bg1"/>
                </a:solidFill>
              </a:rPr>
              <a:t>) frames of reference. </a:t>
            </a:r>
            <a:endParaRPr lang="en-AU" sz="3200" dirty="0">
              <a:solidFill>
                <a:schemeClr val="bg1"/>
              </a:solidFill>
            </a:endParaRPr>
          </a:p>
        </p:txBody>
      </p:sp>
      <p:sp>
        <p:nvSpPr>
          <p:cNvPr id="6" name="TextBox 5"/>
          <p:cNvSpPr txBox="1"/>
          <p:nvPr/>
        </p:nvSpPr>
        <p:spPr>
          <a:xfrm>
            <a:off x="1547664" y="4077072"/>
            <a:ext cx="6084168" cy="830997"/>
          </a:xfrm>
          <a:prstGeom prst="rect">
            <a:avLst/>
          </a:prstGeom>
          <a:noFill/>
        </p:spPr>
        <p:txBody>
          <a:bodyPr wrap="square" rtlCol="0">
            <a:spAutoFit/>
          </a:bodyPr>
          <a:lstStyle/>
          <a:p>
            <a:r>
              <a:rPr lang="en-AU" sz="2400" dirty="0" smtClean="0">
                <a:solidFill>
                  <a:schemeClr val="bg1"/>
                </a:solidFill>
              </a:rPr>
              <a:t>A frame of reference is simply the place where the observer is taking the measurements.</a:t>
            </a:r>
            <a:endParaRPr lang="en-AU" sz="2400" dirty="0">
              <a:solidFill>
                <a:schemeClr val="bg1"/>
              </a:solidFill>
            </a:endParaRPr>
          </a:p>
        </p:txBody>
      </p:sp>
      <p:sp>
        <p:nvSpPr>
          <p:cNvPr id="7" name="TextBox 6"/>
          <p:cNvSpPr txBox="1"/>
          <p:nvPr/>
        </p:nvSpPr>
        <p:spPr>
          <a:xfrm>
            <a:off x="0" y="4941168"/>
            <a:ext cx="9144000" cy="1569660"/>
          </a:xfrm>
          <a:prstGeom prst="rect">
            <a:avLst/>
          </a:prstGeom>
          <a:noFill/>
        </p:spPr>
        <p:txBody>
          <a:bodyPr wrap="square" rtlCol="0">
            <a:spAutoFit/>
          </a:bodyPr>
          <a:lstStyle/>
          <a:p>
            <a:r>
              <a:rPr lang="en-AU" sz="3200" dirty="0" smtClean="0">
                <a:solidFill>
                  <a:schemeClr val="bg1"/>
                </a:solidFill>
              </a:rPr>
              <a:t>2.	The speed of light in a vacuum has the same 	measured value in all inertial frames of 	reference. </a:t>
            </a:r>
            <a:endParaRPr lang="en-AU" sz="3200" dirty="0">
              <a:solidFill>
                <a:schemeClr val="bg1"/>
              </a:solidFill>
            </a:endParaRPr>
          </a:p>
        </p:txBody>
      </p:sp>
      <p:sp>
        <p:nvSpPr>
          <p:cNvPr id="8" name="TextBox 7"/>
          <p:cNvSpPr txBox="1"/>
          <p:nvPr/>
        </p:nvSpPr>
        <p:spPr>
          <a:xfrm>
            <a:off x="611560" y="908720"/>
            <a:ext cx="7920880" cy="1384995"/>
          </a:xfrm>
          <a:prstGeom prst="rect">
            <a:avLst/>
          </a:prstGeom>
          <a:noFill/>
        </p:spPr>
        <p:txBody>
          <a:bodyPr wrap="square" rtlCol="0">
            <a:spAutoFit/>
          </a:bodyPr>
          <a:lstStyle/>
          <a:p>
            <a:r>
              <a:rPr lang="en-AU" sz="2800" dirty="0" smtClean="0">
                <a:solidFill>
                  <a:schemeClr val="bg1"/>
                </a:solidFill>
              </a:rPr>
              <a:t>Einstein stated that motion could only be relative to the observer’s frame of reference. From this he developed his Special Theory of Relativity.</a:t>
            </a:r>
            <a:endParaRPr lang="en-AU" sz="2800" dirty="0">
              <a:solidFill>
                <a:schemeClr val="bg1"/>
              </a:solidFill>
            </a:endParaRPr>
          </a:p>
        </p:txBody>
      </p:sp>
      <p:sp>
        <p:nvSpPr>
          <p:cNvPr id="9" name="TextBox 8"/>
          <p:cNvSpPr txBox="1"/>
          <p:nvPr/>
        </p:nvSpPr>
        <p:spPr>
          <a:xfrm>
            <a:off x="4499992" y="2276872"/>
            <a:ext cx="627095" cy="461665"/>
          </a:xfrm>
          <a:prstGeom prst="rect">
            <a:avLst/>
          </a:prstGeom>
          <a:noFill/>
        </p:spPr>
        <p:txBody>
          <a:bodyPr wrap="none" rtlCol="0">
            <a:spAutoFit/>
          </a:bodyPr>
          <a:lstStyle/>
          <a:p>
            <a:r>
              <a:rPr lang="en-AU" sz="2400" dirty="0" smtClean="0">
                <a:solidFill>
                  <a:schemeClr val="bg1"/>
                </a:solidFill>
                <a:hlinkClick r:id="rId2"/>
              </a:rPr>
              <a:t>link</a:t>
            </a:r>
            <a:endParaRPr lang="en-AU" sz="2400" dirty="0">
              <a:solidFill>
                <a:schemeClr val="bg1"/>
              </a:solidFill>
            </a:endParaRPr>
          </a:p>
        </p:txBody>
      </p:sp>
      <p:sp>
        <p:nvSpPr>
          <p:cNvPr id="10" name="TextBox 9"/>
          <p:cNvSpPr txBox="1"/>
          <p:nvPr/>
        </p:nvSpPr>
        <p:spPr>
          <a:xfrm>
            <a:off x="5148064" y="2564904"/>
            <a:ext cx="3250185" cy="369332"/>
          </a:xfrm>
          <a:prstGeom prst="rect">
            <a:avLst/>
          </a:prstGeom>
          <a:noFill/>
        </p:spPr>
        <p:txBody>
          <a:bodyPr wrap="none" rtlCol="0">
            <a:spAutoFit/>
          </a:bodyPr>
          <a:lstStyle/>
          <a:p>
            <a:r>
              <a:rPr lang="en-AU" dirty="0" smtClean="0">
                <a:solidFill>
                  <a:schemeClr val="bg1"/>
                </a:solidFill>
              </a:rPr>
              <a:t>I liked this one, nice and simple!</a:t>
            </a:r>
            <a:r>
              <a:rPr lang="en-AU" dirty="0" smtClean="0"/>
              <a:t>.</a:t>
            </a:r>
            <a:endParaRPr lang="en-AU" dirty="0"/>
          </a:p>
        </p:txBody>
      </p:sp>
      <p:sp>
        <p:nvSpPr>
          <p:cNvPr id="11" name="TextBox 10"/>
          <p:cNvSpPr txBox="1"/>
          <p:nvPr/>
        </p:nvSpPr>
        <p:spPr>
          <a:xfrm>
            <a:off x="7668344" y="3645024"/>
            <a:ext cx="627095" cy="461665"/>
          </a:xfrm>
          <a:prstGeom prst="rect">
            <a:avLst/>
          </a:prstGeom>
          <a:noFill/>
        </p:spPr>
        <p:txBody>
          <a:bodyPr wrap="none" rtlCol="0">
            <a:spAutoFit/>
          </a:bodyPr>
          <a:lstStyle/>
          <a:p>
            <a:r>
              <a:rPr lang="en-AU" sz="2400" dirty="0" smtClean="0">
                <a:solidFill>
                  <a:schemeClr val="bg1"/>
                </a:solidFill>
                <a:hlinkClick r:id="rId3"/>
              </a:rPr>
              <a:t>link</a:t>
            </a:r>
            <a:endParaRPr lang="en-AU" sz="2400" dirty="0">
              <a:solidFill>
                <a:schemeClr val="bg1"/>
              </a:solidFill>
            </a:endParaRPr>
          </a:p>
        </p:txBody>
      </p:sp>
      <p:sp>
        <p:nvSpPr>
          <p:cNvPr id="12" name="TextBox 11"/>
          <p:cNvSpPr txBox="1"/>
          <p:nvPr/>
        </p:nvSpPr>
        <p:spPr>
          <a:xfrm>
            <a:off x="7668344" y="4149080"/>
            <a:ext cx="1454694" cy="646331"/>
          </a:xfrm>
          <a:prstGeom prst="rect">
            <a:avLst/>
          </a:prstGeom>
          <a:noFill/>
        </p:spPr>
        <p:txBody>
          <a:bodyPr wrap="none" rtlCol="0">
            <a:spAutoFit/>
          </a:bodyPr>
          <a:lstStyle/>
          <a:p>
            <a:r>
              <a:rPr lang="en-AU" dirty="0" smtClean="0">
                <a:solidFill>
                  <a:schemeClr val="bg1"/>
                </a:solidFill>
              </a:rPr>
              <a:t>Film clips and</a:t>
            </a:r>
          </a:p>
          <a:p>
            <a:r>
              <a:rPr lang="en-AU" dirty="0" smtClean="0">
                <a:solidFill>
                  <a:schemeClr val="bg1"/>
                </a:solidFill>
              </a:rPr>
              <a:t>M_M </a:t>
            </a:r>
            <a:r>
              <a:rPr lang="en-AU" dirty="0" err="1" smtClean="0">
                <a:solidFill>
                  <a:schemeClr val="bg1"/>
                </a:solidFill>
              </a:rPr>
              <a:t>expt</a:t>
            </a:r>
            <a:endParaRPr lang="en-AU"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1000"/>
                                        <p:tgtEl>
                                          <p:spTgt spid="9"/>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1000"/>
                                        <p:tgtEl>
                                          <p:spTgt spid="6"/>
                                        </p:tgtEl>
                                      </p:cBhvr>
                                    </p:animEffect>
                                  </p:childTnLst>
                                </p:cTn>
                              </p:par>
                            </p:childTnLst>
                          </p:cTn>
                        </p:par>
                        <p:par>
                          <p:cTn id="25" fill="hold">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1000"/>
                                        <p:tgtEl>
                                          <p:spTgt spid="11"/>
                                        </p:tgtEl>
                                      </p:cBhvr>
                                    </p:animEffect>
                                  </p:childTnLst>
                                </p:cTn>
                              </p:par>
                            </p:childTnLst>
                          </p:cTn>
                        </p:par>
                        <p:par>
                          <p:cTn id="29" fill="hold">
                            <p:stCondLst>
                              <p:cond delay="3000"/>
                            </p:stCondLst>
                            <p:childTnLst>
                              <p:par>
                                <p:cTn id="30" presetID="3" presetClass="entr" presetSubtype="1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lasplash.com/1/high-speed-train-interior-l_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78" y="213447"/>
            <a:ext cx="4240296" cy="31862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89231" y="188640"/>
            <a:ext cx="4320480" cy="3108543"/>
          </a:xfrm>
          <a:prstGeom prst="rect">
            <a:avLst/>
          </a:prstGeom>
          <a:noFill/>
        </p:spPr>
        <p:txBody>
          <a:bodyPr wrap="square" rtlCol="0">
            <a:spAutoFit/>
          </a:bodyPr>
          <a:lstStyle/>
          <a:p>
            <a:r>
              <a:rPr lang="en-AU" sz="2800" dirty="0" smtClean="0">
                <a:solidFill>
                  <a:schemeClr val="bg1"/>
                </a:solidFill>
              </a:rPr>
              <a:t>You are on a plane travelling at 800 kmhour</a:t>
            </a:r>
            <a:r>
              <a:rPr lang="en-AU" sz="2800" baseline="30000" dirty="0" smtClean="0">
                <a:solidFill>
                  <a:schemeClr val="bg1"/>
                </a:solidFill>
              </a:rPr>
              <a:t>-1</a:t>
            </a:r>
            <a:r>
              <a:rPr lang="en-AU" sz="2800" dirty="0" smtClean="0">
                <a:solidFill>
                  <a:schemeClr val="bg1"/>
                </a:solidFill>
              </a:rPr>
              <a:t> and you drop a plate.</a:t>
            </a:r>
          </a:p>
          <a:p>
            <a:r>
              <a:rPr lang="en-AU" sz="2800" dirty="0" smtClean="0">
                <a:solidFill>
                  <a:schemeClr val="bg1"/>
                </a:solidFill>
              </a:rPr>
              <a:t>The plate falls vertically down onto your foot – just as it would if you were on the ground. </a:t>
            </a:r>
            <a:endParaRPr lang="en-AU" sz="2800" dirty="0">
              <a:solidFill>
                <a:schemeClr val="bg1"/>
              </a:solidFill>
            </a:endParaRPr>
          </a:p>
        </p:txBody>
      </p:sp>
      <p:sp>
        <p:nvSpPr>
          <p:cNvPr id="7" name="TextBox 6"/>
          <p:cNvSpPr txBox="1"/>
          <p:nvPr/>
        </p:nvSpPr>
        <p:spPr>
          <a:xfrm>
            <a:off x="96578" y="3574772"/>
            <a:ext cx="4259397" cy="1815882"/>
          </a:xfrm>
          <a:prstGeom prst="rect">
            <a:avLst/>
          </a:prstGeom>
          <a:noFill/>
        </p:spPr>
        <p:txBody>
          <a:bodyPr wrap="square" rtlCol="0">
            <a:spAutoFit/>
          </a:bodyPr>
          <a:lstStyle/>
          <a:p>
            <a:r>
              <a:rPr lang="en-AU" sz="2800" dirty="0" smtClean="0">
                <a:solidFill>
                  <a:schemeClr val="bg1"/>
                </a:solidFill>
              </a:rPr>
              <a:t>You jump vertically up in the air and land on the floor exactly on the spot you left – not further back!</a:t>
            </a:r>
            <a:endParaRPr lang="en-AU" sz="2800" dirty="0">
              <a:solidFill>
                <a:schemeClr val="bg1"/>
              </a:solidFill>
            </a:endParaRPr>
          </a:p>
        </p:txBody>
      </p:sp>
      <p:sp>
        <p:nvSpPr>
          <p:cNvPr id="9" name="TextBox 8"/>
          <p:cNvSpPr txBox="1"/>
          <p:nvPr/>
        </p:nvSpPr>
        <p:spPr>
          <a:xfrm>
            <a:off x="4663535" y="3568456"/>
            <a:ext cx="4320480" cy="1815882"/>
          </a:xfrm>
          <a:prstGeom prst="rect">
            <a:avLst/>
          </a:prstGeom>
          <a:noFill/>
        </p:spPr>
        <p:txBody>
          <a:bodyPr wrap="square" rtlCol="0">
            <a:spAutoFit/>
          </a:bodyPr>
          <a:lstStyle/>
          <a:p>
            <a:r>
              <a:rPr lang="en-AU" sz="2800" dirty="0" smtClean="0">
                <a:solidFill>
                  <a:srgbClr val="FFFF00"/>
                </a:solidFill>
              </a:rPr>
              <a:t>You call to your friend at the back of the plane and the sound travels at 346ms</a:t>
            </a:r>
            <a:r>
              <a:rPr lang="en-AU" sz="2800" baseline="30000" dirty="0" smtClean="0">
                <a:solidFill>
                  <a:srgbClr val="FFFF00"/>
                </a:solidFill>
              </a:rPr>
              <a:t>-1</a:t>
            </a:r>
            <a:r>
              <a:rPr lang="en-AU" sz="2800" dirty="0" smtClean="0">
                <a:solidFill>
                  <a:srgbClr val="FFFF00"/>
                </a:solidFill>
              </a:rPr>
              <a:t> through the air.</a:t>
            </a:r>
            <a:endParaRPr lang="en-AU" sz="2800" dirty="0">
              <a:solidFill>
                <a:srgbClr val="FFFF00"/>
              </a:solidFill>
            </a:endParaRPr>
          </a:p>
        </p:txBody>
      </p:sp>
      <p:sp>
        <p:nvSpPr>
          <p:cNvPr id="11" name="TextBox 10"/>
          <p:cNvSpPr txBox="1"/>
          <p:nvPr/>
        </p:nvSpPr>
        <p:spPr>
          <a:xfrm>
            <a:off x="124997" y="5470205"/>
            <a:ext cx="8802978" cy="1384995"/>
          </a:xfrm>
          <a:prstGeom prst="rect">
            <a:avLst/>
          </a:prstGeom>
          <a:noFill/>
        </p:spPr>
        <p:txBody>
          <a:bodyPr wrap="square" rtlCol="0">
            <a:spAutoFit/>
          </a:bodyPr>
          <a:lstStyle/>
          <a:p>
            <a:r>
              <a:rPr lang="en-AU" sz="2800" dirty="0" smtClean="0">
                <a:solidFill>
                  <a:srgbClr val="FFC000"/>
                </a:solidFill>
              </a:rPr>
              <a:t>These effects would be exactly the same at any constant speed, even in a spacecraft travelling at 90% of the speed of light.</a:t>
            </a:r>
            <a:endParaRPr lang="en-AU" sz="2800" dirty="0">
              <a:solidFill>
                <a:srgbClr val="FFC000"/>
              </a:solidFill>
            </a:endParaRPr>
          </a:p>
        </p:txBody>
      </p:sp>
    </p:spTree>
    <p:extLst>
      <p:ext uri="{BB962C8B-B14F-4D97-AF65-F5344CB8AC3E}">
        <p14:creationId xmlns:p14="http://schemas.microsoft.com/office/powerpoint/2010/main" val="305630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ircle(in)">
                                      <p:cBhvr>
                                        <p:cTn id="17" dur="20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475656" y="1124744"/>
            <a:ext cx="6045324" cy="5353323"/>
          </a:xfrm>
          <a:prstGeom prst="rect">
            <a:avLst/>
          </a:prstGeom>
          <a:noFill/>
          <a:ln w="9525">
            <a:noFill/>
            <a:miter lim="800000"/>
            <a:headEnd/>
            <a:tailEnd/>
          </a:ln>
        </p:spPr>
      </p:pic>
      <p:sp>
        <p:nvSpPr>
          <p:cNvPr id="5" name="TextBox 4"/>
          <p:cNvSpPr txBox="1"/>
          <p:nvPr/>
        </p:nvSpPr>
        <p:spPr>
          <a:xfrm>
            <a:off x="1187624" y="188640"/>
            <a:ext cx="2913811" cy="584775"/>
          </a:xfrm>
          <a:prstGeom prst="rect">
            <a:avLst/>
          </a:prstGeom>
          <a:noFill/>
        </p:spPr>
        <p:txBody>
          <a:bodyPr wrap="none" rtlCol="0">
            <a:spAutoFit/>
          </a:bodyPr>
          <a:lstStyle/>
          <a:p>
            <a:r>
              <a:rPr lang="en-AU" sz="3200" b="1" dirty="0" smtClean="0">
                <a:solidFill>
                  <a:schemeClr val="bg1"/>
                </a:solidFill>
              </a:rPr>
              <a:t>Relative Motion</a:t>
            </a:r>
            <a:endParaRPr lang="en-AU" sz="32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88640"/>
            <a:ext cx="2478243" cy="523220"/>
          </a:xfrm>
          <a:prstGeom prst="rect">
            <a:avLst/>
          </a:prstGeom>
          <a:noFill/>
        </p:spPr>
        <p:txBody>
          <a:bodyPr wrap="none" rtlCol="0">
            <a:spAutoFit/>
          </a:bodyPr>
          <a:lstStyle/>
          <a:p>
            <a:r>
              <a:rPr lang="en-AU" sz="2800" dirty="0" smtClean="0">
                <a:solidFill>
                  <a:schemeClr val="bg1"/>
                </a:solidFill>
              </a:rPr>
              <a:t>Relative motion</a:t>
            </a:r>
            <a:endParaRPr lang="en-AU" sz="2800"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0" y="836712"/>
            <a:ext cx="4644007" cy="3456384"/>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427984" y="2636912"/>
            <a:ext cx="4716016" cy="3396706"/>
          </a:xfrm>
          <a:prstGeom prst="rect">
            <a:avLst/>
          </a:prstGeom>
          <a:noFill/>
          <a:ln w="9525">
            <a:noFill/>
            <a:miter lim="800000"/>
            <a:headEnd/>
            <a:tailEnd/>
          </a:ln>
        </p:spPr>
      </p:pic>
      <p:sp>
        <p:nvSpPr>
          <p:cNvPr id="8" name="TextBox 7"/>
          <p:cNvSpPr txBox="1"/>
          <p:nvPr/>
        </p:nvSpPr>
        <p:spPr>
          <a:xfrm>
            <a:off x="4644008" y="908720"/>
            <a:ext cx="4499992" cy="1569660"/>
          </a:xfrm>
          <a:prstGeom prst="rect">
            <a:avLst/>
          </a:prstGeom>
          <a:noFill/>
        </p:spPr>
        <p:txBody>
          <a:bodyPr wrap="square" rtlCol="0">
            <a:spAutoFit/>
          </a:bodyPr>
          <a:lstStyle/>
          <a:p>
            <a:r>
              <a:rPr lang="en-AU" sz="2400" dirty="0" smtClean="0">
                <a:solidFill>
                  <a:schemeClr val="bg1"/>
                </a:solidFill>
              </a:rPr>
              <a:t>Observer at rest, water waves travel outwards at speed, u, relative to lake and observer, in all directions.</a:t>
            </a:r>
            <a:endParaRPr lang="en-AU" sz="2400" dirty="0">
              <a:solidFill>
                <a:schemeClr val="bg1"/>
              </a:solidFill>
            </a:endParaRPr>
          </a:p>
        </p:txBody>
      </p:sp>
      <p:sp>
        <p:nvSpPr>
          <p:cNvPr id="9" name="TextBox 8"/>
          <p:cNvSpPr txBox="1"/>
          <p:nvPr/>
        </p:nvSpPr>
        <p:spPr>
          <a:xfrm>
            <a:off x="0" y="4437112"/>
            <a:ext cx="4355976" cy="2308324"/>
          </a:xfrm>
          <a:prstGeom prst="rect">
            <a:avLst/>
          </a:prstGeom>
          <a:noFill/>
        </p:spPr>
        <p:txBody>
          <a:bodyPr wrap="square" rtlCol="0">
            <a:spAutoFit/>
          </a:bodyPr>
          <a:lstStyle/>
          <a:p>
            <a:r>
              <a:rPr lang="en-AU" sz="2400" dirty="0" smtClean="0">
                <a:solidFill>
                  <a:schemeClr val="bg1"/>
                </a:solidFill>
              </a:rPr>
              <a:t>Observer moving at speed, v, water waves travel outwards at speed, u, relative to lake, but at (u-v) forwards,</a:t>
            </a:r>
          </a:p>
          <a:p>
            <a:r>
              <a:rPr lang="en-AU" sz="2400" dirty="0" smtClean="0">
                <a:solidFill>
                  <a:schemeClr val="bg1"/>
                </a:solidFill>
              </a:rPr>
              <a:t>and (</a:t>
            </a:r>
            <a:r>
              <a:rPr lang="en-AU" sz="2400" dirty="0" err="1" smtClean="0">
                <a:solidFill>
                  <a:schemeClr val="bg1"/>
                </a:solidFill>
              </a:rPr>
              <a:t>u+v</a:t>
            </a:r>
            <a:r>
              <a:rPr lang="en-AU" sz="2400" dirty="0" smtClean="0">
                <a:solidFill>
                  <a:schemeClr val="bg1"/>
                </a:solidFill>
              </a:rPr>
              <a:t>) backwards</a:t>
            </a:r>
          </a:p>
          <a:p>
            <a:r>
              <a:rPr lang="en-AU" sz="2400" dirty="0" smtClean="0">
                <a:solidFill>
                  <a:schemeClr val="bg1"/>
                </a:solidFill>
              </a:rPr>
              <a:t>relative to the observer.</a:t>
            </a:r>
            <a:endParaRPr lang="en-AU"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1000"/>
                                        <p:tgtEl>
                                          <p:spTgt spid="3074"/>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075"/>
                                        </p:tgtEl>
                                        <p:attrNameLst>
                                          <p:attrName>style.visibility</p:attrName>
                                        </p:attrNameLst>
                                      </p:cBhvr>
                                      <p:to>
                                        <p:strVal val="visible"/>
                                      </p:to>
                                    </p:set>
                                    <p:animEffect transition="in" filter="checkerboard(across)">
                                      <p:cBhvr>
                                        <p:cTn id="16" dur="1000"/>
                                        <p:tgtEl>
                                          <p:spTgt spid="3075"/>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043608" y="0"/>
            <a:ext cx="7105650" cy="3933056"/>
          </a:xfrm>
          <a:prstGeom prst="rect">
            <a:avLst/>
          </a:prstGeom>
          <a:noFill/>
          <a:ln w="9525">
            <a:noFill/>
            <a:miter lim="800000"/>
            <a:headEnd/>
            <a:tailEnd/>
          </a:ln>
        </p:spPr>
      </p:pic>
      <p:sp>
        <p:nvSpPr>
          <p:cNvPr id="5" name="TextBox 4"/>
          <p:cNvSpPr txBox="1"/>
          <p:nvPr/>
        </p:nvSpPr>
        <p:spPr>
          <a:xfrm>
            <a:off x="395536" y="3933056"/>
            <a:ext cx="8496944" cy="1200329"/>
          </a:xfrm>
          <a:prstGeom prst="rect">
            <a:avLst/>
          </a:prstGeom>
          <a:noFill/>
        </p:spPr>
        <p:txBody>
          <a:bodyPr wrap="square" rtlCol="0">
            <a:spAutoFit/>
          </a:bodyPr>
          <a:lstStyle/>
          <a:p>
            <a:r>
              <a:rPr lang="en-AU" sz="2400" dirty="0" smtClean="0">
                <a:solidFill>
                  <a:schemeClr val="bg1"/>
                </a:solidFill>
              </a:rPr>
              <a:t>Our observer can also determine her velocity through the water by averaging the speeds of the water waves in the forwards and backward directions.</a:t>
            </a:r>
            <a:endParaRPr lang="en-AU" sz="2400" dirty="0">
              <a:solidFill>
                <a:schemeClr val="bg1"/>
              </a:solidFill>
            </a:endParaRPr>
          </a:p>
        </p:txBody>
      </p:sp>
      <p:sp>
        <p:nvSpPr>
          <p:cNvPr id="6" name="TextBox 5"/>
          <p:cNvSpPr txBox="1"/>
          <p:nvPr/>
        </p:nvSpPr>
        <p:spPr>
          <a:xfrm>
            <a:off x="395536" y="5157192"/>
            <a:ext cx="8496944" cy="830997"/>
          </a:xfrm>
          <a:prstGeom prst="rect">
            <a:avLst/>
          </a:prstGeom>
          <a:noFill/>
        </p:spPr>
        <p:txBody>
          <a:bodyPr wrap="square" rtlCol="0">
            <a:spAutoFit/>
          </a:bodyPr>
          <a:lstStyle/>
          <a:p>
            <a:r>
              <a:rPr lang="en-AU" sz="2400" dirty="0" smtClean="0">
                <a:solidFill>
                  <a:schemeClr val="bg1"/>
                </a:solidFill>
              </a:rPr>
              <a:t>Michelson and Morley, in 1887, attempted to determine the velocity of the Earth through the ether in this way.</a:t>
            </a:r>
            <a:endParaRPr lang="en-AU" sz="2400" dirty="0">
              <a:solidFill>
                <a:schemeClr val="bg1"/>
              </a:solidFill>
            </a:endParaRPr>
          </a:p>
        </p:txBody>
      </p:sp>
      <p:sp>
        <p:nvSpPr>
          <p:cNvPr id="7" name="TextBox 6"/>
          <p:cNvSpPr txBox="1"/>
          <p:nvPr/>
        </p:nvSpPr>
        <p:spPr>
          <a:xfrm>
            <a:off x="395536" y="6027003"/>
            <a:ext cx="8496944" cy="830997"/>
          </a:xfrm>
          <a:prstGeom prst="rect">
            <a:avLst/>
          </a:prstGeom>
          <a:noFill/>
        </p:spPr>
        <p:txBody>
          <a:bodyPr wrap="square" rtlCol="0">
            <a:spAutoFit/>
          </a:bodyPr>
          <a:lstStyle/>
          <a:p>
            <a:r>
              <a:rPr lang="en-AU" sz="2400" dirty="0" smtClean="0">
                <a:solidFill>
                  <a:schemeClr val="bg1"/>
                </a:solidFill>
              </a:rPr>
              <a:t>They failed to detect any difference in the speed of light in any direction. Michelson won the Nobel prize (1907) for this </a:t>
            </a:r>
            <a:r>
              <a:rPr lang="en-AU" sz="2400" dirty="0" err="1" smtClean="0">
                <a:solidFill>
                  <a:schemeClr val="bg1"/>
                </a:solidFill>
              </a:rPr>
              <a:t>nul</a:t>
            </a:r>
            <a:r>
              <a:rPr lang="en-AU" sz="2400" dirty="0" smtClean="0">
                <a:solidFill>
                  <a:schemeClr val="bg1"/>
                </a:solidFill>
              </a:rPr>
              <a:t> result!</a:t>
            </a:r>
            <a:endParaRPr lang="en-AU"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403648" y="332656"/>
            <a:ext cx="6219825" cy="4653980"/>
          </a:xfrm>
          <a:prstGeom prst="rect">
            <a:avLst/>
          </a:prstGeom>
          <a:noFill/>
          <a:ln w="9525">
            <a:noFill/>
            <a:miter lim="800000"/>
            <a:headEnd/>
            <a:tailEnd/>
          </a:ln>
        </p:spPr>
      </p:pic>
      <p:sp>
        <p:nvSpPr>
          <p:cNvPr id="3" name="TextBox 2"/>
          <p:cNvSpPr txBox="1"/>
          <p:nvPr/>
        </p:nvSpPr>
        <p:spPr>
          <a:xfrm>
            <a:off x="1187624" y="5373216"/>
            <a:ext cx="7509620" cy="461665"/>
          </a:xfrm>
          <a:prstGeom prst="rect">
            <a:avLst/>
          </a:prstGeom>
          <a:noFill/>
        </p:spPr>
        <p:txBody>
          <a:bodyPr wrap="none" rtlCol="0">
            <a:spAutoFit/>
          </a:bodyPr>
          <a:lstStyle/>
          <a:p>
            <a:r>
              <a:rPr lang="en-AU" sz="2400" dirty="0" smtClean="0">
                <a:solidFill>
                  <a:schemeClr val="bg1"/>
                </a:solidFill>
              </a:rPr>
              <a:t>Both observers measure the speed of light to be the same!</a:t>
            </a:r>
            <a:endParaRPr lang="en-AU"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1115616" y="0"/>
            <a:ext cx="6886575" cy="4333875"/>
          </a:xfrm>
          <a:prstGeom prst="rect">
            <a:avLst/>
          </a:prstGeom>
          <a:noFill/>
          <a:ln w="9525">
            <a:noFill/>
            <a:miter lim="800000"/>
            <a:headEnd/>
            <a:tailEnd/>
          </a:ln>
        </p:spPr>
      </p:pic>
      <p:sp>
        <p:nvSpPr>
          <p:cNvPr id="4" name="TextBox 3"/>
          <p:cNvSpPr txBox="1"/>
          <p:nvPr/>
        </p:nvSpPr>
        <p:spPr>
          <a:xfrm>
            <a:off x="755576" y="4365104"/>
            <a:ext cx="7740352" cy="830997"/>
          </a:xfrm>
          <a:prstGeom prst="rect">
            <a:avLst/>
          </a:prstGeom>
          <a:noFill/>
        </p:spPr>
        <p:txBody>
          <a:bodyPr wrap="square" rtlCol="0">
            <a:spAutoFit/>
          </a:bodyPr>
          <a:lstStyle/>
          <a:p>
            <a:r>
              <a:rPr lang="en-AU" sz="2400" dirty="0" smtClean="0">
                <a:solidFill>
                  <a:schemeClr val="bg1"/>
                </a:solidFill>
              </a:rPr>
              <a:t>Observer on train sees both lamps come on simultaneously. What does the observer on the bench see if the bell rings?</a:t>
            </a:r>
            <a:endParaRPr lang="en-AU" sz="2400" dirty="0">
              <a:solidFill>
                <a:schemeClr val="bg1"/>
              </a:solidFill>
            </a:endParaRPr>
          </a:p>
        </p:txBody>
      </p:sp>
      <p:sp>
        <p:nvSpPr>
          <p:cNvPr id="5" name="TextBox 4"/>
          <p:cNvSpPr txBox="1"/>
          <p:nvPr/>
        </p:nvSpPr>
        <p:spPr>
          <a:xfrm>
            <a:off x="179512" y="5157192"/>
            <a:ext cx="8640960" cy="1569660"/>
          </a:xfrm>
          <a:prstGeom prst="rect">
            <a:avLst/>
          </a:prstGeom>
          <a:noFill/>
        </p:spPr>
        <p:txBody>
          <a:bodyPr wrap="square" rtlCol="0">
            <a:spAutoFit/>
          </a:bodyPr>
          <a:lstStyle/>
          <a:p>
            <a:r>
              <a:rPr lang="en-AU" sz="2400" dirty="0" smtClean="0">
                <a:solidFill>
                  <a:srgbClr val="FFFF00"/>
                </a:solidFill>
              </a:rPr>
              <a:t>As the bell rings, the light rays must have struck at the same time. As the speed of light is measured to be the same in both directions and the train is moving to the right, the observer must see the left hand lamp come on before the right hand lamp. </a:t>
            </a:r>
            <a:endParaRPr lang="en-AU" sz="2400" dirty="0">
              <a:solidFill>
                <a:srgbClr val="FFFF00"/>
              </a:solidFill>
            </a:endParaRPr>
          </a:p>
        </p:txBody>
      </p:sp>
      <p:cxnSp>
        <p:nvCxnSpPr>
          <p:cNvPr id="7" name="Straight Arrow Connector 6"/>
          <p:cNvCxnSpPr/>
          <p:nvPr/>
        </p:nvCxnSpPr>
        <p:spPr>
          <a:xfrm>
            <a:off x="7236296" y="836712"/>
            <a:ext cx="792088"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B5B48ECF942E49BDDB27148D759865" ma:contentTypeVersion="0" ma:contentTypeDescription="Create a new document." ma:contentTypeScope="" ma:versionID="2f2bcade313a63988a85b3753b8b45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235C08D-E598-416B-9054-2BD79C7BF2AA}"/>
</file>

<file path=customXml/itemProps2.xml><?xml version="1.0" encoding="utf-8"?>
<ds:datastoreItem xmlns:ds="http://schemas.openxmlformats.org/officeDocument/2006/customXml" ds:itemID="{D9AF43F8-9E83-4754-981B-635A3F1E7947}"/>
</file>

<file path=customXml/itemProps3.xml><?xml version="1.0" encoding="utf-8"?>
<ds:datastoreItem xmlns:ds="http://schemas.openxmlformats.org/officeDocument/2006/customXml" ds:itemID="{FF73E28C-DB75-4A5E-90C7-24D6E05AC9BE}"/>
</file>

<file path=docProps/app.xml><?xml version="1.0" encoding="utf-8"?>
<Properties xmlns="http://schemas.openxmlformats.org/officeDocument/2006/extended-properties" xmlns:vt="http://schemas.openxmlformats.org/officeDocument/2006/docPropsVTypes">
  <TotalTime>1059</TotalTime>
  <Words>1061</Words>
  <Application>Microsoft Office PowerPoint</Application>
  <PresentationFormat>On-screen Show (4:3)</PresentationFormat>
  <Paragraphs>74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nigel</dc:creator>
  <cp:lastModifiedBy>Nigel Fraser</cp:lastModifiedBy>
  <cp:revision>30</cp:revision>
  <dcterms:created xsi:type="dcterms:W3CDTF">2010-09-04T02:25:06Z</dcterms:created>
  <dcterms:modified xsi:type="dcterms:W3CDTF">2012-01-29T07:31:23Z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0x010100D2B5B48ECF942E49BDDB27148D759865</vt:lpwstr>
  </property>
</Properties>
</file>