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91" r:id="rId6"/>
    <p:sldId id="260" r:id="rId7"/>
    <p:sldId id="261" r:id="rId8"/>
    <p:sldId id="262" r:id="rId9"/>
    <p:sldId id="264" r:id="rId10"/>
    <p:sldId id="265" r:id="rId11"/>
    <p:sldId id="280" r:id="rId12"/>
    <p:sldId id="266" r:id="rId13"/>
    <p:sldId id="281" r:id="rId14"/>
    <p:sldId id="269" r:id="rId15"/>
    <p:sldId id="272" r:id="rId16"/>
    <p:sldId id="282" r:id="rId17"/>
    <p:sldId id="297" r:id="rId18"/>
    <p:sldId id="283" r:id="rId19"/>
    <p:sldId id="293" r:id="rId20"/>
    <p:sldId id="294" r:id="rId21"/>
    <p:sldId id="273" r:id="rId22"/>
    <p:sldId id="274" r:id="rId23"/>
    <p:sldId id="275" r:id="rId24"/>
    <p:sldId id="276" r:id="rId25"/>
    <p:sldId id="277" r:id="rId26"/>
    <p:sldId id="295" r:id="rId27"/>
    <p:sldId id="278" r:id="rId28"/>
    <p:sldId id="287" r:id="rId29"/>
    <p:sldId id="279" r:id="rId30"/>
    <p:sldId id="285" r:id="rId31"/>
    <p:sldId id="286" r:id="rId32"/>
    <p:sldId id="296" r:id="rId33"/>
    <p:sldId id="267" r:id="rId34"/>
    <p:sldId id="290" r:id="rId35"/>
    <p:sldId id="289" r:id="rId36"/>
    <p:sldId id="271" r:id="rId37"/>
    <p:sldId id="268"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171C0B-C96F-4849-80FC-DFA2E9B79B47}">
          <p14:sldIdLst>
            <p14:sldId id="256"/>
            <p14:sldId id="257"/>
          </p14:sldIdLst>
        </p14:section>
        <p14:section name="Classical relativity" id="{8888F973-24E0-407B-94B5-5EE981DAAA15}">
          <p14:sldIdLst>
            <p14:sldId id="258"/>
            <p14:sldId id="259"/>
            <p14:sldId id="291"/>
            <p14:sldId id="260"/>
            <p14:sldId id="261"/>
          </p14:sldIdLst>
        </p14:section>
        <p14:section name="Developing relativity" id="{1656D33E-BE2A-4478-8DB6-FD538621E167}">
          <p14:sldIdLst>
            <p14:sldId id="262"/>
            <p14:sldId id="264"/>
            <p14:sldId id="265"/>
            <p14:sldId id="280"/>
          </p14:sldIdLst>
        </p14:section>
        <p14:section name="Length contraction" id="{44CA0017-13BE-4A4D-9D34-229142580399}">
          <p14:sldIdLst>
            <p14:sldId id="266"/>
            <p14:sldId id="281"/>
          </p14:sldIdLst>
        </p14:section>
        <p14:section name="Time dilation" id="{2BA3AE1F-251F-483D-8D7F-B2F2337CF2DB}">
          <p14:sldIdLst>
            <p14:sldId id="269"/>
            <p14:sldId id="272"/>
            <p14:sldId id="282"/>
            <p14:sldId id="297"/>
            <p14:sldId id="283"/>
            <p14:sldId id="293"/>
            <p14:sldId id="294"/>
          </p14:sldIdLst>
        </p14:section>
        <p14:section name="Lorentz transformation of velocities" id="{5F6DC072-F95A-4212-AA7E-A1DF4278C082}">
          <p14:sldIdLst>
            <p14:sldId id="273"/>
            <p14:sldId id="274"/>
            <p14:sldId id="275"/>
            <p14:sldId id="276"/>
            <p14:sldId id="277"/>
            <p14:sldId id="295"/>
          </p14:sldIdLst>
        </p14:section>
        <p14:section name="Relativistic momentum" id="{A7FE1821-B6E2-4BFF-86CF-1B9F83FFD2D8}">
          <p14:sldIdLst>
            <p14:sldId id="278"/>
            <p14:sldId id="287"/>
          </p14:sldIdLst>
        </p14:section>
        <p14:section name="Mass-energy equivalence" id="{833F5D1E-DC29-4CBF-9D55-8DC28439CC75}">
          <p14:sldIdLst>
            <p14:sldId id="279"/>
            <p14:sldId id="285"/>
            <p14:sldId id="286"/>
            <p14:sldId id="296"/>
          </p14:sldIdLst>
        </p14:section>
        <p14:section name="Empirical support for Special Relativity" id="{736CCCC8-FD29-4BF5-A2D1-F24299AECBE9}">
          <p14:sldIdLst>
            <p14:sldId id="267"/>
            <p14:sldId id="290"/>
          </p14:sldIdLst>
        </p14:section>
        <p14:section name="Alleged paradoxes" id="{C3388BBA-2505-4BEB-96C3-443D69A92F44}">
          <p14:sldIdLst>
            <p14:sldId id="289"/>
            <p14:sldId id="271"/>
            <p14:sldId id="268"/>
          </p14:sldIdLst>
        </p14:section>
        <p14:section name="Other resources" id="{E3FA66EC-DFAE-42D2-9BF1-59FCE580EC33}">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Owen" initials="JO" lastIdx="1" clrIdx="0">
    <p:extLst>
      <p:ext uri="{19B8F6BF-5375-455C-9EA6-DF929625EA0E}">
        <p15:presenceInfo xmlns:p15="http://schemas.microsoft.com/office/powerpoint/2012/main" userId="S::jowen@kennedy.wa.edu.au::2711ebd5-7c67-476c-9b3f-929992fd120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1843"/>
    <a:srgbClr val="2A1A4C"/>
    <a:srgbClr val="363080"/>
    <a:srgbClr val="076491"/>
    <a:srgbClr val="D6A83C"/>
    <a:srgbClr val="E67474"/>
    <a:srgbClr val="C62424"/>
    <a:srgbClr val="381E7D"/>
    <a:srgbClr val="351667"/>
    <a:srgbClr val="264D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79" autoAdjust="0"/>
    <p:restoredTop sz="94660"/>
  </p:normalViewPr>
  <p:slideViewPr>
    <p:cSldViewPr snapToGrid="0">
      <p:cViewPr varScale="1">
        <p:scale>
          <a:sx n="93" d="100"/>
          <a:sy n="93" d="100"/>
        </p:scale>
        <p:origin x="21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7BCFCC3-2071-402D-8DD0-3A7E02DCDA19}" type="datetimeFigureOut">
              <a:rPr lang="en-AU" smtClean="0"/>
              <a:t>10/10/2021</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6AA3AE-BB0A-4052-88C3-F2253454ED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9304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FCC3-2071-402D-8DD0-3A7E02DCDA19}"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405372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FCC3-2071-402D-8DD0-3A7E02DCDA19}"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13285689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FCC3-2071-402D-8DD0-3A7E02DCDA19}"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217678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CFCC3-2071-402D-8DD0-3A7E02DCDA19}" type="datetimeFigureOut">
              <a:rPr lang="en-AU" smtClean="0"/>
              <a:t>10/10/2021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AA3AE-BB0A-4052-88C3-F2253454ED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73220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BCFCC3-2071-402D-8DD0-3A7E02DCDA19}" type="datetimeFigureOut">
              <a:rPr lang="en-AU" smtClean="0"/>
              <a:t>10/10/2021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225493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BCFCC3-2071-402D-8DD0-3A7E02DCDA19}" type="datetimeFigureOut">
              <a:rPr lang="en-AU" smtClean="0"/>
              <a:t>10/10/2021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118039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BCFCC3-2071-402D-8DD0-3A7E02DCDA19}" type="datetimeFigureOut">
              <a:rPr lang="en-AU" smtClean="0"/>
              <a:t>10/10/2021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55479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FCC3-2071-402D-8DD0-3A7E02DCDA19}" type="datetimeFigureOut">
              <a:rPr lang="en-AU" smtClean="0"/>
              <a:t>10/10/2021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286589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BCFCC3-2071-402D-8DD0-3A7E02DCDA19}" type="datetimeFigureOut">
              <a:rPr lang="en-AU" smtClean="0"/>
              <a:t>10/10/2021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15300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BCFCC3-2071-402D-8DD0-3A7E02DCDA19}" type="datetimeFigureOut">
              <a:rPr lang="en-AU" smtClean="0"/>
              <a:t>10/10/2021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96AA3AE-BB0A-4052-88C3-F2253454EDB3}" type="slidenum">
              <a:rPr lang="en-AU" smtClean="0"/>
              <a:t>‹#›</a:t>
            </a:fld>
            <a:endParaRPr lang="en-AU"/>
          </a:p>
        </p:txBody>
      </p:sp>
    </p:spTree>
    <p:extLst>
      <p:ext uri="{BB962C8B-B14F-4D97-AF65-F5344CB8AC3E}">
        <p14:creationId xmlns:p14="http://schemas.microsoft.com/office/powerpoint/2010/main" val="87513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BCFCC3-2071-402D-8DD0-3A7E02DCDA19}" type="datetimeFigureOut">
              <a:rPr lang="en-AU" smtClean="0"/>
              <a:t>10/10/2021</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6AA3AE-BB0A-4052-88C3-F2253454EDB3}" type="slidenum">
              <a:rPr lang="en-AU" smtClean="0"/>
              <a:t>‹#›</a:t>
            </a:fld>
            <a:endParaRPr lang="en-AU"/>
          </a:p>
        </p:txBody>
      </p:sp>
    </p:spTree>
    <p:extLst>
      <p:ext uri="{BB962C8B-B14F-4D97-AF65-F5344CB8AC3E}">
        <p14:creationId xmlns:p14="http://schemas.microsoft.com/office/powerpoint/2010/main" val="3546794062"/>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enior-secondary.scsa.wa.edu.au/syllabus-and-support-materials/science/phys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kN_d7eknfYk"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youtube.com/watch?v=0TU1tKTOIj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youtube.com/channel/UCS7FWLxUTYl9XpwdL9IFkZw" TargetMode="External"/><Relationship Id="rId3" Type="http://schemas.openxmlformats.org/officeDocument/2006/relationships/hyperlink" Target="http://www.youtube.com/watch?v=V7vpw4AH8QQ" TargetMode="External"/><Relationship Id="rId7" Type="http://schemas.openxmlformats.org/officeDocument/2006/relationships/hyperlink" Target="http://www.onestick.com/relativity/" TargetMode="External"/><Relationship Id="rId2" Type="http://schemas.openxmlformats.org/officeDocument/2006/relationships/hyperlink" Target="http://www.youtube.com/watch?v=j72bPmXsyvk" TargetMode="External"/><Relationship Id="rId1" Type="http://schemas.openxmlformats.org/officeDocument/2006/relationships/slideLayout" Target="../slideLayouts/slideLayout2.xml"/><Relationship Id="rId6" Type="http://schemas.openxmlformats.org/officeDocument/2006/relationships/hyperlink" Target="http://www.youtube.com/watch?v=tpbGuuGosAY" TargetMode="External"/><Relationship Id="rId11" Type="http://schemas.openxmlformats.org/officeDocument/2006/relationships/hyperlink" Target="https://www.youtube.com/watch?v=Xrqj88zQZJg" TargetMode="External"/><Relationship Id="rId5" Type="http://schemas.openxmlformats.org/officeDocument/2006/relationships/hyperlink" Target="http://www.youtube.com/watch?v=HHRK6ojWdtU&amp;NR=1" TargetMode="External"/><Relationship Id="rId10" Type="http://schemas.openxmlformats.org/officeDocument/2006/relationships/hyperlink" Target="https://www.youtube.com/channel/UCJ0yBou72Lz9fqeMXh9mkog" TargetMode="External"/><Relationship Id="rId4" Type="http://schemas.openxmlformats.org/officeDocument/2006/relationships/hyperlink" Target="http://www.youtube.com/watch?v=KHjpBjgIMVk" TargetMode="External"/><Relationship Id="rId9" Type="http://schemas.openxmlformats.org/officeDocument/2006/relationships/hyperlink" Target="https://www.youtube.com/watch?v=bRxfxhJBm4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CE9A-74A8-4BA2-9919-F0B474CF4137}"/>
              </a:ext>
            </a:extLst>
          </p:cNvPr>
          <p:cNvSpPr>
            <a:spLocks noGrp="1"/>
          </p:cNvSpPr>
          <p:nvPr>
            <p:ph type="ctrTitle"/>
          </p:nvPr>
        </p:nvSpPr>
        <p:spPr/>
        <p:txBody>
          <a:bodyPr/>
          <a:lstStyle/>
          <a:p>
            <a:r>
              <a:rPr lang="en-US" dirty="0"/>
              <a:t>Special Relativity</a:t>
            </a:r>
            <a:endParaRPr lang="en-AU" dirty="0"/>
          </a:p>
        </p:txBody>
      </p:sp>
      <p:sp>
        <p:nvSpPr>
          <p:cNvPr id="3" name="Subtitle 2">
            <a:extLst>
              <a:ext uri="{FF2B5EF4-FFF2-40B4-BE49-F238E27FC236}">
                <a16:creationId xmlns:a16="http://schemas.microsoft.com/office/drawing/2014/main" id="{ED2AAC5C-C285-49F6-8744-A6C81F50F7BF}"/>
              </a:ext>
            </a:extLst>
          </p:cNvPr>
          <p:cNvSpPr>
            <a:spLocks noGrp="1"/>
          </p:cNvSpPr>
          <p:nvPr>
            <p:ph type="subTitle" idx="1"/>
          </p:nvPr>
        </p:nvSpPr>
        <p:spPr/>
        <p:txBody>
          <a:bodyPr>
            <a:normAutofit/>
          </a:bodyPr>
          <a:lstStyle/>
          <a:p>
            <a:pPr marL="342900" indent="-342900" algn="l">
              <a:buFont typeface="Arial" panose="020B0604020202020204" pitchFamily="34" charset="0"/>
              <a:buChar char="•"/>
            </a:pPr>
            <a:endParaRPr lang="en-AU" dirty="0"/>
          </a:p>
        </p:txBody>
      </p:sp>
    </p:spTree>
    <p:extLst>
      <p:ext uri="{BB962C8B-B14F-4D97-AF65-F5344CB8AC3E}">
        <p14:creationId xmlns:p14="http://schemas.microsoft.com/office/powerpoint/2010/main" val="386763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D4B3-1A27-42A5-AF54-C23370848255}"/>
              </a:ext>
            </a:extLst>
          </p:cNvPr>
          <p:cNvSpPr>
            <a:spLocks noGrp="1"/>
          </p:cNvSpPr>
          <p:nvPr>
            <p:ph type="title"/>
          </p:nvPr>
        </p:nvSpPr>
        <p:spPr/>
        <p:txBody>
          <a:bodyPr/>
          <a:lstStyle/>
          <a:p>
            <a:r>
              <a:rPr lang="en-US" dirty="0"/>
              <a:t>Special relativity</a:t>
            </a:r>
            <a:endParaRPr lang="en-AU" dirty="0"/>
          </a:p>
        </p:txBody>
      </p:sp>
      <p:sp>
        <p:nvSpPr>
          <p:cNvPr id="3" name="Content Placeholder 2">
            <a:extLst>
              <a:ext uri="{FF2B5EF4-FFF2-40B4-BE49-F238E27FC236}">
                <a16:creationId xmlns:a16="http://schemas.microsoft.com/office/drawing/2014/main" id="{2A822DA9-F9C9-4C57-876A-1A09FA456F07}"/>
              </a:ext>
            </a:extLst>
          </p:cNvPr>
          <p:cNvSpPr>
            <a:spLocks noGrp="1"/>
          </p:cNvSpPr>
          <p:nvPr>
            <p:ph idx="1"/>
          </p:nvPr>
        </p:nvSpPr>
        <p:spPr/>
        <p:txBody>
          <a:bodyPr/>
          <a:lstStyle/>
          <a:p>
            <a:pPr marL="0" indent="0">
              <a:buNone/>
            </a:pPr>
            <a:r>
              <a:rPr lang="en-AU" dirty="0"/>
              <a:t>Lorentz Ether Theory required length contraction and time dilation to justify an undetectable aether</a:t>
            </a:r>
          </a:p>
          <a:p>
            <a:pPr marL="0" indent="0">
              <a:buNone/>
            </a:pPr>
            <a:r>
              <a:rPr lang="en-AU" dirty="0"/>
              <a:t>In Einstein’s theory of Special Relativity length contraction and time dilation arose very naturally from two key ideas:</a:t>
            </a:r>
          </a:p>
          <a:p>
            <a:pPr marL="342900" indent="-342900">
              <a:buFont typeface="+mj-lt"/>
              <a:buAutoNum type="arabicPeriod"/>
            </a:pPr>
            <a:r>
              <a:rPr lang="en-AU" dirty="0"/>
              <a:t>The laws of physics are the same in all non-accelerating (inertial) frames of reference</a:t>
            </a:r>
          </a:p>
          <a:p>
            <a:pPr marL="342900" indent="-342900">
              <a:buFont typeface="+mj-lt"/>
              <a:buAutoNum type="arabicPeriod"/>
            </a:pPr>
            <a:r>
              <a:rPr lang="en-AU" dirty="0"/>
              <a:t>The speed of light in a vacuum is the same for all observers regardless of the motion of the observer or light source</a:t>
            </a:r>
          </a:p>
          <a:p>
            <a:pPr marL="342900" indent="-342900">
              <a:buFont typeface="+mj-lt"/>
              <a:buAutoNum type="arabicPeriod"/>
            </a:pPr>
            <a:endParaRPr lang="en-AU" dirty="0"/>
          </a:p>
          <a:p>
            <a:r>
              <a:rPr lang="en-AU" dirty="0"/>
              <a:t>The name ‘Special Relativity’ refers to the fact that this applies in the special case of flat spacetime (no gravity) – need General Relativity to account for the effect of gravity (curvature of spacetime)</a:t>
            </a:r>
          </a:p>
          <a:p>
            <a:endParaRPr lang="en-AU" dirty="0"/>
          </a:p>
        </p:txBody>
      </p:sp>
    </p:spTree>
    <p:extLst>
      <p:ext uri="{BB962C8B-B14F-4D97-AF65-F5344CB8AC3E}">
        <p14:creationId xmlns:p14="http://schemas.microsoft.com/office/powerpoint/2010/main" val="227065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FB03-664E-45BA-9AE3-FC698E022055}"/>
              </a:ext>
            </a:extLst>
          </p:cNvPr>
          <p:cNvSpPr>
            <a:spLocks noGrp="1"/>
          </p:cNvSpPr>
          <p:nvPr>
            <p:ph type="title"/>
          </p:nvPr>
        </p:nvSpPr>
        <p:spPr/>
        <p:txBody>
          <a:bodyPr/>
          <a:lstStyle/>
          <a:p>
            <a:r>
              <a:rPr lang="en-US" dirty="0"/>
              <a:t>Implications of Special Relativity</a:t>
            </a:r>
            <a:endParaRPr lang="en-AU" dirty="0"/>
          </a:p>
        </p:txBody>
      </p:sp>
      <p:sp>
        <p:nvSpPr>
          <p:cNvPr id="3" name="Content Placeholder 2">
            <a:extLst>
              <a:ext uri="{FF2B5EF4-FFF2-40B4-BE49-F238E27FC236}">
                <a16:creationId xmlns:a16="http://schemas.microsoft.com/office/drawing/2014/main" id="{A9E23303-AC1F-4E8F-8EB5-EFD1441E3FF2}"/>
              </a:ext>
            </a:extLst>
          </p:cNvPr>
          <p:cNvSpPr>
            <a:spLocks noGrp="1"/>
          </p:cNvSpPr>
          <p:nvPr>
            <p:ph idx="1"/>
          </p:nvPr>
        </p:nvSpPr>
        <p:spPr>
          <a:xfrm>
            <a:off x="728505" y="1828800"/>
            <a:ext cx="9751926" cy="4663440"/>
          </a:xfrm>
        </p:spPr>
        <p:txBody>
          <a:bodyPr>
            <a:normAutofit fontScale="92500" lnSpcReduction="20000"/>
          </a:bodyPr>
          <a:lstStyle/>
          <a:p>
            <a:r>
              <a:rPr lang="en-US" dirty="0"/>
              <a:t>Anyone can assume they are stationary, as long as they aren’t accelerating – all inertial (non-accelerating) frames of reference are equally valid</a:t>
            </a:r>
          </a:p>
          <a:p>
            <a:r>
              <a:rPr lang="en-US" dirty="0"/>
              <a:t>The speed of light in a vacuum is absolute – it will never be observed to be anything other than 3x10</a:t>
            </a:r>
            <a:r>
              <a:rPr lang="en-US" baseline="30000" dirty="0"/>
              <a:t>8</a:t>
            </a:r>
            <a:r>
              <a:rPr lang="en-US" dirty="0"/>
              <a:t> m s</a:t>
            </a:r>
            <a:r>
              <a:rPr lang="en-US" baseline="30000" dirty="0"/>
              <a:t>-1</a:t>
            </a:r>
            <a:endParaRPr lang="en-US" dirty="0"/>
          </a:p>
          <a:p>
            <a:r>
              <a:rPr lang="en-US" dirty="0"/>
              <a:t>Absolute speed limit – no physical object, field lines or information can travel faster than the speed of light in a vacuum (e.g. the effect of gravity is not instantaneous – travels at the speed of light)</a:t>
            </a:r>
          </a:p>
          <a:p>
            <a:r>
              <a:rPr lang="en-AU" dirty="0"/>
              <a:t>Space and time are relative – measurements of length and time may differ between observers in different frames of reference</a:t>
            </a:r>
          </a:p>
          <a:p>
            <a:r>
              <a:rPr lang="en-AU" dirty="0"/>
              <a:t>Simultaneity is relative - two events that occur simultaneously for one observer may not for another in another frame of reference – this requires the absolute speed limit to preserve causality</a:t>
            </a:r>
          </a:p>
          <a:p>
            <a:r>
              <a:rPr lang="en-AU" dirty="0"/>
              <a:t>Mass and energy are equivalent – small quantities of mass represent large quantities of energy and vice versa</a:t>
            </a:r>
          </a:p>
          <a:p>
            <a:r>
              <a:rPr lang="en-AU" dirty="0"/>
              <a:t>Momentum, and energy are relative – increasing disproportionately to rest mass as relative velocity increases – effectively enforcing absolute speed limit – increasingly difficult to accelerate</a:t>
            </a:r>
          </a:p>
        </p:txBody>
      </p:sp>
    </p:spTree>
    <p:extLst>
      <p:ext uri="{BB962C8B-B14F-4D97-AF65-F5344CB8AC3E}">
        <p14:creationId xmlns:p14="http://schemas.microsoft.com/office/powerpoint/2010/main" val="204766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A446-3B21-4351-A660-BBB17028C186}"/>
              </a:ext>
            </a:extLst>
          </p:cNvPr>
          <p:cNvSpPr>
            <a:spLocks noGrp="1"/>
          </p:cNvSpPr>
          <p:nvPr>
            <p:ph type="title"/>
          </p:nvPr>
        </p:nvSpPr>
        <p:spPr/>
        <p:txBody>
          <a:bodyPr/>
          <a:lstStyle/>
          <a:p>
            <a:r>
              <a:rPr lang="en-US" dirty="0"/>
              <a:t>Length contraction</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8EB746-E8CE-49A9-B10A-22B87B01A804}"/>
                  </a:ext>
                </a:extLst>
              </p:cNvPr>
              <p:cNvSpPr>
                <a:spLocks noGrp="1"/>
              </p:cNvSpPr>
              <p:nvPr>
                <p:ph idx="1"/>
              </p:nvPr>
            </p:nvSpPr>
            <p:spPr/>
            <p:txBody>
              <a:bodyPr>
                <a:normAutofit fontScale="85000" lnSpcReduction="10000"/>
              </a:bodyPr>
              <a:lstStyle/>
              <a:p>
                <a:r>
                  <a:rPr lang="en-US" dirty="0"/>
                  <a:t>A moving object’s length is measured to be less than its proper length by an observer at rest</a:t>
                </a:r>
              </a:p>
              <a:p>
                <a:r>
                  <a:rPr lang="en-US" dirty="0"/>
                  <a:t>This contraction only occurs parallel to the direction of movement – a fast rocket is measured to be shorter but not narrower</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oMath>
                  </m:oMathPara>
                </a14:m>
                <a:endParaRPr lang="en-AU" dirty="0"/>
              </a:p>
              <a:p>
                <a:pPr marL="0" indent="0" algn="ctr">
                  <a:buNone/>
                </a:pPr>
                <a:r>
                  <a:rPr lang="en-AU" dirty="0"/>
                  <a:t>l</a:t>
                </a:r>
                <a:r>
                  <a:rPr lang="en-AU" baseline="-25000" dirty="0"/>
                  <a:t>0</a:t>
                </a:r>
                <a:r>
                  <a:rPr lang="en-AU" dirty="0"/>
                  <a:t> = proper length of an object – object’s length measured in its rest frame (frame of reference in which it is stationary)</a:t>
                </a:r>
              </a:p>
              <a:p>
                <a:pPr marL="0" indent="0" algn="ctr">
                  <a:buNone/>
                </a:pPr>
                <a:r>
                  <a:rPr lang="en-AU" dirty="0"/>
                  <a:t>l = length of the moving object measured by a stationary observer </a:t>
                </a:r>
              </a:p>
              <a:p>
                <a:pPr marL="0" indent="0" algn="ctr">
                  <a:buNone/>
                </a:pPr>
                <a:r>
                  <a:rPr lang="en-AU" dirty="0"/>
                  <a:t>v = velocity of object relative to the observer</a:t>
                </a:r>
              </a:p>
              <a:p>
                <a:pPr marL="0" indent="0" algn="ctr">
                  <a:buNone/>
                </a:pPr>
                <a:endParaRPr lang="en-AU" dirty="0"/>
              </a:p>
              <a:p>
                <a:r>
                  <a:rPr lang="en-AU" dirty="0"/>
                  <a:t>Note that for small values of v, l≈l</a:t>
                </a:r>
                <a:r>
                  <a:rPr lang="en-AU" baseline="-25000" dirty="0"/>
                  <a:t>0</a:t>
                </a:r>
                <a:r>
                  <a:rPr lang="en-AU" dirty="0"/>
                  <a:t>, it is only as v approaches c that length contraction becomes significant these velocities are known as relativistic velocities</a:t>
                </a:r>
              </a:p>
            </p:txBody>
          </p:sp>
        </mc:Choice>
        <mc:Fallback xmlns="">
          <p:sp>
            <p:nvSpPr>
              <p:cNvPr id="3" name="Content Placeholder 2">
                <a:extLst>
                  <a:ext uri="{FF2B5EF4-FFF2-40B4-BE49-F238E27FC236}">
                    <a16:creationId xmlns:a16="http://schemas.microsoft.com/office/drawing/2014/main" id="{498EB746-E8CE-49A9-B10A-22B87B01A804}"/>
                  </a:ext>
                </a:extLst>
              </p:cNvPr>
              <p:cNvSpPr>
                <a:spLocks noGrp="1" noRot="1" noChangeAspect="1" noMove="1" noResize="1" noEditPoints="1" noAdjustHandles="1" noChangeArrowheads="1" noChangeShapeType="1" noTextEdit="1"/>
              </p:cNvSpPr>
              <p:nvPr>
                <p:ph idx="1"/>
              </p:nvPr>
            </p:nvSpPr>
            <p:spPr>
              <a:blipFill>
                <a:blip r:embed="rId2"/>
                <a:stretch>
                  <a:fillRect t="-980" r="-142" b="-840"/>
                </a:stretch>
              </a:blipFill>
            </p:spPr>
            <p:txBody>
              <a:bodyPr/>
              <a:lstStyle/>
              <a:p>
                <a:r>
                  <a:rPr lang="en-AU">
                    <a:noFill/>
                  </a:rPr>
                  <a:t> </a:t>
                </a:r>
              </a:p>
            </p:txBody>
          </p:sp>
        </mc:Fallback>
      </mc:AlternateContent>
    </p:spTree>
    <p:extLst>
      <p:ext uri="{BB962C8B-B14F-4D97-AF65-F5344CB8AC3E}">
        <p14:creationId xmlns:p14="http://schemas.microsoft.com/office/powerpoint/2010/main" val="75384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BAAC-1B68-4617-B116-F621BD13DC95}"/>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35270-C656-4223-9D76-0E09254B2A7A}"/>
                  </a:ext>
                </a:extLst>
              </p:cNvPr>
              <p:cNvSpPr>
                <a:spLocks noGrp="1"/>
              </p:cNvSpPr>
              <p:nvPr>
                <p:ph idx="1"/>
              </p:nvPr>
            </p:nvSpPr>
            <p:spPr/>
            <p:txBody>
              <a:bodyPr/>
              <a:lstStyle/>
              <a:p>
                <a:pPr marL="0" indent="0">
                  <a:buNone/>
                </a:pPr>
                <a:r>
                  <a:rPr lang="en-US" dirty="0"/>
                  <a:t>A 120 m long, 25 m wide rocket passes the Earth at 0.4c, what will the dimensions of the rocket be viewed from Earth?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=120</m:t>
                      </m:r>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0.4</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b="0" i="1" smtClean="0">
                          <a:latin typeface="Cambria Math" panose="02040503050406030204" pitchFamily="18" charset="0"/>
                        </a:rPr>
                        <m:t>=110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𝑙𝑜𝑛𝑔</m:t>
                      </m:r>
                      <m:r>
                        <a:rPr lang="en-US" b="0" i="1" smtClean="0">
                          <a:latin typeface="Cambria Math" panose="02040503050406030204" pitchFamily="18" charset="0"/>
                        </a:rPr>
                        <m:t>, 25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𝑤𝑖𝑑𝑒</m:t>
                      </m:r>
                    </m:oMath>
                  </m:oMathPara>
                </a14:m>
                <a:endParaRPr lang="en-US" dirty="0"/>
              </a:p>
              <a:p>
                <a:pPr marL="0" indent="0">
                  <a:buNone/>
                </a:pPr>
                <a:r>
                  <a:rPr lang="en-US" dirty="0"/>
                  <a:t>What would the dimensions of Earth be viewed from the rocket?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=2×6.37×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0.4</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i="1">
                          <a:latin typeface="Cambria Math" panose="02040503050406030204" pitchFamily="18" charset="0"/>
                        </a:rPr>
                        <m:t>=</m:t>
                      </m:r>
                      <m:r>
                        <a:rPr lang="en-US" b="0" i="1" smtClean="0">
                          <a:latin typeface="Cambria Math" panose="02040503050406030204" pitchFamily="18" charset="0"/>
                        </a:rPr>
                        <m:t>11.7 </m:t>
                      </m:r>
                      <m:r>
                        <a:rPr lang="en-US" b="0" i="1" smtClean="0">
                          <a:latin typeface="Cambria Math" panose="02040503050406030204" pitchFamily="18" charset="0"/>
                        </a:rPr>
                        <m:t>𝑀𝑚</m:t>
                      </m:r>
                      <m:r>
                        <a:rPr lang="en-US" b="0" i="1" smtClean="0">
                          <a:latin typeface="Cambria Math" panose="02040503050406030204" pitchFamily="18" charset="0"/>
                        </a:rPr>
                        <m:t> </m:t>
                      </m:r>
                      <m:r>
                        <a:rPr lang="en-US" b="0" i="1" smtClean="0">
                          <a:latin typeface="Cambria Math" panose="02040503050406030204" pitchFamily="18" charset="0"/>
                        </a:rPr>
                        <m:t>𝑤𝑖𝑑𝑒</m:t>
                      </m:r>
                      <m:r>
                        <a:rPr lang="en-US" i="1">
                          <a:latin typeface="Cambria Math" panose="02040503050406030204" pitchFamily="18" charset="0"/>
                        </a:rPr>
                        <m:t>, </m:t>
                      </m:r>
                      <m:r>
                        <a:rPr lang="en-US" b="0" i="1" smtClean="0">
                          <a:latin typeface="Cambria Math" panose="02040503050406030204" pitchFamily="18" charset="0"/>
                        </a:rPr>
                        <m:t>12.7 </m:t>
                      </m:r>
                      <m:r>
                        <a:rPr lang="en-US" b="0" i="1" smtClean="0">
                          <a:latin typeface="Cambria Math" panose="02040503050406030204" pitchFamily="18" charset="0"/>
                        </a:rPr>
                        <m:t>𝑀𝑚</m:t>
                      </m:r>
                      <m:r>
                        <a:rPr lang="en-US" b="0" i="1" smtClean="0">
                          <a:latin typeface="Cambria Math" panose="02040503050406030204" pitchFamily="18" charset="0"/>
                        </a:rPr>
                        <m:t> </m:t>
                      </m:r>
                      <m:r>
                        <a:rPr lang="en-US" b="0" i="1" smtClean="0">
                          <a:latin typeface="Cambria Math" panose="02040503050406030204" pitchFamily="18" charset="0"/>
                        </a:rPr>
                        <m:t>𝑡𝑎𝑙𝑙</m:t>
                      </m:r>
                    </m:oMath>
                  </m:oMathPara>
                </a14:m>
                <a:endParaRPr lang="en-US"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31A35270-C656-4223-9D76-0E09254B2A7A}"/>
                  </a:ext>
                </a:extLst>
              </p:cNvPr>
              <p:cNvSpPr>
                <a:spLocks noGrp="1" noRot="1" noChangeAspect="1" noMove="1" noResize="1" noEditPoints="1" noAdjustHandles="1" noChangeArrowheads="1" noChangeShapeType="1" noTextEdit="1"/>
              </p:cNvSpPr>
              <p:nvPr>
                <p:ph idx="1"/>
              </p:nvPr>
            </p:nvSpPr>
            <p:spPr>
              <a:blipFill>
                <a:blip r:embed="rId2"/>
                <a:stretch>
                  <a:fillRect l="-567" t="-980"/>
                </a:stretch>
              </a:blipFill>
            </p:spPr>
            <p:txBody>
              <a:bodyPr/>
              <a:lstStyle/>
              <a:p>
                <a:r>
                  <a:rPr lang="en-AU">
                    <a:noFill/>
                  </a:rPr>
                  <a:t> </a:t>
                </a:r>
              </a:p>
            </p:txBody>
          </p:sp>
        </mc:Fallback>
      </mc:AlternateContent>
    </p:spTree>
    <p:extLst>
      <p:ext uri="{BB962C8B-B14F-4D97-AF65-F5344CB8AC3E}">
        <p14:creationId xmlns:p14="http://schemas.microsoft.com/office/powerpoint/2010/main" val="15146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5D94-00A6-45B9-A591-28C4F8DCC1BB}"/>
              </a:ext>
            </a:extLst>
          </p:cNvPr>
          <p:cNvSpPr>
            <a:spLocks noGrp="1"/>
          </p:cNvSpPr>
          <p:nvPr>
            <p:ph type="title"/>
          </p:nvPr>
        </p:nvSpPr>
        <p:spPr/>
        <p:txBody>
          <a:bodyPr/>
          <a:lstStyle/>
          <a:p>
            <a:r>
              <a:rPr lang="en-US" dirty="0"/>
              <a:t>Time dilation</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1829F3-6E1F-40B4-851D-EC82714DCE3E}"/>
                  </a:ext>
                </a:extLst>
              </p:cNvPr>
              <p:cNvSpPr>
                <a:spLocks noGrp="1"/>
              </p:cNvSpPr>
              <p:nvPr>
                <p:ph idx="1"/>
              </p:nvPr>
            </p:nvSpPr>
            <p:spPr/>
            <p:txBody>
              <a:bodyPr>
                <a:normAutofit fontScale="92500" lnSpcReduction="10000"/>
              </a:bodyPr>
              <a:lstStyle/>
              <a:p>
                <a:r>
                  <a:rPr lang="en-US" dirty="0"/>
                  <a:t>An observer will measure a moving clock as ticking more slowly than a clock at rest in the observer’s own frame of reference</a:t>
                </a:r>
              </a:p>
              <a:p>
                <a:r>
                  <a:rPr lang="en-US" dirty="0"/>
                  <a:t>Often stated as; “moving clocks run slowly”</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lgn="ctr">
                  <a:buNone/>
                </a:pPr>
                <a:r>
                  <a:rPr lang="en-AU" dirty="0"/>
                  <a:t>t</a:t>
                </a:r>
                <a:r>
                  <a:rPr lang="en-AU" baseline="-25000" dirty="0"/>
                  <a:t>0 </a:t>
                </a:r>
                <a:r>
                  <a:rPr lang="en-AU" dirty="0"/>
                  <a:t>= proper time – time interval measured in an object’s</a:t>
                </a:r>
                <a:r>
                  <a:rPr lang="en-US" dirty="0"/>
                  <a:t> rest frame (frame of reference in which it is stationary) </a:t>
                </a:r>
                <a:endParaRPr lang="en-AU" dirty="0"/>
              </a:p>
              <a:p>
                <a:pPr marL="0" indent="0" algn="ctr">
                  <a:buNone/>
                </a:pPr>
                <a:r>
                  <a:rPr lang="en-AU" dirty="0"/>
                  <a:t>t = time interval measured in a stationary observer’s frame of reference</a:t>
                </a:r>
              </a:p>
              <a:p>
                <a:pPr marL="0" indent="0" algn="ctr">
                  <a:buNone/>
                </a:pPr>
                <a:r>
                  <a:rPr lang="en-AU" dirty="0"/>
                  <a:t>v = velocity of object relative to the observer</a:t>
                </a:r>
              </a:p>
              <a:p>
                <a:r>
                  <a:rPr lang="en-AU" dirty="0"/>
                  <a:t>Note that for small values of v, t≈t</a:t>
                </a:r>
                <a:r>
                  <a:rPr lang="en-AU" baseline="-25000" dirty="0"/>
                  <a:t>0</a:t>
                </a:r>
                <a:r>
                  <a:rPr lang="en-AU" dirty="0"/>
                  <a:t>, it is only as v approaches c that time dilation becomes significant these velocities are known as relativistic velocities</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2D1829F3-6E1F-40B4-851D-EC82714DCE3E}"/>
                  </a:ext>
                </a:extLst>
              </p:cNvPr>
              <p:cNvSpPr>
                <a:spLocks noGrp="1" noRot="1" noChangeAspect="1" noMove="1" noResize="1" noEditPoints="1" noAdjustHandles="1" noChangeArrowheads="1" noChangeShapeType="1" noTextEdit="1"/>
              </p:cNvSpPr>
              <p:nvPr>
                <p:ph idx="1"/>
              </p:nvPr>
            </p:nvSpPr>
            <p:spPr>
              <a:blipFill>
                <a:blip r:embed="rId2"/>
                <a:stretch>
                  <a:fillRect l="-71" t="-1261" b="-560"/>
                </a:stretch>
              </a:blipFill>
            </p:spPr>
            <p:txBody>
              <a:bodyPr/>
              <a:lstStyle/>
              <a:p>
                <a:r>
                  <a:rPr lang="en-AU">
                    <a:noFill/>
                  </a:rPr>
                  <a:t> </a:t>
                </a:r>
              </a:p>
            </p:txBody>
          </p:sp>
        </mc:Fallback>
      </mc:AlternateContent>
    </p:spTree>
    <p:extLst>
      <p:ext uri="{BB962C8B-B14F-4D97-AF65-F5344CB8AC3E}">
        <p14:creationId xmlns:p14="http://schemas.microsoft.com/office/powerpoint/2010/main" val="314111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72A4-C6B4-4ADD-9B78-C482A57DBE59}"/>
              </a:ext>
            </a:extLst>
          </p:cNvPr>
          <p:cNvSpPr>
            <a:spLocks noGrp="1"/>
          </p:cNvSpPr>
          <p:nvPr>
            <p:ph type="title"/>
          </p:nvPr>
        </p:nvSpPr>
        <p:spPr/>
        <p:txBody>
          <a:bodyPr/>
          <a:lstStyle/>
          <a:p>
            <a:r>
              <a:rPr lang="en-US" dirty="0"/>
              <a:t>Thought experiment for time dilation</a:t>
            </a:r>
            <a:endParaRPr lang="en-AU" dirty="0"/>
          </a:p>
        </p:txBody>
      </p:sp>
      <p:sp>
        <p:nvSpPr>
          <p:cNvPr id="3" name="Content Placeholder 2">
            <a:extLst>
              <a:ext uri="{FF2B5EF4-FFF2-40B4-BE49-F238E27FC236}">
                <a16:creationId xmlns:a16="http://schemas.microsoft.com/office/drawing/2014/main" id="{1DF56849-6B47-4266-8727-29838C3C83AC}"/>
              </a:ext>
            </a:extLst>
          </p:cNvPr>
          <p:cNvSpPr>
            <a:spLocks noGrp="1"/>
          </p:cNvSpPr>
          <p:nvPr>
            <p:ph idx="1"/>
          </p:nvPr>
        </p:nvSpPr>
        <p:spPr/>
        <p:txBody>
          <a:bodyPr/>
          <a:lstStyle/>
          <a:p>
            <a:r>
              <a:rPr lang="en-US" dirty="0"/>
              <a:t>Imagine a clock that functions by bouncing a photon between mirrors – ‘ticking’ every time the photon strikes one of the mirrors</a:t>
            </a:r>
          </a:p>
          <a:p>
            <a:r>
              <a:rPr lang="en-US" dirty="0"/>
              <a:t>When the clock is at rest the photon travels twice the distance between the mirrors each ‘tick’</a:t>
            </a:r>
          </a:p>
          <a:p>
            <a:r>
              <a:rPr lang="en-US" dirty="0"/>
              <a:t>If the clock is moving parallel to the mirrors the photon travels a greater distance, since photons must always travel at the same speed the ‘ticking’ of the clock will slow</a:t>
            </a:r>
          </a:p>
          <a:p>
            <a:endParaRPr lang="en-AU" dirty="0"/>
          </a:p>
        </p:txBody>
      </p:sp>
      <p:pic>
        <p:nvPicPr>
          <p:cNvPr id="3074" name="Picture 2">
            <a:extLst>
              <a:ext uri="{FF2B5EF4-FFF2-40B4-BE49-F238E27FC236}">
                <a16:creationId xmlns:a16="http://schemas.microsoft.com/office/drawing/2014/main" id="{E9D6AE58-B0BC-472F-BF50-8792915DB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043" y="4272915"/>
            <a:ext cx="62865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1A13-F0B1-41CE-B16A-EAA8481BBDDF}"/>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0837B7-D814-405A-B688-64A7DAC6753A}"/>
                  </a:ext>
                </a:extLst>
              </p:cNvPr>
              <p:cNvSpPr>
                <a:spLocks noGrp="1"/>
              </p:cNvSpPr>
              <p:nvPr>
                <p:ph idx="1"/>
              </p:nvPr>
            </p:nvSpPr>
            <p:spPr/>
            <p:txBody>
              <a:bodyPr/>
              <a:lstStyle/>
              <a:p>
                <a:pPr lvl="0"/>
                <a:r>
                  <a:rPr lang="en-US" dirty="0"/>
                  <a:t>Timmy gets stuck on a planetoid travelling away from Earth at 0.7c relative to Earth. An observer on Earth sees Timmy as having aged 1 year, how much time has passed on Earth?</a:t>
                </a:r>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(0.7</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b="0" i="1" smtClean="0">
                          <a:latin typeface="Cambria Math" panose="02040503050406030204" pitchFamily="18" charset="0"/>
                        </a:rPr>
                        <m:t>=1.40 </m:t>
                      </m:r>
                      <m:r>
                        <a:rPr lang="en-US" b="0" i="1" smtClean="0">
                          <a:latin typeface="Cambria Math" panose="02040503050406030204" pitchFamily="18" charset="0"/>
                        </a:rPr>
                        <m:t>𝑦𝑒𝑎𝑟𝑠</m:t>
                      </m:r>
                    </m:oMath>
                  </m:oMathPara>
                </a14:m>
                <a:endParaRPr lang="en-AU" dirty="0"/>
              </a:p>
            </p:txBody>
          </p:sp>
        </mc:Choice>
        <mc:Fallback xmlns="">
          <p:sp>
            <p:nvSpPr>
              <p:cNvPr id="3" name="Content Placeholder 2">
                <a:extLst>
                  <a:ext uri="{FF2B5EF4-FFF2-40B4-BE49-F238E27FC236}">
                    <a16:creationId xmlns:a16="http://schemas.microsoft.com/office/drawing/2014/main" id="{0F0837B7-D814-405A-B688-64A7DAC6753A}"/>
                  </a:ext>
                </a:extLst>
              </p:cNvPr>
              <p:cNvSpPr>
                <a:spLocks noGrp="1" noRot="1" noChangeAspect="1" noMove="1" noResize="1" noEditPoints="1" noAdjustHandles="1" noChangeArrowheads="1" noChangeShapeType="1" noTextEdit="1"/>
              </p:cNvSpPr>
              <p:nvPr>
                <p:ph idx="1"/>
              </p:nvPr>
            </p:nvSpPr>
            <p:spPr>
              <a:blipFill>
                <a:blip r:embed="rId2"/>
                <a:stretch>
                  <a:fillRect l="-142" t="-980" r="-213"/>
                </a:stretch>
              </a:blipFill>
            </p:spPr>
            <p:txBody>
              <a:bodyPr/>
              <a:lstStyle/>
              <a:p>
                <a:r>
                  <a:rPr lang="en-AU">
                    <a:noFill/>
                  </a:rPr>
                  <a:t> </a:t>
                </a:r>
              </a:p>
            </p:txBody>
          </p:sp>
        </mc:Fallback>
      </mc:AlternateContent>
    </p:spTree>
    <p:extLst>
      <p:ext uri="{BB962C8B-B14F-4D97-AF65-F5344CB8AC3E}">
        <p14:creationId xmlns:p14="http://schemas.microsoft.com/office/powerpoint/2010/main" val="100730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1A13-F0B1-41CE-B16A-EAA8481BBDDF}"/>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0837B7-D814-405A-B688-64A7DAC6753A}"/>
                  </a:ext>
                </a:extLst>
              </p:cNvPr>
              <p:cNvSpPr>
                <a:spLocks noGrp="1"/>
              </p:cNvSpPr>
              <p:nvPr>
                <p:ph idx="1"/>
              </p:nvPr>
            </p:nvSpPr>
            <p:spPr/>
            <p:txBody>
              <a:bodyPr/>
              <a:lstStyle/>
              <a:p>
                <a:pPr lvl="0"/>
                <a:r>
                  <a:rPr lang="en-US" dirty="0"/>
                  <a:t>Timmy gets stuck on a planetoid travelling away from Earth at 0.7c relative to Earth. Once Timmy has aged 1 year, how much time does he see as having passed on Earth?</a:t>
                </a:r>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0.7</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b="0" i="1" smtClean="0">
                          <a:latin typeface="Cambria Math" panose="02040503050406030204" pitchFamily="18" charset="0"/>
                        </a:rPr>
                        <m:t>=0.714 </m:t>
                      </m:r>
                      <m:r>
                        <a:rPr lang="en-US" b="0" i="1" smtClean="0">
                          <a:latin typeface="Cambria Math" panose="02040503050406030204" pitchFamily="18" charset="0"/>
                        </a:rPr>
                        <m:t>𝑦𝑒𝑎𝑟𝑠</m:t>
                      </m:r>
                    </m:oMath>
                  </m:oMathPara>
                </a14:m>
                <a:endParaRPr lang="en-AU" dirty="0"/>
              </a:p>
            </p:txBody>
          </p:sp>
        </mc:Choice>
        <mc:Fallback xmlns="">
          <p:sp>
            <p:nvSpPr>
              <p:cNvPr id="3" name="Content Placeholder 2">
                <a:extLst>
                  <a:ext uri="{FF2B5EF4-FFF2-40B4-BE49-F238E27FC236}">
                    <a16:creationId xmlns:a16="http://schemas.microsoft.com/office/drawing/2014/main" id="{0F0837B7-D814-405A-B688-64A7DAC6753A}"/>
                  </a:ext>
                </a:extLst>
              </p:cNvPr>
              <p:cNvSpPr>
                <a:spLocks noGrp="1" noRot="1" noChangeAspect="1" noMove="1" noResize="1" noEditPoints="1" noAdjustHandles="1" noChangeArrowheads="1" noChangeShapeType="1" noTextEdit="1"/>
              </p:cNvSpPr>
              <p:nvPr>
                <p:ph idx="1"/>
              </p:nvPr>
            </p:nvSpPr>
            <p:spPr>
              <a:blipFill>
                <a:blip r:embed="rId2"/>
                <a:stretch>
                  <a:fillRect l="-142" t="-980" r="-213"/>
                </a:stretch>
              </a:blipFill>
            </p:spPr>
            <p:txBody>
              <a:bodyPr/>
              <a:lstStyle/>
              <a:p>
                <a:r>
                  <a:rPr lang="en-AU">
                    <a:noFill/>
                  </a:rPr>
                  <a:t> </a:t>
                </a:r>
              </a:p>
            </p:txBody>
          </p:sp>
        </mc:Fallback>
      </mc:AlternateContent>
    </p:spTree>
    <p:extLst>
      <p:ext uri="{BB962C8B-B14F-4D97-AF65-F5344CB8AC3E}">
        <p14:creationId xmlns:p14="http://schemas.microsoft.com/office/powerpoint/2010/main" val="140735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393D-CD1D-465D-B5DE-CFB289B7C28D}"/>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3E5EB5-A3A8-44C1-834D-2D0BC67D3AA7}"/>
                  </a:ext>
                </a:extLst>
              </p:cNvPr>
              <p:cNvSpPr>
                <a:spLocks noGrp="1"/>
              </p:cNvSpPr>
              <p:nvPr>
                <p:ph idx="1"/>
              </p:nvPr>
            </p:nvSpPr>
            <p:spPr/>
            <p:txBody>
              <a:bodyPr>
                <a:normAutofit fontScale="85000" lnSpcReduction="10000"/>
              </a:bodyPr>
              <a:lstStyle/>
              <a:p>
                <a:r>
                  <a:rPr lang="en-US" dirty="0"/>
                  <a:t>A colony ship travels to Alpha Centauri (4.26 </a:t>
                </a:r>
                <a:r>
                  <a:rPr lang="en-US" dirty="0" err="1"/>
                  <a:t>ly</a:t>
                </a:r>
                <a:r>
                  <a:rPr lang="en-US" dirty="0"/>
                  <a:t> away) at 0.85c relative to Earth. How much time passes on the colony ship?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4.26</m:t>
                          </m:r>
                        </m:num>
                        <m:den>
                          <m:r>
                            <a:rPr lang="en-US" b="0" i="1" smtClean="0">
                              <a:latin typeface="Cambria Math" panose="02040503050406030204" pitchFamily="18" charset="0"/>
                            </a:rPr>
                            <m:t>0.85</m:t>
                          </m:r>
                          <m:r>
                            <a:rPr lang="en-US" b="0" i="1" smtClean="0">
                              <a:latin typeface="Cambria Math" panose="02040503050406030204" pitchFamily="18" charset="0"/>
                            </a:rPr>
                            <m:t>𝑐</m:t>
                          </m:r>
                        </m:den>
                      </m:f>
                      <m:r>
                        <a:rPr lang="en-US" b="0" i="1" smtClean="0">
                          <a:latin typeface="Cambria Math" panose="02040503050406030204" pitchFamily="18" charset="0"/>
                        </a:rPr>
                        <m:t>=5.0118 </m:t>
                      </m:r>
                      <m:r>
                        <a:rPr lang="en-US" b="0" i="1" smtClean="0">
                          <a:latin typeface="Cambria Math" panose="02040503050406030204" pitchFamily="18" charset="0"/>
                        </a:rPr>
                        <m:t>𝑦𝑒𝑎𝑟𝑠</m:t>
                      </m:r>
                      <m:r>
                        <a:rPr lang="en-US" b="0" i="1" smtClean="0">
                          <a:latin typeface="Cambria Math" panose="02040503050406030204" pitchFamily="18" charset="0"/>
                        </a:rPr>
                        <m:t> </m:t>
                      </m:r>
                      <m:r>
                        <a:rPr lang="en-US" b="0" i="1" smtClean="0">
                          <a:latin typeface="Cambria Math" panose="02040503050406030204" pitchFamily="18" charset="0"/>
                        </a:rPr>
                        <m:t>𝑜𝑛</m:t>
                      </m:r>
                      <m:r>
                        <a:rPr lang="en-US" b="0" i="1" smtClean="0">
                          <a:latin typeface="Cambria Math" panose="02040503050406030204" pitchFamily="18" charset="0"/>
                        </a:rPr>
                        <m:t> </m:t>
                      </m:r>
                      <m:r>
                        <a:rPr lang="en-US" b="0" i="1" smtClean="0">
                          <a:latin typeface="Cambria Math" panose="02040503050406030204" pitchFamily="18" charset="0"/>
                        </a:rPr>
                        <m:t>𝐸𝑎𝑟𝑡h</m:t>
                      </m:r>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5.0118</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0.85</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b="0" i="1" smtClean="0">
                          <a:latin typeface="Cambria Math" panose="02040503050406030204" pitchFamily="18" charset="0"/>
                        </a:rPr>
                        <m:t>=2.64 </m:t>
                      </m:r>
                      <m:r>
                        <a:rPr lang="en-US" b="0" i="1" smtClean="0">
                          <a:latin typeface="Cambria Math" panose="02040503050406030204" pitchFamily="18" charset="0"/>
                        </a:rPr>
                        <m:t>𝑦𝑒𝑎𝑟𝑠</m:t>
                      </m:r>
                    </m:oMath>
                  </m:oMathPara>
                </a14:m>
                <a:endParaRPr lang="en-US" b="0" dirty="0"/>
              </a:p>
              <a:p>
                <a:pPr marL="0" indent="0">
                  <a:buNone/>
                </a:pPr>
                <a:r>
                  <a:rPr lang="en-AU" dirty="0"/>
                  <a:t>What length of space does the colony ship see itself cross?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=4.26</m:t>
                      </m:r>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(0.85</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b="0" i="1" smtClean="0">
                          <a:latin typeface="Cambria Math" panose="02040503050406030204" pitchFamily="18" charset="0"/>
                        </a:rPr>
                        <m:t>=2.24 </m:t>
                      </m:r>
                      <m:r>
                        <a:rPr lang="en-US" b="0" i="1" smtClean="0">
                          <a:latin typeface="Cambria Math" panose="02040503050406030204" pitchFamily="18" charset="0"/>
                        </a:rPr>
                        <m:t>𝑙𝑦</m:t>
                      </m:r>
                    </m:oMath>
                  </m:oMathPara>
                </a14:m>
                <a:endParaRPr lang="en-AU" dirty="0"/>
              </a:p>
            </p:txBody>
          </p:sp>
        </mc:Choice>
        <mc:Fallback xmlns="">
          <p:sp>
            <p:nvSpPr>
              <p:cNvPr id="3" name="Content Placeholder 2">
                <a:extLst>
                  <a:ext uri="{FF2B5EF4-FFF2-40B4-BE49-F238E27FC236}">
                    <a16:creationId xmlns:a16="http://schemas.microsoft.com/office/drawing/2014/main" id="{DF3E5EB5-A3A8-44C1-834D-2D0BC67D3AA7}"/>
                  </a:ext>
                </a:extLst>
              </p:cNvPr>
              <p:cNvSpPr>
                <a:spLocks noGrp="1" noRot="1" noChangeAspect="1" noMove="1" noResize="1" noEditPoints="1" noAdjustHandles="1" noChangeArrowheads="1" noChangeShapeType="1" noTextEdit="1"/>
              </p:cNvSpPr>
              <p:nvPr>
                <p:ph idx="1"/>
              </p:nvPr>
            </p:nvSpPr>
            <p:spPr>
              <a:blipFill>
                <a:blip r:embed="rId2"/>
                <a:stretch>
                  <a:fillRect l="-284" t="-980" r="-426"/>
                </a:stretch>
              </a:blipFill>
            </p:spPr>
            <p:txBody>
              <a:bodyPr/>
              <a:lstStyle/>
              <a:p>
                <a:r>
                  <a:rPr lang="en-AU">
                    <a:noFill/>
                  </a:rPr>
                  <a:t> </a:t>
                </a:r>
              </a:p>
            </p:txBody>
          </p:sp>
        </mc:Fallback>
      </mc:AlternateContent>
    </p:spTree>
    <p:extLst>
      <p:ext uri="{BB962C8B-B14F-4D97-AF65-F5344CB8AC3E}">
        <p14:creationId xmlns:p14="http://schemas.microsoft.com/office/powerpoint/2010/main" val="13074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165A-1F57-47C7-9AD7-D2A26AA4CF29}"/>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FBE954-45E2-49E0-8DC7-A1EA2E4D0008}"/>
                  </a:ext>
                </a:extLst>
              </p:cNvPr>
              <p:cNvSpPr>
                <a:spLocks noGrp="1"/>
              </p:cNvSpPr>
              <p:nvPr>
                <p:ph idx="1"/>
              </p:nvPr>
            </p:nvSpPr>
            <p:spPr/>
            <p:txBody>
              <a:bodyPr/>
              <a:lstStyle/>
              <a:p>
                <a:r>
                  <a:rPr lang="en-US" dirty="0"/>
                  <a:t>A spaceship passing earth sends a flash of light that lasts for 2 s. The velocity of the spaceship is 0.60 c. For the observer on earth determine the time duration of the signal.</a:t>
                </a:r>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6</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i="1">
                          <a:latin typeface="Cambria Math" panose="02040503050406030204" pitchFamily="18" charset="0"/>
                        </a:rPr>
                        <m:t>=</m:t>
                      </m:r>
                      <m:r>
                        <a:rPr lang="en-US" b="0" i="1" smtClean="0">
                          <a:latin typeface="Cambria Math" panose="02040503050406030204" pitchFamily="18" charset="0"/>
                        </a:rPr>
                        <m:t>2.5 </m:t>
                      </m:r>
                      <m:r>
                        <a:rPr lang="en-US" b="0" i="1" smtClean="0">
                          <a:latin typeface="Cambria Math" panose="02040503050406030204" pitchFamily="18" charset="0"/>
                        </a:rPr>
                        <m:t>𝑠𝑒𝑐𝑜𝑛𝑑𝑠</m:t>
                      </m:r>
                    </m:oMath>
                  </m:oMathPara>
                </a14:m>
                <a:endParaRPr lang="en-AU" dirty="0"/>
              </a:p>
              <a:p>
                <a:endParaRPr lang="en-AU" dirty="0"/>
              </a:p>
            </p:txBody>
          </p:sp>
        </mc:Choice>
        <mc:Fallback xmlns="">
          <p:sp>
            <p:nvSpPr>
              <p:cNvPr id="3" name="Content Placeholder 2">
                <a:extLst>
                  <a:ext uri="{FF2B5EF4-FFF2-40B4-BE49-F238E27FC236}">
                    <a16:creationId xmlns:a16="http://schemas.microsoft.com/office/drawing/2014/main" id="{08FBE954-45E2-49E0-8DC7-A1EA2E4D0008}"/>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AU">
                    <a:noFill/>
                  </a:rPr>
                  <a:t> </a:t>
                </a:r>
              </a:p>
            </p:txBody>
          </p:sp>
        </mc:Fallback>
      </mc:AlternateContent>
    </p:spTree>
    <p:extLst>
      <p:ext uri="{BB962C8B-B14F-4D97-AF65-F5344CB8AC3E}">
        <p14:creationId xmlns:p14="http://schemas.microsoft.com/office/powerpoint/2010/main" val="174371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3514-E9D2-424F-B7ED-DA1BCC21C4C6}"/>
              </a:ext>
            </a:extLst>
          </p:cNvPr>
          <p:cNvSpPr>
            <a:spLocks noGrp="1"/>
          </p:cNvSpPr>
          <p:nvPr>
            <p:ph type="title"/>
          </p:nvPr>
        </p:nvSpPr>
        <p:spPr>
          <a:xfrm>
            <a:off x="1261872" y="1"/>
            <a:ext cx="9692640" cy="974630"/>
          </a:xfrm>
        </p:spPr>
        <p:txBody>
          <a:bodyPr>
            <a:normAutofit/>
          </a:bodyPr>
          <a:lstStyle/>
          <a:p>
            <a:r>
              <a:rPr lang="en-US" dirty="0"/>
              <a:t>SCSA ATAR Syllabus </a:t>
            </a:r>
            <a:br>
              <a:rPr lang="en-US" dirty="0"/>
            </a:br>
            <a:r>
              <a:rPr lang="en-US" sz="1100" dirty="0"/>
              <a:t>(last updated 10/03/20; </a:t>
            </a:r>
            <a:r>
              <a:rPr lang="en-US" sz="1100" dirty="0">
                <a:hlinkClick r:id="rId2"/>
              </a:rPr>
              <a:t>https://senior-secondary.scsa.wa.edu.au/syllabus-and-support-materials/science/physics</a:t>
            </a:r>
            <a:r>
              <a:rPr lang="en-US" sz="1100" dirty="0"/>
              <a:t>)</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568F4-CE57-4720-BE42-3D16EC14C451}"/>
                  </a:ext>
                </a:extLst>
              </p:cNvPr>
              <p:cNvSpPr>
                <a:spLocks noGrp="1"/>
              </p:cNvSpPr>
              <p:nvPr>
                <p:ph idx="1"/>
              </p:nvPr>
            </p:nvSpPr>
            <p:spPr>
              <a:xfrm>
                <a:off x="0" y="1029384"/>
                <a:ext cx="11301327" cy="5828616"/>
              </a:xfrm>
            </p:spPr>
            <p:txBody>
              <a:bodyPr wrap="square" numCol="2">
                <a:normAutofit fontScale="62500" lnSpcReduction="20000"/>
              </a:bodyPr>
              <a:lstStyle/>
              <a:p>
                <a:pPr marL="0" indent="0">
                  <a:buNone/>
                </a:pPr>
                <a:r>
                  <a:rPr lang="en-US" sz="1600" b="1" u="sng" dirty="0"/>
                  <a:t>Science Understanding</a:t>
                </a:r>
              </a:p>
              <a:p>
                <a:r>
                  <a:rPr lang="en-US" sz="1600" dirty="0"/>
                  <a:t>observations of objects travelling at very high speeds cannot be explained by Newtonian physics. These include the dilated half-life of high-speed muons created in the upper atmosphere, and the momentum of high-speed particles in particle accelerators</a:t>
                </a:r>
              </a:p>
              <a:p>
                <a:r>
                  <a:rPr lang="en-US" sz="1600" dirty="0"/>
                  <a:t>Einstein’s special theory of relativity predicts significantly different results to those of Newtonian physics for velocities approaching the speed of light</a:t>
                </a:r>
              </a:p>
              <a:p>
                <a:r>
                  <a:rPr lang="en-US" sz="1600" dirty="0"/>
                  <a:t>the special theory of relativity is based on two postulates: that the speed of light in a vacuum is an absolute constant, and that all inertial reference frames are equivalent</a:t>
                </a:r>
              </a:p>
              <a:p>
                <a:r>
                  <a:rPr lang="en-US" sz="1600" dirty="0"/>
                  <a:t>motion can only be measured relative to an observer; length and time are relative quantities that depend on the observer’s frame of reference</a:t>
                </a:r>
              </a:p>
              <a:p>
                <a:pPr marL="0" indent="0">
                  <a:buNone/>
                </a:pPr>
                <a:r>
                  <a:rPr lang="en-US" sz="1600" i="1" dirty="0"/>
                  <a:t>      This includes applying the relationships</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𝑙</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m:t>
                          </m:r>
                        </m:e>
                        <m:sub>
                          <m:r>
                            <a:rPr lang="en-US" sz="1600" b="0" i="1" smtClean="0">
                              <a:latin typeface="Cambria Math" panose="02040503050406030204" pitchFamily="18" charset="0"/>
                            </a:rPr>
                            <m:t>0</m:t>
                          </m:r>
                        </m:sub>
                      </m:sSub>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1−</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𝑣</m:t>
                                  </m:r>
                                </m:e>
                                <m:sup>
                                  <m:r>
                                    <a:rPr lang="en-US" sz="1600" i="1">
                                      <a:latin typeface="Cambria Math" panose="02040503050406030204" pitchFamily="18" charset="0"/>
                                    </a:rPr>
                                    <m:t>2</m:t>
                                  </m:r>
                                </m:sup>
                              </m:sSup>
                            </m:num>
                            <m:den>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𝑐</m:t>
                                  </m:r>
                                </m:e>
                                <m:sup>
                                  <m:r>
                                    <a:rPr lang="en-US" sz="1600" b="0" i="1" smtClean="0">
                                      <a:latin typeface="Cambria Math" panose="02040503050406030204" pitchFamily="18" charset="0"/>
                                    </a:rPr>
                                    <m:t>2</m:t>
                                  </m:r>
                                </m:sup>
                              </m:sSup>
                            </m:den>
                          </m:f>
                        </m:e>
                      </m:rad>
                      <m:r>
                        <a:rPr lang="en-US" sz="1600" b="0" i="1" smtClean="0">
                          <a:latin typeface="Cambria Math" panose="02040503050406030204" pitchFamily="18" charset="0"/>
                        </a:rPr>
                        <m:t>          </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𝑣</m:t>
                                      </m:r>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r>
                                        <a:rPr lang="en-US" sz="1600" i="1">
                                          <a:latin typeface="Cambria Math" panose="02040503050406030204" pitchFamily="18" charset="0"/>
                                        </a:rPr>
                                        <m:t>𝑐</m:t>
                                      </m:r>
                                    </m:e>
                                    <m:sup>
                                      <m:r>
                                        <a:rPr lang="en-US" sz="1600" i="1">
                                          <a:latin typeface="Cambria Math" panose="02040503050406030204" pitchFamily="18" charset="0"/>
                                        </a:rPr>
                                        <m:t>2</m:t>
                                      </m:r>
                                    </m:sup>
                                  </m:sSup>
                                </m:den>
                              </m:f>
                            </m:e>
                          </m:rad>
                        </m:den>
                      </m:f>
                      <m:r>
                        <a:rPr lang="en-US" sz="1600" b="0" i="1" smtClean="0">
                          <a:latin typeface="Cambria Math" panose="02040503050406030204" pitchFamily="18" charset="0"/>
                        </a:rPr>
                        <m:t>          </m:t>
                      </m:r>
                      <m:r>
                        <a:rPr lang="en-US" sz="1600" b="0" i="1" smtClean="0">
                          <a:latin typeface="Cambria Math" panose="02040503050406030204" pitchFamily="18" charset="0"/>
                        </a:rPr>
                        <m:t>𝑢</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𝑢</m:t>
                          </m:r>
                          <m:r>
                            <a:rPr lang="en-US" sz="1600" b="0" i="1" smtClean="0">
                              <a:latin typeface="Cambria Math" panose="02040503050406030204" pitchFamily="18" charset="0"/>
                            </a:rPr>
                            <m:t>′</m:t>
                          </m:r>
                        </m:num>
                        <m:den>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𝑣𝑢</m:t>
                              </m:r>
                              <m:r>
                                <a:rPr lang="en-US" sz="1600" b="0" i="1" smtClean="0">
                                  <a:latin typeface="Cambria Math" panose="02040503050406030204" pitchFamily="18" charset="0"/>
                                </a:rPr>
                                <m:t>′</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𝑐</m:t>
                                  </m:r>
                                </m:e>
                                <m:sup>
                                  <m:r>
                                    <a:rPr lang="en-US" sz="1600" b="0" i="1" smtClean="0">
                                      <a:latin typeface="Cambria Math" panose="02040503050406030204" pitchFamily="18" charset="0"/>
                                    </a:rPr>
                                    <m:t>2</m:t>
                                  </m:r>
                                </m:sup>
                              </m:sSup>
                            </m:den>
                          </m:f>
                        </m:den>
                      </m:f>
                      <m:r>
                        <a:rPr lang="en-US" sz="1600" b="0" i="1" smtClean="0">
                          <a:latin typeface="Cambria Math" panose="02040503050406030204" pitchFamily="18" charset="0"/>
                        </a:rPr>
                        <m:t>          </m:t>
                      </m:r>
                      <m:r>
                        <a:rPr lang="en-US" sz="1600" i="1">
                          <a:latin typeface="Cambria Math" panose="02040503050406030204" pitchFamily="18" charset="0"/>
                        </a:rPr>
                        <m:t>𝑢</m:t>
                      </m:r>
                      <m:r>
                        <a:rPr lang="en-US" sz="1600" b="0" i="1" smtClean="0">
                          <a:latin typeface="Cambria Math" panose="02040503050406030204" pitchFamily="18" charset="0"/>
                        </a:rPr>
                        <m:t>′</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𝑢</m:t>
                          </m:r>
                          <m:r>
                            <a:rPr lang="en-US" sz="1600" b="0" i="1" smtClean="0">
                              <a:latin typeface="Cambria Math" panose="02040503050406030204" pitchFamily="18" charset="0"/>
                            </a:rPr>
                            <m:t>−</m:t>
                          </m:r>
                          <m:r>
                            <a:rPr lang="en-US" sz="1600" b="0" i="1" smtClean="0">
                              <a:latin typeface="Cambria Math" panose="02040503050406030204" pitchFamily="18" charset="0"/>
                            </a:rPr>
                            <m:t>𝑣</m:t>
                          </m:r>
                        </m:num>
                        <m:den>
                          <m:r>
                            <a:rPr lang="en-US" sz="1600" i="1">
                              <a:latin typeface="Cambria Math" panose="02040503050406030204" pitchFamily="18" charset="0"/>
                            </a:rPr>
                            <m:t>1</m:t>
                          </m:r>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𝑢𝑣</m:t>
                              </m:r>
                            </m:num>
                            <m:den>
                              <m:sSup>
                                <m:sSupPr>
                                  <m:ctrlPr>
                                    <a:rPr lang="en-US" sz="1600" i="1">
                                      <a:latin typeface="Cambria Math" panose="02040503050406030204" pitchFamily="18" charset="0"/>
                                    </a:rPr>
                                  </m:ctrlPr>
                                </m:sSupPr>
                                <m:e>
                                  <m:r>
                                    <a:rPr lang="en-US" sz="1600" i="1">
                                      <a:latin typeface="Cambria Math" panose="02040503050406030204" pitchFamily="18" charset="0"/>
                                    </a:rPr>
                                    <m:t>𝑐</m:t>
                                  </m:r>
                                </m:e>
                                <m:sup>
                                  <m:r>
                                    <a:rPr lang="en-US" sz="1600" i="1">
                                      <a:latin typeface="Cambria Math" panose="02040503050406030204" pitchFamily="18" charset="0"/>
                                    </a:rPr>
                                    <m:t>2</m:t>
                                  </m:r>
                                </m:sup>
                              </m:sSup>
                            </m:den>
                          </m:f>
                        </m:den>
                      </m:f>
                    </m:oMath>
                  </m:oMathPara>
                </a14:m>
                <a:endParaRPr lang="en-US" sz="1600" dirty="0"/>
              </a:p>
              <a:p>
                <a:r>
                  <a:rPr lang="en-US" sz="1600" dirty="0"/>
                  <a:t>relativistic momentum increases at high relative speed and prevents an object from reaching the speed of light</a:t>
                </a:r>
              </a:p>
              <a:p>
                <a:pPr marL="0" indent="0">
                  <a:buNone/>
                </a:pPr>
                <a:r>
                  <a:rPr lang="en-US" sz="1600" i="1" dirty="0"/>
                  <a:t>       This includes applying the relationship</a:t>
                </a:r>
              </a:p>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𝑣</m:t>
                          </m:r>
                        </m:sub>
                      </m:sSub>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𝑚𝑣</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𝑣</m:t>
                                      </m:r>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r>
                                        <a:rPr lang="en-US" sz="1600" i="1">
                                          <a:latin typeface="Cambria Math" panose="02040503050406030204" pitchFamily="18" charset="0"/>
                                        </a:rPr>
                                        <m:t>𝑐</m:t>
                                      </m:r>
                                    </m:e>
                                    <m:sup>
                                      <m:r>
                                        <a:rPr lang="en-US" sz="1600" i="1">
                                          <a:latin typeface="Cambria Math" panose="02040503050406030204" pitchFamily="18" charset="0"/>
                                        </a:rPr>
                                        <m:t>2</m:t>
                                      </m:r>
                                    </m:sup>
                                  </m:sSup>
                                </m:den>
                              </m:f>
                            </m:e>
                          </m:rad>
                        </m:den>
                      </m:f>
                    </m:oMath>
                  </m:oMathPara>
                </a14:m>
                <a:endParaRPr lang="en-US" sz="1600" i="1" dirty="0"/>
              </a:p>
              <a:p>
                <a:r>
                  <a:rPr lang="en-US" sz="1600" dirty="0"/>
                  <a:t>the concept of mass-energy equivalence emerged from the special theory of relativity and explains the source of the energy produced in nuclear reactions</a:t>
                </a:r>
              </a:p>
              <a:p>
                <a:pPr marL="0" indent="0">
                  <a:buNone/>
                </a:pPr>
                <a:r>
                  <a:rPr lang="en-US" sz="1600" i="1" dirty="0"/>
                  <a:t>       This includes applying the relationship</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𝑚</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𝑐</m:t>
                              </m:r>
                            </m:e>
                            <m:sup>
                              <m:r>
                                <a:rPr lang="en-US" sz="1600" b="0" i="1" smtClean="0">
                                  <a:latin typeface="Cambria Math" panose="02040503050406030204" pitchFamily="18" charset="0"/>
                                </a:rPr>
                                <m:t>2</m:t>
                              </m:r>
                            </m:sup>
                          </m:sSup>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𝑣</m:t>
                                      </m:r>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r>
                                        <a:rPr lang="en-US" sz="1600" i="1">
                                          <a:latin typeface="Cambria Math" panose="02040503050406030204" pitchFamily="18" charset="0"/>
                                        </a:rPr>
                                        <m:t>𝑐</m:t>
                                      </m:r>
                                    </m:e>
                                    <m:sup>
                                      <m:r>
                                        <a:rPr lang="en-US" sz="1600" i="1">
                                          <a:latin typeface="Cambria Math" panose="02040503050406030204" pitchFamily="18" charset="0"/>
                                        </a:rPr>
                                        <m:t>2</m:t>
                                      </m:r>
                                    </m:sup>
                                  </m:sSup>
                                </m:den>
                              </m:f>
                            </m:e>
                          </m:rad>
                        </m:den>
                      </m:f>
                    </m:oMath>
                  </m:oMathPara>
                </a14:m>
                <a:endParaRPr lang="en-US" sz="1600" dirty="0"/>
              </a:p>
              <a:p>
                <a:pPr marL="0" indent="0">
                  <a:buNone/>
                </a:pPr>
                <a:r>
                  <a:rPr lang="en-US" sz="1600" b="1" u="sng" dirty="0"/>
                  <a:t>Science as a Human Endeavour</a:t>
                </a:r>
              </a:p>
              <a:p>
                <a:pPr marL="0" indent="0">
                  <a:buNone/>
                </a:pPr>
                <a:r>
                  <a:rPr lang="en-US" sz="1600" dirty="0"/>
                  <a:t>Research studies of cosmic rays show that interactions between cosmic rays and the upper atmosphere produce muons. These particles have a lifetime of about two microseconds and should have ceased to exist before reaching the surface of the Earth. However, because they are travelling near the speed of light, the time dilation effect allows them to complete their journey. Continuing research in the field of high-energy physics is important for improving our understanding of our world and its origins.</a:t>
                </a:r>
                <a:endParaRPr lang="en-AU" sz="1600" dirty="0"/>
              </a:p>
            </p:txBody>
          </p:sp>
        </mc:Choice>
        <mc:Fallback xmlns="">
          <p:sp>
            <p:nvSpPr>
              <p:cNvPr id="3" name="Content Placeholder 2">
                <a:extLst>
                  <a:ext uri="{FF2B5EF4-FFF2-40B4-BE49-F238E27FC236}">
                    <a16:creationId xmlns:a16="http://schemas.microsoft.com/office/drawing/2014/main" id="{1A3568F4-CE57-4720-BE42-3D16EC14C451}"/>
                  </a:ext>
                </a:extLst>
              </p:cNvPr>
              <p:cNvSpPr>
                <a:spLocks noGrp="1" noRot="1" noChangeAspect="1" noMove="1" noResize="1" noEditPoints="1" noAdjustHandles="1" noChangeArrowheads="1" noChangeShapeType="1" noTextEdit="1"/>
              </p:cNvSpPr>
              <p:nvPr>
                <p:ph idx="1"/>
              </p:nvPr>
            </p:nvSpPr>
            <p:spPr>
              <a:xfrm>
                <a:off x="0" y="1029384"/>
                <a:ext cx="11301327" cy="5828616"/>
              </a:xfrm>
              <a:blipFill>
                <a:blip r:embed="rId3"/>
                <a:stretch>
                  <a:fillRect t="-523"/>
                </a:stretch>
              </a:blipFill>
            </p:spPr>
            <p:txBody>
              <a:bodyPr/>
              <a:lstStyle/>
              <a:p>
                <a:r>
                  <a:rPr lang="en-AU">
                    <a:noFill/>
                  </a:rPr>
                  <a:t> </a:t>
                </a:r>
              </a:p>
            </p:txBody>
          </p:sp>
        </mc:Fallback>
      </mc:AlternateContent>
    </p:spTree>
    <p:extLst>
      <p:ext uri="{BB962C8B-B14F-4D97-AF65-F5344CB8AC3E}">
        <p14:creationId xmlns:p14="http://schemas.microsoft.com/office/powerpoint/2010/main" val="308809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CD94-4247-48F9-BAB6-FEA8A156A929}"/>
              </a:ext>
            </a:extLst>
          </p:cNvPr>
          <p:cNvSpPr>
            <a:spLocks noGrp="1"/>
          </p:cNvSpPr>
          <p:nvPr>
            <p:ph type="title"/>
          </p:nvPr>
        </p:nvSpPr>
        <p:spPr>
          <a:xfrm>
            <a:off x="1261872" y="365760"/>
            <a:ext cx="9692640" cy="751232"/>
          </a:xfrm>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84AD6-330B-490C-A0DB-71C91F868D33}"/>
                  </a:ext>
                </a:extLst>
              </p:cNvPr>
              <p:cNvSpPr>
                <a:spLocks noGrp="1"/>
              </p:cNvSpPr>
              <p:nvPr>
                <p:ph idx="1"/>
              </p:nvPr>
            </p:nvSpPr>
            <p:spPr>
              <a:xfrm>
                <a:off x="1261872" y="1116992"/>
                <a:ext cx="8595360" cy="5672565"/>
              </a:xfrm>
            </p:spPr>
            <p:txBody>
              <a:bodyPr>
                <a:normAutofit fontScale="92500" lnSpcReduction="20000"/>
              </a:bodyPr>
              <a:lstStyle/>
              <a:p>
                <a:pPr marL="0" indent="0">
                  <a:buNone/>
                </a:pPr>
                <a:r>
                  <a:rPr lang="en-US" dirty="0"/>
                  <a:t>Muons are produced naturally by cosmic ray bombardment in the upper atmosphere. Their mean lifetime is 2.2 x 10</a:t>
                </a:r>
                <a:r>
                  <a:rPr lang="en-US" baseline="30000" dirty="0"/>
                  <a:t>-6</a:t>
                </a:r>
                <a:r>
                  <a:rPr lang="en-US" dirty="0"/>
                  <a:t> s as measured in the lab. A muon is created 12.4 km above the surface of the Earth, moving towards the surface at 0.9997c. </a:t>
                </a:r>
              </a:p>
              <a:p>
                <a:r>
                  <a:rPr lang="en-US" dirty="0"/>
                  <a:t>How long will it take the muon to reach the ground in Earth’s frame of reference.</a:t>
                </a:r>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12400</m:t>
                          </m:r>
                        </m:num>
                        <m:den>
                          <m:r>
                            <a:rPr lang="en-US" b="0" i="1" smtClean="0">
                              <a:latin typeface="Cambria Math" panose="02040503050406030204" pitchFamily="18" charset="0"/>
                            </a:rPr>
                            <m:t>0.9997</m:t>
                          </m:r>
                          <m:r>
                            <a:rPr lang="en-US" b="0" i="1" smtClean="0">
                              <a:latin typeface="Cambria Math" panose="02040503050406030204" pitchFamily="18" charset="0"/>
                              <a:ea typeface="Cambria Math" panose="02040503050406030204" pitchFamily="18" charset="0"/>
                            </a:rPr>
                            <m:t>×3×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den>
                      </m:f>
                      <m:r>
                        <a:rPr lang="en-US" b="0" i="1" smtClean="0">
                          <a:latin typeface="Cambria Math" panose="02040503050406030204" pitchFamily="18" charset="0"/>
                        </a:rPr>
                        <m:t>=4.13</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sup>
                      </m:sSup>
                      <m:r>
                        <a:rPr lang="en-US" i="1">
                          <a:latin typeface="Cambria Math" panose="02040503050406030204" pitchFamily="18" charset="0"/>
                          <a:ea typeface="Cambria Math" panose="02040503050406030204" pitchFamily="18" charset="0"/>
                        </a:rPr>
                        <m:t>𝑠</m:t>
                      </m:r>
                    </m:oMath>
                  </m:oMathPara>
                </a14:m>
                <a:endParaRPr lang="en-US" dirty="0"/>
              </a:p>
              <a:p>
                <a:pPr lvl="0"/>
                <a:r>
                  <a:rPr lang="en-US" dirty="0"/>
                  <a:t>Should the muon reach the surface?</a:t>
                </a:r>
              </a:p>
              <a:p>
                <a:pPr marL="0" lvl="0" indent="0">
                  <a:buNone/>
                </a:pPr>
                <a:endParaRPr lang="en-US" dirty="0"/>
              </a:p>
              <a:p>
                <a:pPr lvl="0"/>
                <a:r>
                  <a:rPr lang="en-US" dirty="0"/>
                  <a:t>How long will the muon last on average from the Earth’s frame of reference?</a:t>
                </a:r>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0.</m:t>
                                      </m:r>
                                      <m:r>
                                        <a:rPr lang="en-US" b="0" i="1" smtClean="0">
                                          <a:latin typeface="Cambria Math" panose="02040503050406030204" pitchFamily="18" charset="0"/>
                                        </a:rPr>
                                        <m:t>9997</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i="1">
                          <a:latin typeface="Cambria Math" panose="02040503050406030204" pitchFamily="18" charset="0"/>
                        </a:rPr>
                        <m:t>=</m:t>
                      </m:r>
                      <m:r>
                        <a:rPr lang="en-US" b="0" i="1" smtClean="0">
                          <a:latin typeface="Cambria Math" panose="02040503050406030204" pitchFamily="18" charset="0"/>
                        </a:rPr>
                        <m:t>8.98</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𝑠</m:t>
                      </m:r>
                    </m:oMath>
                  </m:oMathPara>
                </a14:m>
                <a:endParaRPr lang="en-AU" dirty="0"/>
              </a:p>
              <a:p>
                <a:pPr>
                  <a:lnSpc>
                    <a:spcPct val="100000"/>
                  </a:lnSpc>
                </a:pPr>
                <a:r>
                  <a:rPr lang="en-AU" dirty="0"/>
                  <a:t>Should the muon reach the surface?</a:t>
                </a:r>
              </a:p>
              <a:p>
                <a:pPr marL="0" indent="0" algn="ctr">
                  <a:lnSpc>
                    <a:spcPct val="100000"/>
                  </a:lnSpc>
                  <a:buNone/>
                </a:pPr>
                <a:r>
                  <a:rPr lang="en-AU" dirty="0"/>
                  <a:t>yes</a:t>
                </a:r>
              </a:p>
            </p:txBody>
          </p:sp>
        </mc:Choice>
        <mc:Fallback xmlns="">
          <p:sp>
            <p:nvSpPr>
              <p:cNvPr id="3" name="Content Placeholder 2">
                <a:extLst>
                  <a:ext uri="{FF2B5EF4-FFF2-40B4-BE49-F238E27FC236}">
                    <a16:creationId xmlns:a16="http://schemas.microsoft.com/office/drawing/2014/main" id="{3A984AD6-330B-490C-A0DB-71C91F868D33}"/>
                  </a:ext>
                </a:extLst>
              </p:cNvPr>
              <p:cNvSpPr>
                <a:spLocks noGrp="1" noRot="1" noChangeAspect="1" noMove="1" noResize="1" noEditPoints="1" noAdjustHandles="1" noChangeArrowheads="1" noChangeShapeType="1" noTextEdit="1"/>
              </p:cNvSpPr>
              <p:nvPr>
                <p:ph idx="1"/>
              </p:nvPr>
            </p:nvSpPr>
            <p:spPr>
              <a:xfrm>
                <a:off x="1261872" y="1116992"/>
                <a:ext cx="8595360" cy="5672565"/>
              </a:xfrm>
              <a:blipFill>
                <a:blip r:embed="rId2"/>
                <a:stretch>
                  <a:fillRect l="-426" t="-1396"/>
                </a:stretch>
              </a:blipFill>
            </p:spPr>
            <p:txBody>
              <a:bodyPr/>
              <a:lstStyle/>
              <a:p>
                <a:r>
                  <a:rPr lang="en-AU">
                    <a:noFill/>
                  </a:rPr>
                  <a:t> </a:t>
                </a:r>
              </a:p>
            </p:txBody>
          </p:sp>
        </mc:Fallback>
      </mc:AlternateContent>
    </p:spTree>
    <p:extLst>
      <p:ext uri="{BB962C8B-B14F-4D97-AF65-F5344CB8AC3E}">
        <p14:creationId xmlns:p14="http://schemas.microsoft.com/office/powerpoint/2010/main" val="916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15E4-9806-403D-B1EE-3D95540A1F4C}"/>
              </a:ext>
            </a:extLst>
          </p:cNvPr>
          <p:cNvSpPr>
            <a:spLocks noGrp="1"/>
          </p:cNvSpPr>
          <p:nvPr>
            <p:ph type="title"/>
          </p:nvPr>
        </p:nvSpPr>
        <p:spPr/>
        <p:txBody>
          <a:bodyPr/>
          <a:lstStyle/>
          <a:p>
            <a:r>
              <a:rPr lang="en-US" dirty="0"/>
              <a:t>Lorentz transformation of velocities</a:t>
            </a:r>
            <a:endParaRPr lang="en-AU" dirty="0"/>
          </a:p>
        </p:txBody>
      </p:sp>
      <p:sp>
        <p:nvSpPr>
          <p:cNvPr id="3" name="Content Placeholder 2">
            <a:extLst>
              <a:ext uri="{FF2B5EF4-FFF2-40B4-BE49-F238E27FC236}">
                <a16:creationId xmlns:a16="http://schemas.microsoft.com/office/drawing/2014/main" id="{B9C7D776-8860-40D9-A414-E51A113CBBE5}"/>
              </a:ext>
            </a:extLst>
          </p:cNvPr>
          <p:cNvSpPr>
            <a:spLocks noGrp="1"/>
          </p:cNvSpPr>
          <p:nvPr>
            <p:ph idx="1"/>
          </p:nvPr>
        </p:nvSpPr>
        <p:spPr/>
        <p:txBody>
          <a:bodyPr>
            <a:normAutofit/>
          </a:bodyPr>
          <a:lstStyle/>
          <a:p>
            <a:r>
              <a:rPr lang="en-US" dirty="0"/>
              <a:t>If two spaceships were travelling towards each other, each at 0.6c, what would one measure the other’s speed as?</a:t>
            </a:r>
          </a:p>
          <a:p>
            <a:r>
              <a:rPr lang="en-US" dirty="0"/>
              <a:t>Classical relativity would tell us 1.2c, but that is faster than the speed of light, so not possible </a:t>
            </a:r>
          </a:p>
          <a:p>
            <a:r>
              <a:rPr lang="en-US" dirty="0"/>
              <a:t>Special relativity shows us how to determine the relative velocity at these relativistic speeds</a:t>
            </a:r>
          </a:p>
          <a:p>
            <a:r>
              <a:rPr lang="en-US" dirty="0"/>
              <a:t>In fact, each spaceship would observe the other as moving towards it at 0.882c</a:t>
            </a:r>
          </a:p>
        </p:txBody>
      </p:sp>
    </p:spTree>
    <p:extLst>
      <p:ext uri="{BB962C8B-B14F-4D97-AF65-F5344CB8AC3E}">
        <p14:creationId xmlns:p14="http://schemas.microsoft.com/office/powerpoint/2010/main" val="178785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2F40-E4C4-461E-9E1B-EFB89CAE5C4C}"/>
              </a:ext>
            </a:extLst>
          </p:cNvPr>
          <p:cNvSpPr>
            <a:spLocks noGrp="1"/>
          </p:cNvSpPr>
          <p:nvPr>
            <p:ph type="title"/>
          </p:nvPr>
        </p:nvSpPr>
        <p:spPr/>
        <p:txBody>
          <a:bodyPr/>
          <a:lstStyle/>
          <a:p>
            <a:r>
              <a:rPr lang="en-US" dirty="0"/>
              <a:t>Lorentz transformation of velocities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DFB057-48AD-47CB-A86E-F6C8890FCBE1}"/>
                  </a:ext>
                </a:extLst>
              </p:cNvPr>
              <p:cNvSpPr>
                <a:spLocks noGrp="1"/>
              </p:cNvSpPr>
              <p:nvPr>
                <p:ph idx="1"/>
              </p:nvPr>
            </p:nvSpPr>
            <p:spPr/>
            <p:txBody>
              <a:bodyPr/>
              <a:lstStyle/>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num>
                        <m:den>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𝑣𝑢</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𝑢𝑣</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𝑣𝑒𝑙𝑜𝑐𝑖𝑡𝑦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𝑜𝑏𝑗𝑒𝑐𝑡</m:t>
                      </m:r>
                      <m:r>
                        <a:rPr lang="en-US" i="1">
                          <a:latin typeface="Cambria Math" panose="02040503050406030204" pitchFamily="18" charset="0"/>
                        </a:rPr>
                        <m:t> 1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𝑓𝑟𝑎𝑚𝑒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𝑟𝑒𝑓𝑒𝑟𝑒𝑛𝑐𝑒</m:t>
                      </m:r>
                      <m:r>
                        <a:rPr lang="en-US" i="1">
                          <a:latin typeface="Cambria Math" panose="02040503050406030204" pitchFamily="18" charset="0"/>
                        </a:rPr>
                        <m:t> </m:t>
                      </m:r>
                      <m:r>
                        <a:rPr lang="en-US" i="1">
                          <a:latin typeface="Cambria Math" panose="02040503050406030204" pitchFamily="18" charset="0"/>
                        </a:rPr>
                        <m:t>𝑆</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𝑣𝑒𝑙𝑜𝑐𝑖𝑡𝑦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𝑜𝑏𝑗𝑒𝑐𝑡</m:t>
                      </m:r>
                      <m:r>
                        <a:rPr lang="en-US" i="1">
                          <a:latin typeface="Cambria Math" panose="02040503050406030204" pitchFamily="18" charset="0"/>
                        </a:rPr>
                        <m:t> 2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𝑓𝑟𝑎𝑚𝑒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𝑟𝑒𝑓𝑒𝑟𝑒𝑛𝑐𝑒</m:t>
                      </m:r>
                      <m:r>
                        <a:rPr lang="en-US" i="1">
                          <a:latin typeface="Cambria Math" panose="02040503050406030204" pitchFamily="18" charset="0"/>
                        </a:rPr>
                        <m:t> </m:t>
                      </m:r>
                      <m:r>
                        <a:rPr lang="en-US" i="1">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𝑣𝑒𝑙𝑜𝑐𝑖𝑡𝑦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𝑟𝑒𝑙𝑎𝑡𝑖𝑣𝑒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𝑣𝑒𝑙𝑜𝑐𝑖𝑡𝑦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𝑜𝑏𝑗𝑒𝑐𝑡</m:t>
                      </m:r>
                      <m:r>
                        <a:rPr lang="en-US" i="1">
                          <a:latin typeface="Cambria Math" panose="02040503050406030204" pitchFamily="18" charset="0"/>
                        </a:rPr>
                        <m:t> 1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𝑓𝑟𝑎𝑚𝑒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𝑟𝑒𝑓𝑒𝑟𝑒𝑛𝑐𝑒</m:t>
                      </m:r>
                      <m:r>
                        <a:rPr lang="en-US" i="1">
                          <a:latin typeface="Cambria Math" panose="02040503050406030204" pitchFamily="18" charset="0"/>
                        </a:rPr>
                        <m:t> </m:t>
                      </m:r>
                      <m:r>
                        <a:rPr lang="en-US" i="1">
                          <a:latin typeface="Cambria Math" panose="02040503050406030204" pitchFamily="18" charset="0"/>
                        </a:rPr>
                        <m:t>𝑆</m:t>
                      </m:r>
                      <m:r>
                        <a:rPr lang="en-US" b="0" i="0" smtClean="0">
                          <a:latin typeface="Cambria Math" panose="02040503050406030204" pitchFamily="18" charset="0"/>
                        </a:rPr>
                        <m:t>′</m:t>
                      </m:r>
                    </m:oMath>
                  </m:oMathPara>
                </a14:m>
                <a:endParaRPr lang="en-AU" dirty="0"/>
              </a:p>
              <a:p>
                <a:endParaRPr lang="en-AU" dirty="0"/>
              </a:p>
            </p:txBody>
          </p:sp>
        </mc:Choice>
        <mc:Fallback xmlns="">
          <p:sp>
            <p:nvSpPr>
              <p:cNvPr id="3" name="Content Placeholder 2">
                <a:extLst>
                  <a:ext uri="{FF2B5EF4-FFF2-40B4-BE49-F238E27FC236}">
                    <a16:creationId xmlns:a16="http://schemas.microsoft.com/office/drawing/2014/main" id="{96DFB057-48AD-47CB-A86E-F6C8890FCBE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2692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0209-1182-47F2-9D28-D5404C2F594D}"/>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DDF2F-E9F1-4090-811F-84657ABF3063}"/>
                  </a:ext>
                </a:extLst>
              </p:cNvPr>
              <p:cNvSpPr>
                <a:spLocks noGrp="1"/>
              </p:cNvSpPr>
              <p:nvPr>
                <p:ph idx="1"/>
              </p:nvPr>
            </p:nvSpPr>
            <p:spPr/>
            <p:txBody>
              <a:bodyPr/>
              <a:lstStyle/>
              <a:p>
                <a:r>
                  <a:rPr lang="en-US" dirty="0"/>
                  <a:t>A spaceship approaching Earth at 0.5c fires a projectile at 0.3c (relative to the ship) towards Earth. How fast does Earth measure the projectile as travelling?</a:t>
                </a:r>
              </a:p>
              <a:p>
                <a:pPr marL="0" indent="0">
                  <a:lnSpc>
                    <a:spcPct val="114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𝐸𝑎𝑟𝑡h</m:t>
                      </m:r>
                    </m:oMath>
                  </m:oMathPara>
                </a14:m>
                <a:endParaRPr lang="en-US" b="0"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𝑠𝑝𝑎𝑐𝑒𝑠h𝑖𝑝</m:t>
                      </m:r>
                    </m:oMath>
                  </m:oMathPara>
                </a14:m>
                <a:endParaRPr lang="en-US" b="0" dirty="0"/>
              </a:p>
              <a:p>
                <a:pPr marL="0" indent="0">
                  <a:lnSpc>
                    <a:spcPct val="114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num>
                        <m:den>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𝑣𝑢</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oMath>
                  </m:oMathPara>
                </a14:m>
                <a:endParaRPr lang="en-US" b="0" dirty="0"/>
              </a:p>
              <a:p>
                <a:pPr marL="0" indent="0">
                  <a:lnSpc>
                    <a:spcPct val="114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0.5</m:t>
                          </m:r>
                          <m:r>
                            <a:rPr lang="en-US" b="0" i="1" smtClean="0">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0.3</m:t>
                          </m:r>
                          <m:r>
                            <a:rPr lang="en-US" b="0" i="1" smtClean="0">
                              <a:latin typeface="Cambria Math" panose="02040503050406030204" pitchFamily="18" charset="0"/>
                            </a:rPr>
                            <m:t>𝑐</m:t>
                          </m:r>
                        </m:num>
                        <m:den>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0.5</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×0.3</m:t>
                              </m:r>
                              <m:r>
                                <a:rPr lang="en-US" b="0" i="1" smtClean="0">
                                  <a:latin typeface="Cambria Math" panose="02040503050406030204" pitchFamily="18" charset="0"/>
                                  <a:ea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r>
                        <a:rPr lang="en-US" b="0" i="1" smtClean="0">
                          <a:latin typeface="Cambria Math" panose="02040503050406030204" pitchFamily="18" charset="0"/>
                        </a:rPr>
                        <m:t>=0.696</m:t>
                      </m:r>
                      <m:r>
                        <a:rPr lang="en-US" b="0" i="1" smtClean="0">
                          <a:latin typeface="Cambria Math" panose="02040503050406030204" pitchFamily="18" charset="0"/>
                        </a:rPr>
                        <m:t>𝑐</m:t>
                      </m:r>
                      <m:r>
                        <a:rPr lang="en-US" b="0" i="0" smtClean="0">
                          <a:latin typeface="Cambria Math" panose="02040503050406030204" pitchFamily="18" charset="0"/>
                        </a:rPr>
                        <m:t> </m:t>
                      </m:r>
                      <m:r>
                        <m:rPr>
                          <m:sty m:val="p"/>
                        </m:rPr>
                        <a:rPr lang="en-US" b="0" i="0" smtClean="0">
                          <a:latin typeface="Cambria Math" panose="02040503050406030204" pitchFamily="18" charset="0"/>
                        </a:rPr>
                        <m:t>towards</m:t>
                      </m:r>
                      <m:r>
                        <a:rPr lang="en-US" b="0" i="0" smtClean="0">
                          <a:latin typeface="Cambria Math" panose="02040503050406030204" pitchFamily="18" charset="0"/>
                        </a:rPr>
                        <m:t> </m:t>
                      </m:r>
                      <m:r>
                        <m:rPr>
                          <m:sty m:val="p"/>
                        </m:rPr>
                        <a:rPr lang="en-US" b="0" i="0" smtClean="0">
                          <a:latin typeface="Cambria Math" panose="02040503050406030204" pitchFamily="18" charset="0"/>
                        </a:rPr>
                        <m:t>Earth</m:t>
                      </m:r>
                    </m:oMath>
                  </m:oMathPara>
                </a14:m>
                <a:endParaRPr lang="en-US" b="0" dirty="0"/>
              </a:p>
              <a:p>
                <a:endParaRPr lang="en-AU" dirty="0"/>
              </a:p>
            </p:txBody>
          </p:sp>
        </mc:Choice>
        <mc:Fallback xmlns="">
          <p:sp>
            <p:nvSpPr>
              <p:cNvPr id="3" name="Content Placeholder 2">
                <a:extLst>
                  <a:ext uri="{FF2B5EF4-FFF2-40B4-BE49-F238E27FC236}">
                    <a16:creationId xmlns:a16="http://schemas.microsoft.com/office/drawing/2014/main" id="{E56DDF2F-E9F1-4090-811F-84657ABF3063}"/>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AU">
                    <a:noFill/>
                  </a:rPr>
                  <a:t> </a:t>
                </a:r>
              </a:p>
            </p:txBody>
          </p:sp>
        </mc:Fallback>
      </mc:AlternateContent>
    </p:spTree>
    <p:extLst>
      <p:ext uri="{BB962C8B-B14F-4D97-AF65-F5344CB8AC3E}">
        <p14:creationId xmlns:p14="http://schemas.microsoft.com/office/powerpoint/2010/main" val="373163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0209-1182-47F2-9D28-D5404C2F594D}"/>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DDF2F-E9F1-4090-811F-84657ABF3063}"/>
                  </a:ext>
                </a:extLst>
              </p:cNvPr>
              <p:cNvSpPr>
                <a:spLocks noGrp="1"/>
              </p:cNvSpPr>
              <p:nvPr>
                <p:ph idx="1"/>
              </p:nvPr>
            </p:nvSpPr>
            <p:spPr/>
            <p:txBody>
              <a:bodyPr/>
              <a:lstStyle/>
              <a:p>
                <a:r>
                  <a:rPr lang="en-US" dirty="0"/>
                  <a:t>Spaceship A is travelling away from Earth at 0.7c relative to Earth. Spaceship B is further out moving away from Earth in the same direction at 0.6c relative to spaceship A. Determine the velocity of spaceship B relative to Earth.</a:t>
                </a:r>
              </a:p>
              <a:p>
                <a:pPr marL="0" indent="0">
                  <a:lnSpc>
                    <a:spcPct val="114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𝐸𝑎𝑟𝑡h</m:t>
                      </m:r>
                    </m:oMath>
                  </m:oMathPara>
                </a14:m>
                <a:endParaRPr lang="en-US" b="0"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𝑠𝑝𝑎𝑐𝑒𝑠h𝑖𝑝</m:t>
                      </m:r>
                      <m:r>
                        <a:rPr lang="en-US" b="0" i="0" smtClean="0">
                          <a:latin typeface="Cambria Math" panose="02040503050406030204" pitchFamily="18" charset="0"/>
                        </a:rPr>
                        <m:t> </m:t>
                      </m:r>
                      <m:r>
                        <m:rPr>
                          <m:sty m:val="p"/>
                        </m:rPr>
                        <a:rPr lang="en-US" b="0" i="0" smtClean="0">
                          <a:latin typeface="Cambria Math" panose="02040503050406030204" pitchFamily="18" charset="0"/>
                        </a:rPr>
                        <m:t>A</m:t>
                      </m:r>
                    </m:oMath>
                  </m:oMathPara>
                </a14:m>
                <a:endParaRPr lang="en-US" b="0" dirty="0"/>
              </a:p>
              <a:p>
                <a:pPr marL="0" indent="0">
                  <a:lnSpc>
                    <a:spcPct val="114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num>
                        <m:den>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𝑣𝑢</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oMath>
                  </m:oMathPara>
                </a14:m>
                <a:endParaRPr lang="en-US" b="0" dirty="0"/>
              </a:p>
              <a:p>
                <a:pPr marL="0" indent="0">
                  <a:lnSpc>
                    <a:spcPct val="114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0.7</m:t>
                          </m:r>
                          <m:r>
                            <a:rPr lang="en-US" b="0" i="1" smtClean="0">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0.6</m:t>
                          </m:r>
                          <m:r>
                            <a:rPr lang="en-US" b="0" i="1" smtClean="0">
                              <a:latin typeface="Cambria Math" panose="02040503050406030204" pitchFamily="18" charset="0"/>
                            </a:rPr>
                            <m:t>𝑐</m:t>
                          </m:r>
                        </m:num>
                        <m:den>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0.7</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×0.6</m:t>
                              </m:r>
                              <m:r>
                                <a:rPr lang="en-US" b="0" i="1" smtClean="0">
                                  <a:latin typeface="Cambria Math" panose="02040503050406030204" pitchFamily="18" charset="0"/>
                                  <a:ea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r>
                        <a:rPr lang="en-US" b="0" i="1" smtClean="0">
                          <a:latin typeface="Cambria Math" panose="02040503050406030204" pitchFamily="18" charset="0"/>
                        </a:rPr>
                        <m:t>=0.915</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𝑎𝑤𝑎𝑦</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𝐸𝑎𝑟𝑡h</m:t>
                      </m:r>
                    </m:oMath>
                  </m:oMathPara>
                </a14:m>
                <a:endParaRPr lang="en-US" b="0" dirty="0"/>
              </a:p>
              <a:p>
                <a:endParaRPr lang="en-AU" dirty="0"/>
              </a:p>
            </p:txBody>
          </p:sp>
        </mc:Choice>
        <mc:Fallback xmlns="">
          <p:sp>
            <p:nvSpPr>
              <p:cNvPr id="3" name="Content Placeholder 2">
                <a:extLst>
                  <a:ext uri="{FF2B5EF4-FFF2-40B4-BE49-F238E27FC236}">
                    <a16:creationId xmlns:a16="http://schemas.microsoft.com/office/drawing/2014/main" id="{E56DDF2F-E9F1-4090-811F-84657ABF3063}"/>
                  </a:ext>
                </a:extLst>
              </p:cNvPr>
              <p:cNvSpPr>
                <a:spLocks noGrp="1" noRot="1" noChangeAspect="1" noMove="1" noResize="1" noEditPoints="1" noAdjustHandles="1" noChangeArrowheads="1" noChangeShapeType="1" noTextEdit="1"/>
              </p:cNvSpPr>
              <p:nvPr>
                <p:ph idx="1"/>
              </p:nvPr>
            </p:nvSpPr>
            <p:spPr>
              <a:blipFill>
                <a:blip r:embed="rId2"/>
                <a:stretch>
                  <a:fillRect l="-142" t="-980" r="-213"/>
                </a:stretch>
              </a:blipFill>
            </p:spPr>
            <p:txBody>
              <a:bodyPr/>
              <a:lstStyle/>
              <a:p>
                <a:r>
                  <a:rPr lang="en-AU">
                    <a:noFill/>
                  </a:rPr>
                  <a:t> </a:t>
                </a:r>
              </a:p>
            </p:txBody>
          </p:sp>
        </mc:Fallback>
      </mc:AlternateContent>
    </p:spTree>
    <p:extLst>
      <p:ext uri="{BB962C8B-B14F-4D97-AF65-F5344CB8AC3E}">
        <p14:creationId xmlns:p14="http://schemas.microsoft.com/office/powerpoint/2010/main" val="95613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0209-1182-47F2-9D28-D5404C2F594D}"/>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DDF2F-E9F1-4090-811F-84657ABF3063}"/>
                  </a:ext>
                </a:extLst>
              </p:cNvPr>
              <p:cNvSpPr>
                <a:spLocks noGrp="1"/>
              </p:cNvSpPr>
              <p:nvPr>
                <p:ph idx="1"/>
              </p:nvPr>
            </p:nvSpPr>
            <p:spPr/>
            <p:txBody>
              <a:bodyPr/>
              <a:lstStyle/>
              <a:p>
                <a:r>
                  <a:rPr lang="en-US" dirty="0"/>
                  <a:t>Spaceship A is travelling away from Earth at 0.7c relative to Earth. Spaceship B is further out moving towards Earth at 0.5c relative to Earth. Determine the velocity of spaceship B relative to Spaceship A.</a:t>
                </a:r>
              </a:p>
              <a:p>
                <a:endParaRPr lang="en-US" dirty="0"/>
              </a:p>
              <a:p>
                <a:pPr marL="0" indent="0">
                  <a:lnSpc>
                    <a:spcPct val="114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𝐸𝑎𝑟𝑡h</m:t>
                      </m:r>
                    </m:oMath>
                  </m:oMathPara>
                </a14:m>
                <a:endParaRPr lang="en-US" b="0"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𝑠𝑝𝑎𝑐𝑒𝑠h𝑖𝑝</m:t>
                      </m:r>
                      <m:r>
                        <a:rPr lang="en-US" b="0" i="0" smtClean="0">
                          <a:latin typeface="Cambria Math" panose="02040503050406030204" pitchFamily="18" charset="0"/>
                        </a:rPr>
                        <m:t> </m:t>
                      </m:r>
                      <m:r>
                        <m:rPr>
                          <m:sty m:val="p"/>
                        </m:rPr>
                        <a:rPr lang="en-US" b="0" i="0" smtClean="0">
                          <a:latin typeface="Cambria Math" panose="02040503050406030204" pitchFamily="18" charset="0"/>
                        </a:rPr>
                        <m:t>A</m:t>
                      </m:r>
                    </m:oMath>
                  </m:oMathPara>
                </a14:m>
                <a:endParaRPr lang="en-US" b="0" dirty="0"/>
              </a:p>
              <a:p>
                <a:pPr marL="0" indent="0">
                  <a:lnSpc>
                    <a:spcPct val="114000"/>
                  </a:lnSpc>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𝑢𝑣</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oMath>
                  </m:oMathPara>
                </a14:m>
                <a:endParaRPr lang="en-AU" dirty="0"/>
              </a:p>
              <a:p>
                <a:pPr marL="0" indent="0">
                  <a:lnSpc>
                    <a:spcPct val="114000"/>
                  </a:lnSpc>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−0.5</m:t>
                          </m:r>
                          <m:r>
                            <a:rPr lang="en-US" b="0" i="1" smtClean="0">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0.7</m:t>
                          </m:r>
                          <m:r>
                            <a:rPr lang="en-US" b="0" i="1" smtClean="0">
                              <a:latin typeface="Cambria Math" panose="02040503050406030204" pitchFamily="18" charset="0"/>
                            </a:rPr>
                            <m:t>𝑐</m:t>
                          </m:r>
                        </m:num>
                        <m:den>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(−0.5</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×0.7</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r>
                        <a:rPr lang="en-US" b="0" i="0" smtClean="0">
                          <a:latin typeface="Cambria Math" panose="02040503050406030204" pitchFamily="18" charset="0"/>
                        </a:rPr>
                        <m:t>=0.889</m:t>
                      </m:r>
                      <m:r>
                        <m:rPr>
                          <m:sty m:val="p"/>
                        </m:rPr>
                        <a:rPr lang="en-US" b="0" i="0" smtClean="0">
                          <a:latin typeface="Cambria Math" panose="02040503050406030204" pitchFamily="18" charset="0"/>
                        </a:rPr>
                        <m:t>c</m:t>
                      </m:r>
                      <m:r>
                        <a:rPr lang="en-US" b="0" i="0" smtClean="0">
                          <a:latin typeface="Cambria Math" panose="02040503050406030204" pitchFamily="18" charset="0"/>
                        </a:rPr>
                        <m:t> </m:t>
                      </m:r>
                      <m:r>
                        <m:rPr>
                          <m:sty m:val="p"/>
                        </m:rPr>
                        <a:rPr lang="en-US" b="0" i="0" smtClean="0">
                          <a:latin typeface="Cambria Math" panose="02040503050406030204" pitchFamily="18" charset="0"/>
                        </a:rPr>
                        <m:t>towards</m:t>
                      </m:r>
                      <m:r>
                        <a:rPr lang="en-US" b="0" i="0" smtClean="0">
                          <a:latin typeface="Cambria Math" panose="02040503050406030204" pitchFamily="18" charset="0"/>
                        </a:rPr>
                        <m:t> </m:t>
                      </m:r>
                      <m:r>
                        <m:rPr>
                          <m:sty m:val="p"/>
                        </m:rPr>
                        <a:rPr lang="en-US" b="0" i="0" smtClean="0">
                          <a:latin typeface="Cambria Math" panose="02040503050406030204" pitchFamily="18" charset="0"/>
                        </a:rPr>
                        <m:t>Earth</m:t>
                      </m:r>
                    </m:oMath>
                  </m:oMathPara>
                </a14:m>
                <a:endParaRPr lang="en-AU" dirty="0"/>
              </a:p>
            </p:txBody>
          </p:sp>
        </mc:Choice>
        <mc:Fallback xmlns="">
          <p:sp>
            <p:nvSpPr>
              <p:cNvPr id="3" name="Content Placeholder 2">
                <a:extLst>
                  <a:ext uri="{FF2B5EF4-FFF2-40B4-BE49-F238E27FC236}">
                    <a16:creationId xmlns:a16="http://schemas.microsoft.com/office/drawing/2014/main" id="{E56DDF2F-E9F1-4090-811F-84657ABF3063}"/>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AU">
                    <a:noFill/>
                  </a:rPr>
                  <a:t> </a:t>
                </a:r>
              </a:p>
            </p:txBody>
          </p:sp>
        </mc:Fallback>
      </mc:AlternateContent>
    </p:spTree>
    <p:extLst>
      <p:ext uri="{BB962C8B-B14F-4D97-AF65-F5344CB8AC3E}">
        <p14:creationId xmlns:p14="http://schemas.microsoft.com/office/powerpoint/2010/main" val="166964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8175-7C0C-4B24-B081-58C0902EBBB4}"/>
              </a:ext>
            </a:extLst>
          </p:cNvPr>
          <p:cNvSpPr>
            <a:spLocks noGrp="1"/>
          </p:cNvSpPr>
          <p:nvPr>
            <p:ph type="title"/>
          </p:nvPr>
        </p:nvSpPr>
        <p:spPr>
          <a:xfrm>
            <a:off x="1261872" y="0"/>
            <a:ext cx="9692640" cy="788465"/>
          </a:xfrm>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FC2A68-ADC9-4D91-93B2-C56450A45A8A}"/>
                  </a:ext>
                </a:extLst>
              </p:cNvPr>
              <p:cNvSpPr>
                <a:spLocks noGrp="1"/>
              </p:cNvSpPr>
              <p:nvPr>
                <p:ph idx="1"/>
              </p:nvPr>
            </p:nvSpPr>
            <p:spPr>
              <a:xfrm>
                <a:off x="54754" y="843220"/>
                <a:ext cx="11197294" cy="5951812"/>
              </a:xfrm>
            </p:spPr>
            <p:txBody>
              <a:bodyPr>
                <a:normAutofit fontScale="85000" lnSpcReduction="10000"/>
              </a:bodyPr>
              <a:lstStyle/>
              <a:p>
                <a:pPr marL="0" indent="0">
                  <a:buNone/>
                </a:pPr>
                <a:r>
                  <a:rPr lang="en-US" dirty="0"/>
                  <a:t>In the future it is possible that humans may travel to distant places like Alpha Centauri 4.13 x10</a:t>
                </a:r>
                <a:r>
                  <a:rPr lang="en-US" baseline="30000" dirty="0"/>
                  <a:t>13</a:t>
                </a:r>
                <a:r>
                  <a:rPr lang="en-US" dirty="0"/>
                  <a:t> km from Earth. Imagine you are on a spacecraft travelling past Earth towards Alpha Centauri at 0.720c relative to Earth. On your journey you pass another spacecraft travelling parallel and in the opposite direction to you. You measure the relative velocity of the other spacecraft as 0.695c.</a:t>
                </a:r>
              </a:p>
              <a:p>
                <a:r>
                  <a:rPr lang="en-US" dirty="0"/>
                  <a:t>Calculate the velocity of the other spacecraft relative to Earth. (3 marks)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𝐸𝑎𝑟𝑡h</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𝑌𝑜𝑢</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num>
                        <m:den>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𝑣𝑢</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0.72</m:t>
                          </m:r>
                          <m:r>
                            <a:rPr lang="en-US" b="0" i="1" smtClean="0">
                              <a:latin typeface="Cambria Math" panose="02040503050406030204" pitchFamily="18" charset="0"/>
                            </a:rPr>
                            <m:t>𝑐</m:t>
                          </m:r>
                          <m:r>
                            <a:rPr lang="en-US" b="0" i="1" smtClean="0">
                              <a:latin typeface="Cambria Math" panose="02040503050406030204" pitchFamily="18" charset="0"/>
                            </a:rPr>
                            <m:t>−0.695</m:t>
                          </m:r>
                          <m:r>
                            <a:rPr lang="en-US" b="0" i="1" smtClean="0">
                              <a:latin typeface="Cambria Math" panose="02040503050406030204" pitchFamily="18" charset="0"/>
                            </a:rPr>
                            <m:t>𝑐</m:t>
                          </m:r>
                        </m:num>
                        <m:den>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0.72</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0.695</m:t>
                              </m:r>
                              <m:r>
                                <a:rPr lang="en-US" b="0" i="1" smtClean="0">
                                  <a:latin typeface="Cambria Math" panose="02040503050406030204" pitchFamily="18" charset="0"/>
                                  <a:ea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den>
                      </m:f>
                      <m:r>
                        <a:rPr lang="en-US" b="0" i="1" smtClean="0">
                          <a:latin typeface="Cambria Math" panose="02040503050406030204" pitchFamily="18" charset="0"/>
                        </a:rPr>
                        <m:t>=0.0500</m:t>
                      </m:r>
                      <m:r>
                        <a:rPr lang="en-US" b="0" i="1" smtClean="0">
                          <a:latin typeface="Cambria Math" panose="02040503050406030204" pitchFamily="18" charset="0"/>
                        </a:rPr>
                        <m:t>𝑐</m:t>
                      </m:r>
                    </m:oMath>
                  </m:oMathPara>
                </a14:m>
                <a:endParaRPr lang="en-US" dirty="0"/>
              </a:p>
              <a:p>
                <a:r>
                  <a:rPr lang="en-US" dirty="0"/>
                  <a:t>Calculate the number of years for your spacecraft to journey from Earth Alpha Centauri as measured by an observer on Earth. (3 marks)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4.13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num>
                        <m:den>
                          <m:r>
                            <a:rPr lang="en-US" b="0" i="1" smtClean="0">
                              <a:latin typeface="Cambria Math" panose="02040503050406030204" pitchFamily="18" charset="0"/>
                            </a:rPr>
                            <m:t>0.72</m:t>
                          </m:r>
                          <m:r>
                            <a:rPr lang="en-US" b="0" i="1" smtClean="0">
                              <a:latin typeface="Cambria Math" panose="02040503050406030204" pitchFamily="18" charset="0"/>
                              <a:ea typeface="Cambria Math" panose="02040503050406030204" pitchFamily="18" charset="0"/>
                            </a:rPr>
                            <m:t>×3×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den>
                      </m:f>
                      <m:r>
                        <a:rPr lang="en-US" b="0" i="1" smtClean="0">
                          <a:latin typeface="Cambria Math" panose="02040503050406030204" pitchFamily="18" charset="0"/>
                        </a:rPr>
                        <m:t>=191 203 000 </m:t>
                      </m:r>
                      <m:r>
                        <a:rPr lang="en-US" b="0" i="1" smtClean="0">
                          <a:latin typeface="Cambria Math" panose="02040503050406030204" pitchFamily="18" charset="0"/>
                        </a:rPr>
                        <m:t>𝑠</m:t>
                      </m:r>
                      <m:r>
                        <a:rPr lang="en-US" b="0" i="1" smtClean="0">
                          <a:latin typeface="Cambria Math" panose="02040503050406030204" pitchFamily="18" charset="0"/>
                        </a:rPr>
                        <m:t>=6.06 </m:t>
                      </m:r>
                      <m:r>
                        <a:rPr lang="en-US" b="0" i="1" smtClean="0">
                          <a:latin typeface="Cambria Math" panose="02040503050406030204" pitchFamily="18" charset="0"/>
                        </a:rPr>
                        <m:t>𝑦𝑒𝑎𝑟𝑠</m:t>
                      </m:r>
                    </m:oMath>
                  </m:oMathPara>
                </a14:m>
                <a:endParaRPr lang="en-US" dirty="0"/>
              </a:p>
              <a:p>
                <a:r>
                  <a:rPr lang="en-US" dirty="0"/>
                  <a:t>Calculate the number of years the journey will take as measured by those on the spacecraft travelling at 0.720c relative to Earth. (3 marks)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𝑡</m:t>
                      </m:r>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b="0" i="1" smtClean="0">
                          <a:latin typeface="Cambria Math" panose="02040503050406030204" pitchFamily="18" charset="0"/>
                        </a:rPr>
                        <m:t>=6.06</m:t>
                      </m:r>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0.72</m:t>
                                  </m:r>
                                  <m:r>
                                    <a:rPr lang="en-US" b="0" i="1" smtClean="0">
                                      <a:latin typeface="Cambria Math" panose="02040503050406030204" pitchFamily="18" charset="0"/>
                                    </a:rPr>
                                    <m:t>𝑐</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b="0" i="1" smtClean="0">
                          <a:latin typeface="Cambria Math" panose="02040503050406030204" pitchFamily="18" charset="0"/>
                        </a:rPr>
                        <m:t>=4.21 </m:t>
                      </m:r>
                      <m:r>
                        <a:rPr lang="en-US" b="0" i="1" smtClean="0">
                          <a:latin typeface="Cambria Math" panose="02040503050406030204" pitchFamily="18" charset="0"/>
                        </a:rPr>
                        <m:t>𝑦𝑒𝑎𝑟𝑠</m:t>
                      </m:r>
                    </m:oMath>
                  </m:oMathPara>
                </a14:m>
                <a:endParaRPr lang="en-US" dirty="0"/>
              </a:p>
              <a:p>
                <a:r>
                  <a:rPr lang="en-US" dirty="0"/>
                  <a:t>For those on the spacecraft travelling to Alpha Centauri at 0.720c relative to Earth calculate the time they would have observed to have elapsed on Earth during the journey from Earth to Alpha Centauri. (3 marks)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𝑡</m:t>
                      </m:r>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i="1">
                          <a:latin typeface="Cambria Math" panose="02040503050406030204" pitchFamily="18" charset="0"/>
                        </a:rPr>
                        <m:t>=</m:t>
                      </m:r>
                      <m:r>
                        <a:rPr lang="en-US" b="0" i="1" smtClean="0">
                          <a:latin typeface="Cambria Math" panose="02040503050406030204" pitchFamily="18" charset="0"/>
                        </a:rPr>
                        <m:t>4.21</m:t>
                      </m:r>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0.72</m:t>
                                  </m:r>
                                  <m:r>
                                    <a:rPr lang="en-US" b="0" i="1" smtClean="0">
                                      <a:latin typeface="Cambria Math" panose="02040503050406030204" pitchFamily="18" charset="0"/>
                                    </a:rPr>
                                    <m:t>𝑐</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92</m:t>
                      </m:r>
                      <m:r>
                        <a:rPr lang="en-US" i="1">
                          <a:latin typeface="Cambria Math" panose="02040503050406030204" pitchFamily="18" charset="0"/>
                        </a:rPr>
                        <m:t> </m:t>
                      </m:r>
                      <m:r>
                        <a:rPr lang="en-US" i="1">
                          <a:latin typeface="Cambria Math" panose="02040503050406030204" pitchFamily="18" charset="0"/>
                        </a:rPr>
                        <m:t>𝑦𝑒𝑎𝑟𝑠</m:t>
                      </m:r>
                    </m:oMath>
                  </m:oMathPara>
                </a14:m>
                <a:endParaRPr lang="en-US"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69FC2A68-ADC9-4D91-93B2-C56450A45A8A}"/>
                  </a:ext>
                </a:extLst>
              </p:cNvPr>
              <p:cNvSpPr>
                <a:spLocks noGrp="1" noRot="1" noChangeAspect="1" noMove="1" noResize="1" noEditPoints="1" noAdjustHandles="1" noChangeArrowheads="1" noChangeShapeType="1" noTextEdit="1"/>
              </p:cNvSpPr>
              <p:nvPr>
                <p:ph idx="1"/>
              </p:nvPr>
            </p:nvSpPr>
            <p:spPr>
              <a:xfrm>
                <a:off x="54754" y="843220"/>
                <a:ext cx="11197294" cy="5951812"/>
              </a:xfrm>
              <a:blipFill>
                <a:blip r:embed="rId2"/>
                <a:stretch>
                  <a:fillRect l="-218" t="-716" r="-599"/>
                </a:stretch>
              </a:blipFill>
            </p:spPr>
            <p:txBody>
              <a:bodyPr/>
              <a:lstStyle/>
              <a:p>
                <a:r>
                  <a:rPr lang="en-AU">
                    <a:noFill/>
                  </a:rPr>
                  <a:t> </a:t>
                </a:r>
              </a:p>
            </p:txBody>
          </p:sp>
        </mc:Fallback>
      </mc:AlternateContent>
    </p:spTree>
    <p:extLst>
      <p:ext uri="{BB962C8B-B14F-4D97-AF65-F5344CB8AC3E}">
        <p14:creationId xmlns:p14="http://schemas.microsoft.com/office/powerpoint/2010/main" val="9864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A6AE-DB75-4883-B477-F2E39645280E}"/>
              </a:ext>
            </a:extLst>
          </p:cNvPr>
          <p:cNvSpPr>
            <a:spLocks noGrp="1"/>
          </p:cNvSpPr>
          <p:nvPr>
            <p:ph type="title"/>
          </p:nvPr>
        </p:nvSpPr>
        <p:spPr/>
        <p:txBody>
          <a:bodyPr/>
          <a:lstStyle/>
          <a:p>
            <a:r>
              <a:rPr lang="en-US" dirty="0"/>
              <a:t>Relativistic momentum</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5A74EB-41A2-417A-974C-26DDBF5A0797}"/>
                  </a:ext>
                </a:extLst>
              </p:cNvPr>
              <p:cNvSpPr>
                <a:spLocks noGrp="1"/>
              </p:cNvSpPr>
              <p:nvPr>
                <p:ph idx="1"/>
              </p:nvPr>
            </p:nvSpPr>
            <p:spPr>
              <a:xfrm>
                <a:off x="1261871" y="1828800"/>
                <a:ext cx="8891988" cy="4351337"/>
              </a:xfrm>
            </p:spPr>
            <p:txBody>
              <a:bodyPr/>
              <a:lstStyle/>
              <a:p>
                <a:r>
                  <a:rPr lang="en-US" dirty="0"/>
                  <a:t>At relativistic speeds momentum increases</a:t>
                </a:r>
              </a:p>
              <a:p>
                <a:r>
                  <a:rPr lang="en-US" dirty="0"/>
                  <a:t>Has the effect of making further acceleration increasingly difficult, effectively enforcing the speed limit</a:t>
                </a:r>
              </a:p>
              <a:p>
                <a:r>
                  <a:rPr lang="en-US" dirty="0"/>
                  <a:t>Since momentum is no longer just velocity multiplied by a constant (rest mass), it implies an apparent increase in mass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𝑣</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𝑚𝑣</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endParaRPr lang="en-AU" dirty="0"/>
              </a:p>
              <a:p>
                <a:r>
                  <a:rPr lang="en-AU" dirty="0"/>
                  <a:t>Often observed in particle accelerators – relativistic particles have more momentum than they ought to according to classical mechanics</a:t>
                </a:r>
              </a:p>
            </p:txBody>
          </p:sp>
        </mc:Choice>
        <mc:Fallback xmlns="">
          <p:sp>
            <p:nvSpPr>
              <p:cNvPr id="3" name="Content Placeholder 2">
                <a:extLst>
                  <a:ext uri="{FF2B5EF4-FFF2-40B4-BE49-F238E27FC236}">
                    <a16:creationId xmlns:a16="http://schemas.microsoft.com/office/drawing/2014/main" id="{E55A74EB-41A2-417A-974C-26DDBF5A0797}"/>
                  </a:ext>
                </a:extLst>
              </p:cNvPr>
              <p:cNvSpPr>
                <a:spLocks noGrp="1" noRot="1" noChangeAspect="1" noMove="1" noResize="1" noEditPoints="1" noAdjustHandles="1" noChangeArrowheads="1" noChangeShapeType="1" noTextEdit="1"/>
              </p:cNvSpPr>
              <p:nvPr>
                <p:ph idx="1"/>
              </p:nvPr>
            </p:nvSpPr>
            <p:spPr>
              <a:xfrm>
                <a:off x="1261871" y="1828800"/>
                <a:ext cx="8891988" cy="4351337"/>
              </a:xfrm>
              <a:blipFill>
                <a:blip r:embed="rId2"/>
                <a:stretch>
                  <a:fillRect l="-137" t="-980" r="-891"/>
                </a:stretch>
              </a:blipFill>
            </p:spPr>
            <p:txBody>
              <a:bodyPr/>
              <a:lstStyle/>
              <a:p>
                <a:r>
                  <a:rPr lang="en-AU">
                    <a:noFill/>
                  </a:rPr>
                  <a:t> </a:t>
                </a:r>
              </a:p>
            </p:txBody>
          </p:sp>
        </mc:Fallback>
      </mc:AlternateContent>
    </p:spTree>
    <p:extLst>
      <p:ext uri="{BB962C8B-B14F-4D97-AF65-F5344CB8AC3E}">
        <p14:creationId xmlns:p14="http://schemas.microsoft.com/office/powerpoint/2010/main" val="610446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5F8D-0A70-4F9D-AC64-F9E9E426BD97}"/>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EB630-0763-43AF-9138-B7B980900F9F}"/>
                  </a:ext>
                </a:extLst>
              </p:cNvPr>
              <p:cNvSpPr>
                <a:spLocks noGrp="1"/>
              </p:cNvSpPr>
              <p:nvPr>
                <p:ph idx="1"/>
              </p:nvPr>
            </p:nvSpPr>
            <p:spPr/>
            <p:txBody>
              <a:bodyPr/>
              <a:lstStyle/>
              <a:p>
                <a:r>
                  <a:rPr lang="en-US" dirty="0"/>
                  <a:t>Determine the momentum of a 2.7x10</a:t>
                </a:r>
                <a:r>
                  <a:rPr lang="en-US" baseline="30000" dirty="0"/>
                  <a:t>19</a:t>
                </a:r>
                <a:r>
                  <a:rPr lang="en-US" dirty="0"/>
                  <a:t> kg asteroid travelling at 0.3c. </a:t>
                </a:r>
              </a:p>
              <a:p>
                <a:pPr marL="0" indent="0">
                  <a:lnSpc>
                    <a:spcPct val="114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𝑚𝑣</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AU" dirty="0"/>
              </a:p>
              <a:p>
                <a:pPr marL="0" indent="0">
                  <a:lnSpc>
                    <a:spcPct val="114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2.7</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19</m:t>
                              </m:r>
                            </m:sup>
                          </m:sSup>
                          <m:r>
                            <a:rPr lang="en-US" i="1">
                              <a:latin typeface="Cambria Math" panose="02040503050406030204" pitchFamily="18" charset="0"/>
                              <a:ea typeface="Cambria Math" panose="02040503050406030204" pitchFamily="18" charset="0"/>
                            </a:rPr>
                            <m:t>×0.3×3×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8</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0.3</m:t>
                                      </m:r>
                                      <m:r>
                                        <a:rPr lang="en-US" b="0" i="1" smtClean="0">
                                          <a:latin typeface="Cambria Math" panose="02040503050406030204" pitchFamily="18" charset="0"/>
                                        </a:rPr>
                                        <m:t>𝑐</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i="1">
                          <a:latin typeface="Cambria Math" panose="02040503050406030204" pitchFamily="18" charset="0"/>
                        </a:rPr>
                        <m:t>=2.55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27</m:t>
                          </m:r>
                        </m:sup>
                      </m:sSup>
                      <m:r>
                        <a:rPr lang="en-US" i="1">
                          <a:latin typeface="Cambria Math" panose="02040503050406030204" pitchFamily="18" charset="0"/>
                        </a:rPr>
                        <m:t>𝑘𝑔</m:t>
                      </m:r>
                      <m:r>
                        <a:rPr lang="en-US" i="1">
                          <a:latin typeface="Cambria Math" panose="02040503050406030204" pitchFamily="18" charset="0"/>
                        </a:rPr>
                        <m:t> </m:t>
                      </m:r>
                      <m:r>
                        <a:rPr lang="en-US" i="1">
                          <a:latin typeface="Cambria Math" panose="02040503050406030204" pitchFamily="18" charset="0"/>
                        </a:rPr>
                        <m:t>𝑚</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−1</m:t>
                          </m:r>
                        </m:sup>
                      </m:sSup>
                    </m:oMath>
                  </m:oMathPara>
                </a14:m>
                <a:endParaRPr lang="en-AU" dirty="0"/>
              </a:p>
            </p:txBody>
          </p:sp>
        </mc:Choice>
        <mc:Fallback xmlns="">
          <p:sp>
            <p:nvSpPr>
              <p:cNvPr id="3" name="Content Placeholder 2">
                <a:extLst>
                  <a:ext uri="{FF2B5EF4-FFF2-40B4-BE49-F238E27FC236}">
                    <a16:creationId xmlns:a16="http://schemas.microsoft.com/office/drawing/2014/main" id="{ED3EB630-0763-43AF-9138-B7B980900F9F}"/>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AU">
                    <a:noFill/>
                  </a:rPr>
                  <a:t> </a:t>
                </a:r>
              </a:p>
            </p:txBody>
          </p:sp>
        </mc:Fallback>
      </mc:AlternateContent>
    </p:spTree>
    <p:extLst>
      <p:ext uri="{BB962C8B-B14F-4D97-AF65-F5344CB8AC3E}">
        <p14:creationId xmlns:p14="http://schemas.microsoft.com/office/powerpoint/2010/main" val="29958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5BA1-9DE5-4EE2-9E7E-B44481EE6B81}"/>
              </a:ext>
            </a:extLst>
          </p:cNvPr>
          <p:cNvSpPr>
            <a:spLocks noGrp="1"/>
          </p:cNvSpPr>
          <p:nvPr>
            <p:ph type="title"/>
          </p:nvPr>
        </p:nvSpPr>
        <p:spPr/>
        <p:txBody>
          <a:bodyPr/>
          <a:lstStyle/>
          <a:p>
            <a:r>
              <a:rPr lang="en-US" dirty="0"/>
              <a:t>Mass-energy equivalence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E3966-F1AF-4113-A040-5A7CAE348D58}"/>
                  </a:ext>
                </a:extLst>
              </p:cNvPr>
              <p:cNvSpPr>
                <a:spLocks noGrp="1"/>
              </p:cNvSpPr>
              <p:nvPr>
                <p:ph idx="1"/>
              </p:nvPr>
            </p:nvSpPr>
            <p:spPr/>
            <p:txBody>
              <a:bodyPr/>
              <a:lstStyle/>
              <a:p>
                <a:r>
                  <a:rPr lang="en-US" dirty="0"/>
                  <a:t>Special relativity suggests that anything with mass has an equivalent amount of energy and vice-versa</a:t>
                </a:r>
              </a:p>
              <a:p>
                <a:r>
                  <a:rPr lang="en-US" dirty="0"/>
                  <a:t>The conversion between energy and mass at non-relativistic speed is just by a constant factor of c</a:t>
                </a:r>
                <a:r>
                  <a:rPr lang="en-US" baseline="30000" dirty="0"/>
                  <a:t>2</a:t>
                </a:r>
                <a:r>
                  <a:rPr lang="en-US" dirty="0"/>
                  <a:t> – making mass and energy equivalent aside from units</a:t>
                </a:r>
              </a:p>
              <a:p>
                <a:r>
                  <a:rPr lang="en-US" dirty="0"/>
                  <a:t>At relativistic speeds the energy of an object increases – implies an apparent increase in mass lining up perfectly with the relativistic momentum</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US" dirty="0"/>
              </a:p>
              <a:p>
                <a:endParaRPr lang="en-AU" dirty="0"/>
              </a:p>
            </p:txBody>
          </p:sp>
        </mc:Choice>
        <mc:Fallback xmlns="">
          <p:sp>
            <p:nvSpPr>
              <p:cNvPr id="3" name="Content Placeholder 2">
                <a:extLst>
                  <a:ext uri="{FF2B5EF4-FFF2-40B4-BE49-F238E27FC236}">
                    <a16:creationId xmlns:a16="http://schemas.microsoft.com/office/drawing/2014/main" id="{9B3E3966-F1AF-4113-A040-5A7CAE348D58}"/>
                  </a:ext>
                </a:extLst>
              </p:cNvPr>
              <p:cNvSpPr>
                <a:spLocks noGrp="1" noRot="1" noChangeAspect="1" noMove="1" noResize="1" noEditPoints="1" noAdjustHandles="1" noChangeArrowheads="1" noChangeShapeType="1" noTextEdit="1"/>
              </p:cNvSpPr>
              <p:nvPr>
                <p:ph idx="1"/>
              </p:nvPr>
            </p:nvSpPr>
            <p:spPr>
              <a:blipFill>
                <a:blip r:embed="rId2"/>
                <a:stretch>
                  <a:fillRect l="-142" t="-980" r="-922"/>
                </a:stretch>
              </a:blipFill>
            </p:spPr>
            <p:txBody>
              <a:bodyPr/>
              <a:lstStyle/>
              <a:p>
                <a:r>
                  <a:rPr lang="en-AU">
                    <a:noFill/>
                  </a:rPr>
                  <a:t> </a:t>
                </a:r>
              </a:p>
            </p:txBody>
          </p:sp>
        </mc:Fallback>
      </mc:AlternateContent>
    </p:spTree>
    <p:extLst>
      <p:ext uri="{BB962C8B-B14F-4D97-AF65-F5344CB8AC3E}">
        <p14:creationId xmlns:p14="http://schemas.microsoft.com/office/powerpoint/2010/main" val="131495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8C58-F273-416D-9DAC-CC3B5CEB6C7E}"/>
              </a:ext>
            </a:extLst>
          </p:cNvPr>
          <p:cNvSpPr>
            <a:spLocks noGrp="1"/>
          </p:cNvSpPr>
          <p:nvPr>
            <p:ph type="title"/>
          </p:nvPr>
        </p:nvSpPr>
        <p:spPr/>
        <p:txBody>
          <a:bodyPr/>
          <a:lstStyle/>
          <a:p>
            <a:r>
              <a:rPr lang="en-US" dirty="0"/>
              <a:t>Classical relativity</a:t>
            </a:r>
            <a:endParaRPr lang="en-AU" dirty="0"/>
          </a:p>
        </p:txBody>
      </p:sp>
      <p:sp>
        <p:nvSpPr>
          <p:cNvPr id="3" name="Content Placeholder 2">
            <a:extLst>
              <a:ext uri="{FF2B5EF4-FFF2-40B4-BE49-F238E27FC236}">
                <a16:creationId xmlns:a16="http://schemas.microsoft.com/office/drawing/2014/main" id="{012F7B4B-7FE4-41EF-81E9-4B7F7931C631}"/>
              </a:ext>
            </a:extLst>
          </p:cNvPr>
          <p:cNvSpPr>
            <a:spLocks noGrp="1"/>
          </p:cNvSpPr>
          <p:nvPr>
            <p:ph idx="1"/>
          </p:nvPr>
        </p:nvSpPr>
        <p:spPr>
          <a:xfrm>
            <a:off x="640628" y="1828800"/>
            <a:ext cx="9216604" cy="4351337"/>
          </a:xfrm>
        </p:spPr>
        <p:txBody>
          <a:bodyPr/>
          <a:lstStyle/>
          <a:p>
            <a:r>
              <a:rPr lang="en-US" dirty="0"/>
              <a:t>The velocity of an object must be measured relative to a reference point or reference grid – frame of reference</a:t>
            </a:r>
          </a:p>
          <a:p>
            <a:r>
              <a:rPr lang="en-US" dirty="0"/>
              <a:t>The velocity varies based on which frame of reference is selected</a:t>
            </a:r>
          </a:p>
          <a:p>
            <a:r>
              <a:rPr lang="en-US" dirty="0"/>
              <a:t>Consider a flight attendant walking along the cabin of a cruising plane</a:t>
            </a:r>
          </a:p>
          <a:p>
            <a:r>
              <a:rPr lang="en-US" dirty="0"/>
              <a:t>Relative to the plane they are moving at </a:t>
            </a:r>
            <a:br>
              <a:rPr lang="en-US" dirty="0"/>
            </a:br>
            <a:r>
              <a:rPr lang="en-US" dirty="0"/>
              <a:t>0.5 m s</a:t>
            </a:r>
            <a:r>
              <a:rPr lang="en-US" baseline="30000" dirty="0"/>
              <a:t>-1</a:t>
            </a:r>
          </a:p>
          <a:p>
            <a:r>
              <a:rPr lang="en-US" dirty="0"/>
              <a:t>Relative to the surface of the Earth they </a:t>
            </a:r>
            <a:br>
              <a:rPr lang="en-US" dirty="0"/>
            </a:br>
            <a:r>
              <a:rPr lang="en-US" dirty="0"/>
              <a:t>are moving at 250 m s</a:t>
            </a:r>
            <a:r>
              <a:rPr lang="en-US" baseline="30000" dirty="0"/>
              <a:t>-1</a:t>
            </a:r>
          </a:p>
          <a:p>
            <a:r>
              <a:rPr lang="en-US" dirty="0"/>
              <a:t>Relative to the sun they are moving at </a:t>
            </a:r>
            <a:br>
              <a:rPr lang="en-US" dirty="0"/>
            </a:br>
            <a:r>
              <a:rPr lang="en-US" dirty="0"/>
              <a:t>30000 m s</a:t>
            </a:r>
            <a:r>
              <a:rPr lang="en-US" baseline="30000" dirty="0"/>
              <a:t>-1</a:t>
            </a:r>
          </a:p>
        </p:txBody>
      </p:sp>
      <p:pic>
        <p:nvPicPr>
          <p:cNvPr id="1026" name="Picture 2" descr="Image result for flight attendant">
            <a:extLst>
              <a:ext uri="{FF2B5EF4-FFF2-40B4-BE49-F238E27FC236}">
                <a16:creationId xmlns:a16="http://schemas.microsoft.com/office/drawing/2014/main" id="{CA832C7B-1398-4F06-A307-9A6E53AC0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674" y="3368086"/>
            <a:ext cx="5905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04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F49C-988E-4A7B-A75A-86B5E3C61596}"/>
              </a:ext>
            </a:extLst>
          </p:cNvPr>
          <p:cNvSpPr>
            <a:spLocks noGrp="1"/>
          </p:cNvSpPr>
          <p:nvPr>
            <p:ph type="title"/>
          </p:nvPr>
        </p:nvSpPr>
        <p:spPr/>
        <p:txBody>
          <a:bodyPr/>
          <a:lstStyle/>
          <a:p>
            <a:r>
              <a:rPr lang="en-US" dirty="0"/>
              <a:t>Rest energy</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575A4F-8A14-4530-93AC-36A8AB478E57}"/>
                  </a:ext>
                </a:extLst>
              </p:cNvPr>
              <p:cNvSpPr>
                <a:spLocks noGrp="1"/>
              </p:cNvSpPr>
              <p:nvPr>
                <p:ph idx="1"/>
              </p:nvPr>
            </p:nvSpPr>
            <p:spPr/>
            <p:txBody>
              <a:bodyPr/>
              <a:lstStyle/>
              <a:p>
                <a:r>
                  <a:rPr lang="en-US" dirty="0"/>
                  <a:t>For an object at rest, the mass-energy equivalence equation on the left simplifies to the more familiar equation on the right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oMath>
                  </m:oMathPara>
                </a14:m>
                <a:endParaRPr lang="en-AU" dirty="0"/>
              </a:p>
              <a:p>
                <a:r>
                  <a:rPr lang="en-AU" dirty="0"/>
                  <a:t>This gives the rest energy of the object – the energy associated with its mass</a:t>
                </a:r>
              </a:p>
              <a:p>
                <a:r>
                  <a:rPr lang="en-AU" dirty="0"/>
                  <a:t>At relativistic speeds, the extra energy can be thought of as kinetic energy</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𝑟𝑒𝑠𝑡</m:t>
                          </m:r>
                        </m:sub>
                      </m:sSub>
                      <m:r>
                        <a:rPr lang="en-US" b="0" i="1" smtClean="0">
                          <a:latin typeface="Cambria Math" panose="02040503050406030204" pitchFamily="18" charset="0"/>
                        </a:rPr>
                        <m:t>+</m:t>
                      </m:r>
                      <m:r>
                        <a:rPr lang="en-US" b="0" i="1" smtClean="0">
                          <a:latin typeface="Cambria Math" panose="02040503050406030204" pitchFamily="18" charset="0"/>
                        </a:rPr>
                        <m:t>𝐾𝐸</m:t>
                      </m:r>
                    </m:oMath>
                  </m:oMathPara>
                </a14:m>
                <a:endParaRPr lang="en-US" b="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i="1">
                          <a:latin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𝐾𝐸</m:t>
                      </m:r>
                    </m:oMath>
                  </m:oMathPara>
                </a14:m>
                <a:endParaRPr lang="en-AU" dirty="0"/>
              </a:p>
            </p:txBody>
          </p:sp>
        </mc:Choice>
        <mc:Fallback xmlns="">
          <p:sp>
            <p:nvSpPr>
              <p:cNvPr id="3" name="Content Placeholder 2">
                <a:extLst>
                  <a:ext uri="{FF2B5EF4-FFF2-40B4-BE49-F238E27FC236}">
                    <a16:creationId xmlns:a16="http://schemas.microsoft.com/office/drawing/2014/main" id="{49575A4F-8A14-4530-93AC-36A8AB478E57}"/>
                  </a:ext>
                </a:extLst>
              </p:cNvPr>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AU">
                    <a:noFill/>
                  </a:rPr>
                  <a:t> </a:t>
                </a:r>
              </a:p>
            </p:txBody>
          </p:sp>
        </mc:Fallback>
      </mc:AlternateContent>
    </p:spTree>
    <p:extLst>
      <p:ext uri="{BB962C8B-B14F-4D97-AF65-F5344CB8AC3E}">
        <p14:creationId xmlns:p14="http://schemas.microsoft.com/office/powerpoint/2010/main" val="160252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2E3F-3EC6-48F1-AF29-A0D1535B9841}"/>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0EB139-3CF1-4339-8C42-C1260EE07482}"/>
                  </a:ext>
                </a:extLst>
              </p:cNvPr>
              <p:cNvSpPr>
                <a:spLocks noGrp="1"/>
              </p:cNvSpPr>
              <p:nvPr>
                <p:ph idx="1"/>
              </p:nvPr>
            </p:nvSpPr>
            <p:spPr/>
            <p:txBody>
              <a:bodyPr/>
              <a:lstStyle/>
              <a:p>
                <a:pPr marL="0" indent="0">
                  <a:buNone/>
                </a:pPr>
                <a:r>
                  <a:rPr lang="en-US" dirty="0"/>
                  <a:t>A proton is accelerated to 0.95c. What is its energy?</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1.67</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−27</m:t>
                              </m:r>
                            </m:sup>
                          </m:sSup>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0.95</m:t>
                                      </m:r>
                                      <m:r>
                                        <a:rPr lang="en-US" b="0" i="1" smtClean="0">
                                          <a:latin typeface="Cambria Math" panose="02040503050406030204" pitchFamily="18" charset="0"/>
                                        </a:rPr>
                                        <m:t>𝑐</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b="0" i="1" smtClean="0">
                          <a:latin typeface="Cambria Math" panose="02040503050406030204" pitchFamily="18" charset="0"/>
                        </a:rPr>
                        <m:t>=4.81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𝐽</m:t>
                      </m:r>
                    </m:oMath>
                  </m:oMathPara>
                </a14:m>
                <a:endParaRPr lang="en-US" dirty="0"/>
              </a:p>
              <a:p>
                <a:pPr marL="0" indent="0">
                  <a:buNone/>
                </a:pPr>
                <a:r>
                  <a:rPr lang="en-US" dirty="0"/>
                  <a:t>How much kinetic energy does the proton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b="0" i="0" smtClean="0">
                          <a:latin typeface="Cambria Math" panose="02040503050406030204" pitchFamily="18" charset="0"/>
                        </a:rPr>
                        <m:t>=</m:t>
                      </m:r>
                      <m:r>
                        <a:rPr lang="en-US" i="1">
                          <a:latin typeface="Cambria Math" panose="02040503050406030204" pitchFamily="18" charset="0"/>
                        </a:rPr>
                        <m:t>1.67</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−27</m:t>
                          </m:r>
                        </m:sup>
                      </m:sSup>
                      <m:sSup>
                        <m:sSupPr>
                          <m:ctrlPr>
                            <a:rPr lang="en-US" i="1">
                              <a:latin typeface="Cambria Math" panose="02040503050406030204" pitchFamily="18" charset="0"/>
                            </a:rPr>
                          </m:ctrlPr>
                        </m:sSupPr>
                        <m:e>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8</m:t>
                              </m:r>
                            </m:sup>
                          </m:sSup>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=1.50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𝑒𝑛𝑒𝑟𝑔𝑦</m:t>
                      </m:r>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4.81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−10</m:t>
                          </m:r>
                        </m:sup>
                      </m:sSup>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1.50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=3.31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𝑘𝑖𝑛𝑒𝑡𝑖𝑐</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𝑒𝑛𝑒𝑟𝑔𝑦</m:t>
                      </m:r>
                    </m:oMath>
                  </m:oMathPara>
                </a14:m>
                <a:endParaRPr lang="en-AU" dirty="0"/>
              </a:p>
            </p:txBody>
          </p:sp>
        </mc:Choice>
        <mc:Fallback xmlns="">
          <p:sp>
            <p:nvSpPr>
              <p:cNvPr id="3" name="Content Placeholder 2">
                <a:extLst>
                  <a:ext uri="{FF2B5EF4-FFF2-40B4-BE49-F238E27FC236}">
                    <a16:creationId xmlns:a16="http://schemas.microsoft.com/office/drawing/2014/main" id="{060EB139-3CF1-4339-8C42-C1260EE07482}"/>
                  </a:ext>
                </a:extLst>
              </p:cNvPr>
              <p:cNvSpPr>
                <a:spLocks noGrp="1" noRot="1" noChangeAspect="1" noMove="1" noResize="1" noEditPoints="1" noAdjustHandles="1" noChangeArrowheads="1" noChangeShapeType="1" noTextEdit="1"/>
              </p:cNvSpPr>
              <p:nvPr>
                <p:ph idx="1"/>
              </p:nvPr>
            </p:nvSpPr>
            <p:spPr>
              <a:blipFill>
                <a:blip r:embed="rId2"/>
                <a:stretch>
                  <a:fillRect l="-567" t="-980"/>
                </a:stretch>
              </a:blipFill>
            </p:spPr>
            <p:txBody>
              <a:bodyPr/>
              <a:lstStyle/>
              <a:p>
                <a:r>
                  <a:rPr lang="en-AU">
                    <a:noFill/>
                  </a:rPr>
                  <a:t> </a:t>
                </a:r>
              </a:p>
            </p:txBody>
          </p:sp>
        </mc:Fallback>
      </mc:AlternateContent>
    </p:spTree>
    <p:extLst>
      <p:ext uri="{BB962C8B-B14F-4D97-AF65-F5344CB8AC3E}">
        <p14:creationId xmlns:p14="http://schemas.microsoft.com/office/powerpoint/2010/main" val="169465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F5CD-D197-49A7-BE92-D45250AC9319}"/>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7108B-E046-41A9-A900-32B4F86FBFCC}"/>
                  </a:ext>
                </a:extLst>
              </p:cNvPr>
              <p:cNvSpPr>
                <a:spLocks noGrp="1"/>
              </p:cNvSpPr>
              <p:nvPr>
                <p:ph idx="1"/>
              </p:nvPr>
            </p:nvSpPr>
            <p:spPr/>
            <p:txBody>
              <a:bodyPr>
                <a:normAutofit lnSpcReduction="10000"/>
              </a:bodyPr>
              <a:lstStyle/>
              <a:p>
                <a:r>
                  <a:rPr lang="en-US" dirty="0"/>
                  <a:t>In a particle accelerator, an alpha particle with a mass of 6.64424 x 10</a:t>
                </a:r>
                <a:r>
                  <a:rPr lang="en-US" baseline="30000" dirty="0"/>
                  <a:t>-27</a:t>
                </a:r>
                <a:r>
                  <a:rPr lang="en-US" dirty="0"/>
                  <a:t> kg is accelerated from rest to high speed. The total work done on the alpha particle is equal to 7.714 x 10</a:t>
                </a:r>
                <a:r>
                  <a:rPr lang="en-US" baseline="30000" dirty="0"/>
                  <a:t>-10</a:t>
                </a:r>
                <a:r>
                  <a:rPr lang="en-US" dirty="0"/>
                  <a:t> J. Determine its final speed.</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𝑟𝑒𝑠𝑡</m:t>
                          </m:r>
                        </m:sub>
                      </m:sSub>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=6.64424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−27</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=5.979816×</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𝐽</m:t>
                      </m:r>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b="0" i="1" smtClean="0">
                          <a:latin typeface="Cambria Math" panose="02040503050406030204" pitchFamily="18" charset="0"/>
                        </a:rPr>
                        <m:t>=7.714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5.979816×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−10</m:t>
                          </m:r>
                        </m:sup>
                      </m:s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6.64424</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−27</m:t>
                              </m:r>
                            </m:sup>
                          </m:sSup>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rPr>
                                    <m:t>8</m:t>
                                  </m:r>
                                </m:sup>
                              </m:sSup>
                              <m:r>
                                <a:rPr lang="en-US" b="0" i="1" smtClean="0">
                                  <a:latin typeface="Cambria Math" panose="02040503050406030204" pitchFamily="18" charset="0"/>
                                </a:rPr>
                                <m:t>)</m:t>
                              </m:r>
                            </m:e>
                            <m:sup>
                              <m:r>
                                <a:rPr lang="en-US" i="1">
                                  <a:latin typeface="Cambria Math" panose="02040503050406030204" pitchFamily="18" charset="0"/>
                                </a:rPr>
                                <m:t>2</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US" b="0" dirty="0"/>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r>
                        <a:rPr lang="en-US" b="0" i="1" smtClean="0">
                          <a:latin typeface="Cambria Math" panose="02040503050406030204" pitchFamily="18" charset="0"/>
                        </a:rPr>
                        <m:t>=0.436680031</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b="0" i="1" smtClean="0">
                          <a:latin typeface="Cambria Math" panose="02040503050406030204" pitchFamily="18" charset="0"/>
                        </a:rPr>
                        <m:t>=0.190689449</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0.80931055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=0.89961689</m:t>
                      </m:r>
                      <m:r>
                        <a:rPr lang="en-US" b="0" i="1" smtClean="0">
                          <a:latin typeface="Cambria Math" panose="02040503050406030204" pitchFamily="18" charset="0"/>
                        </a:rPr>
                        <m:t>𝑐</m:t>
                      </m:r>
                      <m:r>
                        <a:rPr lang="en-US" b="0" i="1" smtClean="0">
                          <a:latin typeface="Cambria Math" panose="02040503050406030204" pitchFamily="18" charset="0"/>
                        </a:rPr>
                        <m:t>=0.900</m:t>
                      </m:r>
                      <m:r>
                        <a:rPr lang="en-US" b="0" i="1" smtClean="0">
                          <a:latin typeface="Cambria Math" panose="02040503050406030204" pitchFamily="18" charset="0"/>
                        </a:rPr>
                        <m:t>𝑐</m:t>
                      </m:r>
                    </m:oMath>
                  </m:oMathPara>
                </a14:m>
                <a:endParaRPr lang="en-AU" dirty="0"/>
              </a:p>
            </p:txBody>
          </p:sp>
        </mc:Choice>
        <mc:Fallback xmlns="">
          <p:sp>
            <p:nvSpPr>
              <p:cNvPr id="3" name="Content Placeholder 2">
                <a:extLst>
                  <a:ext uri="{FF2B5EF4-FFF2-40B4-BE49-F238E27FC236}">
                    <a16:creationId xmlns:a16="http://schemas.microsoft.com/office/drawing/2014/main" id="{6717108B-E046-41A9-A900-32B4F86FBFCC}"/>
                  </a:ext>
                </a:extLst>
              </p:cNvPr>
              <p:cNvSpPr>
                <a:spLocks noGrp="1" noRot="1" noChangeAspect="1" noMove="1" noResize="1" noEditPoints="1" noAdjustHandles="1" noChangeArrowheads="1" noChangeShapeType="1" noTextEdit="1"/>
              </p:cNvSpPr>
              <p:nvPr>
                <p:ph idx="1"/>
              </p:nvPr>
            </p:nvSpPr>
            <p:spPr>
              <a:blipFill>
                <a:blip r:embed="rId2"/>
                <a:stretch>
                  <a:fillRect l="-142" t="-1681"/>
                </a:stretch>
              </a:blipFill>
            </p:spPr>
            <p:txBody>
              <a:bodyPr/>
              <a:lstStyle/>
              <a:p>
                <a:r>
                  <a:rPr lang="en-AU">
                    <a:noFill/>
                  </a:rPr>
                  <a:t> </a:t>
                </a:r>
              </a:p>
            </p:txBody>
          </p:sp>
        </mc:Fallback>
      </mc:AlternateContent>
    </p:spTree>
    <p:extLst>
      <p:ext uri="{BB962C8B-B14F-4D97-AF65-F5344CB8AC3E}">
        <p14:creationId xmlns:p14="http://schemas.microsoft.com/office/powerpoint/2010/main" val="4132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972-E8D2-45FA-9A0F-74D4B0B9FA95}"/>
              </a:ext>
            </a:extLst>
          </p:cNvPr>
          <p:cNvSpPr>
            <a:spLocks noGrp="1"/>
          </p:cNvSpPr>
          <p:nvPr>
            <p:ph type="title"/>
          </p:nvPr>
        </p:nvSpPr>
        <p:spPr/>
        <p:txBody>
          <a:bodyPr>
            <a:normAutofit/>
          </a:bodyPr>
          <a:lstStyle/>
          <a:p>
            <a:r>
              <a:rPr lang="en-US" dirty="0"/>
              <a:t>Empirical evidence of length contraction and time dilation - muons</a:t>
            </a:r>
            <a:endParaRPr lang="en-AU" dirty="0"/>
          </a:p>
        </p:txBody>
      </p:sp>
      <p:sp>
        <p:nvSpPr>
          <p:cNvPr id="3" name="Content Placeholder 2">
            <a:extLst>
              <a:ext uri="{FF2B5EF4-FFF2-40B4-BE49-F238E27FC236}">
                <a16:creationId xmlns:a16="http://schemas.microsoft.com/office/drawing/2014/main" id="{0E7497A4-1B2E-4B58-AECD-E07FAAE0CAC8}"/>
              </a:ext>
            </a:extLst>
          </p:cNvPr>
          <p:cNvSpPr>
            <a:spLocks noGrp="1"/>
          </p:cNvSpPr>
          <p:nvPr>
            <p:ph idx="1"/>
          </p:nvPr>
        </p:nvSpPr>
        <p:spPr/>
        <p:txBody>
          <a:bodyPr/>
          <a:lstStyle/>
          <a:p>
            <a:r>
              <a:rPr lang="en-US" dirty="0"/>
              <a:t>Interaction between cosmic rays and the upper atmosphere creates muons (particles with a lifespan of about 2 </a:t>
            </a:r>
            <a:r>
              <a:rPr lang="el-GR" dirty="0">
                <a:cs typeface="Calibri" panose="020F0502020204030204" pitchFamily="34" charset="0"/>
              </a:rPr>
              <a:t>μ</a:t>
            </a:r>
            <a:r>
              <a:rPr lang="en-US" dirty="0">
                <a:cs typeface="Calibri" panose="020F0502020204030204" pitchFamily="34" charset="0"/>
              </a:rPr>
              <a:t>s), they should cease to exist before reaching the surface of the Earth, but they don’t</a:t>
            </a:r>
          </a:p>
          <a:p>
            <a:r>
              <a:rPr lang="en-US" dirty="0">
                <a:cs typeface="Calibri" panose="020F0502020204030204" pitchFamily="34" charset="0"/>
              </a:rPr>
              <a:t>From their frame of reference, they are stationary, the atmosphere moves past them at close to the speed of light, so it is length contracted shortening the trip to the surface</a:t>
            </a:r>
          </a:p>
          <a:p>
            <a:r>
              <a:rPr lang="en-US" dirty="0">
                <a:cs typeface="Calibri" panose="020F0502020204030204" pitchFamily="34" charset="0"/>
              </a:rPr>
              <a:t>From the Earth’s frame of reference, time is observed to pass more slowly for the muons, meaning that they reach the surface before their lifespan has elapsed</a:t>
            </a:r>
          </a:p>
          <a:p>
            <a:endParaRPr lang="en-AU" dirty="0"/>
          </a:p>
        </p:txBody>
      </p:sp>
    </p:spTree>
    <p:extLst>
      <p:ext uri="{BB962C8B-B14F-4D97-AF65-F5344CB8AC3E}">
        <p14:creationId xmlns:p14="http://schemas.microsoft.com/office/powerpoint/2010/main" val="2957771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4150-9388-4418-BAE4-E8D93F1E81E0}"/>
              </a:ext>
            </a:extLst>
          </p:cNvPr>
          <p:cNvSpPr>
            <a:spLocks noGrp="1"/>
          </p:cNvSpPr>
          <p:nvPr>
            <p:ph type="title"/>
          </p:nvPr>
        </p:nvSpPr>
        <p:spPr/>
        <p:txBody>
          <a:bodyPr/>
          <a:lstStyle/>
          <a:p>
            <a:r>
              <a:rPr lang="en-US" dirty="0"/>
              <a:t>Other empirical evidence for special relativity</a:t>
            </a:r>
            <a:endParaRPr lang="en-AU" dirty="0"/>
          </a:p>
        </p:txBody>
      </p:sp>
      <p:sp>
        <p:nvSpPr>
          <p:cNvPr id="3" name="Content Placeholder 2">
            <a:extLst>
              <a:ext uri="{FF2B5EF4-FFF2-40B4-BE49-F238E27FC236}">
                <a16:creationId xmlns:a16="http://schemas.microsoft.com/office/drawing/2014/main" id="{4A18CC30-F629-4BAF-8E62-6F2475784B9B}"/>
              </a:ext>
            </a:extLst>
          </p:cNvPr>
          <p:cNvSpPr>
            <a:spLocks noGrp="1"/>
          </p:cNvSpPr>
          <p:nvPr>
            <p:ph idx="1"/>
          </p:nvPr>
        </p:nvSpPr>
        <p:spPr/>
        <p:txBody>
          <a:bodyPr/>
          <a:lstStyle/>
          <a:p>
            <a:r>
              <a:rPr lang="en-US" dirty="0"/>
              <a:t>Modern technologies including GPS satellites, electron microscopes and particle accelerators do not function unless we account for the effects of special relativity</a:t>
            </a:r>
          </a:p>
          <a:p>
            <a:r>
              <a:rPr lang="en-AU" dirty="0"/>
              <a:t>1971 Hafele and Keating flew atomic clocks around the Earth, East and West to compare with a clock remaining at the US Naval Observatory  - the lost time of the Eastward bound clock and the gained time of the Westward bound clock were in agreement with  theoretical predictions from the theories of special and general relativity</a:t>
            </a:r>
          </a:p>
          <a:p>
            <a:r>
              <a:rPr lang="en-AU" dirty="0"/>
              <a:t>Many other experiments going back as far as 1810 have led to the formation of special relativity and have then continued to support its predictions</a:t>
            </a:r>
          </a:p>
          <a:p>
            <a:r>
              <a:rPr lang="en-AU" dirty="0"/>
              <a:t>Experiments involving relativity continue as we search for a quantum theory of gravity</a:t>
            </a:r>
          </a:p>
        </p:txBody>
      </p:sp>
    </p:spTree>
    <p:extLst>
      <p:ext uri="{BB962C8B-B14F-4D97-AF65-F5344CB8AC3E}">
        <p14:creationId xmlns:p14="http://schemas.microsoft.com/office/powerpoint/2010/main" val="337080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246B-D339-4DFC-8495-EC342F323ADC}"/>
              </a:ext>
            </a:extLst>
          </p:cNvPr>
          <p:cNvSpPr>
            <a:spLocks noGrp="1"/>
          </p:cNvSpPr>
          <p:nvPr>
            <p:ph type="title"/>
          </p:nvPr>
        </p:nvSpPr>
        <p:spPr/>
        <p:txBody>
          <a:bodyPr/>
          <a:lstStyle/>
          <a:p>
            <a:r>
              <a:rPr lang="en-US" dirty="0"/>
              <a:t>Alleged paradoxes</a:t>
            </a:r>
            <a:endParaRPr lang="en-AU" dirty="0"/>
          </a:p>
        </p:txBody>
      </p:sp>
      <p:sp>
        <p:nvSpPr>
          <p:cNvPr id="3" name="Content Placeholder 2">
            <a:extLst>
              <a:ext uri="{FF2B5EF4-FFF2-40B4-BE49-F238E27FC236}">
                <a16:creationId xmlns:a16="http://schemas.microsoft.com/office/drawing/2014/main" id="{B7D5FE75-3BB1-4A46-8112-3933638F12E7}"/>
              </a:ext>
            </a:extLst>
          </p:cNvPr>
          <p:cNvSpPr>
            <a:spLocks noGrp="1"/>
          </p:cNvSpPr>
          <p:nvPr>
            <p:ph idx="1"/>
          </p:nvPr>
        </p:nvSpPr>
        <p:spPr/>
        <p:txBody>
          <a:bodyPr/>
          <a:lstStyle/>
          <a:p>
            <a:r>
              <a:rPr lang="en-US" dirty="0"/>
              <a:t>Special relativity can make people uncomfortable, many have proposed “paradoxes” that allegedly disprove special relativity</a:t>
            </a:r>
          </a:p>
          <a:p>
            <a:r>
              <a:rPr lang="en-US" dirty="0"/>
              <a:t>These paradoxes rely on an incomplete understanding of special relativity to create impossible interpretations of special relativity</a:t>
            </a:r>
          </a:p>
          <a:p>
            <a:r>
              <a:rPr lang="en-US" dirty="0"/>
              <a:t>All of these “paradoxes’ can be addressed with a good understanding of special relativity; none stand up as serious arguments against the theory</a:t>
            </a:r>
            <a:endParaRPr lang="en-AU" dirty="0"/>
          </a:p>
        </p:txBody>
      </p:sp>
    </p:spTree>
    <p:extLst>
      <p:ext uri="{BB962C8B-B14F-4D97-AF65-F5344CB8AC3E}">
        <p14:creationId xmlns:p14="http://schemas.microsoft.com/office/powerpoint/2010/main" val="1837023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B684-6C0E-406F-9997-90869689C8BF}"/>
              </a:ext>
            </a:extLst>
          </p:cNvPr>
          <p:cNvSpPr>
            <a:spLocks noGrp="1"/>
          </p:cNvSpPr>
          <p:nvPr>
            <p:ph type="title"/>
          </p:nvPr>
        </p:nvSpPr>
        <p:spPr>
          <a:xfrm>
            <a:off x="65705" y="98558"/>
            <a:ext cx="6795033" cy="908925"/>
          </a:xfrm>
        </p:spPr>
        <p:txBody>
          <a:bodyPr>
            <a:normAutofit/>
          </a:bodyPr>
          <a:lstStyle/>
          <a:p>
            <a:r>
              <a:rPr lang="en-US" dirty="0"/>
              <a:t>Time dilation “paradoxes”</a:t>
            </a:r>
            <a:endParaRPr lang="en-AU" dirty="0"/>
          </a:p>
        </p:txBody>
      </p:sp>
      <p:sp>
        <p:nvSpPr>
          <p:cNvPr id="3" name="Content Placeholder 2">
            <a:extLst>
              <a:ext uri="{FF2B5EF4-FFF2-40B4-BE49-F238E27FC236}">
                <a16:creationId xmlns:a16="http://schemas.microsoft.com/office/drawing/2014/main" id="{576A4FC2-6D62-46FA-A518-DCE722BB51A4}"/>
              </a:ext>
            </a:extLst>
          </p:cNvPr>
          <p:cNvSpPr>
            <a:spLocks noGrp="1"/>
          </p:cNvSpPr>
          <p:nvPr>
            <p:ph idx="1"/>
          </p:nvPr>
        </p:nvSpPr>
        <p:spPr>
          <a:xfrm>
            <a:off x="164592" y="1297681"/>
            <a:ext cx="6652342" cy="5194559"/>
          </a:xfrm>
        </p:spPr>
        <p:txBody>
          <a:bodyPr>
            <a:normAutofit fontScale="92500" lnSpcReduction="10000"/>
          </a:bodyPr>
          <a:lstStyle/>
          <a:p>
            <a:r>
              <a:rPr lang="en-US" dirty="0"/>
              <a:t>One member of a pair of twins sets out from Earth on a spaceship travelling at 0.9c relative to the Earth before returning at 0.9c. The twin on Earth sees the spaceship twin take 20 years to return but since the spaceship twin is travelling at a relativistic speed, the Earth twin will see the spaceship twin as having experienced time more slowly so the spaceship twin should now be younger. </a:t>
            </a:r>
          </a:p>
          <a:p>
            <a:r>
              <a:rPr lang="en-US" dirty="0"/>
              <a:t>However, the spaceship twin could say that the Earth moved away from him at 0.9c before returning, he should expect that the Earth twin will now be younger</a:t>
            </a:r>
          </a:p>
          <a:p>
            <a:r>
              <a:rPr lang="en-US" dirty="0"/>
              <a:t>Some say resolved by acceleration of one of the twins while the other remains at constant velocity – more accurately resolved by the fact that one twin occupies two different inertial frames of reference, not one</a:t>
            </a:r>
          </a:p>
          <a:p>
            <a:r>
              <a:rPr lang="en-US" dirty="0"/>
              <a:t>More generally 2 people each view each other’s clocks as running slow, must consider location as well as time, complicates issue.</a:t>
            </a:r>
          </a:p>
          <a:p>
            <a:r>
              <a:rPr lang="en-AU" dirty="0"/>
              <a:t>Detailed explanation: </a:t>
            </a:r>
            <a:r>
              <a:rPr lang="en-AU" dirty="0">
                <a:hlinkClick r:id="rId2"/>
              </a:rPr>
              <a:t>https://www.youtube.com/watch?v=kN_d7eknfYk</a:t>
            </a:r>
            <a:endParaRPr lang="en-AU" dirty="0"/>
          </a:p>
        </p:txBody>
      </p:sp>
      <p:pic>
        <p:nvPicPr>
          <p:cNvPr id="1026" name="Picture 2" descr="large | Rhapsody in Books Weblog">
            <a:extLst>
              <a:ext uri="{FF2B5EF4-FFF2-40B4-BE49-F238E27FC236}">
                <a16:creationId xmlns:a16="http://schemas.microsoft.com/office/drawing/2014/main" id="{B2919CE4-5B01-4782-95D3-FCF3AAAA32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72" r="5036"/>
          <a:stretch/>
        </p:blipFill>
        <p:spPr bwMode="auto">
          <a:xfrm>
            <a:off x="6902717" y="914400"/>
            <a:ext cx="5289283"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34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70F5-9206-42A0-8458-DC9EE4DC812A}"/>
              </a:ext>
            </a:extLst>
          </p:cNvPr>
          <p:cNvSpPr>
            <a:spLocks noGrp="1"/>
          </p:cNvSpPr>
          <p:nvPr>
            <p:ph type="title"/>
          </p:nvPr>
        </p:nvSpPr>
        <p:spPr/>
        <p:txBody>
          <a:bodyPr/>
          <a:lstStyle/>
          <a:p>
            <a:r>
              <a:rPr lang="en-US" dirty="0"/>
              <a:t>Length contraction “paradoxes”</a:t>
            </a:r>
            <a:endParaRPr lang="en-AU" dirty="0"/>
          </a:p>
        </p:txBody>
      </p:sp>
      <p:sp>
        <p:nvSpPr>
          <p:cNvPr id="3" name="Content Placeholder 2">
            <a:extLst>
              <a:ext uri="{FF2B5EF4-FFF2-40B4-BE49-F238E27FC236}">
                <a16:creationId xmlns:a16="http://schemas.microsoft.com/office/drawing/2014/main" id="{9226EA29-908D-485F-9D57-68DE47C091C9}"/>
              </a:ext>
            </a:extLst>
          </p:cNvPr>
          <p:cNvSpPr>
            <a:spLocks noGrp="1"/>
          </p:cNvSpPr>
          <p:nvPr>
            <p:ph idx="1"/>
          </p:nvPr>
        </p:nvSpPr>
        <p:spPr/>
        <p:txBody>
          <a:bodyPr>
            <a:normAutofit lnSpcReduction="10000"/>
          </a:bodyPr>
          <a:lstStyle/>
          <a:p>
            <a:r>
              <a:rPr lang="en-US" dirty="0"/>
              <a:t>If a 300 m long spaceship travelling at 0.9c flew through a 150 m long hangar that is open at both ends, then an observer standing outside to the side of the hangar would see the spaceship is sufficiently length contracted that for a split second, the whole spaceship would be inside then hangar.</a:t>
            </a:r>
          </a:p>
          <a:p>
            <a:r>
              <a:rPr lang="en-US" dirty="0"/>
              <a:t>The spaceship however would see the hangar as length contracted so it should not all fit in at the same time. </a:t>
            </a:r>
          </a:p>
          <a:p>
            <a:r>
              <a:rPr lang="en-US" dirty="0"/>
              <a:t>Resolved by the relativity of simultaneity </a:t>
            </a:r>
          </a:p>
          <a:p>
            <a:r>
              <a:rPr lang="en-US" dirty="0"/>
              <a:t>To the outside observer the nose of the spaceship is inside the hangar at the same time as the tail is inside the hangar.</a:t>
            </a:r>
          </a:p>
          <a:p>
            <a:r>
              <a:rPr lang="en-US" dirty="0"/>
              <a:t>For someone on the spaceship these two events are not simultaneous, the nose of the spaceship is no longer inside the hangar when the tail of the spaceship enters the hangar</a:t>
            </a:r>
          </a:p>
          <a:p>
            <a:r>
              <a:rPr lang="en-US" dirty="0"/>
              <a:t>Detailed explanation: </a:t>
            </a:r>
            <a:r>
              <a:rPr lang="en-AU" dirty="0">
                <a:hlinkClick r:id="rId2"/>
              </a:rPr>
              <a:t>https://www.youtube.com/watch?v=0TU1tKTOIj4</a:t>
            </a:r>
            <a:endParaRPr lang="en-AU" dirty="0"/>
          </a:p>
        </p:txBody>
      </p:sp>
    </p:spTree>
    <p:extLst>
      <p:ext uri="{BB962C8B-B14F-4D97-AF65-F5344CB8AC3E}">
        <p14:creationId xmlns:p14="http://schemas.microsoft.com/office/powerpoint/2010/main" val="2848102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62C1-FE9E-48A4-A388-01A7C801943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9BD8B33-C1B8-49BD-B176-730B5832D943}"/>
              </a:ext>
            </a:extLst>
          </p:cNvPr>
          <p:cNvSpPr>
            <a:spLocks noGrp="1"/>
          </p:cNvSpPr>
          <p:nvPr>
            <p:ph idx="1"/>
          </p:nvPr>
        </p:nvSpPr>
        <p:spPr/>
        <p:txBody>
          <a:bodyPr>
            <a:normAutofit fontScale="77500" lnSpcReduction="20000"/>
          </a:bodyPr>
          <a:lstStyle/>
          <a:p>
            <a:pPr lvl="0"/>
            <a:r>
              <a:rPr lang="en-AU" u="sng" dirty="0">
                <a:hlinkClick r:id="rId2"/>
              </a:rPr>
              <a:t>http://www.youtube.com/watch?v=j72bPmXsyvk</a:t>
            </a:r>
            <a:r>
              <a:rPr lang="en-AU" dirty="0"/>
              <a:t>   (Time: Travel : Einstein’s big idea)</a:t>
            </a:r>
          </a:p>
          <a:p>
            <a:pPr lvl="0"/>
            <a:r>
              <a:rPr lang="en-AU" u="sng" dirty="0">
                <a:hlinkClick r:id="rId3"/>
              </a:rPr>
              <a:t>http://www.youtube.com/watch?v=V7vpw4AH8QQ</a:t>
            </a:r>
            <a:r>
              <a:rPr lang="en-AU" dirty="0"/>
              <a:t>   (Einstein’s special relativity E = mc2)</a:t>
            </a:r>
          </a:p>
          <a:p>
            <a:pPr lvl="0"/>
            <a:r>
              <a:rPr lang="en-AU" u="sng" dirty="0">
                <a:hlinkClick r:id="rId4"/>
              </a:rPr>
              <a:t>http://www.youtube.com/watch?v=KHjpBjgIMVk</a:t>
            </a:r>
            <a:r>
              <a:rPr lang="en-AU" dirty="0"/>
              <a:t>    (Time dilation – Alb Einstein and theory of </a:t>
            </a:r>
            <a:r>
              <a:rPr lang="en-AU" dirty="0" err="1"/>
              <a:t>rel</a:t>
            </a:r>
            <a:r>
              <a:rPr lang="en-AU" dirty="0"/>
              <a:t>)</a:t>
            </a:r>
          </a:p>
          <a:p>
            <a:pPr lvl="0"/>
            <a:r>
              <a:rPr lang="en-AU" u="sng" dirty="0">
                <a:hlinkClick r:id="rId5"/>
              </a:rPr>
              <a:t>http://www.youtube.com/watch?v=HHRK6ojWdtU&amp;NR=1</a:t>
            </a:r>
            <a:r>
              <a:rPr lang="en-AU" dirty="0"/>
              <a:t> (2</a:t>
            </a:r>
            <a:r>
              <a:rPr lang="en-AU" baseline="30000" dirty="0"/>
              <a:t>nd</a:t>
            </a:r>
            <a:r>
              <a:rPr lang="en-AU" dirty="0"/>
              <a:t> half)</a:t>
            </a:r>
          </a:p>
          <a:p>
            <a:pPr lvl="0"/>
            <a:r>
              <a:rPr lang="en-AU" u="sng" dirty="0">
                <a:hlinkClick r:id="rId6"/>
              </a:rPr>
              <a:t>http://www.youtube.com/watch?v=tpbGuuGosAY</a:t>
            </a:r>
            <a:r>
              <a:rPr lang="en-AU" dirty="0"/>
              <a:t>  (The Elegant Universe: Einstein’s relativity)</a:t>
            </a:r>
            <a:r>
              <a:rPr lang="en-AU" baseline="30000" dirty="0"/>
              <a:t>   </a:t>
            </a:r>
            <a:endParaRPr lang="en-AU" dirty="0"/>
          </a:p>
          <a:p>
            <a:pPr lvl="0"/>
            <a:r>
              <a:rPr lang="en-AU" u="sng" dirty="0">
                <a:hlinkClick r:id="rId7"/>
              </a:rPr>
              <a:t>http://www.onestick.com/relativity/</a:t>
            </a:r>
            <a:endParaRPr lang="en-AU" u="sng" dirty="0"/>
          </a:p>
          <a:p>
            <a:pPr lvl="0"/>
            <a:r>
              <a:rPr lang="en-AU" dirty="0"/>
              <a:t>Special Relativity: Train/Lightning Paradox and Simultaneity by </a:t>
            </a:r>
            <a:r>
              <a:rPr lang="en-AU" u="sng" dirty="0">
                <a:hlinkClick r:id="rId8"/>
              </a:rPr>
              <a:t>Maxwell Fazio</a:t>
            </a:r>
            <a:r>
              <a:rPr lang="en-AU" dirty="0"/>
              <a:t> Mar 17, 2018</a:t>
            </a:r>
          </a:p>
          <a:p>
            <a:r>
              <a:rPr lang="en-AU" u="sng" dirty="0">
                <a:hlinkClick r:id="rId9"/>
              </a:rPr>
              <a:t>https://www.youtube.com/watch?v=bRxfxhJBm4g</a:t>
            </a:r>
            <a:endParaRPr lang="en-AU" dirty="0"/>
          </a:p>
          <a:p>
            <a:pPr lvl="0"/>
            <a:r>
              <a:rPr lang="en-AU" dirty="0"/>
              <a:t>Einstein's Relativistic Train in a Tunnel Paradox: Special Relativity </a:t>
            </a:r>
            <a:r>
              <a:rPr lang="en-AU" u="sng" dirty="0">
                <a:hlinkClick r:id="rId10"/>
              </a:rPr>
              <a:t>by Eugene </a:t>
            </a:r>
            <a:r>
              <a:rPr lang="en-AU" u="sng" dirty="0" err="1">
                <a:hlinkClick r:id="rId10"/>
              </a:rPr>
              <a:t>Khutoryansky</a:t>
            </a:r>
            <a:endParaRPr lang="en-AU" dirty="0"/>
          </a:p>
          <a:p>
            <a:r>
              <a:rPr lang="en-AU" dirty="0"/>
              <a:t>Oct 7, 2015</a:t>
            </a:r>
          </a:p>
          <a:p>
            <a:r>
              <a:rPr lang="en-AU" b="1" u="sng" dirty="0">
                <a:hlinkClick r:id="rId11"/>
              </a:rPr>
              <a:t>https://www.youtube.com/watch?v=Xrqj88zQZJg</a:t>
            </a:r>
            <a:endParaRPr lang="en-AU" b="1" dirty="0"/>
          </a:p>
          <a:p>
            <a:pPr lvl="0"/>
            <a:endParaRPr lang="en-AU" dirty="0"/>
          </a:p>
          <a:p>
            <a:endParaRPr lang="en-AU" dirty="0"/>
          </a:p>
        </p:txBody>
      </p:sp>
    </p:spTree>
    <p:extLst>
      <p:ext uri="{BB962C8B-B14F-4D97-AF65-F5344CB8AC3E}">
        <p14:creationId xmlns:p14="http://schemas.microsoft.com/office/powerpoint/2010/main" val="411246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5F85-09DC-4340-B183-0CB78CFCC0B5}"/>
              </a:ext>
            </a:extLst>
          </p:cNvPr>
          <p:cNvSpPr>
            <a:spLocks noGrp="1"/>
          </p:cNvSpPr>
          <p:nvPr>
            <p:ph type="title"/>
          </p:nvPr>
        </p:nvSpPr>
        <p:spPr/>
        <p:txBody>
          <a:bodyPr/>
          <a:lstStyle/>
          <a:p>
            <a:r>
              <a:rPr lang="en-US" dirty="0"/>
              <a:t>Classical relativity examples</a:t>
            </a:r>
            <a:endParaRPr lang="en-AU" dirty="0"/>
          </a:p>
        </p:txBody>
      </p:sp>
      <p:sp>
        <p:nvSpPr>
          <p:cNvPr id="3" name="Content Placeholder 2">
            <a:extLst>
              <a:ext uri="{FF2B5EF4-FFF2-40B4-BE49-F238E27FC236}">
                <a16:creationId xmlns:a16="http://schemas.microsoft.com/office/drawing/2014/main" id="{40A982E0-9A67-40AE-8666-586DA3692198}"/>
              </a:ext>
            </a:extLst>
          </p:cNvPr>
          <p:cNvSpPr>
            <a:spLocks noGrp="1"/>
          </p:cNvSpPr>
          <p:nvPr>
            <p:ph idx="1"/>
          </p:nvPr>
        </p:nvSpPr>
        <p:spPr/>
        <p:txBody>
          <a:bodyPr/>
          <a:lstStyle/>
          <a:p>
            <a:r>
              <a:rPr lang="en-US" dirty="0"/>
              <a:t>Ike is running North at 10 m s</a:t>
            </a:r>
            <a:r>
              <a:rPr lang="en-US" baseline="30000" dirty="0"/>
              <a:t>-1</a:t>
            </a:r>
            <a:r>
              <a:rPr lang="en-US" dirty="0"/>
              <a:t> and he throws a ball to Timmy. The ball leaves Ike’s hand at 20 m s</a:t>
            </a:r>
            <a:r>
              <a:rPr lang="en-US" baseline="30000" dirty="0"/>
              <a:t>-1 </a:t>
            </a:r>
            <a:r>
              <a:rPr lang="en-US" dirty="0"/>
              <a:t>(relative to Ike). If Timmy is standing still when he catches the ball how fast is it travelling relative to Timmy?</a:t>
            </a:r>
          </a:p>
          <a:p>
            <a:pPr marL="0" indent="0" algn="ctr">
              <a:buNone/>
            </a:pPr>
            <a:r>
              <a:rPr lang="en-US" dirty="0"/>
              <a:t>30 m s</a:t>
            </a:r>
            <a:r>
              <a:rPr lang="en-US" baseline="30000" dirty="0"/>
              <a:t>-1</a:t>
            </a:r>
          </a:p>
          <a:p>
            <a:r>
              <a:rPr lang="en-US" dirty="0"/>
              <a:t>If Timmy is running towards Ike at 5 m s</a:t>
            </a:r>
            <a:r>
              <a:rPr lang="en-US" baseline="30000" dirty="0"/>
              <a:t>-1</a:t>
            </a:r>
            <a:r>
              <a:rPr lang="en-US" dirty="0"/>
              <a:t> when he catches the ball, how fast is it travelling relative to Timmy?</a:t>
            </a:r>
          </a:p>
          <a:p>
            <a:pPr marL="0" indent="0" algn="ctr">
              <a:buNone/>
            </a:pPr>
            <a:r>
              <a:rPr lang="en-US" dirty="0"/>
              <a:t>35 m s</a:t>
            </a:r>
            <a:r>
              <a:rPr lang="en-US" baseline="30000" dirty="0"/>
              <a:t>-1</a:t>
            </a:r>
          </a:p>
          <a:p>
            <a:r>
              <a:rPr lang="en-US" dirty="0"/>
              <a:t>If Timmy is running away from Ike at 5 m s</a:t>
            </a:r>
            <a:r>
              <a:rPr lang="en-US" baseline="30000" dirty="0"/>
              <a:t>-1</a:t>
            </a:r>
            <a:r>
              <a:rPr lang="en-US" dirty="0"/>
              <a:t> when he catches the ball, how fast is it travelling relative to Timmy?</a:t>
            </a:r>
            <a:endParaRPr lang="en-AU" dirty="0"/>
          </a:p>
          <a:p>
            <a:pPr marL="0" indent="0" algn="ctr">
              <a:buNone/>
            </a:pPr>
            <a:r>
              <a:rPr lang="en-AU" dirty="0"/>
              <a:t>25 m s</a:t>
            </a:r>
            <a:r>
              <a:rPr lang="en-AU" baseline="30000" dirty="0"/>
              <a:t>-1</a:t>
            </a:r>
          </a:p>
        </p:txBody>
      </p:sp>
    </p:spTree>
    <p:extLst>
      <p:ext uri="{BB962C8B-B14F-4D97-AF65-F5344CB8AC3E}">
        <p14:creationId xmlns:p14="http://schemas.microsoft.com/office/powerpoint/2010/main" val="32323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EF12-58D7-4A9D-8AE7-B5455F9EA87F}"/>
              </a:ext>
            </a:extLst>
          </p:cNvPr>
          <p:cNvSpPr>
            <a:spLocks noGrp="1"/>
          </p:cNvSpPr>
          <p:nvPr>
            <p:ph type="title"/>
          </p:nvPr>
        </p:nvSpPr>
        <p:spPr/>
        <p:txBody>
          <a:bodyPr/>
          <a:lstStyle/>
          <a:p>
            <a:r>
              <a:rPr lang="en-US" dirty="0"/>
              <a:t>Classical relativity examples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F931F-B27F-41B3-85F2-43C2D82E9F51}"/>
                  </a:ext>
                </a:extLst>
              </p:cNvPr>
              <p:cNvSpPr>
                <a:spLocks noGrp="1"/>
              </p:cNvSpPr>
              <p:nvPr>
                <p:ph idx="1"/>
              </p:nvPr>
            </p:nvSpPr>
            <p:spPr>
              <a:xfrm>
                <a:off x="164592" y="1828800"/>
                <a:ext cx="9692640" cy="4351337"/>
              </a:xfrm>
            </p:spPr>
            <p:txBody>
              <a:bodyPr>
                <a:normAutofit lnSpcReduction="10000"/>
              </a:bodyPr>
              <a:lstStyle/>
              <a:p>
                <a:pPr marL="0" indent="0">
                  <a:buNone/>
                </a:pPr>
                <a:r>
                  <a:rPr lang="en-US" dirty="0"/>
                  <a:t>Angela and Bill are throwing a 200 g ball back and forth in a train moving at a steady speed of 30 ms</a:t>
                </a:r>
                <a:r>
                  <a:rPr lang="en-US" baseline="30000" dirty="0"/>
                  <a:t>-1</a:t>
                </a:r>
                <a:r>
                  <a:rPr lang="en-US" dirty="0"/>
                  <a:t> to the right. Angela in the front carriage throws the ball at 10 m s</a:t>
                </a:r>
                <a:r>
                  <a:rPr lang="en-US" baseline="30000" dirty="0"/>
                  <a:t>-1</a:t>
                </a:r>
                <a:r>
                  <a:rPr lang="en-US" dirty="0"/>
                  <a:t>. Bill catches it and throws it back at the same speed.</a:t>
                </a:r>
              </a:p>
              <a:p>
                <a:pPr lvl="0"/>
                <a:r>
                  <a:rPr lang="en-US" dirty="0"/>
                  <a:t>Determine the velocity of the ball in Clare’s frame of reference who is watching from outside on the grass.</a:t>
                </a:r>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20 </m:t>
                      </m:r>
                      <m:r>
                        <a:rPr lang="en-US" b="0" i="1" smtClean="0">
                          <a:latin typeface="Cambria Math" panose="02040503050406030204" pitchFamily="18" charset="0"/>
                        </a:rPr>
                        <m:t>𝑚</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𝑟𝑖𝑔h𝑡</m:t>
                      </m:r>
                    </m:oMath>
                  </m:oMathPara>
                </a14:m>
                <a:endParaRPr lang="en-AU" dirty="0"/>
              </a:p>
              <a:p>
                <a:pPr marL="0" indent="0">
                  <a:buNone/>
                </a:pPr>
                <a:r>
                  <a:rPr lang="en-US" dirty="0"/>
                  <a:t>Bill catches and throws the back in one steady movement that takes 2s.</a:t>
                </a:r>
              </a:p>
              <a:p>
                <a:r>
                  <a:rPr lang="en-US" dirty="0"/>
                  <a:t>Determine the constant force Bill applies from his point of view.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=0.2×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10−−10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2</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𝑁</m:t>
                      </m:r>
                    </m:oMath>
                  </m:oMathPara>
                </a14:m>
                <a:endParaRPr lang="en-US" dirty="0"/>
              </a:p>
              <a:p>
                <a:r>
                  <a:rPr lang="en-US" dirty="0"/>
                  <a:t>Determine the constant force from Clare’s point of view.</a:t>
                </a:r>
                <a:endParaRPr lang="en-AU"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=0.2×</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20</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2</m:t>
                      </m:r>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𝑁</m:t>
                      </m:r>
                    </m:oMath>
                  </m:oMathPara>
                </a14:m>
                <a:endParaRPr lang="en-US" dirty="0"/>
              </a:p>
              <a:p>
                <a:endParaRPr lang="en-AU" dirty="0"/>
              </a:p>
            </p:txBody>
          </p:sp>
        </mc:Choice>
        <mc:Fallback xmlns="">
          <p:sp>
            <p:nvSpPr>
              <p:cNvPr id="3" name="Content Placeholder 2">
                <a:extLst>
                  <a:ext uri="{FF2B5EF4-FFF2-40B4-BE49-F238E27FC236}">
                    <a16:creationId xmlns:a16="http://schemas.microsoft.com/office/drawing/2014/main" id="{78CF931F-B27F-41B3-85F2-43C2D82E9F51}"/>
                  </a:ext>
                </a:extLst>
              </p:cNvPr>
              <p:cNvSpPr>
                <a:spLocks noGrp="1" noRot="1" noChangeAspect="1" noMove="1" noResize="1" noEditPoints="1" noAdjustHandles="1" noChangeArrowheads="1" noChangeShapeType="1" noTextEdit="1"/>
              </p:cNvSpPr>
              <p:nvPr>
                <p:ph idx="1"/>
              </p:nvPr>
            </p:nvSpPr>
            <p:spPr>
              <a:xfrm>
                <a:off x="164592" y="1828800"/>
                <a:ext cx="9692640" cy="4351337"/>
              </a:xfrm>
              <a:blipFill>
                <a:blip r:embed="rId2"/>
                <a:stretch>
                  <a:fillRect l="-503" t="-1681" r="-566"/>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4D4DAFA3-F1C8-4613-8930-6CBA406A7DE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6532" y="4547360"/>
            <a:ext cx="4825468" cy="2310640"/>
          </a:xfrm>
          <a:prstGeom prst="rect">
            <a:avLst/>
          </a:prstGeom>
          <a:noFill/>
          <a:ln>
            <a:noFill/>
          </a:ln>
        </p:spPr>
      </p:pic>
    </p:spTree>
    <p:extLst>
      <p:ext uri="{BB962C8B-B14F-4D97-AF65-F5344CB8AC3E}">
        <p14:creationId xmlns:p14="http://schemas.microsoft.com/office/powerpoint/2010/main" val="30162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F051-6EE3-4E9B-BC66-DC1A4EBF19CE}"/>
              </a:ext>
            </a:extLst>
          </p:cNvPr>
          <p:cNvSpPr>
            <a:spLocks noGrp="1"/>
          </p:cNvSpPr>
          <p:nvPr>
            <p:ph type="title"/>
          </p:nvPr>
        </p:nvSpPr>
        <p:spPr/>
        <p:txBody>
          <a:bodyPr/>
          <a:lstStyle/>
          <a:p>
            <a:r>
              <a:rPr lang="en-US" dirty="0" err="1"/>
              <a:t>Formalising</a:t>
            </a:r>
            <a:r>
              <a:rPr lang="en-US" dirty="0"/>
              <a:t> classical relativity</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A317CD-482E-4034-AD00-D79B8EF40D81}"/>
                  </a:ext>
                </a:extLst>
              </p:cNvPr>
              <p:cNvSpPr>
                <a:spLocks noGrp="1"/>
              </p:cNvSpPr>
              <p:nvPr>
                <p:ph idx="1"/>
              </p:nvPr>
            </p:nvSpPr>
            <p:spPr/>
            <p:txBody>
              <a:bodyPr>
                <a:normAutofit/>
              </a:bodyPr>
              <a:lstStyle/>
              <a:p>
                <a:pPr marL="0" indent="0">
                  <a:buNone/>
                </a:pPr>
                <a:endParaRPr lang="en-US" sz="2400" b="0" i="1" dirty="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oMath>
                  </m:oMathPara>
                </a14:m>
                <a:endParaRPr lang="en-US" sz="2400" b="0" i="1" dirty="0">
                  <a:latin typeface="Cambria Math" panose="02040503050406030204" pitchFamily="18" charset="0"/>
                </a:endParaRP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velocity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object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frame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oMath>
                  </m:oMathPara>
                </a14:m>
                <a:endParaRPr lang="en-US" sz="24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v</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relative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velocity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between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frame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frame</m:t>
                      </m: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S</m:t>
                          </m:r>
                        </m:e>
                        <m:sup>
                          <m:r>
                            <a:rPr lang="en-US" sz="2400" b="0" i="0" smtClean="0">
                              <a:latin typeface="Cambria Math" panose="02040503050406030204" pitchFamily="18" charset="0"/>
                            </a:rPr>
                            <m:t>′</m:t>
                          </m:r>
                        </m:sup>
                      </m:sSup>
                    </m:oMath>
                  </m:oMathPara>
                </a14:m>
                <a:endParaRPr lang="en-US" sz="24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u</m:t>
                          </m:r>
                        </m:e>
                        <m:sup>
                          <m:r>
                            <a:rPr lang="en-US" sz="2400" b="0" i="0" smtClean="0">
                              <a:latin typeface="Cambria Math" panose="02040503050406030204" pitchFamily="18" charset="0"/>
                            </a:rPr>
                            <m:t>′</m:t>
                          </m:r>
                        </m:sup>
                      </m:sSup>
                      <m:r>
                        <a:rPr lang="en-US" sz="2400" b="0" i="0" smtClean="0">
                          <a:latin typeface="Cambria Math" panose="02040503050406030204" pitchFamily="18" charset="0"/>
                        </a:rPr>
                        <m:t>=</m:t>
                      </m:r>
                      <m:r>
                        <m:rPr>
                          <m:sty m:val="p"/>
                        </m:rPr>
                        <a:rPr lang="en-US" sz="2400" b="0" i="0" smtClean="0">
                          <a:latin typeface="Cambria Math" panose="02040503050406030204" pitchFamily="18" charset="0"/>
                        </a:rPr>
                        <m:t>velocity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object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frame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m:t>
                      </m:r>
                    </m:oMath>
                  </m:oMathPara>
                </a14:m>
                <a:endParaRPr lang="en-AU" sz="2400" dirty="0"/>
              </a:p>
            </p:txBody>
          </p:sp>
        </mc:Choice>
        <mc:Fallback xmlns="">
          <p:sp>
            <p:nvSpPr>
              <p:cNvPr id="3" name="Content Placeholder 2">
                <a:extLst>
                  <a:ext uri="{FF2B5EF4-FFF2-40B4-BE49-F238E27FC236}">
                    <a16:creationId xmlns:a16="http://schemas.microsoft.com/office/drawing/2014/main" id="{ACA317CD-482E-4034-AD00-D79B8EF40D8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09634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C2C1-BE20-4EC7-B4DB-32D1730A9136}"/>
              </a:ext>
            </a:extLst>
          </p:cNvPr>
          <p:cNvSpPr>
            <a:spLocks noGrp="1"/>
          </p:cNvSpPr>
          <p:nvPr>
            <p:ph type="title"/>
          </p:nvPr>
        </p:nvSpPr>
        <p:spPr/>
        <p:txBody>
          <a:bodyPr/>
          <a:lstStyle/>
          <a:p>
            <a:r>
              <a:rPr lang="en-US" dirty="0"/>
              <a:t>Classical relativity examples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97248D-C014-451F-AE96-6DB2641E02D3}"/>
                  </a:ext>
                </a:extLst>
              </p:cNvPr>
              <p:cNvSpPr>
                <a:spLocks noGrp="1"/>
              </p:cNvSpPr>
              <p:nvPr>
                <p:ph idx="1"/>
              </p:nvPr>
            </p:nvSpPr>
            <p:spPr/>
            <p:txBody>
              <a:bodyPr/>
              <a:lstStyle/>
              <a:p>
                <a:r>
                  <a:rPr lang="en-US" dirty="0"/>
                  <a:t>Matt is watching a sailboat from a nearby jetty as it moves directly away from him at 12.0 m s</a:t>
                </a:r>
                <a:r>
                  <a:rPr lang="en-US" baseline="30000" dirty="0"/>
                  <a:t>-1</a:t>
                </a:r>
                <a:r>
                  <a:rPr lang="en-US" dirty="0"/>
                  <a:t> due east. His friend John is walking at 3.0 m s</a:t>
                </a:r>
                <a:r>
                  <a:rPr lang="en-US" baseline="30000" dirty="0"/>
                  <a:t>-1</a:t>
                </a:r>
                <a:r>
                  <a:rPr lang="en-US" dirty="0"/>
                  <a:t> to the front of the boat. Determine John’s velocity relative to Matt.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=12+3=15 </m:t>
                      </m:r>
                      <m:r>
                        <a:rPr lang="en-US" b="0" i="1" smtClean="0">
                          <a:latin typeface="Cambria Math" panose="02040503050406030204" pitchFamily="18" charset="0"/>
                        </a:rPr>
                        <m:t>𝑚</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−1</m:t>
                          </m:r>
                        </m:sup>
                      </m:sSup>
                    </m:oMath>
                  </m:oMathPara>
                </a14:m>
                <a:endParaRPr lang="en-US" baseline="30000" dirty="0"/>
              </a:p>
              <a:p>
                <a:r>
                  <a:rPr lang="en-US" dirty="0"/>
                  <a:t>If John then runs towards the back of the boat at 5.0 m s</a:t>
                </a:r>
                <a:r>
                  <a:rPr lang="en-US" baseline="30000" dirty="0"/>
                  <a:t>-1</a:t>
                </a:r>
                <a:r>
                  <a:rPr lang="en-US" dirty="0"/>
                  <a:t>. Determine Matt’s velocity relative to John.</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=12−5=7 </m:t>
                      </m:r>
                      <m:r>
                        <a:rPr lang="en-US" i="1">
                          <a:latin typeface="Cambria Math" panose="02040503050406030204" pitchFamily="18" charset="0"/>
                        </a:rPr>
                        <m:t>𝑚</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−1</m:t>
                          </m:r>
                        </m:sup>
                      </m:sSup>
                    </m:oMath>
                  </m:oMathPara>
                </a14:m>
                <a:endParaRPr lang="en-AU" dirty="0"/>
              </a:p>
            </p:txBody>
          </p:sp>
        </mc:Choice>
        <mc:Fallback xmlns="">
          <p:sp>
            <p:nvSpPr>
              <p:cNvPr id="3" name="Content Placeholder 2">
                <a:extLst>
                  <a:ext uri="{FF2B5EF4-FFF2-40B4-BE49-F238E27FC236}">
                    <a16:creationId xmlns:a16="http://schemas.microsoft.com/office/drawing/2014/main" id="{E997248D-C014-451F-AE96-6DB2641E02D3}"/>
                  </a:ext>
                </a:extLst>
              </p:cNvPr>
              <p:cNvSpPr>
                <a:spLocks noGrp="1" noRot="1" noChangeAspect="1" noMove="1" noResize="1" noEditPoints="1" noAdjustHandles="1" noChangeArrowheads="1" noChangeShapeType="1" noTextEdit="1"/>
              </p:cNvSpPr>
              <p:nvPr>
                <p:ph idx="1"/>
              </p:nvPr>
            </p:nvSpPr>
            <p:spPr>
              <a:blipFill>
                <a:blip r:embed="rId2"/>
                <a:stretch>
                  <a:fillRect l="-142" t="-980" r="-1206"/>
                </a:stretch>
              </a:blipFill>
            </p:spPr>
            <p:txBody>
              <a:bodyPr/>
              <a:lstStyle/>
              <a:p>
                <a:r>
                  <a:rPr lang="en-AU">
                    <a:noFill/>
                  </a:rPr>
                  <a:t> </a:t>
                </a:r>
              </a:p>
            </p:txBody>
          </p:sp>
        </mc:Fallback>
      </mc:AlternateContent>
    </p:spTree>
    <p:extLst>
      <p:ext uri="{BB962C8B-B14F-4D97-AF65-F5344CB8AC3E}">
        <p14:creationId xmlns:p14="http://schemas.microsoft.com/office/powerpoint/2010/main" val="149051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8AAE-68C5-4E78-AC31-C02C8DC23C0B}"/>
              </a:ext>
            </a:extLst>
          </p:cNvPr>
          <p:cNvSpPr>
            <a:spLocks noGrp="1"/>
          </p:cNvSpPr>
          <p:nvPr>
            <p:ph type="title"/>
          </p:nvPr>
        </p:nvSpPr>
        <p:spPr/>
        <p:txBody>
          <a:bodyPr/>
          <a:lstStyle/>
          <a:p>
            <a:r>
              <a:rPr lang="en-US" dirty="0"/>
              <a:t>Developing relativity further</a:t>
            </a:r>
            <a:endParaRPr lang="en-AU" dirty="0"/>
          </a:p>
        </p:txBody>
      </p:sp>
      <p:sp>
        <p:nvSpPr>
          <p:cNvPr id="3" name="Content Placeholder 2">
            <a:extLst>
              <a:ext uri="{FF2B5EF4-FFF2-40B4-BE49-F238E27FC236}">
                <a16:creationId xmlns:a16="http://schemas.microsoft.com/office/drawing/2014/main" id="{16FEAEFF-F483-4CEF-BE09-40D49E494CC0}"/>
              </a:ext>
            </a:extLst>
          </p:cNvPr>
          <p:cNvSpPr>
            <a:spLocks noGrp="1"/>
          </p:cNvSpPr>
          <p:nvPr>
            <p:ph idx="1"/>
          </p:nvPr>
        </p:nvSpPr>
        <p:spPr/>
        <p:txBody>
          <a:bodyPr/>
          <a:lstStyle/>
          <a:p>
            <a:r>
              <a:rPr lang="en-US" dirty="0"/>
              <a:t>Recall the flight attendant travelling 0.5 m s</a:t>
            </a:r>
            <a:r>
              <a:rPr lang="en-US" baseline="30000" dirty="0"/>
              <a:t>-1</a:t>
            </a:r>
            <a:r>
              <a:rPr lang="en-US" dirty="0"/>
              <a:t> relative to the plane, 250 m s</a:t>
            </a:r>
            <a:r>
              <a:rPr lang="en-US" baseline="30000" dirty="0"/>
              <a:t>-1</a:t>
            </a:r>
            <a:r>
              <a:rPr lang="en-US" dirty="0"/>
              <a:t> relative to the Earth and 300000 m s</a:t>
            </a:r>
            <a:r>
              <a:rPr lang="en-US" baseline="30000" dirty="0"/>
              <a:t>-1</a:t>
            </a:r>
            <a:r>
              <a:rPr lang="en-US" dirty="0"/>
              <a:t> relative to the Sun</a:t>
            </a:r>
          </a:p>
          <a:p>
            <a:r>
              <a:rPr lang="en-US" dirty="0"/>
              <a:t>Is one of those frames of reference better than the others?</a:t>
            </a:r>
          </a:p>
          <a:p>
            <a:r>
              <a:rPr lang="en-US" dirty="0"/>
              <a:t>Is there an absolute frame of reference? One that all velocities can/should be measured relative to?</a:t>
            </a:r>
          </a:p>
          <a:p>
            <a:r>
              <a:rPr lang="en-US" dirty="0"/>
              <a:t>1687 Newton (drawing on Galileo) describes space and time as absolute and unchanging, the backdrop for motion</a:t>
            </a:r>
          </a:p>
          <a:p>
            <a:r>
              <a:rPr lang="en-AU" dirty="0"/>
              <a:t>1704 Newton suggest an aethereal medium (a medium for light – later called luminiferous aether) to explain some of light’s behaviour</a:t>
            </a:r>
          </a:p>
        </p:txBody>
      </p:sp>
    </p:spTree>
    <p:extLst>
      <p:ext uri="{BB962C8B-B14F-4D97-AF65-F5344CB8AC3E}">
        <p14:creationId xmlns:p14="http://schemas.microsoft.com/office/powerpoint/2010/main" val="140103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B221-E017-4820-8971-7C1A6D072666}"/>
              </a:ext>
            </a:extLst>
          </p:cNvPr>
          <p:cNvSpPr>
            <a:spLocks noGrp="1"/>
          </p:cNvSpPr>
          <p:nvPr>
            <p:ph type="title"/>
          </p:nvPr>
        </p:nvSpPr>
        <p:spPr/>
        <p:txBody>
          <a:bodyPr/>
          <a:lstStyle/>
          <a:p>
            <a:r>
              <a:rPr lang="en-US" dirty="0"/>
              <a:t>Away from classical relativity</a:t>
            </a:r>
            <a:endParaRPr lang="en-AU" dirty="0"/>
          </a:p>
        </p:txBody>
      </p:sp>
      <p:sp>
        <p:nvSpPr>
          <p:cNvPr id="3" name="Content Placeholder 2">
            <a:extLst>
              <a:ext uri="{FF2B5EF4-FFF2-40B4-BE49-F238E27FC236}">
                <a16:creationId xmlns:a16="http://schemas.microsoft.com/office/drawing/2014/main" id="{11E6648F-8B5C-4787-A19A-C37DBDE5E6F5}"/>
              </a:ext>
            </a:extLst>
          </p:cNvPr>
          <p:cNvSpPr>
            <a:spLocks noGrp="1"/>
          </p:cNvSpPr>
          <p:nvPr>
            <p:ph idx="1"/>
          </p:nvPr>
        </p:nvSpPr>
        <p:spPr/>
        <p:txBody>
          <a:bodyPr>
            <a:normAutofit/>
          </a:bodyPr>
          <a:lstStyle/>
          <a:p>
            <a:r>
              <a:rPr lang="en-US" dirty="0"/>
              <a:t>1861 Maxwell’s equations describing the behaviour of light show it moves at a </a:t>
            </a:r>
            <a:r>
              <a:rPr lang="en-US" u="sng" dirty="0"/>
              <a:t>constant</a:t>
            </a:r>
            <a:r>
              <a:rPr lang="en-US" dirty="0"/>
              <a:t> 3x10</a:t>
            </a:r>
            <a:r>
              <a:rPr lang="en-US" baseline="30000" dirty="0"/>
              <a:t>8</a:t>
            </a:r>
            <a:r>
              <a:rPr lang="en-US" dirty="0"/>
              <a:t> m s</a:t>
            </a:r>
            <a:r>
              <a:rPr lang="en-US" baseline="30000" dirty="0"/>
              <a:t>-1</a:t>
            </a:r>
            <a:r>
              <a:rPr lang="en-US" dirty="0"/>
              <a:t> in a vacuum – classical relativity suggests that a frame of reference moving relative to the </a:t>
            </a:r>
            <a:r>
              <a:rPr lang="en-US" dirty="0" err="1"/>
              <a:t>aether</a:t>
            </a:r>
            <a:r>
              <a:rPr lang="en-US" dirty="0"/>
              <a:t> should show a different velocity for light</a:t>
            </a:r>
          </a:p>
          <a:p>
            <a:r>
              <a:rPr lang="en-US" dirty="0"/>
              <a:t>1887 Michelson-Morley experiment completely fails to detect the </a:t>
            </a:r>
            <a:r>
              <a:rPr lang="en-US" dirty="0" err="1"/>
              <a:t>aether</a:t>
            </a:r>
            <a:endParaRPr lang="en-US" dirty="0"/>
          </a:p>
          <a:p>
            <a:r>
              <a:rPr lang="en-US" dirty="0"/>
              <a:t>1892 Lorentz devises Lorentz Ether Theory that includes an undetectable ether and length contraction of moving objects to reconcile old ideas of an ether with Maxwell’s equations</a:t>
            </a:r>
          </a:p>
          <a:p>
            <a:r>
              <a:rPr lang="en-AU" dirty="0"/>
              <a:t>1905 Einstein’s theory of Special Relativity explains all testable predictions of Lorentz Ether Theory extending beyond light, without the need for an undetectable ether </a:t>
            </a:r>
          </a:p>
          <a:p>
            <a:r>
              <a:rPr lang="en-AU" dirty="0"/>
              <a:t>1907 </a:t>
            </a:r>
            <a:r>
              <a:rPr lang="en-AU" dirty="0" err="1"/>
              <a:t>Minkowski</a:t>
            </a:r>
            <a:r>
              <a:rPr lang="en-AU" dirty="0"/>
              <a:t> demonstrates that Special Relativity has a very natural interpretation in terms of a 4-D spacetime</a:t>
            </a:r>
          </a:p>
        </p:txBody>
      </p:sp>
    </p:spTree>
    <p:extLst>
      <p:ext uri="{BB962C8B-B14F-4D97-AF65-F5344CB8AC3E}">
        <p14:creationId xmlns:p14="http://schemas.microsoft.com/office/powerpoint/2010/main" val="19400904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24123</TotalTime>
  <Words>3778</Words>
  <Application>Microsoft Office PowerPoint</Application>
  <PresentationFormat>Widescreen</PresentationFormat>
  <Paragraphs>266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Cambria Math</vt:lpstr>
      <vt:lpstr>Century Schoolbook</vt:lpstr>
      <vt:lpstr>Wingdings 2</vt:lpstr>
      <vt:lpstr>View</vt:lpstr>
      <vt:lpstr>Special Relativity</vt:lpstr>
      <vt:lpstr>SCSA ATAR Syllabus  (last updated 10/03/20; https://senior-secondary.scsa.wa.edu.au/syllabus-and-support-materials/science/physics)</vt:lpstr>
      <vt:lpstr>Classical relativity</vt:lpstr>
      <vt:lpstr>Classical relativity examples</vt:lpstr>
      <vt:lpstr>Classical relativity examples</vt:lpstr>
      <vt:lpstr>Formalising classical relativity</vt:lpstr>
      <vt:lpstr>Classical relativity examples</vt:lpstr>
      <vt:lpstr>Developing relativity further</vt:lpstr>
      <vt:lpstr>Away from classical relativity</vt:lpstr>
      <vt:lpstr>Special relativity</vt:lpstr>
      <vt:lpstr>Implications of Special Relativity</vt:lpstr>
      <vt:lpstr>Length contraction</vt:lpstr>
      <vt:lpstr>Example</vt:lpstr>
      <vt:lpstr>Time dilation</vt:lpstr>
      <vt:lpstr>Thought experiment for time dilation</vt:lpstr>
      <vt:lpstr>Example</vt:lpstr>
      <vt:lpstr>Example</vt:lpstr>
      <vt:lpstr>Example</vt:lpstr>
      <vt:lpstr>Example</vt:lpstr>
      <vt:lpstr>Example</vt:lpstr>
      <vt:lpstr>Lorentz transformation of velocities</vt:lpstr>
      <vt:lpstr>Lorentz transformation of velocities</vt:lpstr>
      <vt:lpstr>Example</vt:lpstr>
      <vt:lpstr>Example</vt:lpstr>
      <vt:lpstr>Example</vt:lpstr>
      <vt:lpstr>Example</vt:lpstr>
      <vt:lpstr>Relativistic momentum</vt:lpstr>
      <vt:lpstr>Example</vt:lpstr>
      <vt:lpstr>Mass-energy equivalence</vt:lpstr>
      <vt:lpstr>Rest energy</vt:lpstr>
      <vt:lpstr>Example</vt:lpstr>
      <vt:lpstr>Example</vt:lpstr>
      <vt:lpstr>Empirical evidence of length contraction and time dilation - muons</vt:lpstr>
      <vt:lpstr>Other empirical evidence for special relativity</vt:lpstr>
      <vt:lpstr>Alleged paradoxes</vt:lpstr>
      <vt:lpstr>Time dilation “paradoxes”</vt:lpstr>
      <vt:lpstr>Length contraction “paradoxes”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 particle duality and the quantum theory</dc:title>
  <dc:creator>John Owen</dc:creator>
  <cp:lastModifiedBy>George uhe</cp:lastModifiedBy>
  <cp:revision>352</cp:revision>
  <dcterms:created xsi:type="dcterms:W3CDTF">2019-12-05T04:26:40Z</dcterms:created>
  <dcterms:modified xsi:type="dcterms:W3CDTF">2021-10-11T23:12:23Z</dcterms:modified>
</cp:coreProperties>
</file>