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0"/>
  </p:normalViewPr>
  <p:slideViewPr>
    <p:cSldViewPr snapToGrid="0" snapToObjects="1">
      <p:cViewPr varScale="1">
        <p:scale>
          <a:sx n="84" d="100"/>
          <a:sy n="84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570B-13FD-1E44-8F5F-1DD4B0F09D4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B4C5-FF8A-844D-93EE-35AE90B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846" y="1964267"/>
            <a:ext cx="9744280" cy="2421464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Development of relativity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Jaahnavi and </a:t>
            </a:r>
            <a:r>
              <a:rPr lang="en-US" dirty="0" err="1" smtClean="0"/>
              <a:t>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9080" y="914400"/>
            <a:ext cx="3060068" cy="4770120"/>
          </a:xfrm>
        </p:spPr>
        <p:txBody>
          <a:bodyPr/>
          <a:lstStyle/>
          <a:p>
            <a:r>
              <a:rPr lang="en-US" dirty="0" smtClean="0"/>
              <a:t>Galilean Universe</a:t>
            </a:r>
          </a:p>
          <a:p>
            <a:r>
              <a:rPr lang="en-US" dirty="0" smtClean="0"/>
              <a:t>- heliocentrism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84" y="533400"/>
            <a:ext cx="5280976" cy="57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Galileo’s principle of relativity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AU" sz="1700" dirty="0"/>
              <a:t>you cannot tell if you are moving or not without looking outside your frame of reference</a:t>
            </a:r>
          </a:p>
          <a:p>
            <a:pPr lvl="0">
              <a:lnSpc>
                <a:spcPct val="90000"/>
              </a:lnSpc>
            </a:pPr>
            <a:r>
              <a:rPr lang="en-AU" sz="1700" dirty="0"/>
              <a:t>There is no meaning to the motion of an object, without reference to its movement relative to anther object. </a:t>
            </a:r>
            <a:endParaRPr lang="en-GB" sz="1700" dirty="0"/>
          </a:p>
          <a:p>
            <a:pPr lvl="0">
              <a:lnSpc>
                <a:spcPct val="90000"/>
              </a:lnSpc>
            </a:pPr>
            <a:r>
              <a:rPr lang="en-AU" sz="1700" dirty="0"/>
              <a:t>Consequence: Velocity is only </a:t>
            </a:r>
            <a:r>
              <a:rPr lang="en-AU" sz="1700" b="1" dirty="0"/>
              <a:t>relative</a:t>
            </a:r>
            <a:r>
              <a:rPr lang="en-AU" sz="1700" dirty="0"/>
              <a:t>, can only be measured in reference to another object. </a:t>
            </a:r>
          </a:p>
          <a:p>
            <a:pPr lvl="0">
              <a:lnSpc>
                <a:spcPct val="90000"/>
              </a:lnSpc>
            </a:pPr>
            <a:r>
              <a:rPr lang="en-AU" sz="1700" dirty="0"/>
              <a:t>natural state of objects is not at rest but in a state of uniform motions.</a:t>
            </a:r>
            <a:endParaRPr lang="en-GB" sz="1700" dirty="0"/>
          </a:p>
          <a:p>
            <a:pPr lvl="0">
              <a:lnSpc>
                <a:spcPct val="90000"/>
              </a:lnSpc>
            </a:pPr>
            <a:r>
              <a:rPr lang="en-AU" sz="1700" dirty="0"/>
              <a:t>change in velocity will be identical, whether measures from a stationary frame of reference or non-zero inertial frame of reference</a:t>
            </a:r>
            <a:endParaRPr lang="en-GB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" y="1671042"/>
            <a:ext cx="5447070" cy="40744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4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9C946AC-2072-4946-A2B8-39F09D094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748C8C8-F348-4D00-852A-26DD9EBCC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48" y="2220516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>
              <a:lnSpc>
                <a:spcPct val="90000"/>
              </a:lnSpc>
            </a:pPr>
            <a:r>
              <a:rPr lang="en-US" sz="2300" b="1" cap="all" dirty="0" smtClean="0">
                <a:solidFill>
                  <a:srgbClr val="FFFFFF"/>
                </a:solidFill>
              </a:rPr>
              <a:t>summary</a:t>
            </a:r>
            <a:r>
              <a:rPr lang="en-US" sz="2300" cap="all" dirty="0">
                <a:solidFill>
                  <a:srgbClr val="FFFFFF"/>
                </a:solidFill>
              </a:rPr>
              <a:t>: he proposed that there </a:t>
            </a:r>
            <a:r>
              <a:rPr lang="en-US" sz="2300" cap="all" dirty="0" smtClean="0">
                <a:solidFill>
                  <a:srgbClr val="FFFFFF"/>
                </a:solidFill>
              </a:rPr>
              <a:t>was no </a:t>
            </a:r>
            <a:r>
              <a:rPr lang="en-US" sz="2300" cap="all" dirty="0">
                <a:solidFill>
                  <a:srgbClr val="FFFFFF"/>
                </a:solidFill>
              </a:rPr>
              <a:t>absolute frame of reference (one which is absolutely stationary) and developed sets of equations to describe both linear and projectile motions.</a:t>
            </a:r>
            <a:br>
              <a:rPr lang="en-US" sz="2300" cap="all" dirty="0">
                <a:solidFill>
                  <a:srgbClr val="FFFFFF"/>
                </a:solidFill>
              </a:rPr>
            </a:br>
            <a:endParaRPr lang="en-US" sz="2300" cap="all" dirty="0">
              <a:solidFill>
                <a:srgbClr val="FFFFFF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xmlns="" id="{559FD8B5-8CC4-4CFE-BD2A-1216B1F2C3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xmlns="" id="{9ECF13F4-3D2A-4F2E-9BBD-3038670D21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9660E16-DCC0-4B6C-8E84-4C2925800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9130F79-611E-4458-B53E-36A257217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EA78691-46E9-469A-921B-9D16933E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CA4AA196-3090-4283-ADF0-893F810858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FD33794-9D71-4B08-AE11-8B589EFBA2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8AFBF0E-867E-4181-93DF-9A13F334B0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C7EA8258-0459-4037-BABC-B1A0A5D705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E8BB355F-363A-4046-90AF-3DDB7AA184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A9334308-B9EC-41CF-8B6C-23FB134BA5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0781133-0656-4918-BE6A-703C148ED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B4F93AD-8044-447B-8CAC-8A06971603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EAA78689-5B7A-4420-A3DC-0EA0815835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09CC934-4D78-4334-8B7F-4D0C13D6C9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068DA411-6F43-42CF-8A08-B2871E3822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3417563A-04A5-4952-AA6D-E503558C5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4A41B232-E630-4AC7-9A97-763529D70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EABA1A2-F7BA-4FB5-AD0A-A4DBBCF6F7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EA99E51-908F-4D65-AC2B-A8E75A1FE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5F2D126B-7D1C-4D2C-97D5-2D8C686B78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4B20164-1C4E-4FA3-A2E5-389E74077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C54E7AD9-228F-47CD-A598-CB579B489A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D7D2B81A-6082-4668-8AA7-F2757C8EC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1469BD5F-3BFE-4BA0-A24F-7F80A73B82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224D532A-F49F-4BB9-AAA6-8B2B89CB6F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2224AE-40A4-483D-991E-9490A01B76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DD3DE117-F3FA-4657-B4A7-40DE41238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D85EA1EB-1126-463C-AD87-4FB126C6FF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90336723-7646-4B25-9EE9-519CC83342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52B6D8B-5579-4262-9376-B702382B0E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B07893BD-D1AE-48C1-91A9-D47879376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C6FEEA5-8E66-4C31-92AD-01305FF488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3E18335-591C-4354-9390-DD371BB3F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151098D0-C2B4-4D61-92D5-C81DDBDA22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3EACD9C3-3E01-47CF-BC68-BDAE22E30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0A5C950-6480-44E0-9D50-F193147D55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68F1BDE-24EB-4308-AB69-F353C8598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D83E12EF-845B-41E6-BA82-F6CD46C0FE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E646EE72-4D70-46B4-B655-74722AAC2A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2BB073B-89FD-4B47-814B-A8EE7A1EE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EEE25488-63A9-43E5-A03F-2E628C3B2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BE7FDEE-BD70-4D8F-B5CE-4D03F1D00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039673A-8522-4BFC-B8B2-7F2FEAED4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47AB08C4-AF01-4D1D-90EA-A4113CFF99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FC8E7B06-FF45-4365-9DF4-E8E315A5B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08F00765-F5EC-427C-A7A1-CDFA0406F2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FE1EF8A-C81D-4879-9142-3697CA0BC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D80C0B62-6F07-4DD2-B308-F3C29F294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E9C7C8CB-2D13-4138-B3C1-B78EC19B59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8EB1BC7E-04BC-423C-843D-7C149C25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A8BA62C3-B17C-4AD0-B585-1C42ED745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1B6F8BD1-22F9-4EE2-93C7-F859F3B990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B173F2AA-33AE-4A43-AFA9-50C60D6F6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16339DB1-5BB0-42C5-B12D-7555AD403D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413BF1A-CE02-41EB-8977-EBE39AE0D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7899680C-3DC7-4B71-8D34-7EE8306FE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13B57EA5-419A-4EE0-BB93-356B12F6D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37A79B15-73B1-417F-A985-25FBC893F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66DE9DC-92E2-44D8-B7D0-D1295DD8F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A9A1F3CD-685D-4541-8715-91E39B1E23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C63E90F9-BD80-4805-A68E-CA56D52496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1014402D-979B-4D18-9E85-4D8F6C986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2A04AE49-4B0B-4908-B1DB-480F568D28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293E6AC-4EF0-4B88-AC7E-BCB112010B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6344B49D-AFCD-4426-AC08-F3128282C3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83B776AB-0884-47E4-AC8D-69A19A6103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01EC5397-87DB-4803-855B-44DFE9BBB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18EF0075-59DA-4C16-BF01-C65EE2DDD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9ABF3642-CC62-4EA5-8A59-1AFF97A56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F7715913-AE6D-4FFC-A6EC-E7EE027D2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46B78CB6-17D0-445E-A523-FD18D3BE29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783E7655-41DA-4DFA-9DEC-FD37064F0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5E953697-F897-4DE0-B735-80C721129E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C7CED19-0566-4D81-A59A-5A3561F1B7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CE247A59-B18F-4331-BC8D-07C3DA5E8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F21C3132-6A07-4EB5-A00C-2176067CB1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4067D677-3FA9-4187-B1CA-F6298A917C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82E9FC80-B3E8-47CE-862C-9F6E9E598A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2D383F3C-A57C-472A-9E05-CCD8A4F8E5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E534D376-6ABA-4DF9-BBEA-EB5A881804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94" y="1731777"/>
            <a:ext cx="3627724" cy="46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0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</a:t>
            </a:r>
            <a:r>
              <a:rPr lang="en-US" dirty="0" err="1" smtClean="0"/>
              <a:t>maxwell’s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23453"/>
          </a:xfrm>
        </p:spPr>
        <p:txBody>
          <a:bodyPr/>
          <a:lstStyle/>
          <a:p>
            <a:r>
              <a:rPr lang="en-US" sz="2400" dirty="0"/>
              <a:t>With these four equations, Maxwell predicted that waves should exist in the electromagnetic field. </a:t>
            </a:r>
          </a:p>
          <a:p>
            <a:r>
              <a:rPr lang="en-US" sz="2400" dirty="0"/>
              <a:t>Maxwell declared that light itself is an electromagnetic wave. </a:t>
            </a:r>
          </a:p>
          <a:p>
            <a:r>
              <a:rPr lang="en-US" sz="2400" dirty="0"/>
              <a:t>There is an entire spectrum of these electromagnetic waves. They differed only in frequency and wavelength. </a:t>
            </a:r>
          </a:p>
          <a:p>
            <a:r>
              <a:rPr lang="en-US" sz="2400" dirty="0"/>
              <a:t>These electromagnetic waves are capable of transmitting energy from one place to another, even through the vacuum of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0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theory of ethereal medium described an </a:t>
            </a:r>
            <a:r>
              <a:rPr lang="en-US" dirty="0" err="1"/>
              <a:t>aether</a:t>
            </a:r>
            <a:r>
              <a:rPr lang="en-US" dirty="0"/>
              <a:t> as a space-filling substance or field, thought to be necessary as a transmission medium for the propagation of electromagnetic or gravitational forces.</a:t>
            </a:r>
          </a:p>
          <a:p>
            <a:r>
              <a:rPr lang="en-US" u="sng" dirty="0"/>
              <a:t>Properties:</a:t>
            </a:r>
            <a:endParaRPr lang="en-US" dirty="0"/>
          </a:p>
          <a:p>
            <a:r>
              <a:rPr lang="en-US" dirty="0"/>
              <a:t>Perfectly Transparent</a:t>
            </a:r>
          </a:p>
          <a:p>
            <a:r>
              <a:rPr lang="en-US" dirty="0"/>
              <a:t>Permeated all matter.</a:t>
            </a:r>
          </a:p>
          <a:p>
            <a:r>
              <a:rPr lang="en-US" dirty="0"/>
              <a:t>Filled all of space.</a:t>
            </a:r>
          </a:p>
          <a:p>
            <a:r>
              <a:rPr lang="en-US" dirty="0"/>
              <a:t>Low to no density.</a:t>
            </a:r>
          </a:p>
          <a:p>
            <a:r>
              <a:rPr lang="en-US" dirty="0"/>
              <a:t>Low to no mass.</a:t>
            </a:r>
          </a:p>
          <a:p>
            <a:r>
              <a:rPr lang="en-US" dirty="0"/>
              <a:t>Rigid and/or elastic to support these high velocity waves.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7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it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215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theory of the </a:t>
            </a:r>
            <a:r>
              <a:rPr lang="en-US" sz="2400" dirty="0" err="1"/>
              <a:t>aether</a:t>
            </a:r>
            <a:r>
              <a:rPr lang="en-US" sz="2400" dirty="0"/>
              <a:t> was needed for several reasons: </a:t>
            </a:r>
          </a:p>
          <a:p>
            <a:pPr lvl="1"/>
            <a:r>
              <a:rPr lang="en-US" sz="2400" dirty="0"/>
              <a:t>The Philosophically it has always been difficult to define absolute and total nothingness. </a:t>
            </a:r>
          </a:p>
          <a:p>
            <a:pPr lvl="1"/>
            <a:r>
              <a:rPr lang="en-US" sz="2400" dirty="0"/>
              <a:t>During the Scientific age there arose the demand for a suitable medium for the propagation of light (</a:t>
            </a:r>
            <a:r>
              <a:rPr lang="en-US" sz="2400" i="1" dirty="0" err="1"/>
              <a:t>luminiferous</a:t>
            </a:r>
            <a:r>
              <a:rPr lang="en-US" sz="2400" i="1" dirty="0"/>
              <a:t> </a:t>
            </a:r>
            <a:r>
              <a:rPr lang="en-US" sz="2400" i="1" dirty="0" err="1"/>
              <a:t>aether</a:t>
            </a:r>
            <a:r>
              <a:rPr lang="en-US" sz="2400" dirty="0"/>
              <a:t>). </a:t>
            </a:r>
          </a:p>
          <a:p>
            <a:pPr lvl="1"/>
            <a:r>
              <a:rPr lang="en-US" sz="2400" dirty="0"/>
              <a:t>With Faraday’s discovery of lines of electrical and magnetic force, the need for some conducting medium was glaringly obvious.</a:t>
            </a:r>
          </a:p>
          <a:p>
            <a:pPr lvl="1"/>
            <a:r>
              <a:rPr lang="en-US" sz="2400" dirty="0"/>
              <a:t>Clerk Maxwell’s electric and magnetic wave theory there again was a need for a propagating medium. propagation needs of all electromagnetic waves.</a:t>
            </a:r>
          </a:p>
          <a:p>
            <a:pPr lvl="1"/>
            <a:r>
              <a:rPr lang="en-US" sz="2400" dirty="0"/>
              <a:t>There was a need to establish a frame of reference for the measurement of what is termed </a:t>
            </a:r>
            <a:r>
              <a:rPr lang="en-US" sz="2400" i="1" dirty="0"/>
              <a:t>absolute motion.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 with Galileo's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50879" cy="44263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Maxwell’s equation assumed that the electromagnetic waves oscillated through an </a:t>
            </a:r>
            <a:r>
              <a:rPr lang="en-US" sz="2400" dirty="0" err="1"/>
              <a:t>aether</a:t>
            </a:r>
            <a:r>
              <a:rPr lang="en-US" sz="2400" dirty="0"/>
              <a:t> medium. However, he was not able to provide an acceptable physical description of this proposed ‘ethereal medium’.</a:t>
            </a:r>
          </a:p>
          <a:p>
            <a:r>
              <a:rPr lang="en-US" sz="2400" u="sng" dirty="0" smtClean="0"/>
              <a:t>Galileo</a:t>
            </a:r>
            <a:r>
              <a:rPr lang="en-US" sz="2400" u="sng" dirty="0"/>
              <a:t>:</a:t>
            </a:r>
            <a:r>
              <a:rPr lang="en-US" sz="2400" dirty="0"/>
              <a:t> Velocity is relative, thus only comparable to another object, or seat from   a different frame of reference. Galileo had two postulates on relativity.</a:t>
            </a:r>
          </a:p>
          <a:p>
            <a:pPr lvl="3"/>
            <a:r>
              <a:rPr lang="en-US" sz="1800" b="1" dirty="0"/>
              <a:t>1.</a:t>
            </a:r>
            <a:r>
              <a:rPr lang="en-US" sz="1800" dirty="0"/>
              <a:t>  All the laws of physics are the same in every inertial frame of     </a:t>
            </a:r>
            <a:r>
              <a:rPr lang="en-US" sz="1800" dirty="0" smtClean="0"/>
              <a:t>reference</a:t>
            </a:r>
            <a:r>
              <a:rPr lang="en-US" sz="1800" dirty="0"/>
              <a:t>.</a:t>
            </a:r>
          </a:p>
          <a:p>
            <a:pPr lvl="3"/>
            <a:r>
              <a:rPr lang="en-US" sz="1800" b="1" dirty="0"/>
              <a:t>2.</a:t>
            </a:r>
            <a:r>
              <a:rPr lang="en-US" sz="1800" dirty="0"/>
              <a:t>  The speed of light is independent of the motion of its source.</a:t>
            </a:r>
          </a:p>
          <a:p>
            <a:r>
              <a:rPr lang="en-US" sz="2400" u="sng" dirty="0" smtClean="0"/>
              <a:t>Maxwell</a:t>
            </a:r>
            <a:r>
              <a:rPr lang="en-US" sz="2400" u="sng" dirty="0"/>
              <a:t>:</a:t>
            </a:r>
            <a:r>
              <a:rPr lang="en-US" sz="2400" dirty="0"/>
              <a:t> Light doesn’t change in any frame of reference, thus has a constant    </a:t>
            </a:r>
            <a:r>
              <a:rPr lang="en-US" sz="2400" dirty="0" smtClean="0"/>
              <a:t>speed</a:t>
            </a:r>
            <a:endParaRPr lang="en-US" sz="2400" dirty="0"/>
          </a:p>
          <a:p>
            <a:r>
              <a:rPr lang="en-US" sz="2400" u="sng" dirty="0" smtClean="0"/>
              <a:t>Einstein</a:t>
            </a:r>
            <a:r>
              <a:rPr lang="en-US" sz="2400" u="sng" dirty="0"/>
              <a:t>:</a:t>
            </a:r>
            <a:r>
              <a:rPr lang="en-US" sz="2400" dirty="0"/>
              <a:t> For Einstein to prove Maxwell’s theory, he must disprove Galileo’s   three postulates of relativity.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1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292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Arial</vt:lpstr>
      <vt:lpstr>Celestial</vt:lpstr>
      <vt:lpstr>Development of relativity</vt:lpstr>
      <vt:lpstr>PowerPoint Presentation</vt:lpstr>
      <vt:lpstr>Galileo’s principle of relativity</vt:lpstr>
      <vt:lpstr>summary: he proposed that there was no absolute frame of reference (one which is absolutely stationary) and developed sets of equations to describe both linear and projectile motions. </vt:lpstr>
      <vt:lpstr>Conclusion of maxwell’s equations</vt:lpstr>
      <vt:lpstr>The Aether</vt:lpstr>
      <vt:lpstr>Why was it needed?</vt:lpstr>
      <vt:lpstr>Contradiction with Galileo's principle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relativity</dc:title>
  <dc:creator>Jaahnavi Cheyyur</dc:creator>
  <cp:lastModifiedBy>Jaahnavi Cheyyur</cp:lastModifiedBy>
  <cp:revision>3</cp:revision>
  <dcterms:created xsi:type="dcterms:W3CDTF">2018-07-31T03:08:02Z</dcterms:created>
  <dcterms:modified xsi:type="dcterms:W3CDTF">2018-07-31T03:56:14Z</dcterms:modified>
</cp:coreProperties>
</file>