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customXml/itemProps1.xml" ContentType="application/vnd.openxmlformats-officedocument.customXmlProperties+xml"/>
  <Default Extension="wmf" ContentType="image/x-wmf"/>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Default Extension="wav" ContentType="audio/wav"/>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gif" ContentType="image/gif"/>
  <Default Extension="vml" ContentType="application/vnd.openxmlformats-officedocument.vmlDrawing"/>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Default Extension="png" ContentType="image/png"/>
  <Default Extension="bin" ContentType="application/vnd.openxmlformats-officedocument.oleObject"/>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57" r:id="rId2"/>
    <p:sldId id="374" r:id="rId3"/>
    <p:sldId id="386" r:id="rId4"/>
    <p:sldId id="375" r:id="rId5"/>
    <p:sldId id="373" r:id="rId6"/>
    <p:sldId id="382" r:id="rId7"/>
    <p:sldId id="383" r:id="rId8"/>
    <p:sldId id="384" r:id="rId9"/>
    <p:sldId id="370" r:id="rId10"/>
    <p:sldId id="371" r:id="rId11"/>
    <p:sldId id="369" r:id="rId12"/>
    <p:sldId id="358" r:id="rId13"/>
    <p:sldId id="359" r:id="rId14"/>
    <p:sldId id="368" r:id="rId15"/>
    <p:sldId id="360" r:id="rId16"/>
    <p:sldId id="361" r:id="rId17"/>
    <p:sldId id="362" r:id="rId18"/>
    <p:sldId id="363" r:id="rId19"/>
    <p:sldId id="365" r:id="rId20"/>
    <p:sldId id="372" r:id="rId21"/>
    <p:sldId id="376" r:id="rId22"/>
    <p:sldId id="377" r:id="rId23"/>
    <p:sldId id="378" r:id="rId24"/>
    <p:sldId id="379" r:id="rId25"/>
    <p:sldId id="385" r:id="rId26"/>
    <p:sldId id="381" r:id="rId27"/>
    <p:sldId id="380" r:id="rId28"/>
    <p:sldId id="367" r:id="rId29"/>
  </p:sldIdLst>
  <p:sldSz cx="9144000" cy="6858000" type="screen4x3"/>
  <p:notesSz cx="6858000" cy="9144000"/>
  <p:defaultTextStyle>
    <a:defPPr>
      <a:defRPr lang="en-GB"/>
    </a:defPPr>
    <a:lvl1pPr algn="l" rtl="0" fontAlgn="base">
      <a:spcBef>
        <a:spcPct val="0"/>
      </a:spcBef>
      <a:spcAft>
        <a:spcPct val="0"/>
      </a:spcAft>
      <a:defRPr sz="2400" kern="1200">
        <a:solidFill>
          <a:schemeClr val="bg1"/>
        </a:solidFill>
        <a:latin typeface="Comic Sans MS" pitchFamily="66" charset="0"/>
        <a:ea typeface="+mn-ea"/>
        <a:cs typeface="+mn-cs"/>
      </a:defRPr>
    </a:lvl1pPr>
    <a:lvl2pPr marL="457200" algn="l" rtl="0" fontAlgn="base">
      <a:spcBef>
        <a:spcPct val="0"/>
      </a:spcBef>
      <a:spcAft>
        <a:spcPct val="0"/>
      </a:spcAft>
      <a:defRPr sz="2400" kern="1200">
        <a:solidFill>
          <a:schemeClr val="bg1"/>
        </a:solidFill>
        <a:latin typeface="Comic Sans MS" pitchFamily="66" charset="0"/>
        <a:ea typeface="+mn-ea"/>
        <a:cs typeface="+mn-cs"/>
      </a:defRPr>
    </a:lvl2pPr>
    <a:lvl3pPr marL="914400" algn="l" rtl="0" fontAlgn="base">
      <a:spcBef>
        <a:spcPct val="0"/>
      </a:spcBef>
      <a:spcAft>
        <a:spcPct val="0"/>
      </a:spcAft>
      <a:defRPr sz="2400" kern="1200">
        <a:solidFill>
          <a:schemeClr val="bg1"/>
        </a:solidFill>
        <a:latin typeface="Comic Sans MS" pitchFamily="66" charset="0"/>
        <a:ea typeface="+mn-ea"/>
        <a:cs typeface="+mn-cs"/>
      </a:defRPr>
    </a:lvl3pPr>
    <a:lvl4pPr marL="1371600" algn="l" rtl="0" fontAlgn="base">
      <a:spcBef>
        <a:spcPct val="0"/>
      </a:spcBef>
      <a:spcAft>
        <a:spcPct val="0"/>
      </a:spcAft>
      <a:defRPr sz="2400" kern="1200">
        <a:solidFill>
          <a:schemeClr val="bg1"/>
        </a:solidFill>
        <a:latin typeface="Comic Sans MS" pitchFamily="66" charset="0"/>
        <a:ea typeface="+mn-ea"/>
        <a:cs typeface="+mn-cs"/>
      </a:defRPr>
    </a:lvl4pPr>
    <a:lvl5pPr marL="1828800" algn="l" rtl="0" fontAlgn="base">
      <a:spcBef>
        <a:spcPct val="0"/>
      </a:spcBef>
      <a:spcAft>
        <a:spcPct val="0"/>
      </a:spcAft>
      <a:defRPr sz="2400" kern="1200">
        <a:solidFill>
          <a:schemeClr val="bg1"/>
        </a:solidFill>
        <a:latin typeface="Comic Sans MS" pitchFamily="66" charset="0"/>
        <a:ea typeface="+mn-ea"/>
        <a:cs typeface="+mn-cs"/>
      </a:defRPr>
    </a:lvl5pPr>
    <a:lvl6pPr marL="2286000" algn="l" defTabSz="914400" rtl="0" eaLnBrk="1" latinLnBrk="0" hangingPunct="1">
      <a:defRPr sz="2400" kern="1200">
        <a:solidFill>
          <a:schemeClr val="bg1"/>
        </a:solidFill>
        <a:latin typeface="Comic Sans MS" pitchFamily="66" charset="0"/>
        <a:ea typeface="+mn-ea"/>
        <a:cs typeface="+mn-cs"/>
      </a:defRPr>
    </a:lvl6pPr>
    <a:lvl7pPr marL="2743200" algn="l" defTabSz="914400" rtl="0" eaLnBrk="1" latinLnBrk="0" hangingPunct="1">
      <a:defRPr sz="2400" kern="1200">
        <a:solidFill>
          <a:schemeClr val="bg1"/>
        </a:solidFill>
        <a:latin typeface="Comic Sans MS" pitchFamily="66" charset="0"/>
        <a:ea typeface="+mn-ea"/>
        <a:cs typeface="+mn-cs"/>
      </a:defRPr>
    </a:lvl7pPr>
    <a:lvl8pPr marL="3200400" algn="l" defTabSz="914400" rtl="0" eaLnBrk="1" latinLnBrk="0" hangingPunct="1">
      <a:defRPr sz="2400" kern="1200">
        <a:solidFill>
          <a:schemeClr val="bg1"/>
        </a:solidFill>
        <a:latin typeface="Comic Sans MS" pitchFamily="66" charset="0"/>
        <a:ea typeface="+mn-ea"/>
        <a:cs typeface="+mn-cs"/>
      </a:defRPr>
    </a:lvl8pPr>
    <a:lvl9pPr marL="3657600" algn="l" defTabSz="914400" rtl="0" eaLnBrk="1" latinLnBrk="0" hangingPunct="1">
      <a:defRPr sz="2400" kern="1200">
        <a:solidFill>
          <a:schemeClr val="bg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99FF"/>
    <a:srgbClr val="FF4141"/>
    <a:srgbClr val="CCFFCC"/>
    <a:srgbClr val="FF0000"/>
    <a:srgbClr val="860000"/>
    <a:srgbClr val="B80000"/>
    <a:srgbClr val="D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68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9"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337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37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37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337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A5442A2-62C1-4847-84C6-3C0CBA8D5C77}" type="slidenum">
              <a:rPr lang="en-GB"/>
              <a:pPr/>
              <a:t>‹#›</a:t>
            </a:fld>
            <a:endParaRPr lang="en-GB"/>
          </a:p>
        </p:txBody>
      </p:sp>
    </p:spTree>
    <p:extLst>
      <p:ext uri="{BB962C8B-B14F-4D97-AF65-F5344CB8AC3E}">
        <p14:creationId xmlns:p14="http://schemas.microsoft.com/office/powerpoint/2010/main" val="3261225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fld id="{C3796077-4875-4EB0-B86C-B8D7695FAB52}" type="datetime1">
              <a:rPr lang="en-GB"/>
              <a:pPr/>
              <a:t>31/08/2012</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CB55835-2A76-4046-ABFD-D0485A110CE0}"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fld id="{F65CA7EB-DB72-4C81-A63A-0917F556979E}" type="datetime1">
              <a:rPr lang="en-GB"/>
              <a:pPr/>
              <a:t>31/08/2012</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58EB34E-EDDA-42F7-A5FA-96DEF88064A6}"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0960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0" y="0"/>
            <a:ext cx="67056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fld id="{946BFEF2-963E-4A61-B548-0924E3A008C4}" type="datetime1">
              <a:rPr lang="en-GB"/>
              <a:pPr/>
              <a:t>31/08/2012</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E0F8510-8D18-4FA9-B9B0-F1646637E642}"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fld id="{CB9616A2-7867-4AAC-8D53-0E734B34430A}" type="datetime1">
              <a:rPr lang="en-GB"/>
              <a:pPr/>
              <a:t>31/08/2012</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2B7A010-4E01-4F4E-922A-9F876708BC95}"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72B0EA0-5BF8-49E7-8317-E24B9DD9CB9E}" type="datetime1">
              <a:rPr lang="en-GB"/>
              <a:pPr/>
              <a:t>31/08/2012</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BBA3B81-9B3E-4C78-A3BF-B2E11362E42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fld id="{18D63AB8-668A-4BBF-8FA2-D755C58E1768}" type="datetime1">
              <a:rPr lang="en-GB"/>
              <a:pPr/>
              <a:t>31/08/2012</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B2DBA82C-1E6E-45E0-A157-487D374667F8}"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fld id="{9166CA6A-A3D8-445F-A0A8-9260BB942BED}" type="datetime1">
              <a:rPr lang="en-GB"/>
              <a:pPr/>
              <a:t>31/08/2012</a:t>
            </a:fld>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FB34ADDB-D38C-4E69-82A4-62BD1673BB79}"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fld id="{DBEC1430-AA01-45A6-8232-FB053810AD69}" type="datetime1">
              <a:rPr lang="en-GB"/>
              <a:pPr/>
              <a:t>31/08/2012</a:t>
            </a:fld>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6B3475E4-AA61-442A-8BB6-E7C146BE77C7}"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3B67F7C-1C87-41FD-822D-1A45867DF239}" type="datetime1">
              <a:rPr lang="en-GB"/>
              <a:pPr/>
              <a:t>31/08/2012</a:t>
            </a:fld>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0004E90A-D70F-4CEF-9717-149917ED4477}"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BB5C2D5-0D4C-4304-955C-AA49F3E18AFD}" type="datetime1">
              <a:rPr lang="en-GB"/>
              <a:pPr/>
              <a:t>31/08/2012</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0BE1D624-1C36-45D9-B15B-C92F259007CD}"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EC2AC96-C700-429C-BA6D-FD81D202CE8D}" type="datetime1">
              <a:rPr lang="en-GB"/>
              <a:pPr/>
              <a:t>31/08/2012</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71A8927D-BE2A-4BA0-99B2-5B860201923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7239000" y="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solidFill>
                  <a:schemeClr val="bg2"/>
                </a:solidFill>
              </a:defRPr>
            </a:lvl1pPr>
          </a:lstStyle>
          <a:p>
            <a:fld id="{F59D2DF6-D4F0-47FD-9E06-7926FACF4BCB}" type="datetime1">
              <a:rPr lang="en-GB"/>
              <a:pPr/>
              <a:t>31/08/2012</a:t>
            </a:fld>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Times New Roman" pitchFamily="18" charset="0"/>
              </a:defRPr>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Times New Roman" pitchFamily="18" charset="0"/>
              </a:defRPr>
            </a:lvl1pPr>
          </a:lstStyle>
          <a:p>
            <a:fld id="{A5B88AA8-30D6-403B-BD1E-82953C94CEAE}"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fontAlgn="base">
        <a:spcBef>
          <a:spcPct val="0"/>
        </a:spcBef>
        <a:spcAft>
          <a:spcPct val="0"/>
        </a:spcAft>
        <a:defRPr sz="4400" b="1">
          <a:solidFill>
            <a:schemeClr val="bg1"/>
          </a:solidFill>
          <a:effectLst>
            <a:outerShdw blurRad="38100" dist="38100" dir="2700000" algn="tl">
              <a:srgbClr val="808080"/>
            </a:outerShdw>
          </a:effectLst>
          <a:latin typeface="+mj-lt"/>
          <a:ea typeface="+mj-ea"/>
          <a:cs typeface="+mj-cs"/>
        </a:defRPr>
      </a:lvl1pPr>
      <a:lvl2pPr algn="ctr" rtl="0" fontAlgn="base">
        <a:spcBef>
          <a:spcPct val="0"/>
        </a:spcBef>
        <a:spcAft>
          <a:spcPct val="0"/>
        </a:spcAft>
        <a:defRPr sz="4400" b="1">
          <a:solidFill>
            <a:schemeClr val="bg1"/>
          </a:solidFill>
          <a:effectLst>
            <a:outerShdw blurRad="38100" dist="38100" dir="2700000" algn="tl">
              <a:srgbClr val="808080"/>
            </a:outerShdw>
          </a:effectLst>
          <a:latin typeface="Comic Sans MS" pitchFamily="66" charset="0"/>
        </a:defRPr>
      </a:lvl2pPr>
      <a:lvl3pPr algn="ctr" rtl="0" fontAlgn="base">
        <a:spcBef>
          <a:spcPct val="0"/>
        </a:spcBef>
        <a:spcAft>
          <a:spcPct val="0"/>
        </a:spcAft>
        <a:defRPr sz="4400" b="1">
          <a:solidFill>
            <a:schemeClr val="bg1"/>
          </a:solidFill>
          <a:effectLst>
            <a:outerShdw blurRad="38100" dist="38100" dir="2700000" algn="tl">
              <a:srgbClr val="808080"/>
            </a:outerShdw>
          </a:effectLst>
          <a:latin typeface="Comic Sans MS" pitchFamily="66" charset="0"/>
        </a:defRPr>
      </a:lvl3pPr>
      <a:lvl4pPr algn="ctr" rtl="0" fontAlgn="base">
        <a:spcBef>
          <a:spcPct val="0"/>
        </a:spcBef>
        <a:spcAft>
          <a:spcPct val="0"/>
        </a:spcAft>
        <a:defRPr sz="4400" b="1">
          <a:solidFill>
            <a:schemeClr val="bg1"/>
          </a:solidFill>
          <a:effectLst>
            <a:outerShdw blurRad="38100" dist="38100" dir="2700000" algn="tl">
              <a:srgbClr val="808080"/>
            </a:outerShdw>
          </a:effectLst>
          <a:latin typeface="Comic Sans MS" pitchFamily="66" charset="0"/>
        </a:defRPr>
      </a:lvl4pPr>
      <a:lvl5pPr algn="ctr" rtl="0" fontAlgn="base">
        <a:spcBef>
          <a:spcPct val="0"/>
        </a:spcBef>
        <a:spcAft>
          <a:spcPct val="0"/>
        </a:spcAft>
        <a:defRPr sz="4400" b="1">
          <a:solidFill>
            <a:schemeClr val="bg1"/>
          </a:solidFill>
          <a:effectLst>
            <a:outerShdw blurRad="38100" dist="38100" dir="2700000" algn="tl">
              <a:srgbClr val="808080"/>
            </a:outerShdw>
          </a:effectLst>
          <a:latin typeface="Comic Sans MS" pitchFamily="66" charset="0"/>
        </a:defRPr>
      </a:lvl5pPr>
      <a:lvl6pPr marL="457200" algn="ctr" rtl="0" fontAlgn="base">
        <a:spcBef>
          <a:spcPct val="0"/>
        </a:spcBef>
        <a:spcAft>
          <a:spcPct val="0"/>
        </a:spcAft>
        <a:defRPr sz="4400" b="1">
          <a:solidFill>
            <a:schemeClr val="bg1"/>
          </a:solidFill>
          <a:effectLst>
            <a:outerShdw blurRad="38100" dist="38100" dir="2700000" algn="tl">
              <a:srgbClr val="808080"/>
            </a:outerShdw>
          </a:effectLst>
          <a:latin typeface="Comic Sans MS" pitchFamily="66" charset="0"/>
        </a:defRPr>
      </a:lvl6pPr>
      <a:lvl7pPr marL="914400" algn="ctr" rtl="0" fontAlgn="base">
        <a:spcBef>
          <a:spcPct val="0"/>
        </a:spcBef>
        <a:spcAft>
          <a:spcPct val="0"/>
        </a:spcAft>
        <a:defRPr sz="4400" b="1">
          <a:solidFill>
            <a:schemeClr val="bg1"/>
          </a:solidFill>
          <a:effectLst>
            <a:outerShdw blurRad="38100" dist="38100" dir="2700000" algn="tl">
              <a:srgbClr val="808080"/>
            </a:outerShdw>
          </a:effectLst>
          <a:latin typeface="Comic Sans MS" pitchFamily="66" charset="0"/>
        </a:defRPr>
      </a:lvl7pPr>
      <a:lvl8pPr marL="1371600" algn="ctr" rtl="0" fontAlgn="base">
        <a:spcBef>
          <a:spcPct val="0"/>
        </a:spcBef>
        <a:spcAft>
          <a:spcPct val="0"/>
        </a:spcAft>
        <a:defRPr sz="4400" b="1">
          <a:solidFill>
            <a:schemeClr val="bg1"/>
          </a:solidFill>
          <a:effectLst>
            <a:outerShdw blurRad="38100" dist="38100" dir="2700000" algn="tl">
              <a:srgbClr val="808080"/>
            </a:outerShdw>
          </a:effectLst>
          <a:latin typeface="Comic Sans MS" pitchFamily="66" charset="0"/>
        </a:defRPr>
      </a:lvl8pPr>
      <a:lvl9pPr marL="1828800" algn="ctr" rtl="0" fontAlgn="base">
        <a:spcBef>
          <a:spcPct val="0"/>
        </a:spcBef>
        <a:spcAft>
          <a:spcPct val="0"/>
        </a:spcAft>
        <a:defRPr sz="4400" b="1">
          <a:solidFill>
            <a:schemeClr val="bg1"/>
          </a:solidFill>
          <a:effectLst>
            <a:outerShdw blurRad="38100" dist="38100" dir="2700000" algn="tl">
              <a:srgbClr val="808080"/>
            </a:outerShdw>
          </a:effectLst>
          <a:latin typeface="Comic Sans MS" pitchFamily="66" charset="0"/>
        </a:defRPr>
      </a:lvl9pPr>
    </p:titleStyle>
    <p:bodyStyle>
      <a:lvl1pPr marL="342900" indent="-342900" algn="l" rtl="0" fontAlgn="base">
        <a:spcBef>
          <a:spcPct val="20000"/>
        </a:spcBef>
        <a:spcAft>
          <a:spcPct val="0"/>
        </a:spcAft>
        <a:buChar char="•"/>
        <a:defRPr sz="3200">
          <a:solidFill>
            <a:schemeClr val="bg1"/>
          </a:solidFill>
          <a:latin typeface="+mn-lt"/>
          <a:ea typeface="+mn-ea"/>
          <a:cs typeface="+mn-cs"/>
        </a:defRPr>
      </a:lvl1pPr>
      <a:lvl2pPr marL="742950" indent="-285750" algn="l" rtl="0" fontAlgn="base">
        <a:spcBef>
          <a:spcPct val="20000"/>
        </a:spcBef>
        <a:spcAft>
          <a:spcPct val="0"/>
        </a:spcAft>
        <a:buChar char="–"/>
        <a:defRPr sz="2800">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Video%20clips/Space/Telescopes.mp4" TargetMode="External"/><Relationship Id="rId2" Type="http://schemas.openxmlformats.org/officeDocument/2006/relationships/hyperlink" Target="http://www.worldwidetelescope.org/webclient/default.aspx?tour=http://www.worldwidetelescope.org/wwtweb/gettour.aspx?GUID=bbe8d570-2ec7-47f6-b821-37aa1e700ec6" TargetMode="External"/><Relationship Id="rId1" Type="http://schemas.openxmlformats.org/officeDocument/2006/relationships/slideLayout" Target="../slideLayouts/slideLayout6.xml"/><Relationship Id="rId5" Type="http://schemas.openxmlformats.org/officeDocument/2006/relationships/hyperlink" Target="http://astronomy.swin.edu.au/cms/astro/cosmos/t/telescope" TargetMode="External"/><Relationship Id="rId4" Type="http://schemas.openxmlformats.org/officeDocument/2006/relationships/hyperlink" Target="../Video%20clips/Space/Telescopes%20seeing%20through%20the%20dust.mp4"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mo-www.harvard.edu/Java/MiniSpectroscopy.html" TargetMode="External"/><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hyperlink" Target="../Video%20clips/Space/Elements%20in%20the%20stars.mp4"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hyperlink" Target="../Video%20clips/Space/Doppler%20sound%20only.aiff" TargetMode="External"/><Relationship Id="rId4" Type="http://schemas.openxmlformats.org/officeDocument/2006/relationships/hyperlink" Target="Doppler.aif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LIvVzJ6KZpk" TargetMode="External"/><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Video%20clips/Space/The%20big%20bang.mp4" TargetMode="External"/><Relationship Id="rId3" Type="http://schemas.openxmlformats.org/officeDocument/2006/relationships/hyperlink" Target="http://www.youtube.com/watch?v=FhfnqboacV0&amp;feature=mfu_in_order&amp;list=UL" TargetMode="External"/><Relationship Id="rId7" Type="http://schemas.openxmlformats.org/officeDocument/2006/relationships/hyperlink" Target="../Video%20clips/Space/Expanding%20Universe.mp4" TargetMode="External"/><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 Id="rId9" Type="http://schemas.openxmlformats.org/officeDocument/2006/relationships/hyperlink" Target="../Video%20clips/Space/Pre%20big%20bang&#61477;%20(2min).mp4"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Edwin_Hubble" TargetMode="External"/><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Hubble_Space_Telescope" TargetMode="External"/><Relationship Id="rId3" Type="http://schemas.openxmlformats.org/officeDocument/2006/relationships/image" Target="../media/image2.jpeg"/><Relationship Id="rId7" Type="http://schemas.openxmlformats.org/officeDocument/2006/relationships/hyperlink" Target="http://hubblesite.org/the_telescope/hubble_essentials/" TargetMode="External"/><Relationship Id="rId12" Type="http://schemas.openxmlformats.org/officeDocument/2006/relationships/hyperlink" Target="../Video%20clips/Space/SKA%20on%20news.mp4"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en.wikipedia.org/wiki/Parkes_Observatory" TargetMode="External"/><Relationship Id="rId11" Type="http://schemas.openxmlformats.org/officeDocument/2006/relationships/hyperlink" Target="http://hubblesite.org/gallery/album/" TargetMode="External"/><Relationship Id="rId5" Type="http://schemas.openxmlformats.org/officeDocument/2006/relationships/image" Target="../media/image4.jpeg"/><Relationship Id="rId10" Type="http://schemas.openxmlformats.org/officeDocument/2006/relationships/hyperlink" Target="http://www.skatelescope.org/" TargetMode="External"/><Relationship Id="rId4" Type="http://schemas.openxmlformats.org/officeDocument/2006/relationships/image" Target="../media/image3.jpeg"/><Relationship Id="rId9" Type="http://schemas.openxmlformats.org/officeDocument/2006/relationships/hyperlink" Target="http://www.naic.edu/public/the_telescope.htm"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www.e-education.psu.edu/astro801/book/export/html/1968"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big-bang-theory.com/" TargetMode="External"/><Relationship Id="rId2" Type="http://schemas.openxmlformats.org/officeDocument/2006/relationships/image" Target="../media/image29.jpeg"/><Relationship Id="rId1" Type="http://schemas.openxmlformats.org/officeDocument/2006/relationships/slideLayout" Target="../slideLayouts/slideLayout2.xml"/><Relationship Id="rId5" Type="http://schemas.openxmlformats.org/officeDocument/2006/relationships/hyperlink" Target="../Video%20clips/Space/Stars%20produce%20the%20elements.mp4" TargetMode="External"/><Relationship Id="rId4" Type="http://schemas.openxmlformats.org/officeDocument/2006/relationships/hyperlink" Target="../Video%20clips/Space/First%20particles-quarks.mp4" TargetMode="Externa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2.wmf"/><Relationship Id="rId18" Type="http://schemas.openxmlformats.org/officeDocument/2006/relationships/oleObject" Target="../embeddings/oleObject6.bin"/><Relationship Id="rId26" Type="http://schemas.openxmlformats.org/officeDocument/2006/relationships/image" Target="../media/image39.png"/><Relationship Id="rId3" Type="http://schemas.openxmlformats.org/officeDocument/2006/relationships/audio" Target="../media/audio1.wav"/><Relationship Id="rId21" Type="http://schemas.openxmlformats.org/officeDocument/2006/relationships/image" Target="../media/image36.wmf"/><Relationship Id="rId7" Type="http://schemas.openxmlformats.org/officeDocument/2006/relationships/audio" Target="../media/audio5.wav"/><Relationship Id="rId12" Type="http://schemas.openxmlformats.org/officeDocument/2006/relationships/oleObject" Target="../embeddings/oleObject3.bin"/><Relationship Id="rId17" Type="http://schemas.openxmlformats.org/officeDocument/2006/relationships/image" Target="../media/image34.wmf"/><Relationship Id="rId25" Type="http://schemas.openxmlformats.org/officeDocument/2006/relationships/image" Target="../media/image38.wmf"/><Relationship Id="rId2" Type="http://schemas.openxmlformats.org/officeDocument/2006/relationships/slideLayout" Target="../slideLayouts/slideLayout7.xml"/><Relationship Id="rId16" Type="http://schemas.openxmlformats.org/officeDocument/2006/relationships/oleObject" Target="../embeddings/oleObject5.bin"/><Relationship Id="rId20"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audio" Target="../media/audio4.wav"/><Relationship Id="rId11" Type="http://schemas.openxmlformats.org/officeDocument/2006/relationships/image" Target="../media/image31.wmf"/><Relationship Id="rId24" Type="http://schemas.openxmlformats.org/officeDocument/2006/relationships/oleObject" Target="../embeddings/oleObject9.bin"/><Relationship Id="rId5" Type="http://schemas.openxmlformats.org/officeDocument/2006/relationships/audio" Target="../media/audio3.wav"/><Relationship Id="rId15" Type="http://schemas.openxmlformats.org/officeDocument/2006/relationships/image" Target="../media/image33.wmf"/><Relationship Id="rId23" Type="http://schemas.openxmlformats.org/officeDocument/2006/relationships/image" Target="../media/image37.wmf"/><Relationship Id="rId10" Type="http://schemas.openxmlformats.org/officeDocument/2006/relationships/oleObject" Target="../embeddings/oleObject2.bin"/><Relationship Id="rId19" Type="http://schemas.openxmlformats.org/officeDocument/2006/relationships/image" Target="../media/image35.wmf"/><Relationship Id="rId4" Type="http://schemas.openxmlformats.org/officeDocument/2006/relationships/audio" Target="../media/audio2.wav"/><Relationship Id="rId9" Type="http://schemas.openxmlformats.org/officeDocument/2006/relationships/image" Target="../media/image30.wmf"/><Relationship Id="rId14" Type="http://schemas.openxmlformats.org/officeDocument/2006/relationships/oleObject" Target="../embeddings/oleObject4.bin"/><Relationship Id="rId22" Type="http://schemas.openxmlformats.org/officeDocument/2006/relationships/oleObject" Target="../embeddings/oleObject8.bin"/><Relationship Id="rId27"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hyperlink" Target="http://www.particleadventure.org/quarks.html"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audio" Target="../media/audio7.wav"/><Relationship Id="rId2" Type="http://schemas.openxmlformats.org/officeDocument/2006/relationships/audio" Target="../media/audio6.wav"/><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donut.fnal.gov/web_pages/neutrinospg/Neutrinos.html" TargetMode="External"/><Relationship Id="rId2" Type="http://schemas.openxmlformats.org/officeDocument/2006/relationships/hyperlink" Target="http://www.youtube.com/watch?v=9ugfTRKAYD0" TargetMode="Externa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hyperlink" Target="../Video%20clips/Space/Creation%20of%20elements.mp4" TargetMode="External"/><Relationship Id="rId2" Type="http://schemas.openxmlformats.org/officeDocument/2006/relationships/image" Target="../media/image42.jpeg"/><Relationship Id="rId1" Type="http://schemas.openxmlformats.org/officeDocument/2006/relationships/slideLayout" Target="../slideLayouts/slideLayout7.xml"/><Relationship Id="rId5" Type="http://schemas.openxmlformats.org/officeDocument/2006/relationships/hyperlink" Target="http://www.youtube.com/watch?v=3pAnRKD4raY" TargetMode="External"/><Relationship Id="rId4" Type="http://schemas.openxmlformats.org/officeDocument/2006/relationships/hyperlink" Target="http://www.youtube.com/watch?v=pag1NdPKcY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Video%20clips/Space/End%20of%20Universe.mp4" TargetMode="Externa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aerospaceguide.net/telescope/spitzer.html" TargetMode="External"/><Relationship Id="rId7" Type="http://schemas.openxmlformats.org/officeDocument/2006/relationships/hyperlink" Target="http://chandra.si.edu/about/axaf_mission.html" TargetMode="Externa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hyperlink" Target="http://www.google.com.au/imgres?q=Galex&amp;hl=en&amp;tbm=isch&amp;tbnid=LWoi3y2dGh05NM:&amp;imgrefurl=http://en.wikipedia.org/wiki/GALEX&amp;docid=61gyzDGo4yUKGM&amp;w=250&amp;h=311&amp;ei=zDFkTtkIqZqIB8jjwKIK&amp;zoom=1&amp;biw=1432&amp;bih=825&amp;iact=rc&amp;dur=109&amp;page=1&amp;tbnh=162&amp;tbnw=129&amp;start=0&amp;ndsp=26&amp;ved=1t:429,r:0,s:0&amp;tx=59&amp;ty=99" TargetMode="Externa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htwins.net/scale2/scale2.swf?bordercolor=white" TargetMode="External"/><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www.aerospaceweb.org/question/spacecraft/q0225.shtml"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www.talkorigins.org/faqs/astronomy/distance.html"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fld id="{7112F3BC-BA3F-45A4-8CD5-356BC79E3F96}" type="datetime1">
              <a:rPr lang="en-GB"/>
              <a:pPr/>
              <a:t>31/08/2012</a:t>
            </a:fld>
            <a:endParaRPr lang="en-GB"/>
          </a:p>
        </p:txBody>
      </p:sp>
      <p:sp>
        <p:nvSpPr>
          <p:cNvPr id="118787" name="Rectangle 3"/>
          <p:cNvSpPr>
            <a:spLocks noGrp="1" noChangeArrowheads="1"/>
          </p:cNvSpPr>
          <p:nvPr>
            <p:ph type="title"/>
          </p:nvPr>
        </p:nvSpPr>
        <p:spPr>
          <a:xfrm>
            <a:off x="0" y="260350"/>
            <a:ext cx="8610600" cy="1143000"/>
          </a:xfrm>
        </p:spPr>
        <p:txBody>
          <a:bodyPr/>
          <a:lstStyle/>
          <a:p>
            <a:r>
              <a:rPr lang="en-GB" sz="3600" dirty="0"/>
              <a:t>Evidence about the origins of the universe…</a:t>
            </a:r>
          </a:p>
        </p:txBody>
      </p:sp>
      <p:sp>
        <p:nvSpPr>
          <p:cNvPr id="7" name="TextBox 6"/>
          <p:cNvSpPr txBox="1"/>
          <p:nvPr/>
        </p:nvSpPr>
        <p:spPr>
          <a:xfrm>
            <a:off x="4767431" y="2252652"/>
            <a:ext cx="3278462" cy="461665"/>
          </a:xfrm>
          <a:prstGeom prst="rect">
            <a:avLst/>
          </a:prstGeom>
          <a:noFill/>
        </p:spPr>
        <p:txBody>
          <a:bodyPr wrap="none" rtlCol="0">
            <a:spAutoFit/>
          </a:bodyPr>
          <a:lstStyle/>
          <a:p>
            <a:r>
              <a:rPr lang="en-AU" dirty="0" smtClean="0">
                <a:hlinkClick r:id="rId2"/>
              </a:rPr>
              <a:t>World wide telescope</a:t>
            </a:r>
            <a:endParaRPr lang="en-AU" dirty="0"/>
          </a:p>
        </p:txBody>
      </p:sp>
      <p:sp>
        <p:nvSpPr>
          <p:cNvPr id="8" name="TextBox 7"/>
          <p:cNvSpPr txBox="1"/>
          <p:nvPr/>
        </p:nvSpPr>
        <p:spPr>
          <a:xfrm>
            <a:off x="219457" y="1520056"/>
            <a:ext cx="8778240" cy="830997"/>
          </a:xfrm>
          <a:prstGeom prst="rect">
            <a:avLst/>
          </a:prstGeom>
          <a:noFill/>
        </p:spPr>
        <p:txBody>
          <a:bodyPr wrap="square" rtlCol="0">
            <a:spAutoFit/>
          </a:bodyPr>
          <a:lstStyle/>
          <a:p>
            <a:r>
              <a:rPr lang="en-AU" dirty="0" smtClean="0"/>
              <a:t>We learn about the universe from telescopes because we can’t go there ourselves!</a:t>
            </a:r>
            <a:endParaRPr lang="en-AU" dirty="0"/>
          </a:p>
        </p:txBody>
      </p:sp>
      <p:sp>
        <p:nvSpPr>
          <p:cNvPr id="13" name="TextBox 12"/>
          <p:cNvSpPr txBox="1"/>
          <p:nvPr/>
        </p:nvSpPr>
        <p:spPr>
          <a:xfrm>
            <a:off x="36576" y="3016221"/>
            <a:ext cx="9144001" cy="830997"/>
          </a:xfrm>
          <a:prstGeom prst="rect">
            <a:avLst/>
          </a:prstGeom>
          <a:noFill/>
        </p:spPr>
        <p:txBody>
          <a:bodyPr wrap="square" rtlCol="0">
            <a:spAutoFit/>
          </a:bodyPr>
          <a:lstStyle/>
          <a:p>
            <a:r>
              <a:rPr lang="en-AU" dirty="0" smtClean="0"/>
              <a:t>Optical telescopes use lenses or mirrors to collect light, but there is a limit to the size that these can be made accurately.</a:t>
            </a:r>
            <a:endParaRPr lang="en-AU" dirty="0"/>
          </a:p>
        </p:txBody>
      </p:sp>
      <p:sp>
        <p:nvSpPr>
          <p:cNvPr id="14" name="TextBox 13"/>
          <p:cNvSpPr txBox="1"/>
          <p:nvPr/>
        </p:nvSpPr>
        <p:spPr>
          <a:xfrm>
            <a:off x="0" y="4088470"/>
            <a:ext cx="9144000" cy="1569660"/>
          </a:xfrm>
          <a:prstGeom prst="rect">
            <a:avLst/>
          </a:prstGeom>
          <a:noFill/>
        </p:spPr>
        <p:txBody>
          <a:bodyPr wrap="square" rtlCol="0">
            <a:spAutoFit/>
          </a:bodyPr>
          <a:lstStyle/>
          <a:p>
            <a:r>
              <a:rPr lang="en-AU" dirty="0" smtClean="0"/>
              <a:t>Radio telescopes can be made with much greater apertures and gather information in the cm to metre wavelength spectrum </a:t>
            </a:r>
            <a:r>
              <a:rPr lang="en-AU" dirty="0" err="1" smtClean="0"/>
              <a:t>ie</a:t>
            </a:r>
            <a:r>
              <a:rPr lang="en-AU" dirty="0" smtClean="0"/>
              <a:t> the region where the spectra from hydrogen from distant galaxies has been pushed by the red shift.</a:t>
            </a:r>
            <a:endParaRPr lang="en-AU" dirty="0"/>
          </a:p>
        </p:txBody>
      </p:sp>
      <p:sp>
        <p:nvSpPr>
          <p:cNvPr id="2" name="TextBox 1"/>
          <p:cNvSpPr txBox="1"/>
          <p:nvPr/>
        </p:nvSpPr>
        <p:spPr>
          <a:xfrm>
            <a:off x="219457" y="6136105"/>
            <a:ext cx="2629246" cy="461665"/>
          </a:xfrm>
          <a:prstGeom prst="rect">
            <a:avLst/>
          </a:prstGeom>
          <a:noFill/>
        </p:spPr>
        <p:txBody>
          <a:bodyPr wrap="none" rtlCol="0">
            <a:spAutoFit/>
          </a:bodyPr>
          <a:lstStyle/>
          <a:p>
            <a:r>
              <a:rPr lang="en-AU" dirty="0" smtClean="0">
                <a:hlinkClick r:id="rId3" action="ppaction://hlinkfile"/>
              </a:rPr>
              <a:t>Video-telescopes</a:t>
            </a:r>
            <a:endParaRPr lang="en-AU" dirty="0"/>
          </a:p>
        </p:txBody>
      </p:sp>
      <p:sp>
        <p:nvSpPr>
          <p:cNvPr id="3" name="TextBox 2"/>
          <p:cNvSpPr txBox="1"/>
          <p:nvPr/>
        </p:nvSpPr>
        <p:spPr>
          <a:xfrm>
            <a:off x="3801979" y="6160168"/>
            <a:ext cx="4541628" cy="461665"/>
          </a:xfrm>
          <a:prstGeom prst="rect">
            <a:avLst/>
          </a:prstGeom>
          <a:noFill/>
        </p:spPr>
        <p:txBody>
          <a:bodyPr wrap="none" rtlCol="0">
            <a:spAutoFit/>
          </a:bodyPr>
          <a:lstStyle/>
          <a:p>
            <a:r>
              <a:rPr lang="en-AU" dirty="0" smtClean="0">
                <a:hlinkClick r:id="rId4" action="ppaction://hlinkfile"/>
              </a:rPr>
              <a:t>Video-seeing through the dust</a:t>
            </a:r>
            <a:endParaRPr lang="en-AU" dirty="0"/>
          </a:p>
        </p:txBody>
      </p:sp>
      <p:sp>
        <p:nvSpPr>
          <p:cNvPr id="4" name="TextBox 3"/>
          <p:cNvSpPr txBox="1"/>
          <p:nvPr/>
        </p:nvSpPr>
        <p:spPr>
          <a:xfrm>
            <a:off x="7420218" y="5427297"/>
            <a:ext cx="684803" cy="461665"/>
          </a:xfrm>
          <a:prstGeom prst="rect">
            <a:avLst/>
          </a:prstGeom>
          <a:noFill/>
        </p:spPr>
        <p:txBody>
          <a:bodyPr wrap="none" rtlCol="0">
            <a:spAutoFit/>
          </a:bodyPr>
          <a:lstStyle/>
          <a:p>
            <a:r>
              <a:rPr lang="en-AU" dirty="0" smtClean="0">
                <a:hlinkClick r:id="rId5"/>
              </a:rPr>
              <a:t>link</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par>
                          <p:cTn id="18" fill="hold">
                            <p:stCondLst>
                              <p:cond delay="500"/>
                            </p:stCondLst>
                            <p:childTnLst>
                              <p:par>
                                <p:cTn id="19" presetID="6" presetClass="entr" presetSubtype="16"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childTnLst>
                          </p:cTn>
                        </p:par>
                        <p:par>
                          <p:cTn id="22" fill="hold">
                            <p:stCondLst>
                              <p:cond delay="2500"/>
                            </p:stCondLst>
                            <p:childTnLst>
                              <p:par>
                                <p:cTn id="23" presetID="6" presetClass="entr" presetSubtype="16"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par>
                          <p:cTn id="26" fill="hold">
                            <p:stCondLst>
                              <p:cond delay="4500"/>
                            </p:stCondLst>
                            <p:childTnLst>
                              <p:par>
                                <p:cTn id="27" presetID="6" presetClass="entr" presetSubtype="16"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circle(in)">
                                      <p:cBhvr>
                                        <p:cTn id="29" dur="2000"/>
                                        <p:tgtEl>
                                          <p:spTgt spid="3"/>
                                        </p:tgtEl>
                                      </p:cBhvr>
                                    </p:animEffect>
                                  </p:childTnLst>
                                </p:cTn>
                              </p:par>
                            </p:childTnLst>
                          </p:cTn>
                        </p:par>
                        <p:par>
                          <p:cTn id="30" fill="hold">
                            <p:stCondLst>
                              <p:cond delay="6500"/>
                            </p:stCondLst>
                            <p:childTnLst>
                              <p:par>
                                <p:cTn id="31" presetID="3" presetClass="entr" presetSubtype="1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14" grpId="0"/>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astronomynotes.com/ismnotes/plrelatn-anim.gif"/>
          <p:cNvPicPr>
            <a:picLocks noChangeAspect="1" noChangeArrowheads="1" noCrop="1"/>
          </p:cNvPicPr>
          <p:nvPr/>
        </p:nvPicPr>
        <p:blipFill>
          <a:blip r:embed="rId2" cstate="print"/>
          <a:srcRect/>
          <a:stretch>
            <a:fillRect/>
          </a:stretch>
        </p:blipFill>
        <p:spPr bwMode="auto">
          <a:xfrm>
            <a:off x="4330011" y="2199515"/>
            <a:ext cx="4600575" cy="4038601"/>
          </a:xfrm>
          <a:prstGeom prst="rect">
            <a:avLst/>
          </a:prstGeom>
          <a:noFill/>
        </p:spPr>
      </p:pic>
      <p:sp>
        <p:nvSpPr>
          <p:cNvPr id="3" name="Date Placeholder 2"/>
          <p:cNvSpPr>
            <a:spLocks noGrp="1"/>
          </p:cNvSpPr>
          <p:nvPr>
            <p:ph type="dt" sz="half" idx="10"/>
          </p:nvPr>
        </p:nvSpPr>
        <p:spPr/>
        <p:txBody>
          <a:bodyPr/>
          <a:lstStyle/>
          <a:p>
            <a:fld id="{DBEC1430-AA01-45A6-8232-FB053810AD69}" type="datetime1">
              <a:rPr lang="en-GB" smtClean="0"/>
              <a:pPr/>
              <a:t>31/08/2012</a:t>
            </a:fld>
            <a:endParaRPr lang="en-GB"/>
          </a:p>
        </p:txBody>
      </p:sp>
      <p:sp>
        <p:nvSpPr>
          <p:cNvPr id="4" name="TextBox 3"/>
          <p:cNvSpPr txBox="1"/>
          <p:nvPr/>
        </p:nvSpPr>
        <p:spPr>
          <a:xfrm>
            <a:off x="1488142" y="493060"/>
            <a:ext cx="1478290" cy="461665"/>
          </a:xfrm>
          <a:prstGeom prst="rect">
            <a:avLst/>
          </a:prstGeom>
          <a:noFill/>
        </p:spPr>
        <p:txBody>
          <a:bodyPr wrap="none" rtlCol="0">
            <a:spAutoFit/>
          </a:bodyPr>
          <a:lstStyle/>
          <a:p>
            <a:r>
              <a:rPr lang="en-AU" b="1" dirty="0" err="1" smtClean="0"/>
              <a:t>Cepheids</a:t>
            </a:r>
            <a:endParaRPr lang="en-AU" dirty="0"/>
          </a:p>
        </p:txBody>
      </p:sp>
      <p:sp>
        <p:nvSpPr>
          <p:cNvPr id="5" name="TextBox 4"/>
          <p:cNvSpPr txBox="1"/>
          <p:nvPr/>
        </p:nvSpPr>
        <p:spPr>
          <a:xfrm>
            <a:off x="421341" y="1156448"/>
            <a:ext cx="8192307" cy="2308324"/>
          </a:xfrm>
          <a:prstGeom prst="rect">
            <a:avLst/>
          </a:prstGeom>
          <a:noFill/>
        </p:spPr>
        <p:txBody>
          <a:bodyPr wrap="square" rtlCol="0">
            <a:spAutoFit/>
          </a:bodyPr>
          <a:lstStyle/>
          <a:p>
            <a:r>
              <a:rPr lang="en-AU" dirty="0" err="1" smtClean="0"/>
              <a:t>Cepheids</a:t>
            </a:r>
            <a:r>
              <a:rPr lang="en-AU" dirty="0" smtClean="0"/>
              <a:t>, also called Cepheid Variables, are stars which brighten and dim periodically. This </a:t>
            </a:r>
            <a:r>
              <a:rPr lang="en-AU" dirty="0" err="1" smtClean="0"/>
              <a:t>behavior</a:t>
            </a:r>
            <a:r>
              <a:rPr lang="en-AU" dirty="0" smtClean="0"/>
              <a:t> allows them to be used as cosmic yardsticks for distances up to a few tens of millions of light-years, as their period is proportional to their brightness.</a:t>
            </a:r>
          </a:p>
          <a:p>
            <a:endParaRPr lang="en-AU" dirty="0"/>
          </a:p>
        </p:txBody>
      </p:sp>
      <p:sp>
        <p:nvSpPr>
          <p:cNvPr id="6" name="TextBox 5"/>
          <p:cNvSpPr txBox="1"/>
          <p:nvPr/>
        </p:nvSpPr>
        <p:spPr>
          <a:xfrm>
            <a:off x="427079" y="3351904"/>
            <a:ext cx="8607193" cy="1200329"/>
          </a:xfrm>
          <a:prstGeom prst="rect">
            <a:avLst/>
          </a:prstGeom>
          <a:noFill/>
        </p:spPr>
        <p:txBody>
          <a:bodyPr wrap="square" rtlCol="0">
            <a:spAutoFit/>
          </a:bodyPr>
          <a:lstStyle/>
          <a:p>
            <a:r>
              <a:rPr lang="en-AU" dirty="0" smtClean="0"/>
              <a:t>By studying </a:t>
            </a:r>
            <a:r>
              <a:rPr lang="en-AU" dirty="0" err="1" smtClean="0"/>
              <a:t>Cepheids</a:t>
            </a:r>
            <a:r>
              <a:rPr lang="en-AU" dirty="0" smtClean="0"/>
              <a:t> in our own galaxy and calibrating their period against their brightness, we can estimate the distance to </a:t>
            </a:r>
            <a:r>
              <a:rPr lang="en-AU" dirty="0" err="1" smtClean="0"/>
              <a:t>Cepheids</a:t>
            </a:r>
            <a:r>
              <a:rPr lang="en-AU" dirty="0" smtClean="0"/>
              <a:t> in distant galaxies.</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2290"/>
                                        </p:tgtEl>
                                        <p:attrNameLst>
                                          <p:attrName>style.visibility</p:attrName>
                                        </p:attrNameLst>
                                      </p:cBhvr>
                                      <p:to>
                                        <p:strVal val="visible"/>
                                      </p:to>
                                    </p:set>
                                    <p:animEffect transition="in" filter="blinds(horizontal)">
                                      <p:cBhvr>
                                        <p:cTn id="16" dur="20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startrek-wallpapers.com/bulkupload/startrek/Star%20Trek%20TNG/Starship-Enterprise-NCC-1701-D-Background.jpg"/>
          <p:cNvPicPr>
            <a:picLocks noChangeAspect="1" noChangeArrowheads="1"/>
          </p:cNvPicPr>
          <p:nvPr/>
        </p:nvPicPr>
        <p:blipFill>
          <a:blip r:embed="rId2" cstate="print"/>
          <a:srcRect/>
          <a:stretch>
            <a:fillRect/>
          </a:stretch>
        </p:blipFill>
        <p:spPr bwMode="auto">
          <a:xfrm>
            <a:off x="1736034" y="1302026"/>
            <a:ext cx="7407965" cy="5555974"/>
          </a:xfrm>
          <a:prstGeom prst="rect">
            <a:avLst/>
          </a:prstGeom>
          <a:noFill/>
        </p:spPr>
      </p:pic>
      <p:sp>
        <p:nvSpPr>
          <p:cNvPr id="5" name="Date Placeholder 2"/>
          <p:cNvSpPr>
            <a:spLocks noGrp="1"/>
          </p:cNvSpPr>
          <p:nvPr>
            <p:ph type="dt" sz="half" idx="10"/>
          </p:nvPr>
        </p:nvSpPr>
        <p:spPr/>
        <p:txBody>
          <a:bodyPr/>
          <a:lstStyle/>
          <a:p>
            <a:fld id="{7112F3BC-BA3F-45A4-8CD5-356BC79E3F96}" type="datetime1">
              <a:rPr lang="en-GB"/>
              <a:pPr/>
              <a:t>31/08/2012</a:t>
            </a:fld>
            <a:endParaRPr lang="en-GB"/>
          </a:p>
        </p:txBody>
      </p:sp>
      <p:pic>
        <p:nvPicPr>
          <p:cNvPr id="118786" name="Picture 2" descr="spock1"/>
          <p:cNvPicPr>
            <a:picLocks noChangeAspect="1" noChangeArrowheads="1"/>
          </p:cNvPicPr>
          <p:nvPr/>
        </p:nvPicPr>
        <p:blipFill>
          <a:blip r:embed="rId3" cstate="print"/>
          <a:srcRect/>
          <a:stretch>
            <a:fillRect/>
          </a:stretch>
        </p:blipFill>
        <p:spPr bwMode="auto">
          <a:xfrm>
            <a:off x="0" y="3257550"/>
            <a:ext cx="2117725" cy="3600450"/>
          </a:xfrm>
          <a:prstGeom prst="rect">
            <a:avLst/>
          </a:prstGeom>
          <a:noFill/>
        </p:spPr>
      </p:pic>
      <p:sp>
        <p:nvSpPr>
          <p:cNvPr id="118787" name="Rectangle 3"/>
          <p:cNvSpPr>
            <a:spLocks noGrp="1" noChangeArrowheads="1"/>
          </p:cNvSpPr>
          <p:nvPr>
            <p:ph type="title"/>
          </p:nvPr>
        </p:nvSpPr>
        <p:spPr>
          <a:xfrm>
            <a:off x="0" y="0"/>
            <a:ext cx="9144000" cy="848139"/>
          </a:xfrm>
        </p:spPr>
        <p:txBody>
          <a:bodyPr/>
          <a:lstStyle/>
          <a:p>
            <a:r>
              <a:rPr lang="en-GB" sz="3200" dirty="0"/>
              <a:t>Evidence about the origins of the universe</a:t>
            </a:r>
            <a:r>
              <a:rPr lang="en-GB" dirty="0"/>
              <a:t>…</a:t>
            </a:r>
          </a:p>
        </p:txBody>
      </p:sp>
      <p:sp>
        <p:nvSpPr>
          <p:cNvPr id="118788" name="AutoShape 4"/>
          <p:cNvSpPr>
            <a:spLocks noChangeArrowheads="1"/>
          </p:cNvSpPr>
          <p:nvPr/>
        </p:nvSpPr>
        <p:spPr bwMode="auto">
          <a:xfrm>
            <a:off x="2129708" y="2029734"/>
            <a:ext cx="1845945" cy="1733883"/>
          </a:xfrm>
          <a:prstGeom prst="wedgeRoundRectCallout">
            <a:avLst>
              <a:gd name="adj1" fmla="val -103715"/>
              <a:gd name="adj2" fmla="val 130122"/>
              <a:gd name="adj3" fmla="val 16667"/>
            </a:avLst>
          </a:prstGeom>
          <a:solidFill>
            <a:schemeClr val="bg1"/>
          </a:solidFill>
          <a:ln w="31750">
            <a:solidFill>
              <a:schemeClr val="bg1"/>
            </a:solidFill>
            <a:miter lim="800000"/>
            <a:headEnd/>
            <a:tailEnd/>
          </a:ln>
          <a:effectLst/>
        </p:spPr>
        <p:txBody>
          <a:bodyPr/>
          <a:lstStyle/>
          <a:p>
            <a:pPr algn="ctr"/>
            <a:r>
              <a:rPr lang="en-GB" dirty="0" smtClean="0">
                <a:solidFill>
                  <a:schemeClr val="tx1"/>
                </a:solidFill>
              </a:rPr>
              <a:t>We need to look at Red </a:t>
            </a:r>
            <a:r>
              <a:rPr lang="en-GB" dirty="0">
                <a:solidFill>
                  <a:schemeClr val="tx1"/>
                </a:solidFill>
              </a:rPr>
              <a:t>Shift.  </a:t>
            </a:r>
            <a:r>
              <a:rPr lang="en-GB" dirty="0" smtClean="0">
                <a:solidFill>
                  <a:schemeClr val="tx1"/>
                </a:solidFill>
              </a:rPr>
              <a:t>Logical!</a:t>
            </a:r>
            <a:endParaRPr lang="en-GB" dirty="0">
              <a:solidFill>
                <a:schemeClr val="tx1"/>
              </a:solidFill>
            </a:endParaRPr>
          </a:p>
        </p:txBody>
      </p:sp>
      <p:sp>
        <p:nvSpPr>
          <p:cNvPr id="6" name="TextBox 5"/>
          <p:cNvSpPr txBox="1"/>
          <p:nvPr/>
        </p:nvSpPr>
        <p:spPr>
          <a:xfrm>
            <a:off x="328965" y="858662"/>
            <a:ext cx="1539204" cy="646331"/>
          </a:xfrm>
          <a:prstGeom prst="rect">
            <a:avLst/>
          </a:prstGeom>
          <a:noFill/>
        </p:spPr>
        <p:txBody>
          <a:bodyPr wrap="none" rtlCol="0">
            <a:spAutoFit/>
          </a:bodyPr>
          <a:lstStyle/>
          <a:p>
            <a:r>
              <a:rPr lang="en-AU" sz="3600" b="1" dirty="0" smtClean="0"/>
              <a:t>Speed</a:t>
            </a:r>
            <a:endParaRPr lang="en-AU"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8786"/>
                                        </p:tgtEl>
                                        <p:attrNameLst>
                                          <p:attrName>style.visibility</p:attrName>
                                        </p:attrNameLst>
                                      </p:cBhvr>
                                      <p:to>
                                        <p:strVal val="visible"/>
                                      </p:to>
                                    </p:set>
                                    <p:animEffect transition="in" filter="dissolve">
                                      <p:cBhvr>
                                        <p:cTn id="12" dur="500"/>
                                        <p:tgtEl>
                                          <p:spTgt spid="1187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88"/>
                                        </p:tgtEl>
                                        <p:attrNameLst>
                                          <p:attrName>style.visibility</p:attrName>
                                        </p:attrNameLst>
                                      </p:cBhvr>
                                      <p:to>
                                        <p:strVal val="visible"/>
                                      </p:to>
                                    </p:set>
                                    <p:animEffect transition="in" filter="wipe(left)">
                                      <p:cBhvr>
                                        <p:cTn id="17"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descr="PRISM"/>
          <p:cNvPicPr>
            <a:picLocks noChangeAspect="1" noChangeArrowheads="1"/>
          </p:cNvPicPr>
          <p:nvPr/>
        </p:nvPicPr>
        <p:blipFill>
          <a:blip r:embed="rId2" cstate="print"/>
          <a:srcRect/>
          <a:stretch>
            <a:fillRect/>
          </a:stretch>
        </p:blipFill>
        <p:spPr bwMode="auto">
          <a:xfrm>
            <a:off x="0" y="533400"/>
            <a:ext cx="9144000" cy="5822950"/>
          </a:xfrm>
          <a:prstGeom prst="rect">
            <a:avLst/>
          </a:prstGeom>
          <a:noFill/>
        </p:spPr>
      </p:pic>
      <p:grpSp>
        <p:nvGrpSpPr>
          <p:cNvPr id="119811" name="Group 3"/>
          <p:cNvGrpSpPr>
            <a:grpSpLocks/>
          </p:cNvGrpSpPr>
          <p:nvPr/>
        </p:nvGrpSpPr>
        <p:grpSpPr bwMode="auto">
          <a:xfrm>
            <a:off x="0" y="1752600"/>
            <a:ext cx="2362200" cy="1371600"/>
            <a:chOff x="0" y="1104"/>
            <a:chExt cx="1488" cy="864"/>
          </a:xfrm>
        </p:grpSpPr>
        <p:sp>
          <p:nvSpPr>
            <p:cNvPr id="119812" name="Text Box 4"/>
            <p:cNvSpPr txBox="1">
              <a:spLocks noChangeArrowheads="1"/>
            </p:cNvSpPr>
            <p:nvPr/>
          </p:nvSpPr>
          <p:spPr bwMode="auto">
            <a:xfrm>
              <a:off x="240" y="1104"/>
              <a:ext cx="1248" cy="596"/>
            </a:xfrm>
            <a:prstGeom prst="rect">
              <a:avLst/>
            </a:prstGeom>
            <a:noFill/>
            <a:ln w="9525">
              <a:noFill/>
              <a:miter lim="800000"/>
              <a:headEnd/>
              <a:tailEnd/>
            </a:ln>
            <a:effectLst/>
          </p:spPr>
          <p:txBody>
            <a:bodyPr>
              <a:spAutoFit/>
            </a:bodyPr>
            <a:lstStyle/>
            <a:p>
              <a:pPr algn="ctr">
                <a:spcBef>
                  <a:spcPct val="50000"/>
                </a:spcBef>
              </a:pPr>
              <a:r>
                <a:rPr lang="en-GB" sz="2800" b="1"/>
                <a:t>Source of light</a:t>
              </a:r>
            </a:p>
          </p:txBody>
        </p:sp>
        <p:sp>
          <p:nvSpPr>
            <p:cNvPr id="119813" name="Line 5"/>
            <p:cNvSpPr>
              <a:spLocks noChangeShapeType="1"/>
            </p:cNvSpPr>
            <p:nvPr/>
          </p:nvSpPr>
          <p:spPr bwMode="auto">
            <a:xfrm flipH="1">
              <a:off x="0" y="1680"/>
              <a:ext cx="528" cy="288"/>
            </a:xfrm>
            <a:prstGeom prst="line">
              <a:avLst/>
            </a:prstGeom>
            <a:noFill/>
            <a:ln w="34925">
              <a:solidFill>
                <a:schemeClr val="bg1"/>
              </a:solidFill>
              <a:round/>
              <a:headEnd/>
              <a:tailEnd type="triangle" w="med" len="med"/>
            </a:ln>
            <a:effectLst/>
          </p:spPr>
          <p:txBody>
            <a:bodyPr/>
            <a:lstStyle/>
            <a:p>
              <a:endParaRPr lang="en-AU"/>
            </a:p>
          </p:txBody>
        </p:sp>
      </p:grpSp>
      <p:grpSp>
        <p:nvGrpSpPr>
          <p:cNvPr id="119814" name="Group 6"/>
          <p:cNvGrpSpPr>
            <a:grpSpLocks/>
          </p:cNvGrpSpPr>
          <p:nvPr/>
        </p:nvGrpSpPr>
        <p:grpSpPr bwMode="auto">
          <a:xfrm>
            <a:off x="6227763" y="2205038"/>
            <a:ext cx="1981200" cy="1905000"/>
            <a:chOff x="4176" y="1440"/>
            <a:chExt cx="1248" cy="1200"/>
          </a:xfrm>
        </p:grpSpPr>
        <p:sp>
          <p:nvSpPr>
            <p:cNvPr id="119815" name="Text Box 7"/>
            <p:cNvSpPr txBox="1">
              <a:spLocks noChangeArrowheads="1"/>
            </p:cNvSpPr>
            <p:nvPr/>
          </p:nvSpPr>
          <p:spPr bwMode="auto">
            <a:xfrm>
              <a:off x="4176" y="1440"/>
              <a:ext cx="1248" cy="327"/>
            </a:xfrm>
            <a:prstGeom prst="rect">
              <a:avLst/>
            </a:prstGeom>
            <a:noFill/>
            <a:ln w="9525">
              <a:noFill/>
              <a:miter lim="800000"/>
              <a:headEnd/>
              <a:tailEnd/>
            </a:ln>
            <a:effectLst/>
          </p:spPr>
          <p:txBody>
            <a:bodyPr>
              <a:spAutoFit/>
            </a:bodyPr>
            <a:lstStyle/>
            <a:p>
              <a:pPr algn="ctr">
                <a:spcBef>
                  <a:spcPct val="50000"/>
                </a:spcBef>
              </a:pPr>
              <a:r>
                <a:rPr lang="en-GB" sz="2800" b="1"/>
                <a:t>“Spectra”</a:t>
              </a:r>
            </a:p>
          </p:txBody>
        </p:sp>
        <p:sp>
          <p:nvSpPr>
            <p:cNvPr id="119816" name="Line 8"/>
            <p:cNvSpPr>
              <a:spLocks noChangeShapeType="1"/>
            </p:cNvSpPr>
            <p:nvPr/>
          </p:nvSpPr>
          <p:spPr bwMode="auto">
            <a:xfrm flipH="1">
              <a:off x="4656" y="1776"/>
              <a:ext cx="384" cy="864"/>
            </a:xfrm>
            <a:prstGeom prst="line">
              <a:avLst/>
            </a:prstGeom>
            <a:noFill/>
            <a:ln w="34925">
              <a:solidFill>
                <a:schemeClr val="bg1"/>
              </a:solidFill>
              <a:round/>
              <a:headEnd/>
              <a:tailEnd type="triangle" w="med" len="med"/>
            </a:ln>
            <a:effectLst/>
          </p:spPr>
          <p:txBody>
            <a:bodyPr/>
            <a:lstStyle/>
            <a:p>
              <a:endParaRPr lang="en-AU"/>
            </a:p>
          </p:txBody>
        </p:sp>
      </p:grpSp>
      <p:sp>
        <p:nvSpPr>
          <p:cNvPr id="10" name="TextBox 9"/>
          <p:cNvSpPr txBox="1"/>
          <p:nvPr/>
        </p:nvSpPr>
        <p:spPr>
          <a:xfrm>
            <a:off x="168381" y="348844"/>
            <a:ext cx="8361584" cy="584775"/>
          </a:xfrm>
          <a:prstGeom prst="rect">
            <a:avLst/>
          </a:prstGeom>
          <a:noFill/>
        </p:spPr>
        <p:txBody>
          <a:bodyPr wrap="none" rtlCol="0">
            <a:spAutoFit/>
          </a:bodyPr>
          <a:lstStyle/>
          <a:p>
            <a:r>
              <a:rPr lang="en-AU" sz="3200" dirty="0" smtClean="0"/>
              <a:t>Stars produce continuous emission spectra</a:t>
            </a:r>
            <a:endParaRPr lang="en-AU"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9810"/>
                                        </p:tgtEl>
                                        <p:attrNameLst>
                                          <p:attrName>style.visibility</p:attrName>
                                        </p:attrNameLst>
                                      </p:cBhvr>
                                      <p:to>
                                        <p:strVal val="visible"/>
                                      </p:to>
                                    </p:set>
                                    <p:animEffect transition="in" filter="wipe(left)">
                                      <p:cBhvr>
                                        <p:cTn id="7" dur="500"/>
                                        <p:tgtEl>
                                          <p:spTgt spid="1198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9811"/>
                                        </p:tgtEl>
                                        <p:attrNameLst>
                                          <p:attrName>style.visibility</p:attrName>
                                        </p:attrNameLst>
                                      </p:cBhvr>
                                      <p:to>
                                        <p:strVal val="visible"/>
                                      </p:to>
                                    </p:set>
                                    <p:animEffect transition="in" filter="wipe(up)">
                                      <p:cBhvr>
                                        <p:cTn id="12" dur="500"/>
                                        <p:tgtEl>
                                          <p:spTgt spid="1198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9814"/>
                                        </p:tgtEl>
                                        <p:attrNameLst>
                                          <p:attrName>style.visibility</p:attrName>
                                        </p:attrNameLst>
                                      </p:cBhvr>
                                      <p:to>
                                        <p:strVal val="visible"/>
                                      </p:to>
                                    </p:set>
                                    <p:animEffect transition="in" filter="wipe(up)">
                                      <p:cBhvr>
                                        <p:cTn id="17" dur="500"/>
                                        <p:tgtEl>
                                          <p:spTgt spid="119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911087" y="0"/>
            <a:ext cx="7848600" cy="1384995"/>
          </a:xfrm>
          <a:prstGeom prst="rect">
            <a:avLst/>
          </a:prstGeom>
          <a:noFill/>
          <a:ln w="9525">
            <a:noFill/>
            <a:miter lim="800000"/>
            <a:headEnd/>
            <a:tailEnd/>
          </a:ln>
          <a:effectLst/>
        </p:spPr>
        <p:txBody>
          <a:bodyPr>
            <a:spAutoFit/>
          </a:bodyPr>
          <a:lstStyle/>
          <a:p>
            <a:pPr algn="ctr">
              <a:spcBef>
                <a:spcPct val="50000"/>
              </a:spcBef>
            </a:pPr>
            <a:r>
              <a:rPr lang="en-GB" sz="2800" dirty="0" smtClean="0">
                <a:solidFill>
                  <a:srgbClr val="CCCCFF"/>
                </a:solidFill>
              </a:rPr>
              <a:t>As light from a star passes through a cooler gas, individual frequencies of light are absorbed by the elements in the gas.</a:t>
            </a:r>
            <a:endParaRPr lang="en-GB" sz="2800" dirty="0">
              <a:solidFill>
                <a:srgbClr val="CCCCFF"/>
              </a:solidFill>
            </a:endParaRPr>
          </a:p>
        </p:txBody>
      </p:sp>
      <p:sp>
        <p:nvSpPr>
          <p:cNvPr id="120835" name="Line 3"/>
          <p:cNvSpPr>
            <a:spLocks noChangeShapeType="1"/>
          </p:cNvSpPr>
          <p:nvPr/>
        </p:nvSpPr>
        <p:spPr bwMode="auto">
          <a:xfrm>
            <a:off x="4724400" y="5334000"/>
            <a:ext cx="762000" cy="0"/>
          </a:xfrm>
          <a:prstGeom prst="line">
            <a:avLst/>
          </a:prstGeom>
          <a:noFill/>
          <a:ln w="9525">
            <a:solidFill>
              <a:schemeClr val="tx1"/>
            </a:solidFill>
            <a:round/>
            <a:headEnd/>
            <a:tailEnd type="triangle" w="med" len="med"/>
          </a:ln>
          <a:effectLst/>
        </p:spPr>
        <p:txBody>
          <a:bodyPr/>
          <a:lstStyle/>
          <a:p>
            <a:endParaRPr lang="en-AU"/>
          </a:p>
        </p:txBody>
      </p:sp>
      <p:sp>
        <p:nvSpPr>
          <p:cNvPr id="120836" name="AutoShape 4"/>
          <p:cNvSpPr>
            <a:spLocks noChangeArrowheads="1"/>
          </p:cNvSpPr>
          <p:nvPr/>
        </p:nvSpPr>
        <p:spPr bwMode="auto">
          <a:xfrm>
            <a:off x="4787900" y="3644900"/>
            <a:ext cx="1066800" cy="838200"/>
          </a:xfrm>
          <a:prstGeom prst="triangle">
            <a:avLst>
              <a:gd name="adj" fmla="val 50000"/>
            </a:avLst>
          </a:prstGeom>
          <a:gradFill rotWithShape="0">
            <a:gsLst>
              <a:gs pos="0">
                <a:schemeClr val="hlink">
                  <a:gamma/>
                  <a:tint val="0"/>
                  <a:invGamma/>
                </a:schemeClr>
              </a:gs>
              <a:gs pos="100000">
                <a:schemeClr val="hlink"/>
              </a:gs>
            </a:gsLst>
            <a:lin ang="5400000" scaled="1"/>
          </a:gradFill>
          <a:ln w="9525">
            <a:solidFill>
              <a:schemeClr val="tx1"/>
            </a:solidFill>
            <a:miter lim="800000"/>
            <a:headEnd/>
            <a:tailEnd/>
          </a:ln>
          <a:effectLst/>
        </p:spPr>
        <p:txBody>
          <a:bodyPr wrap="none" anchor="ctr"/>
          <a:lstStyle/>
          <a:p>
            <a:endParaRPr lang="en-AU"/>
          </a:p>
        </p:txBody>
      </p:sp>
      <p:grpSp>
        <p:nvGrpSpPr>
          <p:cNvPr id="120840" name="Group 8"/>
          <p:cNvGrpSpPr>
            <a:grpSpLocks/>
          </p:cNvGrpSpPr>
          <p:nvPr/>
        </p:nvGrpSpPr>
        <p:grpSpPr bwMode="auto">
          <a:xfrm>
            <a:off x="0" y="1125538"/>
            <a:ext cx="1800225" cy="1192212"/>
            <a:chOff x="1056" y="1152"/>
            <a:chExt cx="3552" cy="2352"/>
          </a:xfrm>
        </p:grpSpPr>
        <p:pic>
          <p:nvPicPr>
            <p:cNvPr id="120841" name="Picture 9" descr="Sun"/>
            <p:cNvPicPr>
              <a:picLocks noChangeAspect="1" noChangeArrowheads="1"/>
            </p:cNvPicPr>
            <p:nvPr/>
          </p:nvPicPr>
          <p:blipFill>
            <a:blip r:embed="rId2" cstate="print"/>
            <a:srcRect/>
            <a:stretch>
              <a:fillRect/>
            </a:stretch>
          </p:blipFill>
          <p:spPr bwMode="auto">
            <a:xfrm>
              <a:off x="1344" y="1200"/>
              <a:ext cx="3240" cy="2268"/>
            </a:xfrm>
            <a:prstGeom prst="rect">
              <a:avLst/>
            </a:prstGeom>
            <a:noFill/>
          </p:spPr>
        </p:pic>
        <p:sp>
          <p:nvSpPr>
            <p:cNvPr id="120842" name="Rectangle 10"/>
            <p:cNvSpPr>
              <a:spLocks noChangeArrowheads="1"/>
            </p:cNvSpPr>
            <p:nvPr/>
          </p:nvSpPr>
          <p:spPr bwMode="auto">
            <a:xfrm>
              <a:off x="1152" y="3386"/>
              <a:ext cx="1492" cy="118"/>
            </a:xfrm>
            <a:prstGeom prst="rect">
              <a:avLst/>
            </a:prstGeom>
            <a:solidFill>
              <a:schemeClr val="tx1"/>
            </a:solidFill>
            <a:ln w="9525">
              <a:solidFill>
                <a:schemeClr val="tx1"/>
              </a:solidFill>
              <a:miter lim="800000"/>
              <a:headEnd/>
              <a:tailEnd/>
            </a:ln>
            <a:effectLst/>
          </p:spPr>
          <p:txBody>
            <a:bodyPr wrap="none" anchor="ctr"/>
            <a:lstStyle/>
            <a:p>
              <a:endParaRPr lang="en-AU"/>
            </a:p>
          </p:txBody>
        </p:sp>
        <p:sp>
          <p:nvSpPr>
            <p:cNvPr id="120843" name="Rectangle 11"/>
            <p:cNvSpPr>
              <a:spLocks noChangeArrowheads="1"/>
            </p:cNvSpPr>
            <p:nvPr/>
          </p:nvSpPr>
          <p:spPr bwMode="auto">
            <a:xfrm>
              <a:off x="1056" y="1152"/>
              <a:ext cx="1440" cy="144"/>
            </a:xfrm>
            <a:prstGeom prst="rect">
              <a:avLst/>
            </a:prstGeom>
            <a:solidFill>
              <a:schemeClr val="tx1"/>
            </a:solidFill>
            <a:ln w="9525">
              <a:solidFill>
                <a:schemeClr val="tx1"/>
              </a:solidFill>
              <a:miter lim="800000"/>
              <a:headEnd/>
              <a:tailEnd/>
            </a:ln>
            <a:effectLst/>
          </p:spPr>
          <p:txBody>
            <a:bodyPr wrap="none" anchor="ctr"/>
            <a:lstStyle/>
            <a:p>
              <a:endParaRPr lang="en-AU"/>
            </a:p>
          </p:txBody>
        </p:sp>
        <p:sp>
          <p:nvSpPr>
            <p:cNvPr id="120844" name="Rectangle 12"/>
            <p:cNvSpPr>
              <a:spLocks noChangeArrowheads="1"/>
            </p:cNvSpPr>
            <p:nvPr/>
          </p:nvSpPr>
          <p:spPr bwMode="auto">
            <a:xfrm>
              <a:off x="4176" y="3360"/>
              <a:ext cx="432" cy="144"/>
            </a:xfrm>
            <a:prstGeom prst="rect">
              <a:avLst/>
            </a:prstGeom>
            <a:solidFill>
              <a:schemeClr val="tx1"/>
            </a:solidFill>
            <a:ln w="9525">
              <a:solidFill>
                <a:schemeClr val="tx1"/>
              </a:solidFill>
              <a:miter lim="800000"/>
              <a:headEnd/>
              <a:tailEnd/>
            </a:ln>
            <a:effectLst/>
          </p:spPr>
          <p:txBody>
            <a:bodyPr wrap="none" anchor="ctr"/>
            <a:lstStyle/>
            <a:p>
              <a:endParaRPr lang="en-AU"/>
            </a:p>
          </p:txBody>
        </p:sp>
      </p:grpSp>
      <p:grpSp>
        <p:nvGrpSpPr>
          <p:cNvPr id="120845" name="Group 13"/>
          <p:cNvGrpSpPr>
            <a:grpSpLocks/>
          </p:cNvGrpSpPr>
          <p:nvPr/>
        </p:nvGrpSpPr>
        <p:grpSpPr bwMode="auto">
          <a:xfrm>
            <a:off x="1575641" y="2520204"/>
            <a:ext cx="2520950" cy="1081087"/>
            <a:chOff x="873" y="1780"/>
            <a:chExt cx="1588" cy="681"/>
          </a:xfrm>
        </p:grpSpPr>
        <p:sp>
          <p:nvSpPr>
            <p:cNvPr id="120846" name="Freeform 14"/>
            <p:cNvSpPr>
              <a:spLocks/>
            </p:cNvSpPr>
            <p:nvPr/>
          </p:nvSpPr>
          <p:spPr bwMode="auto">
            <a:xfrm>
              <a:off x="873" y="1780"/>
              <a:ext cx="1588" cy="681"/>
            </a:xfrm>
            <a:custGeom>
              <a:avLst/>
              <a:gdLst/>
              <a:ahLst/>
              <a:cxnLst>
                <a:cxn ang="0">
                  <a:pos x="170" y="279"/>
                </a:cxn>
                <a:cxn ang="0">
                  <a:pos x="224" y="122"/>
                </a:cxn>
                <a:cxn ang="0">
                  <a:pos x="267" y="55"/>
                </a:cxn>
                <a:cxn ang="0">
                  <a:pos x="339" y="97"/>
                </a:cxn>
                <a:cxn ang="0">
                  <a:pos x="345" y="116"/>
                </a:cxn>
                <a:cxn ang="0">
                  <a:pos x="358" y="128"/>
                </a:cxn>
                <a:cxn ang="0">
                  <a:pos x="370" y="164"/>
                </a:cxn>
                <a:cxn ang="0">
                  <a:pos x="400" y="103"/>
                </a:cxn>
                <a:cxn ang="0">
                  <a:pos x="449" y="43"/>
                </a:cxn>
                <a:cxn ang="0">
                  <a:pos x="546" y="25"/>
                </a:cxn>
                <a:cxn ang="0">
                  <a:pos x="582" y="97"/>
                </a:cxn>
                <a:cxn ang="0">
                  <a:pos x="655" y="12"/>
                </a:cxn>
                <a:cxn ang="0">
                  <a:pos x="691" y="0"/>
                </a:cxn>
                <a:cxn ang="0">
                  <a:pos x="794" y="31"/>
                </a:cxn>
                <a:cxn ang="0">
                  <a:pos x="794" y="73"/>
                </a:cxn>
                <a:cxn ang="0">
                  <a:pos x="788" y="91"/>
                </a:cxn>
                <a:cxn ang="0">
                  <a:pos x="824" y="67"/>
                </a:cxn>
                <a:cxn ang="0">
                  <a:pos x="891" y="49"/>
                </a:cxn>
                <a:cxn ang="0">
                  <a:pos x="982" y="67"/>
                </a:cxn>
                <a:cxn ang="0">
                  <a:pos x="1025" y="116"/>
                </a:cxn>
                <a:cxn ang="0">
                  <a:pos x="1006" y="158"/>
                </a:cxn>
                <a:cxn ang="0">
                  <a:pos x="1122" y="219"/>
                </a:cxn>
                <a:cxn ang="0">
                  <a:pos x="1140" y="279"/>
                </a:cxn>
                <a:cxn ang="0">
                  <a:pos x="1037" y="352"/>
                </a:cxn>
                <a:cxn ang="0">
                  <a:pos x="1031" y="407"/>
                </a:cxn>
                <a:cxn ang="0">
                  <a:pos x="988" y="522"/>
                </a:cxn>
                <a:cxn ang="0">
                  <a:pos x="982" y="540"/>
                </a:cxn>
                <a:cxn ang="0">
                  <a:pos x="964" y="546"/>
                </a:cxn>
                <a:cxn ang="0">
                  <a:pos x="873" y="516"/>
                </a:cxn>
                <a:cxn ang="0">
                  <a:pos x="806" y="613"/>
                </a:cxn>
                <a:cxn ang="0">
                  <a:pos x="770" y="637"/>
                </a:cxn>
                <a:cxn ang="0">
                  <a:pos x="740" y="631"/>
                </a:cxn>
                <a:cxn ang="0">
                  <a:pos x="703" y="607"/>
                </a:cxn>
                <a:cxn ang="0">
                  <a:pos x="673" y="552"/>
                </a:cxn>
                <a:cxn ang="0">
                  <a:pos x="570" y="607"/>
                </a:cxn>
                <a:cxn ang="0">
                  <a:pos x="491" y="643"/>
                </a:cxn>
                <a:cxn ang="0">
                  <a:pos x="455" y="655"/>
                </a:cxn>
                <a:cxn ang="0">
                  <a:pos x="388" y="631"/>
                </a:cxn>
                <a:cxn ang="0">
                  <a:pos x="364" y="552"/>
                </a:cxn>
                <a:cxn ang="0">
                  <a:pos x="236" y="601"/>
                </a:cxn>
                <a:cxn ang="0">
                  <a:pos x="157" y="570"/>
                </a:cxn>
                <a:cxn ang="0">
                  <a:pos x="194" y="479"/>
                </a:cxn>
                <a:cxn ang="0">
                  <a:pos x="212" y="473"/>
                </a:cxn>
                <a:cxn ang="0">
                  <a:pos x="230" y="461"/>
                </a:cxn>
                <a:cxn ang="0">
                  <a:pos x="194" y="467"/>
                </a:cxn>
                <a:cxn ang="0">
                  <a:pos x="54" y="443"/>
                </a:cxn>
                <a:cxn ang="0">
                  <a:pos x="0" y="382"/>
                </a:cxn>
                <a:cxn ang="0">
                  <a:pos x="12" y="328"/>
                </a:cxn>
                <a:cxn ang="0">
                  <a:pos x="115" y="279"/>
                </a:cxn>
                <a:cxn ang="0">
                  <a:pos x="206" y="291"/>
                </a:cxn>
              </a:cxnLst>
              <a:rect l="0" t="0" r="r" b="b"/>
              <a:pathLst>
                <a:path w="1140" h="655">
                  <a:moveTo>
                    <a:pt x="170" y="279"/>
                  </a:moveTo>
                  <a:cubicBezTo>
                    <a:pt x="177" y="221"/>
                    <a:pt x="191" y="171"/>
                    <a:pt x="224" y="122"/>
                  </a:cubicBezTo>
                  <a:cubicBezTo>
                    <a:pt x="233" y="95"/>
                    <a:pt x="247" y="74"/>
                    <a:pt x="267" y="55"/>
                  </a:cubicBezTo>
                  <a:cubicBezTo>
                    <a:pt x="302" y="67"/>
                    <a:pt x="313" y="71"/>
                    <a:pt x="339" y="97"/>
                  </a:cubicBezTo>
                  <a:cubicBezTo>
                    <a:pt x="341" y="103"/>
                    <a:pt x="342" y="110"/>
                    <a:pt x="345" y="116"/>
                  </a:cubicBezTo>
                  <a:cubicBezTo>
                    <a:pt x="348" y="121"/>
                    <a:pt x="355" y="123"/>
                    <a:pt x="358" y="128"/>
                  </a:cubicBezTo>
                  <a:cubicBezTo>
                    <a:pt x="364" y="139"/>
                    <a:pt x="370" y="164"/>
                    <a:pt x="370" y="164"/>
                  </a:cubicBezTo>
                  <a:cubicBezTo>
                    <a:pt x="385" y="118"/>
                    <a:pt x="375" y="138"/>
                    <a:pt x="400" y="103"/>
                  </a:cubicBezTo>
                  <a:cubicBezTo>
                    <a:pt x="410" y="73"/>
                    <a:pt x="419" y="52"/>
                    <a:pt x="449" y="43"/>
                  </a:cubicBezTo>
                  <a:cubicBezTo>
                    <a:pt x="502" y="8"/>
                    <a:pt x="471" y="18"/>
                    <a:pt x="546" y="25"/>
                  </a:cubicBezTo>
                  <a:cubicBezTo>
                    <a:pt x="560" y="47"/>
                    <a:pt x="574" y="72"/>
                    <a:pt x="582" y="97"/>
                  </a:cubicBezTo>
                  <a:cubicBezTo>
                    <a:pt x="603" y="54"/>
                    <a:pt x="617" y="38"/>
                    <a:pt x="655" y="12"/>
                  </a:cubicBezTo>
                  <a:cubicBezTo>
                    <a:pt x="665" y="5"/>
                    <a:pt x="691" y="0"/>
                    <a:pt x="691" y="0"/>
                  </a:cubicBezTo>
                  <a:cubicBezTo>
                    <a:pt x="732" y="5"/>
                    <a:pt x="760" y="8"/>
                    <a:pt x="794" y="31"/>
                  </a:cubicBezTo>
                  <a:cubicBezTo>
                    <a:pt x="802" y="55"/>
                    <a:pt x="802" y="45"/>
                    <a:pt x="794" y="73"/>
                  </a:cubicBezTo>
                  <a:cubicBezTo>
                    <a:pt x="792" y="79"/>
                    <a:pt x="782" y="92"/>
                    <a:pt x="788" y="91"/>
                  </a:cubicBezTo>
                  <a:cubicBezTo>
                    <a:pt x="802" y="88"/>
                    <a:pt x="811" y="73"/>
                    <a:pt x="824" y="67"/>
                  </a:cubicBezTo>
                  <a:cubicBezTo>
                    <a:pt x="862" y="49"/>
                    <a:pt x="840" y="56"/>
                    <a:pt x="891" y="49"/>
                  </a:cubicBezTo>
                  <a:cubicBezTo>
                    <a:pt x="922" y="53"/>
                    <a:pt x="952" y="57"/>
                    <a:pt x="982" y="67"/>
                  </a:cubicBezTo>
                  <a:cubicBezTo>
                    <a:pt x="995" y="87"/>
                    <a:pt x="1011" y="96"/>
                    <a:pt x="1025" y="116"/>
                  </a:cubicBezTo>
                  <a:cubicBezTo>
                    <a:pt x="1034" y="142"/>
                    <a:pt x="1032" y="150"/>
                    <a:pt x="1006" y="158"/>
                  </a:cubicBezTo>
                  <a:cubicBezTo>
                    <a:pt x="1063" y="165"/>
                    <a:pt x="1089" y="171"/>
                    <a:pt x="1122" y="219"/>
                  </a:cubicBezTo>
                  <a:cubicBezTo>
                    <a:pt x="1129" y="239"/>
                    <a:pt x="1133" y="259"/>
                    <a:pt x="1140" y="279"/>
                  </a:cubicBezTo>
                  <a:cubicBezTo>
                    <a:pt x="1127" y="333"/>
                    <a:pt x="1083" y="334"/>
                    <a:pt x="1037" y="352"/>
                  </a:cubicBezTo>
                  <a:cubicBezTo>
                    <a:pt x="1011" y="391"/>
                    <a:pt x="1036" y="345"/>
                    <a:pt x="1031" y="407"/>
                  </a:cubicBezTo>
                  <a:cubicBezTo>
                    <a:pt x="1027" y="453"/>
                    <a:pt x="1007" y="483"/>
                    <a:pt x="988" y="522"/>
                  </a:cubicBezTo>
                  <a:cubicBezTo>
                    <a:pt x="985" y="528"/>
                    <a:pt x="986" y="536"/>
                    <a:pt x="982" y="540"/>
                  </a:cubicBezTo>
                  <a:cubicBezTo>
                    <a:pt x="978" y="544"/>
                    <a:pt x="970" y="544"/>
                    <a:pt x="964" y="546"/>
                  </a:cubicBezTo>
                  <a:cubicBezTo>
                    <a:pt x="930" y="540"/>
                    <a:pt x="901" y="535"/>
                    <a:pt x="873" y="516"/>
                  </a:cubicBezTo>
                  <a:cubicBezTo>
                    <a:pt x="856" y="549"/>
                    <a:pt x="836" y="589"/>
                    <a:pt x="806" y="613"/>
                  </a:cubicBezTo>
                  <a:cubicBezTo>
                    <a:pt x="795" y="622"/>
                    <a:pt x="770" y="637"/>
                    <a:pt x="770" y="637"/>
                  </a:cubicBezTo>
                  <a:cubicBezTo>
                    <a:pt x="760" y="635"/>
                    <a:pt x="749" y="635"/>
                    <a:pt x="740" y="631"/>
                  </a:cubicBezTo>
                  <a:cubicBezTo>
                    <a:pt x="727" y="625"/>
                    <a:pt x="703" y="607"/>
                    <a:pt x="703" y="607"/>
                  </a:cubicBezTo>
                  <a:cubicBezTo>
                    <a:pt x="676" y="565"/>
                    <a:pt x="684" y="584"/>
                    <a:pt x="673" y="552"/>
                  </a:cubicBezTo>
                  <a:cubicBezTo>
                    <a:pt x="643" y="572"/>
                    <a:pt x="604" y="596"/>
                    <a:pt x="570" y="607"/>
                  </a:cubicBezTo>
                  <a:cubicBezTo>
                    <a:pt x="544" y="627"/>
                    <a:pt x="522" y="634"/>
                    <a:pt x="491" y="643"/>
                  </a:cubicBezTo>
                  <a:cubicBezTo>
                    <a:pt x="479" y="647"/>
                    <a:pt x="455" y="655"/>
                    <a:pt x="455" y="655"/>
                  </a:cubicBezTo>
                  <a:cubicBezTo>
                    <a:pt x="431" y="647"/>
                    <a:pt x="409" y="645"/>
                    <a:pt x="388" y="631"/>
                  </a:cubicBezTo>
                  <a:cubicBezTo>
                    <a:pt x="369" y="603"/>
                    <a:pt x="369" y="587"/>
                    <a:pt x="364" y="552"/>
                  </a:cubicBezTo>
                  <a:cubicBezTo>
                    <a:pt x="322" y="578"/>
                    <a:pt x="282" y="586"/>
                    <a:pt x="236" y="601"/>
                  </a:cubicBezTo>
                  <a:cubicBezTo>
                    <a:pt x="195" y="596"/>
                    <a:pt x="180" y="601"/>
                    <a:pt x="157" y="570"/>
                  </a:cubicBezTo>
                  <a:cubicBezTo>
                    <a:pt x="161" y="550"/>
                    <a:pt x="169" y="487"/>
                    <a:pt x="194" y="479"/>
                  </a:cubicBezTo>
                  <a:cubicBezTo>
                    <a:pt x="200" y="477"/>
                    <a:pt x="206" y="476"/>
                    <a:pt x="212" y="473"/>
                  </a:cubicBezTo>
                  <a:cubicBezTo>
                    <a:pt x="218" y="470"/>
                    <a:pt x="237" y="463"/>
                    <a:pt x="230" y="461"/>
                  </a:cubicBezTo>
                  <a:cubicBezTo>
                    <a:pt x="218" y="457"/>
                    <a:pt x="206" y="465"/>
                    <a:pt x="194" y="467"/>
                  </a:cubicBezTo>
                  <a:cubicBezTo>
                    <a:pt x="81" y="460"/>
                    <a:pt x="119" y="464"/>
                    <a:pt x="54" y="443"/>
                  </a:cubicBezTo>
                  <a:cubicBezTo>
                    <a:pt x="38" y="419"/>
                    <a:pt x="16" y="406"/>
                    <a:pt x="0" y="382"/>
                  </a:cubicBezTo>
                  <a:cubicBezTo>
                    <a:pt x="0" y="380"/>
                    <a:pt x="6" y="337"/>
                    <a:pt x="12" y="328"/>
                  </a:cubicBezTo>
                  <a:cubicBezTo>
                    <a:pt x="42" y="288"/>
                    <a:pt x="69" y="290"/>
                    <a:pt x="115" y="279"/>
                  </a:cubicBezTo>
                  <a:cubicBezTo>
                    <a:pt x="198" y="285"/>
                    <a:pt x="170" y="273"/>
                    <a:pt x="206" y="291"/>
                  </a:cubicBezTo>
                </a:path>
              </a:pathLst>
            </a:custGeom>
            <a:gradFill rotWithShape="1">
              <a:gsLst>
                <a:gs pos="0">
                  <a:schemeClr val="folHlink"/>
                </a:gs>
                <a:gs pos="100000">
                  <a:srgbClr val="CCCCFF"/>
                </a:gs>
              </a:gsLst>
              <a:path path="rect">
                <a:fillToRect l="50000" t="50000" r="50000" b="50000"/>
              </a:path>
            </a:gradFill>
            <a:ln w="9525">
              <a:solidFill>
                <a:schemeClr val="tx1"/>
              </a:solidFill>
              <a:round/>
              <a:headEnd/>
              <a:tailEnd/>
            </a:ln>
            <a:effectLst/>
          </p:spPr>
          <p:txBody>
            <a:bodyPr/>
            <a:lstStyle/>
            <a:p>
              <a:endParaRPr lang="en-AU"/>
            </a:p>
          </p:txBody>
        </p:sp>
        <p:sp>
          <p:nvSpPr>
            <p:cNvPr id="120847" name="Text Box 15"/>
            <p:cNvSpPr txBox="1">
              <a:spLocks noChangeArrowheads="1"/>
            </p:cNvSpPr>
            <p:nvPr/>
          </p:nvSpPr>
          <p:spPr bwMode="auto">
            <a:xfrm>
              <a:off x="1292" y="1979"/>
              <a:ext cx="1103" cy="327"/>
            </a:xfrm>
            <a:prstGeom prst="rect">
              <a:avLst/>
            </a:prstGeom>
            <a:noFill/>
            <a:ln w="9525">
              <a:noFill/>
              <a:miter lim="800000"/>
              <a:headEnd/>
              <a:tailEnd/>
            </a:ln>
            <a:effectLst/>
          </p:spPr>
          <p:txBody>
            <a:bodyPr>
              <a:spAutoFit/>
            </a:bodyPr>
            <a:lstStyle/>
            <a:p>
              <a:pPr>
                <a:spcBef>
                  <a:spcPct val="50000"/>
                </a:spcBef>
              </a:pPr>
              <a:r>
                <a:rPr lang="en-GB" sz="2800" b="1" dirty="0" smtClean="0">
                  <a:solidFill>
                    <a:schemeClr val="tx1"/>
                  </a:solidFill>
                </a:rPr>
                <a:t>hydrogen</a:t>
              </a:r>
              <a:endParaRPr lang="en-GB" sz="2800" b="1" dirty="0">
                <a:solidFill>
                  <a:schemeClr val="tx1"/>
                </a:solidFill>
              </a:endParaRPr>
            </a:p>
          </p:txBody>
        </p:sp>
      </p:grpSp>
      <p:sp>
        <p:nvSpPr>
          <p:cNvPr id="120848" name="AutoShape 16"/>
          <p:cNvSpPr>
            <a:spLocks noChangeArrowheads="1"/>
          </p:cNvSpPr>
          <p:nvPr/>
        </p:nvSpPr>
        <p:spPr bwMode="auto">
          <a:xfrm rot="1750936">
            <a:off x="1371227" y="2114923"/>
            <a:ext cx="865188" cy="504825"/>
          </a:xfrm>
          <a:prstGeom prst="rightArrow">
            <a:avLst>
              <a:gd name="adj1" fmla="val 50000"/>
              <a:gd name="adj2" fmla="val 42846"/>
            </a:avLst>
          </a:prstGeom>
          <a:solidFill>
            <a:srgbClr val="FF0000"/>
          </a:solidFill>
          <a:ln w="9525">
            <a:solidFill>
              <a:schemeClr val="tx1"/>
            </a:solidFill>
            <a:miter lim="800000"/>
            <a:headEnd/>
            <a:tailEnd/>
          </a:ln>
          <a:effectLst/>
        </p:spPr>
        <p:txBody>
          <a:bodyPr wrap="none" anchor="ctr"/>
          <a:lstStyle/>
          <a:p>
            <a:endParaRPr lang="en-AU"/>
          </a:p>
        </p:txBody>
      </p:sp>
      <p:sp>
        <p:nvSpPr>
          <p:cNvPr id="120849" name="AutoShape 17"/>
          <p:cNvSpPr>
            <a:spLocks noChangeArrowheads="1"/>
          </p:cNvSpPr>
          <p:nvPr/>
        </p:nvSpPr>
        <p:spPr bwMode="auto">
          <a:xfrm rot="1750936">
            <a:off x="4140200" y="3500438"/>
            <a:ext cx="865188" cy="504825"/>
          </a:xfrm>
          <a:prstGeom prst="rightArrow">
            <a:avLst>
              <a:gd name="adj1" fmla="val 50000"/>
              <a:gd name="adj2" fmla="val 42846"/>
            </a:avLst>
          </a:prstGeom>
          <a:solidFill>
            <a:srgbClr val="FF0000"/>
          </a:solidFill>
          <a:ln w="9525">
            <a:solidFill>
              <a:schemeClr val="tx1"/>
            </a:solidFill>
            <a:miter lim="800000"/>
            <a:headEnd/>
            <a:tailEnd/>
          </a:ln>
          <a:effectLst/>
        </p:spPr>
        <p:txBody>
          <a:bodyPr wrap="none" anchor="ctr"/>
          <a:lstStyle/>
          <a:p>
            <a:endParaRPr lang="en-AU"/>
          </a:p>
        </p:txBody>
      </p:sp>
      <p:sp>
        <p:nvSpPr>
          <p:cNvPr id="120850" name="AutoShape 18"/>
          <p:cNvSpPr>
            <a:spLocks noChangeArrowheads="1"/>
          </p:cNvSpPr>
          <p:nvPr/>
        </p:nvSpPr>
        <p:spPr bwMode="auto">
          <a:xfrm rot="1750936">
            <a:off x="5867400" y="4221163"/>
            <a:ext cx="865188" cy="504825"/>
          </a:xfrm>
          <a:prstGeom prst="rightArrow">
            <a:avLst>
              <a:gd name="adj1" fmla="val 50000"/>
              <a:gd name="adj2" fmla="val 42846"/>
            </a:avLst>
          </a:prstGeom>
          <a:solidFill>
            <a:srgbClr val="FF0000"/>
          </a:solidFill>
          <a:ln w="9525">
            <a:solidFill>
              <a:schemeClr val="tx1"/>
            </a:solidFill>
            <a:miter lim="800000"/>
            <a:headEnd/>
            <a:tailEnd/>
          </a:ln>
          <a:effectLst/>
        </p:spPr>
        <p:txBody>
          <a:bodyPr wrap="none" anchor="ctr"/>
          <a:lstStyle/>
          <a:p>
            <a:endParaRPr lang="en-AU"/>
          </a:p>
        </p:txBody>
      </p:sp>
      <p:sp>
        <p:nvSpPr>
          <p:cNvPr id="120851" name="Text Box 19"/>
          <p:cNvSpPr txBox="1">
            <a:spLocks noChangeArrowheads="1"/>
          </p:cNvSpPr>
          <p:nvPr/>
        </p:nvSpPr>
        <p:spPr bwMode="auto">
          <a:xfrm>
            <a:off x="107950" y="4797425"/>
            <a:ext cx="4857750" cy="1384995"/>
          </a:xfrm>
          <a:prstGeom prst="rect">
            <a:avLst/>
          </a:prstGeom>
          <a:solidFill>
            <a:schemeClr val="accent2"/>
          </a:solidFill>
          <a:ln w="9525">
            <a:noFill/>
            <a:miter lim="800000"/>
            <a:headEnd/>
            <a:tailEnd/>
          </a:ln>
          <a:effectLst/>
        </p:spPr>
        <p:txBody>
          <a:bodyPr>
            <a:spAutoFit/>
          </a:bodyPr>
          <a:lstStyle/>
          <a:p>
            <a:pPr algn="ctr">
              <a:spcBef>
                <a:spcPct val="50000"/>
              </a:spcBef>
            </a:pPr>
            <a:r>
              <a:rPr lang="en-GB" sz="2800" b="1" i="1" dirty="0"/>
              <a:t>Some wavelengths of light are </a:t>
            </a:r>
            <a:r>
              <a:rPr lang="en-GB" sz="2800" b="1" i="1" u="sng" dirty="0"/>
              <a:t>absorbed</a:t>
            </a:r>
            <a:r>
              <a:rPr lang="en-GB" sz="2800" b="1" i="1" dirty="0"/>
              <a:t> by the gas – </a:t>
            </a:r>
            <a:r>
              <a:rPr lang="en-GB" sz="2800" b="1" i="1" dirty="0" smtClean="0"/>
              <a:t>a line absorption spectrum</a:t>
            </a:r>
            <a:endParaRPr lang="en-GB" sz="2800" b="1" i="1" dirty="0"/>
          </a:p>
        </p:txBody>
      </p:sp>
      <p:sp>
        <p:nvSpPr>
          <p:cNvPr id="21" name="TextBox 20"/>
          <p:cNvSpPr txBox="1"/>
          <p:nvPr/>
        </p:nvSpPr>
        <p:spPr>
          <a:xfrm>
            <a:off x="4007223" y="6248400"/>
            <a:ext cx="1540806" cy="461665"/>
          </a:xfrm>
          <a:prstGeom prst="rect">
            <a:avLst/>
          </a:prstGeom>
          <a:noFill/>
        </p:spPr>
        <p:txBody>
          <a:bodyPr wrap="none" rtlCol="0">
            <a:spAutoFit/>
          </a:bodyPr>
          <a:lstStyle/>
          <a:p>
            <a:r>
              <a:rPr lang="en-AU" dirty="0" smtClean="0">
                <a:hlinkClick r:id="rId3"/>
              </a:rPr>
              <a:t>animation</a:t>
            </a:r>
            <a:endParaRPr lang="en-AU" dirty="0"/>
          </a:p>
        </p:txBody>
      </p:sp>
      <p:pic>
        <p:nvPicPr>
          <p:cNvPr id="8195" name="Picture 3"/>
          <p:cNvPicPr>
            <a:picLocks noChangeAspect="1" noChangeArrowheads="1"/>
          </p:cNvPicPr>
          <p:nvPr/>
        </p:nvPicPr>
        <p:blipFill>
          <a:blip r:embed="rId4" cstate="print"/>
          <a:srcRect/>
          <a:stretch>
            <a:fillRect/>
          </a:stretch>
        </p:blipFill>
        <p:spPr bwMode="auto">
          <a:xfrm>
            <a:off x="5086350" y="5081308"/>
            <a:ext cx="4057650" cy="514350"/>
          </a:xfrm>
          <a:prstGeom prst="rect">
            <a:avLst/>
          </a:prstGeom>
          <a:noFill/>
          <a:ln w="9525">
            <a:noFill/>
            <a:miter lim="800000"/>
            <a:headEnd/>
            <a:tailEnd/>
          </a:ln>
        </p:spPr>
      </p:pic>
      <p:sp>
        <p:nvSpPr>
          <p:cNvPr id="2" name="TextBox 1"/>
          <p:cNvSpPr txBox="1"/>
          <p:nvPr/>
        </p:nvSpPr>
        <p:spPr>
          <a:xfrm>
            <a:off x="6299995" y="6248399"/>
            <a:ext cx="1127748" cy="461665"/>
          </a:xfrm>
          <a:prstGeom prst="rect">
            <a:avLst/>
          </a:prstGeom>
          <a:noFill/>
        </p:spPr>
        <p:txBody>
          <a:bodyPr wrap="square" rtlCol="0">
            <a:spAutoFit/>
          </a:bodyPr>
          <a:lstStyle/>
          <a:p>
            <a:r>
              <a:rPr lang="en-AU" dirty="0" smtClean="0">
                <a:hlinkClick r:id="rId5" action="ppaction://hlinkfile"/>
              </a:rPr>
              <a:t>Video</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0840"/>
                                        </p:tgtEl>
                                        <p:attrNameLst>
                                          <p:attrName>style.visibility</p:attrName>
                                        </p:attrNameLst>
                                      </p:cBhvr>
                                      <p:to>
                                        <p:strVal val="visible"/>
                                      </p:to>
                                    </p:set>
                                    <p:anim calcmode="lin" valueType="num">
                                      <p:cBhvr>
                                        <p:cTn id="7" dur="500" fill="hold"/>
                                        <p:tgtEl>
                                          <p:spTgt spid="120840"/>
                                        </p:tgtEl>
                                        <p:attrNameLst>
                                          <p:attrName>ppt_w</p:attrName>
                                        </p:attrNameLst>
                                      </p:cBhvr>
                                      <p:tavLst>
                                        <p:tav tm="0">
                                          <p:val>
                                            <p:fltVal val="0"/>
                                          </p:val>
                                        </p:tav>
                                        <p:tav tm="100000">
                                          <p:val>
                                            <p:strVal val="#ppt_w"/>
                                          </p:val>
                                        </p:tav>
                                      </p:tavLst>
                                    </p:anim>
                                    <p:anim calcmode="lin" valueType="num">
                                      <p:cBhvr>
                                        <p:cTn id="8" dur="500" fill="hold"/>
                                        <p:tgtEl>
                                          <p:spTgt spid="12084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0848"/>
                                        </p:tgtEl>
                                        <p:attrNameLst>
                                          <p:attrName>style.visibility</p:attrName>
                                        </p:attrNameLst>
                                      </p:cBhvr>
                                      <p:to>
                                        <p:strVal val="visible"/>
                                      </p:to>
                                    </p:set>
                                    <p:animEffect transition="in" filter="wipe(left)">
                                      <p:cBhvr>
                                        <p:cTn id="13" dur="500"/>
                                        <p:tgtEl>
                                          <p:spTgt spid="12084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20845"/>
                                        </p:tgtEl>
                                        <p:attrNameLst>
                                          <p:attrName>style.visibility</p:attrName>
                                        </p:attrNameLst>
                                      </p:cBhvr>
                                      <p:to>
                                        <p:strVal val="visible"/>
                                      </p:to>
                                    </p:set>
                                    <p:animEffect transition="in" filter="wipe(left)">
                                      <p:cBhvr>
                                        <p:cTn id="18" dur="500"/>
                                        <p:tgtEl>
                                          <p:spTgt spid="12084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0849"/>
                                        </p:tgtEl>
                                        <p:attrNameLst>
                                          <p:attrName>style.visibility</p:attrName>
                                        </p:attrNameLst>
                                      </p:cBhvr>
                                      <p:to>
                                        <p:strVal val="visible"/>
                                      </p:to>
                                    </p:set>
                                    <p:animEffect transition="in" filter="wipe(left)">
                                      <p:cBhvr>
                                        <p:cTn id="23" dur="500"/>
                                        <p:tgtEl>
                                          <p:spTgt spid="12084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20836"/>
                                        </p:tgtEl>
                                        <p:attrNameLst>
                                          <p:attrName>style.visibility</p:attrName>
                                        </p:attrNameLst>
                                      </p:cBhvr>
                                      <p:to>
                                        <p:strVal val="visible"/>
                                      </p:to>
                                    </p:set>
                                    <p:animEffect transition="in" filter="wipe(up)">
                                      <p:cBhvr>
                                        <p:cTn id="28" dur="500"/>
                                        <p:tgtEl>
                                          <p:spTgt spid="12083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0850"/>
                                        </p:tgtEl>
                                        <p:attrNameLst>
                                          <p:attrName>style.visibility</p:attrName>
                                        </p:attrNameLst>
                                      </p:cBhvr>
                                      <p:to>
                                        <p:strVal val="visible"/>
                                      </p:to>
                                    </p:set>
                                    <p:animEffect transition="in" filter="wipe(left)">
                                      <p:cBhvr>
                                        <p:cTn id="33" dur="500"/>
                                        <p:tgtEl>
                                          <p:spTgt spid="120850"/>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8195"/>
                                        </p:tgtEl>
                                        <p:attrNameLst>
                                          <p:attrName>style.visibility</p:attrName>
                                        </p:attrNameLst>
                                      </p:cBhvr>
                                      <p:to>
                                        <p:strVal val="visible"/>
                                      </p:to>
                                    </p:set>
                                    <p:animEffect transition="in" filter="circle(in)">
                                      <p:cBhvr>
                                        <p:cTn id="38" dur="2000"/>
                                        <p:tgtEl>
                                          <p:spTgt spid="819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20851"/>
                                        </p:tgtEl>
                                        <p:attrNameLst>
                                          <p:attrName>style.visibility</p:attrName>
                                        </p:attrNameLst>
                                      </p:cBhvr>
                                      <p:to>
                                        <p:strVal val="visible"/>
                                      </p:to>
                                    </p:set>
                                    <p:animEffect transition="in" filter="wipe(up)">
                                      <p:cBhvr>
                                        <p:cTn id="43" dur="500"/>
                                        <p:tgtEl>
                                          <p:spTgt spid="120851"/>
                                        </p:tgtEl>
                                      </p:cBhvr>
                                    </p:animEffect>
                                  </p:childTnLst>
                                </p:cTn>
                              </p:par>
                            </p:childTnLst>
                          </p:cTn>
                        </p:par>
                        <p:par>
                          <p:cTn id="44" fill="hold">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childTnLst>
                          </p:cTn>
                        </p:par>
                        <p:par>
                          <p:cTn id="48" fill="hold">
                            <p:stCondLst>
                              <p:cond delay="1000"/>
                            </p:stCondLst>
                            <p:childTnLst>
                              <p:par>
                                <p:cTn id="49" presetID="6" presetClass="entr" presetSubtype="16"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circle(in)">
                                      <p:cBhvr>
                                        <p:cTn id="5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nimBg="1"/>
      <p:bldP spid="120848" grpId="0" animBg="1"/>
      <p:bldP spid="120849" grpId="0" animBg="1"/>
      <p:bldP spid="120850" grpId="0" animBg="1"/>
      <p:bldP spid="120851" grpId="0" animBg="1"/>
      <p:bldP spid="21"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9616A2-7867-4AAC-8D53-0E734B34430A}" type="datetime1">
              <a:rPr lang="en-GB" smtClean="0"/>
              <a:pPr/>
              <a:t>31/08/2012</a:t>
            </a:fld>
            <a:endParaRPr lang="en-GB"/>
          </a:p>
        </p:txBody>
      </p:sp>
      <p:pic>
        <p:nvPicPr>
          <p:cNvPr id="5" name="Picture 2" descr="http://www.astronomyknowhow.com/pics-res/hydrogen-spectra.jpg"/>
          <p:cNvPicPr>
            <a:picLocks noChangeAspect="1" noChangeArrowheads="1"/>
          </p:cNvPicPr>
          <p:nvPr/>
        </p:nvPicPr>
        <p:blipFill>
          <a:blip r:embed="rId2" cstate="print"/>
          <a:srcRect/>
          <a:stretch>
            <a:fillRect/>
          </a:stretch>
        </p:blipFill>
        <p:spPr bwMode="auto">
          <a:xfrm>
            <a:off x="2109879" y="1376083"/>
            <a:ext cx="4752975" cy="3333750"/>
          </a:xfrm>
          <a:prstGeom prst="rect">
            <a:avLst/>
          </a:prstGeom>
          <a:noFill/>
        </p:spPr>
      </p:pic>
      <p:sp>
        <p:nvSpPr>
          <p:cNvPr id="6" name="TextBox 5"/>
          <p:cNvSpPr txBox="1"/>
          <p:nvPr/>
        </p:nvSpPr>
        <p:spPr>
          <a:xfrm>
            <a:off x="349623" y="286870"/>
            <a:ext cx="8364071" cy="830997"/>
          </a:xfrm>
          <a:prstGeom prst="rect">
            <a:avLst/>
          </a:prstGeom>
          <a:noFill/>
        </p:spPr>
        <p:txBody>
          <a:bodyPr wrap="square" rtlCol="0">
            <a:spAutoFit/>
          </a:bodyPr>
          <a:lstStyle/>
          <a:p>
            <a:r>
              <a:rPr lang="en-AU" dirty="0" smtClean="0"/>
              <a:t>The frequencies absorbed are those same frequencies that would be emitted if the gas atoms were excited</a:t>
            </a:r>
            <a:endParaRPr lang="en-AU" dirty="0"/>
          </a:p>
        </p:txBody>
      </p:sp>
      <p:sp>
        <p:nvSpPr>
          <p:cNvPr id="7" name="TextBox 6"/>
          <p:cNvSpPr txBox="1"/>
          <p:nvPr/>
        </p:nvSpPr>
        <p:spPr>
          <a:xfrm>
            <a:off x="286871" y="5145741"/>
            <a:ext cx="8229600" cy="1200329"/>
          </a:xfrm>
          <a:prstGeom prst="rect">
            <a:avLst/>
          </a:prstGeom>
          <a:noFill/>
        </p:spPr>
        <p:txBody>
          <a:bodyPr wrap="square" rtlCol="0">
            <a:spAutoFit/>
          </a:bodyPr>
          <a:lstStyle/>
          <a:p>
            <a:r>
              <a:rPr lang="en-AU" dirty="0" smtClean="0"/>
              <a:t>This allows us to identify elements present in stars millions of light years away as these absorption patterns provide a “fingerprint” of the element</a:t>
            </a:r>
            <a:endParaRPr lang="en-A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fld id="{0E164BCF-6948-4618-9CBD-736D02649AB9}" type="datetime1">
              <a:rPr lang="en-GB"/>
              <a:pPr/>
              <a:t>31/08/2012</a:t>
            </a:fld>
            <a:endParaRPr lang="en-GB"/>
          </a:p>
        </p:txBody>
      </p:sp>
      <p:grpSp>
        <p:nvGrpSpPr>
          <p:cNvPr id="121858" name="Group 2"/>
          <p:cNvGrpSpPr>
            <a:grpSpLocks/>
          </p:cNvGrpSpPr>
          <p:nvPr/>
        </p:nvGrpSpPr>
        <p:grpSpPr bwMode="auto">
          <a:xfrm>
            <a:off x="5191125" y="4868864"/>
            <a:ext cx="3952875" cy="1747838"/>
            <a:chOff x="3270" y="3067"/>
            <a:chExt cx="2490" cy="1101"/>
          </a:xfrm>
        </p:grpSpPr>
        <p:pic>
          <p:nvPicPr>
            <p:cNvPr id="121859" name="Picture 3" descr="redshift"/>
            <p:cNvPicPr>
              <a:picLocks noChangeAspect="1" noChangeArrowheads="1"/>
            </p:cNvPicPr>
            <p:nvPr/>
          </p:nvPicPr>
          <p:blipFill>
            <a:blip r:embed="rId2" cstate="print"/>
            <a:srcRect t="73535" b="14209"/>
            <a:stretch>
              <a:fillRect/>
            </a:stretch>
          </p:blipFill>
          <p:spPr bwMode="auto">
            <a:xfrm>
              <a:off x="3270" y="3067"/>
              <a:ext cx="2490" cy="754"/>
            </a:xfrm>
            <a:prstGeom prst="rect">
              <a:avLst/>
            </a:prstGeom>
            <a:noFill/>
          </p:spPr>
        </p:pic>
        <p:sp>
          <p:nvSpPr>
            <p:cNvPr id="121860" name="Text Box 4"/>
            <p:cNvSpPr txBox="1">
              <a:spLocks noChangeArrowheads="1"/>
            </p:cNvSpPr>
            <p:nvPr/>
          </p:nvSpPr>
          <p:spPr bwMode="auto">
            <a:xfrm>
              <a:off x="4060" y="3838"/>
              <a:ext cx="1576" cy="330"/>
            </a:xfrm>
            <a:prstGeom prst="rect">
              <a:avLst/>
            </a:prstGeom>
            <a:noFill/>
            <a:ln w="9525">
              <a:noFill/>
              <a:miter lim="800000"/>
              <a:headEnd/>
              <a:tailEnd/>
            </a:ln>
            <a:effectLst/>
          </p:spPr>
          <p:txBody>
            <a:bodyPr wrap="square">
              <a:spAutoFit/>
            </a:bodyPr>
            <a:lstStyle/>
            <a:p>
              <a:pPr>
                <a:spcBef>
                  <a:spcPct val="50000"/>
                </a:spcBef>
              </a:pPr>
              <a:r>
                <a:rPr lang="en-GB" sz="2800" b="1" i="1" dirty="0" smtClean="0"/>
                <a:t>Moving away</a:t>
              </a:r>
              <a:endParaRPr lang="en-GB" sz="2800" b="1" i="1" dirty="0"/>
            </a:p>
          </p:txBody>
        </p:sp>
      </p:grpSp>
      <p:sp>
        <p:nvSpPr>
          <p:cNvPr id="121861" name="Text Box 5"/>
          <p:cNvSpPr txBox="1">
            <a:spLocks noChangeArrowheads="1"/>
          </p:cNvSpPr>
          <p:nvPr/>
        </p:nvSpPr>
        <p:spPr bwMode="auto">
          <a:xfrm>
            <a:off x="2667000" y="2971800"/>
            <a:ext cx="1447800" cy="519113"/>
          </a:xfrm>
          <a:prstGeom prst="rect">
            <a:avLst/>
          </a:prstGeom>
          <a:noFill/>
          <a:ln w="9525">
            <a:noFill/>
            <a:miter lim="800000"/>
            <a:headEnd/>
            <a:tailEnd/>
          </a:ln>
          <a:effectLst/>
        </p:spPr>
        <p:txBody>
          <a:bodyPr>
            <a:spAutoFit/>
          </a:bodyPr>
          <a:lstStyle/>
          <a:p>
            <a:pPr>
              <a:spcBef>
                <a:spcPct val="50000"/>
              </a:spcBef>
            </a:pPr>
            <a:r>
              <a:rPr lang="en-GB" sz="2800" b="1">
                <a:solidFill>
                  <a:schemeClr val="tx1"/>
                </a:solidFill>
              </a:rPr>
              <a:t>helium</a:t>
            </a:r>
          </a:p>
        </p:txBody>
      </p:sp>
      <p:sp>
        <p:nvSpPr>
          <p:cNvPr id="121862" name="Text Box 6"/>
          <p:cNvSpPr txBox="1">
            <a:spLocks noChangeArrowheads="1"/>
          </p:cNvSpPr>
          <p:nvPr/>
        </p:nvSpPr>
        <p:spPr bwMode="auto">
          <a:xfrm>
            <a:off x="0" y="188913"/>
            <a:ext cx="8243888" cy="822325"/>
          </a:xfrm>
          <a:prstGeom prst="rect">
            <a:avLst/>
          </a:prstGeom>
          <a:noFill/>
          <a:ln w="9525">
            <a:noFill/>
            <a:miter lim="800000"/>
            <a:headEnd/>
            <a:tailEnd/>
          </a:ln>
          <a:effectLst/>
        </p:spPr>
        <p:txBody>
          <a:bodyPr>
            <a:spAutoFit/>
          </a:bodyPr>
          <a:lstStyle/>
          <a:p>
            <a:pPr>
              <a:spcBef>
                <a:spcPct val="50000"/>
              </a:spcBef>
            </a:pPr>
            <a:r>
              <a:rPr lang="en-GB" dirty="0">
                <a:solidFill>
                  <a:srgbClr val="CCCCFF"/>
                </a:solidFill>
              </a:rPr>
              <a:t>If the light source is moving away the absorption spectra look a little different…</a:t>
            </a:r>
            <a:endParaRPr lang="en-US" dirty="0">
              <a:solidFill>
                <a:srgbClr val="CCCCFF"/>
              </a:solidFill>
            </a:endParaRPr>
          </a:p>
        </p:txBody>
      </p:sp>
      <p:grpSp>
        <p:nvGrpSpPr>
          <p:cNvPr id="121863" name="Group 7"/>
          <p:cNvGrpSpPr>
            <a:grpSpLocks/>
          </p:cNvGrpSpPr>
          <p:nvPr/>
        </p:nvGrpSpPr>
        <p:grpSpPr bwMode="auto">
          <a:xfrm>
            <a:off x="0" y="1125538"/>
            <a:ext cx="6732588" cy="3600450"/>
            <a:chOff x="0" y="709"/>
            <a:chExt cx="4241" cy="2268"/>
          </a:xfrm>
        </p:grpSpPr>
        <p:grpSp>
          <p:nvGrpSpPr>
            <p:cNvPr id="121864" name="Group 8"/>
            <p:cNvGrpSpPr>
              <a:grpSpLocks/>
            </p:cNvGrpSpPr>
            <p:nvPr/>
          </p:nvGrpSpPr>
          <p:grpSpPr bwMode="auto">
            <a:xfrm>
              <a:off x="0" y="709"/>
              <a:ext cx="1134" cy="751"/>
              <a:chOff x="1056" y="1152"/>
              <a:chExt cx="3552" cy="2352"/>
            </a:xfrm>
          </p:grpSpPr>
          <p:pic>
            <p:nvPicPr>
              <p:cNvPr id="121865" name="Picture 9" descr="Sun"/>
              <p:cNvPicPr>
                <a:picLocks noChangeAspect="1" noChangeArrowheads="1"/>
              </p:cNvPicPr>
              <p:nvPr/>
            </p:nvPicPr>
            <p:blipFill>
              <a:blip r:embed="rId3" cstate="print"/>
              <a:srcRect/>
              <a:stretch>
                <a:fillRect/>
              </a:stretch>
            </p:blipFill>
            <p:spPr bwMode="auto">
              <a:xfrm>
                <a:off x="1344" y="1200"/>
                <a:ext cx="3240" cy="2268"/>
              </a:xfrm>
              <a:prstGeom prst="rect">
                <a:avLst/>
              </a:prstGeom>
              <a:noFill/>
            </p:spPr>
          </p:pic>
          <p:sp>
            <p:nvSpPr>
              <p:cNvPr id="121866" name="Rectangle 10"/>
              <p:cNvSpPr>
                <a:spLocks noChangeArrowheads="1"/>
              </p:cNvSpPr>
              <p:nvPr/>
            </p:nvSpPr>
            <p:spPr bwMode="auto">
              <a:xfrm>
                <a:off x="1152" y="3386"/>
                <a:ext cx="1492" cy="118"/>
              </a:xfrm>
              <a:prstGeom prst="rect">
                <a:avLst/>
              </a:prstGeom>
              <a:solidFill>
                <a:schemeClr val="tx1"/>
              </a:solidFill>
              <a:ln w="9525">
                <a:solidFill>
                  <a:schemeClr val="tx1"/>
                </a:solidFill>
                <a:miter lim="800000"/>
                <a:headEnd/>
                <a:tailEnd/>
              </a:ln>
              <a:effectLst/>
            </p:spPr>
            <p:txBody>
              <a:bodyPr wrap="none" anchor="ctr"/>
              <a:lstStyle/>
              <a:p>
                <a:endParaRPr lang="en-AU"/>
              </a:p>
            </p:txBody>
          </p:sp>
          <p:sp>
            <p:nvSpPr>
              <p:cNvPr id="121867" name="Rectangle 11"/>
              <p:cNvSpPr>
                <a:spLocks noChangeArrowheads="1"/>
              </p:cNvSpPr>
              <p:nvPr/>
            </p:nvSpPr>
            <p:spPr bwMode="auto">
              <a:xfrm>
                <a:off x="1056" y="1152"/>
                <a:ext cx="1440" cy="144"/>
              </a:xfrm>
              <a:prstGeom prst="rect">
                <a:avLst/>
              </a:prstGeom>
              <a:solidFill>
                <a:schemeClr val="tx1"/>
              </a:solidFill>
              <a:ln w="9525">
                <a:solidFill>
                  <a:schemeClr val="tx1"/>
                </a:solidFill>
                <a:miter lim="800000"/>
                <a:headEnd/>
                <a:tailEnd/>
              </a:ln>
              <a:effectLst/>
            </p:spPr>
            <p:txBody>
              <a:bodyPr wrap="none" anchor="ctr"/>
              <a:lstStyle/>
              <a:p>
                <a:endParaRPr lang="en-AU"/>
              </a:p>
            </p:txBody>
          </p:sp>
          <p:sp>
            <p:nvSpPr>
              <p:cNvPr id="121868" name="Rectangle 12"/>
              <p:cNvSpPr>
                <a:spLocks noChangeArrowheads="1"/>
              </p:cNvSpPr>
              <p:nvPr/>
            </p:nvSpPr>
            <p:spPr bwMode="auto">
              <a:xfrm>
                <a:off x="4176" y="3360"/>
                <a:ext cx="432" cy="144"/>
              </a:xfrm>
              <a:prstGeom prst="rect">
                <a:avLst/>
              </a:prstGeom>
              <a:solidFill>
                <a:schemeClr val="tx1"/>
              </a:solidFill>
              <a:ln w="9525">
                <a:solidFill>
                  <a:schemeClr val="tx1"/>
                </a:solidFill>
                <a:miter lim="800000"/>
                <a:headEnd/>
                <a:tailEnd/>
              </a:ln>
              <a:effectLst/>
            </p:spPr>
            <p:txBody>
              <a:bodyPr wrap="none" anchor="ctr"/>
              <a:lstStyle/>
              <a:p>
                <a:endParaRPr lang="en-AU"/>
              </a:p>
            </p:txBody>
          </p:sp>
        </p:grpSp>
        <p:sp>
          <p:nvSpPr>
            <p:cNvPr id="121869" name="AutoShape 13"/>
            <p:cNvSpPr>
              <a:spLocks noChangeArrowheads="1"/>
            </p:cNvSpPr>
            <p:nvPr/>
          </p:nvSpPr>
          <p:spPr bwMode="auto">
            <a:xfrm>
              <a:off x="3016" y="2296"/>
              <a:ext cx="672" cy="528"/>
            </a:xfrm>
            <a:prstGeom prst="triangle">
              <a:avLst>
                <a:gd name="adj" fmla="val 50000"/>
              </a:avLst>
            </a:prstGeom>
            <a:gradFill rotWithShape="0">
              <a:gsLst>
                <a:gs pos="0">
                  <a:schemeClr val="hlink">
                    <a:gamma/>
                    <a:tint val="0"/>
                    <a:invGamma/>
                  </a:schemeClr>
                </a:gs>
                <a:gs pos="100000">
                  <a:schemeClr val="hlink"/>
                </a:gs>
              </a:gsLst>
              <a:lin ang="5400000" scaled="1"/>
            </a:gradFill>
            <a:ln w="9525">
              <a:solidFill>
                <a:schemeClr val="tx1"/>
              </a:solidFill>
              <a:miter lim="800000"/>
              <a:headEnd/>
              <a:tailEnd/>
            </a:ln>
            <a:effectLst/>
          </p:spPr>
          <p:txBody>
            <a:bodyPr wrap="none" anchor="ctr"/>
            <a:lstStyle/>
            <a:p>
              <a:endParaRPr lang="en-AU"/>
            </a:p>
          </p:txBody>
        </p:sp>
        <p:grpSp>
          <p:nvGrpSpPr>
            <p:cNvPr id="121870" name="Group 14"/>
            <p:cNvGrpSpPr>
              <a:grpSpLocks/>
            </p:cNvGrpSpPr>
            <p:nvPr/>
          </p:nvGrpSpPr>
          <p:grpSpPr bwMode="auto">
            <a:xfrm>
              <a:off x="1111" y="1661"/>
              <a:ext cx="1588" cy="681"/>
              <a:chOff x="884" y="1797"/>
              <a:chExt cx="1588" cy="681"/>
            </a:xfrm>
          </p:grpSpPr>
          <p:sp>
            <p:nvSpPr>
              <p:cNvPr id="121871" name="Freeform 15"/>
              <p:cNvSpPr>
                <a:spLocks/>
              </p:cNvSpPr>
              <p:nvPr/>
            </p:nvSpPr>
            <p:spPr bwMode="auto">
              <a:xfrm>
                <a:off x="884" y="1797"/>
                <a:ext cx="1588" cy="681"/>
              </a:xfrm>
              <a:custGeom>
                <a:avLst/>
                <a:gdLst/>
                <a:ahLst/>
                <a:cxnLst>
                  <a:cxn ang="0">
                    <a:pos x="170" y="279"/>
                  </a:cxn>
                  <a:cxn ang="0">
                    <a:pos x="224" y="122"/>
                  </a:cxn>
                  <a:cxn ang="0">
                    <a:pos x="267" y="55"/>
                  </a:cxn>
                  <a:cxn ang="0">
                    <a:pos x="339" y="97"/>
                  </a:cxn>
                  <a:cxn ang="0">
                    <a:pos x="345" y="116"/>
                  </a:cxn>
                  <a:cxn ang="0">
                    <a:pos x="358" y="128"/>
                  </a:cxn>
                  <a:cxn ang="0">
                    <a:pos x="370" y="164"/>
                  </a:cxn>
                  <a:cxn ang="0">
                    <a:pos x="400" y="103"/>
                  </a:cxn>
                  <a:cxn ang="0">
                    <a:pos x="449" y="43"/>
                  </a:cxn>
                  <a:cxn ang="0">
                    <a:pos x="546" y="25"/>
                  </a:cxn>
                  <a:cxn ang="0">
                    <a:pos x="582" y="97"/>
                  </a:cxn>
                  <a:cxn ang="0">
                    <a:pos x="655" y="12"/>
                  </a:cxn>
                  <a:cxn ang="0">
                    <a:pos x="691" y="0"/>
                  </a:cxn>
                  <a:cxn ang="0">
                    <a:pos x="794" y="31"/>
                  </a:cxn>
                  <a:cxn ang="0">
                    <a:pos x="794" y="73"/>
                  </a:cxn>
                  <a:cxn ang="0">
                    <a:pos x="788" y="91"/>
                  </a:cxn>
                  <a:cxn ang="0">
                    <a:pos x="824" y="67"/>
                  </a:cxn>
                  <a:cxn ang="0">
                    <a:pos x="891" y="49"/>
                  </a:cxn>
                  <a:cxn ang="0">
                    <a:pos x="982" y="67"/>
                  </a:cxn>
                  <a:cxn ang="0">
                    <a:pos x="1025" y="116"/>
                  </a:cxn>
                  <a:cxn ang="0">
                    <a:pos x="1006" y="158"/>
                  </a:cxn>
                  <a:cxn ang="0">
                    <a:pos x="1122" y="219"/>
                  </a:cxn>
                  <a:cxn ang="0">
                    <a:pos x="1140" y="279"/>
                  </a:cxn>
                  <a:cxn ang="0">
                    <a:pos x="1037" y="352"/>
                  </a:cxn>
                  <a:cxn ang="0">
                    <a:pos x="1031" y="407"/>
                  </a:cxn>
                  <a:cxn ang="0">
                    <a:pos x="988" y="522"/>
                  </a:cxn>
                  <a:cxn ang="0">
                    <a:pos x="982" y="540"/>
                  </a:cxn>
                  <a:cxn ang="0">
                    <a:pos x="964" y="546"/>
                  </a:cxn>
                  <a:cxn ang="0">
                    <a:pos x="873" y="516"/>
                  </a:cxn>
                  <a:cxn ang="0">
                    <a:pos x="806" y="613"/>
                  </a:cxn>
                  <a:cxn ang="0">
                    <a:pos x="770" y="637"/>
                  </a:cxn>
                  <a:cxn ang="0">
                    <a:pos x="740" y="631"/>
                  </a:cxn>
                  <a:cxn ang="0">
                    <a:pos x="703" y="607"/>
                  </a:cxn>
                  <a:cxn ang="0">
                    <a:pos x="673" y="552"/>
                  </a:cxn>
                  <a:cxn ang="0">
                    <a:pos x="570" y="607"/>
                  </a:cxn>
                  <a:cxn ang="0">
                    <a:pos x="491" y="643"/>
                  </a:cxn>
                  <a:cxn ang="0">
                    <a:pos x="455" y="655"/>
                  </a:cxn>
                  <a:cxn ang="0">
                    <a:pos x="388" y="631"/>
                  </a:cxn>
                  <a:cxn ang="0">
                    <a:pos x="364" y="552"/>
                  </a:cxn>
                  <a:cxn ang="0">
                    <a:pos x="236" y="601"/>
                  </a:cxn>
                  <a:cxn ang="0">
                    <a:pos x="157" y="570"/>
                  </a:cxn>
                  <a:cxn ang="0">
                    <a:pos x="194" y="479"/>
                  </a:cxn>
                  <a:cxn ang="0">
                    <a:pos x="212" y="473"/>
                  </a:cxn>
                  <a:cxn ang="0">
                    <a:pos x="230" y="461"/>
                  </a:cxn>
                  <a:cxn ang="0">
                    <a:pos x="194" y="467"/>
                  </a:cxn>
                  <a:cxn ang="0">
                    <a:pos x="54" y="443"/>
                  </a:cxn>
                  <a:cxn ang="0">
                    <a:pos x="0" y="382"/>
                  </a:cxn>
                  <a:cxn ang="0">
                    <a:pos x="12" y="328"/>
                  </a:cxn>
                  <a:cxn ang="0">
                    <a:pos x="115" y="279"/>
                  </a:cxn>
                  <a:cxn ang="0">
                    <a:pos x="206" y="291"/>
                  </a:cxn>
                </a:cxnLst>
                <a:rect l="0" t="0" r="r" b="b"/>
                <a:pathLst>
                  <a:path w="1140" h="655">
                    <a:moveTo>
                      <a:pt x="170" y="279"/>
                    </a:moveTo>
                    <a:cubicBezTo>
                      <a:pt x="177" y="221"/>
                      <a:pt x="191" y="171"/>
                      <a:pt x="224" y="122"/>
                    </a:cubicBezTo>
                    <a:cubicBezTo>
                      <a:pt x="233" y="95"/>
                      <a:pt x="247" y="74"/>
                      <a:pt x="267" y="55"/>
                    </a:cubicBezTo>
                    <a:cubicBezTo>
                      <a:pt x="302" y="67"/>
                      <a:pt x="313" y="71"/>
                      <a:pt x="339" y="97"/>
                    </a:cubicBezTo>
                    <a:cubicBezTo>
                      <a:pt x="341" y="103"/>
                      <a:pt x="342" y="110"/>
                      <a:pt x="345" y="116"/>
                    </a:cubicBezTo>
                    <a:cubicBezTo>
                      <a:pt x="348" y="121"/>
                      <a:pt x="355" y="123"/>
                      <a:pt x="358" y="128"/>
                    </a:cubicBezTo>
                    <a:cubicBezTo>
                      <a:pt x="364" y="139"/>
                      <a:pt x="370" y="164"/>
                      <a:pt x="370" y="164"/>
                    </a:cubicBezTo>
                    <a:cubicBezTo>
                      <a:pt x="385" y="118"/>
                      <a:pt x="375" y="138"/>
                      <a:pt x="400" y="103"/>
                    </a:cubicBezTo>
                    <a:cubicBezTo>
                      <a:pt x="410" y="73"/>
                      <a:pt x="419" y="52"/>
                      <a:pt x="449" y="43"/>
                    </a:cubicBezTo>
                    <a:cubicBezTo>
                      <a:pt x="502" y="8"/>
                      <a:pt x="471" y="18"/>
                      <a:pt x="546" y="25"/>
                    </a:cubicBezTo>
                    <a:cubicBezTo>
                      <a:pt x="560" y="47"/>
                      <a:pt x="574" y="72"/>
                      <a:pt x="582" y="97"/>
                    </a:cubicBezTo>
                    <a:cubicBezTo>
                      <a:pt x="603" y="54"/>
                      <a:pt x="617" y="38"/>
                      <a:pt x="655" y="12"/>
                    </a:cubicBezTo>
                    <a:cubicBezTo>
                      <a:pt x="665" y="5"/>
                      <a:pt x="691" y="0"/>
                      <a:pt x="691" y="0"/>
                    </a:cubicBezTo>
                    <a:cubicBezTo>
                      <a:pt x="732" y="5"/>
                      <a:pt x="760" y="8"/>
                      <a:pt x="794" y="31"/>
                    </a:cubicBezTo>
                    <a:cubicBezTo>
                      <a:pt x="802" y="55"/>
                      <a:pt x="802" y="45"/>
                      <a:pt x="794" y="73"/>
                    </a:cubicBezTo>
                    <a:cubicBezTo>
                      <a:pt x="792" y="79"/>
                      <a:pt x="782" y="92"/>
                      <a:pt x="788" y="91"/>
                    </a:cubicBezTo>
                    <a:cubicBezTo>
                      <a:pt x="802" y="88"/>
                      <a:pt x="811" y="73"/>
                      <a:pt x="824" y="67"/>
                    </a:cubicBezTo>
                    <a:cubicBezTo>
                      <a:pt x="862" y="49"/>
                      <a:pt x="840" y="56"/>
                      <a:pt x="891" y="49"/>
                    </a:cubicBezTo>
                    <a:cubicBezTo>
                      <a:pt x="922" y="53"/>
                      <a:pt x="952" y="57"/>
                      <a:pt x="982" y="67"/>
                    </a:cubicBezTo>
                    <a:cubicBezTo>
                      <a:pt x="995" y="87"/>
                      <a:pt x="1011" y="96"/>
                      <a:pt x="1025" y="116"/>
                    </a:cubicBezTo>
                    <a:cubicBezTo>
                      <a:pt x="1034" y="142"/>
                      <a:pt x="1032" y="150"/>
                      <a:pt x="1006" y="158"/>
                    </a:cubicBezTo>
                    <a:cubicBezTo>
                      <a:pt x="1063" y="165"/>
                      <a:pt x="1089" y="171"/>
                      <a:pt x="1122" y="219"/>
                    </a:cubicBezTo>
                    <a:cubicBezTo>
                      <a:pt x="1129" y="239"/>
                      <a:pt x="1133" y="259"/>
                      <a:pt x="1140" y="279"/>
                    </a:cubicBezTo>
                    <a:cubicBezTo>
                      <a:pt x="1127" y="333"/>
                      <a:pt x="1083" y="334"/>
                      <a:pt x="1037" y="352"/>
                    </a:cubicBezTo>
                    <a:cubicBezTo>
                      <a:pt x="1011" y="391"/>
                      <a:pt x="1036" y="345"/>
                      <a:pt x="1031" y="407"/>
                    </a:cubicBezTo>
                    <a:cubicBezTo>
                      <a:pt x="1027" y="453"/>
                      <a:pt x="1007" y="483"/>
                      <a:pt x="988" y="522"/>
                    </a:cubicBezTo>
                    <a:cubicBezTo>
                      <a:pt x="985" y="528"/>
                      <a:pt x="986" y="536"/>
                      <a:pt x="982" y="540"/>
                    </a:cubicBezTo>
                    <a:cubicBezTo>
                      <a:pt x="978" y="544"/>
                      <a:pt x="970" y="544"/>
                      <a:pt x="964" y="546"/>
                    </a:cubicBezTo>
                    <a:cubicBezTo>
                      <a:pt x="930" y="540"/>
                      <a:pt x="901" y="535"/>
                      <a:pt x="873" y="516"/>
                    </a:cubicBezTo>
                    <a:cubicBezTo>
                      <a:pt x="856" y="549"/>
                      <a:pt x="836" y="589"/>
                      <a:pt x="806" y="613"/>
                    </a:cubicBezTo>
                    <a:cubicBezTo>
                      <a:pt x="795" y="622"/>
                      <a:pt x="770" y="637"/>
                      <a:pt x="770" y="637"/>
                    </a:cubicBezTo>
                    <a:cubicBezTo>
                      <a:pt x="760" y="635"/>
                      <a:pt x="749" y="635"/>
                      <a:pt x="740" y="631"/>
                    </a:cubicBezTo>
                    <a:cubicBezTo>
                      <a:pt x="727" y="625"/>
                      <a:pt x="703" y="607"/>
                      <a:pt x="703" y="607"/>
                    </a:cubicBezTo>
                    <a:cubicBezTo>
                      <a:pt x="676" y="565"/>
                      <a:pt x="684" y="584"/>
                      <a:pt x="673" y="552"/>
                    </a:cubicBezTo>
                    <a:cubicBezTo>
                      <a:pt x="643" y="572"/>
                      <a:pt x="604" y="596"/>
                      <a:pt x="570" y="607"/>
                    </a:cubicBezTo>
                    <a:cubicBezTo>
                      <a:pt x="544" y="627"/>
                      <a:pt x="522" y="634"/>
                      <a:pt x="491" y="643"/>
                    </a:cubicBezTo>
                    <a:cubicBezTo>
                      <a:pt x="479" y="647"/>
                      <a:pt x="455" y="655"/>
                      <a:pt x="455" y="655"/>
                    </a:cubicBezTo>
                    <a:cubicBezTo>
                      <a:pt x="431" y="647"/>
                      <a:pt x="409" y="645"/>
                      <a:pt x="388" y="631"/>
                    </a:cubicBezTo>
                    <a:cubicBezTo>
                      <a:pt x="369" y="603"/>
                      <a:pt x="369" y="587"/>
                      <a:pt x="364" y="552"/>
                    </a:cubicBezTo>
                    <a:cubicBezTo>
                      <a:pt x="322" y="578"/>
                      <a:pt x="282" y="586"/>
                      <a:pt x="236" y="601"/>
                    </a:cubicBezTo>
                    <a:cubicBezTo>
                      <a:pt x="195" y="596"/>
                      <a:pt x="180" y="601"/>
                      <a:pt x="157" y="570"/>
                    </a:cubicBezTo>
                    <a:cubicBezTo>
                      <a:pt x="161" y="550"/>
                      <a:pt x="169" y="487"/>
                      <a:pt x="194" y="479"/>
                    </a:cubicBezTo>
                    <a:cubicBezTo>
                      <a:pt x="200" y="477"/>
                      <a:pt x="206" y="476"/>
                      <a:pt x="212" y="473"/>
                    </a:cubicBezTo>
                    <a:cubicBezTo>
                      <a:pt x="218" y="470"/>
                      <a:pt x="237" y="463"/>
                      <a:pt x="230" y="461"/>
                    </a:cubicBezTo>
                    <a:cubicBezTo>
                      <a:pt x="218" y="457"/>
                      <a:pt x="206" y="465"/>
                      <a:pt x="194" y="467"/>
                    </a:cubicBezTo>
                    <a:cubicBezTo>
                      <a:pt x="81" y="460"/>
                      <a:pt x="119" y="464"/>
                      <a:pt x="54" y="443"/>
                    </a:cubicBezTo>
                    <a:cubicBezTo>
                      <a:pt x="38" y="419"/>
                      <a:pt x="16" y="406"/>
                      <a:pt x="0" y="382"/>
                    </a:cubicBezTo>
                    <a:cubicBezTo>
                      <a:pt x="0" y="380"/>
                      <a:pt x="6" y="337"/>
                      <a:pt x="12" y="328"/>
                    </a:cubicBezTo>
                    <a:cubicBezTo>
                      <a:pt x="42" y="288"/>
                      <a:pt x="69" y="290"/>
                      <a:pt x="115" y="279"/>
                    </a:cubicBezTo>
                    <a:cubicBezTo>
                      <a:pt x="198" y="285"/>
                      <a:pt x="170" y="273"/>
                      <a:pt x="206" y="291"/>
                    </a:cubicBezTo>
                  </a:path>
                </a:pathLst>
              </a:custGeom>
              <a:gradFill rotWithShape="1">
                <a:gsLst>
                  <a:gs pos="0">
                    <a:schemeClr val="folHlink"/>
                  </a:gs>
                  <a:gs pos="100000">
                    <a:srgbClr val="CCCCFF"/>
                  </a:gs>
                </a:gsLst>
                <a:path path="rect">
                  <a:fillToRect l="50000" t="50000" r="50000" b="50000"/>
                </a:path>
              </a:gradFill>
              <a:ln w="9525">
                <a:solidFill>
                  <a:schemeClr val="tx1"/>
                </a:solidFill>
                <a:round/>
                <a:headEnd/>
                <a:tailEnd/>
              </a:ln>
              <a:effectLst/>
            </p:spPr>
            <p:txBody>
              <a:bodyPr/>
              <a:lstStyle/>
              <a:p>
                <a:endParaRPr lang="en-AU"/>
              </a:p>
            </p:txBody>
          </p:sp>
          <p:sp>
            <p:nvSpPr>
              <p:cNvPr id="121872" name="Text Box 16"/>
              <p:cNvSpPr txBox="1">
                <a:spLocks noChangeArrowheads="1"/>
              </p:cNvSpPr>
              <p:nvPr/>
            </p:nvSpPr>
            <p:spPr bwMode="auto">
              <a:xfrm>
                <a:off x="1292" y="1979"/>
                <a:ext cx="1103" cy="327"/>
              </a:xfrm>
              <a:prstGeom prst="rect">
                <a:avLst/>
              </a:prstGeom>
              <a:noFill/>
              <a:ln w="9525">
                <a:noFill/>
                <a:miter lim="800000"/>
                <a:headEnd/>
                <a:tailEnd/>
              </a:ln>
              <a:effectLst/>
            </p:spPr>
            <p:txBody>
              <a:bodyPr>
                <a:spAutoFit/>
              </a:bodyPr>
              <a:lstStyle/>
              <a:p>
                <a:pPr>
                  <a:spcBef>
                    <a:spcPct val="50000"/>
                  </a:spcBef>
                </a:pPr>
                <a:r>
                  <a:rPr lang="en-GB" sz="2800" b="1" dirty="0" smtClean="0">
                    <a:solidFill>
                      <a:schemeClr val="tx1"/>
                    </a:solidFill>
                  </a:rPr>
                  <a:t>hydrogen</a:t>
                </a:r>
                <a:endParaRPr lang="en-GB" sz="2800" b="1" dirty="0">
                  <a:solidFill>
                    <a:schemeClr val="tx1"/>
                  </a:solidFill>
                </a:endParaRPr>
              </a:p>
            </p:txBody>
          </p:sp>
        </p:grpSp>
        <p:sp>
          <p:nvSpPr>
            <p:cNvPr id="121873" name="AutoShape 17"/>
            <p:cNvSpPr>
              <a:spLocks noChangeArrowheads="1"/>
            </p:cNvSpPr>
            <p:nvPr/>
          </p:nvSpPr>
          <p:spPr bwMode="auto">
            <a:xfrm rot="1750936">
              <a:off x="892" y="1400"/>
              <a:ext cx="545" cy="318"/>
            </a:xfrm>
            <a:prstGeom prst="rightArrow">
              <a:avLst>
                <a:gd name="adj1" fmla="val 50000"/>
                <a:gd name="adj2" fmla="val 42846"/>
              </a:avLst>
            </a:prstGeom>
            <a:solidFill>
              <a:srgbClr val="FF0000"/>
            </a:solidFill>
            <a:ln w="9525">
              <a:solidFill>
                <a:schemeClr val="tx1"/>
              </a:solidFill>
              <a:miter lim="800000"/>
              <a:headEnd/>
              <a:tailEnd/>
            </a:ln>
            <a:effectLst/>
          </p:spPr>
          <p:txBody>
            <a:bodyPr wrap="none" anchor="ctr"/>
            <a:lstStyle/>
            <a:p>
              <a:endParaRPr lang="en-AU"/>
            </a:p>
          </p:txBody>
        </p:sp>
        <p:sp>
          <p:nvSpPr>
            <p:cNvPr id="121874" name="AutoShape 18"/>
            <p:cNvSpPr>
              <a:spLocks noChangeArrowheads="1"/>
            </p:cNvSpPr>
            <p:nvPr/>
          </p:nvSpPr>
          <p:spPr bwMode="auto">
            <a:xfrm rot="1750936">
              <a:off x="2608" y="2205"/>
              <a:ext cx="545" cy="318"/>
            </a:xfrm>
            <a:prstGeom prst="rightArrow">
              <a:avLst>
                <a:gd name="adj1" fmla="val 50000"/>
                <a:gd name="adj2" fmla="val 42846"/>
              </a:avLst>
            </a:prstGeom>
            <a:solidFill>
              <a:srgbClr val="FF0000"/>
            </a:solidFill>
            <a:ln w="9525">
              <a:solidFill>
                <a:schemeClr val="tx1"/>
              </a:solidFill>
              <a:miter lim="800000"/>
              <a:headEnd/>
              <a:tailEnd/>
            </a:ln>
            <a:effectLst/>
          </p:spPr>
          <p:txBody>
            <a:bodyPr wrap="none" anchor="ctr"/>
            <a:lstStyle/>
            <a:p>
              <a:endParaRPr lang="en-AU"/>
            </a:p>
          </p:txBody>
        </p:sp>
        <p:sp>
          <p:nvSpPr>
            <p:cNvPr id="121875" name="AutoShape 19"/>
            <p:cNvSpPr>
              <a:spLocks noChangeArrowheads="1"/>
            </p:cNvSpPr>
            <p:nvPr/>
          </p:nvSpPr>
          <p:spPr bwMode="auto">
            <a:xfrm rot="1750936">
              <a:off x="3696" y="2659"/>
              <a:ext cx="545" cy="318"/>
            </a:xfrm>
            <a:prstGeom prst="rightArrow">
              <a:avLst>
                <a:gd name="adj1" fmla="val 50000"/>
                <a:gd name="adj2" fmla="val 42846"/>
              </a:avLst>
            </a:prstGeom>
            <a:solidFill>
              <a:srgbClr val="FF0000"/>
            </a:solidFill>
            <a:ln w="9525">
              <a:solidFill>
                <a:schemeClr val="tx1"/>
              </a:solidFill>
              <a:miter lim="800000"/>
              <a:headEnd/>
              <a:tailEnd/>
            </a:ln>
            <a:effectLst/>
          </p:spPr>
          <p:txBody>
            <a:bodyPr wrap="none" anchor="ctr"/>
            <a:lstStyle/>
            <a:p>
              <a:endParaRPr lang="en-AU"/>
            </a:p>
          </p:txBody>
        </p:sp>
      </p:grpSp>
      <p:grpSp>
        <p:nvGrpSpPr>
          <p:cNvPr id="121876" name="Group 20"/>
          <p:cNvGrpSpPr>
            <a:grpSpLocks/>
          </p:cNvGrpSpPr>
          <p:nvPr/>
        </p:nvGrpSpPr>
        <p:grpSpPr bwMode="auto">
          <a:xfrm>
            <a:off x="5191125" y="1557338"/>
            <a:ext cx="3952875" cy="1800225"/>
            <a:chOff x="3270" y="981"/>
            <a:chExt cx="2490" cy="1134"/>
          </a:xfrm>
        </p:grpSpPr>
        <p:sp>
          <p:nvSpPr>
            <p:cNvPr id="121877" name="Text Box 21"/>
            <p:cNvSpPr txBox="1">
              <a:spLocks noChangeArrowheads="1"/>
            </p:cNvSpPr>
            <p:nvPr/>
          </p:nvSpPr>
          <p:spPr bwMode="auto">
            <a:xfrm>
              <a:off x="4224" y="981"/>
              <a:ext cx="1468" cy="330"/>
            </a:xfrm>
            <a:prstGeom prst="rect">
              <a:avLst/>
            </a:prstGeom>
            <a:noFill/>
            <a:ln w="9525">
              <a:noFill/>
              <a:miter lim="800000"/>
              <a:headEnd/>
              <a:tailEnd/>
            </a:ln>
            <a:effectLst/>
          </p:spPr>
          <p:txBody>
            <a:bodyPr wrap="square">
              <a:spAutoFit/>
            </a:bodyPr>
            <a:lstStyle/>
            <a:p>
              <a:pPr>
                <a:spcBef>
                  <a:spcPct val="50000"/>
                </a:spcBef>
              </a:pPr>
              <a:r>
                <a:rPr lang="en-GB" sz="2800" b="1" i="1" dirty="0" smtClean="0"/>
                <a:t>Stationary</a:t>
              </a:r>
              <a:endParaRPr lang="en-GB" sz="2800" b="1" i="1" dirty="0"/>
            </a:p>
          </p:txBody>
        </p:sp>
        <p:grpSp>
          <p:nvGrpSpPr>
            <p:cNvPr id="121878" name="Group 22"/>
            <p:cNvGrpSpPr>
              <a:grpSpLocks/>
            </p:cNvGrpSpPr>
            <p:nvPr/>
          </p:nvGrpSpPr>
          <p:grpSpPr bwMode="auto">
            <a:xfrm>
              <a:off x="3270" y="1344"/>
              <a:ext cx="2490" cy="771"/>
              <a:chOff x="3270" y="3067"/>
              <a:chExt cx="2490" cy="771"/>
            </a:xfrm>
          </p:grpSpPr>
          <p:pic>
            <p:nvPicPr>
              <p:cNvPr id="121879" name="Picture 23" descr="redshift"/>
              <p:cNvPicPr>
                <a:picLocks noChangeAspect="1" noChangeArrowheads="1"/>
              </p:cNvPicPr>
              <p:nvPr/>
            </p:nvPicPr>
            <p:blipFill>
              <a:blip r:embed="rId2" cstate="print"/>
              <a:srcRect b="81064"/>
              <a:stretch>
                <a:fillRect/>
              </a:stretch>
            </p:blipFill>
            <p:spPr bwMode="auto">
              <a:xfrm>
                <a:off x="3270" y="3067"/>
                <a:ext cx="2490" cy="771"/>
              </a:xfrm>
              <a:prstGeom prst="rect">
                <a:avLst/>
              </a:prstGeom>
              <a:noFill/>
            </p:spPr>
          </p:pic>
          <p:sp>
            <p:nvSpPr>
              <p:cNvPr id="121880" name="Rectangle 24"/>
              <p:cNvSpPr>
                <a:spLocks noChangeArrowheads="1"/>
              </p:cNvSpPr>
              <p:nvPr/>
            </p:nvSpPr>
            <p:spPr bwMode="auto">
              <a:xfrm>
                <a:off x="5012" y="3566"/>
                <a:ext cx="136" cy="227"/>
              </a:xfrm>
              <a:prstGeom prst="rect">
                <a:avLst/>
              </a:prstGeom>
              <a:solidFill>
                <a:srgbClr val="FF0000"/>
              </a:solidFill>
              <a:ln w="9525">
                <a:noFill/>
                <a:miter lim="800000"/>
                <a:headEnd/>
                <a:tailEnd/>
              </a:ln>
              <a:effectLst/>
            </p:spPr>
            <p:txBody>
              <a:bodyPr wrap="none" anchor="ctr"/>
              <a:lstStyle/>
              <a:p>
                <a:endParaRPr lang="en-AU"/>
              </a:p>
            </p:txBody>
          </p:sp>
        </p:grpSp>
      </p:grpSp>
      <p:sp>
        <p:nvSpPr>
          <p:cNvPr id="26" name="Text Box 11"/>
          <p:cNvSpPr txBox="1">
            <a:spLocks noChangeArrowheads="1"/>
          </p:cNvSpPr>
          <p:nvPr/>
        </p:nvSpPr>
        <p:spPr bwMode="auto">
          <a:xfrm>
            <a:off x="0" y="4064841"/>
            <a:ext cx="4760259" cy="2677656"/>
          </a:xfrm>
          <a:prstGeom prst="rect">
            <a:avLst/>
          </a:prstGeom>
          <a:noFill/>
          <a:ln w="31750">
            <a:noFill/>
            <a:miter lim="800000"/>
            <a:headEnd/>
            <a:tailEnd/>
          </a:ln>
          <a:effectLst/>
        </p:spPr>
        <p:txBody>
          <a:bodyPr wrap="square">
            <a:spAutoFit/>
          </a:bodyPr>
          <a:lstStyle/>
          <a:p>
            <a:pPr>
              <a:spcBef>
                <a:spcPct val="50000"/>
              </a:spcBef>
            </a:pPr>
            <a:r>
              <a:rPr lang="en-GB" dirty="0" smtClean="0">
                <a:solidFill>
                  <a:srgbClr val="FFFF99"/>
                </a:solidFill>
              </a:rPr>
              <a:t>“</a:t>
            </a:r>
            <a:r>
              <a:rPr lang="en-GB" dirty="0">
                <a:solidFill>
                  <a:srgbClr val="FFFF99"/>
                </a:solidFill>
              </a:rPr>
              <a:t>Red shift” is an apparent shift in wavelengths of light towards the red (higher wavelength) end of the spectrum.  It occurs when the light source is moving away from us.  This effect is known as “the Doppler effect”.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1876"/>
                                        </p:tgtEl>
                                        <p:attrNameLst>
                                          <p:attrName>style.visibility</p:attrName>
                                        </p:attrNameLst>
                                      </p:cBhvr>
                                      <p:to>
                                        <p:strVal val="visible"/>
                                      </p:to>
                                    </p:set>
                                    <p:anim calcmode="lin" valueType="num">
                                      <p:cBhvr additive="base">
                                        <p:cTn id="7" dur="500" fill="hold"/>
                                        <p:tgtEl>
                                          <p:spTgt spid="121876"/>
                                        </p:tgtEl>
                                        <p:attrNameLst>
                                          <p:attrName>ppt_x</p:attrName>
                                        </p:attrNameLst>
                                      </p:cBhvr>
                                      <p:tavLst>
                                        <p:tav tm="0">
                                          <p:val>
                                            <p:strVal val="1+#ppt_w/2"/>
                                          </p:val>
                                        </p:tav>
                                        <p:tav tm="100000">
                                          <p:val>
                                            <p:strVal val="#ppt_x"/>
                                          </p:val>
                                        </p:tav>
                                      </p:tavLst>
                                    </p:anim>
                                    <p:anim calcmode="lin" valueType="num">
                                      <p:cBhvr additive="base">
                                        <p:cTn id="8" dur="500" fill="hold"/>
                                        <p:tgtEl>
                                          <p:spTgt spid="1218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1863"/>
                                        </p:tgtEl>
                                        <p:attrNameLst>
                                          <p:attrName>style.visibility</p:attrName>
                                        </p:attrNameLst>
                                      </p:cBhvr>
                                      <p:to>
                                        <p:strVal val="visible"/>
                                      </p:to>
                                    </p:set>
                                    <p:anim calcmode="lin" valueType="num">
                                      <p:cBhvr additive="base">
                                        <p:cTn id="13" dur="2000" fill="hold"/>
                                        <p:tgtEl>
                                          <p:spTgt spid="121863"/>
                                        </p:tgtEl>
                                        <p:attrNameLst>
                                          <p:attrName>ppt_x</p:attrName>
                                        </p:attrNameLst>
                                      </p:cBhvr>
                                      <p:tavLst>
                                        <p:tav tm="0">
                                          <p:val>
                                            <p:strVal val="1+#ppt_w/2"/>
                                          </p:val>
                                        </p:tav>
                                        <p:tav tm="100000">
                                          <p:val>
                                            <p:strVal val="#ppt_x"/>
                                          </p:val>
                                        </p:tav>
                                      </p:tavLst>
                                    </p:anim>
                                    <p:anim calcmode="lin" valueType="num">
                                      <p:cBhvr additive="base">
                                        <p:cTn id="14" dur="2000" fill="hold"/>
                                        <p:tgtEl>
                                          <p:spTgt spid="1218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21858"/>
                                        </p:tgtEl>
                                        <p:attrNameLst>
                                          <p:attrName>style.visibility</p:attrName>
                                        </p:attrNameLst>
                                      </p:cBhvr>
                                      <p:to>
                                        <p:strVal val="visible"/>
                                      </p:to>
                                    </p:set>
                                    <p:anim calcmode="lin" valueType="num">
                                      <p:cBhvr additive="base">
                                        <p:cTn id="19" dur="500" fill="hold"/>
                                        <p:tgtEl>
                                          <p:spTgt spid="121858"/>
                                        </p:tgtEl>
                                        <p:attrNameLst>
                                          <p:attrName>ppt_x</p:attrName>
                                        </p:attrNameLst>
                                      </p:cBhvr>
                                      <p:tavLst>
                                        <p:tav tm="0">
                                          <p:val>
                                            <p:strVal val="1+#ppt_w/2"/>
                                          </p:val>
                                        </p:tav>
                                        <p:tav tm="100000">
                                          <p:val>
                                            <p:strVal val="#ppt_x"/>
                                          </p:val>
                                        </p:tav>
                                      </p:tavLst>
                                    </p:anim>
                                    <p:anim calcmode="lin" valueType="num">
                                      <p:cBhvr additive="base">
                                        <p:cTn id="20" dur="500" fill="hold"/>
                                        <p:tgtEl>
                                          <p:spTgt spid="12185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3"/>
          <p:cNvSpPr>
            <a:spLocks noGrp="1"/>
          </p:cNvSpPr>
          <p:nvPr>
            <p:ph type="dt" sz="half" idx="10"/>
          </p:nvPr>
        </p:nvSpPr>
        <p:spPr/>
        <p:txBody>
          <a:bodyPr/>
          <a:lstStyle/>
          <a:p>
            <a:fld id="{5ADF5B12-1C2B-4646-8C3F-2C241A27EB43}" type="datetime1">
              <a:rPr lang="en-GB"/>
              <a:pPr/>
              <a:t>31/08/2012</a:t>
            </a:fld>
            <a:endParaRPr lang="en-GB"/>
          </a:p>
        </p:txBody>
      </p:sp>
      <p:pic>
        <p:nvPicPr>
          <p:cNvPr id="122882" name="Picture 2" descr="McCoy"/>
          <p:cNvPicPr>
            <a:picLocks noChangeAspect="1" noChangeArrowheads="1"/>
          </p:cNvPicPr>
          <p:nvPr/>
        </p:nvPicPr>
        <p:blipFill>
          <a:blip r:embed="rId2" cstate="print"/>
          <a:srcRect/>
          <a:stretch>
            <a:fillRect/>
          </a:stretch>
        </p:blipFill>
        <p:spPr bwMode="auto">
          <a:xfrm>
            <a:off x="0" y="3338513"/>
            <a:ext cx="2457450" cy="1843087"/>
          </a:xfrm>
          <a:prstGeom prst="rect">
            <a:avLst/>
          </a:prstGeom>
          <a:noFill/>
        </p:spPr>
      </p:pic>
      <p:sp>
        <p:nvSpPr>
          <p:cNvPr id="122883" name="Text Box 3"/>
          <p:cNvSpPr txBox="1">
            <a:spLocks noChangeArrowheads="1"/>
          </p:cNvSpPr>
          <p:nvPr/>
        </p:nvSpPr>
        <p:spPr bwMode="auto">
          <a:xfrm>
            <a:off x="0" y="188913"/>
            <a:ext cx="7019925" cy="822325"/>
          </a:xfrm>
          <a:prstGeom prst="rect">
            <a:avLst/>
          </a:prstGeom>
          <a:noFill/>
          <a:ln w="9525">
            <a:noFill/>
            <a:miter lim="800000"/>
            <a:headEnd/>
            <a:tailEnd/>
          </a:ln>
          <a:effectLst/>
        </p:spPr>
        <p:txBody>
          <a:bodyPr>
            <a:spAutoFit/>
          </a:bodyPr>
          <a:lstStyle/>
          <a:p>
            <a:pPr>
              <a:spcBef>
                <a:spcPct val="50000"/>
              </a:spcBef>
            </a:pPr>
            <a:r>
              <a:rPr lang="en-GB">
                <a:solidFill>
                  <a:srgbClr val="CCCCFF"/>
                </a:solidFill>
              </a:rPr>
              <a:t>The </a:t>
            </a:r>
            <a:r>
              <a:rPr lang="en-GB" u="sng">
                <a:solidFill>
                  <a:srgbClr val="CCCCFF"/>
                </a:solidFill>
              </a:rPr>
              <a:t>absorption lines</a:t>
            </a:r>
            <a:r>
              <a:rPr lang="en-GB">
                <a:solidFill>
                  <a:srgbClr val="CCCCFF"/>
                </a:solidFill>
              </a:rPr>
              <a:t> have all been “shifted” towards the longer wavelength end (red end)…</a:t>
            </a:r>
          </a:p>
        </p:txBody>
      </p:sp>
      <p:sp>
        <p:nvSpPr>
          <p:cNvPr id="122884" name="Text Box 4"/>
          <p:cNvSpPr txBox="1">
            <a:spLocks noChangeArrowheads="1"/>
          </p:cNvSpPr>
          <p:nvPr/>
        </p:nvSpPr>
        <p:spPr bwMode="auto">
          <a:xfrm>
            <a:off x="971550" y="1268413"/>
            <a:ext cx="3457575" cy="457200"/>
          </a:xfrm>
          <a:prstGeom prst="rect">
            <a:avLst/>
          </a:prstGeom>
          <a:noFill/>
          <a:ln w="9525">
            <a:noFill/>
            <a:miter lim="800000"/>
            <a:headEnd/>
            <a:tailEnd/>
          </a:ln>
          <a:effectLst/>
        </p:spPr>
        <p:txBody>
          <a:bodyPr>
            <a:spAutoFit/>
          </a:bodyPr>
          <a:lstStyle/>
          <a:p>
            <a:pPr>
              <a:spcBef>
                <a:spcPct val="50000"/>
              </a:spcBef>
            </a:pPr>
            <a:endParaRPr lang="en-US"/>
          </a:p>
        </p:txBody>
      </p:sp>
      <p:grpSp>
        <p:nvGrpSpPr>
          <p:cNvPr id="122885" name="Group 5"/>
          <p:cNvGrpSpPr>
            <a:grpSpLocks/>
          </p:cNvGrpSpPr>
          <p:nvPr/>
        </p:nvGrpSpPr>
        <p:grpSpPr bwMode="auto">
          <a:xfrm>
            <a:off x="4643438" y="3357563"/>
            <a:ext cx="3952875" cy="1743075"/>
            <a:chOff x="3270" y="3067"/>
            <a:chExt cx="2490" cy="1098"/>
          </a:xfrm>
        </p:grpSpPr>
        <p:pic>
          <p:nvPicPr>
            <p:cNvPr id="122886" name="Picture 6" descr="redshift"/>
            <p:cNvPicPr>
              <a:picLocks noChangeAspect="1" noChangeArrowheads="1"/>
            </p:cNvPicPr>
            <p:nvPr/>
          </p:nvPicPr>
          <p:blipFill>
            <a:blip r:embed="rId3" cstate="print"/>
            <a:srcRect t="73535" b="14209"/>
            <a:stretch>
              <a:fillRect/>
            </a:stretch>
          </p:blipFill>
          <p:spPr bwMode="auto">
            <a:xfrm>
              <a:off x="3270" y="3067"/>
              <a:ext cx="2490" cy="754"/>
            </a:xfrm>
            <a:prstGeom prst="rect">
              <a:avLst/>
            </a:prstGeom>
            <a:noFill/>
          </p:spPr>
        </p:pic>
        <p:sp>
          <p:nvSpPr>
            <p:cNvPr id="122887" name="Text Box 7"/>
            <p:cNvSpPr txBox="1">
              <a:spLocks noChangeArrowheads="1"/>
            </p:cNvSpPr>
            <p:nvPr/>
          </p:nvSpPr>
          <p:spPr bwMode="auto">
            <a:xfrm>
              <a:off x="4224" y="3838"/>
              <a:ext cx="864" cy="327"/>
            </a:xfrm>
            <a:prstGeom prst="rect">
              <a:avLst/>
            </a:prstGeom>
            <a:noFill/>
            <a:ln w="9525">
              <a:noFill/>
              <a:miter lim="800000"/>
              <a:headEnd/>
              <a:tailEnd/>
            </a:ln>
            <a:effectLst/>
          </p:spPr>
          <p:txBody>
            <a:bodyPr>
              <a:spAutoFit/>
            </a:bodyPr>
            <a:lstStyle/>
            <a:p>
              <a:pPr>
                <a:spcBef>
                  <a:spcPct val="50000"/>
                </a:spcBef>
              </a:pPr>
              <a:r>
                <a:rPr lang="en-GB" sz="2800" b="1" i="1"/>
                <a:t>After</a:t>
              </a:r>
            </a:p>
          </p:txBody>
        </p:sp>
      </p:grpSp>
      <p:grpSp>
        <p:nvGrpSpPr>
          <p:cNvPr id="122888" name="Group 8"/>
          <p:cNvGrpSpPr>
            <a:grpSpLocks/>
          </p:cNvGrpSpPr>
          <p:nvPr/>
        </p:nvGrpSpPr>
        <p:grpSpPr bwMode="auto">
          <a:xfrm>
            <a:off x="4643438" y="981075"/>
            <a:ext cx="3952875" cy="1800225"/>
            <a:chOff x="3270" y="981"/>
            <a:chExt cx="2490" cy="1134"/>
          </a:xfrm>
        </p:grpSpPr>
        <p:sp>
          <p:nvSpPr>
            <p:cNvPr id="122889" name="Text Box 9"/>
            <p:cNvSpPr txBox="1">
              <a:spLocks noChangeArrowheads="1"/>
            </p:cNvSpPr>
            <p:nvPr/>
          </p:nvSpPr>
          <p:spPr bwMode="auto">
            <a:xfrm>
              <a:off x="4224" y="981"/>
              <a:ext cx="864" cy="327"/>
            </a:xfrm>
            <a:prstGeom prst="rect">
              <a:avLst/>
            </a:prstGeom>
            <a:noFill/>
            <a:ln w="9525">
              <a:noFill/>
              <a:miter lim="800000"/>
              <a:headEnd/>
              <a:tailEnd/>
            </a:ln>
            <a:effectLst/>
          </p:spPr>
          <p:txBody>
            <a:bodyPr>
              <a:spAutoFit/>
            </a:bodyPr>
            <a:lstStyle/>
            <a:p>
              <a:pPr>
                <a:spcBef>
                  <a:spcPct val="50000"/>
                </a:spcBef>
              </a:pPr>
              <a:r>
                <a:rPr lang="en-GB" sz="2800" b="1" i="1"/>
                <a:t>Before</a:t>
              </a:r>
            </a:p>
          </p:txBody>
        </p:sp>
        <p:grpSp>
          <p:nvGrpSpPr>
            <p:cNvPr id="122890" name="Group 10"/>
            <p:cNvGrpSpPr>
              <a:grpSpLocks/>
            </p:cNvGrpSpPr>
            <p:nvPr/>
          </p:nvGrpSpPr>
          <p:grpSpPr bwMode="auto">
            <a:xfrm>
              <a:off x="3270" y="1344"/>
              <a:ext cx="2490" cy="771"/>
              <a:chOff x="3270" y="3067"/>
              <a:chExt cx="2490" cy="771"/>
            </a:xfrm>
          </p:grpSpPr>
          <p:pic>
            <p:nvPicPr>
              <p:cNvPr id="122891" name="Picture 11" descr="redshift"/>
              <p:cNvPicPr>
                <a:picLocks noChangeAspect="1" noChangeArrowheads="1"/>
              </p:cNvPicPr>
              <p:nvPr/>
            </p:nvPicPr>
            <p:blipFill>
              <a:blip r:embed="rId3" cstate="print"/>
              <a:srcRect b="81064"/>
              <a:stretch>
                <a:fillRect/>
              </a:stretch>
            </p:blipFill>
            <p:spPr bwMode="auto">
              <a:xfrm>
                <a:off x="3270" y="3067"/>
                <a:ext cx="2490" cy="771"/>
              </a:xfrm>
              <a:prstGeom prst="rect">
                <a:avLst/>
              </a:prstGeom>
              <a:noFill/>
            </p:spPr>
          </p:pic>
          <p:sp>
            <p:nvSpPr>
              <p:cNvPr id="122892" name="Rectangle 12"/>
              <p:cNvSpPr>
                <a:spLocks noChangeArrowheads="1"/>
              </p:cNvSpPr>
              <p:nvPr/>
            </p:nvSpPr>
            <p:spPr bwMode="auto">
              <a:xfrm>
                <a:off x="5012" y="3566"/>
                <a:ext cx="136" cy="227"/>
              </a:xfrm>
              <a:prstGeom prst="rect">
                <a:avLst/>
              </a:prstGeom>
              <a:solidFill>
                <a:srgbClr val="FF0000"/>
              </a:solidFill>
              <a:ln w="9525">
                <a:noFill/>
                <a:miter lim="800000"/>
                <a:headEnd/>
                <a:tailEnd/>
              </a:ln>
              <a:effectLst/>
            </p:spPr>
            <p:txBody>
              <a:bodyPr wrap="none" anchor="ctr"/>
              <a:lstStyle/>
              <a:p>
                <a:endParaRPr lang="en-AU"/>
              </a:p>
            </p:txBody>
          </p:sp>
        </p:grpSp>
      </p:grpSp>
      <p:sp>
        <p:nvSpPr>
          <p:cNvPr id="122893" name="AutoShape 13"/>
          <p:cNvSpPr>
            <a:spLocks noChangeArrowheads="1"/>
          </p:cNvSpPr>
          <p:nvPr/>
        </p:nvSpPr>
        <p:spPr bwMode="auto">
          <a:xfrm>
            <a:off x="1376363" y="1179513"/>
            <a:ext cx="3095625" cy="2374900"/>
          </a:xfrm>
          <a:prstGeom prst="wedgeRoundRectCallout">
            <a:avLst>
              <a:gd name="adj1" fmla="val -51486"/>
              <a:gd name="adj2" fmla="val 81417"/>
              <a:gd name="adj3" fmla="val 16667"/>
            </a:avLst>
          </a:prstGeom>
          <a:solidFill>
            <a:schemeClr val="bg1"/>
          </a:solidFill>
          <a:ln w="9525">
            <a:solidFill>
              <a:schemeClr val="tx1"/>
            </a:solidFill>
            <a:miter lim="800000"/>
            <a:headEnd/>
            <a:tailEnd/>
          </a:ln>
          <a:effectLst/>
        </p:spPr>
        <p:txBody>
          <a:bodyPr/>
          <a:lstStyle/>
          <a:p>
            <a:pPr>
              <a:spcBef>
                <a:spcPct val="50000"/>
              </a:spcBef>
            </a:pPr>
            <a:r>
              <a:rPr lang="en-GB" dirty="0">
                <a:solidFill>
                  <a:schemeClr val="tx2"/>
                </a:solidFill>
              </a:rPr>
              <a:t>This is called </a:t>
            </a:r>
            <a:r>
              <a:rPr lang="en-GB" u="sng" dirty="0">
                <a:solidFill>
                  <a:schemeClr val="tx2"/>
                </a:solidFill>
              </a:rPr>
              <a:t>red </a:t>
            </a:r>
            <a:r>
              <a:rPr lang="en-GB" u="sng" dirty="0" smtClean="0">
                <a:solidFill>
                  <a:schemeClr val="tx2"/>
                </a:solidFill>
              </a:rPr>
              <a:t>shift</a:t>
            </a:r>
            <a:r>
              <a:rPr lang="en-GB" dirty="0" smtClean="0">
                <a:solidFill>
                  <a:schemeClr val="tx2"/>
                </a:solidFill>
              </a:rPr>
              <a:t>. The </a:t>
            </a:r>
            <a:r>
              <a:rPr lang="en-GB" dirty="0">
                <a:solidFill>
                  <a:schemeClr val="tx2"/>
                </a:solidFill>
              </a:rPr>
              <a:t>faster the light source moves the further its light will be “shifted”</a:t>
            </a:r>
            <a:endParaRPr lang="en-US" dirty="0">
              <a:solidFill>
                <a:schemeClr val="tx2"/>
              </a:solidFill>
            </a:endParaRPr>
          </a:p>
        </p:txBody>
      </p:sp>
      <p:grpSp>
        <p:nvGrpSpPr>
          <p:cNvPr id="122894" name="Group 14"/>
          <p:cNvGrpSpPr>
            <a:grpSpLocks/>
          </p:cNvGrpSpPr>
          <p:nvPr/>
        </p:nvGrpSpPr>
        <p:grpSpPr bwMode="auto">
          <a:xfrm>
            <a:off x="2411413" y="5094288"/>
            <a:ext cx="5761037" cy="1536700"/>
            <a:chOff x="1383" y="3249"/>
            <a:chExt cx="3629" cy="968"/>
          </a:xfrm>
        </p:grpSpPr>
        <p:sp>
          <p:nvSpPr>
            <p:cNvPr id="122895" name="AutoShape 15"/>
            <p:cNvSpPr>
              <a:spLocks noChangeArrowheads="1"/>
            </p:cNvSpPr>
            <p:nvPr/>
          </p:nvSpPr>
          <p:spPr bwMode="auto">
            <a:xfrm>
              <a:off x="1383" y="3249"/>
              <a:ext cx="3629" cy="590"/>
            </a:xfrm>
            <a:prstGeom prst="wedgeRoundRectCallout">
              <a:avLst>
                <a:gd name="adj1" fmla="val -67829"/>
                <a:gd name="adj2" fmla="val -129491"/>
                <a:gd name="adj3" fmla="val 16667"/>
              </a:avLst>
            </a:prstGeom>
            <a:solidFill>
              <a:schemeClr val="bg1"/>
            </a:solidFill>
            <a:ln w="9525">
              <a:solidFill>
                <a:schemeClr val="tx1"/>
              </a:solidFill>
              <a:miter lim="800000"/>
              <a:headEnd/>
              <a:tailEnd/>
            </a:ln>
            <a:effectLst/>
          </p:spPr>
          <p:txBody>
            <a:bodyPr/>
            <a:lstStyle/>
            <a:p>
              <a:pPr algn="ctr"/>
              <a:r>
                <a:rPr lang="en-GB">
                  <a:solidFill>
                    <a:schemeClr val="tx1"/>
                  </a:solidFill>
                </a:rPr>
                <a:t>A similar effect happens with sound – this is called “The Doppler Effect”</a:t>
              </a:r>
              <a:endParaRPr lang="en-US">
                <a:solidFill>
                  <a:schemeClr val="tx1"/>
                </a:solidFill>
              </a:endParaRPr>
            </a:p>
          </p:txBody>
        </p:sp>
        <p:sp>
          <p:nvSpPr>
            <p:cNvPr id="122896" name="Text Box 16">
              <a:hlinkClick r:id="rId4" action="ppaction://hlinkfile"/>
            </p:cNvPr>
            <p:cNvSpPr txBox="1">
              <a:spLocks noChangeArrowheads="1"/>
            </p:cNvSpPr>
            <p:nvPr/>
          </p:nvSpPr>
          <p:spPr bwMode="auto">
            <a:xfrm>
              <a:off x="1837" y="3929"/>
              <a:ext cx="2766" cy="288"/>
            </a:xfrm>
            <a:prstGeom prst="rect">
              <a:avLst/>
            </a:prstGeom>
            <a:solidFill>
              <a:srgbClr val="990033"/>
            </a:solidFill>
            <a:ln w="9525">
              <a:noFill/>
              <a:miter lim="800000"/>
              <a:headEnd/>
              <a:tailEnd/>
            </a:ln>
            <a:effectLst/>
          </p:spPr>
          <p:txBody>
            <a:bodyPr>
              <a:spAutoFit/>
            </a:bodyPr>
            <a:lstStyle/>
            <a:p>
              <a:pPr algn="ctr">
                <a:spcBef>
                  <a:spcPct val="50000"/>
                </a:spcBef>
              </a:pPr>
              <a:r>
                <a:rPr lang="en-GB" dirty="0">
                  <a:hlinkClick r:id="rId5" action="ppaction://hlinkfile"/>
                </a:rPr>
                <a:t>Hear Doppler Effect</a:t>
              </a:r>
              <a:endParaRPr lang="en-US" dirty="0"/>
            </a:p>
          </p:txBody>
        </p:sp>
      </p:grpSp>
      <p:grpSp>
        <p:nvGrpSpPr>
          <p:cNvPr id="122897" name="Group 17"/>
          <p:cNvGrpSpPr>
            <a:grpSpLocks/>
          </p:cNvGrpSpPr>
          <p:nvPr/>
        </p:nvGrpSpPr>
        <p:grpSpPr bwMode="auto">
          <a:xfrm>
            <a:off x="4860925" y="2852738"/>
            <a:ext cx="3311525" cy="431800"/>
            <a:chOff x="3198" y="1797"/>
            <a:chExt cx="2086" cy="272"/>
          </a:xfrm>
        </p:grpSpPr>
        <p:sp>
          <p:nvSpPr>
            <p:cNvPr id="122898" name="Line 18"/>
            <p:cNvSpPr>
              <a:spLocks noChangeShapeType="1"/>
            </p:cNvSpPr>
            <p:nvPr/>
          </p:nvSpPr>
          <p:spPr bwMode="auto">
            <a:xfrm>
              <a:off x="4830" y="1797"/>
              <a:ext cx="454" cy="272"/>
            </a:xfrm>
            <a:prstGeom prst="line">
              <a:avLst/>
            </a:prstGeom>
            <a:noFill/>
            <a:ln w="25400">
              <a:solidFill>
                <a:srgbClr val="FF0000"/>
              </a:solidFill>
              <a:round/>
              <a:headEnd/>
              <a:tailEnd type="triangle" w="lg" len="med"/>
            </a:ln>
            <a:effectLst/>
          </p:spPr>
          <p:txBody>
            <a:bodyPr/>
            <a:lstStyle/>
            <a:p>
              <a:endParaRPr lang="en-AU"/>
            </a:p>
          </p:txBody>
        </p:sp>
        <p:sp>
          <p:nvSpPr>
            <p:cNvPr id="122899" name="Line 19"/>
            <p:cNvSpPr>
              <a:spLocks noChangeShapeType="1"/>
            </p:cNvSpPr>
            <p:nvPr/>
          </p:nvSpPr>
          <p:spPr bwMode="auto">
            <a:xfrm>
              <a:off x="3424" y="1797"/>
              <a:ext cx="454" cy="272"/>
            </a:xfrm>
            <a:prstGeom prst="line">
              <a:avLst/>
            </a:prstGeom>
            <a:noFill/>
            <a:ln w="25400">
              <a:solidFill>
                <a:srgbClr val="FF0000"/>
              </a:solidFill>
              <a:round/>
              <a:headEnd/>
              <a:tailEnd type="triangle" w="lg" len="med"/>
            </a:ln>
            <a:effectLst/>
          </p:spPr>
          <p:txBody>
            <a:bodyPr/>
            <a:lstStyle/>
            <a:p>
              <a:endParaRPr lang="en-AU"/>
            </a:p>
          </p:txBody>
        </p:sp>
        <p:sp>
          <p:nvSpPr>
            <p:cNvPr id="122900" name="Line 20"/>
            <p:cNvSpPr>
              <a:spLocks noChangeShapeType="1"/>
            </p:cNvSpPr>
            <p:nvPr/>
          </p:nvSpPr>
          <p:spPr bwMode="auto">
            <a:xfrm>
              <a:off x="3288" y="1797"/>
              <a:ext cx="454" cy="272"/>
            </a:xfrm>
            <a:prstGeom prst="line">
              <a:avLst/>
            </a:prstGeom>
            <a:noFill/>
            <a:ln w="25400">
              <a:solidFill>
                <a:srgbClr val="FF0000"/>
              </a:solidFill>
              <a:round/>
              <a:headEnd/>
              <a:tailEnd type="triangle" w="lg" len="med"/>
            </a:ln>
            <a:effectLst/>
          </p:spPr>
          <p:txBody>
            <a:bodyPr/>
            <a:lstStyle/>
            <a:p>
              <a:endParaRPr lang="en-AU"/>
            </a:p>
          </p:txBody>
        </p:sp>
        <p:sp>
          <p:nvSpPr>
            <p:cNvPr id="122901" name="Line 21"/>
            <p:cNvSpPr>
              <a:spLocks noChangeShapeType="1"/>
            </p:cNvSpPr>
            <p:nvPr/>
          </p:nvSpPr>
          <p:spPr bwMode="auto">
            <a:xfrm>
              <a:off x="3198" y="1797"/>
              <a:ext cx="454" cy="272"/>
            </a:xfrm>
            <a:prstGeom prst="line">
              <a:avLst/>
            </a:prstGeom>
            <a:noFill/>
            <a:ln w="25400">
              <a:solidFill>
                <a:srgbClr val="FF0000"/>
              </a:solidFill>
              <a:round/>
              <a:headEnd/>
              <a:tailEnd type="triangle" w="lg" len="med"/>
            </a:ln>
            <a:effectLst/>
          </p:spPr>
          <p:txBody>
            <a:bodyPr/>
            <a:lstStyle/>
            <a:p>
              <a:endParaRPr lang="en-AU"/>
            </a:p>
          </p:txBody>
        </p:sp>
        <p:sp>
          <p:nvSpPr>
            <p:cNvPr id="122902" name="Line 22"/>
            <p:cNvSpPr>
              <a:spLocks noChangeShapeType="1"/>
            </p:cNvSpPr>
            <p:nvPr/>
          </p:nvSpPr>
          <p:spPr bwMode="auto">
            <a:xfrm>
              <a:off x="3742" y="1797"/>
              <a:ext cx="454" cy="272"/>
            </a:xfrm>
            <a:prstGeom prst="line">
              <a:avLst/>
            </a:prstGeom>
            <a:noFill/>
            <a:ln w="25400">
              <a:solidFill>
                <a:srgbClr val="FF0000"/>
              </a:solidFill>
              <a:round/>
              <a:headEnd/>
              <a:tailEnd type="triangle" w="lg" len="med"/>
            </a:ln>
            <a:effectLst/>
          </p:spPr>
          <p:txBody>
            <a:bodyPr/>
            <a:lstStyle/>
            <a:p>
              <a:endParaRPr lang="en-AU"/>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897"/>
                                        </p:tgtEl>
                                        <p:attrNameLst>
                                          <p:attrName>style.visibility</p:attrName>
                                        </p:attrNameLst>
                                      </p:cBhvr>
                                      <p:to>
                                        <p:strVal val="visible"/>
                                      </p:to>
                                    </p:set>
                                    <p:animEffect transition="in" filter="wipe(up)">
                                      <p:cBhvr>
                                        <p:cTn id="7" dur="500"/>
                                        <p:tgtEl>
                                          <p:spTgt spid="12289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2882"/>
                                        </p:tgtEl>
                                        <p:attrNameLst>
                                          <p:attrName>style.visibility</p:attrName>
                                        </p:attrNameLst>
                                      </p:cBhvr>
                                      <p:to>
                                        <p:strVal val="visible"/>
                                      </p:to>
                                    </p:set>
                                    <p:animEffect transition="in" filter="dissolve">
                                      <p:cBhvr>
                                        <p:cTn id="12" dur="500"/>
                                        <p:tgtEl>
                                          <p:spTgt spid="1228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2893"/>
                                        </p:tgtEl>
                                        <p:attrNameLst>
                                          <p:attrName>style.visibility</p:attrName>
                                        </p:attrNameLst>
                                      </p:cBhvr>
                                      <p:to>
                                        <p:strVal val="visible"/>
                                      </p:to>
                                    </p:set>
                                    <p:animEffect transition="in" filter="wipe(down)">
                                      <p:cBhvr>
                                        <p:cTn id="17" dur="500"/>
                                        <p:tgtEl>
                                          <p:spTgt spid="1228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2894"/>
                                        </p:tgtEl>
                                        <p:attrNameLst>
                                          <p:attrName>style.visibility</p:attrName>
                                        </p:attrNameLst>
                                      </p:cBhvr>
                                      <p:to>
                                        <p:strVal val="visible"/>
                                      </p:to>
                                    </p:set>
                                    <p:animEffect transition="in" filter="wipe(up)">
                                      <p:cBhvr>
                                        <p:cTn id="22" dur="500"/>
                                        <p:tgtEl>
                                          <p:spTgt spid="122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59E8CF-8B79-4E71-AA0C-9432F7A55BBC}" type="datetime1">
              <a:rPr lang="en-GB"/>
              <a:pPr/>
              <a:t>31/08/2012</a:t>
            </a:fld>
            <a:endParaRPr lang="en-GB"/>
          </a:p>
        </p:txBody>
      </p:sp>
      <p:sp>
        <p:nvSpPr>
          <p:cNvPr id="123906" name="Rectangle 2"/>
          <p:cNvSpPr>
            <a:spLocks noGrp="1" noChangeArrowheads="1"/>
          </p:cNvSpPr>
          <p:nvPr>
            <p:ph type="title"/>
          </p:nvPr>
        </p:nvSpPr>
        <p:spPr/>
        <p:txBody>
          <a:bodyPr/>
          <a:lstStyle/>
          <a:p>
            <a:r>
              <a:rPr lang="en-GB"/>
              <a:t>Doppler Effect</a:t>
            </a:r>
          </a:p>
        </p:txBody>
      </p:sp>
      <p:pic>
        <p:nvPicPr>
          <p:cNvPr id="123907" name="Picture 3" descr="doppler 2"/>
          <p:cNvPicPr>
            <a:picLocks noChangeAspect="1" noChangeArrowheads="1" noCrop="1"/>
          </p:cNvPicPr>
          <p:nvPr/>
        </p:nvPicPr>
        <p:blipFill>
          <a:blip r:embed="rId2" cstate="print"/>
          <a:srcRect/>
          <a:stretch>
            <a:fillRect/>
          </a:stretch>
        </p:blipFill>
        <p:spPr bwMode="auto">
          <a:xfrm>
            <a:off x="522288" y="787400"/>
            <a:ext cx="8262937" cy="6070600"/>
          </a:xfrm>
          <a:prstGeom prst="rect">
            <a:avLst/>
          </a:prstGeom>
          <a:noFill/>
        </p:spPr>
      </p:pic>
      <p:sp>
        <p:nvSpPr>
          <p:cNvPr id="2" name="TextBox 1"/>
          <p:cNvSpPr txBox="1"/>
          <p:nvPr/>
        </p:nvSpPr>
        <p:spPr>
          <a:xfrm>
            <a:off x="7411452" y="325735"/>
            <a:ext cx="769763" cy="461665"/>
          </a:xfrm>
          <a:prstGeom prst="rect">
            <a:avLst/>
          </a:prstGeom>
          <a:noFill/>
        </p:spPr>
        <p:txBody>
          <a:bodyPr wrap="none" rtlCol="0">
            <a:spAutoFit/>
          </a:bodyPr>
          <a:lstStyle/>
          <a:p>
            <a:r>
              <a:rPr lang="en-AU" dirty="0" smtClean="0">
                <a:hlinkClick r:id="rId3"/>
              </a:rPr>
              <a:t>Link</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wipe(up)">
                                      <p:cBhvr>
                                        <p:cTn id="7" dur="500"/>
                                        <p:tgtEl>
                                          <p:spTgt spid="12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p:cNvSpPr>
            <a:spLocks noGrp="1"/>
          </p:cNvSpPr>
          <p:nvPr>
            <p:ph type="dt" sz="half" idx="10"/>
          </p:nvPr>
        </p:nvSpPr>
        <p:spPr/>
        <p:txBody>
          <a:bodyPr/>
          <a:lstStyle/>
          <a:p>
            <a:fld id="{574B56E0-30BC-4992-8389-8660D5EEF6E0}" type="datetime1">
              <a:rPr lang="en-GB"/>
              <a:pPr/>
              <a:t>31/08/2012</a:t>
            </a:fld>
            <a:endParaRPr lang="en-GB"/>
          </a:p>
        </p:txBody>
      </p:sp>
      <p:pic>
        <p:nvPicPr>
          <p:cNvPr id="124930" name="Picture 2" descr="kirk"/>
          <p:cNvPicPr>
            <a:picLocks noChangeAspect="1" noChangeArrowheads="1"/>
          </p:cNvPicPr>
          <p:nvPr/>
        </p:nvPicPr>
        <p:blipFill>
          <a:blip r:embed="rId2" cstate="print"/>
          <a:srcRect/>
          <a:stretch>
            <a:fillRect/>
          </a:stretch>
        </p:blipFill>
        <p:spPr bwMode="auto">
          <a:xfrm>
            <a:off x="0" y="0"/>
            <a:ext cx="3200400" cy="2400300"/>
          </a:xfrm>
          <a:prstGeom prst="rect">
            <a:avLst/>
          </a:prstGeom>
          <a:noFill/>
        </p:spPr>
      </p:pic>
      <p:sp>
        <p:nvSpPr>
          <p:cNvPr id="124931" name="Text Box 3"/>
          <p:cNvSpPr txBox="1">
            <a:spLocks noChangeArrowheads="1"/>
          </p:cNvSpPr>
          <p:nvPr/>
        </p:nvSpPr>
        <p:spPr bwMode="auto">
          <a:xfrm>
            <a:off x="2700338" y="260350"/>
            <a:ext cx="6443662"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24932" name="AutoShape 4"/>
          <p:cNvSpPr>
            <a:spLocks noChangeArrowheads="1"/>
          </p:cNvSpPr>
          <p:nvPr/>
        </p:nvSpPr>
        <p:spPr bwMode="auto">
          <a:xfrm>
            <a:off x="3176588" y="0"/>
            <a:ext cx="5967412" cy="1673225"/>
          </a:xfrm>
          <a:prstGeom prst="wedgeRoundRectCallout">
            <a:avLst>
              <a:gd name="adj1" fmla="val -76468"/>
              <a:gd name="adj2" fmla="val 21917"/>
              <a:gd name="adj3" fmla="val 16667"/>
            </a:avLst>
          </a:prstGeom>
          <a:solidFill>
            <a:schemeClr val="bg1"/>
          </a:solidFill>
          <a:ln w="9525">
            <a:solidFill>
              <a:schemeClr val="tx1"/>
            </a:solidFill>
            <a:miter lim="800000"/>
            <a:headEnd/>
            <a:tailEnd/>
          </a:ln>
          <a:effectLst/>
        </p:spPr>
        <p:txBody>
          <a:bodyPr/>
          <a:lstStyle/>
          <a:p>
            <a:pPr>
              <a:spcBef>
                <a:spcPct val="50000"/>
              </a:spcBef>
            </a:pPr>
            <a:r>
              <a:rPr lang="en-GB" dirty="0">
                <a:solidFill>
                  <a:schemeClr val="tx1"/>
                </a:solidFill>
              </a:rPr>
              <a:t>Light from different stars and from the edge of the universe also shows this </a:t>
            </a:r>
            <a:r>
              <a:rPr lang="en-GB" b="1" dirty="0">
                <a:solidFill>
                  <a:srgbClr val="FF0000"/>
                </a:solidFill>
                <a:hlinkClick r:id="rId3"/>
              </a:rPr>
              <a:t>“red-shift”.  </a:t>
            </a:r>
            <a:r>
              <a:rPr lang="en-GB" dirty="0">
                <a:solidFill>
                  <a:schemeClr val="tx1"/>
                </a:solidFill>
              </a:rPr>
              <a:t>This suggests that the universe is expanding.</a:t>
            </a:r>
            <a:endParaRPr lang="en-US" dirty="0">
              <a:solidFill>
                <a:schemeClr val="tx1"/>
              </a:solidFill>
            </a:endParaRPr>
          </a:p>
        </p:txBody>
      </p:sp>
      <p:grpSp>
        <p:nvGrpSpPr>
          <p:cNvPr id="124933" name="Group 5"/>
          <p:cNvGrpSpPr>
            <a:grpSpLocks/>
          </p:cNvGrpSpPr>
          <p:nvPr/>
        </p:nvGrpSpPr>
        <p:grpSpPr bwMode="auto">
          <a:xfrm>
            <a:off x="2546350" y="2214563"/>
            <a:ext cx="4643438" cy="3325812"/>
            <a:chOff x="1610" y="1207"/>
            <a:chExt cx="2925" cy="2095"/>
          </a:xfrm>
        </p:grpSpPr>
        <p:pic>
          <p:nvPicPr>
            <p:cNvPr id="124934" name="Picture 6" descr="stars"/>
            <p:cNvPicPr>
              <a:picLocks noChangeAspect="1" noChangeArrowheads="1"/>
            </p:cNvPicPr>
            <p:nvPr/>
          </p:nvPicPr>
          <p:blipFill>
            <a:blip r:embed="rId4" cstate="print"/>
            <a:srcRect/>
            <a:stretch>
              <a:fillRect/>
            </a:stretch>
          </p:blipFill>
          <p:spPr bwMode="auto">
            <a:xfrm>
              <a:off x="3696" y="1706"/>
              <a:ext cx="839" cy="631"/>
            </a:xfrm>
            <a:prstGeom prst="rect">
              <a:avLst/>
            </a:prstGeom>
            <a:noFill/>
          </p:spPr>
        </p:pic>
        <p:pic>
          <p:nvPicPr>
            <p:cNvPr id="124935" name="Picture 7" descr="Supernova"/>
            <p:cNvPicPr>
              <a:picLocks noChangeAspect="1" noChangeArrowheads="1"/>
            </p:cNvPicPr>
            <p:nvPr/>
          </p:nvPicPr>
          <p:blipFill>
            <a:blip r:embed="rId5" cstate="print"/>
            <a:srcRect/>
            <a:stretch>
              <a:fillRect/>
            </a:stretch>
          </p:blipFill>
          <p:spPr bwMode="auto">
            <a:xfrm>
              <a:off x="2472" y="1207"/>
              <a:ext cx="856" cy="734"/>
            </a:xfrm>
            <a:prstGeom prst="rect">
              <a:avLst/>
            </a:prstGeom>
            <a:noFill/>
          </p:spPr>
        </p:pic>
        <p:pic>
          <p:nvPicPr>
            <p:cNvPr id="124936" name="Picture 8" descr="Milky way"/>
            <p:cNvPicPr>
              <a:picLocks noChangeAspect="1" noChangeArrowheads="1"/>
            </p:cNvPicPr>
            <p:nvPr/>
          </p:nvPicPr>
          <p:blipFill>
            <a:blip r:embed="rId6" cstate="print"/>
            <a:srcRect b="5971"/>
            <a:stretch>
              <a:fillRect/>
            </a:stretch>
          </p:blipFill>
          <p:spPr bwMode="auto">
            <a:xfrm>
              <a:off x="1610" y="1661"/>
              <a:ext cx="590" cy="589"/>
            </a:xfrm>
            <a:prstGeom prst="rect">
              <a:avLst/>
            </a:prstGeom>
            <a:noFill/>
          </p:spPr>
        </p:pic>
        <p:pic>
          <p:nvPicPr>
            <p:cNvPr id="124937" name="Picture 9" descr="stars"/>
            <p:cNvPicPr>
              <a:picLocks noChangeAspect="1" noChangeArrowheads="1"/>
            </p:cNvPicPr>
            <p:nvPr/>
          </p:nvPicPr>
          <p:blipFill>
            <a:blip r:embed="rId4" cstate="print"/>
            <a:srcRect/>
            <a:stretch>
              <a:fillRect/>
            </a:stretch>
          </p:blipFill>
          <p:spPr bwMode="auto">
            <a:xfrm flipH="1">
              <a:off x="1701" y="2523"/>
              <a:ext cx="839" cy="631"/>
            </a:xfrm>
            <a:prstGeom prst="rect">
              <a:avLst/>
            </a:prstGeom>
            <a:noFill/>
          </p:spPr>
        </p:pic>
        <p:pic>
          <p:nvPicPr>
            <p:cNvPr id="124938" name="Picture 10" descr="Supernova"/>
            <p:cNvPicPr>
              <a:picLocks noChangeAspect="1" noChangeArrowheads="1"/>
            </p:cNvPicPr>
            <p:nvPr/>
          </p:nvPicPr>
          <p:blipFill>
            <a:blip r:embed="rId5" cstate="print"/>
            <a:srcRect/>
            <a:stretch>
              <a:fillRect/>
            </a:stretch>
          </p:blipFill>
          <p:spPr bwMode="auto">
            <a:xfrm flipH="1">
              <a:off x="3288" y="2568"/>
              <a:ext cx="856" cy="734"/>
            </a:xfrm>
            <a:prstGeom prst="rect">
              <a:avLst/>
            </a:prstGeom>
            <a:noFill/>
          </p:spPr>
        </p:pic>
      </p:grpSp>
      <p:grpSp>
        <p:nvGrpSpPr>
          <p:cNvPr id="124939" name="Group 11"/>
          <p:cNvGrpSpPr>
            <a:grpSpLocks/>
          </p:cNvGrpSpPr>
          <p:nvPr/>
        </p:nvGrpSpPr>
        <p:grpSpPr bwMode="auto">
          <a:xfrm>
            <a:off x="755650" y="4408488"/>
            <a:ext cx="7561263" cy="2449512"/>
            <a:chOff x="521" y="2523"/>
            <a:chExt cx="4763" cy="1543"/>
          </a:xfrm>
        </p:grpSpPr>
        <p:sp>
          <p:nvSpPr>
            <p:cNvPr id="124940" name="AutoShape 12"/>
            <p:cNvSpPr>
              <a:spLocks noChangeArrowheads="1"/>
            </p:cNvSpPr>
            <p:nvPr/>
          </p:nvSpPr>
          <p:spPr bwMode="auto">
            <a:xfrm>
              <a:off x="521" y="2523"/>
              <a:ext cx="4763" cy="1543"/>
            </a:xfrm>
            <a:prstGeom prst="irregularSeal2">
              <a:avLst/>
            </a:prstGeom>
            <a:gradFill rotWithShape="1">
              <a:gsLst>
                <a:gs pos="0">
                  <a:srgbClr val="FFFF00"/>
                </a:gs>
                <a:gs pos="100000">
                  <a:srgbClr val="FF0000"/>
                </a:gs>
              </a:gsLst>
              <a:path path="shape">
                <a:fillToRect l="50000" t="50000" r="50000" b="50000"/>
              </a:path>
            </a:gradFill>
            <a:ln w="9525">
              <a:solidFill>
                <a:schemeClr val="tx1"/>
              </a:solidFill>
              <a:miter lim="800000"/>
              <a:headEnd/>
              <a:tailEnd/>
            </a:ln>
            <a:effectLst/>
          </p:spPr>
          <p:txBody>
            <a:bodyPr wrap="none" anchor="ctr"/>
            <a:lstStyle/>
            <a:p>
              <a:endParaRPr lang="en-AU"/>
            </a:p>
          </p:txBody>
        </p:sp>
        <p:sp>
          <p:nvSpPr>
            <p:cNvPr id="124941" name="Text Box 13"/>
            <p:cNvSpPr txBox="1">
              <a:spLocks noChangeArrowheads="1"/>
            </p:cNvSpPr>
            <p:nvPr/>
          </p:nvSpPr>
          <p:spPr bwMode="auto">
            <a:xfrm>
              <a:off x="1701" y="2976"/>
              <a:ext cx="2223" cy="672"/>
            </a:xfrm>
            <a:prstGeom prst="rect">
              <a:avLst/>
            </a:prstGeom>
            <a:noFill/>
            <a:ln w="9525">
              <a:noFill/>
              <a:miter lim="800000"/>
              <a:headEnd/>
              <a:tailEnd/>
            </a:ln>
            <a:effectLst/>
          </p:spPr>
          <p:txBody>
            <a:bodyPr>
              <a:spAutoFit/>
            </a:bodyPr>
            <a:lstStyle/>
            <a:p>
              <a:pPr>
                <a:spcBef>
                  <a:spcPct val="50000"/>
                </a:spcBef>
              </a:pPr>
              <a:r>
                <a:rPr lang="en-GB" sz="3200" b="1">
                  <a:solidFill>
                    <a:schemeClr val="tx1"/>
                  </a:solidFill>
                </a:rPr>
                <a:t>This is the BIG BANG theory</a:t>
              </a:r>
              <a:endParaRPr lang="en-US" sz="3200" b="1">
                <a:solidFill>
                  <a:schemeClr val="tx1"/>
                </a:solidFill>
              </a:endParaRPr>
            </a:p>
          </p:txBody>
        </p:sp>
      </p:grpSp>
      <p:sp>
        <p:nvSpPr>
          <p:cNvPr id="2" name="TextBox 1"/>
          <p:cNvSpPr txBox="1"/>
          <p:nvPr/>
        </p:nvSpPr>
        <p:spPr>
          <a:xfrm>
            <a:off x="6990347" y="2081463"/>
            <a:ext cx="982961" cy="461665"/>
          </a:xfrm>
          <a:prstGeom prst="rect">
            <a:avLst/>
          </a:prstGeom>
          <a:noFill/>
        </p:spPr>
        <p:txBody>
          <a:bodyPr wrap="none" rtlCol="0">
            <a:spAutoFit/>
          </a:bodyPr>
          <a:lstStyle/>
          <a:p>
            <a:r>
              <a:rPr lang="en-AU" dirty="0" smtClean="0">
                <a:hlinkClick r:id="rId7" action="ppaction://hlinkfile"/>
              </a:rPr>
              <a:t>Video</a:t>
            </a:r>
            <a:endParaRPr lang="en-AU" dirty="0"/>
          </a:p>
        </p:txBody>
      </p:sp>
      <p:sp>
        <p:nvSpPr>
          <p:cNvPr id="3" name="TextBox 2"/>
          <p:cNvSpPr txBox="1"/>
          <p:nvPr/>
        </p:nvSpPr>
        <p:spPr>
          <a:xfrm>
            <a:off x="7582486" y="5852160"/>
            <a:ext cx="982961" cy="461665"/>
          </a:xfrm>
          <a:prstGeom prst="rect">
            <a:avLst/>
          </a:prstGeom>
          <a:noFill/>
        </p:spPr>
        <p:txBody>
          <a:bodyPr wrap="none" rtlCol="0">
            <a:spAutoFit/>
          </a:bodyPr>
          <a:lstStyle/>
          <a:p>
            <a:r>
              <a:rPr lang="en-AU" dirty="0" smtClean="0">
                <a:hlinkClick r:id="rId8" action="ppaction://hlinkfile"/>
              </a:rPr>
              <a:t>Video</a:t>
            </a:r>
            <a:endParaRPr lang="en-AU" dirty="0"/>
          </a:p>
        </p:txBody>
      </p:sp>
      <p:sp>
        <p:nvSpPr>
          <p:cNvPr id="4" name="TextBox 3"/>
          <p:cNvSpPr txBox="1"/>
          <p:nvPr/>
        </p:nvSpPr>
        <p:spPr>
          <a:xfrm>
            <a:off x="6910356" y="6394126"/>
            <a:ext cx="2125903" cy="461665"/>
          </a:xfrm>
          <a:prstGeom prst="rect">
            <a:avLst/>
          </a:prstGeom>
          <a:noFill/>
        </p:spPr>
        <p:txBody>
          <a:bodyPr wrap="none" rtlCol="0">
            <a:spAutoFit/>
          </a:bodyPr>
          <a:lstStyle/>
          <a:p>
            <a:r>
              <a:rPr lang="en-AU" dirty="0" smtClean="0">
                <a:hlinkClick r:id="rId9" action="ppaction://hlinkfile"/>
              </a:rPr>
              <a:t>Pre Big Bang?</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dissolve">
                                      <p:cBhvr>
                                        <p:cTn id="7" dur="500"/>
                                        <p:tgtEl>
                                          <p:spTgt spid="1249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2"/>
                                        </p:tgtEl>
                                        <p:attrNameLst>
                                          <p:attrName>style.visibility</p:attrName>
                                        </p:attrNameLst>
                                      </p:cBhvr>
                                      <p:to>
                                        <p:strVal val="visible"/>
                                      </p:to>
                                    </p:set>
                                    <p:animEffect transition="in" filter="wipe(left)">
                                      <p:cBhvr>
                                        <p:cTn id="12" dur="500"/>
                                        <p:tgtEl>
                                          <p:spTgt spid="12493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24933"/>
                                        </p:tgtEl>
                                        <p:attrNameLst>
                                          <p:attrName>style.visibility</p:attrName>
                                        </p:attrNameLst>
                                      </p:cBhvr>
                                      <p:to>
                                        <p:strVal val="visible"/>
                                      </p:to>
                                    </p:set>
                                    <p:anim calcmode="lin" valueType="num">
                                      <p:cBhvr>
                                        <p:cTn id="17" dur="2000" fill="hold"/>
                                        <p:tgtEl>
                                          <p:spTgt spid="124933"/>
                                        </p:tgtEl>
                                        <p:attrNameLst>
                                          <p:attrName>ppt_w</p:attrName>
                                        </p:attrNameLst>
                                      </p:cBhvr>
                                      <p:tavLst>
                                        <p:tav tm="0">
                                          <p:val>
                                            <p:fltVal val="0"/>
                                          </p:val>
                                        </p:tav>
                                        <p:tav tm="100000">
                                          <p:val>
                                            <p:strVal val="#ppt_w"/>
                                          </p:val>
                                        </p:tav>
                                      </p:tavLst>
                                    </p:anim>
                                    <p:anim calcmode="lin" valueType="num">
                                      <p:cBhvr>
                                        <p:cTn id="18" dur="2000" fill="hold"/>
                                        <p:tgtEl>
                                          <p:spTgt spid="124933"/>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ircle(in)">
                                      <p:cBhvr>
                                        <p:cTn id="23" dur="2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124939"/>
                                        </p:tgtEl>
                                        <p:attrNameLst>
                                          <p:attrName>style.visibility</p:attrName>
                                        </p:attrNameLst>
                                      </p:cBhvr>
                                      <p:to>
                                        <p:strVal val="visible"/>
                                      </p:to>
                                    </p:set>
                                    <p:anim calcmode="lin" valueType="num">
                                      <p:cBhvr>
                                        <p:cTn id="28" dur="500" fill="hold"/>
                                        <p:tgtEl>
                                          <p:spTgt spid="124939"/>
                                        </p:tgtEl>
                                        <p:attrNameLst>
                                          <p:attrName>ppt_w</p:attrName>
                                        </p:attrNameLst>
                                      </p:cBhvr>
                                      <p:tavLst>
                                        <p:tav tm="0">
                                          <p:val>
                                            <p:fltVal val="0"/>
                                          </p:val>
                                        </p:tav>
                                        <p:tav tm="100000">
                                          <p:val>
                                            <p:strVal val="#ppt_w"/>
                                          </p:val>
                                        </p:tav>
                                      </p:tavLst>
                                    </p:anim>
                                    <p:anim calcmode="lin" valueType="num">
                                      <p:cBhvr>
                                        <p:cTn id="29" dur="500" fill="hold"/>
                                        <p:tgtEl>
                                          <p:spTgt spid="124939"/>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circle(in)">
                                      <p:cBhvr>
                                        <p:cTn id="3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a:spLocks noGrp="1"/>
          </p:cNvSpPr>
          <p:nvPr>
            <p:ph type="dt" sz="half" idx="10"/>
          </p:nvPr>
        </p:nvSpPr>
        <p:spPr/>
        <p:txBody>
          <a:bodyPr/>
          <a:lstStyle/>
          <a:p>
            <a:fld id="{360270FE-5A5B-4904-BAD2-B5A168F4B45B}" type="datetime1">
              <a:rPr lang="en-GB"/>
              <a:pPr/>
              <a:t>31/08/2012</a:t>
            </a:fld>
            <a:endParaRPr lang="en-GB"/>
          </a:p>
        </p:txBody>
      </p:sp>
      <p:sp>
        <p:nvSpPr>
          <p:cNvPr id="126978" name="Rectangle 2"/>
          <p:cNvSpPr>
            <a:spLocks noGrp="1" noChangeArrowheads="1"/>
          </p:cNvSpPr>
          <p:nvPr>
            <p:ph type="title"/>
          </p:nvPr>
        </p:nvSpPr>
        <p:spPr/>
        <p:txBody>
          <a:bodyPr/>
          <a:lstStyle/>
          <a:p>
            <a:r>
              <a:rPr lang="en-GB" dirty="0"/>
              <a:t>Hubble’s Law</a:t>
            </a:r>
          </a:p>
        </p:txBody>
      </p:sp>
      <p:grpSp>
        <p:nvGrpSpPr>
          <p:cNvPr id="126979" name="Group 3"/>
          <p:cNvGrpSpPr>
            <a:grpSpLocks/>
          </p:cNvGrpSpPr>
          <p:nvPr/>
        </p:nvGrpSpPr>
        <p:grpSpPr bwMode="auto">
          <a:xfrm>
            <a:off x="0" y="773113"/>
            <a:ext cx="2097088" cy="3536950"/>
            <a:chOff x="0" y="487"/>
            <a:chExt cx="1321" cy="2228"/>
          </a:xfrm>
        </p:grpSpPr>
        <p:pic>
          <p:nvPicPr>
            <p:cNvPr id="126980" name="Picture 4" descr="hubble"/>
            <p:cNvPicPr>
              <a:picLocks noChangeAspect="1" noChangeArrowheads="1"/>
            </p:cNvPicPr>
            <p:nvPr/>
          </p:nvPicPr>
          <p:blipFill>
            <a:blip r:embed="rId2" cstate="print"/>
            <a:srcRect/>
            <a:stretch>
              <a:fillRect/>
            </a:stretch>
          </p:blipFill>
          <p:spPr bwMode="auto">
            <a:xfrm>
              <a:off x="0" y="487"/>
              <a:ext cx="1296" cy="1728"/>
            </a:xfrm>
            <a:prstGeom prst="rect">
              <a:avLst/>
            </a:prstGeom>
            <a:noFill/>
          </p:spPr>
        </p:pic>
        <p:sp>
          <p:nvSpPr>
            <p:cNvPr id="126981" name="Text Box 5"/>
            <p:cNvSpPr txBox="1">
              <a:spLocks noChangeArrowheads="1"/>
            </p:cNvSpPr>
            <p:nvPr/>
          </p:nvSpPr>
          <p:spPr bwMode="auto">
            <a:xfrm>
              <a:off x="0" y="2273"/>
              <a:ext cx="1321" cy="442"/>
            </a:xfrm>
            <a:prstGeom prst="rect">
              <a:avLst/>
            </a:prstGeom>
            <a:noFill/>
            <a:ln w="31750">
              <a:noFill/>
              <a:miter lim="800000"/>
              <a:headEnd/>
              <a:tailEnd/>
            </a:ln>
            <a:effectLst/>
          </p:spPr>
          <p:txBody>
            <a:bodyPr>
              <a:spAutoFit/>
            </a:bodyPr>
            <a:lstStyle/>
            <a:p>
              <a:pPr algn="ctr">
                <a:spcBef>
                  <a:spcPct val="50000"/>
                </a:spcBef>
              </a:pPr>
              <a:r>
                <a:rPr lang="en-GB" sz="2000" dirty="0">
                  <a:hlinkClick r:id="rId3"/>
                </a:rPr>
                <a:t>Edwin Hubble, 1889-1953</a:t>
              </a:r>
              <a:endParaRPr lang="en-GB" sz="2000" dirty="0"/>
            </a:p>
          </p:txBody>
        </p:sp>
      </p:grpSp>
      <p:sp>
        <p:nvSpPr>
          <p:cNvPr id="126982" name="AutoShape 6"/>
          <p:cNvSpPr>
            <a:spLocks noChangeArrowheads="1"/>
          </p:cNvSpPr>
          <p:nvPr/>
        </p:nvSpPr>
        <p:spPr bwMode="auto">
          <a:xfrm>
            <a:off x="1916113" y="908050"/>
            <a:ext cx="7227887" cy="1665288"/>
          </a:xfrm>
          <a:prstGeom prst="wedgeRoundRectCallout">
            <a:avLst>
              <a:gd name="adj1" fmla="val -56347"/>
              <a:gd name="adj2" fmla="val 30269"/>
              <a:gd name="adj3" fmla="val 16667"/>
            </a:avLst>
          </a:prstGeom>
          <a:solidFill>
            <a:schemeClr val="bg1"/>
          </a:solidFill>
          <a:ln w="31750">
            <a:solidFill>
              <a:schemeClr val="bg1"/>
            </a:solidFill>
            <a:miter lim="800000"/>
            <a:headEnd/>
            <a:tailEnd/>
          </a:ln>
          <a:effectLst/>
        </p:spPr>
        <p:txBody>
          <a:bodyPr/>
          <a:lstStyle/>
          <a:p>
            <a:pPr algn="ctr"/>
            <a:r>
              <a:rPr lang="en-GB" dirty="0">
                <a:solidFill>
                  <a:schemeClr val="tx1"/>
                </a:solidFill>
              </a:rPr>
              <a:t>Astronomers have observed Red Shift in lots of galaxies and deduced the fact that more distant galaxies are moving faster than closer ones.  </a:t>
            </a:r>
          </a:p>
        </p:txBody>
      </p:sp>
      <p:grpSp>
        <p:nvGrpSpPr>
          <p:cNvPr id="126983" name="Group 7"/>
          <p:cNvGrpSpPr>
            <a:grpSpLocks/>
          </p:cNvGrpSpPr>
          <p:nvPr/>
        </p:nvGrpSpPr>
        <p:grpSpPr bwMode="auto">
          <a:xfrm>
            <a:off x="2951163" y="2708275"/>
            <a:ext cx="6192837" cy="4149725"/>
            <a:chOff x="1859" y="1706"/>
            <a:chExt cx="3901" cy="2614"/>
          </a:xfrm>
        </p:grpSpPr>
        <p:sp>
          <p:nvSpPr>
            <p:cNvPr id="126984" name="Line 8"/>
            <p:cNvSpPr>
              <a:spLocks noChangeShapeType="1"/>
            </p:cNvSpPr>
            <p:nvPr/>
          </p:nvSpPr>
          <p:spPr bwMode="auto">
            <a:xfrm flipV="1">
              <a:off x="2228" y="1763"/>
              <a:ext cx="0" cy="2155"/>
            </a:xfrm>
            <a:prstGeom prst="line">
              <a:avLst/>
            </a:prstGeom>
            <a:noFill/>
            <a:ln w="31750">
              <a:solidFill>
                <a:schemeClr val="bg1"/>
              </a:solidFill>
              <a:round/>
              <a:headEnd/>
              <a:tailEnd type="triangle" w="med" len="med"/>
            </a:ln>
            <a:effectLst/>
          </p:spPr>
          <p:txBody>
            <a:bodyPr/>
            <a:lstStyle/>
            <a:p>
              <a:endParaRPr lang="en-AU"/>
            </a:p>
          </p:txBody>
        </p:sp>
        <p:sp>
          <p:nvSpPr>
            <p:cNvPr id="126985" name="Line 9"/>
            <p:cNvSpPr>
              <a:spLocks noChangeShapeType="1"/>
            </p:cNvSpPr>
            <p:nvPr/>
          </p:nvSpPr>
          <p:spPr bwMode="auto">
            <a:xfrm>
              <a:off x="2228" y="3918"/>
              <a:ext cx="3062" cy="0"/>
            </a:xfrm>
            <a:prstGeom prst="line">
              <a:avLst/>
            </a:prstGeom>
            <a:noFill/>
            <a:ln w="31750">
              <a:solidFill>
                <a:schemeClr val="bg1"/>
              </a:solidFill>
              <a:round/>
              <a:headEnd/>
              <a:tailEnd type="triangle" w="med" len="med"/>
            </a:ln>
            <a:effectLst/>
          </p:spPr>
          <p:txBody>
            <a:bodyPr/>
            <a:lstStyle/>
            <a:p>
              <a:endParaRPr lang="en-AU"/>
            </a:p>
          </p:txBody>
        </p:sp>
        <p:sp>
          <p:nvSpPr>
            <p:cNvPr id="126986" name="Text Box 10"/>
            <p:cNvSpPr txBox="1">
              <a:spLocks noChangeArrowheads="1"/>
            </p:cNvSpPr>
            <p:nvPr/>
          </p:nvSpPr>
          <p:spPr bwMode="auto">
            <a:xfrm rot="-5400000">
              <a:off x="966" y="2599"/>
              <a:ext cx="2073" cy="288"/>
            </a:xfrm>
            <a:prstGeom prst="rect">
              <a:avLst/>
            </a:prstGeom>
            <a:noFill/>
            <a:ln w="31750">
              <a:noFill/>
              <a:miter lim="800000"/>
              <a:headEnd/>
              <a:tailEnd/>
            </a:ln>
            <a:effectLst/>
          </p:spPr>
          <p:txBody>
            <a:bodyPr>
              <a:spAutoFit/>
            </a:bodyPr>
            <a:lstStyle/>
            <a:p>
              <a:pPr>
                <a:spcBef>
                  <a:spcPct val="50000"/>
                </a:spcBef>
              </a:pPr>
              <a:r>
                <a:rPr lang="en-GB">
                  <a:solidFill>
                    <a:srgbClr val="99FF99"/>
                  </a:solidFill>
                </a:rPr>
                <a:t>Recession velocity</a:t>
              </a:r>
            </a:p>
          </p:txBody>
        </p:sp>
        <p:sp>
          <p:nvSpPr>
            <p:cNvPr id="126987" name="Text Box 11"/>
            <p:cNvSpPr txBox="1">
              <a:spLocks noChangeArrowheads="1"/>
            </p:cNvSpPr>
            <p:nvPr/>
          </p:nvSpPr>
          <p:spPr bwMode="auto">
            <a:xfrm>
              <a:off x="3816" y="4032"/>
              <a:ext cx="1944" cy="288"/>
            </a:xfrm>
            <a:prstGeom prst="rect">
              <a:avLst/>
            </a:prstGeom>
            <a:noFill/>
            <a:ln w="31750">
              <a:noFill/>
              <a:miter lim="800000"/>
              <a:headEnd/>
              <a:tailEnd/>
            </a:ln>
            <a:effectLst/>
          </p:spPr>
          <p:txBody>
            <a:bodyPr>
              <a:spAutoFit/>
            </a:bodyPr>
            <a:lstStyle/>
            <a:p>
              <a:pPr>
                <a:spcBef>
                  <a:spcPct val="50000"/>
                </a:spcBef>
              </a:pPr>
              <a:r>
                <a:rPr lang="en-GB">
                  <a:solidFill>
                    <a:srgbClr val="99FF99"/>
                  </a:solidFill>
                </a:rPr>
                <a:t>Distance to galaxy</a:t>
              </a:r>
            </a:p>
          </p:txBody>
        </p:sp>
      </p:grpSp>
      <p:grpSp>
        <p:nvGrpSpPr>
          <p:cNvPr id="126988" name="Group 12"/>
          <p:cNvGrpSpPr>
            <a:grpSpLocks/>
          </p:cNvGrpSpPr>
          <p:nvPr/>
        </p:nvGrpSpPr>
        <p:grpSpPr bwMode="auto">
          <a:xfrm>
            <a:off x="3986213" y="2843213"/>
            <a:ext cx="3195637" cy="3113087"/>
            <a:chOff x="2511" y="1791"/>
            <a:chExt cx="2013" cy="1961"/>
          </a:xfrm>
        </p:grpSpPr>
        <p:sp>
          <p:nvSpPr>
            <p:cNvPr id="126989" name="Text Box 13"/>
            <p:cNvSpPr txBox="1">
              <a:spLocks noChangeArrowheads="1"/>
            </p:cNvSpPr>
            <p:nvPr/>
          </p:nvSpPr>
          <p:spPr bwMode="auto">
            <a:xfrm>
              <a:off x="2511" y="3464"/>
              <a:ext cx="312" cy="288"/>
            </a:xfrm>
            <a:prstGeom prst="rect">
              <a:avLst/>
            </a:prstGeom>
            <a:noFill/>
            <a:ln w="31750">
              <a:noFill/>
              <a:miter lim="800000"/>
              <a:headEnd/>
              <a:tailEnd/>
            </a:ln>
            <a:effectLst/>
          </p:spPr>
          <p:txBody>
            <a:bodyPr>
              <a:spAutoFit/>
            </a:bodyPr>
            <a:lstStyle/>
            <a:p>
              <a:pPr>
                <a:spcBef>
                  <a:spcPct val="50000"/>
                </a:spcBef>
              </a:pPr>
              <a:r>
                <a:rPr lang="en-GB">
                  <a:solidFill>
                    <a:srgbClr val="FFFF99"/>
                  </a:solidFill>
                </a:rPr>
                <a:t>x</a:t>
              </a:r>
            </a:p>
          </p:txBody>
        </p:sp>
        <p:sp>
          <p:nvSpPr>
            <p:cNvPr id="126990" name="Text Box 14"/>
            <p:cNvSpPr txBox="1">
              <a:spLocks noChangeArrowheads="1"/>
            </p:cNvSpPr>
            <p:nvPr/>
          </p:nvSpPr>
          <p:spPr bwMode="auto">
            <a:xfrm>
              <a:off x="2540" y="3266"/>
              <a:ext cx="312" cy="288"/>
            </a:xfrm>
            <a:prstGeom prst="rect">
              <a:avLst/>
            </a:prstGeom>
            <a:noFill/>
            <a:ln w="31750">
              <a:noFill/>
              <a:miter lim="800000"/>
              <a:headEnd/>
              <a:tailEnd/>
            </a:ln>
            <a:effectLst/>
          </p:spPr>
          <p:txBody>
            <a:bodyPr>
              <a:spAutoFit/>
            </a:bodyPr>
            <a:lstStyle/>
            <a:p>
              <a:pPr>
                <a:spcBef>
                  <a:spcPct val="50000"/>
                </a:spcBef>
              </a:pPr>
              <a:r>
                <a:rPr lang="en-GB">
                  <a:solidFill>
                    <a:srgbClr val="FFFF99"/>
                  </a:solidFill>
                </a:rPr>
                <a:t>x</a:t>
              </a:r>
            </a:p>
          </p:txBody>
        </p:sp>
        <p:sp>
          <p:nvSpPr>
            <p:cNvPr id="126991" name="Text Box 15"/>
            <p:cNvSpPr txBox="1">
              <a:spLocks noChangeArrowheads="1"/>
            </p:cNvSpPr>
            <p:nvPr/>
          </p:nvSpPr>
          <p:spPr bwMode="auto">
            <a:xfrm>
              <a:off x="2852" y="3152"/>
              <a:ext cx="312" cy="288"/>
            </a:xfrm>
            <a:prstGeom prst="rect">
              <a:avLst/>
            </a:prstGeom>
            <a:noFill/>
            <a:ln w="31750">
              <a:noFill/>
              <a:miter lim="800000"/>
              <a:headEnd/>
              <a:tailEnd/>
            </a:ln>
            <a:effectLst/>
          </p:spPr>
          <p:txBody>
            <a:bodyPr>
              <a:spAutoFit/>
            </a:bodyPr>
            <a:lstStyle/>
            <a:p>
              <a:pPr>
                <a:spcBef>
                  <a:spcPct val="50000"/>
                </a:spcBef>
              </a:pPr>
              <a:r>
                <a:rPr lang="en-GB">
                  <a:solidFill>
                    <a:srgbClr val="FFFF99"/>
                  </a:solidFill>
                </a:rPr>
                <a:t>x</a:t>
              </a:r>
            </a:p>
          </p:txBody>
        </p:sp>
        <p:sp>
          <p:nvSpPr>
            <p:cNvPr id="126992" name="Text Box 16"/>
            <p:cNvSpPr txBox="1">
              <a:spLocks noChangeArrowheads="1"/>
            </p:cNvSpPr>
            <p:nvPr/>
          </p:nvSpPr>
          <p:spPr bwMode="auto">
            <a:xfrm>
              <a:off x="2937" y="2982"/>
              <a:ext cx="312" cy="288"/>
            </a:xfrm>
            <a:prstGeom prst="rect">
              <a:avLst/>
            </a:prstGeom>
            <a:noFill/>
            <a:ln w="31750">
              <a:noFill/>
              <a:miter lim="800000"/>
              <a:headEnd/>
              <a:tailEnd/>
            </a:ln>
            <a:effectLst/>
          </p:spPr>
          <p:txBody>
            <a:bodyPr>
              <a:spAutoFit/>
            </a:bodyPr>
            <a:lstStyle/>
            <a:p>
              <a:pPr>
                <a:spcBef>
                  <a:spcPct val="50000"/>
                </a:spcBef>
              </a:pPr>
              <a:r>
                <a:rPr lang="en-GB">
                  <a:solidFill>
                    <a:srgbClr val="FFFF99"/>
                  </a:solidFill>
                </a:rPr>
                <a:t>x</a:t>
              </a:r>
            </a:p>
          </p:txBody>
        </p:sp>
        <p:sp>
          <p:nvSpPr>
            <p:cNvPr id="126993" name="Text Box 17"/>
            <p:cNvSpPr txBox="1">
              <a:spLocks noChangeArrowheads="1"/>
            </p:cNvSpPr>
            <p:nvPr/>
          </p:nvSpPr>
          <p:spPr bwMode="auto">
            <a:xfrm>
              <a:off x="3305" y="2812"/>
              <a:ext cx="312" cy="288"/>
            </a:xfrm>
            <a:prstGeom prst="rect">
              <a:avLst/>
            </a:prstGeom>
            <a:noFill/>
            <a:ln w="31750">
              <a:noFill/>
              <a:miter lim="800000"/>
              <a:headEnd/>
              <a:tailEnd/>
            </a:ln>
            <a:effectLst/>
          </p:spPr>
          <p:txBody>
            <a:bodyPr>
              <a:spAutoFit/>
            </a:bodyPr>
            <a:lstStyle/>
            <a:p>
              <a:pPr>
                <a:spcBef>
                  <a:spcPct val="50000"/>
                </a:spcBef>
              </a:pPr>
              <a:r>
                <a:rPr lang="en-GB">
                  <a:solidFill>
                    <a:srgbClr val="FFFF99"/>
                  </a:solidFill>
                </a:rPr>
                <a:t>x</a:t>
              </a:r>
            </a:p>
          </p:txBody>
        </p:sp>
        <p:sp>
          <p:nvSpPr>
            <p:cNvPr id="126994" name="Text Box 18"/>
            <p:cNvSpPr txBox="1">
              <a:spLocks noChangeArrowheads="1"/>
            </p:cNvSpPr>
            <p:nvPr/>
          </p:nvSpPr>
          <p:spPr bwMode="auto">
            <a:xfrm>
              <a:off x="3305" y="2642"/>
              <a:ext cx="312" cy="288"/>
            </a:xfrm>
            <a:prstGeom prst="rect">
              <a:avLst/>
            </a:prstGeom>
            <a:noFill/>
            <a:ln w="31750">
              <a:noFill/>
              <a:miter lim="800000"/>
              <a:headEnd/>
              <a:tailEnd/>
            </a:ln>
            <a:effectLst/>
          </p:spPr>
          <p:txBody>
            <a:bodyPr>
              <a:spAutoFit/>
            </a:bodyPr>
            <a:lstStyle/>
            <a:p>
              <a:pPr>
                <a:spcBef>
                  <a:spcPct val="50000"/>
                </a:spcBef>
              </a:pPr>
              <a:r>
                <a:rPr lang="en-GB">
                  <a:solidFill>
                    <a:srgbClr val="FFFF99"/>
                  </a:solidFill>
                </a:rPr>
                <a:t>x</a:t>
              </a:r>
            </a:p>
          </p:txBody>
        </p:sp>
        <p:sp>
          <p:nvSpPr>
            <p:cNvPr id="126995" name="Text Box 19"/>
            <p:cNvSpPr txBox="1">
              <a:spLocks noChangeArrowheads="1"/>
            </p:cNvSpPr>
            <p:nvPr/>
          </p:nvSpPr>
          <p:spPr bwMode="auto">
            <a:xfrm>
              <a:off x="3560" y="2472"/>
              <a:ext cx="312" cy="288"/>
            </a:xfrm>
            <a:prstGeom prst="rect">
              <a:avLst/>
            </a:prstGeom>
            <a:noFill/>
            <a:ln w="31750">
              <a:noFill/>
              <a:miter lim="800000"/>
              <a:headEnd/>
              <a:tailEnd/>
            </a:ln>
            <a:effectLst/>
          </p:spPr>
          <p:txBody>
            <a:bodyPr>
              <a:spAutoFit/>
            </a:bodyPr>
            <a:lstStyle/>
            <a:p>
              <a:pPr>
                <a:spcBef>
                  <a:spcPct val="50000"/>
                </a:spcBef>
              </a:pPr>
              <a:r>
                <a:rPr lang="en-GB">
                  <a:solidFill>
                    <a:srgbClr val="FFFF99"/>
                  </a:solidFill>
                </a:rPr>
                <a:t>x</a:t>
              </a:r>
            </a:p>
          </p:txBody>
        </p:sp>
        <p:sp>
          <p:nvSpPr>
            <p:cNvPr id="126996" name="Text Box 20"/>
            <p:cNvSpPr txBox="1">
              <a:spLocks noChangeArrowheads="1"/>
            </p:cNvSpPr>
            <p:nvPr/>
          </p:nvSpPr>
          <p:spPr bwMode="auto">
            <a:xfrm>
              <a:off x="3617" y="2330"/>
              <a:ext cx="312" cy="288"/>
            </a:xfrm>
            <a:prstGeom prst="rect">
              <a:avLst/>
            </a:prstGeom>
            <a:noFill/>
            <a:ln w="31750">
              <a:noFill/>
              <a:miter lim="800000"/>
              <a:headEnd/>
              <a:tailEnd/>
            </a:ln>
            <a:effectLst/>
          </p:spPr>
          <p:txBody>
            <a:bodyPr>
              <a:spAutoFit/>
            </a:bodyPr>
            <a:lstStyle/>
            <a:p>
              <a:pPr>
                <a:spcBef>
                  <a:spcPct val="50000"/>
                </a:spcBef>
              </a:pPr>
              <a:r>
                <a:rPr lang="en-GB">
                  <a:solidFill>
                    <a:srgbClr val="FFFF99"/>
                  </a:solidFill>
                </a:rPr>
                <a:t>x</a:t>
              </a:r>
            </a:p>
          </p:txBody>
        </p:sp>
        <p:sp>
          <p:nvSpPr>
            <p:cNvPr id="126997" name="Text Box 21"/>
            <p:cNvSpPr txBox="1">
              <a:spLocks noChangeArrowheads="1"/>
            </p:cNvSpPr>
            <p:nvPr/>
          </p:nvSpPr>
          <p:spPr bwMode="auto">
            <a:xfrm>
              <a:off x="3787" y="2245"/>
              <a:ext cx="312" cy="288"/>
            </a:xfrm>
            <a:prstGeom prst="rect">
              <a:avLst/>
            </a:prstGeom>
            <a:noFill/>
            <a:ln w="31750">
              <a:noFill/>
              <a:miter lim="800000"/>
              <a:headEnd/>
              <a:tailEnd/>
            </a:ln>
            <a:effectLst/>
          </p:spPr>
          <p:txBody>
            <a:bodyPr>
              <a:spAutoFit/>
            </a:bodyPr>
            <a:lstStyle/>
            <a:p>
              <a:pPr>
                <a:spcBef>
                  <a:spcPct val="50000"/>
                </a:spcBef>
              </a:pPr>
              <a:r>
                <a:rPr lang="en-GB">
                  <a:solidFill>
                    <a:srgbClr val="FFFF99"/>
                  </a:solidFill>
                </a:rPr>
                <a:t>x</a:t>
              </a:r>
            </a:p>
          </p:txBody>
        </p:sp>
        <p:sp>
          <p:nvSpPr>
            <p:cNvPr id="126998" name="Text Box 22"/>
            <p:cNvSpPr txBox="1">
              <a:spLocks noChangeArrowheads="1"/>
            </p:cNvSpPr>
            <p:nvPr/>
          </p:nvSpPr>
          <p:spPr bwMode="auto">
            <a:xfrm>
              <a:off x="3901" y="2018"/>
              <a:ext cx="312" cy="288"/>
            </a:xfrm>
            <a:prstGeom prst="rect">
              <a:avLst/>
            </a:prstGeom>
            <a:noFill/>
            <a:ln w="31750">
              <a:noFill/>
              <a:miter lim="800000"/>
              <a:headEnd/>
              <a:tailEnd/>
            </a:ln>
            <a:effectLst/>
          </p:spPr>
          <p:txBody>
            <a:bodyPr>
              <a:spAutoFit/>
            </a:bodyPr>
            <a:lstStyle/>
            <a:p>
              <a:pPr>
                <a:spcBef>
                  <a:spcPct val="50000"/>
                </a:spcBef>
              </a:pPr>
              <a:r>
                <a:rPr lang="en-GB">
                  <a:solidFill>
                    <a:srgbClr val="FFFF99"/>
                  </a:solidFill>
                </a:rPr>
                <a:t>x</a:t>
              </a:r>
            </a:p>
          </p:txBody>
        </p:sp>
        <p:sp>
          <p:nvSpPr>
            <p:cNvPr id="126999" name="Text Box 23"/>
            <p:cNvSpPr txBox="1">
              <a:spLocks noChangeArrowheads="1"/>
            </p:cNvSpPr>
            <p:nvPr/>
          </p:nvSpPr>
          <p:spPr bwMode="auto">
            <a:xfrm>
              <a:off x="4071" y="1877"/>
              <a:ext cx="312" cy="288"/>
            </a:xfrm>
            <a:prstGeom prst="rect">
              <a:avLst/>
            </a:prstGeom>
            <a:noFill/>
            <a:ln w="31750">
              <a:noFill/>
              <a:miter lim="800000"/>
              <a:headEnd/>
              <a:tailEnd/>
            </a:ln>
            <a:effectLst/>
          </p:spPr>
          <p:txBody>
            <a:bodyPr>
              <a:spAutoFit/>
            </a:bodyPr>
            <a:lstStyle/>
            <a:p>
              <a:pPr>
                <a:spcBef>
                  <a:spcPct val="50000"/>
                </a:spcBef>
              </a:pPr>
              <a:r>
                <a:rPr lang="en-GB">
                  <a:solidFill>
                    <a:srgbClr val="FFFF99"/>
                  </a:solidFill>
                </a:rPr>
                <a:t>x</a:t>
              </a:r>
            </a:p>
          </p:txBody>
        </p:sp>
        <p:sp>
          <p:nvSpPr>
            <p:cNvPr id="127000" name="Text Box 24"/>
            <p:cNvSpPr txBox="1">
              <a:spLocks noChangeArrowheads="1"/>
            </p:cNvSpPr>
            <p:nvPr/>
          </p:nvSpPr>
          <p:spPr bwMode="auto">
            <a:xfrm>
              <a:off x="4212" y="1791"/>
              <a:ext cx="312" cy="288"/>
            </a:xfrm>
            <a:prstGeom prst="rect">
              <a:avLst/>
            </a:prstGeom>
            <a:noFill/>
            <a:ln w="31750">
              <a:noFill/>
              <a:miter lim="800000"/>
              <a:headEnd/>
              <a:tailEnd/>
            </a:ln>
            <a:effectLst/>
          </p:spPr>
          <p:txBody>
            <a:bodyPr>
              <a:spAutoFit/>
            </a:bodyPr>
            <a:lstStyle/>
            <a:p>
              <a:pPr>
                <a:spcBef>
                  <a:spcPct val="50000"/>
                </a:spcBef>
              </a:pPr>
              <a:r>
                <a:rPr lang="en-GB">
                  <a:solidFill>
                    <a:srgbClr val="FFFF99"/>
                  </a:solidFill>
                </a:rPr>
                <a:t>x</a:t>
              </a:r>
            </a:p>
          </p:txBody>
        </p:sp>
      </p:grpSp>
      <p:sp>
        <p:nvSpPr>
          <p:cNvPr id="127001" name="Line 25"/>
          <p:cNvSpPr>
            <a:spLocks noChangeShapeType="1"/>
          </p:cNvSpPr>
          <p:nvPr/>
        </p:nvSpPr>
        <p:spPr bwMode="auto">
          <a:xfrm flipV="1">
            <a:off x="3536950" y="2979738"/>
            <a:ext cx="3556000" cy="3240087"/>
          </a:xfrm>
          <a:prstGeom prst="line">
            <a:avLst/>
          </a:prstGeom>
          <a:noFill/>
          <a:ln w="38100">
            <a:solidFill>
              <a:srgbClr val="FF0000"/>
            </a:solidFill>
            <a:round/>
            <a:headEnd/>
            <a:tailEnd/>
          </a:ln>
          <a:effectLst/>
        </p:spPr>
        <p:txBody>
          <a:bodyP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6979"/>
                                        </p:tgtEl>
                                        <p:attrNameLst>
                                          <p:attrName>style.visibility</p:attrName>
                                        </p:attrNameLst>
                                      </p:cBhvr>
                                      <p:to>
                                        <p:strVal val="visible"/>
                                      </p:to>
                                    </p:set>
                                    <p:anim calcmode="lin" valueType="num">
                                      <p:cBhvr additive="base">
                                        <p:cTn id="7" dur="500" fill="hold"/>
                                        <p:tgtEl>
                                          <p:spTgt spid="126979"/>
                                        </p:tgtEl>
                                        <p:attrNameLst>
                                          <p:attrName>ppt_x</p:attrName>
                                        </p:attrNameLst>
                                      </p:cBhvr>
                                      <p:tavLst>
                                        <p:tav tm="0">
                                          <p:val>
                                            <p:strVal val="0-#ppt_w/2"/>
                                          </p:val>
                                        </p:tav>
                                        <p:tav tm="100000">
                                          <p:val>
                                            <p:strVal val="#ppt_x"/>
                                          </p:val>
                                        </p:tav>
                                      </p:tavLst>
                                    </p:anim>
                                    <p:anim calcmode="lin" valueType="num">
                                      <p:cBhvr additive="base">
                                        <p:cTn id="8" dur="500" fill="hold"/>
                                        <p:tgtEl>
                                          <p:spTgt spid="1269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6982"/>
                                        </p:tgtEl>
                                        <p:attrNameLst>
                                          <p:attrName>style.visibility</p:attrName>
                                        </p:attrNameLst>
                                      </p:cBhvr>
                                      <p:to>
                                        <p:strVal val="visible"/>
                                      </p:to>
                                    </p:set>
                                    <p:animEffect transition="in" filter="wipe(left)">
                                      <p:cBhvr>
                                        <p:cTn id="13" dur="500"/>
                                        <p:tgtEl>
                                          <p:spTgt spid="12698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26983"/>
                                        </p:tgtEl>
                                        <p:attrNameLst>
                                          <p:attrName>style.visibility</p:attrName>
                                        </p:attrNameLst>
                                      </p:cBhvr>
                                      <p:to>
                                        <p:strVal val="visible"/>
                                      </p:to>
                                    </p:set>
                                    <p:animEffect transition="in" filter="wipe(left)">
                                      <p:cBhvr>
                                        <p:cTn id="18" dur="500"/>
                                        <p:tgtEl>
                                          <p:spTgt spid="12698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6988"/>
                                        </p:tgtEl>
                                        <p:attrNameLst>
                                          <p:attrName>style.visibility</p:attrName>
                                        </p:attrNameLst>
                                      </p:cBhvr>
                                      <p:to>
                                        <p:strVal val="visible"/>
                                      </p:to>
                                    </p:set>
                                    <p:animEffect transition="in" filter="wipe(left)">
                                      <p:cBhvr>
                                        <p:cTn id="23" dur="500"/>
                                        <p:tgtEl>
                                          <p:spTgt spid="12698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7001"/>
                                        </p:tgtEl>
                                        <p:attrNameLst>
                                          <p:attrName>style.visibility</p:attrName>
                                        </p:attrNameLst>
                                      </p:cBhvr>
                                      <p:to>
                                        <p:strVal val="visible"/>
                                      </p:to>
                                    </p:set>
                                    <p:animEffect transition="in" filter="wipe(left)">
                                      <p:cBhvr>
                                        <p:cTn id="28" dur="500"/>
                                        <p:tgtEl>
                                          <p:spTgt spid="127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2" grpId="0" animBg="1"/>
      <p:bldP spid="1270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BCDEF0A6-2BBB-4328-BA03-A5D0E8F8E627}" type="datetime1">
              <a:rPr lang="en-GB"/>
              <a:pPr/>
              <a:t>31/08/2012</a:t>
            </a:fld>
            <a:endParaRPr lang="en-GB"/>
          </a:p>
        </p:txBody>
      </p:sp>
      <p:pic>
        <p:nvPicPr>
          <p:cNvPr id="106500" name="Picture 4" descr="seti 2"/>
          <p:cNvPicPr>
            <a:picLocks noChangeAspect="1" noChangeArrowheads="1"/>
          </p:cNvPicPr>
          <p:nvPr/>
        </p:nvPicPr>
        <p:blipFill>
          <a:blip r:embed="rId2" cstate="print"/>
          <a:srcRect/>
          <a:stretch>
            <a:fillRect/>
          </a:stretch>
        </p:blipFill>
        <p:spPr bwMode="auto">
          <a:xfrm>
            <a:off x="4787900" y="0"/>
            <a:ext cx="4356100" cy="3333750"/>
          </a:xfrm>
          <a:prstGeom prst="rect">
            <a:avLst/>
          </a:prstGeom>
          <a:noFill/>
        </p:spPr>
      </p:pic>
      <p:pic>
        <p:nvPicPr>
          <p:cNvPr id="1026" name="Picture 2" descr="http://www.astronomy2009-algeria.org/wp-content/uploads/2010/02/Hubble-Telescope.jpg"/>
          <p:cNvPicPr>
            <a:picLocks noChangeAspect="1" noChangeArrowheads="1"/>
          </p:cNvPicPr>
          <p:nvPr/>
        </p:nvPicPr>
        <p:blipFill>
          <a:blip r:embed="rId3" cstate="print"/>
          <a:srcRect/>
          <a:stretch>
            <a:fillRect/>
          </a:stretch>
        </p:blipFill>
        <p:spPr bwMode="auto">
          <a:xfrm>
            <a:off x="0" y="3846110"/>
            <a:ext cx="4380931" cy="3011890"/>
          </a:xfrm>
          <a:prstGeom prst="rect">
            <a:avLst/>
          </a:prstGeom>
          <a:noFill/>
        </p:spPr>
      </p:pic>
      <p:pic>
        <p:nvPicPr>
          <p:cNvPr id="1028" name="Picture 4" descr="Parkes Radio Telescope"/>
          <p:cNvPicPr>
            <a:picLocks noChangeAspect="1" noChangeArrowheads="1"/>
          </p:cNvPicPr>
          <p:nvPr/>
        </p:nvPicPr>
        <p:blipFill>
          <a:blip r:embed="rId4" cstate="print"/>
          <a:srcRect/>
          <a:stretch>
            <a:fillRect/>
          </a:stretch>
        </p:blipFill>
        <p:spPr bwMode="auto">
          <a:xfrm>
            <a:off x="0" y="321986"/>
            <a:ext cx="4286250" cy="2809876"/>
          </a:xfrm>
          <a:prstGeom prst="rect">
            <a:avLst/>
          </a:prstGeom>
          <a:noFill/>
        </p:spPr>
      </p:pic>
      <p:sp>
        <p:nvSpPr>
          <p:cNvPr id="9" name="TextBox 8"/>
          <p:cNvSpPr txBox="1"/>
          <p:nvPr/>
        </p:nvSpPr>
        <p:spPr>
          <a:xfrm>
            <a:off x="0" y="0"/>
            <a:ext cx="4285397" cy="830997"/>
          </a:xfrm>
          <a:prstGeom prst="rect">
            <a:avLst/>
          </a:prstGeom>
          <a:noFill/>
        </p:spPr>
        <p:txBody>
          <a:bodyPr wrap="square" rtlCol="0">
            <a:spAutoFit/>
          </a:bodyPr>
          <a:lstStyle/>
          <a:p>
            <a:r>
              <a:rPr lang="en-AU" dirty="0" smtClean="0"/>
              <a:t>Parkes Radio telescope, </a:t>
            </a:r>
            <a:r>
              <a:rPr lang="en-AU" dirty="0" err="1" smtClean="0"/>
              <a:t>Tidbinbila</a:t>
            </a:r>
            <a:r>
              <a:rPr lang="en-AU" dirty="0" smtClean="0"/>
              <a:t>, Australia</a:t>
            </a:r>
            <a:endParaRPr lang="en-AU" dirty="0"/>
          </a:p>
        </p:txBody>
      </p:sp>
      <p:sp>
        <p:nvSpPr>
          <p:cNvPr id="10" name="TextBox 9"/>
          <p:cNvSpPr txBox="1"/>
          <p:nvPr/>
        </p:nvSpPr>
        <p:spPr>
          <a:xfrm>
            <a:off x="0" y="3357349"/>
            <a:ext cx="3549370" cy="461665"/>
          </a:xfrm>
          <a:prstGeom prst="rect">
            <a:avLst/>
          </a:prstGeom>
          <a:noFill/>
        </p:spPr>
        <p:txBody>
          <a:bodyPr wrap="none" rtlCol="0">
            <a:spAutoFit/>
          </a:bodyPr>
          <a:lstStyle/>
          <a:p>
            <a:r>
              <a:rPr lang="en-AU" dirty="0" smtClean="0"/>
              <a:t>Hubble space telescope</a:t>
            </a:r>
            <a:endParaRPr lang="en-AU" dirty="0"/>
          </a:p>
        </p:txBody>
      </p:sp>
      <p:sp>
        <p:nvSpPr>
          <p:cNvPr id="11" name="TextBox 10"/>
          <p:cNvSpPr txBox="1"/>
          <p:nvPr/>
        </p:nvSpPr>
        <p:spPr>
          <a:xfrm>
            <a:off x="5404514" y="2947917"/>
            <a:ext cx="3126177" cy="461665"/>
          </a:xfrm>
          <a:prstGeom prst="rect">
            <a:avLst/>
          </a:prstGeom>
          <a:noFill/>
        </p:spPr>
        <p:txBody>
          <a:bodyPr wrap="none" rtlCol="0">
            <a:spAutoFit/>
          </a:bodyPr>
          <a:lstStyle/>
          <a:p>
            <a:r>
              <a:rPr lang="en-AU" dirty="0" smtClean="0"/>
              <a:t>Arecibo, Puerto Rico</a:t>
            </a:r>
            <a:endParaRPr lang="en-AU" dirty="0"/>
          </a:p>
        </p:txBody>
      </p:sp>
      <p:pic>
        <p:nvPicPr>
          <p:cNvPr id="1030" name="Picture 6" descr="http://www.jb.man.ac.uk/research/pulsar/images/hr_SKA_dishes_0006.jpg"/>
          <p:cNvPicPr>
            <a:picLocks noChangeAspect="1" noChangeArrowheads="1"/>
          </p:cNvPicPr>
          <p:nvPr/>
        </p:nvPicPr>
        <p:blipFill>
          <a:blip r:embed="rId5" cstate="print"/>
          <a:srcRect/>
          <a:stretch>
            <a:fillRect/>
          </a:stretch>
        </p:blipFill>
        <p:spPr bwMode="auto">
          <a:xfrm>
            <a:off x="4653886" y="3980762"/>
            <a:ext cx="4490113" cy="2877238"/>
          </a:xfrm>
          <a:prstGeom prst="rect">
            <a:avLst/>
          </a:prstGeom>
          <a:noFill/>
        </p:spPr>
      </p:pic>
      <p:sp>
        <p:nvSpPr>
          <p:cNvPr id="13" name="TextBox 12"/>
          <p:cNvSpPr txBox="1"/>
          <p:nvPr/>
        </p:nvSpPr>
        <p:spPr>
          <a:xfrm>
            <a:off x="4872250" y="3507474"/>
            <a:ext cx="3493827" cy="830997"/>
          </a:xfrm>
          <a:prstGeom prst="rect">
            <a:avLst/>
          </a:prstGeom>
          <a:noFill/>
        </p:spPr>
        <p:txBody>
          <a:bodyPr wrap="square" rtlCol="0">
            <a:spAutoFit/>
          </a:bodyPr>
          <a:lstStyle/>
          <a:p>
            <a:r>
              <a:rPr lang="en-AU" dirty="0" smtClean="0"/>
              <a:t>Planned SKA (square kilometre array</a:t>
            </a:r>
            <a:endParaRPr lang="en-AU" dirty="0"/>
          </a:p>
        </p:txBody>
      </p:sp>
      <p:sp>
        <p:nvSpPr>
          <p:cNvPr id="2" name="TextBox 1"/>
          <p:cNvSpPr txBox="1"/>
          <p:nvPr/>
        </p:nvSpPr>
        <p:spPr>
          <a:xfrm>
            <a:off x="3435658" y="763480"/>
            <a:ext cx="599844" cy="400110"/>
          </a:xfrm>
          <a:prstGeom prst="rect">
            <a:avLst/>
          </a:prstGeom>
          <a:noFill/>
        </p:spPr>
        <p:txBody>
          <a:bodyPr wrap="none" rtlCol="0">
            <a:spAutoFit/>
          </a:bodyPr>
          <a:lstStyle/>
          <a:p>
            <a:r>
              <a:rPr lang="en-AU" sz="2000" dirty="0" smtClean="0">
                <a:hlinkClick r:id="rId6"/>
              </a:rPr>
              <a:t>link</a:t>
            </a:r>
            <a:endParaRPr lang="en-AU" sz="2000" dirty="0"/>
          </a:p>
        </p:txBody>
      </p:sp>
      <p:sp>
        <p:nvSpPr>
          <p:cNvPr id="3" name="TextBox 2">
            <a:hlinkClick r:id="rId7"/>
          </p:cNvPr>
          <p:cNvSpPr txBox="1"/>
          <p:nvPr/>
        </p:nvSpPr>
        <p:spPr>
          <a:xfrm>
            <a:off x="3824368" y="5427303"/>
            <a:ext cx="599844" cy="400110"/>
          </a:xfrm>
          <a:prstGeom prst="rect">
            <a:avLst/>
          </a:prstGeom>
          <a:noFill/>
        </p:spPr>
        <p:txBody>
          <a:bodyPr wrap="none" rtlCol="0">
            <a:spAutoFit/>
          </a:bodyPr>
          <a:lstStyle/>
          <a:p>
            <a:r>
              <a:rPr lang="en-AU" sz="2000" dirty="0" smtClean="0">
                <a:hlinkClick r:id="rId8"/>
              </a:rPr>
              <a:t>link</a:t>
            </a:r>
            <a:endParaRPr lang="en-AU" sz="2000" dirty="0"/>
          </a:p>
        </p:txBody>
      </p:sp>
      <p:sp>
        <p:nvSpPr>
          <p:cNvPr id="4" name="TextBox 3"/>
          <p:cNvSpPr txBox="1"/>
          <p:nvPr/>
        </p:nvSpPr>
        <p:spPr>
          <a:xfrm>
            <a:off x="7972148" y="321986"/>
            <a:ext cx="599844" cy="400110"/>
          </a:xfrm>
          <a:prstGeom prst="rect">
            <a:avLst/>
          </a:prstGeom>
          <a:noFill/>
        </p:spPr>
        <p:txBody>
          <a:bodyPr wrap="none" rtlCol="0">
            <a:spAutoFit/>
          </a:bodyPr>
          <a:lstStyle/>
          <a:p>
            <a:r>
              <a:rPr lang="en-AU" sz="2000" dirty="0" smtClean="0">
                <a:hlinkClick r:id="rId9"/>
              </a:rPr>
              <a:t>link</a:t>
            </a:r>
            <a:endParaRPr lang="en-AU" sz="2000" dirty="0"/>
          </a:p>
        </p:txBody>
      </p:sp>
      <p:sp>
        <p:nvSpPr>
          <p:cNvPr id="6" name="TextBox 5"/>
          <p:cNvSpPr txBox="1"/>
          <p:nvPr/>
        </p:nvSpPr>
        <p:spPr>
          <a:xfrm>
            <a:off x="8366077" y="3661444"/>
            <a:ext cx="599844" cy="400110"/>
          </a:xfrm>
          <a:prstGeom prst="rect">
            <a:avLst/>
          </a:prstGeom>
          <a:noFill/>
        </p:spPr>
        <p:txBody>
          <a:bodyPr wrap="none" rtlCol="0">
            <a:spAutoFit/>
          </a:bodyPr>
          <a:lstStyle/>
          <a:p>
            <a:r>
              <a:rPr lang="en-AU" sz="2000" dirty="0" smtClean="0">
                <a:hlinkClick r:id="rId10"/>
              </a:rPr>
              <a:t>link</a:t>
            </a:r>
            <a:endParaRPr lang="en-AU" sz="2000" dirty="0"/>
          </a:p>
        </p:txBody>
      </p:sp>
      <p:sp>
        <p:nvSpPr>
          <p:cNvPr id="7" name="TextBox 6"/>
          <p:cNvSpPr txBox="1"/>
          <p:nvPr/>
        </p:nvSpPr>
        <p:spPr>
          <a:xfrm>
            <a:off x="3595715" y="5930816"/>
            <a:ext cx="984565" cy="400110"/>
          </a:xfrm>
          <a:prstGeom prst="rect">
            <a:avLst/>
          </a:prstGeom>
          <a:noFill/>
        </p:spPr>
        <p:txBody>
          <a:bodyPr wrap="none" rtlCol="0">
            <a:spAutoFit/>
          </a:bodyPr>
          <a:lstStyle/>
          <a:p>
            <a:r>
              <a:rPr lang="en-AU" sz="2000" dirty="0" smtClean="0">
                <a:hlinkClick r:id="rId11"/>
              </a:rPr>
              <a:t>photos</a:t>
            </a:r>
            <a:endParaRPr lang="en-AU" sz="2000" dirty="0"/>
          </a:p>
        </p:txBody>
      </p:sp>
      <p:sp>
        <p:nvSpPr>
          <p:cNvPr id="8" name="TextBox 7"/>
          <p:cNvSpPr txBox="1"/>
          <p:nvPr/>
        </p:nvSpPr>
        <p:spPr>
          <a:xfrm>
            <a:off x="7369155" y="6327313"/>
            <a:ext cx="1774845" cy="461665"/>
          </a:xfrm>
          <a:prstGeom prst="rect">
            <a:avLst/>
          </a:prstGeom>
          <a:solidFill>
            <a:schemeClr val="accent1"/>
          </a:solidFill>
        </p:spPr>
        <p:txBody>
          <a:bodyPr wrap="none" rtlCol="0">
            <a:spAutoFit/>
          </a:bodyPr>
          <a:lstStyle/>
          <a:p>
            <a:r>
              <a:rPr lang="en-AU" dirty="0" smtClean="0">
                <a:solidFill>
                  <a:schemeClr val="accent6">
                    <a:lumMod val="75000"/>
                  </a:schemeClr>
                </a:solidFill>
                <a:hlinkClick r:id="rId12" action="ppaction://hlinkfile"/>
              </a:rPr>
              <a:t>News flash</a:t>
            </a:r>
            <a:endParaRPr lang="en-AU"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linds(horizontal)">
                                      <p:cBhvr>
                                        <p:cTn id="7" dur="500"/>
                                        <p:tgtEl>
                                          <p:spTgt spid="102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6500"/>
                                        </p:tgtEl>
                                        <p:attrNameLst>
                                          <p:attrName>style.visibility</p:attrName>
                                        </p:attrNameLst>
                                      </p:cBhvr>
                                      <p:to>
                                        <p:strVal val="visible"/>
                                      </p:to>
                                    </p:set>
                                    <p:animEffect transition="in" filter="blinds(horizontal)">
                                      <p:cBhvr>
                                        <p:cTn id="20" dur="500"/>
                                        <p:tgtEl>
                                          <p:spTgt spid="106500"/>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circle(in)">
                                      <p:cBhvr>
                                        <p:cTn id="29" dur="2000"/>
                                        <p:tgtEl>
                                          <p:spTgt spid="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blinds(horizontal)">
                                      <p:cBhvr>
                                        <p:cTn id="34" dur="500"/>
                                        <p:tgtEl>
                                          <p:spTgt spid="1026"/>
                                        </p:tgtEl>
                                      </p:cBhvr>
                                    </p:animEffect>
                                  </p:childTnLst>
                                </p:cTn>
                              </p:par>
                            </p:childTnLst>
                          </p:cTn>
                        </p:par>
                        <p:par>
                          <p:cTn id="35" fill="hold">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circle(in)">
                                      <p:cBhvr>
                                        <p:cTn id="43" dur="2000"/>
                                        <p:tgtEl>
                                          <p:spTgt spid="3"/>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circle(in)">
                                      <p:cBhvr>
                                        <p:cTn id="46" dur="20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030"/>
                                        </p:tgtEl>
                                        <p:attrNameLst>
                                          <p:attrName>style.visibility</p:attrName>
                                        </p:attrNameLst>
                                      </p:cBhvr>
                                      <p:to>
                                        <p:strVal val="visible"/>
                                      </p:to>
                                    </p:set>
                                    <p:animEffect transition="in" filter="blinds(horizontal)">
                                      <p:cBhvr>
                                        <p:cTn id="51" dur="500"/>
                                        <p:tgtEl>
                                          <p:spTgt spid="1030"/>
                                        </p:tgtEl>
                                      </p:cBhvr>
                                    </p:animEffect>
                                  </p:childTnLst>
                                </p:cTn>
                              </p:par>
                            </p:childTnLst>
                          </p:cTn>
                        </p:par>
                        <p:par>
                          <p:cTn id="52" fill="hold">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linds(horizontal)">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circle(in)">
                                      <p:cBhvr>
                                        <p:cTn id="60" dur="20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circle(in)">
                                      <p:cBhvr>
                                        <p:cTn id="6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2" grpId="0"/>
      <p:bldP spid="3" grpId="0"/>
      <p:bldP spid="6" grpId="0"/>
      <p:bldP spid="7" grpId="0"/>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9616A2-7867-4AAC-8D53-0E734B34430A}" type="datetime1">
              <a:rPr lang="en-GB" smtClean="0"/>
              <a:pPr/>
              <a:t>31/08/2012</a:t>
            </a:fld>
            <a:endParaRPr lang="en-GB"/>
          </a:p>
        </p:txBody>
      </p:sp>
      <p:sp>
        <p:nvSpPr>
          <p:cNvPr id="6" name="Rectangle 2"/>
          <p:cNvSpPr>
            <a:spLocks noGrp="1" noChangeArrowheads="1"/>
          </p:cNvSpPr>
          <p:nvPr>
            <p:ph type="title"/>
          </p:nvPr>
        </p:nvSpPr>
        <p:spPr>
          <a:xfrm>
            <a:off x="0" y="0"/>
            <a:ext cx="9144000" cy="838200"/>
          </a:xfrm>
        </p:spPr>
        <p:txBody>
          <a:bodyPr/>
          <a:lstStyle/>
          <a:p>
            <a:r>
              <a:rPr lang="en-GB" dirty="0"/>
              <a:t>Hubble’s Law</a:t>
            </a:r>
          </a:p>
        </p:txBody>
      </p:sp>
      <p:sp>
        <p:nvSpPr>
          <p:cNvPr id="5" name="TextBox 4"/>
          <p:cNvSpPr txBox="1"/>
          <p:nvPr/>
        </p:nvSpPr>
        <p:spPr>
          <a:xfrm>
            <a:off x="6771861" y="662609"/>
            <a:ext cx="684803" cy="461665"/>
          </a:xfrm>
          <a:prstGeom prst="rect">
            <a:avLst/>
          </a:prstGeom>
          <a:noFill/>
        </p:spPr>
        <p:txBody>
          <a:bodyPr wrap="none" rtlCol="0">
            <a:spAutoFit/>
          </a:bodyPr>
          <a:lstStyle/>
          <a:p>
            <a:r>
              <a:rPr lang="en-AU" dirty="0" smtClean="0">
                <a:hlinkClick r:id="rId2"/>
              </a:rPr>
              <a:t>link</a:t>
            </a:r>
            <a:endParaRPr lang="en-AU" dirty="0"/>
          </a:p>
        </p:txBody>
      </p:sp>
      <p:sp>
        <p:nvSpPr>
          <p:cNvPr id="7" name="TextBox 6"/>
          <p:cNvSpPr txBox="1"/>
          <p:nvPr/>
        </p:nvSpPr>
        <p:spPr>
          <a:xfrm>
            <a:off x="344558" y="1179445"/>
            <a:ext cx="8336606" cy="830997"/>
          </a:xfrm>
          <a:prstGeom prst="rect">
            <a:avLst/>
          </a:prstGeom>
          <a:noFill/>
        </p:spPr>
        <p:txBody>
          <a:bodyPr wrap="square" rtlCol="0">
            <a:spAutoFit/>
          </a:bodyPr>
          <a:lstStyle/>
          <a:p>
            <a:r>
              <a:rPr lang="en-AU" dirty="0" smtClean="0"/>
              <a:t>The recessional velocity of a galaxy is proportional to its distance from us</a:t>
            </a:r>
            <a:endParaRPr lang="en-AU" dirty="0"/>
          </a:p>
        </p:txBody>
      </p:sp>
      <p:sp>
        <p:nvSpPr>
          <p:cNvPr id="8" name="TextBox 7"/>
          <p:cNvSpPr txBox="1"/>
          <p:nvPr/>
        </p:nvSpPr>
        <p:spPr>
          <a:xfrm>
            <a:off x="3167269" y="1934818"/>
            <a:ext cx="1813317" cy="830997"/>
          </a:xfrm>
          <a:prstGeom prst="rect">
            <a:avLst/>
          </a:prstGeom>
          <a:noFill/>
        </p:spPr>
        <p:txBody>
          <a:bodyPr wrap="square" rtlCol="0">
            <a:spAutoFit/>
          </a:bodyPr>
          <a:lstStyle/>
          <a:p>
            <a:r>
              <a:rPr lang="en-AU" b="1" dirty="0" smtClean="0"/>
              <a:t>v = Ho x d</a:t>
            </a:r>
            <a:endParaRPr lang="en-AU" dirty="0" smtClean="0"/>
          </a:p>
          <a:p>
            <a:endParaRPr lang="en-AU" dirty="0"/>
          </a:p>
        </p:txBody>
      </p:sp>
      <p:sp>
        <p:nvSpPr>
          <p:cNvPr id="9" name="TextBox 8"/>
          <p:cNvSpPr txBox="1"/>
          <p:nvPr/>
        </p:nvSpPr>
        <p:spPr>
          <a:xfrm>
            <a:off x="1113183" y="2491409"/>
            <a:ext cx="7262192" cy="1200329"/>
          </a:xfrm>
          <a:prstGeom prst="rect">
            <a:avLst/>
          </a:prstGeom>
          <a:noFill/>
        </p:spPr>
        <p:txBody>
          <a:bodyPr wrap="square" rtlCol="0">
            <a:spAutoFit/>
          </a:bodyPr>
          <a:lstStyle/>
          <a:p>
            <a:r>
              <a:rPr lang="en-AU" dirty="0" smtClean="0"/>
              <a:t>where </a:t>
            </a:r>
            <a:r>
              <a:rPr lang="en-AU" b="1" dirty="0" smtClean="0"/>
              <a:t>v </a:t>
            </a:r>
            <a:r>
              <a:rPr lang="en-AU" dirty="0" smtClean="0"/>
              <a:t>is the galaxy's velocity (in kms</a:t>
            </a:r>
            <a:r>
              <a:rPr lang="en-AU" baseline="30000" dirty="0" smtClean="0"/>
              <a:t>-1</a:t>
            </a:r>
            <a:r>
              <a:rPr lang="en-AU" dirty="0" smtClean="0"/>
              <a:t>)</a:t>
            </a:r>
          </a:p>
          <a:p>
            <a:r>
              <a:rPr lang="en-AU" b="1" dirty="0" smtClean="0"/>
              <a:t>d </a:t>
            </a:r>
            <a:r>
              <a:rPr lang="en-AU" dirty="0" smtClean="0"/>
              <a:t>is the distance to the galaxy in </a:t>
            </a:r>
            <a:r>
              <a:rPr lang="en-AU" dirty="0" err="1" smtClean="0"/>
              <a:t>Megaparsecs</a:t>
            </a:r>
            <a:endParaRPr lang="en-AU" dirty="0" smtClean="0"/>
          </a:p>
          <a:p>
            <a:r>
              <a:rPr lang="en-AU" b="1" dirty="0" smtClean="0"/>
              <a:t>Ho </a:t>
            </a:r>
            <a:r>
              <a:rPr lang="en-AU" dirty="0" smtClean="0"/>
              <a:t>is the Hubble’s constant</a:t>
            </a:r>
            <a:endParaRPr lang="en-AU" dirty="0"/>
          </a:p>
        </p:txBody>
      </p:sp>
      <p:grpSp>
        <p:nvGrpSpPr>
          <p:cNvPr id="19" name="Group 18"/>
          <p:cNvGrpSpPr/>
          <p:nvPr/>
        </p:nvGrpSpPr>
        <p:grpSpPr>
          <a:xfrm>
            <a:off x="267988" y="4239805"/>
            <a:ext cx="4582228" cy="2618195"/>
            <a:chOff x="267988" y="4239805"/>
            <a:chExt cx="4582228" cy="2618195"/>
          </a:xfrm>
        </p:grpSpPr>
        <p:sp>
          <p:nvSpPr>
            <p:cNvPr id="13" name="Text Box 10"/>
            <p:cNvSpPr txBox="1">
              <a:spLocks noChangeArrowheads="1"/>
            </p:cNvSpPr>
            <p:nvPr/>
          </p:nvSpPr>
          <p:spPr bwMode="auto">
            <a:xfrm rot="16200000">
              <a:off x="77315" y="4430478"/>
              <a:ext cx="1581676" cy="1200329"/>
            </a:xfrm>
            <a:prstGeom prst="rect">
              <a:avLst/>
            </a:prstGeom>
            <a:noFill/>
            <a:ln w="31750">
              <a:noFill/>
              <a:miter lim="800000"/>
              <a:headEnd/>
              <a:tailEnd/>
            </a:ln>
            <a:effectLst/>
          </p:spPr>
          <p:txBody>
            <a:bodyPr wrap="square">
              <a:spAutoFit/>
            </a:bodyPr>
            <a:lstStyle/>
            <a:p>
              <a:pPr>
                <a:spcBef>
                  <a:spcPct val="50000"/>
                </a:spcBef>
              </a:pPr>
              <a:r>
                <a:rPr lang="en-GB" dirty="0">
                  <a:solidFill>
                    <a:srgbClr val="99FF99"/>
                  </a:solidFill>
                </a:rPr>
                <a:t>Recession </a:t>
              </a:r>
              <a:r>
                <a:rPr lang="en-GB" dirty="0" smtClean="0">
                  <a:solidFill>
                    <a:srgbClr val="99FF99"/>
                  </a:solidFill>
                </a:rPr>
                <a:t>velocity (kms</a:t>
              </a:r>
              <a:r>
                <a:rPr lang="en-GB" baseline="30000" dirty="0" smtClean="0">
                  <a:solidFill>
                    <a:srgbClr val="99FF99"/>
                  </a:solidFill>
                </a:rPr>
                <a:t>-1</a:t>
              </a:r>
              <a:r>
                <a:rPr lang="en-GB" dirty="0" smtClean="0">
                  <a:solidFill>
                    <a:srgbClr val="99FF99"/>
                  </a:solidFill>
                </a:rPr>
                <a:t>)</a:t>
              </a:r>
              <a:endParaRPr lang="en-GB" dirty="0">
                <a:solidFill>
                  <a:srgbClr val="99FF99"/>
                </a:solidFill>
              </a:endParaRPr>
            </a:p>
          </p:txBody>
        </p:sp>
        <p:sp>
          <p:nvSpPr>
            <p:cNvPr id="14" name="Text Box 11"/>
            <p:cNvSpPr txBox="1">
              <a:spLocks noChangeArrowheads="1"/>
            </p:cNvSpPr>
            <p:nvPr/>
          </p:nvSpPr>
          <p:spPr bwMode="auto">
            <a:xfrm>
              <a:off x="1296231" y="6027105"/>
              <a:ext cx="3553985" cy="830895"/>
            </a:xfrm>
            <a:prstGeom prst="rect">
              <a:avLst/>
            </a:prstGeom>
            <a:noFill/>
            <a:ln w="31750">
              <a:noFill/>
              <a:miter lim="800000"/>
              <a:headEnd/>
              <a:tailEnd/>
            </a:ln>
            <a:effectLst/>
          </p:spPr>
          <p:txBody>
            <a:bodyPr wrap="square">
              <a:spAutoFit/>
            </a:bodyPr>
            <a:lstStyle/>
            <a:p>
              <a:pPr>
                <a:spcBef>
                  <a:spcPct val="50000"/>
                </a:spcBef>
              </a:pPr>
              <a:r>
                <a:rPr lang="en-GB" dirty="0">
                  <a:solidFill>
                    <a:srgbClr val="99FF99"/>
                  </a:solidFill>
                </a:rPr>
                <a:t>Distance to </a:t>
              </a:r>
              <a:r>
                <a:rPr lang="en-GB" dirty="0" smtClean="0">
                  <a:solidFill>
                    <a:srgbClr val="99FF99"/>
                  </a:solidFill>
                </a:rPr>
                <a:t>galaxy (</a:t>
              </a:r>
              <a:r>
                <a:rPr lang="en-GB" dirty="0" err="1" smtClean="0">
                  <a:solidFill>
                    <a:srgbClr val="99FF99"/>
                  </a:solidFill>
                </a:rPr>
                <a:t>Mpc</a:t>
              </a:r>
              <a:r>
                <a:rPr lang="en-GB" dirty="0" smtClean="0">
                  <a:solidFill>
                    <a:srgbClr val="99FF99"/>
                  </a:solidFill>
                </a:rPr>
                <a:t>)</a:t>
              </a:r>
              <a:endParaRPr lang="en-GB" dirty="0">
                <a:solidFill>
                  <a:srgbClr val="99FF99"/>
                </a:solidFill>
              </a:endParaRPr>
            </a:p>
          </p:txBody>
        </p:sp>
      </p:grpSp>
      <p:grpSp>
        <p:nvGrpSpPr>
          <p:cNvPr id="18" name="Group 17"/>
          <p:cNvGrpSpPr/>
          <p:nvPr/>
        </p:nvGrpSpPr>
        <p:grpSpPr>
          <a:xfrm>
            <a:off x="1384844" y="4282912"/>
            <a:ext cx="1924368" cy="1644242"/>
            <a:chOff x="1384844" y="4282912"/>
            <a:chExt cx="1924368" cy="1644242"/>
          </a:xfrm>
        </p:grpSpPr>
        <p:sp>
          <p:nvSpPr>
            <p:cNvPr id="11" name="Line 8"/>
            <p:cNvSpPr>
              <a:spLocks noChangeShapeType="1"/>
            </p:cNvSpPr>
            <p:nvPr/>
          </p:nvSpPr>
          <p:spPr bwMode="auto">
            <a:xfrm flipV="1">
              <a:off x="1384844" y="4282912"/>
              <a:ext cx="0" cy="1644241"/>
            </a:xfrm>
            <a:prstGeom prst="line">
              <a:avLst/>
            </a:prstGeom>
            <a:noFill/>
            <a:ln w="31750">
              <a:solidFill>
                <a:schemeClr val="bg1"/>
              </a:solidFill>
              <a:round/>
              <a:headEnd/>
              <a:tailEnd type="triangle" w="med" len="med"/>
            </a:ln>
            <a:effectLst/>
          </p:spPr>
          <p:txBody>
            <a:bodyPr/>
            <a:lstStyle/>
            <a:p>
              <a:endParaRPr lang="en-AU"/>
            </a:p>
          </p:txBody>
        </p:sp>
        <p:sp>
          <p:nvSpPr>
            <p:cNvPr id="12" name="Line 9"/>
            <p:cNvSpPr>
              <a:spLocks noChangeShapeType="1"/>
            </p:cNvSpPr>
            <p:nvPr/>
          </p:nvSpPr>
          <p:spPr bwMode="auto">
            <a:xfrm>
              <a:off x="1384844" y="5927154"/>
              <a:ext cx="1924368" cy="0"/>
            </a:xfrm>
            <a:prstGeom prst="line">
              <a:avLst/>
            </a:prstGeom>
            <a:noFill/>
            <a:ln w="31750">
              <a:solidFill>
                <a:schemeClr val="bg1"/>
              </a:solidFill>
              <a:round/>
              <a:headEnd/>
              <a:tailEnd type="triangle" w="med" len="med"/>
            </a:ln>
            <a:effectLst/>
          </p:spPr>
          <p:txBody>
            <a:bodyPr/>
            <a:lstStyle/>
            <a:p>
              <a:endParaRPr lang="en-AU"/>
            </a:p>
          </p:txBody>
        </p:sp>
        <p:sp>
          <p:nvSpPr>
            <p:cNvPr id="15" name="Line 25"/>
            <p:cNvSpPr>
              <a:spLocks noChangeShapeType="1"/>
            </p:cNvSpPr>
            <p:nvPr/>
          </p:nvSpPr>
          <p:spPr bwMode="auto">
            <a:xfrm flipV="1">
              <a:off x="1390098" y="4744277"/>
              <a:ext cx="1485624" cy="1144243"/>
            </a:xfrm>
            <a:prstGeom prst="line">
              <a:avLst/>
            </a:prstGeom>
            <a:noFill/>
            <a:ln w="38100">
              <a:solidFill>
                <a:srgbClr val="FF0000"/>
              </a:solidFill>
              <a:round/>
              <a:headEnd/>
              <a:tailEnd/>
            </a:ln>
            <a:effectLst/>
          </p:spPr>
          <p:txBody>
            <a:bodyPr/>
            <a:lstStyle/>
            <a:p>
              <a:endParaRPr lang="en-AU"/>
            </a:p>
          </p:txBody>
        </p:sp>
      </p:grpSp>
      <p:sp>
        <p:nvSpPr>
          <p:cNvPr id="16" name="TextBox 15"/>
          <p:cNvSpPr txBox="1"/>
          <p:nvPr/>
        </p:nvSpPr>
        <p:spPr>
          <a:xfrm>
            <a:off x="4664765" y="4359965"/>
            <a:ext cx="4479235" cy="1569660"/>
          </a:xfrm>
          <a:prstGeom prst="rect">
            <a:avLst/>
          </a:prstGeom>
          <a:noFill/>
        </p:spPr>
        <p:txBody>
          <a:bodyPr wrap="square" rtlCol="0">
            <a:spAutoFit/>
          </a:bodyPr>
          <a:lstStyle/>
          <a:p>
            <a:r>
              <a:rPr lang="en-AU" dirty="0" smtClean="0"/>
              <a:t>Assuming Hubble constant of 70kms</a:t>
            </a:r>
            <a:r>
              <a:rPr lang="en-AU" baseline="30000" dirty="0" smtClean="0"/>
              <a:t>-1</a:t>
            </a:r>
            <a:r>
              <a:rPr lang="en-AU" dirty="0" smtClean="0"/>
              <a:t>Mpc</a:t>
            </a:r>
            <a:r>
              <a:rPr lang="en-AU" baseline="30000" dirty="0" smtClean="0"/>
              <a:t>-1</a:t>
            </a:r>
            <a:r>
              <a:rPr lang="en-AU" dirty="0" smtClean="0"/>
              <a:t>, how far is to a galaxy whose recessional velocity is 1000 kms</a:t>
            </a:r>
            <a:r>
              <a:rPr lang="en-AU" baseline="30000" dirty="0" smtClean="0"/>
              <a:t>-1</a:t>
            </a:r>
            <a:r>
              <a:rPr lang="en-AU" dirty="0" smtClean="0"/>
              <a:t>?</a:t>
            </a:r>
            <a:endParaRPr lang="en-AU" dirty="0"/>
          </a:p>
        </p:txBody>
      </p:sp>
      <p:sp>
        <p:nvSpPr>
          <p:cNvPr id="17" name="TextBox 16"/>
          <p:cNvSpPr txBox="1"/>
          <p:nvPr/>
        </p:nvSpPr>
        <p:spPr>
          <a:xfrm>
            <a:off x="6851374" y="6042991"/>
            <a:ext cx="1462260" cy="461665"/>
          </a:xfrm>
          <a:prstGeom prst="rect">
            <a:avLst/>
          </a:prstGeom>
          <a:noFill/>
        </p:spPr>
        <p:txBody>
          <a:bodyPr wrap="none" rtlCol="0">
            <a:spAutoFit/>
          </a:bodyPr>
          <a:lstStyle/>
          <a:p>
            <a:r>
              <a:rPr lang="en-AU" dirty="0" smtClean="0">
                <a:solidFill>
                  <a:srgbClr val="FFFF00"/>
                </a:solidFill>
              </a:rPr>
              <a:t>14.3 </a:t>
            </a:r>
            <a:r>
              <a:rPr lang="en-AU" dirty="0" err="1" smtClean="0">
                <a:solidFill>
                  <a:srgbClr val="FFFF00"/>
                </a:solidFill>
              </a:rPr>
              <a:t>Mpc</a:t>
            </a:r>
            <a:endParaRPr lang="en-AU"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linds(horizontal)">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amond(in)">
                                      <p:cBhvr>
                                        <p:cTn id="3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9616A2-7867-4AAC-8D53-0E734B34430A}" type="datetime1">
              <a:rPr lang="en-GB" smtClean="0"/>
              <a:pPr/>
              <a:t>31/08/2012</a:t>
            </a:fld>
            <a:endParaRPr lang="en-GB"/>
          </a:p>
        </p:txBody>
      </p:sp>
      <p:sp>
        <p:nvSpPr>
          <p:cNvPr id="5" name="TextBox 4"/>
          <p:cNvSpPr txBox="1"/>
          <p:nvPr/>
        </p:nvSpPr>
        <p:spPr>
          <a:xfrm>
            <a:off x="410818" y="344556"/>
            <a:ext cx="6675225" cy="646331"/>
          </a:xfrm>
          <a:prstGeom prst="rect">
            <a:avLst/>
          </a:prstGeom>
          <a:noFill/>
        </p:spPr>
        <p:txBody>
          <a:bodyPr wrap="none" rtlCol="0">
            <a:spAutoFit/>
          </a:bodyPr>
          <a:lstStyle/>
          <a:p>
            <a:r>
              <a:rPr lang="en-AU" sz="3600" dirty="0" smtClean="0"/>
              <a:t>The beginning of the Universe</a:t>
            </a:r>
            <a:endParaRPr lang="en-AU" sz="3600" dirty="0"/>
          </a:p>
        </p:txBody>
      </p:sp>
      <p:sp>
        <p:nvSpPr>
          <p:cNvPr id="6" name="TextBox 5"/>
          <p:cNvSpPr txBox="1"/>
          <p:nvPr/>
        </p:nvSpPr>
        <p:spPr>
          <a:xfrm>
            <a:off x="256340" y="1455762"/>
            <a:ext cx="8341749" cy="830997"/>
          </a:xfrm>
          <a:prstGeom prst="rect">
            <a:avLst/>
          </a:prstGeom>
          <a:noFill/>
        </p:spPr>
        <p:txBody>
          <a:bodyPr wrap="square" rtlCol="0">
            <a:spAutoFit/>
          </a:bodyPr>
          <a:lstStyle/>
          <a:p>
            <a:r>
              <a:rPr lang="en-AU" dirty="0" smtClean="0"/>
              <a:t>If the Universe is expanding then the Universe must have been smaller in the past.</a:t>
            </a:r>
            <a:endParaRPr lang="en-AU" dirty="0"/>
          </a:p>
        </p:txBody>
      </p:sp>
      <p:sp>
        <p:nvSpPr>
          <p:cNvPr id="7" name="TextBox 6"/>
          <p:cNvSpPr txBox="1"/>
          <p:nvPr/>
        </p:nvSpPr>
        <p:spPr>
          <a:xfrm>
            <a:off x="559558" y="2593075"/>
            <a:ext cx="8379725" cy="830997"/>
          </a:xfrm>
          <a:prstGeom prst="rect">
            <a:avLst/>
          </a:prstGeom>
          <a:noFill/>
        </p:spPr>
        <p:txBody>
          <a:bodyPr wrap="square" rtlCol="0">
            <a:spAutoFit/>
          </a:bodyPr>
          <a:lstStyle/>
          <a:p>
            <a:r>
              <a:rPr lang="en-AU" dirty="0" smtClean="0"/>
              <a:t>Following this argument to its natural conclusion the Universe must have originated from a point in space.</a:t>
            </a:r>
            <a:endParaRPr lang="en-AU" dirty="0"/>
          </a:p>
        </p:txBody>
      </p:sp>
      <p:sp>
        <p:nvSpPr>
          <p:cNvPr id="8" name="TextBox 7"/>
          <p:cNvSpPr txBox="1"/>
          <p:nvPr/>
        </p:nvSpPr>
        <p:spPr>
          <a:xfrm>
            <a:off x="846162" y="3780430"/>
            <a:ext cx="8038532" cy="830997"/>
          </a:xfrm>
          <a:prstGeom prst="rect">
            <a:avLst/>
          </a:prstGeom>
          <a:noFill/>
        </p:spPr>
        <p:txBody>
          <a:bodyPr wrap="square" rtlCol="0">
            <a:spAutoFit/>
          </a:bodyPr>
          <a:lstStyle/>
          <a:p>
            <a:r>
              <a:rPr lang="en-AU" dirty="0" smtClean="0"/>
              <a:t>Before the Universe came into being, space and time did not exist.</a:t>
            </a:r>
            <a:endParaRPr lang="en-A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library.thinkquest.org/TQ0312825/AstroNet/images/big-bang.jpg"/>
          <p:cNvPicPr>
            <a:picLocks noChangeAspect="1" noChangeArrowheads="1"/>
          </p:cNvPicPr>
          <p:nvPr/>
        </p:nvPicPr>
        <p:blipFill>
          <a:blip r:embed="rId2" cstate="print"/>
          <a:srcRect/>
          <a:stretch>
            <a:fillRect/>
          </a:stretch>
        </p:blipFill>
        <p:spPr bwMode="auto">
          <a:xfrm>
            <a:off x="3922643" y="1106892"/>
            <a:ext cx="5221357" cy="4944990"/>
          </a:xfrm>
          <a:prstGeom prst="rect">
            <a:avLst/>
          </a:prstGeom>
          <a:noFill/>
        </p:spPr>
      </p:pic>
      <p:sp>
        <p:nvSpPr>
          <p:cNvPr id="5" name="TextBox 4"/>
          <p:cNvSpPr txBox="1"/>
          <p:nvPr/>
        </p:nvSpPr>
        <p:spPr>
          <a:xfrm>
            <a:off x="0" y="0"/>
            <a:ext cx="8840882" cy="523220"/>
          </a:xfrm>
          <a:prstGeom prst="rect">
            <a:avLst/>
          </a:prstGeom>
          <a:noFill/>
        </p:spPr>
        <p:txBody>
          <a:bodyPr wrap="none" rtlCol="0">
            <a:spAutoFit/>
          </a:bodyPr>
          <a:lstStyle/>
          <a:p>
            <a:r>
              <a:rPr lang="en-AU" sz="2800" dirty="0" smtClean="0"/>
              <a:t>The beginning of the Universe was unbelievably hot</a:t>
            </a:r>
            <a:r>
              <a:rPr lang="en-AU" dirty="0" smtClean="0"/>
              <a:t>.</a:t>
            </a:r>
            <a:endParaRPr lang="en-AU" dirty="0"/>
          </a:p>
        </p:txBody>
      </p:sp>
      <p:sp>
        <p:nvSpPr>
          <p:cNvPr id="6" name="TextBox 5"/>
          <p:cNvSpPr txBox="1"/>
          <p:nvPr/>
        </p:nvSpPr>
        <p:spPr>
          <a:xfrm>
            <a:off x="311356" y="606041"/>
            <a:ext cx="8620638" cy="1200329"/>
          </a:xfrm>
          <a:prstGeom prst="rect">
            <a:avLst/>
          </a:prstGeom>
          <a:noFill/>
        </p:spPr>
        <p:txBody>
          <a:bodyPr wrap="square" rtlCol="0">
            <a:spAutoFit/>
          </a:bodyPr>
          <a:lstStyle/>
          <a:p>
            <a:r>
              <a:rPr lang="en-AU" dirty="0" smtClean="0"/>
              <a:t>Only radiation existed and as the Universe cooled the radiant energy condensed into quarks and </a:t>
            </a:r>
            <a:r>
              <a:rPr lang="en-AU" dirty="0" err="1" smtClean="0"/>
              <a:t>antiquarks</a:t>
            </a:r>
            <a:r>
              <a:rPr lang="en-AU" dirty="0" smtClean="0"/>
              <a:t> that annihilated one another.</a:t>
            </a:r>
            <a:endParaRPr lang="en-AU" dirty="0"/>
          </a:p>
        </p:txBody>
      </p:sp>
      <p:sp>
        <p:nvSpPr>
          <p:cNvPr id="7" name="TextBox 6"/>
          <p:cNvSpPr txBox="1"/>
          <p:nvPr/>
        </p:nvSpPr>
        <p:spPr>
          <a:xfrm>
            <a:off x="315909" y="4465919"/>
            <a:ext cx="8502555" cy="1569660"/>
          </a:xfrm>
          <a:prstGeom prst="rect">
            <a:avLst/>
          </a:prstGeom>
          <a:noFill/>
        </p:spPr>
        <p:txBody>
          <a:bodyPr wrap="square" rtlCol="0">
            <a:spAutoFit/>
          </a:bodyPr>
          <a:lstStyle/>
          <a:p>
            <a:r>
              <a:rPr lang="en-AU" dirty="0" smtClean="0"/>
              <a:t>However, there were more quarks than </a:t>
            </a:r>
            <a:r>
              <a:rPr lang="en-AU" dirty="0" err="1" smtClean="0"/>
              <a:t>antiquarks</a:t>
            </a:r>
            <a:r>
              <a:rPr lang="en-AU" dirty="0" smtClean="0"/>
              <a:t> and these eventually formed the familiar protons and neutrons (Baryons) and electrons that are the familiar particles that make up all atoms.</a:t>
            </a:r>
            <a:endParaRPr lang="en-AU" dirty="0"/>
          </a:p>
        </p:txBody>
      </p:sp>
      <p:sp>
        <p:nvSpPr>
          <p:cNvPr id="9" name="TextBox 8"/>
          <p:cNvSpPr txBox="1"/>
          <p:nvPr/>
        </p:nvSpPr>
        <p:spPr>
          <a:xfrm>
            <a:off x="4049622" y="5759009"/>
            <a:ext cx="684803" cy="461665"/>
          </a:xfrm>
          <a:prstGeom prst="rect">
            <a:avLst/>
          </a:prstGeom>
          <a:noFill/>
        </p:spPr>
        <p:txBody>
          <a:bodyPr wrap="none" rtlCol="0">
            <a:spAutoFit/>
          </a:bodyPr>
          <a:lstStyle/>
          <a:p>
            <a:r>
              <a:rPr lang="en-AU" dirty="0" smtClean="0">
                <a:hlinkClick r:id="rId3"/>
              </a:rPr>
              <a:t>link</a:t>
            </a:r>
            <a:endParaRPr lang="en-AU" dirty="0"/>
          </a:p>
        </p:txBody>
      </p:sp>
      <p:sp>
        <p:nvSpPr>
          <p:cNvPr id="8" name="TextBox 7"/>
          <p:cNvSpPr txBox="1"/>
          <p:nvPr/>
        </p:nvSpPr>
        <p:spPr>
          <a:xfrm>
            <a:off x="324853" y="1852864"/>
            <a:ext cx="8819147" cy="1569660"/>
          </a:xfrm>
          <a:prstGeom prst="rect">
            <a:avLst/>
          </a:prstGeom>
          <a:noFill/>
        </p:spPr>
        <p:txBody>
          <a:bodyPr wrap="square" rtlCol="0">
            <a:spAutoFit/>
          </a:bodyPr>
          <a:lstStyle/>
          <a:p>
            <a:r>
              <a:rPr lang="en-AU" dirty="0" smtClean="0"/>
              <a:t>This is, today, the CMB (Cosmic Microwave Background radiation that is detectable everywhere in space. The wavelengths of the original radiation are shifted to the microwave band due to the expansion of the Universe</a:t>
            </a:r>
            <a:endParaRPr lang="en-AU" dirty="0"/>
          </a:p>
        </p:txBody>
      </p:sp>
      <p:sp>
        <p:nvSpPr>
          <p:cNvPr id="2" name="TextBox 1"/>
          <p:cNvSpPr txBox="1"/>
          <p:nvPr/>
        </p:nvSpPr>
        <p:spPr>
          <a:xfrm>
            <a:off x="4197259" y="1415263"/>
            <a:ext cx="1074333" cy="461665"/>
          </a:xfrm>
          <a:prstGeom prst="rect">
            <a:avLst/>
          </a:prstGeom>
          <a:noFill/>
        </p:spPr>
        <p:txBody>
          <a:bodyPr wrap="none" rtlCol="0">
            <a:spAutoFit/>
          </a:bodyPr>
          <a:lstStyle/>
          <a:p>
            <a:r>
              <a:rPr lang="en-AU" dirty="0" smtClean="0">
                <a:hlinkClick r:id="rId4" action="ppaction://hlinkfile"/>
              </a:rPr>
              <a:t>Video</a:t>
            </a:r>
            <a:r>
              <a:rPr lang="en-AU" dirty="0" smtClean="0"/>
              <a:t> </a:t>
            </a:r>
            <a:endParaRPr lang="en-AU" dirty="0"/>
          </a:p>
        </p:txBody>
      </p:sp>
      <p:sp>
        <p:nvSpPr>
          <p:cNvPr id="3" name="TextBox 2"/>
          <p:cNvSpPr txBox="1"/>
          <p:nvPr/>
        </p:nvSpPr>
        <p:spPr>
          <a:xfrm>
            <a:off x="986589" y="6364705"/>
            <a:ext cx="5240537" cy="461665"/>
          </a:xfrm>
          <a:prstGeom prst="rect">
            <a:avLst/>
          </a:prstGeom>
          <a:noFill/>
        </p:spPr>
        <p:txBody>
          <a:bodyPr wrap="none" rtlCol="0">
            <a:spAutoFit/>
          </a:bodyPr>
          <a:lstStyle/>
          <a:p>
            <a:r>
              <a:rPr lang="en-AU" dirty="0" smtClean="0">
                <a:hlinkClick r:id="rId5" action="ppaction://hlinkfile"/>
              </a:rPr>
              <a:t>Video – stars produce the elements</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circle(in)">
                                      <p:cBhvr>
                                        <p:cTn id="12" dur="2000"/>
                                        <p:tgtEl>
                                          <p:spTgt spid="33794"/>
                                        </p:tgtEl>
                                      </p:cBhvr>
                                    </p:animEffect>
                                  </p:childTnLst>
                                </p:cTn>
                              </p:par>
                            </p:childTnLst>
                          </p:cTn>
                        </p:par>
                        <p:par>
                          <p:cTn id="13" fill="hold">
                            <p:stCondLst>
                              <p:cond delay="2000"/>
                            </p:stCondLst>
                            <p:childTnLst>
                              <p:par>
                                <p:cTn id="14" presetID="6"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ircle(in)">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ircle(in)">
                                      <p:cBhvr>
                                        <p:cTn id="26" dur="2000"/>
                                        <p:tgtEl>
                                          <p:spTgt spid="7"/>
                                        </p:tgtEl>
                                      </p:cBhvr>
                                    </p:animEffect>
                                  </p:childTnLst>
                                </p:cTn>
                              </p:par>
                            </p:childTnLst>
                          </p:cTn>
                        </p:par>
                        <p:par>
                          <p:cTn id="27" fill="hold">
                            <p:stCondLst>
                              <p:cond delay="2000"/>
                            </p:stCondLst>
                            <p:childTnLst>
                              <p:par>
                                <p:cTn id="28" presetID="6" presetClass="entr" presetSubtype="16"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circle(in)">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circle(in)">
                                      <p:cBhvr>
                                        <p:cTn id="3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8" grpId="0"/>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1"/>
          <p:cNvSpPr>
            <a:spLocks noGrp="1"/>
          </p:cNvSpPr>
          <p:nvPr>
            <p:ph type="sldNum" sz="quarter" idx="10"/>
          </p:nvPr>
        </p:nvSpPr>
        <p:spPr/>
        <p:txBody>
          <a:bodyPr/>
          <a:lstStyle/>
          <a:p>
            <a:fld id="{E7ABABA4-C0C9-4EA1-90EB-17AEE69B7D8D}" type="slidenum">
              <a:rPr lang="en-GB"/>
              <a:pPr/>
              <a:t>23</a:t>
            </a:fld>
            <a:endParaRPr lang="en-GB"/>
          </a:p>
        </p:txBody>
      </p:sp>
      <p:sp>
        <p:nvSpPr>
          <p:cNvPr id="27652" name="Text Box 4"/>
          <p:cNvSpPr txBox="1">
            <a:spLocks noChangeArrowheads="1"/>
          </p:cNvSpPr>
          <p:nvPr/>
        </p:nvSpPr>
        <p:spPr bwMode="auto">
          <a:xfrm>
            <a:off x="0" y="0"/>
            <a:ext cx="2719388" cy="641350"/>
          </a:xfrm>
          <a:prstGeom prst="rect">
            <a:avLst/>
          </a:prstGeom>
          <a:noFill/>
          <a:ln w="9525">
            <a:noFill/>
            <a:miter lim="800000"/>
            <a:headEnd/>
            <a:tailEnd/>
          </a:ln>
          <a:effectLst/>
        </p:spPr>
        <p:txBody>
          <a:bodyPr>
            <a:spAutoFit/>
          </a:bodyPr>
          <a:lstStyle/>
          <a:p>
            <a:pPr>
              <a:spcBef>
                <a:spcPct val="50000"/>
              </a:spcBef>
            </a:pPr>
            <a:r>
              <a:rPr lang="en-GB" sz="3600" b="1">
                <a:solidFill>
                  <a:srgbClr val="FFFF00"/>
                </a:solidFill>
                <a:latin typeface="Rockwell" pitchFamily="18" charset="0"/>
              </a:rPr>
              <a:t>LEPTONS</a:t>
            </a:r>
            <a:endParaRPr lang="en-US" sz="3600" b="1">
              <a:solidFill>
                <a:srgbClr val="FFFF00"/>
              </a:solidFill>
              <a:latin typeface="Rockwell" pitchFamily="18" charset="0"/>
            </a:endParaRPr>
          </a:p>
        </p:txBody>
      </p:sp>
      <p:sp>
        <p:nvSpPr>
          <p:cNvPr id="27653" name="Text Box 5"/>
          <p:cNvSpPr txBox="1">
            <a:spLocks noChangeArrowheads="1"/>
          </p:cNvSpPr>
          <p:nvPr/>
        </p:nvSpPr>
        <p:spPr bwMode="auto">
          <a:xfrm>
            <a:off x="3276600" y="0"/>
            <a:ext cx="2719388" cy="641350"/>
          </a:xfrm>
          <a:prstGeom prst="rect">
            <a:avLst/>
          </a:prstGeom>
          <a:noFill/>
          <a:ln w="9525">
            <a:noFill/>
            <a:miter lim="800000"/>
            <a:headEnd/>
            <a:tailEnd/>
          </a:ln>
          <a:effectLst/>
        </p:spPr>
        <p:txBody>
          <a:bodyPr>
            <a:spAutoFit/>
          </a:bodyPr>
          <a:lstStyle/>
          <a:p>
            <a:pPr>
              <a:spcBef>
                <a:spcPct val="50000"/>
              </a:spcBef>
            </a:pPr>
            <a:r>
              <a:rPr lang="en-GB" sz="3600" b="1">
                <a:solidFill>
                  <a:srgbClr val="FFFF00"/>
                </a:solidFill>
                <a:latin typeface="Rockwell" pitchFamily="18" charset="0"/>
              </a:rPr>
              <a:t>HADRONS</a:t>
            </a:r>
            <a:endParaRPr lang="en-US" sz="3600" b="1">
              <a:solidFill>
                <a:srgbClr val="FFFF00"/>
              </a:solidFill>
              <a:latin typeface="Rockwell" pitchFamily="18" charset="0"/>
            </a:endParaRPr>
          </a:p>
        </p:txBody>
      </p:sp>
      <p:sp>
        <p:nvSpPr>
          <p:cNvPr id="27654" name="Text Box 6"/>
          <p:cNvSpPr txBox="1">
            <a:spLocks noChangeArrowheads="1"/>
          </p:cNvSpPr>
          <p:nvPr/>
        </p:nvSpPr>
        <p:spPr bwMode="auto">
          <a:xfrm>
            <a:off x="6424613" y="0"/>
            <a:ext cx="2719387" cy="1465263"/>
          </a:xfrm>
          <a:prstGeom prst="rect">
            <a:avLst/>
          </a:prstGeom>
          <a:noFill/>
          <a:ln w="9525">
            <a:noFill/>
            <a:miter lim="800000"/>
            <a:headEnd/>
            <a:tailEnd/>
          </a:ln>
          <a:effectLst/>
        </p:spPr>
        <p:txBody>
          <a:bodyPr>
            <a:spAutoFit/>
          </a:bodyPr>
          <a:lstStyle/>
          <a:p>
            <a:pPr>
              <a:spcBef>
                <a:spcPct val="50000"/>
              </a:spcBef>
            </a:pPr>
            <a:r>
              <a:rPr lang="en-GB" sz="3600" b="1">
                <a:solidFill>
                  <a:srgbClr val="FFFF00"/>
                </a:solidFill>
                <a:latin typeface="Rockwell" pitchFamily="18" charset="0"/>
              </a:rPr>
              <a:t>GAUGE</a:t>
            </a:r>
          </a:p>
          <a:p>
            <a:pPr>
              <a:spcBef>
                <a:spcPct val="50000"/>
              </a:spcBef>
            </a:pPr>
            <a:r>
              <a:rPr lang="en-GB" sz="3600" b="1">
                <a:solidFill>
                  <a:srgbClr val="FFFF00"/>
                </a:solidFill>
                <a:latin typeface="Rockwell" pitchFamily="18" charset="0"/>
              </a:rPr>
              <a:t>BOSONS</a:t>
            </a:r>
            <a:endParaRPr lang="en-US" sz="3600" b="1">
              <a:solidFill>
                <a:srgbClr val="FFFF00"/>
              </a:solidFill>
              <a:latin typeface="Rockwell" pitchFamily="18" charset="0"/>
            </a:endParaRPr>
          </a:p>
        </p:txBody>
      </p:sp>
      <p:sp>
        <p:nvSpPr>
          <p:cNvPr id="27655" name="Rectangle 7"/>
          <p:cNvSpPr>
            <a:spLocks noChangeArrowheads="1"/>
          </p:cNvSpPr>
          <p:nvPr/>
        </p:nvSpPr>
        <p:spPr bwMode="auto">
          <a:xfrm>
            <a:off x="0" y="0"/>
            <a:ext cx="3203575" cy="5589588"/>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US"/>
          </a:p>
        </p:txBody>
      </p:sp>
      <p:grpSp>
        <p:nvGrpSpPr>
          <p:cNvPr id="2" name="Group 10"/>
          <p:cNvGrpSpPr>
            <a:grpSpLocks/>
          </p:cNvGrpSpPr>
          <p:nvPr/>
        </p:nvGrpSpPr>
        <p:grpSpPr bwMode="auto">
          <a:xfrm>
            <a:off x="0" y="1412875"/>
            <a:ext cx="2303463" cy="519113"/>
            <a:chOff x="204" y="663"/>
            <a:chExt cx="1451" cy="327"/>
          </a:xfrm>
        </p:grpSpPr>
        <p:sp>
          <p:nvSpPr>
            <p:cNvPr id="27656" name="Text Box 8"/>
            <p:cNvSpPr txBox="1">
              <a:spLocks noChangeArrowheads="1"/>
            </p:cNvSpPr>
            <p:nvPr/>
          </p:nvSpPr>
          <p:spPr bwMode="auto">
            <a:xfrm>
              <a:off x="204" y="663"/>
              <a:ext cx="1451" cy="327"/>
            </a:xfrm>
            <a:prstGeom prst="rect">
              <a:avLst/>
            </a:prstGeom>
            <a:noFill/>
            <a:ln w="9525">
              <a:noFill/>
              <a:miter lim="800000"/>
              <a:headEnd/>
              <a:tailEnd/>
            </a:ln>
            <a:effectLst/>
          </p:spPr>
          <p:txBody>
            <a:bodyPr>
              <a:spAutoFit/>
            </a:bodyPr>
            <a:lstStyle/>
            <a:p>
              <a:pPr algn="l">
                <a:spcBef>
                  <a:spcPct val="50000"/>
                </a:spcBef>
              </a:pPr>
              <a:r>
                <a:rPr lang="en-GB" sz="2800">
                  <a:solidFill>
                    <a:srgbClr val="FFFF00"/>
                  </a:solidFill>
                  <a:latin typeface="Rockwell" pitchFamily="18" charset="0"/>
                </a:rPr>
                <a:t>Electron </a:t>
              </a:r>
              <a:r>
                <a:rPr lang="en-GB" sz="2800">
                  <a:solidFill>
                    <a:srgbClr val="FFFF00"/>
                  </a:solidFill>
                  <a:latin typeface="Times New Roman" pitchFamily="18" charset="0"/>
                </a:rPr>
                <a:t>  </a:t>
              </a:r>
              <a:endParaRPr lang="en-US" sz="2800">
                <a:solidFill>
                  <a:srgbClr val="FFFF00"/>
                </a:solidFill>
                <a:latin typeface="Times New Roman" pitchFamily="18" charset="0"/>
              </a:endParaRPr>
            </a:p>
          </p:txBody>
        </p:sp>
        <p:graphicFrame>
          <p:nvGraphicFramePr>
            <p:cNvPr id="27657" name="Object 9"/>
            <p:cNvGraphicFramePr>
              <a:graphicFrameLocks noChangeAspect="1"/>
            </p:cNvGraphicFramePr>
            <p:nvPr/>
          </p:nvGraphicFramePr>
          <p:xfrm>
            <a:off x="1273" y="680"/>
            <a:ext cx="247" cy="282"/>
          </p:xfrm>
          <a:graphic>
            <a:graphicData uri="http://schemas.openxmlformats.org/presentationml/2006/ole">
              <mc:AlternateContent xmlns:mc="http://schemas.openxmlformats.org/markup-compatibility/2006">
                <mc:Choice xmlns:v="urn:schemas-microsoft-com:vml" Requires="v">
                  <p:oleObj spid="_x0000_s31082" name="Equation" r:id="rId8" imgW="177480" imgH="203040" progId="Equation.3">
                    <p:embed/>
                  </p:oleObj>
                </mc:Choice>
                <mc:Fallback>
                  <p:oleObj name="Equation" r:id="rId8" imgW="177480" imgH="203040" progId="Equation.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3" y="680"/>
                          <a:ext cx="247" cy="282"/>
                        </a:xfrm>
                        <a:prstGeom prst="rect">
                          <a:avLst/>
                        </a:prstGeom>
                        <a:solidFill>
                          <a:srgbClr val="FFFFCC"/>
                        </a:solidFill>
                      </p:spPr>
                    </p:pic>
                  </p:oleObj>
                </mc:Fallback>
              </mc:AlternateContent>
            </a:graphicData>
          </a:graphic>
        </p:graphicFrame>
      </p:grpSp>
      <p:graphicFrame>
        <p:nvGraphicFramePr>
          <p:cNvPr id="27660" name="Object 1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083" name="Equation" r:id="rId10" imgW="114120" imgH="215640" progId="Equation.3">
                  <p:embed/>
                </p:oleObj>
              </mc:Choice>
              <mc:Fallback>
                <p:oleObj name="Equation" r:id="rId10" imgW="114120" imgH="215640" progId="Equation.3">
                  <p:embed/>
                  <p:pic>
                    <p:nvPicPr>
                      <p:cNvPr id="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4"/>
          <p:cNvGrpSpPr>
            <a:grpSpLocks/>
          </p:cNvGrpSpPr>
          <p:nvPr/>
        </p:nvGrpSpPr>
        <p:grpSpPr bwMode="auto">
          <a:xfrm>
            <a:off x="0" y="2060575"/>
            <a:ext cx="3132138" cy="504825"/>
            <a:chOff x="0" y="1298"/>
            <a:chExt cx="1973" cy="318"/>
          </a:xfrm>
        </p:grpSpPr>
        <p:sp>
          <p:nvSpPr>
            <p:cNvPr id="27659" name="Text Box 11"/>
            <p:cNvSpPr txBox="1">
              <a:spLocks noChangeArrowheads="1"/>
            </p:cNvSpPr>
            <p:nvPr/>
          </p:nvSpPr>
          <p:spPr bwMode="auto">
            <a:xfrm>
              <a:off x="0" y="1298"/>
              <a:ext cx="1973" cy="288"/>
            </a:xfrm>
            <a:prstGeom prst="rect">
              <a:avLst/>
            </a:prstGeom>
            <a:noFill/>
            <a:ln w="9525">
              <a:noFill/>
              <a:miter lim="800000"/>
              <a:headEnd/>
              <a:tailEnd/>
            </a:ln>
            <a:effectLst/>
          </p:spPr>
          <p:txBody>
            <a:bodyPr>
              <a:spAutoFit/>
            </a:bodyPr>
            <a:lstStyle/>
            <a:p>
              <a:pPr algn="l">
                <a:spcBef>
                  <a:spcPct val="50000"/>
                </a:spcBef>
              </a:pPr>
              <a:r>
                <a:rPr lang="en-GB">
                  <a:solidFill>
                    <a:srgbClr val="FFFF00"/>
                  </a:solidFill>
                  <a:latin typeface="Rockwell" pitchFamily="18" charset="0"/>
                </a:rPr>
                <a:t>electron neutrino</a:t>
              </a:r>
              <a:endParaRPr lang="en-US">
                <a:solidFill>
                  <a:srgbClr val="FFFF00"/>
                </a:solidFill>
                <a:latin typeface="Rockwell" pitchFamily="18" charset="0"/>
              </a:endParaRPr>
            </a:p>
          </p:txBody>
        </p:sp>
        <p:graphicFrame>
          <p:nvGraphicFramePr>
            <p:cNvPr id="27661" name="Object 13"/>
            <p:cNvGraphicFramePr>
              <a:graphicFrameLocks noChangeAspect="1"/>
            </p:cNvGraphicFramePr>
            <p:nvPr/>
          </p:nvGraphicFramePr>
          <p:xfrm>
            <a:off x="1655" y="1298"/>
            <a:ext cx="230" cy="318"/>
          </p:xfrm>
          <a:graphic>
            <a:graphicData uri="http://schemas.openxmlformats.org/presentationml/2006/ole">
              <mc:AlternateContent xmlns:mc="http://schemas.openxmlformats.org/markup-compatibility/2006">
                <mc:Choice xmlns:v="urn:schemas-microsoft-com:vml" Requires="v">
                  <p:oleObj spid="_x0000_s31084" name="Equation" r:id="rId12" imgW="164880" imgH="228600" progId="Equation.3">
                    <p:embed/>
                  </p:oleObj>
                </mc:Choice>
                <mc:Fallback>
                  <p:oleObj name="Equation" r:id="rId12" imgW="164880" imgH="228600" progId="Equation.3">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55" y="1298"/>
                          <a:ext cx="230" cy="318"/>
                        </a:xfrm>
                        <a:prstGeom prst="rect">
                          <a:avLst/>
                        </a:prstGeom>
                        <a:solidFill>
                          <a:srgbClr val="FFFFCC"/>
                        </a:solidFill>
                        <a:ln w="9525">
                          <a:solidFill>
                            <a:schemeClr val="bg1"/>
                          </a:solidFill>
                          <a:miter lim="800000"/>
                          <a:headEnd/>
                          <a:tailEnd/>
                        </a:ln>
                      </p:spPr>
                    </p:pic>
                  </p:oleObj>
                </mc:Fallback>
              </mc:AlternateContent>
            </a:graphicData>
          </a:graphic>
        </p:graphicFrame>
      </p:grpSp>
      <p:grpSp>
        <p:nvGrpSpPr>
          <p:cNvPr id="4" name="Group 17"/>
          <p:cNvGrpSpPr>
            <a:grpSpLocks/>
          </p:cNvGrpSpPr>
          <p:nvPr/>
        </p:nvGrpSpPr>
        <p:grpSpPr bwMode="auto">
          <a:xfrm>
            <a:off x="0" y="2781300"/>
            <a:ext cx="2078038" cy="519113"/>
            <a:chOff x="0" y="1752"/>
            <a:chExt cx="1309" cy="327"/>
          </a:xfrm>
        </p:grpSpPr>
        <p:sp>
          <p:nvSpPr>
            <p:cNvPr id="27663" name="Text Box 15"/>
            <p:cNvSpPr txBox="1">
              <a:spLocks noChangeArrowheads="1"/>
            </p:cNvSpPr>
            <p:nvPr/>
          </p:nvSpPr>
          <p:spPr bwMode="auto">
            <a:xfrm>
              <a:off x="0" y="1752"/>
              <a:ext cx="1156" cy="327"/>
            </a:xfrm>
            <a:prstGeom prst="rect">
              <a:avLst/>
            </a:prstGeom>
            <a:noFill/>
            <a:ln w="9525">
              <a:noFill/>
              <a:miter lim="800000"/>
              <a:headEnd/>
              <a:tailEnd/>
            </a:ln>
            <a:effectLst/>
          </p:spPr>
          <p:txBody>
            <a:bodyPr>
              <a:spAutoFit/>
            </a:bodyPr>
            <a:lstStyle/>
            <a:p>
              <a:pPr algn="l">
                <a:spcBef>
                  <a:spcPct val="50000"/>
                </a:spcBef>
              </a:pPr>
              <a:r>
                <a:rPr lang="en-GB" sz="2800">
                  <a:solidFill>
                    <a:srgbClr val="FFFF00"/>
                  </a:solidFill>
                  <a:latin typeface="Rockwell" pitchFamily="18" charset="0"/>
                </a:rPr>
                <a:t>Muon</a:t>
              </a:r>
              <a:endParaRPr lang="en-US" sz="2800">
                <a:solidFill>
                  <a:srgbClr val="FFFF00"/>
                </a:solidFill>
                <a:latin typeface="Rockwell" pitchFamily="18" charset="0"/>
              </a:endParaRPr>
            </a:p>
          </p:txBody>
        </p:sp>
        <p:graphicFrame>
          <p:nvGraphicFramePr>
            <p:cNvPr id="27664" name="Object 16"/>
            <p:cNvGraphicFramePr>
              <a:graphicFrameLocks noChangeAspect="1"/>
            </p:cNvGraphicFramePr>
            <p:nvPr/>
          </p:nvGraphicFramePr>
          <p:xfrm>
            <a:off x="1066" y="1752"/>
            <a:ext cx="243" cy="273"/>
          </p:xfrm>
          <a:graphic>
            <a:graphicData uri="http://schemas.openxmlformats.org/presentationml/2006/ole">
              <mc:AlternateContent xmlns:mc="http://schemas.openxmlformats.org/markup-compatibility/2006">
                <mc:Choice xmlns:v="urn:schemas-microsoft-com:vml" Requires="v">
                  <p:oleObj spid="_x0000_s31085" name="Equation" r:id="rId14" imgW="203040" imgH="228600" progId="Equation.3">
                    <p:embed/>
                  </p:oleObj>
                </mc:Choice>
                <mc:Fallback>
                  <p:oleObj name="Equation" r:id="rId14" imgW="203040" imgH="228600" progId="Equation.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6" y="1752"/>
                          <a:ext cx="243" cy="273"/>
                        </a:xfrm>
                        <a:prstGeom prst="rect">
                          <a:avLst/>
                        </a:prstGeom>
                        <a:solidFill>
                          <a:srgbClr val="FFFFCC"/>
                        </a:solidFill>
                      </p:spPr>
                    </p:pic>
                  </p:oleObj>
                </mc:Fallback>
              </mc:AlternateContent>
            </a:graphicData>
          </a:graphic>
        </p:graphicFrame>
      </p:grpSp>
      <p:grpSp>
        <p:nvGrpSpPr>
          <p:cNvPr id="5" name="Group 18"/>
          <p:cNvGrpSpPr>
            <a:grpSpLocks/>
          </p:cNvGrpSpPr>
          <p:nvPr/>
        </p:nvGrpSpPr>
        <p:grpSpPr bwMode="auto">
          <a:xfrm>
            <a:off x="0" y="3414713"/>
            <a:ext cx="3132138" cy="533400"/>
            <a:chOff x="0" y="1289"/>
            <a:chExt cx="1973" cy="336"/>
          </a:xfrm>
        </p:grpSpPr>
        <p:sp>
          <p:nvSpPr>
            <p:cNvPr id="27667" name="Text Box 19"/>
            <p:cNvSpPr txBox="1">
              <a:spLocks noChangeArrowheads="1"/>
            </p:cNvSpPr>
            <p:nvPr/>
          </p:nvSpPr>
          <p:spPr bwMode="auto">
            <a:xfrm>
              <a:off x="0" y="1298"/>
              <a:ext cx="1973" cy="288"/>
            </a:xfrm>
            <a:prstGeom prst="rect">
              <a:avLst/>
            </a:prstGeom>
            <a:noFill/>
            <a:ln w="9525">
              <a:noFill/>
              <a:miter lim="800000"/>
              <a:headEnd/>
              <a:tailEnd/>
            </a:ln>
            <a:effectLst/>
          </p:spPr>
          <p:txBody>
            <a:bodyPr>
              <a:spAutoFit/>
            </a:bodyPr>
            <a:lstStyle/>
            <a:p>
              <a:pPr algn="l">
                <a:spcBef>
                  <a:spcPct val="50000"/>
                </a:spcBef>
              </a:pPr>
              <a:r>
                <a:rPr lang="en-GB">
                  <a:solidFill>
                    <a:srgbClr val="FFFF00"/>
                  </a:solidFill>
                  <a:latin typeface="Rockwell" pitchFamily="18" charset="0"/>
                </a:rPr>
                <a:t>muon neutrino</a:t>
              </a:r>
              <a:endParaRPr lang="en-US">
                <a:solidFill>
                  <a:srgbClr val="FFFF00"/>
                </a:solidFill>
                <a:latin typeface="Rockwell" pitchFamily="18" charset="0"/>
              </a:endParaRPr>
            </a:p>
          </p:txBody>
        </p:sp>
        <p:graphicFrame>
          <p:nvGraphicFramePr>
            <p:cNvPr id="27668" name="Object 20"/>
            <p:cNvGraphicFramePr>
              <a:graphicFrameLocks noChangeAspect="1"/>
            </p:cNvGraphicFramePr>
            <p:nvPr/>
          </p:nvGraphicFramePr>
          <p:xfrm>
            <a:off x="1638" y="1289"/>
            <a:ext cx="265" cy="336"/>
          </p:xfrm>
          <a:graphic>
            <a:graphicData uri="http://schemas.openxmlformats.org/presentationml/2006/ole">
              <mc:AlternateContent xmlns:mc="http://schemas.openxmlformats.org/markup-compatibility/2006">
                <mc:Choice xmlns:v="urn:schemas-microsoft-com:vml" Requires="v">
                  <p:oleObj spid="_x0000_s31086" name="Equation" r:id="rId16" imgW="190440" imgH="241200" progId="Equation.3">
                    <p:embed/>
                  </p:oleObj>
                </mc:Choice>
                <mc:Fallback>
                  <p:oleObj name="Equation" r:id="rId16" imgW="190440" imgH="241200" progId="Equation.3">
                    <p:embed/>
                    <p:pic>
                      <p:nvPicPr>
                        <p:cNvPr id="0"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38" y="1289"/>
                          <a:ext cx="265" cy="336"/>
                        </a:xfrm>
                        <a:prstGeom prst="rect">
                          <a:avLst/>
                        </a:prstGeom>
                        <a:solidFill>
                          <a:srgbClr val="FFFFCC"/>
                        </a:solidFill>
                        <a:ln w="9525">
                          <a:solidFill>
                            <a:schemeClr val="bg1"/>
                          </a:solidFill>
                          <a:miter lim="800000"/>
                          <a:headEnd/>
                          <a:tailEnd/>
                        </a:ln>
                      </p:spPr>
                    </p:pic>
                  </p:oleObj>
                </mc:Fallback>
              </mc:AlternateContent>
            </a:graphicData>
          </a:graphic>
        </p:graphicFrame>
      </p:grpSp>
      <p:grpSp>
        <p:nvGrpSpPr>
          <p:cNvPr id="6" name="Group 28"/>
          <p:cNvGrpSpPr>
            <a:grpSpLocks/>
          </p:cNvGrpSpPr>
          <p:nvPr/>
        </p:nvGrpSpPr>
        <p:grpSpPr bwMode="auto">
          <a:xfrm>
            <a:off x="0" y="4221163"/>
            <a:ext cx="3203575" cy="889000"/>
            <a:chOff x="0" y="2659"/>
            <a:chExt cx="2018" cy="560"/>
          </a:xfrm>
        </p:grpSpPr>
        <p:sp>
          <p:nvSpPr>
            <p:cNvPr id="27672" name="Text Box 24"/>
            <p:cNvSpPr txBox="1">
              <a:spLocks noChangeArrowheads="1"/>
            </p:cNvSpPr>
            <p:nvPr/>
          </p:nvSpPr>
          <p:spPr bwMode="auto">
            <a:xfrm>
              <a:off x="0" y="2659"/>
              <a:ext cx="2018" cy="288"/>
            </a:xfrm>
            <a:prstGeom prst="rect">
              <a:avLst/>
            </a:prstGeom>
            <a:solidFill>
              <a:schemeClr val="accent2"/>
            </a:solidFill>
            <a:ln w="9525">
              <a:noFill/>
              <a:miter lim="800000"/>
              <a:headEnd/>
              <a:tailEnd/>
            </a:ln>
            <a:effectLst/>
          </p:spPr>
          <p:txBody>
            <a:bodyPr>
              <a:spAutoFit/>
            </a:bodyPr>
            <a:lstStyle/>
            <a:p>
              <a:pPr algn="l">
                <a:spcBef>
                  <a:spcPct val="50000"/>
                </a:spcBef>
              </a:pPr>
              <a:r>
                <a:rPr lang="en-GB">
                  <a:solidFill>
                    <a:srgbClr val="FFFF00"/>
                  </a:solidFill>
                  <a:latin typeface="Rockwell" pitchFamily="18" charset="0"/>
                </a:rPr>
                <a:t>Tau particle</a:t>
              </a:r>
              <a:endParaRPr lang="en-US">
                <a:solidFill>
                  <a:srgbClr val="FFFF00"/>
                </a:solidFill>
                <a:latin typeface="Rockwell" pitchFamily="18" charset="0"/>
              </a:endParaRPr>
            </a:p>
          </p:txBody>
        </p:sp>
        <p:graphicFrame>
          <p:nvGraphicFramePr>
            <p:cNvPr id="27673" name="Object 25"/>
            <p:cNvGraphicFramePr>
              <a:graphicFrameLocks noChangeAspect="1"/>
            </p:cNvGraphicFramePr>
            <p:nvPr/>
          </p:nvGraphicFramePr>
          <p:xfrm>
            <a:off x="1247" y="2659"/>
            <a:ext cx="238" cy="272"/>
          </p:xfrm>
          <a:graphic>
            <a:graphicData uri="http://schemas.openxmlformats.org/presentationml/2006/ole">
              <mc:AlternateContent xmlns:mc="http://schemas.openxmlformats.org/markup-compatibility/2006">
                <mc:Choice xmlns:v="urn:schemas-microsoft-com:vml" Requires="v">
                  <p:oleObj spid="_x0000_s31087" name="Equation" r:id="rId18" imgW="177480" imgH="203040" progId="Equation.3">
                    <p:embed/>
                  </p:oleObj>
                </mc:Choice>
                <mc:Fallback>
                  <p:oleObj name="Equation" r:id="rId18" imgW="177480" imgH="203040" progId="Equation.3">
                    <p:embed/>
                    <p:pic>
                      <p:nvPicPr>
                        <p:cNvPr id="0" name="Picture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47" y="2659"/>
                          <a:ext cx="238" cy="272"/>
                        </a:xfrm>
                        <a:prstGeom prst="rect">
                          <a:avLst/>
                        </a:prstGeom>
                        <a:solidFill>
                          <a:schemeClr val="bg1"/>
                        </a:solidFill>
                        <a:ln w="9525">
                          <a:solidFill>
                            <a:schemeClr val="bg1"/>
                          </a:solidFill>
                          <a:miter lim="800000"/>
                          <a:headEnd/>
                          <a:tailEnd/>
                        </a:ln>
                      </p:spPr>
                    </p:pic>
                  </p:oleObj>
                </mc:Fallback>
              </mc:AlternateContent>
            </a:graphicData>
          </a:graphic>
        </p:graphicFrame>
        <p:sp>
          <p:nvSpPr>
            <p:cNvPr id="27674" name="Text Box 26"/>
            <p:cNvSpPr txBox="1">
              <a:spLocks noChangeArrowheads="1"/>
            </p:cNvSpPr>
            <p:nvPr/>
          </p:nvSpPr>
          <p:spPr bwMode="auto">
            <a:xfrm>
              <a:off x="0" y="2931"/>
              <a:ext cx="2018" cy="288"/>
            </a:xfrm>
            <a:prstGeom prst="rect">
              <a:avLst/>
            </a:prstGeom>
            <a:solidFill>
              <a:schemeClr val="accent2"/>
            </a:solidFill>
            <a:ln w="9525">
              <a:noFill/>
              <a:miter lim="800000"/>
              <a:headEnd/>
              <a:tailEnd/>
            </a:ln>
            <a:effectLst/>
          </p:spPr>
          <p:txBody>
            <a:bodyPr>
              <a:spAutoFit/>
            </a:bodyPr>
            <a:lstStyle/>
            <a:p>
              <a:pPr algn="l">
                <a:spcBef>
                  <a:spcPct val="50000"/>
                </a:spcBef>
              </a:pPr>
              <a:r>
                <a:rPr lang="en-GB">
                  <a:solidFill>
                    <a:srgbClr val="FFFF00"/>
                  </a:solidFill>
                  <a:latin typeface="Rockwell" pitchFamily="18" charset="0"/>
                </a:rPr>
                <a:t>Tau neutrino</a:t>
              </a:r>
              <a:endParaRPr lang="en-US">
                <a:solidFill>
                  <a:srgbClr val="FFFF00"/>
                </a:solidFill>
                <a:latin typeface="Rockwell" pitchFamily="18" charset="0"/>
              </a:endParaRPr>
            </a:p>
          </p:txBody>
        </p:sp>
        <p:graphicFrame>
          <p:nvGraphicFramePr>
            <p:cNvPr id="27675" name="Object 27"/>
            <p:cNvGraphicFramePr>
              <a:graphicFrameLocks noChangeAspect="1"/>
            </p:cNvGraphicFramePr>
            <p:nvPr/>
          </p:nvGraphicFramePr>
          <p:xfrm>
            <a:off x="1654" y="2886"/>
            <a:ext cx="273" cy="318"/>
          </p:xfrm>
          <a:graphic>
            <a:graphicData uri="http://schemas.openxmlformats.org/presentationml/2006/ole">
              <mc:AlternateContent xmlns:mc="http://schemas.openxmlformats.org/markup-compatibility/2006">
                <mc:Choice xmlns:v="urn:schemas-microsoft-com:vml" Requires="v">
                  <p:oleObj spid="_x0000_s31088" name="Equation" r:id="rId20" imgW="164880" imgH="228600" progId="Equation.3">
                    <p:embed/>
                  </p:oleObj>
                </mc:Choice>
                <mc:Fallback>
                  <p:oleObj name="Equation" r:id="rId20" imgW="164880" imgH="228600" progId="Equation.3">
                    <p:embed/>
                    <p:pic>
                      <p:nvPicPr>
                        <p:cNvPr id="0" name="Picture 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54" y="2886"/>
                          <a:ext cx="273" cy="318"/>
                        </a:xfrm>
                        <a:prstGeom prst="rect">
                          <a:avLst/>
                        </a:prstGeom>
                        <a:solidFill>
                          <a:schemeClr val="bg1"/>
                        </a:solidFill>
                      </p:spPr>
                    </p:pic>
                  </p:oleObj>
                </mc:Fallback>
              </mc:AlternateContent>
            </a:graphicData>
          </a:graphic>
        </p:graphicFrame>
      </p:grpSp>
      <p:sp>
        <p:nvSpPr>
          <p:cNvPr id="27677" name="Rectangle 29"/>
          <p:cNvSpPr>
            <a:spLocks noChangeArrowheads="1"/>
          </p:cNvSpPr>
          <p:nvPr/>
        </p:nvSpPr>
        <p:spPr bwMode="auto">
          <a:xfrm>
            <a:off x="3203575" y="0"/>
            <a:ext cx="3203575" cy="5589588"/>
          </a:xfrm>
          <a:prstGeom prst="rect">
            <a:avLst/>
          </a:prstGeom>
          <a:solidFill>
            <a:srgbClr val="FF6699">
              <a:alpha val="50000"/>
            </a:srgbClr>
          </a:solidFill>
          <a:ln w="9525">
            <a:solidFill>
              <a:schemeClr val="tx1"/>
            </a:solidFill>
            <a:miter lim="800000"/>
            <a:headEnd/>
            <a:tailEnd/>
          </a:ln>
          <a:effectLst/>
        </p:spPr>
        <p:txBody>
          <a:bodyPr wrap="none" anchor="ctr"/>
          <a:lstStyle/>
          <a:p>
            <a:endParaRPr lang="en-AU"/>
          </a:p>
        </p:txBody>
      </p:sp>
      <p:grpSp>
        <p:nvGrpSpPr>
          <p:cNvPr id="7" name="Group 35"/>
          <p:cNvGrpSpPr>
            <a:grpSpLocks/>
          </p:cNvGrpSpPr>
          <p:nvPr/>
        </p:nvGrpSpPr>
        <p:grpSpPr bwMode="auto">
          <a:xfrm>
            <a:off x="3276600" y="692150"/>
            <a:ext cx="3095625" cy="1168400"/>
            <a:chOff x="2064" y="436"/>
            <a:chExt cx="1950" cy="736"/>
          </a:xfrm>
        </p:grpSpPr>
        <p:grpSp>
          <p:nvGrpSpPr>
            <p:cNvPr id="8" name="Group 32"/>
            <p:cNvGrpSpPr>
              <a:grpSpLocks/>
            </p:cNvGrpSpPr>
            <p:nvPr/>
          </p:nvGrpSpPr>
          <p:grpSpPr bwMode="auto">
            <a:xfrm>
              <a:off x="2517" y="436"/>
              <a:ext cx="726" cy="409"/>
              <a:chOff x="2426" y="436"/>
              <a:chExt cx="726" cy="409"/>
            </a:xfrm>
          </p:grpSpPr>
          <p:sp>
            <p:nvSpPr>
              <p:cNvPr id="27678" name="Line 30"/>
              <p:cNvSpPr>
                <a:spLocks noChangeShapeType="1"/>
              </p:cNvSpPr>
              <p:nvPr/>
            </p:nvSpPr>
            <p:spPr bwMode="auto">
              <a:xfrm flipH="1">
                <a:off x="2426" y="436"/>
                <a:ext cx="363" cy="409"/>
              </a:xfrm>
              <a:prstGeom prst="line">
                <a:avLst/>
              </a:prstGeom>
              <a:noFill/>
              <a:ln w="57150">
                <a:solidFill>
                  <a:srgbClr val="FFFF00"/>
                </a:solidFill>
                <a:round/>
                <a:headEnd/>
                <a:tailEnd type="triangle" w="med" len="med"/>
              </a:ln>
              <a:effectLst/>
            </p:spPr>
            <p:txBody>
              <a:bodyPr/>
              <a:lstStyle/>
              <a:p>
                <a:endParaRPr lang="en-AU"/>
              </a:p>
            </p:txBody>
          </p:sp>
          <p:sp>
            <p:nvSpPr>
              <p:cNvPr id="27679" name="Line 31"/>
              <p:cNvSpPr>
                <a:spLocks noChangeShapeType="1"/>
              </p:cNvSpPr>
              <p:nvPr/>
            </p:nvSpPr>
            <p:spPr bwMode="auto">
              <a:xfrm>
                <a:off x="2789" y="436"/>
                <a:ext cx="363" cy="409"/>
              </a:xfrm>
              <a:prstGeom prst="line">
                <a:avLst/>
              </a:prstGeom>
              <a:noFill/>
              <a:ln w="57150">
                <a:solidFill>
                  <a:srgbClr val="FFFF00"/>
                </a:solidFill>
                <a:round/>
                <a:headEnd/>
                <a:tailEnd type="triangle" w="med" len="med"/>
              </a:ln>
              <a:effectLst/>
            </p:spPr>
            <p:txBody>
              <a:bodyPr/>
              <a:lstStyle/>
              <a:p>
                <a:endParaRPr lang="en-AU"/>
              </a:p>
            </p:txBody>
          </p:sp>
        </p:grpSp>
        <p:sp>
          <p:nvSpPr>
            <p:cNvPr id="27681" name="Text Box 33"/>
            <p:cNvSpPr txBox="1">
              <a:spLocks noChangeArrowheads="1"/>
            </p:cNvSpPr>
            <p:nvPr/>
          </p:nvSpPr>
          <p:spPr bwMode="auto">
            <a:xfrm>
              <a:off x="2064" y="835"/>
              <a:ext cx="952" cy="327"/>
            </a:xfrm>
            <a:prstGeom prst="rect">
              <a:avLst/>
            </a:prstGeom>
            <a:solidFill>
              <a:srgbClr val="FFFF00"/>
            </a:solidFill>
            <a:ln w="9525">
              <a:noFill/>
              <a:miter lim="800000"/>
              <a:headEnd/>
              <a:tailEnd/>
            </a:ln>
            <a:effectLst/>
          </p:spPr>
          <p:txBody>
            <a:bodyPr>
              <a:spAutoFit/>
            </a:bodyPr>
            <a:lstStyle/>
            <a:p>
              <a:pPr algn="l">
                <a:spcBef>
                  <a:spcPct val="50000"/>
                </a:spcBef>
              </a:pPr>
              <a:r>
                <a:rPr lang="en-GB" sz="2800" b="1">
                  <a:solidFill>
                    <a:srgbClr val="FF0000"/>
                  </a:solidFill>
                  <a:latin typeface="Times New Roman" pitchFamily="18" charset="0"/>
                </a:rPr>
                <a:t>Baryons</a:t>
              </a:r>
              <a:endParaRPr lang="en-US" sz="2800" b="1">
                <a:solidFill>
                  <a:srgbClr val="FF0000"/>
                </a:solidFill>
                <a:latin typeface="Times New Roman" pitchFamily="18" charset="0"/>
              </a:endParaRPr>
            </a:p>
          </p:txBody>
        </p:sp>
        <p:sp>
          <p:nvSpPr>
            <p:cNvPr id="27682" name="Text Box 34"/>
            <p:cNvSpPr txBox="1">
              <a:spLocks noChangeArrowheads="1"/>
            </p:cNvSpPr>
            <p:nvPr/>
          </p:nvSpPr>
          <p:spPr bwMode="auto">
            <a:xfrm>
              <a:off x="3061" y="845"/>
              <a:ext cx="953" cy="327"/>
            </a:xfrm>
            <a:prstGeom prst="rect">
              <a:avLst/>
            </a:prstGeom>
            <a:solidFill>
              <a:srgbClr val="FFFF00"/>
            </a:solidFill>
            <a:ln w="9525">
              <a:noFill/>
              <a:miter lim="800000"/>
              <a:headEnd/>
              <a:tailEnd/>
            </a:ln>
            <a:effectLst/>
          </p:spPr>
          <p:txBody>
            <a:bodyPr>
              <a:spAutoFit/>
            </a:bodyPr>
            <a:lstStyle/>
            <a:p>
              <a:pPr>
                <a:spcBef>
                  <a:spcPct val="50000"/>
                </a:spcBef>
              </a:pPr>
              <a:r>
                <a:rPr lang="en-GB" sz="2800" b="1">
                  <a:solidFill>
                    <a:srgbClr val="9900FF"/>
                  </a:solidFill>
                  <a:latin typeface="Times New Roman" pitchFamily="18" charset="0"/>
                </a:rPr>
                <a:t>Mesons</a:t>
              </a:r>
              <a:r>
                <a:rPr lang="en-GB" sz="2800" b="1">
                  <a:solidFill>
                    <a:srgbClr val="FF0000"/>
                  </a:solidFill>
                  <a:latin typeface="Times New Roman" pitchFamily="18" charset="0"/>
                </a:rPr>
                <a:t> </a:t>
              </a:r>
              <a:endParaRPr lang="en-US" sz="2800" b="1">
                <a:solidFill>
                  <a:srgbClr val="FF0000"/>
                </a:solidFill>
                <a:latin typeface="Times New Roman" pitchFamily="18" charset="0"/>
              </a:endParaRPr>
            </a:p>
          </p:txBody>
        </p:sp>
      </p:grpSp>
      <p:sp>
        <p:nvSpPr>
          <p:cNvPr id="27684" name="Text Box 36"/>
          <p:cNvSpPr txBox="1">
            <a:spLocks noChangeArrowheads="1"/>
          </p:cNvSpPr>
          <p:nvPr/>
        </p:nvSpPr>
        <p:spPr bwMode="auto">
          <a:xfrm>
            <a:off x="3276600" y="1844675"/>
            <a:ext cx="1511300" cy="1370013"/>
          </a:xfrm>
          <a:prstGeom prst="rect">
            <a:avLst/>
          </a:prstGeom>
          <a:solidFill>
            <a:srgbClr val="FFFF00"/>
          </a:solidFill>
          <a:ln w="9525">
            <a:noFill/>
            <a:miter lim="800000"/>
            <a:headEnd/>
            <a:tailEnd/>
          </a:ln>
          <a:effectLst/>
        </p:spPr>
        <p:txBody>
          <a:bodyPr>
            <a:spAutoFit/>
          </a:bodyPr>
          <a:lstStyle/>
          <a:p>
            <a:pPr>
              <a:spcBef>
                <a:spcPct val="50000"/>
              </a:spcBef>
            </a:pPr>
            <a:r>
              <a:rPr lang="en-GB" b="1">
                <a:solidFill>
                  <a:srgbClr val="000099"/>
                </a:solidFill>
                <a:latin typeface="Rockwell" pitchFamily="18" charset="0"/>
              </a:rPr>
              <a:t>3 Quarks</a:t>
            </a:r>
          </a:p>
          <a:p>
            <a:pPr>
              <a:spcBef>
                <a:spcPct val="50000"/>
              </a:spcBef>
            </a:pPr>
            <a:r>
              <a:rPr lang="en-GB" b="1">
                <a:solidFill>
                  <a:srgbClr val="000099"/>
                </a:solidFill>
                <a:latin typeface="Rockwell" pitchFamily="18" charset="0"/>
              </a:rPr>
              <a:t>QQQ</a:t>
            </a:r>
            <a:endParaRPr lang="en-US" b="1">
              <a:solidFill>
                <a:srgbClr val="000099"/>
              </a:solidFill>
              <a:latin typeface="Rockwell" pitchFamily="18" charset="0"/>
            </a:endParaRPr>
          </a:p>
        </p:txBody>
      </p:sp>
      <p:sp>
        <p:nvSpPr>
          <p:cNvPr id="27685" name="Text Box 37"/>
          <p:cNvSpPr txBox="1">
            <a:spLocks noChangeArrowheads="1"/>
          </p:cNvSpPr>
          <p:nvPr/>
        </p:nvSpPr>
        <p:spPr bwMode="auto">
          <a:xfrm>
            <a:off x="4859338" y="1844675"/>
            <a:ext cx="1512887" cy="1370013"/>
          </a:xfrm>
          <a:prstGeom prst="rect">
            <a:avLst/>
          </a:prstGeom>
          <a:solidFill>
            <a:srgbClr val="FFFF00"/>
          </a:solidFill>
          <a:ln w="9525">
            <a:noFill/>
            <a:miter lim="800000"/>
            <a:headEnd/>
            <a:tailEnd/>
          </a:ln>
          <a:effectLst/>
        </p:spPr>
        <p:txBody>
          <a:bodyPr>
            <a:spAutoFit/>
          </a:bodyPr>
          <a:lstStyle/>
          <a:p>
            <a:pPr>
              <a:spcBef>
                <a:spcPct val="50000"/>
              </a:spcBef>
            </a:pPr>
            <a:r>
              <a:rPr lang="en-GB" b="1">
                <a:solidFill>
                  <a:srgbClr val="006600"/>
                </a:solidFill>
                <a:latin typeface="Rockwell" pitchFamily="18" charset="0"/>
              </a:rPr>
              <a:t>2 Quarks</a:t>
            </a:r>
          </a:p>
          <a:p>
            <a:pPr>
              <a:spcBef>
                <a:spcPct val="50000"/>
              </a:spcBef>
            </a:pPr>
            <a:r>
              <a:rPr lang="en-GB" b="1">
                <a:solidFill>
                  <a:srgbClr val="006600"/>
                </a:solidFill>
                <a:latin typeface="Rockwell" pitchFamily="18" charset="0"/>
              </a:rPr>
              <a:t>Q  antiQ</a:t>
            </a:r>
            <a:endParaRPr lang="en-US" b="1">
              <a:solidFill>
                <a:srgbClr val="006600"/>
              </a:solidFill>
              <a:latin typeface="Rockwell" pitchFamily="18" charset="0"/>
            </a:endParaRPr>
          </a:p>
        </p:txBody>
      </p:sp>
      <p:sp>
        <p:nvSpPr>
          <p:cNvPr id="27686" name="Text Box 38"/>
          <p:cNvSpPr txBox="1">
            <a:spLocks noChangeArrowheads="1"/>
          </p:cNvSpPr>
          <p:nvPr/>
        </p:nvSpPr>
        <p:spPr bwMode="auto">
          <a:xfrm>
            <a:off x="3203575" y="3213100"/>
            <a:ext cx="1511300" cy="457200"/>
          </a:xfrm>
          <a:prstGeom prst="rect">
            <a:avLst/>
          </a:prstGeom>
          <a:noFill/>
          <a:ln w="9525">
            <a:noFill/>
            <a:miter lim="800000"/>
            <a:headEnd/>
            <a:tailEnd/>
          </a:ln>
          <a:effectLst/>
        </p:spPr>
        <p:txBody>
          <a:bodyPr>
            <a:spAutoFit/>
          </a:bodyPr>
          <a:lstStyle/>
          <a:p>
            <a:pPr>
              <a:spcBef>
                <a:spcPct val="50000"/>
              </a:spcBef>
            </a:pPr>
            <a:r>
              <a:rPr lang="en-GB" b="1">
                <a:solidFill>
                  <a:srgbClr val="FFFF00"/>
                </a:solidFill>
                <a:latin typeface="Rockwell" pitchFamily="18" charset="0"/>
              </a:rPr>
              <a:t>Proton</a:t>
            </a:r>
            <a:r>
              <a:rPr lang="en-GB" b="1">
                <a:solidFill>
                  <a:srgbClr val="FFFF00"/>
                </a:solidFill>
                <a:latin typeface="Times New Roman" pitchFamily="18" charset="0"/>
              </a:rPr>
              <a:t> p</a:t>
            </a:r>
            <a:endParaRPr lang="en-US" b="1">
              <a:solidFill>
                <a:srgbClr val="FFFF00"/>
              </a:solidFill>
              <a:latin typeface="Times New Roman" pitchFamily="18" charset="0"/>
            </a:endParaRPr>
          </a:p>
        </p:txBody>
      </p:sp>
      <p:sp>
        <p:nvSpPr>
          <p:cNvPr id="27687" name="Text Box 39"/>
          <p:cNvSpPr txBox="1">
            <a:spLocks noChangeArrowheads="1"/>
          </p:cNvSpPr>
          <p:nvPr/>
        </p:nvSpPr>
        <p:spPr bwMode="auto">
          <a:xfrm>
            <a:off x="3132138" y="4149725"/>
            <a:ext cx="1655762" cy="457200"/>
          </a:xfrm>
          <a:prstGeom prst="rect">
            <a:avLst/>
          </a:prstGeom>
          <a:noFill/>
          <a:ln w="9525">
            <a:noFill/>
            <a:miter lim="800000"/>
            <a:headEnd/>
            <a:tailEnd/>
          </a:ln>
          <a:effectLst/>
        </p:spPr>
        <p:txBody>
          <a:bodyPr>
            <a:spAutoFit/>
          </a:bodyPr>
          <a:lstStyle/>
          <a:p>
            <a:pPr algn="l">
              <a:spcBef>
                <a:spcPct val="50000"/>
              </a:spcBef>
            </a:pPr>
            <a:r>
              <a:rPr lang="en-GB" b="1">
                <a:solidFill>
                  <a:srgbClr val="FFFF00"/>
                </a:solidFill>
                <a:latin typeface="Rockwell" pitchFamily="18" charset="0"/>
              </a:rPr>
              <a:t>Neutron</a:t>
            </a:r>
            <a:r>
              <a:rPr lang="en-GB" b="1">
                <a:solidFill>
                  <a:srgbClr val="FFFF00"/>
                </a:solidFill>
                <a:latin typeface="Times New Roman" pitchFamily="18" charset="0"/>
              </a:rPr>
              <a:t> n</a:t>
            </a:r>
            <a:endParaRPr lang="en-US" b="1">
              <a:solidFill>
                <a:srgbClr val="FFFF00"/>
              </a:solidFill>
              <a:latin typeface="Times New Roman" pitchFamily="18" charset="0"/>
            </a:endParaRPr>
          </a:p>
        </p:txBody>
      </p:sp>
      <p:sp>
        <p:nvSpPr>
          <p:cNvPr id="27688" name="Text Box 40"/>
          <p:cNvSpPr txBox="1">
            <a:spLocks noChangeArrowheads="1"/>
          </p:cNvSpPr>
          <p:nvPr/>
        </p:nvSpPr>
        <p:spPr bwMode="auto">
          <a:xfrm>
            <a:off x="5003800" y="3213100"/>
            <a:ext cx="1223963" cy="457200"/>
          </a:xfrm>
          <a:prstGeom prst="rect">
            <a:avLst/>
          </a:prstGeom>
          <a:noFill/>
          <a:ln w="9525">
            <a:noFill/>
            <a:miter lim="800000"/>
            <a:headEnd/>
            <a:tailEnd/>
          </a:ln>
          <a:effectLst/>
        </p:spPr>
        <p:txBody>
          <a:bodyPr>
            <a:spAutoFit/>
          </a:bodyPr>
          <a:lstStyle/>
          <a:p>
            <a:pPr algn="l">
              <a:spcBef>
                <a:spcPct val="50000"/>
              </a:spcBef>
            </a:pPr>
            <a:r>
              <a:rPr lang="en-GB" b="1">
                <a:solidFill>
                  <a:srgbClr val="FFFF00"/>
                </a:solidFill>
                <a:latin typeface="Rockwell" pitchFamily="18" charset="0"/>
              </a:rPr>
              <a:t>Pions</a:t>
            </a:r>
            <a:endParaRPr lang="en-US" b="1">
              <a:solidFill>
                <a:srgbClr val="FFFF00"/>
              </a:solidFill>
              <a:latin typeface="Times New Roman" pitchFamily="18" charset="0"/>
            </a:endParaRPr>
          </a:p>
        </p:txBody>
      </p:sp>
      <p:graphicFrame>
        <p:nvGraphicFramePr>
          <p:cNvPr id="27689" name="Object 41"/>
          <p:cNvGraphicFramePr>
            <a:graphicFrameLocks noChangeAspect="1"/>
          </p:cNvGraphicFramePr>
          <p:nvPr/>
        </p:nvGraphicFramePr>
        <p:xfrm>
          <a:off x="4932363" y="3668713"/>
          <a:ext cx="1295400" cy="425450"/>
        </p:xfrm>
        <a:graphic>
          <a:graphicData uri="http://schemas.openxmlformats.org/presentationml/2006/ole">
            <mc:AlternateContent xmlns:mc="http://schemas.openxmlformats.org/markup-compatibility/2006">
              <mc:Choice xmlns:v="urn:schemas-microsoft-com:vml" Requires="v">
                <p:oleObj spid="_x0000_s31089" name="Equation" r:id="rId22" imgW="698400" imgH="228600" progId="Equation.3">
                  <p:embed/>
                </p:oleObj>
              </mc:Choice>
              <mc:Fallback>
                <p:oleObj name="Equation" r:id="rId22" imgW="698400" imgH="228600" progId="Equation.3">
                  <p:embed/>
                  <p:pic>
                    <p:nvPicPr>
                      <p:cNvPr id="0" name="Picture 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32363" y="3668713"/>
                        <a:ext cx="1295400" cy="425450"/>
                      </a:xfrm>
                      <a:prstGeom prst="rect">
                        <a:avLst/>
                      </a:prstGeom>
                      <a:solidFill>
                        <a:schemeClr val="bg1"/>
                      </a:solidFill>
                      <a:ln w="38100">
                        <a:solidFill>
                          <a:srgbClr val="FF0000"/>
                        </a:solidFill>
                        <a:miter lim="800000"/>
                        <a:headEnd/>
                        <a:tailEnd/>
                      </a:ln>
                    </p:spPr>
                  </p:pic>
                </p:oleObj>
              </mc:Fallback>
            </mc:AlternateContent>
          </a:graphicData>
        </a:graphic>
      </p:graphicFrame>
      <p:sp>
        <p:nvSpPr>
          <p:cNvPr id="27690" name="Text Box 42"/>
          <p:cNvSpPr txBox="1">
            <a:spLocks noChangeArrowheads="1"/>
          </p:cNvSpPr>
          <p:nvPr/>
        </p:nvSpPr>
        <p:spPr bwMode="auto">
          <a:xfrm>
            <a:off x="5003800" y="4149725"/>
            <a:ext cx="1223963" cy="457200"/>
          </a:xfrm>
          <a:prstGeom prst="rect">
            <a:avLst/>
          </a:prstGeom>
          <a:noFill/>
          <a:ln w="9525">
            <a:noFill/>
            <a:miter lim="800000"/>
            <a:headEnd/>
            <a:tailEnd/>
          </a:ln>
          <a:effectLst/>
        </p:spPr>
        <p:txBody>
          <a:bodyPr>
            <a:spAutoFit/>
          </a:bodyPr>
          <a:lstStyle/>
          <a:p>
            <a:pPr algn="l">
              <a:spcBef>
                <a:spcPct val="50000"/>
              </a:spcBef>
            </a:pPr>
            <a:r>
              <a:rPr lang="en-GB" b="1">
                <a:solidFill>
                  <a:srgbClr val="FFFF00"/>
                </a:solidFill>
                <a:latin typeface="Rockwell" pitchFamily="18" charset="0"/>
              </a:rPr>
              <a:t>Kaons</a:t>
            </a:r>
            <a:endParaRPr lang="en-US" b="1">
              <a:solidFill>
                <a:srgbClr val="FFFF00"/>
              </a:solidFill>
              <a:latin typeface="Times New Roman" pitchFamily="18" charset="0"/>
            </a:endParaRPr>
          </a:p>
        </p:txBody>
      </p:sp>
      <p:graphicFrame>
        <p:nvGraphicFramePr>
          <p:cNvPr id="27691" name="Object 43"/>
          <p:cNvGraphicFramePr>
            <a:graphicFrameLocks noChangeAspect="1"/>
          </p:cNvGraphicFramePr>
          <p:nvPr/>
        </p:nvGraphicFramePr>
        <p:xfrm>
          <a:off x="4862513" y="4724400"/>
          <a:ext cx="1436687" cy="425450"/>
        </p:xfrm>
        <a:graphic>
          <a:graphicData uri="http://schemas.openxmlformats.org/presentationml/2006/ole">
            <mc:AlternateContent xmlns:mc="http://schemas.openxmlformats.org/markup-compatibility/2006">
              <mc:Choice xmlns:v="urn:schemas-microsoft-com:vml" Requires="v">
                <p:oleObj spid="_x0000_s31090" name="Equation" r:id="rId24" imgW="774360" imgH="228600" progId="Equation.3">
                  <p:embed/>
                </p:oleObj>
              </mc:Choice>
              <mc:Fallback>
                <p:oleObj name="Equation" r:id="rId24" imgW="774360" imgH="228600" progId="Equation.3">
                  <p:embed/>
                  <p:pic>
                    <p:nvPicPr>
                      <p:cNvPr id="0" name="Picture 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62513" y="4724400"/>
                        <a:ext cx="1436687" cy="425450"/>
                      </a:xfrm>
                      <a:prstGeom prst="rect">
                        <a:avLst/>
                      </a:prstGeom>
                      <a:solidFill>
                        <a:schemeClr val="bg1"/>
                      </a:solidFill>
                      <a:ln w="38100">
                        <a:solidFill>
                          <a:srgbClr val="FF0000"/>
                        </a:solidFill>
                        <a:miter lim="800000"/>
                        <a:headEnd/>
                        <a:tailEnd/>
                      </a:ln>
                    </p:spPr>
                  </p:pic>
                </p:oleObj>
              </mc:Fallback>
            </mc:AlternateContent>
          </a:graphicData>
        </a:graphic>
      </p:graphicFrame>
      <mc:AlternateContent xmlns:mc="http://schemas.openxmlformats.org/markup-compatibility/2006">
        <mc:Choice xmlns:a14="http://schemas.microsoft.com/office/drawing/2010/main" Requires="a14">
          <p:sp>
            <p:nvSpPr>
              <p:cNvPr id="27692" name="Text Box 44"/>
              <p:cNvSpPr txBox="1">
                <a:spLocks noChangeArrowheads="1"/>
              </p:cNvSpPr>
              <p:nvPr/>
            </p:nvSpPr>
            <p:spPr bwMode="auto">
              <a:xfrm>
                <a:off x="0" y="5229225"/>
                <a:ext cx="6443663" cy="1232966"/>
              </a:xfrm>
              <a:prstGeom prst="rect">
                <a:avLst/>
              </a:prstGeom>
              <a:solidFill>
                <a:schemeClr val="tx1"/>
              </a:solidFill>
              <a:ln w="9525">
                <a:noFill/>
                <a:miter lim="800000"/>
                <a:headEnd/>
                <a:tailEnd/>
              </a:ln>
              <a:effectLst/>
            </p:spPr>
            <p:txBody>
              <a:bodyPr>
                <a:spAutoFit/>
              </a:bodyPr>
              <a:lstStyle/>
              <a:p>
                <a:pPr>
                  <a:spcBef>
                    <a:spcPct val="50000"/>
                  </a:spcBef>
                </a:pPr>
                <a:r>
                  <a:rPr lang="en-GB" b="1" dirty="0" smtClean="0">
                    <a:solidFill>
                      <a:srgbClr val="FFFF00"/>
                    </a:solidFill>
                    <a:latin typeface="Times New Roman" pitchFamily="18" charset="0"/>
                  </a:rPr>
                  <a:t>All leptons and hadrons have a corresponding antimatter particle denoted with a bar across the top of the symbol  </a:t>
                </a:r>
                <a14:m>
                  <m:oMath xmlns:m="http://schemas.openxmlformats.org/officeDocument/2006/math">
                    <m:acc>
                      <m:accPr>
                        <m:chr m:val="̅"/>
                        <m:ctrlPr>
                          <a:rPr lang="en-GB" b="1" i="1" smtClean="0">
                            <a:solidFill>
                              <a:srgbClr val="FFFF00"/>
                            </a:solidFill>
                            <a:latin typeface="Cambria Math"/>
                          </a:rPr>
                        </m:ctrlPr>
                      </m:accPr>
                      <m:e>
                        <m:r>
                          <a:rPr lang="en-AU" b="1" i="1" smtClean="0">
                            <a:solidFill>
                              <a:srgbClr val="FFFF00"/>
                            </a:solidFill>
                            <a:latin typeface="Cambria Math"/>
                          </a:rPr>
                          <m:t>𝒑</m:t>
                        </m:r>
                      </m:e>
                    </m:acc>
                  </m:oMath>
                </a14:m>
                <a:r>
                  <a:rPr lang="en-US" b="1" dirty="0" smtClean="0">
                    <a:solidFill>
                      <a:srgbClr val="FFFF00"/>
                    </a:solidFill>
                    <a:latin typeface="Times New Roman" pitchFamily="18" charset="0"/>
                  </a:rPr>
                  <a:t> means antiproton</a:t>
                </a:r>
                <a:endParaRPr lang="en-US" b="1" dirty="0">
                  <a:solidFill>
                    <a:srgbClr val="FFFF00"/>
                  </a:solidFill>
                  <a:latin typeface="Times New Roman" pitchFamily="18" charset="0"/>
                </a:endParaRPr>
              </a:p>
            </p:txBody>
          </p:sp>
        </mc:Choice>
        <mc:Fallback>
          <p:sp>
            <p:nvSpPr>
              <p:cNvPr id="27692" name="Text Box 44"/>
              <p:cNvSpPr txBox="1">
                <a:spLocks noRot="1" noChangeAspect="1" noMove="1" noResize="1" noEditPoints="1" noAdjustHandles="1" noChangeArrowheads="1" noChangeShapeType="1" noTextEdit="1"/>
              </p:cNvSpPr>
              <p:nvPr/>
            </p:nvSpPr>
            <p:spPr bwMode="auto">
              <a:xfrm>
                <a:off x="0" y="5229225"/>
                <a:ext cx="6443663" cy="1232966"/>
              </a:xfrm>
              <a:prstGeom prst="rect">
                <a:avLst/>
              </a:prstGeom>
              <a:blipFill rotWithShape="1">
                <a:blip r:embed="rId26"/>
                <a:stretch>
                  <a:fillRect l="-1419" t="-3960" b="-7921"/>
                </a:stretch>
              </a:blipFill>
              <a:ln w="9525">
                <a:noFill/>
                <a:miter lim="800000"/>
                <a:headEnd/>
                <a:tailEnd/>
              </a:ln>
              <a:effectLst/>
            </p:spPr>
            <p:txBody>
              <a:bodyPr/>
              <a:lstStyle/>
              <a:p>
                <a:r>
                  <a:rPr lang="en-AU">
                    <a:noFill/>
                  </a:rPr>
                  <a:t> </a:t>
                </a:r>
              </a:p>
            </p:txBody>
          </p:sp>
        </mc:Fallback>
      </mc:AlternateContent>
      <p:sp>
        <p:nvSpPr>
          <p:cNvPr id="27693" name="Rectangle 45"/>
          <p:cNvSpPr>
            <a:spLocks noChangeArrowheads="1"/>
          </p:cNvSpPr>
          <p:nvPr/>
        </p:nvSpPr>
        <p:spPr bwMode="auto">
          <a:xfrm>
            <a:off x="6408738" y="0"/>
            <a:ext cx="2843212" cy="6021388"/>
          </a:xfrm>
          <a:prstGeom prst="rect">
            <a:avLst/>
          </a:prstGeom>
          <a:solidFill>
            <a:srgbClr val="0066FF">
              <a:alpha val="50000"/>
            </a:srgbClr>
          </a:solidFill>
          <a:ln w="9525">
            <a:solidFill>
              <a:schemeClr val="tx1"/>
            </a:solidFill>
            <a:miter lim="800000"/>
            <a:headEnd/>
            <a:tailEnd/>
          </a:ln>
          <a:effectLst/>
        </p:spPr>
        <p:txBody>
          <a:bodyPr wrap="none" anchor="ctr"/>
          <a:lstStyle/>
          <a:p>
            <a:endParaRPr lang="en-US">
              <a:latin typeface="Times New Roman" pitchFamily="18" charset="0"/>
            </a:endParaRPr>
          </a:p>
        </p:txBody>
      </p:sp>
      <p:grpSp>
        <p:nvGrpSpPr>
          <p:cNvPr id="9" name="Group 56"/>
          <p:cNvGrpSpPr>
            <a:grpSpLocks/>
          </p:cNvGrpSpPr>
          <p:nvPr/>
        </p:nvGrpSpPr>
        <p:grpSpPr bwMode="auto">
          <a:xfrm>
            <a:off x="6443663" y="1484313"/>
            <a:ext cx="2700337" cy="1085850"/>
            <a:chOff x="4059" y="981"/>
            <a:chExt cx="1701" cy="684"/>
          </a:xfrm>
        </p:grpSpPr>
        <p:sp>
          <p:nvSpPr>
            <p:cNvPr id="27694" name="Text Box 46"/>
            <p:cNvSpPr txBox="1">
              <a:spLocks noChangeArrowheads="1"/>
            </p:cNvSpPr>
            <p:nvPr/>
          </p:nvSpPr>
          <p:spPr bwMode="auto">
            <a:xfrm>
              <a:off x="4286" y="981"/>
              <a:ext cx="1361" cy="231"/>
            </a:xfrm>
            <a:prstGeom prst="rect">
              <a:avLst/>
            </a:prstGeom>
            <a:noFill/>
            <a:ln w="9525">
              <a:noFill/>
              <a:miter lim="800000"/>
              <a:headEnd/>
              <a:tailEnd/>
            </a:ln>
            <a:effectLst/>
          </p:spPr>
          <p:txBody>
            <a:bodyPr>
              <a:spAutoFit/>
            </a:bodyPr>
            <a:lstStyle/>
            <a:p>
              <a:pPr>
                <a:spcBef>
                  <a:spcPct val="50000"/>
                </a:spcBef>
              </a:pPr>
              <a:r>
                <a:rPr lang="en-GB" sz="1800" b="1">
                  <a:solidFill>
                    <a:srgbClr val="FFFF00"/>
                  </a:solidFill>
                  <a:latin typeface="Rockwell" pitchFamily="18" charset="0"/>
                </a:rPr>
                <a:t>virtual photons</a:t>
              </a:r>
              <a:endParaRPr lang="en-US" sz="1800" b="1">
                <a:solidFill>
                  <a:srgbClr val="FFFF00"/>
                </a:solidFill>
                <a:latin typeface="Rockwell" pitchFamily="18" charset="0"/>
              </a:endParaRPr>
            </a:p>
          </p:txBody>
        </p:sp>
        <p:pic>
          <p:nvPicPr>
            <p:cNvPr id="27702" name="Picture 54"/>
            <p:cNvPicPr>
              <a:picLocks noChangeAspect="1" noChangeArrowheads="1"/>
            </p:cNvPicPr>
            <p:nvPr/>
          </p:nvPicPr>
          <p:blipFill>
            <a:blip r:embed="rId27" cstate="print"/>
            <a:srcRect/>
            <a:stretch>
              <a:fillRect/>
            </a:stretch>
          </p:blipFill>
          <p:spPr bwMode="auto">
            <a:xfrm>
              <a:off x="4649" y="1253"/>
              <a:ext cx="545" cy="204"/>
            </a:xfrm>
            <a:prstGeom prst="rect">
              <a:avLst/>
            </a:prstGeom>
            <a:noFill/>
          </p:spPr>
        </p:pic>
        <p:sp>
          <p:nvSpPr>
            <p:cNvPr id="27703" name="Text Box 55"/>
            <p:cNvSpPr txBox="1">
              <a:spLocks noChangeArrowheads="1"/>
            </p:cNvSpPr>
            <p:nvPr/>
          </p:nvSpPr>
          <p:spPr bwMode="auto">
            <a:xfrm>
              <a:off x="4059" y="1434"/>
              <a:ext cx="1701" cy="231"/>
            </a:xfrm>
            <a:prstGeom prst="rect">
              <a:avLst/>
            </a:prstGeom>
            <a:noFill/>
            <a:ln w="9525">
              <a:noFill/>
              <a:miter lim="800000"/>
              <a:headEnd/>
              <a:tailEnd/>
            </a:ln>
            <a:effectLst/>
          </p:spPr>
          <p:txBody>
            <a:bodyPr>
              <a:spAutoFit/>
            </a:bodyPr>
            <a:lstStyle/>
            <a:p>
              <a:pPr>
                <a:spcBef>
                  <a:spcPct val="50000"/>
                </a:spcBef>
              </a:pPr>
              <a:r>
                <a:rPr lang="en-GB" sz="1800" b="1">
                  <a:solidFill>
                    <a:srgbClr val="FFFF00"/>
                  </a:solidFill>
                  <a:latin typeface="Rockwell" pitchFamily="18" charset="0"/>
                </a:rPr>
                <a:t>Electromagnetic force</a:t>
              </a:r>
              <a:endParaRPr lang="en-US" sz="1800" b="1">
                <a:solidFill>
                  <a:srgbClr val="FFFF00"/>
                </a:solidFill>
                <a:latin typeface="Rockwell" pitchFamily="18" charset="0"/>
              </a:endParaRPr>
            </a:p>
          </p:txBody>
        </p:sp>
      </p:grpSp>
      <p:grpSp>
        <p:nvGrpSpPr>
          <p:cNvPr id="10" name="Group 60"/>
          <p:cNvGrpSpPr>
            <a:grpSpLocks/>
          </p:cNvGrpSpPr>
          <p:nvPr/>
        </p:nvGrpSpPr>
        <p:grpSpPr bwMode="auto">
          <a:xfrm>
            <a:off x="6804025" y="2852738"/>
            <a:ext cx="1944688" cy="800100"/>
            <a:chOff x="4286" y="1888"/>
            <a:chExt cx="1225" cy="504"/>
          </a:xfrm>
        </p:grpSpPr>
        <p:sp>
          <p:nvSpPr>
            <p:cNvPr id="27705" name="Text Box 57"/>
            <p:cNvSpPr txBox="1">
              <a:spLocks noChangeArrowheads="1"/>
            </p:cNvSpPr>
            <p:nvPr/>
          </p:nvSpPr>
          <p:spPr bwMode="auto">
            <a:xfrm>
              <a:off x="4377" y="1888"/>
              <a:ext cx="1134" cy="231"/>
            </a:xfrm>
            <a:prstGeom prst="rect">
              <a:avLst/>
            </a:prstGeom>
            <a:noFill/>
            <a:ln w="9525">
              <a:noFill/>
              <a:miter lim="800000"/>
              <a:headEnd/>
              <a:tailEnd/>
            </a:ln>
            <a:effectLst/>
          </p:spPr>
          <p:txBody>
            <a:bodyPr>
              <a:spAutoFit/>
            </a:bodyPr>
            <a:lstStyle/>
            <a:p>
              <a:pPr>
                <a:spcBef>
                  <a:spcPct val="50000"/>
                </a:spcBef>
              </a:pPr>
              <a:r>
                <a:rPr lang="en-GB" sz="1800" b="1">
                  <a:solidFill>
                    <a:srgbClr val="FFFF00"/>
                  </a:solidFill>
                  <a:latin typeface="Rockwell" pitchFamily="18" charset="0"/>
                </a:rPr>
                <a:t>W</a:t>
              </a:r>
              <a:r>
                <a:rPr lang="en-GB" sz="1800" b="1" baseline="30000">
                  <a:solidFill>
                    <a:srgbClr val="FFFF00"/>
                  </a:solidFill>
                  <a:latin typeface="Rockwell" pitchFamily="18" charset="0"/>
                </a:rPr>
                <a:t>+ </a:t>
              </a:r>
              <a:r>
                <a:rPr lang="en-GB" sz="1800" b="1">
                  <a:solidFill>
                    <a:srgbClr val="FFFF00"/>
                  </a:solidFill>
                  <a:latin typeface="Rockwell" pitchFamily="18" charset="0"/>
                </a:rPr>
                <a:t> W</a:t>
              </a:r>
              <a:r>
                <a:rPr lang="en-GB" sz="1800" b="1" baseline="30000">
                  <a:solidFill>
                    <a:srgbClr val="FFFF00"/>
                  </a:solidFill>
                  <a:latin typeface="Rockwell" pitchFamily="18" charset="0"/>
                </a:rPr>
                <a:t>-</a:t>
              </a:r>
              <a:r>
                <a:rPr lang="en-GB" sz="1800" b="1">
                  <a:solidFill>
                    <a:srgbClr val="FFFF00"/>
                  </a:solidFill>
                  <a:latin typeface="Rockwell" pitchFamily="18" charset="0"/>
                </a:rPr>
                <a:t>  Z</a:t>
              </a:r>
              <a:r>
                <a:rPr lang="en-GB" sz="1800" b="1" baseline="30000">
                  <a:solidFill>
                    <a:srgbClr val="FFFF00"/>
                  </a:solidFill>
                  <a:latin typeface="Rockwell" pitchFamily="18" charset="0"/>
                </a:rPr>
                <a:t>0</a:t>
              </a:r>
              <a:endParaRPr lang="en-US" sz="1800" b="1">
                <a:solidFill>
                  <a:srgbClr val="FFFF00"/>
                </a:solidFill>
                <a:latin typeface="Rockwell" pitchFamily="18" charset="0"/>
              </a:endParaRPr>
            </a:p>
          </p:txBody>
        </p:sp>
        <p:sp>
          <p:nvSpPr>
            <p:cNvPr id="27707" name="Text Box 59"/>
            <p:cNvSpPr txBox="1">
              <a:spLocks noChangeArrowheads="1"/>
            </p:cNvSpPr>
            <p:nvPr/>
          </p:nvSpPr>
          <p:spPr bwMode="auto">
            <a:xfrm>
              <a:off x="4286" y="2161"/>
              <a:ext cx="1198" cy="231"/>
            </a:xfrm>
            <a:prstGeom prst="rect">
              <a:avLst/>
            </a:prstGeom>
            <a:noFill/>
            <a:ln w="9525">
              <a:noFill/>
              <a:miter lim="800000"/>
              <a:headEnd/>
              <a:tailEnd/>
            </a:ln>
            <a:effectLst/>
          </p:spPr>
          <p:txBody>
            <a:bodyPr wrap="none">
              <a:spAutoFit/>
            </a:bodyPr>
            <a:lstStyle/>
            <a:p>
              <a:pPr algn="l"/>
              <a:r>
                <a:rPr lang="en-GB" sz="1800" b="1">
                  <a:solidFill>
                    <a:srgbClr val="FFFF00"/>
                  </a:solidFill>
                  <a:latin typeface="Rockwell" pitchFamily="18" charset="0"/>
                </a:rPr>
                <a:t>The weak force</a:t>
              </a:r>
              <a:endParaRPr lang="en-US" sz="1800" b="1">
                <a:solidFill>
                  <a:srgbClr val="FFFF00"/>
                </a:solidFill>
                <a:latin typeface="Rockwell" pitchFamily="18" charset="0"/>
              </a:endParaRPr>
            </a:p>
          </p:txBody>
        </p:sp>
      </p:grpSp>
      <p:grpSp>
        <p:nvGrpSpPr>
          <p:cNvPr id="11" name="Group 95"/>
          <p:cNvGrpSpPr>
            <a:grpSpLocks/>
          </p:cNvGrpSpPr>
          <p:nvPr/>
        </p:nvGrpSpPr>
        <p:grpSpPr bwMode="auto">
          <a:xfrm>
            <a:off x="6804025" y="3883025"/>
            <a:ext cx="2019300" cy="1065213"/>
            <a:chOff x="4286" y="2446"/>
            <a:chExt cx="1272" cy="671"/>
          </a:xfrm>
        </p:grpSpPr>
        <p:sp>
          <p:nvSpPr>
            <p:cNvPr id="27709" name="Text Box 61"/>
            <p:cNvSpPr txBox="1">
              <a:spLocks noChangeArrowheads="1"/>
            </p:cNvSpPr>
            <p:nvPr/>
          </p:nvSpPr>
          <p:spPr bwMode="auto">
            <a:xfrm>
              <a:off x="4546" y="2446"/>
              <a:ext cx="593" cy="231"/>
            </a:xfrm>
            <a:prstGeom prst="rect">
              <a:avLst/>
            </a:prstGeom>
            <a:noFill/>
            <a:ln w="9525">
              <a:noFill/>
              <a:miter lim="800000"/>
              <a:headEnd/>
              <a:tailEnd/>
            </a:ln>
            <a:effectLst/>
          </p:spPr>
          <p:txBody>
            <a:bodyPr wrap="none">
              <a:spAutoFit/>
            </a:bodyPr>
            <a:lstStyle/>
            <a:p>
              <a:pPr algn="l"/>
              <a:r>
                <a:rPr lang="en-GB" sz="1800" b="1">
                  <a:solidFill>
                    <a:srgbClr val="FFFF00"/>
                  </a:solidFill>
                  <a:latin typeface="Rockwell" pitchFamily="18" charset="0"/>
                </a:rPr>
                <a:t>gluons</a:t>
              </a:r>
              <a:endParaRPr lang="en-US" sz="1800" b="1">
                <a:solidFill>
                  <a:srgbClr val="FFFF00"/>
                </a:solidFill>
                <a:latin typeface="Rockwell" pitchFamily="18" charset="0"/>
              </a:endParaRPr>
            </a:p>
          </p:txBody>
        </p:sp>
        <p:grpSp>
          <p:nvGrpSpPr>
            <p:cNvPr id="12" name="Group 88"/>
            <p:cNvGrpSpPr>
              <a:grpSpLocks/>
            </p:cNvGrpSpPr>
            <p:nvPr/>
          </p:nvGrpSpPr>
          <p:grpSpPr bwMode="auto">
            <a:xfrm>
              <a:off x="4694" y="2704"/>
              <a:ext cx="363" cy="144"/>
              <a:chOff x="4336" y="4156"/>
              <a:chExt cx="1558" cy="1620"/>
            </a:xfrm>
          </p:grpSpPr>
          <p:sp>
            <p:nvSpPr>
              <p:cNvPr id="27737" name="Oval 89"/>
              <p:cNvSpPr>
                <a:spLocks noChangeArrowheads="1"/>
              </p:cNvSpPr>
              <p:nvPr/>
            </p:nvSpPr>
            <p:spPr bwMode="auto">
              <a:xfrm>
                <a:off x="4696" y="4156"/>
                <a:ext cx="360" cy="1440"/>
              </a:xfrm>
              <a:prstGeom prst="ellipse">
                <a:avLst/>
              </a:prstGeom>
              <a:solidFill>
                <a:srgbClr val="FFFFFF">
                  <a:alpha val="50000"/>
                </a:srgbClr>
              </a:solidFill>
              <a:ln w="38100">
                <a:solidFill>
                  <a:srgbClr val="FFFF00"/>
                </a:solidFill>
                <a:round/>
                <a:headEnd/>
                <a:tailEnd/>
              </a:ln>
            </p:spPr>
            <p:txBody>
              <a:bodyPr/>
              <a:lstStyle/>
              <a:p>
                <a:endParaRPr lang="en-AU"/>
              </a:p>
            </p:txBody>
          </p:sp>
          <p:sp>
            <p:nvSpPr>
              <p:cNvPr id="27738" name="Oval 90"/>
              <p:cNvSpPr>
                <a:spLocks noChangeArrowheads="1"/>
              </p:cNvSpPr>
              <p:nvPr/>
            </p:nvSpPr>
            <p:spPr bwMode="auto">
              <a:xfrm>
                <a:off x="4876" y="4156"/>
                <a:ext cx="360" cy="1440"/>
              </a:xfrm>
              <a:prstGeom prst="ellipse">
                <a:avLst/>
              </a:prstGeom>
              <a:solidFill>
                <a:srgbClr val="FFFFFF">
                  <a:alpha val="50000"/>
                </a:srgbClr>
              </a:solidFill>
              <a:ln w="38100">
                <a:solidFill>
                  <a:srgbClr val="FFFF00"/>
                </a:solidFill>
                <a:round/>
                <a:headEnd/>
                <a:tailEnd/>
              </a:ln>
            </p:spPr>
            <p:txBody>
              <a:bodyPr/>
              <a:lstStyle/>
              <a:p>
                <a:endParaRPr lang="en-AU"/>
              </a:p>
            </p:txBody>
          </p:sp>
          <p:sp>
            <p:nvSpPr>
              <p:cNvPr id="27739" name="Oval 91"/>
              <p:cNvSpPr>
                <a:spLocks noChangeArrowheads="1"/>
              </p:cNvSpPr>
              <p:nvPr/>
            </p:nvSpPr>
            <p:spPr bwMode="auto">
              <a:xfrm>
                <a:off x="5056" y="4156"/>
                <a:ext cx="360" cy="1440"/>
              </a:xfrm>
              <a:prstGeom prst="ellipse">
                <a:avLst/>
              </a:prstGeom>
              <a:solidFill>
                <a:srgbClr val="FFFFFF">
                  <a:alpha val="50000"/>
                </a:srgbClr>
              </a:solidFill>
              <a:ln w="38100">
                <a:solidFill>
                  <a:srgbClr val="FFFF00"/>
                </a:solidFill>
                <a:round/>
                <a:headEnd/>
                <a:tailEnd/>
              </a:ln>
            </p:spPr>
            <p:txBody>
              <a:bodyPr/>
              <a:lstStyle/>
              <a:p>
                <a:endParaRPr lang="en-AU"/>
              </a:p>
            </p:txBody>
          </p:sp>
          <p:sp>
            <p:nvSpPr>
              <p:cNvPr id="27740" name="Arc 92"/>
              <p:cNvSpPr>
                <a:spLocks/>
              </p:cNvSpPr>
              <p:nvPr/>
            </p:nvSpPr>
            <p:spPr bwMode="auto">
              <a:xfrm flipV="1">
                <a:off x="4336" y="5596"/>
                <a:ext cx="540" cy="179"/>
              </a:xfrm>
              <a:custGeom>
                <a:avLst/>
                <a:gdLst>
                  <a:gd name="G0" fmla="+- 0 0 0"/>
                  <a:gd name="G1" fmla="+- 21600 0 0"/>
                  <a:gd name="G2" fmla="+- 21600 0 0"/>
                  <a:gd name="T0" fmla="*/ 0 w 21600"/>
                  <a:gd name="T1" fmla="*/ 0 h 30887"/>
                  <a:gd name="T2" fmla="*/ 19502 w 21600"/>
                  <a:gd name="T3" fmla="*/ 30887 h 30887"/>
                  <a:gd name="T4" fmla="*/ 0 w 21600"/>
                  <a:gd name="T5" fmla="*/ 21600 h 30887"/>
                </a:gdLst>
                <a:ahLst/>
                <a:cxnLst>
                  <a:cxn ang="0">
                    <a:pos x="T0" y="T1"/>
                  </a:cxn>
                  <a:cxn ang="0">
                    <a:pos x="T2" y="T3"/>
                  </a:cxn>
                  <a:cxn ang="0">
                    <a:pos x="T4" y="T5"/>
                  </a:cxn>
                </a:cxnLst>
                <a:rect l="0" t="0" r="r" b="b"/>
                <a:pathLst>
                  <a:path w="21600" h="30887" fill="none" extrusionOk="0">
                    <a:moveTo>
                      <a:pt x="-1" y="0"/>
                    </a:moveTo>
                    <a:cubicBezTo>
                      <a:pt x="11929" y="0"/>
                      <a:pt x="21600" y="9670"/>
                      <a:pt x="21600" y="21600"/>
                    </a:cubicBezTo>
                    <a:cubicBezTo>
                      <a:pt x="21600" y="24813"/>
                      <a:pt x="20883" y="27985"/>
                      <a:pt x="19501" y="30886"/>
                    </a:cubicBezTo>
                  </a:path>
                  <a:path w="21600" h="30887" stroke="0" extrusionOk="0">
                    <a:moveTo>
                      <a:pt x="-1" y="0"/>
                    </a:moveTo>
                    <a:cubicBezTo>
                      <a:pt x="11929" y="0"/>
                      <a:pt x="21600" y="9670"/>
                      <a:pt x="21600" y="21600"/>
                    </a:cubicBezTo>
                    <a:cubicBezTo>
                      <a:pt x="21600" y="24813"/>
                      <a:pt x="20883" y="27985"/>
                      <a:pt x="19501" y="30886"/>
                    </a:cubicBezTo>
                    <a:lnTo>
                      <a:pt x="0" y="21600"/>
                    </a:lnTo>
                    <a:close/>
                  </a:path>
                </a:pathLst>
              </a:custGeom>
              <a:noFill/>
              <a:ln w="38100">
                <a:solidFill>
                  <a:srgbClr val="FFFF00"/>
                </a:solidFill>
                <a:round/>
                <a:headEnd/>
                <a:tailEnd/>
              </a:ln>
            </p:spPr>
            <p:txBody>
              <a:bodyPr/>
              <a:lstStyle/>
              <a:p>
                <a:endParaRPr lang="en-AU"/>
              </a:p>
            </p:txBody>
          </p:sp>
          <p:sp>
            <p:nvSpPr>
              <p:cNvPr id="27741" name="Arc 93"/>
              <p:cNvSpPr>
                <a:spLocks/>
              </p:cNvSpPr>
              <p:nvPr/>
            </p:nvSpPr>
            <p:spPr bwMode="auto">
              <a:xfrm flipH="1" flipV="1">
                <a:off x="5236" y="5537"/>
                <a:ext cx="658" cy="239"/>
              </a:xfrm>
              <a:custGeom>
                <a:avLst/>
                <a:gdLst>
                  <a:gd name="G0" fmla="+- 0 0 0"/>
                  <a:gd name="G1" fmla="+- 21600 0 0"/>
                  <a:gd name="G2" fmla="+- 21600 0 0"/>
                  <a:gd name="T0" fmla="*/ 0 w 21600"/>
                  <a:gd name="T1" fmla="*/ 0 h 30887"/>
                  <a:gd name="T2" fmla="*/ 19502 w 21600"/>
                  <a:gd name="T3" fmla="*/ 30887 h 30887"/>
                  <a:gd name="T4" fmla="*/ 0 w 21600"/>
                  <a:gd name="T5" fmla="*/ 21600 h 30887"/>
                </a:gdLst>
                <a:ahLst/>
                <a:cxnLst>
                  <a:cxn ang="0">
                    <a:pos x="T0" y="T1"/>
                  </a:cxn>
                  <a:cxn ang="0">
                    <a:pos x="T2" y="T3"/>
                  </a:cxn>
                  <a:cxn ang="0">
                    <a:pos x="T4" y="T5"/>
                  </a:cxn>
                </a:cxnLst>
                <a:rect l="0" t="0" r="r" b="b"/>
                <a:pathLst>
                  <a:path w="21600" h="30887" fill="none" extrusionOk="0">
                    <a:moveTo>
                      <a:pt x="-1" y="0"/>
                    </a:moveTo>
                    <a:cubicBezTo>
                      <a:pt x="11929" y="0"/>
                      <a:pt x="21600" y="9670"/>
                      <a:pt x="21600" y="21600"/>
                    </a:cubicBezTo>
                    <a:cubicBezTo>
                      <a:pt x="21600" y="24813"/>
                      <a:pt x="20883" y="27985"/>
                      <a:pt x="19501" y="30886"/>
                    </a:cubicBezTo>
                  </a:path>
                  <a:path w="21600" h="30887" stroke="0" extrusionOk="0">
                    <a:moveTo>
                      <a:pt x="-1" y="0"/>
                    </a:moveTo>
                    <a:cubicBezTo>
                      <a:pt x="11929" y="0"/>
                      <a:pt x="21600" y="9670"/>
                      <a:pt x="21600" y="21600"/>
                    </a:cubicBezTo>
                    <a:cubicBezTo>
                      <a:pt x="21600" y="24813"/>
                      <a:pt x="20883" y="27985"/>
                      <a:pt x="19501" y="30886"/>
                    </a:cubicBezTo>
                    <a:lnTo>
                      <a:pt x="0" y="21600"/>
                    </a:lnTo>
                    <a:close/>
                  </a:path>
                </a:pathLst>
              </a:custGeom>
              <a:noFill/>
              <a:ln w="38100">
                <a:solidFill>
                  <a:srgbClr val="FFFF00"/>
                </a:solidFill>
                <a:round/>
                <a:headEnd/>
                <a:tailEnd/>
              </a:ln>
            </p:spPr>
            <p:txBody>
              <a:bodyPr/>
              <a:lstStyle/>
              <a:p>
                <a:endParaRPr lang="en-AU"/>
              </a:p>
            </p:txBody>
          </p:sp>
        </p:grpSp>
        <p:sp>
          <p:nvSpPr>
            <p:cNvPr id="27742" name="Text Box 94"/>
            <p:cNvSpPr txBox="1">
              <a:spLocks noChangeArrowheads="1"/>
            </p:cNvSpPr>
            <p:nvPr/>
          </p:nvSpPr>
          <p:spPr bwMode="auto">
            <a:xfrm>
              <a:off x="4286" y="2886"/>
              <a:ext cx="1272" cy="231"/>
            </a:xfrm>
            <a:prstGeom prst="rect">
              <a:avLst/>
            </a:prstGeom>
            <a:noFill/>
            <a:ln w="9525">
              <a:noFill/>
              <a:miter lim="800000"/>
              <a:headEnd/>
              <a:tailEnd/>
            </a:ln>
            <a:effectLst/>
          </p:spPr>
          <p:txBody>
            <a:bodyPr wrap="none">
              <a:spAutoFit/>
            </a:bodyPr>
            <a:lstStyle/>
            <a:p>
              <a:pPr algn="l"/>
              <a:r>
                <a:rPr lang="en-GB" sz="1800" b="1">
                  <a:solidFill>
                    <a:srgbClr val="FFFF00"/>
                  </a:solidFill>
                  <a:latin typeface="Rockwell" pitchFamily="18" charset="0"/>
                </a:rPr>
                <a:t>The strong force</a:t>
              </a:r>
              <a:endParaRPr lang="en-US" sz="1800" b="1">
                <a:solidFill>
                  <a:srgbClr val="FFFF00"/>
                </a:solidFill>
                <a:latin typeface="Rockwell" pitchFamily="18" charset="0"/>
              </a:endParaRPr>
            </a:p>
          </p:txBody>
        </p:sp>
      </p:grpSp>
      <p:sp>
        <p:nvSpPr>
          <p:cNvPr id="27744" name="Text Box 96"/>
          <p:cNvSpPr txBox="1">
            <a:spLocks noChangeArrowheads="1"/>
          </p:cNvSpPr>
          <p:nvPr/>
        </p:nvSpPr>
        <p:spPr bwMode="auto">
          <a:xfrm>
            <a:off x="6948488" y="5084763"/>
            <a:ext cx="1873250" cy="779462"/>
          </a:xfrm>
          <a:prstGeom prst="rect">
            <a:avLst/>
          </a:prstGeom>
          <a:noFill/>
          <a:ln w="9525">
            <a:noFill/>
            <a:miter lim="800000"/>
            <a:headEnd/>
            <a:tailEnd/>
          </a:ln>
          <a:effectLst/>
        </p:spPr>
        <p:txBody>
          <a:bodyPr>
            <a:spAutoFit/>
          </a:bodyPr>
          <a:lstStyle/>
          <a:p>
            <a:pPr>
              <a:spcBef>
                <a:spcPct val="50000"/>
              </a:spcBef>
            </a:pPr>
            <a:r>
              <a:rPr lang="en-GB" sz="1800" b="1">
                <a:solidFill>
                  <a:srgbClr val="FFFF00"/>
                </a:solidFill>
                <a:latin typeface="Rockwell" pitchFamily="18" charset="0"/>
              </a:rPr>
              <a:t>gravitons</a:t>
            </a:r>
          </a:p>
          <a:p>
            <a:pPr>
              <a:spcBef>
                <a:spcPct val="50000"/>
              </a:spcBef>
            </a:pPr>
            <a:r>
              <a:rPr lang="en-GB" sz="1800" b="1">
                <a:solidFill>
                  <a:srgbClr val="FFFF00"/>
                </a:solidFill>
                <a:latin typeface="Rockwell" pitchFamily="18" charset="0"/>
              </a:rPr>
              <a:t>Gravity</a:t>
            </a:r>
            <a:endParaRPr lang="en-US" sz="1800" b="1">
              <a:solidFill>
                <a:srgbClr val="FFFF00"/>
              </a:solidFill>
              <a:latin typeface="Rockwell" pitchFamily="18" charset="0"/>
            </a:endParaRPr>
          </a:p>
        </p:txBody>
      </p:sp>
      <p:sp>
        <p:nvSpPr>
          <p:cNvPr id="27746" name="Text Box 98"/>
          <p:cNvSpPr txBox="1">
            <a:spLocks noChangeArrowheads="1"/>
          </p:cNvSpPr>
          <p:nvPr/>
        </p:nvSpPr>
        <p:spPr bwMode="auto">
          <a:xfrm>
            <a:off x="539750" y="549275"/>
            <a:ext cx="1528763" cy="336550"/>
          </a:xfrm>
          <a:prstGeom prst="rect">
            <a:avLst/>
          </a:prstGeom>
          <a:noFill/>
          <a:ln w="9525">
            <a:noFill/>
            <a:miter lim="800000"/>
            <a:headEnd/>
            <a:tailEnd/>
          </a:ln>
          <a:effectLst/>
        </p:spPr>
        <p:txBody>
          <a:bodyPr wrap="none">
            <a:spAutoFit/>
          </a:bodyPr>
          <a:lstStyle/>
          <a:p>
            <a:r>
              <a:rPr lang="en-GB" sz="1600" b="1">
                <a:solidFill>
                  <a:srgbClr val="FFFF00"/>
                </a:solidFill>
              </a:rPr>
              <a:t>(fundamental)</a:t>
            </a:r>
            <a:endParaRPr lang="en-US" sz="1600" b="1">
              <a:solidFill>
                <a:srgbClr val="FFFF00"/>
              </a:solidFill>
            </a:endParaRPr>
          </a:p>
        </p:txBody>
      </p:sp>
      <p:sp>
        <p:nvSpPr>
          <p:cNvPr id="27747" name="Text Box 99"/>
          <p:cNvSpPr txBox="1">
            <a:spLocks noChangeArrowheads="1"/>
          </p:cNvSpPr>
          <p:nvPr/>
        </p:nvSpPr>
        <p:spPr bwMode="auto">
          <a:xfrm>
            <a:off x="3708400" y="404813"/>
            <a:ext cx="1901825" cy="336550"/>
          </a:xfrm>
          <a:prstGeom prst="rect">
            <a:avLst/>
          </a:prstGeom>
          <a:noFill/>
          <a:ln w="9525">
            <a:noFill/>
            <a:miter lim="800000"/>
            <a:headEnd/>
            <a:tailEnd/>
          </a:ln>
          <a:effectLst/>
        </p:spPr>
        <p:txBody>
          <a:bodyPr wrap="none">
            <a:spAutoFit/>
          </a:bodyPr>
          <a:lstStyle/>
          <a:p>
            <a:r>
              <a:rPr lang="en-GB" sz="1600" b="1">
                <a:solidFill>
                  <a:srgbClr val="FFFF00"/>
                </a:solidFill>
              </a:rPr>
              <a:t>(not fundamental)</a:t>
            </a:r>
            <a:endParaRPr lang="en-US" sz="1600" b="1">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 from="(-#ppt_w/2)" to="(#ppt_x)" calcmode="lin" valueType="num">
                                      <p:cBhvr>
                                        <p:cTn id="7" dur="600" fill="hold">
                                          <p:stCondLst>
                                            <p:cond delay="0"/>
                                          </p:stCondLst>
                                        </p:cTn>
                                        <p:tgtEl>
                                          <p:spTgt spid="27652"/>
                                        </p:tgtEl>
                                        <p:attrNameLst>
                                          <p:attrName>ppt_x</p:attrName>
                                        </p:attrNameLst>
                                      </p:cBhvr>
                                    </p:anim>
                                    <p:anim from="0" to="-1.0" calcmode="lin" valueType="num">
                                      <p:cBhvr>
                                        <p:cTn id="8" dur="200" decel="50000" autoRev="1" fill="hold">
                                          <p:stCondLst>
                                            <p:cond delay="600"/>
                                          </p:stCondLst>
                                        </p:cTn>
                                        <p:tgtEl>
                                          <p:spTgt spid="27652"/>
                                        </p:tgtEl>
                                        <p:attrNameLst>
                                          <p:attrName>xshear</p:attrName>
                                        </p:attrNameLst>
                                      </p:cBhvr>
                                    </p:anim>
                                    <p:animScale>
                                      <p:cBhvr>
                                        <p:cTn id="9" dur="200" decel="100000" autoRev="1" fill="hold">
                                          <p:stCondLst>
                                            <p:cond delay="600"/>
                                          </p:stCondLst>
                                        </p:cTn>
                                        <p:tgtEl>
                                          <p:spTgt spid="27652"/>
                                        </p:tgtEl>
                                      </p:cBhvr>
                                      <p:from x="100000" y="100000"/>
                                      <p:to x="80000" y="100000"/>
                                    </p:animScale>
                                    <p:anim by="(#ppt_h/3+#ppt_w*0.1)" calcmode="lin" valueType="num">
                                      <p:cBhvr additive="sum">
                                        <p:cTn id="10" dur="200" decel="100000" autoRev="1" fill="hold">
                                          <p:stCondLst>
                                            <p:cond delay="600"/>
                                          </p:stCondLst>
                                        </p:cTn>
                                        <p:tgtEl>
                                          <p:spTgt spid="27652"/>
                                        </p:tgtEl>
                                        <p:attrNameLst>
                                          <p:attrName>ppt_x</p:attrName>
                                        </p:attrNameLst>
                                      </p:cBhvr>
                                    </p:anim>
                                  </p:childTnLst>
                                  <p:subTnLst>
                                    <p:audio>
                                      <p:cMediaNode>
                                        <p:cTn display="0" masterRel="sameClick">
                                          <p:stCondLst>
                                            <p:cond evt="begin" delay="0">
                                              <p:tn val="5"/>
                                            </p:cond>
                                          </p:stCondLst>
                                          <p:endCondLst>
                                            <p:cond evt="onStopAudio" delay="0">
                                              <p:tgtEl>
                                                <p:sldTgt/>
                                              </p:tgtEl>
                                            </p:cond>
                                          </p:endCondLst>
                                        </p:cTn>
                                        <p:tgtEl>
                                          <p:sndTgt r:embed="rId3" name="arc1.wav"/>
                                        </p:tgtEl>
                                      </p:cMediaNode>
                                    </p:audio>
                                  </p:sub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27653"/>
                                        </p:tgtEl>
                                        <p:attrNameLst>
                                          <p:attrName>style.visibility</p:attrName>
                                        </p:attrNameLst>
                                      </p:cBhvr>
                                      <p:to>
                                        <p:strVal val="visible"/>
                                      </p:to>
                                    </p:set>
                                    <p:anim from="(-#ppt_w/2)" to="(#ppt_x)" calcmode="lin" valueType="num">
                                      <p:cBhvr>
                                        <p:cTn id="15" dur="600" fill="hold">
                                          <p:stCondLst>
                                            <p:cond delay="0"/>
                                          </p:stCondLst>
                                        </p:cTn>
                                        <p:tgtEl>
                                          <p:spTgt spid="27653"/>
                                        </p:tgtEl>
                                        <p:attrNameLst>
                                          <p:attrName>ppt_x</p:attrName>
                                        </p:attrNameLst>
                                      </p:cBhvr>
                                    </p:anim>
                                    <p:anim from="0" to="-1.0" calcmode="lin" valueType="num">
                                      <p:cBhvr>
                                        <p:cTn id="16" dur="200" decel="50000" autoRev="1" fill="hold">
                                          <p:stCondLst>
                                            <p:cond delay="600"/>
                                          </p:stCondLst>
                                        </p:cTn>
                                        <p:tgtEl>
                                          <p:spTgt spid="27653"/>
                                        </p:tgtEl>
                                        <p:attrNameLst>
                                          <p:attrName>xshear</p:attrName>
                                        </p:attrNameLst>
                                      </p:cBhvr>
                                    </p:anim>
                                    <p:animScale>
                                      <p:cBhvr>
                                        <p:cTn id="17" dur="200" decel="100000" autoRev="1" fill="hold">
                                          <p:stCondLst>
                                            <p:cond delay="600"/>
                                          </p:stCondLst>
                                        </p:cTn>
                                        <p:tgtEl>
                                          <p:spTgt spid="27653"/>
                                        </p:tgtEl>
                                      </p:cBhvr>
                                      <p:from x="100000" y="100000"/>
                                      <p:to x="80000" y="100000"/>
                                    </p:animScale>
                                    <p:anim by="(#ppt_h/3+#ppt_w*0.1)" calcmode="lin" valueType="num">
                                      <p:cBhvr additive="sum">
                                        <p:cTn id="18" dur="200" decel="100000" autoRev="1" fill="hold">
                                          <p:stCondLst>
                                            <p:cond delay="600"/>
                                          </p:stCondLst>
                                        </p:cTn>
                                        <p:tgtEl>
                                          <p:spTgt spid="27653"/>
                                        </p:tgtEl>
                                        <p:attrNameLst>
                                          <p:attrName>ppt_x</p:attrName>
                                        </p:attrNameLst>
                                      </p:cBhvr>
                                    </p:anim>
                                  </p:childTnLst>
                                  <p:subTnLst>
                                    <p:audio>
                                      <p:cMediaNode>
                                        <p:cTn display="0" masterRel="sameClick">
                                          <p:stCondLst>
                                            <p:cond evt="begin" delay="0">
                                              <p:tn val="13"/>
                                            </p:cond>
                                          </p:stCondLst>
                                          <p:endCondLst>
                                            <p:cond evt="onStopAudio" delay="0">
                                              <p:tgtEl>
                                                <p:sldTgt/>
                                              </p:tgtEl>
                                            </p:cond>
                                          </p:endCondLst>
                                        </p:cTn>
                                        <p:tgtEl>
                                          <p:sndTgt r:embed="rId3" name="arc1.wav"/>
                                        </p:tgtEl>
                                      </p:cMediaNode>
                                    </p:audio>
                                  </p:subTnLst>
                                </p:cTn>
                              </p:par>
                            </p:childTnLst>
                          </p:cTn>
                        </p:par>
                      </p:childTnLst>
                    </p:cTn>
                  </p:par>
                  <p:par>
                    <p:cTn id="19" fill="hold">
                      <p:stCondLst>
                        <p:cond delay="indefinite"/>
                      </p:stCondLst>
                      <p:childTnLst>
                        <p:par>
                          <p:cTn id="20" fill="hold">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27654"/>
                                        </p:tgtEl>
                                        <p:attrNameLst>
                                          <p:attrName>style.visibility</p:attrName>
                                        </p:attrNameLst>
                                      </p:cBhvr>
                                      <p:to>
                                        <p:strVal val="visible"/>
                                      </p:to>
                                    </p:set>
                                    <p:anim from="(-#ppt_w/2)" to="(#ppt_x)" calcmode="lin" valueType="num">
                                      <p:cBhvr>
                                        <p:cTn id="23" dur="600" fill="hold">
                                          <p:stCondLst>
                                            <p:cond delay="0"/>
                                          </p:stCondLst>
                                        </p:cTn>
                                        <p:tgtEl>
                                          <p:spTgt spid="27654"/>
                                        </p:tgtEl>
                                        <p:attrNameLst>
                                          <p:attrName>ppt_x</p:attrName>
                                        </p:attrNameLst>
                                      </p:cBhvr>
                                    </p:anim>
                                    <p:anim from="0" to="-1.0" calcmode="lin" valueType="num">
                                      <p:cBhvr>
                                        <p:cTn id="24" dur="200" decel="50000" autoRev="1" fill="hold">
                                          <p:stCondLst>
                                            <p:cond delay="600"/>
                                          </p:stCondLst>
                                        </p:cTn>
                                        <p:tgtEl>
                                          <p:spTgt spid="27654"/>
                                        </p:tgtEl>
                                        <p:attrNameLst>
                                          <p:attrName>xshear</p:attrName>
                                        </p:attrNameLst>
                                      </p:cBhvr>
                                    </p:anim>
                                    <p:animScale>
                                      <p:cBhvr>
                                        <p:cTn id="25" dur="200" decel="100000" autoRev="1" fill="hold">
                                          <p:stCondLst>
                                            <p:cond delay="600"/>
                                          </p:stCondLst>
                                        </p:cTn>
                                        <p:tgtEl>
                                          <p:spTgt spid="27654"/>
                                        </p:tgtEl>
                                      </p:cBhvr>
                                      <p:from x="100000" y="100000"/>
                                      <p:to x="80000" y="100000"/>
                                    </p:animScale>
                                    <p:anim by="(#ppt_h/3+#ppt_w*0.1)" calcmode="lin" valueType="num">
                                      <p:cBhvr additive="sum">
                                        <p:cTn id="26" dur="200" decel="100000" autoRev="1" fill="hold">
                                          <p:stCondLst>
                                            <p:cond delay="600"/>
                                          </p:stCondLst>
                                        </p:cTn>
                                        <p:tgtEl>
                                          <p:spTgt spid="27654"/>
                                        </p:tgtEl>
                                        <p:attrNameLst>
                                          <p:attrName>ppt_x</p:attrName>
                                        </p:attrNameLst>
                                      </p:cBhvr>
                                    </p:anim>
                                  </p:childTnLst>
                                  <p:subTnLst>
                                    <p:audio>
                                      <p:cMediaNode>
                                        <p:cTn display="0" masterRel="sameClick">
                                          <p:stCondLst>
                                            <p:cond evt="begin" delay="0">
                                              <p:tn val="21"/>
                                            </p:cond>
                                          </p:stCondLst>
                                          <p:endCondLst>
                                            <p:cond evt="onStopAudio" delay="0">
                                              <p:tgtEl>
                                                <p:sldTgt/>
                                              </p:tgtEl>
                                            </p:cond>
                                          </p:endCondLst>
                                        </p:cTn>
                                        <p:tgtEl>
                                          <p:sndTgt r:embed="rId3" name="arc1.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27746"/>
                                        </p:tgtEl>
                                        <p:attrNameLst>
                                          <p:attrName>style.visibility</p:attrName>
                                        </p:attrNameLst>
                                      </p:cBhvr>
                                      <p:to>
                                        <p:strVal val="visible"/>
                                      </p:to>
                                    </p:set>
                                    <p:anim calcmode="lin" valueType="num">
                                      <p:cBhvr>
                                        <p:cTn id="35" dur="1000" fill="hold"/>
                                        <p:tgtEl>
                                          <p:spTgt spid="27746"/>
                                        </p:tgtEl>
                                        <p:attrNameLst>
                                          <p:attrName>ppt_w</p:attrName>
                                        </p:attrNameLst>
                                      </p:cBhvr>
                                      <p:tavLst>
                                        <p:tav tm="0">
                                          <p:val>
                                            <p:strVal val="#ppt_w*0.70"/>
                                          </p:val>
                                        </p:tav>
                                        <p:tav tm="100000">
                                          <p:val>
                                            <p:strVal val="#ppt_w"/>
                                          </p:val>
                                        </p:tav>
                                      </p:tavLst>
                                    </p:anim>
                                    <p:anim calcmode="lin" valueType="num">
                                      <p:cBhvr>
                                        <p:cTn id="36" dur="1000" fill="hold"/>
                                        <p:tgtEl>
                                          <p:spTgt spid="27746"/>
                                        </p:tgtEl>
                                        <p:attrNameLst>
                                          <p:attrName>ppt_h</p:attrName>
                                        </p:attrNameLst>
                                      </p:cBhvr>
                                      <p:tavLst>
                                        <p:tav tm="0">
                                          <p:val>
                                            <p:strVal val="#ppt_h"/>
                                          </p:val>
                                        </p:tav>
                                        <p:tav tm="100000">
                                          <p:val>
                                            <p:strVal val="#ppt_h"/>
                                          </p:val>
                                        </p:tav>
                                      </p:tavLst>
                                    </p:anim>
                                    <p:animEffect transition="in" filter="fade">
                                      <p:cBhvr>
                                        <p:cTn id="37" dur="1000"/>
                                        <p:tgtEl>
                                          <p:spTgt spid="27746"/>
                                        </p:tgtEl>
                                      </p:cBhvr>
                                    </p:animEffect>
                                  </p:childTnLst>
                                  <p:subTnLst>
                                    <p:audio>
                                      <p:cMediaNode>
                                        <p:cTn display="0" masterRel="sameClick">
                                          <p:stCondLst>
                                            <p:cond evt="begin" delay="0">
                                              <p:tn val="33"/>
                                            </p:cond>
                                          </p:stCondLst>
                                          <p:endCondLst>
                                            <p:cond evt="onStopAudio" delay="0">
                                              <p:tgtEl>
                                                <p:sldTgt/>
                                              </p:tgtEl>
                                            </p:cond>
                                          </p:endCondLst>
                                        </p:cTn>
                                        <p:tgtEl>
                                          <p:sndTgt r:embed="rId4" name="fathom.wav"/>
                                        </p:tgtEl>
                                      </p:cMediaNode>
                                    </p:audio>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subTnLst>
                                    <p:audio>
                                      <p:cMediaNode vol="26000">
                                        <p:cTn display="0" masterRel="sameClick">
                                          <p:stCondLst>
                                            <p:cond evt="begin" delay="0">
                                              <p:tn val="40"/>
                                            </p:cond>
                                          </p:stCondLst>
                                          <p:endCondLst>
                                            <p:cond evt="onStopAudio" delay="0">
                                              <p:tgtEl>
                                                <p:sldTgt/>
                                              </p:tgtEl>
                                            </p:cond>
                                          </p:endCondLst>
                                        </p:cTn>
                                        <p:tgtEl>
                                          <p:sndTgt r:embed="rId5" name="gunshot.wav"/>
                                        </p:tgtEl>
                                      </p:cMediaNode>
                                    </p:audio>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childTnLst>
                                  <p:subTnLst>
                                    <p:audio>
                                      <p:cMediaNode vol="22000">
                                        <p:cTn display="0" masterRel="sameClick">
                                          <p:stCondLst>
                                            <p:cond evt="begin" delay="0">
                                              <p:tn val="44"/>
                                            </p:cond>
                                          </p:stCondLst>
                                          <p:endCondLst>
                                            <p:cond evt="onStopAudio" delay="0">
                                              <p:tgtEl>
                                                <p:sldTgt/>
                                              </p:tgtEl>
                                            </p:cond>
                                          </p:endCondLst>
                                        </p:cTn>
                                        <p:tgtEl>
                                          <p:sndTgt r:embed="rId5" name="gunshot.wav"/>
                                        </p:tgtEl>
                                      </p:cMediaNode>
                                    </p:audio>
                                  </p:sub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childTnLst>
                                  <p:subTnLst>
                                    <p:audio>
                                      <p:cMediaNode vol="26000">
                                        <p:cTn display="0" masterRel="sameClick">
                                          <p:stCondLst>
                                            <p:cond evt="begin" delay="0">
                                              <p:tn val="48"/>
                                            </p:cond>
                                          </p:stCondLst>
                                          <p:endCondLst>
                                            <p:cond evt="onStopAudio" delay="0">
                                              <p:tgtEl>
                                                <p:sldTgt/>
                                              </p:tgtEl>
                                            </p:cond>
                                          </p:endCondLst>
                                        </p:cTn>
                                        <p:tgtEl>
                                          <p:sndTgt r:embed="rId5" name="gunshot.wav"/>
                                        </p:tgtEl>
                                      </p:cMediaNode>
                                    </p:audio>
                                  </p:sub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childTnLst>
                                  <p:subTnLst>
                                    <p:audio>
                                      <p:cMediaNode vol="22000">
                                        <p:cTn display="0" masterRel="sameClick">
                                          <p:stCondLst>
                                            <p:cond evt="begin" delay="0">
                                              <p:tn val="52"/>
                                            </p:cond>
                                          </p:stCondLst>
                                          <p:endCondLst>
                                            <p:cond evt="onStopAudio" delay="0">
                                              <p:tgtEl>
                                                <p:sldTgt/>
                                              </p:tgtEl>
                                            </p:cond>
                                          </p:endCondLst>
                                        </p:cTn>
                                        <p:tgtEl>
                                          <p:sndTgt r:embed="rId5" name="gunshot.wav"/>
                                        </p:tgtEl>
                                      </p:cMediaNode>
                                    </p:audio>
                                  </p:sub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childTnLst>
                                  <p:subTnLst>
                                    <p:audio>
                                      <p:cMediaNode vol="7000">
                                        <p:cTn display="0" masterRel="sameClick">
                                          <p:stCondLst>
                                            <p:cond evt="begin" delay="0">
                                              <p:tn val="56"/>
                                            </p:cond>
                                          </p:stCondLst>
                                          <p:endCondLst>
                                            <p:cond evt="onStopAudio" delay="0">
                                              <p:tgtEl>
                                                <p:sldTgt/>
                                              </p:tgtEl>
                                            </p:cond>
                                          </p:endCondLst>
                                        </p:cTn>
                                        <p:tgtEl>
                                          <p:sndTgt r:embed="rId5" name="gunshot.wav"/>
                                        </p:tgtEl>
                                      </p:cMediaNode>
                                    </p:audio>
                                  </p:sub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767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55" presetClass="entr" presetSubtype="0" fill="hold" grpId="0" nodeType="clickEffect">
                                  <p:stCondLst>
                                    <p:cond delay="0"/>
                                  </p:stCondLst>
                                  <p:childTnLst>
                                    <p:set>
                                      <p:cBhvr>
                                        <p:cTn id="65" dur="1" fill="hold">
                                          <p:stCondLst>
                                            <p:cond delay="0"/>
                                          </p:stCondLst>
                                        </p:cTn>
                                        <p:tgtEl>
                                          <p:spTgt spid="27747"/>
                                        </p:tgtEl>
                                        <p:attrNameLst>
                                          <p:attrName>style.visibility</p:attrName>
                                        </p:attrNameLst>
                                      </p:cBhvr>
                                      <p:to>
                                        <p:strVal val="visible"/>
                                      </p:to>
                                    </p:set>
                                    <p:anim calcmode="lin" valueType="num">
                                      <p:cBhvr>
                                        <p:cTn id="66" dur="1000" fill="hold"/>
                                        <p:tgtEl>
                                          <p:spTgt spid="27747"/>
                                        </p:tgtEl>
                                        <p:attrNameLst>
                                          <p:attrName>ppt_w</p:attrName>
                                        </p:attrNameLst>
                                      </p:cBhvr>
                                      <p:tavLst>
                                        <p:tav tm="0">
                                          <p:val>
                                            <p:strVal val="#ppt_w*0.70"/>
                                          </p:val>
                                        </p:tav>
                                        <p:tav tm="100000">
                                          <p:val>
                                            <p:strVal val="#ppt_w"/>
                                          </p:val>
                                        </p:tav>
                                      </p:tavLst>
                                    </p:anim>
                                    <p:anim calcmode="lin" valueType="num">
                                      <p:cBhvr>
                                        <p:cTn id="67" dur="1000" fill="hold"/>
                                        <p:tgtEl>
                                          <p:spTgt spid="27747"/>
                                        </p:tgtEl>
                                        <p:attrNameLst>
                                          <p:attrName>ppt_h</p:attrName>
                                        </p:attrNameLst>
                                      </p:cBhvr>
                                      <p:tavLst>
                                        <p:tav tm="0">
                                          <p:val>
                                            <p:strVal val="#ppt_h"/>
                                          </p:val>
                                        </p:tav>
                                        <p:tav tm="100000">
                                          <p:val>
                                            <p:strVal val="#ppt_h"/>
                                          </p:val>
                                        </p:tav>
                                      </p:tavLst>
                                    </p:anim>
                                    <p:animEffect transition="in" filter="fade">
                                      <p:cBhvr>
                                        <p:cTn id="68" dur="1000"/>
                                        <p:tgtEl>
                                          <p:spTgt spid="27747"/>
                                        </p:tgtEl>
                                      </p:cBhvr>
                                    </p:animEffect>
                                  </p:childTnLst>
                                  <p:subTnLst>
                                    <p:audio>
                                      <p:cMediaNode>
                                        <p:cTn display="0" masterRel="sameClick">
                                          <p:stCondLst>
                                            <p:cond evt="begin" delay="0">
                                              <p:tn val="64"/>
                                            </p:cond>
                                          </p:stCondLst>
                                          <p:endCondLst>
                                            <p:cond evt="onStopAudio" delay="0">
                                              <p:tgtEl>
                                                <p:sldTgt/>
                                              </p:tgtEl>
                                            </p:cond>
                                          </p:endCondLst>
                                        </p:cTn>
                                        <p:tgtEl>
                                          <p:sndTgt r:embed="rId4" name="fathom.wav"/>
                                        </p:tgtEl>
                                      </p:cMediaNode>
                                    </p:audio>
                                  </p:sub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76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strips(downRight)">
                                      <p:cBhvr>
                                        <p:cTn id="77" dur="500"/>
                                        <p:tgtEl>
                                          <p:spTgt spid="7"/>
                                        </p:tgtEl>
                                      </p:cBhvr>
                                    </p:animEffect>
                                  </p:childTnLst>
                                  <p:subTnLst>
                                    <p:audio>
                                      <p:cMediaNode vol="76000">
                                        <p:cTn display="0" masterRel="sameClick">
                                          <p:stCondLst>
                                            <p:cond evt="begin" delay="0">
                                              <p:tn val="75"/>
                                            </p:cond>
                                          </p:stCondLst>
                                          <p:endCondLst>
                                            <p:cond evt="onStopAudio" delay="0">
                                              <p:tgtEl>
                                                <p:sldTgt/>
                                              </p:tgtEl>
                                            </p:cond>
                                          </p:endCondLst>
                                        </p:cTn>
                                        <p:tgtEl>
                                          <p:sndTgt r:embed="rId6" name="BOING5.wav"/>
                                        </p:tgtEl>
                                      </p:cMediaNode>
                                    </p:audio>
                                  </p:subTnLst>
                                </p:cTn>
                              </p:par>
                            </p:childTnLst>
                          </p:cTn>
                        </p:par>
                      </p:childTnLst>
                    </p:cTn>
                  </p:par>
                  <p:par>
                    <p:cTn id="78" fill="hold">
                      <p:stCondLst>
                        <p:cond delay="indefinite"/>
                      </p:stCondLst>
                      <p:childTnLst>
                        <p:par>
                          <p:cTn id="79" fill="hold">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7684"/>
                                        </p:tgtEl>
                                        <p:attrNameLst>
                                          <p:attrName>style.visibility</p:attrName>
                                        </p:attrNameLst>
                                      </p:cBhvr>
                                      <p:to>
                                        <p:strVal val="visible"/>
                                      </p:to>
                                    </p:set>
                                    <p:anim calcmode="lin" valueType="num">
                                      <p:cBhvr>
                                        <p:cTn id="82" dur="500" fill="hold"/>
                                        <p:tgtEl>
                                          <p:spTgt spid="27684"/>
                                        </p:tgtEl>
                                        <p:attrNameLst>
                                          <p:attrName>ppt_w</p:attrName>
                                        </p:attrNameLst>
                                      </p:cBhvr>
                                      <p:tavLst>
                                        <p:tav tm="0">
                                          <p:val>
                                            <p:fltVal val="0"/>
                                          </p:val>
                                        </p:tav>
                                        <p:tav tm="100000">
                                          <p:val>
                                            <p:strVal val="#ppt_w"/>
                                          </p:val>
                                        </p:tav>
                                      </p:tavLst>
                                    </p:anim>
                                    <p:anim calcmode="lin" valueType="num">
                                      <p:cBhvr>
                                        <p:cTn id="83" dur="500" fill="hold"/>
                                        <p:tgtEl>
                                          <p:spTgt spid="27684"/>
                                        </p:tgtEl>
                                        <p:attrNameLst>
                                          <p:attrName>ppt_h</p:attrName>
                                        </p:attrNameLst>
                                      </p:cBhvr>
                                      <p:tavLst>
                                        <p:tav tm="0">
                                          <p:val>
                                            <p:fltVal val="0"/>
                                          </p:val>
                                        </p:tav>
                                        <p:tav tm="100000">
                                          <p:val>
                                            <p:strVal val="#ppt_h"/>
                                          </p:val>
                                        </p:tav>
                                      </p:tavLst>
                                    </p:anim>
                                  </p:childTnLst>
                                  <p:subTnLst>
                                    <p:audio>
                                      <p:cMediaNode vol="100000">
                                        <p:cTn display="0" masterRel="sameClick">
                                          <p:stCondLst>
                                            <p:cond evt="begin" delay="0">
                                              <p:tn val="80"/>
                                            </p:cond>
                                          </p:stCondLst>
                                          <p:endCondLst>
                                            <p:cond evt="onStopAudio" delay="0">
                                              <p:tgtEl>
                                                <p:sldTgt/>
                                              </p:tgtEl>
                                            </p:cond>
                                          </p:endCondLst>
                                        </p:cTn>
                                        <p:tgtEl>
                                          <p:sndTgt r:embed="rId6" name="BOING5.wav"/>
                                        </p:tgtEl>
                                      </p:cMediaNode>
                                    </p:audio>
                                  </p:subTnLst>
                                </p:cTn>
                              </p:par>
                            </p:childTnLst>
                          </p:cTn>
                        </p:par>
                      </p:childTnLst>
                    </p:cTn>
                  </p:par>
                  <p:par>
                    <p:cTn id="84" fill="hold">
                      <p:stCondLst>
                        <p:cond delay="indefinite"/>
                      </p:stCondLst>
                      <p:childTnLst>
                        <p:par>
                          <p:cTn id="85" fill="hold">
                            <p:stCondLst>
                              <p:cond delay="0"/>
                            </p:stCondLst>
                            <p:childTnLst>
                              <p:par>
                                <p:cTn id="86" presetID="23" presetClass="entr" presetSubtype="16" fill="hold" grpId="0" nodeType="clickEffect">
                                  <p:stCondLst>
                                    <p:cond delay="0"/>
                                  </p:stCondLst>
                                  <p:childTnLst>
                                    <p:set>
                                      <p:cBhvr>
                                        <p:cTn id="87" dur="1" fill="hold">
                                          <p:stCondLst>
                                            <p:cond delay="0"/>
                                          </p:stCondLst>
                                        </p:cTn>
                                        <p:tgtEl>
                                          <p:spTgt spid="27685"/>
                                        </p:tgtEl>
                                        <p:attrNameLst>
                                          <p:attrName>style.visibility</p:attrName>
                                        </p:attrNameLst>
                                      </p:cBhvr>
                                      <p:to>
                                        <p:strVal val="visible"/>
                                      </p:to>
                                    </p:set>
                                    <p:anim calcmode="lin" valueType="num">
                                      <p:cBhvr>
                                        <p:cTn id="88" dur="500" fill="hold"/>
                                        <p:tgtEl>
                                          <p:spTgt spid="27685"/>
                                        </p:tgtEl>
                                        <p:attrNameLst>
                                          <p:attrName>ppt_w</p:attrName>
                                        </p:attrNameLst>
                                      </p:cBhvr>
                                      <p:tavLst>
                                        <p:tav tm="0">
                                          <p:val>
                                            <p:fltVal val="0"/>
                                          </p:val>
                                        </p:tav>
                                        <p:tav tm="100000">
                                          <p:val>
                                            <p:strVal val="#ppt_w"/>
                                          </p:val>
                                        </p:tav>
                                      </p:tavLst>
                                    </p:anim>
                                    <p:anim calcmode="lin" valueType="num">
                                      <p:cBhvr>
                                        <p:cTn id="89" dur="500" fill="hold"/>
                                        <p:tgtEl>
                                          <p:spTgt spid="27685"/>
                                        </p:tgtEl>
                                        <p:attrNameLst>
                                          <p:attrName>ppt_h</p:attrName>
                                        </p:attrNameLst>
                                      </p:cBhvr>
                                      <p:tavLst>
                                        <p:tav tm="0">
                                          <p:val>
                                            <p:fltVal val="0"/>
                                          </p:val>
                                        </p:tav>
                                        <p:tav tm="100000">
                                          <p:val>
                                            <p:strVal val="#ppt_h"/>
                                          </p:val>
                                        </p:tav>
                                      </p:tavLst>
                                    </p:anim>
                                  </p:childTnLst>
                                  <p:subTnLst>
                                    <p:audio>
                                      <p:cMediaNode vol="100000">
                                        <p:cTn display="0" masterRel="sameClick">
                                          <p:stCondLst>
                                            <p:cond evt="begin" delay="0">
                                              <p:tn val="86"/>
                                            </p:cond>
                                          </p:stCondLst>
                                          <p:endCondLst>
                                            <p:cond evt="onStopAudio" delay="0">
                                              <p:tgtEl>
                                                <p:sldTgt/>
                                              </p:tgtEl>
                                            </p:cond>
                                          </p:endCondLst>
                                        </p:cTn>
                                        <p:tgtEl>
                                          <p:sndTgt r:embed="rId6" name="BOING5.wav"/>
                                        </p:tgtEl>
                                      </p:cMediaNode>
                                    </p:audio>
                                  </p:sub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27686"/>
                                        </p:tgtEl>
                                        <p:attrNameLst>
                                          <p:attrName>style.visibility</p:attrName>
                                        </p:attrNameLst>
                                      </p:cBhvr>
                                      <p:to>
                                        <p:strVal val="visible"/>
                                      </p:to>
                                    </p:set>
                                    <p:anim calcmode="lin" valueType="num">
                                      <p:cBhvr additive="base">
                                        <p:cTn id="94" dur="500" fill="hold"/>
                                        <p:tgtEl>
                                          <p:spTgt spid="27686"/>
                                        </p:tgtEl>
                                        <p:attrNameLst>
                                          <p:attrName>ppt_x</p:attrName>
                                        </p:attrNameLst>
                                      </p:cBhvr>
                                      <p:tavLst>
                                        <p:tav tm="0">
                                          <p:val>
                                            <p:strVal val="#ppt_x"/>
                                          </p:val>
                                        </p:tav>
                                        <p:tav tm="100000">
                                          <p:val>
                                            <p:strVal val="#ppt_x"/>
                                          </p:val>
                                        </p:tav>
                                      </p:tavLst>
                                    </p:anim>
                                    <p:anim calcmode="lin" valueType="num">
                                      <p:cBhvr additive="base">
                                        <p:cTn id="95" dur="500" fill="hold"/>
                                        <p:tgtEl>
                                          <p:spTgt spid="27686"/>
                                        </p:tgtEl>
                                        <p:attrNameLst>
                                          <p:attrName>ppt_y</p:attrName>
                                        </p:attrNameLst>
                                      </p:cBhvr>
                                      <p:tavLst>
                                        <p:tav tm="0">
                                          <p:val>
                                            <p:strVal val="1+#ppt_h/2"/>
                                          </p:val>
                                        </p:tav>
                                        <p:tav tm="100000">
                                          <p:val>
                                            <p:strVal val="#ppt_y"/>
                                          </p:val>
                                        </p:tav>
                                      </p:tavLst>
                                    </p:anim>
                                  </p:childTnLst>
                                  <p:subTnLst>
                                    <p:audio>
                                      <p:cMediaNode vol="100000">
                                        <p:cTn display="0" masterRel="sameClick">
                                          <p:stCondLst>
                                            <p:cond evt="begin" delay="0">
                                              <p:tn val="92"/>
                                            </p:cond>
                                          </p:stCondLst>
                                          <p:endCondLst>
                                            <p:cond evt="onStopAudio" delay="0">
                                              <p:tgtEl>
                                                <p:sldTgt/>
                                              </p:tgtEl>
                                            </p:cond>
                                          </p:endCondLst>
                                        </p:cTn>
                                        <p:tgtEl>
                                          <p:sndTgt r:embed="rId7" name="whoosh.wav"/>
                                        </p:tgtEl>
                                      </p:cMediaNode>
                                    </p:audio>
                                  </p:sub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27687"/>
                                        </p:tgtEl>
                                        <p:attrNameLst>
                                          <p:attrName>style.visibility</p:attrName>
                                        </p:attrNameLst>
                                      </p:cBhvr>
                                      <p:to>
                                        <p:strVal val="visible"/>
                                      </p:to>
                                    </p:set>
                                    <p:anim calcmode="lin" valueType="num">
                                      <p:cBhvr additive="base">
                                        <p:cTn id="100" dur="500" fill="hold"/>
                                        <p:tgtEl>
                                          <p:spTgt spid="27687"/>
                                        </p:tgtEl>
                                        <p:attrNameLst>
                                          <p:attrName>ppt_x</p:attrName>
                                        </p:attrNameLst>
                                      </p:cBhvr>
                                      <p:tavLst>
                                        <p:tav tm="0">
                                          <p:val>
                                            <p:strVal val="#ppt_x"/>
                                          </p:val>
                                        </p:tav>
                                        <p:tav tm="100000">
                                          <p:val>
                                            <p:strVal val="#ppt_x"/>
                                          </p:val>
                                        </p:tav>
                                      </p:tavLst>
                                    </p:anim>
                                    <p:anim calcmode="lin" valueType="num">
                                      <p:cBhvr additive="base">
                                        <p:cTn id="101" dur="500" fill="hold"/>
                                        <p:tgtEl>
                                          <p:spTgt spid="27687"/>
                                        </p:tgtEl>
                                        <p:attrNameLst>
                                          <p:attrName>ppt_y</p:attrName>
                                        </p:attrNameLst>
                                      </p:cBhvr>
                                      <p:tavLst>
                                        <p:tav tm="0">
                                          <p:val>
                                            <p:strVal val="1+#ppt_h/2"/>
                                          </p:val>
                                        </p:tav>
                                        <p:tav tm="100000">
                                          <p:val>
                                            <p:strVal val="#ppt_y"/>
                                          </p:val>
                                        </p:tav>
                                      </p:tavLst>
                                    </p:anim>
                                  </p:childTnLst>
                                  <p:subTnLst>
                                    <p:audio>
                                      <p:cMediaNode vol="100000">
                                        <p:cTn display="0" masterRel="sameClick">
                                          <p:stCondLst>
                                            <p:cond evt="begin" delay="0">
                                              <p:tn val="98"/>
                                            </p:cond>
                                          </p:stCondLst>
                                          <p:endCondLst>
                                            <p:cond evt="onStopAudio" delay="0">
                                              <p:tgtEl>
                                                <p:sldTgt/>
                                              </p:tgtEl>
                                            </p:cond>
                                          </p:endCondLst>
                                        </p:cTn>
                                        <p:tgtEl>
                                          <p:sndTgt r:embed="rId7" name="whoosh.wav"/>
                                        </p:tgtEl>
                                      </p:cMediaNode>
                                    </p:audio>
                                  </p:sub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27688"/>
                                        </p:tgtEl>
                                        <p:attrNameLst>
                                          <p:attrName>style.visibility</p:attrName>
                                        </p:attrNameLst>
                                      </p:cBhvr>
                                      <p:to>
                                        <p:strVal val="visible"/>
                                      </p:to>
                                    </p:set>
                                    <p:anim calcmode="lin" valueType="num">
                                      <p:cBhvr additive="base">
                                        <p:cTn id="106" dur="500" fill="hold"/>
                                        <p:tgtEl>
                                          <p:spTgt spid="27688"/>
                                        </p:tgtEl>
                                        <p:attrNameLst>
                                          <p:attrName>ppt_x</p:attrName>
                                        </p:attrNameLst>
                                      </p:cBhvr>
                                      <p:tavLst>
                                        <p:tav tm="0">
                                          <p:val>
                                            <p:strVal val="#ppt_x"/>
                                          </p:val>
                                        </p:tav>
                                        <p:tav tm="100000">
                                          <p:val>
                                            <p:strVal val="#ppt_x"/>
                                          </p:val>
                                        </p:tav>
                                      </p:tavLst>
                                    </p:anim>
                                    <p:anim calcmode="lin" valueType="num">
                                      <p:cBhvr additive="base">
                                        <p:cTn id="107" dur="500" fill="hold"/>
                                        <p:tgtEl>
                                          <p:spTgt spid="27688"/>
                                        </p:tgtEl>
                                        <p:attrNameLst>
                                          <p:attrName>ppt_y</p:attrName>
                                        </p:attrNameLst>
                                      </p:cBhvr>
                                      <p:tavLst>
                                        <p:tav tm="0">
                                          <p:val>
                                            <p:strVal val="1+#ppt_h/2"/>
                                          </p:val>
                                        </p:tav>
                                        <p:tav tm="100000">
                                          <p:val>
                                            <p:strVal val="#ppt_y"/>
                                          </p:val>
                                        </p:tav>
                                      </p:tavLst>
                                    </p:anim>
                                  </p:childTnLst>
                                  <p:subTnLst>
                                    <p:audio>
                                      <p:cMediaNode vol="100000">
                                        <p:cTn display="0" masterRel="sameClick">
                                          <p:stCondLst>
                                            <p:cond evt="begin" delay="0">
                                              <p:tn val="104"/>
                                            </p:cond>
                                          </p:stCondLst>
                                          <p:endCondLst>
                                            <p:cond evt="onStopAudio" delay="0">
                                              <p:tgtEl>
                                                <p:sldTgt/>
                                              </p:tgtEl>
                                            </p:cond>
                                          </p:endCondLst>
                                        </p:cTn>
                                        <p:tgtEl>
                                          <p:sndTgt r:embed="rId7" name="whoosh.wav"/>
                                        </p:tgtEl>
                                      </p:cMediaNode>
                                    </p:audio>
                                  </p:sub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27689"/>
                                        </p:tgtEl>
                                        <p:attrNameLst>
                                          <p:attrName>style.visibility</p:attrName>
                                        </p:attrNameLst>
                                      </p:cBhvr>
                                      <p:to>
                                        <p:strVal val="visible"/>
                                      </p:to>
                                    </p:set>
                                  </p:childTnLst>
                                  <p:subTnLst>
                                    <p:audio>
                                      <p:cMediaNode vol="78000">
                                        <p:cTn display="0" masterRel="sameClick">
                                          <p:stCondLst>
                                            <p:cond evt="begin" delay="0">
                                              <p:tn val="110"/>
                                            </p:cond>
                                          </p:stCondLst>
                                          <p:endCondLst>
                                            <p:cond evt="onStopAudio" delay="0">
                                              <p:tgtEl>
                                                <p:sldTgt/>
                                              </p:tgtEl>
                                            </p:cond>
                                          </p:endCondLst>
                                        </p:cTn>
                                        <p:tgtEl>
                                          <p:sndTgt r:embed="rId7" name="whoosh.wav"/>
                                        </p:tgtEl>
                                      </p:cMediaNode>
                                    </p:audio>
                                  </p:sub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27690"/>
                                        </p:tgtEl>
                                        <p:attrNameLst>
                                          <p:attrName>style.visibility</p:attrName>
                                        </p:attrNameLst>
                                      </p:cBhvr>
                                      <p:to>
                                        <p:strVal val="visible"/>
                                      </p:to>
                                    </p:set>
                                    <p:anim calcmode="lin" valueType="num">
                                      <p:cBhvr additive="base">
                                        <p:cTn id="116" dur="500" fill="hold"/>
                                        <p:tgtEl>
                                          <p:spTgt spid="27690"/>
                                        </p:tgtEl>
                                        <p:attrNameLst>
                                          <p:attrName>ppt_x</p:attrName>
                                        </p:attrNameLst>
                                      </p:cBhvr>
                                      <p:tavLst>
                                        <p:tav tm="0">
                                          <p:val>
                                            <p:strVal val="#ppt_x"/>
                                          </p:val>
                                        </p:tav>
                                        <p:tav tm="100000">
                                          <p:val>
                                            <p:strVal val="#ppt_x"/>
                                          </p:val>
                                        </p:tav>
                                      </p:tavLst>
                                    </p:anim>
                                    <p:anim calcmode="lin" valueType="num">
                                      <p:cBhvr additive="base">
                                        <p:cTn id="117" dur="500" fill="hold"/>
                                        <p:tgtEl>
                                          <p:spTgt spid="27690"/>
                                        </p:tgtEl>
                                        <p:attrNameLst>
                                          <p:attrName>ppt_y</p:attrName>
                                        </p:attrNameLst>
                                      </p:cBhvr>
                                      <p:tavLst>
                                        <p:tav tm="0">
                                          <p:val>
                                            <p:strVal val="1+#ppt_h/2"/>
                                          </p:val>
                                        </p:tav>
                                        <p:tav tm="100000">
                                          <p:val>
                                            <p:strVal val="#ppt_y"/>
                                          </p:val>
                                        </p:tav>
                                      </p:tavLst>
                                    </p:anim>
                                  </p:childTnLst>
                                  <p:subTnLst>
                                    <p:audio>
                                      <p:cMediaNode vol="100000">
                                        <p:cTn display="0" masterRel="sameClick">
                                          <p:stCondLst>
                                            <p:cond evt="begin" delay="0">
                                              <p:tn val="114"/>
                                            </p:cond>
                                          </p:stCondLst>
                                          <p:endCondLst>
                                            <p:cond evt="onStopAudio" delay="0">
                                              <p:tgtEl>
                                                <p:sldTgt/>
                                              </p:tgtEl>
                                            </p:cond>
                                          </p:endCondLst>
                                        </p:cTn>
                                        <p:tgtEl>
                                          <p:sndTgt r:embed="rId7" name="whoosh.wav"/>
                                        </p:tgtEl>
                                      </p:cMediaNode>
                                    </p:audio>
                                  </p:sub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27691"/>
                                        </p:tgtEl>
                                        <p:attrNameLst>
                                          <p:attrName>style.visibility</p:attrName>
                                        </p:attrNameLst>
                                      </p:cBhvr>
                                      <p:to>
                                        <p:strVal val="visible"/>
                                      </p:to>
                                    </p:set>
                                  </p:childTnLst>
                                  <p:subTnLst>
                                    <p:audio>
                                      <p:cMediaNode vol="78000">
                                        <p:cTn display="0" masterRel="sameClick">
                                          <p:stCondLst>
                                            <p:cond evt="begin" delay="0">
                                              <p:tn val="120"/>
                                            </p:cond>
                                          </p:stCondLst>
                                          <p:endCondLst>
                                            <p:cond evt="onStopAudio" delay="0">
                                              <p:tgtEl>
                                                <p:sldTgt/>
                                              </p:tgtEl>
                                            </p:cond>
                                          </p:endCondLst>
                                        </p:cTn>
                                        <p:tgtEl>
                                          <p:sndTgt r:embed="rId7" name="whoosh.wav"/>
                                        </p:tgtEl>
                                      </p:cMediaNode>
                                    </p:audio>
                                  </p:sub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iterate type="wd">
                                    <p:tmPct val="10000"/>
                                  </p:iterate>
                                  <p:childTnLst>
                                    <p:set>
                                      <p:cBhvr>
                                        <p:cTn id="125" dur="1" fill="hold">
                                          <p:stCondLst>
                                            <p:cond delay="0"/>
                                          </p:stCondLst>
                                        </p:cTn>
                                        <p:tgtEl>
                                          <p:spTgt spid="27692"/>
                                        </p:tgtEl>
                                        <p:attrNameLst>
                                          <p:attrName>style.visibility</p:attrName>
                                        </p:attrNameLst>
                                      </p:cBhvr>
                                      <p:to>
                                        <p:strVal val="visible"/>
                                      </p:to>
                                    </p:set>
                                    <p:anim calcmode="lin" valueType="num">
                                      <p:cBhvr additive="base">
                                        <p:cTn id="126" dur="500" fill="hold"/>
                                        <p:tgtEl>
                                          <p:spTgt spid="27692"/>
                                        </p:tgtEl>
                                        <p:attrNameLst>
                                          <p:attrName>ppt_x</p:attrName>
                                        </p:attrNameLst>
                                      </p:cBhvr>
                                      <p:tavLst>
                                        <p:tav tm="0">
                                          <p:val>
                                            <p:strVal val="#ppt_x"/>
                                          </p:val>
                                        </p:tav>
                                        <p:tav tm="100000">
                                          <p:val>
                                            <p:strVal val="#ppt_x"/>
                                          </p:val>
                                        </p:tav>
                                      </p:tavLst>
                                    </p:anim>
                                    <p:anim calcmode="lin" valueType="num">
                                      <p:cBhvr additive="base">
                                        <p:cTn id="127" dur="500" fill="hold"/>
                                        <p:tgtEl>
                                          <p:spTgt spid="27692"/>
                                        </p:tgtEl>
                                        <p:attrNameLst>
                                          <p:attrName>ppt_y</p:attrName>
                                        </p:attrNameLst>
                                      </p:cBhvr>
                                      <p:tavLst>
                                        <p:tav tm="0">
                                          <p:val>
                                            <p:strVal val="1+#ppt_h/2"/>
                                          </p:val>
                                        </p:tav>
                                        <p:tav tm="100000">
                                          <p:val>
                                            <p:strVal val="#ppt_y"/>
                                          </p:val>
                                        </p:tav>
                                      </p:tavLst>
                                    </p:anim>
                                  </p:childTnLst>
                                  <p:subTnLst>
                                    <p:audio>
                                      <p:cMediaNode vol="93000">
                                        <p:cTn display="0" masterRel="sameClick">
                                          <p:stCondLst>
                                            <p:cond evt="begin" delay="0">
                                              <p:tn val="124"/>
                                            </p:cond>
                                          </p:stCondLst>
                                          <p:endCondLst>
                                            <p:cond evt="onStopAudio" delay="0">
                                              <p:tgtEl>
                                                <p:sldTgt/>
                                              </p:tgtEl>
                                            </p:cond>
                                          </p:endCondLst>
                                        </p:cTn>
                                        <p:tgtEl>
                                          <p:sndTgt r:embed="rId4" name="fathom.wav"/>
                                        </p:tgtEl>
                                      </p:cMediaNode>
                                    </p:audio>
                                  </p:sub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27693"/>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27693"/>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26" presetClass="entr" presetSubtype="0" fill="hold" nodeType="clickEffect">
                                  <p:stCondLst>
                                    <p:cond delay="0"/>
                                  </p:stCondLst>
                                  <p:childTnLst>
                                    <p:set>
                                      <p:cBhvr>
                                        <p:cTn id="139" dur="1" fill="hold">
                                          <p:stCondLst>
                                            <p:cond delay="0"/>
                                          </p:stCondLst>
                                        </p:cTn>
                                        <p:tgtEl>
                                          <p:spTgt spid="9"/>
                                        </p:tgtEl>
                                        <p:attrNameLst>
                                          <p:attrName>style.visibility</p:attrName>
                                        </p:attrNameLst>
                                      </p:cBhvr>
                                      <p:to>
                                        <p:strVal val="visible"/>
                                      </p:to>
                                    </p:set>
                                    <p:animEffect transition="in" filter="wipe(down)">
                                      <p:cBhvr>
                                        <p:cTn id="140" dur="580">
                                          <p:stCondLst>
                                            <p:cond delay="0"/>
                                          </p:stCondLst>
                                        </p:cTn>
                                        <p:tgtEl>
                                          <p:spTgt spid="9"/>
                                        </p:tgtEl>
                                      </p:cBhvr>
                                    </p:animEffect>
                                    <p:anim calcmode="lin" valueType="num">
                                      <p:cBhvr>
                                        <p:cTn id="141"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42"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43"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44"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45"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46" dur="26">
                                          <p:stCondLst>
                                            <p:cond delay="650"/>
                                          </p:stCondLst>
                                        </p:cTn>
                                        <p:tgtEl>
                                          <p:spTgt spid="9"/>
                                        </p:tgtEl>
                                      </p:cBhvr>
                                      <p:to x="100000" y="60000"/>
                                    </p:animScale>
                                    <p:animScale>
                                      <p:cBhvr>
                                        <p:cTn id="147" dur="166" decel="50000">
                                          <p:stCondLst>
                                            <p:cond delay="676"/>
                                          </p:stCondLst>
                                        </p:cTn>
                                        <p:tgtEl>
                                          <p:spTgt spid="9"/>
                                        </p:tgtEl>
                                      </p:cBhvr>
                                      <p:to x="100000" y="100000"/>
                                    </p:animScale>
                                    <p:animScale>
                                      <p:cBhvr>
                                        <p:cTn id="148" dur="26">
                                          <p:stCondLst>
                                            <p:cond delay="1312"/>
                                          </p:stCondLst>
                                        </p:cTn>
                                        <p:tgtEl>
                                          <p:spTgt spid="9"/>
                                        </p:tgtEl>
                                      </p:cBhvr>
                                      <p:to x="100000" y="80000"/>
                                    </p:animScale>
                                    <p:animScale>
                                      <p:cBhvr>
                                        <p:cTn id="149" dur="166" decel="50000">
                                          <p:stCondLst>
                                            <p:cond delay="1338"/>
                                          </p:stCondLst>
                                        </p:cTn>
                                        <p:tgtEl>
                                          <p:spTgt spid="9"/>
                                        </p:tgtEl>
                                      </p:cBhvr>
                                      <p:to x="100000" y="100000"/>
                                    </p:animScale>
                                    <p:animScale>
                                      <p:cBhvr>
                                        <p:cTn id="150" dur="26">
                                          <p:stCondLst>
                                            <p:cond delay="1642"/>
                                          </p:stCondLst>
                                        </p:cTn>
                                        <p:tgtEl>
                                          <p:spTgt spid="9"/>
                                        </p:tgtEl>
                                      </p:cBhvr>
                                      <p:to x="100000" y="90000"/>
                                    </p:animScale>
                                    <p:animScale>
                                      <p:cBhvr>
                                        <p:cTn id="151" dur="166" decel="50000">
                                          <p:stCondLst>
                                            <p:cond delay="1668"/>
                                          </p:stCondLst>
                                        </p:cTn>
                                        <p:tgtEl>
                                          <p:spTgt spid="9"/>
                                        </p:tgtEl>
                                      </p:cBhvr>
                                      <p:to x="100000" y="100000"/>
                                    </p:animScale>
                                    <p:animScale>
                                      <p:cBhvr>
                                        <p:cTn id="152" dur="26">
                                          <p:stCondLst>
                                            <p:cond delay="1808"/>
                                          </p:stCondLst>
                                        </p:cTn>
                                        <p:tgtEl>
                                          <p:spTgt spid="9"/>
                                        </p:tgtEl>
                                      </p:cBhvr>
                                      <p:to x="100000" y="95000"/>
                                    </p:animScale>
                                    <p:animScale>
                                      <p:cBhvr>
                                        <p:cTn id="153" dur="166" decel="50000">
                                          <p:stCondLst>
                                            <p:cond delay="1834"/>
                                          </p:stCondLst>
                                        </p:cTn>
                                        <p:tgtEl>
                                          <p:spTgt spid="9"/>
                                        </p:tgtEl>
                                      </p:cBhvr>
                                      <p:to x="100000" y="100000"/>
                                    </p:animScale>
                                  </p:childTnLst>
                                </p:cTn>
                              </p:par>
                            </p:childTnLst>
                          </p:cTn>
                        </p:par>
                      </p:childTnLst>
                    </p:cTn>
                  </p:par>
                  <p:par>
                    <p:cTn id="154" fill="hold">
                      <p:stCondLst>
                        <p:cond delay="indefinite"/>
                      </p:stCondLst>
                      <p:childTnLst>
                        <p:par>
                          <p:cTn id="155" fill="hold">
                            <p:stCondLst>
                              <p:cond delay="0"/>
                            </p:stCondLst>
                            <p:childTnLst>
                              <p:par>
                                <p:cTn id="156" presetID="26" presetClass="entr" presetSubtype="0" fill="hold" nodeType="clickEffect">
                                  <p:stCondLst>
                                    <p:cond delay="0"/>
                                  </p:stCondLst>
                                  <p:childTnLst>
                                    <p:set>
                                      <p:cBhvr>
                                        <p:cTn id="157" dur="1" fill="hold">
                                          <p:stCondLst>
                                            <p:cond delay="0"/>
                                          </p:stCondLst>
                                        </p:cTn>
                                        <p:tgtEl>
                                          <p:spTgt spid="10"/>
                                        </p:tgtEl>
                                        <p:attrNameLst>
                                          <p:attrName>style.visibility</p:attrName>
                                        </p:attrNameLst>
                                      </p:cBhvr>
                                      <p:to>
                                        <p:strVal val="visible"/>
                                      </p:to>
                                    </p:set>
                                    <p:animEffect transition="in" filter="wipe(down)">
                                      <p:cBhvr>
                                        <p:cTn id="158" dur="580">
                                          <p:stCondLst>
                                            <p:cond delay="0"/>
                                          </p:stCondLst>
                                        </p:cTn>
                                        <p:tgtEl>
                                          <p:spTgt spid="10"/>
                                        </p:tgtEl>
                                      </p:cBhvr>
                                    </p:animEffect>
                                    <p:anim calcmode="lin" valueType="num">
                                      <p:cBhvr>
                                        <p:cTn id="159"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60"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61"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62"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63"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64" dur="26">
                                          <p:stCondLst>
                                            <p:cond delay="650"/>
                                          </p:stCondLst>
                                        </p:cTn>
                                        <p:tgtEl>
                                          <p:spTgt spid="10"/>
                                        </p:tgtEl>
                                      </p:cBhvr>
                                      <p:to x="100000" y="60000"/>
                                    </p:animScale>
                                    <p:animScale>
                                      <p:cBhvr>
                                        <p:cTn id="165" dur="166" decel="50000">
                                          <p:stCondLst>
                                            <p:cond delay="676"/>
                                          </p:stCondLst>
                                        </p:cTn>
                                        <p:tgtEl>
                                          <p:spTgt spid="10"/>
                                        </p:tgtEl>
                                      </p:cBhvr>
                                      <p:to x="100000" y="100000"/>
                                    </p:animScale>
                                    <p:animScale>
                                      <p:cBhvr>
                                        <p:cTn id="166" dur="26">
                                          <p:stCondLst>
                                            <p:cond delay="1312"/>
                                          </p:stCondLst>
                                        </p:cTn>
                                        <p:tgtEl>
                                          <p:spTgt spid="10"/>
                                        </p:tgtEl>
                                      </p:cBhvr>
                                      <p:to x="100000" y="80000"/>
                                    </p:animScale>
                                    <p:animScale>
                                      <p:cBhvr>
                                        <p:cTn id="167" dur="166" decel="50000">
                                          <p:stCondLst>
                                            <p:cond delay="1338"/>
                                          </p:stCondLst>
                                        </p:cTn>
                                        <p:tgtEl>
                                          <p:spTgt spid="10"/>
                                        </p:tgtEl>
                                      </p:cBhvr>
                                      <p:to x="100000" y="100000"/>
                                    </p:animScale>
                                    <p:animScale>
                                      <p:cBhvr>
                                        <p:cTn id="168" dur="26">
                                          <p:stCondLst>
                                            <p:cond delay="1642"/>
                                          </p:stCondLst>
                                        </p:cTn>
                                        <p:tgtEl>
                                          <p:spTgt spid="10"/>
                                        </p:tgtEl>
                                      </p:cBhvr>
                                      <p:to x="100000" y="90000"/>
                                    </p:animScale>
                                    <p:animScale>
                                      <p:cBhvr>
                                        <p:cTn id="169" dur="166" decel="50000">
                                          <p:stCondLst>
                                            <p:cond delay="1668"/>
                                          </p:stCondLst>
                                        </p:cTn>
                                        <p:tgtEl>
                                          <p:spTgt spid="10"/>
                                        </p:tgtEl>
                                      </p:cBhvr>
                                      <p:to x="100000" y="100000"/>
                                    </p:animScale>
                                    <p:animScale>
                                      <p:cBhvr>
                                        <p:cTn id="170" dur="26">
                                          <p:stCondLst>
                                            <p:cond delay="1808"/>
                                          </p:stCondLst>
                                        </p:cTn>
                                        <p:tgtEl>
                                          <p:spTgt spid="10"/>
                                        </p:tgtEl>
                                      </p:cBhvr>
                                      <p:to x="100000" y="95000"/>
                                    </p:animScale>
                                    <p:animScale>
                                      <p:cBhvr>
                                        <p:cTn id="171" dur="166" decel="50000">
                                          <p:stCondLst>
                                            <p:cond delay="1834"/>
                                          </p:stCondLst>
                                        </p:cTn>
                                        <p:tgtEl>
                                          <p:spTgt spid="10"/>
                                        </p:tgtEl>
                                      </p:cBhvr>
                                      <p:to x="100000" y="100000"/>
                                    </p:animScale>
                                  </p:childTnLst>
                                </p:cTn>
                              </p:par>
                            </p:childTnLst>
                          </p:cTn>
                        </p:par>
                      </p:childTnLst>
                    </p:cTn>
                  </p:par>
                  <p:par>
                    <p:cTn id="172" fill="hold">
                      <p:stCondLst>
                        <p:cond delay="indefinite"/>
                      </p:stCondLst>
                      <p:childTnLst>
                        <p:par>
                          <p:cTn id="173" fill="hold">
                            <p:stCondLst>
                              <p:cond delay="0"/>
                            </p:stCondLst>
                            <p:childTnLst>
                              <p:par>
                                <p:cTn id="174" presetID="26" presetClass="entr" presetSubtype="0" fill="hold" nodeType="clickEffect">
                                  <p:stCondLst>
                                    <p:cond delay="0"/>
                                  </p:stCondLst>
                                  <p:childTnLst>
                                    <p:set>
                                      <p:cBhvr>
                                        <p:cTn id="175" dur="1" fill="hold">
                                          <p:stCondLst>
                                            <p:cond delay="0"/>
                                          </p:stCondLst>
                                        </p:cTn>
                                        <p:tgtEl>
                                          <p:spTgt spid="11"/>
                                        </p:tgtEl>
                                        <p:attrNameLst>
                                          <p:attrName>style.visibility</p:attrName>
                                        </p:attrNameLst>
                                      </p:cBhvr>
                                      <p:to>
                                        <p:strVal val="visible"/>
                                      </p:to>
                                    </p:set>
                                    <p:animEffect transition="in" filter="wipe(down)">
                                      <p:cBhvr>
                                        <p:cTn id="176" dur="580">
                                          <p:stCondLst>
                                            <p:cond delay="0"/>
                                          </p:stCondLst>
                                        </p:cTn>
                                        <p:tgtEl>
                                          <p:spTgt spid="11"/>
                                        </p:tgtEl>
                                      </p:cBhvr>
                                    </p:animEffect>
                                    <p:anim calcmode="lin" valueType="num">
                                      <p:cBhvr>
                                        <p:cTn id="177"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78"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79"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80"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81"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82" dur="26">
                                          <p:stCondLst>
                                            <p:cond delay="650"/>
                                          </p:stCondLst>
                                        </p:cTn>
                                        <p:tgtEl>
                                          <p:spTgt spid="11"/>
                                        </p:tgtEl>
                                      </p:cBhvr>
                                      <p:to x="100000" y="60000"/>
                                    </p:animScale>
                                    <p:animScale>
                                      <p:cBhvr>
                                        <p:cTn id="183" dur="166" decel="50000">
                                          <p:stCondLst>
                                            <p:cond delay="676"/>
                                          </p:stCondLst>
                                        </p:cTn>
                                        <p:tgtEl>
                                          <p:spTgt spid="11"/>
                                        </p:tgtEl>
                                      </p:cBhvr>
                                      <p:to x="100000" y="100000"/>
                                    </p:animScale>
                                    <p:animScale>
                                      <p:cBhvr>
                                        <p:cTn id="184" dur="26">
                                          <p:stCondLst>
                                            <p:cond delay="1312"/>
                                          </p:stCondLst>
                                        </p:cTn>
                                        <p:tgtEl>
                                          <p:spTgt spid="11"/>
                                        </p:tgtEl>
                                      </p:cBhvr>
                                      <p:to x="100000" y="80000"/>
                                    </p:animScale>
                                    <p:animScale>
                                      <p:cBhvr>
                                        <p:cTn id="185" dur="166" decel="50000">
                                          <p:stCondLst>
                                            <p:cond delay="1338"/>
                                          </p:stCondLst>
                                        </p:cTn>
                                        <p:tgtEl>
                                          <p:spTgt spid="11"/>
                                        </p:tgtEl>
                                      </p:cBhvr>
                                      <p:to x="100000" y="100000"/>
                                    </p:animScale>
                                    <p:animScale>
                                      <p:cBhvr>
                                        <p:cTn id="186" dur="26">
                                          <p:stCondLst>
                                            <p:cond delay="1642"/>
                                          </p:stCondLst>
                                        </p:cTn>
                                        <p:tgtEl>
                                          <p:spTgt spid="11"/>
                                        </p:tgtEl>
                                      </p:cBhvr>
                                      <p:to x="100000" y="90000"/>
                                    </p:animScale>
                                    <p:animScale>
                                      <p:cBhvr>
                                        <p:cTn id="187" dur="166" decel="50000">
                                          <p:stCondLst>
                                            <p:cond delay="1668"/>
                                          </p:stCondLst>
                                        </p:cTn>
                                        <p:tgtEl>
                                          <p:spTgt spid="11"/>
                                        </p:tgtEl>
                                      </p:cBhvr>
                                      <p:to x="100000" y="100000"/>
                                    </p:animScale>
                                    <p:animScale>
                                      <p:cBhvr>
                                        <p:cTn id="188" dur="26">
                                          <p:stCondLst>
                                            <p:cond delay="1808"/>
                                          </p:stCondLst>
                                        </p:cTn>
                                        <p:tgtEl>
                                          <p:spTgt spid="11"/>
                                        </p:tgtEl>
                                      </p:cBhvr>
                                      <p:to x="100000" y="95000"/>
                                    </p:animScale>
                                    <p:animScale>
                                      <p:cBhvr>
                                        <p:cTn id="189" dur="166" decel="50000">
                                          <p:stCondLst>
                                            <p:cond delay="1834"/>
                                          </p:stCondLst>
                                        </p:cTn>
                                        <p:tgtEl>
                                          <p:spTgt spid="11"/>
                                        </p:tgtEl>
                                      </p:cBhvr>
                                      <p:to x="100000" y="100000"/>
                                    </p:animScale>
                                  </p:childTnLst>
                                </p:cTn>
                              </p:par>
                            </p:childTnLst>
                          </p:cTn>
                        </p:par>
                      </p:childTnLst>
                    </p:cTn>
                  </p:par>
                  <p:par>
                    <p:cTn id="190" fill="hold">
                      <p:stCondLst>
                        <p:cond delay="indefinite"/>
                      </p:stCondLst>
                      <p:childTnLst>
                        <p:par>
                          <p:cTn id="191" fill="hold">
                            <p:stCondLst>
                              <p:cond delay="0"/>
                            </p:stCondLst>
                            <p:childTnLst>
                              <p:par>
                                <p:cTn id="192" presetID="26" presetClass="entr" presetSubtype="0" fill="hold" grpId="0" nodeType="clickEffect">
                                  <p:stCondLst>
                                    <p:cond delay="0"/>
                                  </p:stCondLst>
                                  <p:childTnLst>
                                    <p:set>
                                      <p:cBhvr>
                                        <p:cTn id="193" dur="1" fill="hold">
                                          <p:stCondLst>
                                            <p:cond delay="0"/>
                                          </p:stCondLst>
                                        </p:cTn>
                                        <p:tgtEl>
                                          <p:spTgt spid="27744"/>
                                        </p:tgtEl>
                                        <p:attrNameLst>
                                          <p:attrName>style.visibility</p:attrName>
                                        </p:attrNameLst>
                                      </p:cBhvr>
                                      <p:to>
                                        <p:strVal val="visible"/>
                                      </p:to>
                                    </p:set>
                                    <p:animEffect transition="in" filter="wipe(down)">
                                      <p:cBhvr>
                                        <p:cTn id="194" dur="580">
                                          <p:stCondLst>
                                            <p:cond delay="0"/>
                                          </p:stCondLst>
                                        </p:cTn>
                                        <p:tgtEl>
                                          <p:spTgt spid="27744"/>
                                        </p:tgtEl>
                                      </p:cBhvr>
                                    </p:animEffect>
                                    <p:anim calcmode="lin" valueType="num">
                                      <p:cBhvr>
                                        <p:cTn id="195" dur="1822" tmFilter="0,0; 0.14,0.36; 0.43,0.73; 0.71,0.91; 1.0,1.0">
                                          <p:stCondLst>
                                            <p:cond delay="0"/>
                                          </p:stCondLst>
                                        </p:cTn>
                                        <p:tgtEl>
                                          <p:spTgt spid="27744"/>
                                        </p:tgtEl>
                                        <p:attrNameLst>
                                          <p:attrName>ppt_x</p:attrName>
                                        </p:attrNameLst>
                                      </p:cBhvr>
                                      <p:tavLst>
                                        <p:tav tm="0">
                                          <p:val>
                                            <p:strVal val="#ppt_x-0.25"/>
                                          </p:val>
                                        </p:tav>
                                        <p:tav tm="100000">
                                          <p:val>
                                            <p:strVal val="#ppt_x"/>
                                          </p:val>
                                        </p:tav>
                                      </p:tavLst>
                                    </p:anim>
                                    <p:anim calcmode="lin" valueType="num">
                                      <p:cBhvr>
                                        <p:cTn id="196" dur="664" tmFilter="0.0,0.0; 0.25,0.07; 0.50,0.2; 0.75,0.467; 1.0,1.0">
                                          <p:stCondLst>
                                            <p:cond delay="0"/>
                                          </p:stCondLst>
                                        </p:cTn>
                                        <p:tgtEl>
                                          <p:spTgt spid="27744"/>
                                        </p:tgtEl>
                                        <p:attrNameLst>
                                          <p:attrName>ppt_y</p:attrName>
                                        </p:attrNameLst>
                                      </p:cBhvr>
                                      <p:tavLst>
                                        <p:tav tm="0" fmla="#ppt_y-sin(pi*$)/3">
                                          <p:val>
                                            <p:fltVal val="0.5"/>
                                          </p:val>
                                        </p:tav>
                                        <p:tav tm="100000">
                                          <p:val>
                                            <p:fltVal val="1"/>
                                          </p:val>
                                        </p:tav>
                                      </p:tavLst>
                                    </p:anim>
                                    <p:anim calcmode="lin" valueType="num">
                                      <p:cBhvr>
                                        <p:cTn id="197" dur="664" tmFilter="0, 0; 0.125,0.2665; 0.25,0.4; 0.375,0.465; 0.5,0.5;  0.625,0.535; 0.75,0.6; 0.875,0.7335; 1,1">
                                          <p:stCondLst>
                                            <p:cond delay="664"/>
                                          </p:stCondLst>
                                        </p:cTn>
                                        <p:tgtEl>
                                          <p:spTgt spid="27744"/>
                                        </p:tgtEl>
                                        <p:attrNameLst>
                                          <p:attrName>ppt_y</p:attrName>
                                        </p:attrNameLst>
                                      </p:cBhvr>
                                      <p:tavLst>
                                        <p:tav tm="0" fmla="#ppt_y-sin(pi*$)/9">
                                          <p:val>
                                            <p:fltVal val="0"/>
                                          </p:val>
                                        </p:tav>
                                        <p:tav tm="100000">
                                          <p:val>
                                            <p:fltVal val="1"/>
                                          </p:val>
                                        </p:tav>
                                      </p:tavLst>
                                    </p:anim>
                                    <p:anim calcmode="lin" valueType="num">
                                      <p:cBhvr>
                                        <p:cTn id="198" dur="332" tmFilter="0, 0; 0.125,0.2665; 0.25,0.4; 0.375,0.465; 0.5,0.5;  0.625,0.535; 0.75,0.6; 0.875,0.7335; 1,1">
                                          <p:stCondLst>
                                            <p:cond delay="1324"/>
                                          </p:stCondLst>
                                        </p:cTn>
                                        <p:tgtEl>
                                          <p:spTgt spid="27744"/>
                                        </p:tgtEl>
                                        <p:attrNameLst>
                                          <p:attrName>ppt_y</p:attrName>
                                        </p:attrNameLst>
                                      </p:cBhvr>
                                      <p:tavLst>
                                        <p:tav tm="0" fmla="#ppt_y-sin(pi*$)/27">
                                          <p:val>
                                            <p:fltVal val="0"/>
                                          </p:val>
                                        </p:tav>
                                        <p:tav tm="100000">
                                          <p:val>
                                            <p:fltVal val="1"/>
                                          </p:val>
                                        </p:tav>
                                      </p:tavLst>
                                    </p:anim>
                                    <p:anim calcmode="lin" valueType="num">
                                      <p:cBhvr>
                                        <p:cTn id="199" dur="164" tmFilter="0, 0; 0.125,0.2665; 0.25,0.4; 0.375,0.465; 0.5,0.5;  0.625,0.535; 0.75,0.6; 0.875,0.7335; 1,1">
                                          <p:stCondLst>
                                            <p:cond delay="1656"/>
                                          </p:stCondLst>
                                        </p:cTn>
                                        <p:tgtEl>
                                          <p:spTgt spid="27744"/>
                                        </p:tgtEl>
                                        <p:attrNameLst>
                                          <p:attrName>ppt_y</p:attrName>
                                        </p:attrNameLst>
                                      </p:cBhvr>
                                      <p:tavLst>
                                        <p:tav tm="0" fmla="#ppt_y-sin(pi*$)/81">
                                          <p:val>
                                            <p:fltVal val="0"/>
                                          </p:val>
                                        </p:tav>
                                        <p:tav tm="100000">
                                          <p:val>
                                            <p:fltVal val="1"/>
                                          </p:val>
                                        </p:tav>
                                      </p:tavLst>
                                    </p:anim>
                                    <p:animScale>
                                      <p:cBhvr>
                                        <p:cTn id="200" dur="26">
                                          <p:stCondLst>
                                            <p:cond delay="650"/>
                                          </p:stCondLst>
                                        </p:cTn>
                                        <p:tgtEl>
                                          <p:spTgt spid="27744"/>
                                        </p:tgtEl>
                                      </p:cBhvr>
                                      <p:to x="100000" y="60000"/>
                                    </p:animScale>
                                    <p:animScale>
                                      <p:cBhvr>
                                        <p:cTn id="201" dur="166" decel="50000">
                                          <p:stCondLst>
                                            <p:cond delay="676"/>
                                          </p:stCondLst>
                                        </p:cTn>
                                        <p:tgtEl>
                                          <p:spTgt spid="27744"/>
                                        </p:tgtEl>
                                      </p:cBhvr>
                                      <p:to x="100000" y="100000"/>
                                    </p:animScale>
                                    <p:animScale>
                                      <p:cBhvr>
                                        <p:cTn id="202" dur="26">
                                          <p:stCondLst>
                                            <p:cond delay="1312"/>
                                          </p:stCondLst>
                                        </p:cTn>
                                        <p:tgtEl>
                                          <p:spTgt spid="27744"/>
                                        </p:tgtEl>
                                      </p:cBhvr>
                                      <p:to x="100000" y="80000"/>
                                    </p:animScale>
                                    <p:animScale>
                                      <p:cBhvr>
                                        <p:cTn id="203" dur="166" decel="50000">
                                          <p:stCondLst>
                                            <p:cond delay="1338"/>
                                          </p:stCondLst>
                                        </p:cTn>
                                        <p:tgtEl>
                                          <p:spTgt spid="27744"/>
                                        </p:tgtEl>
                                      </p:cBhvr>
                                      <p:to x="100000" y="100000"/>
                                    </p:animScale>
                                    <p:animScale>
                                      <p:cBhvr>
                                        <p:cTn id="204" dur="26">
                                          <p:stCondLst>
                                            <p:cond delay="1642"/>
                                          </p:stCondLst>
                                        </p:cTn>
                                        <p:tgtEl>
                                          <p:spTgt spid="27744"/>
                                        </p:tgtEl>
                                      </p:cBhvr>
                                      <p:to x="100000" y="90000"/>
                                    </p:animScale>
                                    <p:animScale>
                                      <p:cBhvr>
                                        <p:cTn id="205" dur="166" decel="50000">
                                          <p:stCondLst>
                                            <p:cond delay="1668"/>
                                          </p:stCondLst>
                                        </p:cTn>
                                        <p:tgtEl>
                                          <p:spTgt spid="27744"/>
                                        </p:tgtEl>
                                      </p:cBhvr>
                                      <p:to x="100000" y="100000"/>
                                    </p:animScale>
                                    <p:animScale>
                                      <p:cBhvr>
                                        <p:cTn id="206" dur="26">
                                          <p:stCondLst>
                                            <p:cond delay="1808"/>
                                          </p:stCondLst>
                                        </p:cTn>
                                        <p:tgtEl>
                                          <p:spTgt spid="27744"/>
                                        </p:tgtEl>
                                      </p:cBhvr>
                                      <p:to x="100000" y="95000"/>
                                    </p:animScale>
                                    <p:animScale>
                                      <p:cBhvr>
                                        <p:cTn id="207" dur="166" decel="50000">
                                          <p:stCondLst>
                                            <p:cond delay="1834"/>
                                          </p:stCondLst>
                                        </p:cTn>
                                        <p:tgtEl>
                                          <p:spTgt spid="2774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3" grpId="0"/>
      <p:bldP spid="27654" grpId="0"/>
      <p:bldP spid="27677" grpId="0" animBg="1"/>
      <p:bldP spid="27677" grpId="1" animBg="1"/>
      <p:bldP spid="27684" grpId="0" animBg="1"/>
      <p:bldP spid="27685" grpId="0" animBg="1"/>
      <p:bldP spid="27686" grpId="0"/>
      <p:bldP spid="27687" grpId="0"/>
      <p:bldP spid="27688" grpId="0"/>
      <p:bldP spid="27690" grpId="0"/>
      <p:bldP spid="27692" grpId="0" animBg="1"/>
      <p:bldP spid="27744" grpId="0"/>
      <p:bldP spid="27746" grpId="0"/>
      <p:bldP spid="277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67F7C-1C87-41FD-822D-1A45867DF239}" type="datetime1">
              <a:rPr lang="en-GB" smtClean="0"/>
              <a:pPr/>
              <a:t>31/08/2012</a:t>
            </a:fld>
            <a:endParaRPr lang="en-GB"/>
          </a:p>
        </p:txBody>
      </p:sp>
      <p:sp>
        <p:nvSpPr>
          <p:cNvPr id="3" name="TextBox 2"/>
          <p:cNvSpPr txBox="1"/>
          <p:nvPr/>
        </p:nvSpPr>
        <p:spPr>
          <a:xfrm>
            <a:off x="23918" y="2008464"/>
            <a:ext cx="9158276" cy="830997"/>
          </a:xfrm>
          <a:prstGeom prst="rect">
            <a:avLst/>
          </a:prstGeom>
          <a:noFill/>
        </p:spPr>
        <p:txBody>
          <a:bodyPr wrap="none" rtlCol="0">
            <a:spAutoFit/>
          </a:bodyPr>
          <a:lstStyle/>
          <a:p>
            <a:r>
              <a:rPr lang="en-AU" dirty="0" smtClean="0"/>
              <a:t>As they are made up of 3 </a:t>
            </a:r>
            <a:r>
              <a:rPr lang="en-AU" b="1" dirty="0" smtClean="0">
                <a:solidFill>
                  <a:srgbClr val="FF0000"/>
                </a:solidFill>
              </a:rPr>
              <a:t>quarks</a:t>
            </a:r>
            <a:r>
              <a:rPr lang="en-AU" dirty="0" smtClean="0"/>
              <a:t> each they are called </a:t>
            </a:r>
            <a:r>
              <a:rPr lang="en-AU" dirty="0">
                <a:solidFill>
                  <a:srgbClr val="FFC000"/>
                </a:solidFill>
              </a:rPr>
              <a:t>Baryons</a:t>
            </a:r>
          </a:p>
          <a:p>
            <a:endParaRPr lang="en-AU" dirty="0"/>
          </a:p>
        </p:txBody>
      </p:sp>
      <p:sp>
        <p:nvSpPr>
          <p:cNvPr id="4" name="TextBox 3"/>
          <p:cNvSpPr txBox="1"/>
          <p:nvPr/>
        </p:nvSpPr>
        <p:spPr>
          <a:xfrm>
            <a:off x="1245475" y="32429"/>
            <a:ext cx="2178802" cy="707886"/>
          </a:xfrm>
          <a:prstGeom prst="rect">
            <a:avLst/>
          </a:prstGeom>
          <a:noFill/>
        </p:spPr>
        <p:txBody>
          <a:bodyPr wrap="none" rtlCol="0">
            <a:spAutoFit/>
          </a:bodyPr>
          <a:lstStyle/>
          <a:p>
            <a:r>
              <a:rPr lang="en-AU" sz="4000" dirty="0" smtClean="0"/>
              <a:t>Hadrons</a:t>
            </a:r>
            <a:endParaRPr lang="en-AU" sz="4000" dirty="0"/>
          </a:p>
        </p:txBody>
      </p:sp>
      <p:sp>
        <p:nvSpPr>
          <p:cNvPr id="5" name="TextBox 4"/>
          <p:cNvSpPr txBox="1"/>
          <p:nvPr/>
        </p:nvSpPr>
        <p:spPr>
          <a:xfrm>
            <a:off x="671509" y="3096263"/>
            <a:ext cx="3749744" cy="461665"/>
          </a:xfrm>
          <a:prstGeom prst="rect">
            <a:avLst/>
          </a:prstGeom>
          <a:noFill/>
        </p:spPr>
        <p:txBody>
          <a:bodyPr wrap="none" rtlCol="0">
            <a:spAutoFit/>
          </a:bodyPr>
          <a:lstStyle/>
          <a:p>
            <a:r>
              <a:rPr lang="en-AU" dirty="0" smtClean="0"/>
              <a:t>Proton </a:t>
            </a:r>
            <a:r>
              <a:rPr lang="en-AU" dirty="0" err="1" smtClean="0"/>
              <a:t>uud</a:t>
            </a:r>
            <a:r>
              <a:rPr lang="en-AU" dirty="0" smtClean="0"/>
              <a:t> (up, up, down)</a:t>
            </a:r>
            <a:endParaRPr lang="en-AU" dirty="0"/>
          </a:p>
        </p:txBody>
      </p:sp>
      <p:sp>
        <p:nvSpPr>
          <p:cNvPr id="6" name="TextBox 5"/>
          <p:cNvSpPr txBox="1"/>
          <p:nvPr/>
        </p:nvSpPr>
        <p:spPr>
          <a:xfrm>
            <a:off x="636104" y="4264447"/>
            <a:ext cx="4411785" cy="461665"/>
          </a:xfrm>
          <a:prstGeom prst="rect">
            <a:avLst/>
          </a:prstGeom>
          <a:noFill/>
        </p:spPr>
        <p:txBody>
          <a:bodyPr wrap="none" rtlCol="0">
            <a:spAutoFit/>
          </a:bodyPr>
          <a:lstStyle/>
          <a:p>
            <a:r>
              <a:rPr lang="en-AU" dirty="0" smtClean="0"/>
              <a:t>Neutron </a:t>
            </a:r>
            <a:r>
              <a:rPr lang="en-AU" dirty="0" err="1" smtClean="0"/>
              <a:t>udd</a:t>
            </a:r>
            <a:r>
              <a:rPr lang="en-AU" dirty="0" smtClean="0"/>
              <a:t> (up, down, down)</a:t>
            </a:r>
            <a:endParaRPr lang="en-AU" dirty="0"/>
          </a:p>
        </p:txBody>
      </p:sp>
      <p:sp>
        <p:nvSpPr>
          <p:cNvPr id="7" name="TextBox 6"/>
          <p:cNvSpPr txBox="1"/>
          <p:nvPr/>
        </p:nvSpPr>
        <p:spPr>
          <a:xfrm>
            <a:off x="7990675" y="5916903"/>
            <a:ext cx="684803" cy="461665"/>
          </a:xfrm>
          <a:prstGeom prst="rect">
            <a:avLst/>
          </a:prstGeom>
          <a:noFill/>
        </p:spPr>
        <p:txBody>
          <a:bodyPr wrap="none" rtlCol="0">
            <a:spAutoFit/>
          </a:bodyPr>
          <a:lstStyle/>
          <a:p>
            <a:r>
              <a:rPr lang="en-AU" dirty="0" smtClean="0">
                <a:hlinkClick r:id="rId2"/>
              </a:rPr>
              <a:t>link</a:t>
            </a:r>
            <a:endParaRPr lang="en-AU" dirty="0"/>
          </a:p>
        </p:txBody>
      </p:sp>
      <p:grpSp>
        <p:nvGrpSpPr>
          <p:cNvPr id="37" name="Group 36"/>
          <p:cNvGrpSpPr/>
          <p:nvPr/>
        </p:nvGrpSpPr>
        <p:grpSpPr>
          <a:xfrm>
            <a:off x="5327374" y="3125120"/>
            <a:ext cx="1252330" cy="848139"/>
            <a:chOff x="5062332" y="2113722"/>
            <a:chExt cx="1252330" cy="848139"/>
          </a:xfrm>
        </p:grpSpPr>
        <p:grpSp>
          <p:nvGrpSpPr>
            <p:cNvPr id="10" name="Group 9"/>
            <p:cNvGrpSpPr/>
            <p:nvPr/>
          </p:nvGrpSpPr>
          <p:grpSpPr>
            <a:xfrm>
              <a:off x="5062332" y="2146852"/>
              <a:ext cx="569844" cy="569844"/>
              <a:chOff x="6294783" y="2690191"/>
              <a:chExt cx="569844" cy="569844"/>
            </a:xfrm>
          </p:grpSpPr>
          <p:sp>
            <p:nvSpPr>
              <p:cNvPr id="8" name="Oval 7"/>
              <p:cNvSpPr/>
              <p:nvPr/>
            </p:nvSpPr>
            <p:spPr bwMode="auto">
              <a:xfrm>
                <a:off x="6294783" y="2690191"/>
                <a:ext cx="569844" cy="569844"/>
              </a:xfrm>
              <a:prstGeom prst="ellipse">
                <a:avLst/>
              </a:prstGeom>
              <a:noFill/>
              <a:ln w="317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bg1"/>
                  </a:solidFill>
                  <a:effectLst/>
                  <a:latin typeface="Comic Sans MS" pitchFamily="66" charset="0"/>
                </a:endParaRPr>
              </a:p>
            </p:txBody>
          </p:sp>
          <p:sp>
            <p:nvSpPr>
              <p:cNvPr id="9" name="Down Arrow 8"/>
              <p:cNvSpPr/>
              <p:nvPr/>
            </p:nvSpPr>
            <p:spPr bwMode="auto">
              <a:xfrm flipV="1">
                <a:off x="6493565" y="2809460"/>
                <a:ext cx="185531" cy="357809"/>
              </a:xfrm>
              <a:prstGeom prst="downArrow">
                <a:avLst/>
              </a:prstGeom>
              <a:noFill/>
              <a:ln w="317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bg1"/>
                  </a:solidFill>
                  <a:effectLst/>
                  <a:latin typeface="Comic Sans MS" pitchFamily="66" charset="0"/>
                </a:endParaRPr>
              </a:p>
            </p:txBody>
          </p:sp>
        </p:grpSp>
        <p:grpSp>
          <p:nvGrpSpPr>
            <p:cNvPr id="11" name="Group 10"/>
            <p:cNvGrpSpPr/>
            <p:nvPr/>
          </p:nvGrpSpPr>
          <p:grpSpPr>
            <a:xfrm>
              <a:off x="5744818" y="2113722"/>
              <a:ext cx="569844" cy="569844"/>
              <a:chOff x="6294783" y="2690191"/>
              <a:chExt cx="569844" cy="569844"/>
            </a:xfrm>
          </p:grpSpPr>
          <p:sp>
            <p:nvSpPr>
              <p:cNvPr id="12" name="Oval 11"/>
              <p:cNvSpPr/>
              <p:nvPr/>
            </p:nvSpPr>
            <p:spPr bwMode="auto">
              <a:xfrm>
                <a:off x="6294783" y="2690191"/>
                <a:ext cx="569844" cy="569844"/>
              </a:xfrm>
              <a:prstGeom prst="ellipse">
                <a:avLst/>
              </a:prstGeom>
              <a:noFill/>
              <a:ln w="317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bg1"/>
                  </a:solidFill>
                  <a:effectLst/>
                  <a:latin typeface="Comic Sans MS" pitchFamily="66" charset="0"/>
                </a:endParaRPr>
              </a:p>
            </p:txBody>
          </p:sp>
          <p:sp>
            <p:nvSpPr>
              <p:cNvPr id="13" name="Down Arrow 12"/>
              <p:cNvSpPr/>
              <p:nvPr/>
            </p:nvSpPr>
            <p:spPr bwMode="auto">
              <a:xfrm flipV="1">
                <a:off x="6493565" y="2809460"/>
                <a:ext cx="185531" cy="357809"/>
              </a:xfrm>
              <a:prstGeom prst="downArrow">
                <a:avLst/>
              </a:prstGeom>
              <a:noFill/>
              <a:ln w="317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bg1"/>
                  </a:solidFill>
                  <a:effectLst/>
                  <a:latin typeface="Comic Sans MS" pitchFamily="66" charset="0"/>
                </a:endParaRPr>
              </a:p>
            </p:txBody>
          </p:sp>
        </p:grpSp>
        <p:grpSp>
          <p:nvGrpSpPr>
            <p:cNvPr id="17" name="Group 16"/>
            <p:cNvGrpSpPr/>
            <p:nvPr/>
          </p:nvGrpSpPr>
          <p:grpSpPr>
            <a:xfrm rot="10800000">
              <a:off x="5413514" y="2392017"/>
              <a:ext cx="569844" cy="569844"/>
              <a:chOff x="6294783" y="2690191"/>
              <a:chExt cx="569844" cy="569844"/>
            </a:xfrm>
          </p:grpSpPr>
          <p:sp>
            <p:nvSpPr>
              <p:cNvPr id="18" name="Oval 17"/>
              <p:cNvSpPr/>
              <p:nvPr/>
            </p:nvSpPr>
            <p:spPr bwMode="auto">
              <a:xfrm>
                <a:off x="6294783" y="2690191"/>
                <a:ext cx="569844" cy="569844"/>
              </a:xfrm>
              <a:prstGeom prst="ellipse">
                <a:avLst/>
              </a:prstGeom>
              <a:noFill/>
              <a:ln w="317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bg1"/>
                  </a:solidFill>
                  <a:effectLst/>
                  <a:latin typeface="Comic Sans MS" pitchFamily="66" charset="0"/>
                </a:endParaRPr>
              </a:p>
            </p:txBody>
          </p:sp>
          <p:sp>
            <p:nvSpPr>
              <p:cNvPr id="19" name="Down Arrow 18"/>
              <p:cNvSpPr/>
              <p:nvPr/>
            </p:nvSpPr>
            <p:spPr bwMode="auto">
              <a:xfrm flipV="1">
                <a:off x="6493565" y="2809460"/>
                <a:ext cx="185531" cy="357809"/>
              </a:xfrm>
              <a:prstGeom prst="downArrow">
                <a:avLst/>
              </a:prstGeom>
              <a:noFill/>
              <a:ln w="317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bg1"/>
                  </a:solidFill>
                  <a:effectLst/>
                  <a:latin typeface="Comic Sans MS" pitchFamily="66" charset="0"/>
                </a:endParaRPr>
              </a:p>
            </p:txBody>
          </p:sp>
        </p:grpSp>
      </p:grpSp>
      <p:grpSp>
        <p:nvGrpSpPr>
          <p:cNvPr id="38" name="Group 37"/>
          <p:cNvGrpSpPr/>
          <p:nvPr/>
        </p:nvGrpSpPr>
        <p:grpSpPr>
          <a:xfrm>
            <a:off x="5327375" y="4200940"/>
            <a:ext cx="1212574" cy="848140"/>
            <a:chOff x="4704523" y="3776869"/>
            <a:chExt cx="1212574" cy="848140"/>
          </a:xfrm>
        </p:grpSpPr>
        <p:grpSp>
          <p:nvGrpSpPr>
            <p:cNvPr id="14" name="Group 13"/>
            <p:cNvGrpSpPr/>
            <p:nvPr/>
          </p:nvGrpSpPr>
          <p:grpSpPr>
            <a:xfrm>
              <a:off x="4996071" y="3776869"/>
              <a:ext cx="569844" cy="569844"/>
              <a:chOff x="6294783" y="2690191"/>
              <a:chExt cx="569844" cy="569844"/>
            </a:xfrm>
          </p:grpSpPr>
          <p:sp>
            <p:nvSpPr>
              <p:cNvPr id="15" name="Oval 14"/>
              <p:cNvSpPr/>
              <p:nvPr/>
            </p:nvSpPr>
            <p:spPr bwMode="auto">
              <a:xfrm>
                <a:off x="6294783" y="2690191"/>
                <a:ext cx="569844" cy="569844"/>
              </a:xfrm>
              <a:prstGeom prst="ellipse">
                <a:avLst/>
              </a:prstGeom>
              <a:noFill/>
              <a:ln w="317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bg1"/>
                  </a:solidFill>
                  <a:effectLst/>
                  <a:latin typeface="Comic Sans MS" pitchFamily="66" charset="0"/>
                </a:endParaRPr>
              </a:p>
            </p:txBody>
          </p:sp>
          <p:sp>
            <p:nvSpPr>
              <p:cNvPr id="16" name="Down Arrow 15"/>
              <p:cNvSpPr/>
              <p:nvPr/>
            </p:nvSpPr>
            <p:spPr bwMode="auto">
              <a:xfrm flipV="1">
                <a:off x="6493565" y="2809460"/>
                <a:ext cx="185531" cy="357809"/>
              </a:xfrm>
              <a:prstGeom prst="downArrow">
                <a:avLst/>
              </a:prstGeom>
              <a:noFill/>
              <a:ln w="317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bg1"/>
                  </a:solidFill>
                  <a:effectLst/>
                  <a:latin typeface="Comic Sans MS" pitchFamily="66" charset="0"/>
                </a:endParaRPr>
              </a:p>
            </p:txBody>
          </p:sp>
        </p:grpSp>
        <p:grpSp>
          <p:nvGrpSpPr>
            <p:cNvPr id="20" name="Group 19"/>
            <p:cNvGrpSpPr/>
            <p:nvPr/>
          </p:nvGrpSpPr>
          <p:grpSpPr>
            <a:xfrm rot="10800000">
              <a:off x="4704523" y="4055165"/>
              <a:ext cx="569844" cy="569844"/>
              <a:chOff x="6294783" y="2690191"/>
              <a:chExt cx="569844" cy="569844"/>
            </a:xfrm>
          </p:grpSpPr>
          <p:sp>
            <p:nvSpPr>
              <p:cNvPr id="21" name="Oval 20"/>
              <p:cNvSpPr/>
              <p:nvPr/>
            </p:nvSpPr>
            <p:spPr bwMode="auto">
              <a:xfrm>
                <a:off x="6294783" y="2690191"/>
                <a:ext cx="569844" cy="569844"/>
              </a:xfrm>
              <a:prstGeom prst="ellipse">
                <a:avLst/>
              </a:prstGeom>
              <a:noFill/>
              <a:ln w="317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bg1"/>
                  </a:solidFill>
                  <a:effectLst/>
                  <a:latin typeface="Comic Sans MS" pitchFamily="66" charset="0"/>
                </a:endParaRPr>
              </a:p>
            </p:txBody>
          </p:sp>
          <p:sp>
            <p:nvSpPr>
              <p:cNvPr id="22" name="Down Arrow 21"/>
              <p:cNvSpPr/>
              <p:nvPr/>
            </p:nvSpPr>
            <p:spPr bwMode="auto">
              <a:xfrm flipV="1">
                <a:off x="6493565" y="2809460"/>
                <a:ext cx="185531" cy="357809"/>
              </a:xfrm>
              <a:prstGeom prst="downArrow">
                <a:avLst/>
              </a:prstGeom>
              <a:noFill/>
              <a:ln w="317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bg1"/>
                  </a:solidFill>
                  <a:effectLst/>
                  <a:latin typeface="Comic Sans MS" pitchFamily="66" charset="0"/>
                </a:endParaRPr>
              </a:p>
            </p:txBody>
          </p:sp>
        </p:grpSp>
        <p:grpSp>
          <p:nvGrpSpPr>
            <p:cNvPr id="23" name="Group 22"/>
            <p:cNvGrpSpPr/>
            <p:nvPr/>
          </p:nvGrpSpPr>
          <p:grpSpPr>
            <a:xfrm rot="10800000">
              <a:off x="5347253" y="3982278"/>
              <a:ext cx="569844" cy="569844"/>
              <a:chOff x="6294783" y="2690191"/>
              <a:chExt cx="569844" cy="569844"/>
            </a:xfrm>
          </p:grpSpPr>
          <p:sp>
            <p:nvSpPr>
              <p:cNvPr id="24" name="Oval 23"/>
              <p:cNvSpPr/>
              <p:nvPr/>
            </p:nvSpPr>
            <p:spPr bwMode="auto">
              <a:xfrm>
                <a:off x="6294783" y="2690191"/>
                <a:ext cx="569844" cy="569844"/>
              </a:xfrm>
              <a:prstGeom prst="ellipse">
                <a:avLst/>
              </a:prstGeom>
              <a:noFill/>
              <a:ln w="317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bg1"/>
                  </a:solidFill>
                  <a:effectLst/>
                  <a:latin typeface="Comic Sans MS" pitchFamily="66" charset="0"/>
                </a:endParaRPr>
              </a:p>
            </p:txBody>
          </p:sp>
          <p:sp>
            <p:nvSpPr>
              <p:cNvPr id="25" name="Down Arrow 24"/>
              <p:cNvSpPr/>
              <p:nvPr/>
            </p:nvSpPr>
            <p:spPr bwMode="auto">
              <a:xfrm flipV="1">
                <a:off x="6493565" y="2809460"/>
                <a:ext cx="185531" cy="357809"/>
              </a:xfrm>
              <a:prstGeom prst="downArrow">
                <a:avLst/>
              </a:prstGeom>
              <a:noFill/>
              <a:ln w="317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bg1"/>
                  </a:solidFill>
                  <a:effectLst/>
                  <a:latin typeface="Comic Sans MS" pitchFamily="66" charset="0"/>
                </a:endParaRPr>
              </a:p>
            </p:txBody>
          </p:sp>
        </p:grpSp>
      </p:grpSp>
      <p:sp>
        <p:nvSpPr>
          <p:cNvPr id="26" name="TextBox 25"/>
          <p:cNvSpPr txBox="1"/>
          <p:nvPr/>
        </p:nvSpPr>
        <p:spPr>
          <a:xfrm>
            <a:off x="954157" y="5226902"/>
            <a:ext cx="4953985" cy="461665"/>
          </a:xfrm>
          <a:prstGeom prst="rect">
            <a:avLst/>
          </a:prstGeom>
          <a:noFill/>
        </p:spPr>
        <p:txBody>
          <a:bodyPr wrap="none" rtlCol="0">
            <a:spAutoFit/>
          </a:bodyPr>
          <a:lstStyle/>
          <a:p>
            <a:r>
              <a:rPr lang="en-AU" dirty="0" smtClean="0"/>
              <a:t>Charges:	 up +</a:t>
            </a:r>
            <a:r>
              <a:rPr lang="en-AU" dirty="0" smtClean="0">
                <a:latin typeface="Calibri"/>
                <a:cs typeface="Calibri"/>
              </a:rPr>
              <a:t>⅔		down -⅓</a:t>
            </a:r>
            <a:endParaRPr lang="en-AU" dirty="0"/>
          </a:p>
        </p:txBody>
      </p:sp>
      <p:grpSp>
        <p:nvGrpSpPr>
          <p:cNvPr id="27" name="Group 26"/>
          <p:cNvGrpSpPr/>
          <p:nvPr/>
        </p:nvGrpSpPr>
        <p:grpSpPr>
          <a:xfrm rot="10800000">
            <a:off x="5678556" y="5744819"/>
            <a:ext cx="569844" cy="569844"/>
            <a:chOff x="6294783" y="2690191"/>
            <a:chExt cx="569844" cy="569844"/>
          </a:xfrm>
        </p:grpSpPr>
        <p:sp>
          <p:nvSpPr>
            <p:cNvPr id="28" name="Oval 27"/>
            <p:cNvSpPr/>
            <p:nvPr/>
          </p:nvSpPr>
          <p:spPr bwMode="auto">
            <a:xfrm>
              <a:off x="6294783" y="2690191"/>
              <a:ext cx="569844" cy="569844"/>
            </a:xfrm>
            <a:prstGeom prst="ellipse">
              <a:avLst/>
            </a:prstGeom>
            <a:noFill/>
            <a:ln w="317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bg1"/>
                </a:solidFill>
                <a:effectLst/>
                <a:latin typeface="Comic Sans MS" pitchFamily="66" charset="0"/>
              </a:endParaRPr>
            </a:p>
          </p:txBody>
        </p:sp>
        <p:sp>
          <p:nvSpPr>
            <p:cNvPr id="29" name="Down Arrow 28"/>
            <p:cNvSpPr/>
            <p:nvPr/>
          </p:nvSpPr>
          <p:spPr bwMode="auto">
            <a:xfrm flipV="1">
              <a:off x="6493565" y="2809460"/>
              <a:ext cx="185531" cy="357809"/>
            </a:xfrm>
            <a:prstGeom prst="downArrow">
              <a:avLst/>
            </a:prstGeom>
            <a:noFill/>
            <a:ln w="317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bg1"/>
                </a:solidFill>
                <a:effectLst/>
                <a:latin typeface="Comic Sans MS" pitchFamily="66" charset="0"/>
              </a:endParaRPr>
            </a:p>
          </p:txBody>
        </p:sp>
      </p:grpSp>
      <p:grpSp>
        <p:nvGrpSpPr>
          <p:cNvPr id="30" name="Group 29"/>
          <p:cNvGrpSpPr/>
          <p:nvPr/>
        </p:nvGrpSpPr>
        <p:grpSpPr>
          <a:xfrm>
            <a:off x="3677481" y="5744819"/>
            <a:ext cx="569844" cy="569844"/>
            <a:chOff x="6294783" y="2690191"/>
            <a:chExt cx="569844" cy="569844"/>
          </a:xfrm>
        </p:grpSpPr>
        <p:sp>
          <p:nvSpPr>
            <p:cNvPr id="31" name="Oval 30"/>
            <p:cNvSpPr/>
            <p:nvPr/>
          </p:nvSpPr>
          <p:spPr bwMode="auto">
            <a:xfrm>
              <a:off x="6294783" y="2690191"/>
              <a:ext cx="569844" cy="569844"/>
            </a:xfrm>
            <a:prstGeom prst="ellipse">
              <a:avLst/>
            </a:prstGeom>
            <a:noFill/>
            <a:ln w="317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bg1"/>
                </a:solidFill>
                <a:effectLst/>
                <a:latin typeface="Comic Sans MS" pitchFamily="66" charset="0"/>
              </a:endParaRPr>
            </a:p>
          </p:txBody>
        </p:sp>
        <p:sp>
          <p:nvSpPr>
            <p:cNvPr id="32" name="Down Arrow 31"/>
            <p:cNvSpPr/>
            <p:nvPr/>
          </p:nvSpPr>
          <p:spPr bwMode="auto">
            <a:xfrm flipV="1">
              <a:off x="6493565" y="2809460"/>
              <a:ext cx="185531" cy="357809"/>
            </a:xfrm>
            <a:prstGeom prst="downArrow">
              <a:avLst/>
            </a:prstGeom>
            <a:noFill/>
            <a:ln w="317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bg1"/>
                </a:solidFill>
                <a:effectLst/>
                <a:latin typeface="Comic Sans MS" pitchFamily="66" charset="0"/>
              </a:endParaRPr>
            </a:p>
          </p:txBody>
        </p:sp>
      </p:grpSp>
      <p:sp>
        <p:nvSpPr>
          <p:cNvPr id="36" name="TextBox 35"/>
          <p:cNvSpPr txBox="1"/>
          <p:nvPr/>
        </p:nvSpPr>
        <p:spPr>
          <a:xfrm>
            <a:off x="525280" y="1546799"/>
            <a:ext cx="5142755" cy="461665"/>
          </a:xfrm>
          <a:prstGeom prst="rect">
            <a:avLst/>
          </a:prstGeom>
          <a:noFill/>
        </p:spPr>
        <p:txBody>
          <a:bodyPr wrap="none" rtlCol="0">
            <a:spAutoFit/>
          </a:bodyPr>
          <a:lstStyle/>
          <a:p>
            <a:r>
              <a:rPr lang="en-AU" dirty="0" smtClean="0">
                <a:solidFill>
                  <a:srgbClr val="FFFF00"/>
                </a:solidFill>
              </a:rPr>
              <a:t>Protons </a:t>
            </a:r>
            <a:r>
              <a:rPr lang="en-AU" dirty="0">
                <a:solidFill>
                  <a:srgbClr val="FFFF00"/>
                </a:solidFill>
              </a:rPr>
              <a:t>and </a:t>
            </a:r>
            <a:r>
              <a:rPr lang="en-AU" dirty="0" smtClean="0">
                <a:solidFill>
                  <a:srgbClr val="FFFF00"/>
                </a:solidFill>
              </a:rPr>
              <a:t>Neutrons are Hadrons</a:t>
            </a:r>
            <a:endParaRPr lang="en-AU" dirty="0">
              <a:solidFill>
                <a:srgbClr val="FFFF00"/>
              </a:solidFill>
            </a:endParaRPr>
          </a:p>
        </p:txBody>
      </p:sp>
      <p:sp>
        <p:nvSpPr>
          <p:cNvPr id="35" name="TextBox 34"/>
          <p:cNvSpPr txBox="1"/>
          <p:nvPr/>
        </p:nvSpPr>
        <p:spPr>
          <a:xfrm>
            <a:off x="307955" y="703573"/>
            <a:ext cx="8590203" cy="830997"/>
          </a:xfrm>
          <a:prstGeom prst="rect">
            <a:avLst/>
          </a:prstGeom>
          <a:noFill/>
        </p:spPr>
        <p:txBody>
          <a:bodyPr wrap="square" rtlCol="0">
            <a:spAutoFit/>
          </a:bodyPr>
          <a:lstStyle/>
          <a:p>
            <a:r>
              <a:rPr lang="en-AU" dirty="0" smtClean="0"/>
              <a:t>These are particles made up of </a:t>
            </a:r>
            <a:r>
              <a:rPr lang="en-AU" b="1" dirty="0" smtClean="0">
                <a:solidFill>
                  <a:srgbClr val="FF0000"/>
                </a:solidFill>
              </a:rPr>
              <a:t>quarks</a:t>
            </a:r>
            <a:r>
              <a:rPr lang="en-AU" dirty="0" smtClean="0"/>
              <a:t> held together by the strong force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circle(in)">
                                      <p:cBhvr>
                                        <p:cTn id="12" dur="20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par>
                          <p:cTn id="23" fill="hold">
                            <p:stCondLst>
                              <p:cond delay="2000"/>
                            </p:stCondLst>
                            <p:childTnLst>
                              <p:par>
                                <p:cTn id="24" presetID="6" presetClass="entr" presetSubtype="16" fill="hold"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circle(in)">
                                      <p:cBhvr>
                                        <p:cTn id="26" dur="2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ircle(in)">
                                      <p:cBhvr>
                                        <p:cTn id="31" dur="2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circle(in)">
                                      <p:cBhvr>
                                        <p:cTn id="36" dur="20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circle(in)">
                                      <p:cBhvr>
                                        <p:cTn id="41" dur="20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circle(in)">
                                      <p:cBhvr>
                                        <p:cTn id="46" dur="20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circle(in)">
                                      <p:cBhvr>
                                        <p:cTn id="51" dur="20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circle(in)">
                                      <p:cBhvr>
                                        <p:cTn id="5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26" grpId="0"/>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1"/>
          <p:cNvSpPr>
            <a:spLocks noGrp="1"/>
          </p:cNvSpPr>
          <p:nvPr>
            <p:ph type="sldNum" sz="quarter" idx="10"/>
          </p:nvPr>
        </p:nvSpPr>
        <p:spPr/>
        <p:txBody>
          <a:bodyPr/>
          <a:lstStyle/>
          <a:p>
            <a:fld id="{3B27D2CF-C5B6-4713-8299-1FA3F572BB93}" type="slidenum">
              <a:rPr lang="en-GB"/>
              <a:pPr/>
              <a:t>25</a:t>
            </a:fld>
            <a:endParaRPr lang="en-GB"/>
          </a:p>
        </p:txBody>
      </p:sp>
      <p:grpSp>
        <p:nvGrpSpPr>
          <p:cNvPr id="2" name="Group 13"/>
          <p:cNvGrpSpPr>
            <a:grpSpLocks/>
          </p:cNvGrpSpPr>
          <p:nvPr/>
        </p:nvGrpSpPr>
        <p:grpSpPr bwMode="auto">
          <a:xfrm>
            <a:off x="971550" y="3429000"/>
            <a:ext cx="2232025" cy="1871663"/>
            <a:chOff x="2200" y="1117"/>
            <a:chExt cx="1406" cy="1179"/>
          </a:xfrm>
        </p:grpSpPr>
        <p:sp>
          <p:nvSpPr>
            <p:cNvPr id="44037" name="Oval 5"/>
            <p:cNvSpPr>
              <a:spLocks noChangeArrowheads="1"/>
            </p:cNvSpPr>
            <p:nvPr/>
          </p:nvSpPr>
          <p:spPr bwMode="auto">
            <a:xfrm>
              <a:off x="2200" y="1117"/>
              <a:ext cx="1406" cy="1179"/>
            </a:xfrm>
            <a:prstGeom prst="ellipse">
              <a:avLst/>
            </a:prstGeom>
            <a:solidFill>
              <a:srgbClr val="D3FBFF"/>
            </a:solidFill>
            <a:ln w="57150">
              <a:solidFill>
                <a:srgbClr val="FFFF00"/>
              </a:solidFill>
              <a:round/>
              <a:headEnd/>
              <a:tailEnd/>
            </a:ln>
            <a:effectLst/>
          </p:spPr>
          <p:txBody>
            <a:bodyPr wrap="none" anchor="ctr"/>
            <a:lstStyle/>
            <a:p>
              <a:endParaRPr lang="en-AU"/>
            </a:p>
          </p:txBody>
        </p:sp>
        <p:sp>
          <p:nvSpPr>
            <p:cNvPr id="44038" name="Oval 6"/>
            <p:cNvSpPr>
              <a:spLocks noChangeArrowheads="1"/>
            </p:cNvSpPr>
            <p:nvPr/>
          </p:nvSpPr>
          <p:spPr bwMode="auto">
            <a:xfrm>
              <a:off x="2562" y="1525"/>
              <a:ext cx="227" cy="226"/>
            </a:xfrm>
            <a:prstGeom prst="ellipse">
              <a:avLst/>
            </a:prstGeom>
            <a:solidFill>
              <a:srgbClr val="006600"/>
            </a:solidFill>
            <a:ln w="9525">
              <a:solidFill>
                <a:schemeClr val="tx1"/>
              </a:solidFill>
              <a:round/>
              <a:headEnd/>
              <a:tailEnd/>
            </a:ln>
            <a:effectLst/>
          </p:spPr>
          <p:txBody>
            <a:bodyPr wrap="none" anchor="ctr"/>
            <a:lstStyle/>
            <a:p>
              <a:r>
                <a:rPr lang="en-GB" b="1">
                  <a:solidFill>
                    <a:srgbClr val="FFFF00"/>
                  </a:solidFill>
                  <a:latin typeface="Times New Roman" pitchFamily="18" charset="0"/>
                </a:rPr>
                <a:t>U</a:t>
              </a:r>
              <a:endParaRPr lang="en-US" b="1">
                <a:solidFill>
                  <a:srgbClr val="FFFF00"/>
                </a:solidFill>
                <a:latin typeface="Times New Roman" pitchFamily="18" charset="0"/>
              </a:endParaRPr>
            </a:p>
          </p:txBody>
        </p:sp>
        <p:sp>
          <p:nvSpPr>
            <p:cNvPr id="44040" name="Oval 8"/>
            <p:cNvSpPr>
              <a:spLocks noChangeArrowheads="1"/>
            </p:cNvSpPr>
            <p:nvPr/>
          </p:nvSpPr>
          <p:spPr bwMode="auto">
            <a:xfrm>
              <a:off x="2880" y="1752"/>
              <a:ext cx="226" cy="227"/>
            </a:xfrm>
            <a:prstGeom prst="ellipse">
              <a:avLst/>
            </a:prstGeom>
            <a:solidFill>
              <a:srgbClr val="FF3300"/>
            </a:solidFill>
            <a:ln w="9525">
              <a:solidFill>
                <a:schemeClr val="tx1"/>
              </a:solidFill>
              <a:round/>
              <a:headEnd/>
              <a:tailEnd/>
            </a:ln>
            <a:effectLst/>
          </p:spPr>
          <p:txBody>
            <a:bodyPr wrap="none" anchor="ctr"/>
            <a:lstStyle/>
            <a:p>
              <a:r>
                <a:rPr lang="en-GB" b="1">
                  <a:solidFill>
                    <a:srgbClr val="FFFF00"/>
                  </a:solidFill>
                  <a:latin typeface="Times New Roman" pitchFamily="18" charset="0"/>
                </a:rPr>
                <a:t>U</a:t>
              </a:r>
              <a:endParaRPr lang="en-US" b="1">
                <a:solidFill>
                  <a:srgbClr val="FFFF00"/>
                </a:solidFill>
                <a:latin typeface="Times New Roman" pitchFamily="18" charset="0"/>
              </a:endParaRPr>
            </a:p>
          </p:txBody>
        </p:sp>
        <p:sp>
          <p:nvSpPr>
            <p:cNvPr id="44041" name="Oval 9"/>
            <p:cNvSpPr>
              <a:spLocks noChangeArrowheads="1"/>
            </p:cNvSpPr>
            <p:nvPr/>
          </p:nvSpPr>
          <p:spPr bwMode="auto">
            <a:xfrm>
              <a:off x="2971" y="1344"/>
              <a:ext cx="227" cy="226"/>
            </a:xfrm>
            <a:prstGeom prst="ellipse">
              <a:avLst/>
            </a:prstGeom>
            <a:solidFill>
              <a:schemeClr val="accent2"/>
            </a:solidFill>
            <a:ln w="9525">
              <a:solidFill>
                <a:schemeClr val="tx1"/>
              </a:solidFill>
              <a:round/>
              <a:headEnd/>
              <a:tailEnd/>
            </a:ln>
            <a:effectLst/>
          </p:spPr>
          <p:txBody>
            <a:bodyPr wrap="none" anchor="ctr"/>
            <a:lstStyle/>
            <a:p>
              <a:r>
                <a:rPr lang="en-GB" b="1">
                  <a:solidFill>
                    <a:srgbClr val="FFFF00"/>
                  </a:solidFill>
                  <a:latin typeface="Times New Roman" pitchFamily="18" charset="0"/>
                </a:rPr>
                <a:t>D</a:t>
              </a:r>
              <a:endParaRPr lang="en-US" b="1">
                <a:solidFill>
                  <a:srgbClr val="FFFF00"/>
                </a:solidFill>
                <a:latin typeface="Times New Roman" pitchFamily="18" charset="0"/>
              </a:endParaRPr>
            </a:p>
          </p:txBody>
        </p:sp>
      </p:grpSp>
      <p:sp>
        <p:nvSpPr>
          <p:cNvPr id="44042" name="Text Box 10"/>
          <p:cNvSpPr txBox="1">
            <a:spLocks noChangeArrowheads="1"/>
          </p:cNvSpPr>
          <p:nvPr/>
        </p:nvSpPr>
        <p:spPr bwMode="auto">
          <a:xfrm>
            <a:off x="4859338" y="2276475"/>
            <a:ext cx="184150" cy="457200"/>
          </a:xfrm>
          <a:prstGeom prst="rect">
            <a:avLst/>
          </a:prstGeom>
          <a:noFill/>
          <a:ln w="9525">
            <a:noFill/>
            <a:miter lim="800000"/>
            <a:headEnd/>
            <a:tailEnd/>
          </a:ln>
          <a:effectLst/>
        </p:spPr>
        <p:txBody>
          <a:bodyPr wrap="none">
            <a:spAutoFit/>
          </a:bodyPr>
          <a:lstStyle/>
          <a:p>
            <a:endParaRPr lang="en-US"/>
          </a:p>
        </p:txBody>
      </p:sp>
      <p:sp>
        <p:nvSpPr>
          <p:cNvPr id="44043" name="Text Box 11"/>
          <p:cNvSpPr txBox="1">
            <a:spLocks noChangeArrowheads="1"/>
          </p:cNvSpPr>
          <p:nvPr/>
        </p:nvSpPr>
        <p:spPr bwMode="auto">
          <a:xfrm>
            <a:off x="0" y="0"/>
            <a:ext cx="9144000" cy="1384995"/>
          </a:xfrm>
          <a:prstGeom prst="rect">
            <a:avLst/>
          </a:prstGeom>
          <a:noFill/>
          <a:ln w="9525">
            <a:noFill/>
            <a:miter lim="800000"/>
            <a:headEnd/>
            <a:tailEnd/>
          </a:ln>
          <a:effectLst/>
        </p:spPr>
        <p:txBody>
          <a:bodyPr>
            <a:spAutoFit/>
          </a:bodyPr>
          <a:lstStyle/>
          <a:p>
            <a:pPr>
              <a:spcBef>
                <a:spcPct val="50000"/>
              </a:spcBef>
            </a:pPr>
            <a:r>
              <a:rPr lang="en-GB" b="1" dirty="0">
                <a:solidFill>
                  <a:srgbClr val="FF0000"/>
                </a:solidFill>
              </a:rPr>
              <a:t>Quarks</a:t>
            </a:r>
            <a:r>
              <a:rPr lang="en-GB" b="1" dirty="0">
                <a:solidFill>
                  <a:srgbClr val="FFFF00"/>
                </a:solidFill>
              </a:rPr>
              <a:t> also have another property called “COLOUR CHARGE” </a:t>
            </a:r>
          </a:p>
          <a:p>
            <a:pPr>
              <a:spcBef>
                <a:spcPct val="50000"/>
              </a:spcBef>
            </a:pPr>
            <a:r>
              <a:rPr lang="en-GB" b="1" dirty="0" smtClean="0">
                <a:solidFill>
                  <a:srgbClr val="FFFF00"/>
                </a:solidFill>
              </a:rPr>
              <a:t>[usually </a:t>
            </a:r>
            <a:r>
              <a:rPr lang="en-GB" b="1" dirty="0">
                <a:solidFill>
                  <a:srgbClr val="FFFF00"/>
                </a:solidFill>
              </a:rPr>
              <a:t>referred to as just “colour” ]</a:t>
            </a:r>
            <a:endParaRPr lang="en-US" b="1" dirty="0">
              <a:solidFill>
                <a:srgbClr val="FFFF00"/>
              </a:solidFill>
            </a:endParaRPr>
          </a:p>
        </p:txBody>
      </p:sp>
      <p:sp>
        <p:nvSpPr>
          <p:cNvPr id="44046" name="Text Box 14"/>
          <p:cNvSpPr txBox="1">
            <a:spLocks noChangeArrowheads="1"/>
          </p:cNvSpPr>
          <p:nvPr/>
        </p:nvSpPr>
        <p:spPr bwMode="auto">
          <a:xfrm>
            <a:off x="0" y="1412875"/>
            <a:ext cx="9144000" cy="1187450"/>
          </a:xfrm>
          <a:prstGeom prst="rect">
            <a:avLst/>
          </a:prstGeom>
          <a:noFill/>
          <a:ln w="9525">
            <a:noFill/>
            <a:miter lim="800000"/>
            <a:headEnd/>
            <a:tailEnd/>
          </a:ln>
          <a:effectLst/>
        </p:spPr>
        <p:txBody>
          <a:bodyPr>
            <a:spAutoFit/>
          </a:bodyPr>
          <a:lstStyle/>
          <a:p>
            <a:pPr>
              <a:spcBef>
                <a:spcPct val="50000"/>
              </a:spcBef>
            </a:pPr>
            <a:r>
              <a:rPr lang="en-GB" b="1">
                <a:solidFill>
                  <a:schemeClr val="bg1"/>
                </a:solidFill>
              </a:rPr>
              <a:t>The three possible colours are</a:t>
            </a:r>
            <a:r>
              <a:rPr lang="en-GB" b="1">
                <a:solidFill>
                  <a:srgbClr val="D3FBFF"/>
                </a:solidFill>
              </a:rPr>
              <a:t> </a:t>
            </a:r>
            <a:r>
              <a:rPr lang="en-GB" b="1">
                <a:solidFill>
                  <a:srgbClr val="FF0000"/>
                </a:solidFill>
              </a:rPr>
              <a:t>red</a:t>
            </a:r>
            <a:r>
              <a:rPr lang="en-GB" b="1">
                <a:solidFill>
                  <a:schemeClr val="bg1"/>
                </a:solidFill>
              </a:rPr>
              <a:t>,</a:t>
            </a:r>
            <a:r>
              <a:rPr lang="en-GB" b="1">
                <a:solidFill>
                  <a:srgbClr val="D3FBFF"/>
                </a:solidFill>
              </a:rPr>
              <a:t> </a:t>
            </a:r>
            <a:r>
              <a:rPr lang="en-GB" b="1">
                <a:solidFill>
                  <a:schemeClr val="accent2"/>
                </a:solidFill>
              </a:rPr>
              <a:t>blue</a:t>
            </a:r>
            <a:r>
              <a:rPr lang="en-GB" b="1">
                <a:solidFill>
                  <a:srgbClr val="D3FBFF"/>
                </a:solidFill>
              </a:rPr>
              <a:t> </a:t>
            </a:r>
            <a:r>
              <a:rPr lang="en-GB" b="1">
                <a:solidFill>
                  <a:schemeClr val="bg1"/>
                </a:solidFill>
              </a:rPr>
              <a:t>and</a:t>
            </a:r>
            <a:r>
              <a:rPr lang="en-GB" b="1">
                <a:solidFill>
                  <a:srgbClr val="D3FBFF"/>
                </a:solidFill>
              </a:rPr>
              <a:t> </a:t>
            </a:r>
            <a:r>
              <a:rPr lang="en-GB" b="1">
                <a:solidFill>
                  <a:srgbClr val="006600"/>
                </a:solidFill>
              </a:rPr>
              <a:t>green</a:t>
            </a:r>
            <a:r>
              <a:rPr lang="en-GB" b="1">
                <a:solidFill>
                  <a:schemeClr val="bg1"/>
                </a:solidFill>
              </a:rPr>
              <a:t>.  Red blue and green together make white and quarks particles can only exist where the quarks altogether produce a colourless mix</a:t>
            </a:r>
            <a:endParaRPr lang="en-US" b="1">
              <a:solidFill>
                <a:schemeClr val="bg1"/>
              </a:solidFill>
            </a:endParaRPr>
          </a:p>
        </p:txBody>
      </p:sp>
      <p:grpSp>
        <p:nvGrpSpPr>
          <p:cNvPr id="3" name="Group 15"/>
          <p:cNvGrpSpPr>
            <a:grpSpLocks/>
          </p:cNvGrpSpPr>
          <p:nvPr/>
        </p:nvGrpSpPr>
        <p:grpSpPr bwMode="auto">
          <a:xfrm>
            <a:off x="3708400" y="3429000"/>
            <a:ext cx="2232025" cy="1871663"/>
            <a:chOff x="2200" y="1117"/>
            <a:chExt cx="1406" cy="1179"/>
          </a:xfrm>
        </p:grpSpPr>
        <p:sp>
          <p:nvSpPr>
            <p:cNvPr id="44048" name="Oval 16"/>
            <p:cNvSpPr>
              <a:spLocks noChangeArrowheads="1"/>
            </p:cNvSpPr>
            <p:nvPr/>
          </p:nvSpPr>
          <p:spPr bwMode="auto">
            <a:xfrm>
              <a:off x="2200" y="1117"/>
              <a:ext cx="1406" cy="1179"/>
            </a:xfrm>
            <a:prstGeom prst="ellipse">
              <a:avLst/>
            </a:prstGeom>
            <a:solidFill>
              <a:srgbClr val="D3FBFF"/>
            </a:solidFill>
            <a:ln w="57150">
              <a:solidFill>
                <a:srgbClr val="FFFF00"/>
              </a:solidFill>
              <a:round/>
              <a:headEnd/>
              <a:tailEnd/>
            </a:ln>
            <a:effectLst/>
          </p:spPr>
          <p:txBody>
            <a:bodyPr wrap="none" anchor="ctr"/>
            <a:lstStyle/>
            <a:p>
              <a:endParaRPr lang="en-AU"/>
            </a:p>
          </p:txBody>
        </p:sp>
        <p:sp>
          <p:nvSpPr>
            <p:cNvPr id="44049" name="Oval 17"/>
            <p:cNvSpPr>
              <a:spLocks noChangeArrowheads="1"/>
            </p:cNvSpPr>
            <p:nvPr/>
          </p:nvSpPr>
          <p:spPr bwMode="auto">
            <a:xfrm>
              <a:off x="2562" y="1525"/>
              <a:ext cx="227" cy="226"/>
            </a:xfrm>
            <a:prstGeom prst="ellipse">
              <a:avLst/>
            </a:prstGeom>
            <a:solidFill>
              <a:srgbClr val="006600"/>
            </a:solidFill>
            <a:ln w="9525">
              <a:solidFill>
                <a:schemeClr val="tx1"/>
              </a:solidFill>
              <a:round/>
              <a:headEnd/>
              <a:tailEnd/>
            </a:ln>
            <a:effectLst/>
          </p:spPr>
          <p:txBody>
            <a:bodyPr wrap="none" anchor="ctr"/>
            <a:lstStyle/>
            <a:p>
              <a:r>
                <a:rPr lang="en-GB" b="1">
                  <a:solidFill>
                    <a:srgbClr val="FFFF00"/>
                  </a:solidFill>
                  <a:latin typeface="Times New Roman" pitchFamily="18" charset="0"/>
                </a:rPr>
                <a:t>U</a:t>
              </a:r>
              <a:endParaRPr lang="en-US" b="1">
                <a:solidFill>
                  <a:srgbClr val="FFFF00"/>
                </a:solidFill>
                <a:latin typeface="Times New Roman" pitchFamily="18" charset="0"/>
              </a:endParaRPr>
            </a:p>
          </p:txBody>
        </p:sp>
        <p:sp>
          <p:nvSpPr>
            <p:cNvPr id="44050" name="Oval 18"/>
            <p:cNvSpPr>
              <a:spLocks noChangeArrowheads="1"/>
            </p:cNvSpPr>
            <p:nvPr/>
          </p:nvSpPr>
          <p:spPr bwMode="auto">
            <a:xfrm>
              <a:off x="2880" y="1752"/>
              <a:ext cx="226" cy="227"/>
            </a:xfrm>
            <a:prstGeom prst="ellipse">
              <a:avLst/>
            </a:prstGeom>
            <a:solidFill>
              <a:srgbClr val="FF3300"/>
            </a:solidFill>
            <a:ln w="9525">
              <a:solidFill>
                <a:schemeClr val="tx1"/>
              </a:solidFill>
              <a:round/>
              <a:headEnd/>
              <a:tailEnd/>
            </a:ln>
            <a:effectLst/>
          </p:spPr>
          <p:txBody>
            <a:bodyPr wrap="none" anchor="ctr"/>
            <a:lstStyle/>
            <a:p>
              <a:r>
                <a:rPr lang="en-GB" b="1">
                  <a:solidFill>
                    <a:srgbClr val="FFFF00"/>
                  </a:solidFill>
                  <a:latin typeface="Times New Roman" pitchFamily="18" charset="0"/>
                </a:rPr>
                <a:t>D</a:t>
              </a:r>
              <a:endParaRPr lang="en-US" b="1">
                <a:solidFill>
                  <a:srgbClr val="FFFF00"/>
                </a:solidFill>
                <a:latin typeface="Times New Roman" pitchFamily="18" charset="0"/>
              </a:endParaRPr>
            </a:p>
          </p:txBody>
        </p:sp>
        <p:sp>
          <p:nvSpPr>
            <p:cNvPr id="44051" name="Oval 19"/>
            <p:cNvSpPr>
              <a:spLocks noChangeArrowheads="1"/>
            </p:cNvSpPr>
            <p:nvPr/>
          </p:nvSpPr>
          <p:spPr bwMode="auto">
            <a:xfrm>
              <a:off x="2971" y="1344"/>
              <a:ext cx="227" cy="226"/>
            </a:xfrm>
            <a:prstGeom prst="ellipse">
              <a:avLst/>
            </a:prstGeom>
            <a:solidFill>
              <a:schemeClr val="accent2"/>
            </a:solidFill>
            <a:ln w="9525">
              <a:solidFill>
                <a:schemeClr val="tx1"/>
              </a:solidFill>
              <a:round/>
              <a:headEnd/>
              <a:tailEnd/>
            </a:ln>
            <a:effectLst/>
          </p:spPr>
          <p:txBody>
            <a:bodyPr wrap="none" anchor="ctr"/>
            <a:lstStyle/>
            <a:p>
              <a:r>
                <a:rPr lang="en-GB" b="1">
                  <a:solidFill>
                    <a:srgbClr val="FFFF00"/>
                  </a:solidFill>
                  <a:latin typeface="Times New Roman" pitchFamily="18" charset="0"/>
                </a:rPr>
                <a:t>D</a:t>
              </a:r>
              <a:endParaRPr lang="en-US" b="1">
                <a:solidFill>
                  <a:srgbClr val="FFFF00"/>
                </a:solidFill>
                <a:latin typeface="Times New Roman" pitchFamily="18" charset="0"/>
              </a:endParaRPr>
            </a:p>
          </p:txBody>
        </p:sp>
      </p:grpSp>
      <p:sp>
        <p:nvSpPr>
          <p:cNvPr id="44059" name="Text Box 27"/>
          <p:cNvSpPr txBox="1">
            <a:spLocks noChangeArrowheads="1"/>
          </p:cNvSpPr>
          <p:nvPr/>
        </p:nvSpPr>
        <p:spPr bwMode="auto">
          <a:xfrm>
            <a:off x="1187450" y="5229225"/>
            <a:ext cx="1728788" cy="457200"/>
          </a:xfrm>
          <a:prstGeom prst="rect">
            <a:avLst/>
          </a:prstGeom>
          <a:noFill/>
          <a:ln w="9525">
            <a:noFill/>
            <a:miter lim="800000"/>
            <a:headEnd/>
            <a:tailEnd/>
          </a:ln>
          <a:effectLst/>
        </p:spPr>
        <p:txBody>
          <a:bodyPr>
            <a:spAutoFit/>
          </a:bodyPr>
          <a:lstStyle/>
          <a:p>
            <a:pPr>
              <a:spcBef>
                <a:spcPct val="50000"/>
              </a:spcBef>
            </a:pPr>
            <a:r>
              <a:rPr lang="en-GB" b="1">
                <a:solidFill>
                  <a:srgbClr val="FF66CC"/>
                </a:solidFill>
              </a:rPr>
              <a:t>proton</a:t>
            </a:r>
            <a:endParaRPr lang="en-US" b="1">
              <a:solidFill>
                <a:srgbClr val="FF66CC"/>
              </a:solidFill>
            </a:endParaRPr>
          </a:p>
        </p:txBody>
      </p:sp>
      <p:sp>
        <p:nvSpPr>
          <p:cNvPr id="44060" name="Text Box 28"/>
          <p:cNvSpPr txBox="1">
            <a:spLocks noChangeArrowheads="1"/>
          </p:cNvSpPr>
          <p:nvPr/>
        </p:nvSpPr>
        <p:spPr bwMode="auto">
          <a:xfrm>
            <a:off x="3924300" y="5229225"/>
            <a:ext cx="1728788" cy="457200"/>
          </a:xfrm>
          <a:prstGeom prst="rect">
            <a:avLst/>
          </a:prstGeom>
          <a:noFill/>
          <a:ln w="9525">
            <a:noFill/>
            <a:miter lim="800000"/>
            <a:headEnd/>
            <a:tailEnd/>
          </a:ln>
          <a:effectLst/>
        </p:spPr>
        <p:txBody>
          <a:bodyPr>
            <a:spAutoFit/>
          </a:bodyPr>
          <a:lstStyle/>
          <a:p>
            <a:pPr>
              <a:spcBef>
                <a:spcPct val="50000"/>
              </a:spcBef>
            </a:pPr>
            <a:r>
              <a:rPr lang="en-GB" b="1">
                <a:solidFill>
                  <a:srgbClr val="FF66CC"/>
                </a:solidFill>
              </a:rPr>
              <a:t>neutron</a:t>
            </a:r>
            <a:endParaRPr lang="en-US" b="1">
              <a:solidFill>
                <a:srgbClr val="FF66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4043"/>
                                        </p:tgtEl>
                                      </p:cBhvr>
                                    </p:animEffect>
                                    <p:animScale>
                                      <p:cBhvr>
                                        <p:cTn id="7" dur="250" autoRev="1" fill="hold"/>
                                        <p:tgtEl>
                                          <p:spTgt spid="4404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nodeType="clickEffect">
                                  <p:stCondLst>
                                    <p:cond delay="0"/>
                                  </p:stCondLst>
                                  <p:childTnLst>
                                    <p:set>
                                      <p:cBhvr>
                                        <p:cTn id="11" dur="1" fill="hold">
                                          <p:stCondLst>
                                            <p:cond delay="0"/>
                                          </p:stCondLst>
                                        </p:cTn>
                                        <p:tgtEl>
                                          <p:spTgt spid="44046">
                                            <p:txEl>
                                              <p:pRg st="0" end="0"/>
                                            </p:txEl>
                                          </p:spTgt>
                                        </p:tgtEl>
                                        <p:attrNameLst>
                                          <p:attrName>style.visibility</p:attrName>
                                        </p:attrNameLst>
                                      </p:cBhvr>
                                      <p:to>
                                        <p:strVal val="visible"/>
                                      </p:to>
                                    </p:set>
                                    <p:animScale>
                                      <p:cBhvr>
                                        <p:cTn id="12" dur="1000" decel="50000" fill="hold">
                                          <p:stCondLst>
                                            <p:cond delay="0"/>
                                          </p:stCondLst>
                                        </p:cTn>
                                        <p:tgtEl>
                                          <p:spTgt spid="4404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44046">
                                            <p:txEl>
                                              <p:pRg st="0" end="0"/>
                                            </p:txEl>
                                          </p:spTgt>
                                        </p:tgtEl>
                                        <p:attrNameLst>
                                          <p:attrName>ppt_x</p:attrName>
                                          <p:attrName>ppt_y</p:attrName>
                                        </p:attrNameLst>
                                      </p:cBhvr>
                                    </p:animMotion>
                                    <p:animEffect transition="in" filter="fade">
                                      <p:cBhvr>
                                        <p:cTn id="14" dur="1000"/>
                                        <p:tgtEl>
                                          <p:spTgt spid="4404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0"/>
                            </p:stCondLst>
                            <p:childTnLst>
                              <p:par>
                                <p:cTn id="20" presetID="11" presetClass="path" presetSubtype="0" accel="50000" decel="50000" fill="hold" nodeType="afterEffect">
                                  <p:stCondLst>
                                    <p:cond delay="0"/>
                                  </p:stCondLst>
                                  <p:childTnLst>
                                    <p:animMotion origin="layout" path="M 0.0 0.0  L 0.036 0.08257  L 0.108 0.08257  L 0.072 0.16647  L 0.108 0.24905  L 0.036 0.24905  L 0.0 0.33295  L -0.036 0.24905  L -0.108 0.24905  L -0.072 0.16647  L -0.108 0.08257  L -0.036 0.08257  L 0.0 0.0  Z" pathEditMode="relative" ptsTypes="">
                                      <p:cBhvr>
                                        <p:cTn id="21" dur="2000" fill="hold"/>
                                        <p:tgtEl>
                                          <p:spTgt spid="2"/>
                                        </p:tgtEl>
                                        <p:attrNameLst>
                                          <p:attrName>ppt_x</p:attrName>
                                          <p:attrName>ppt_y</p:attrName>
                                        </p:attrNameLst>
                                      </p:cBhvr>
                                    </p:animMotion>
                                  </p:childTnLst>
                                  <p:subTnLst>
                                    <p:audio>
                                      <p:cMediaNode>
                                        <p:cTn display="0" masterRel="sameClick">
                                          <p:stCondLst>
                                            <p:cond evt="begin" delay="0">
                                              <p:tn val="20"/>
                                            </p:cond>
                                          </p:stCondLst>
                                          <p:endCondLst>
                                            <p:cond evt="onStopAudio" delay="0">
                                              <p:tgtEl>
                                                <p:sldTgt/>
                                              </p:tgtEl>
                                            </p:cond>
                                          </p:endCondLst>
                                        </p:cTn>
                                        <p:tgtEl>
                                          <p:sndTgt r:embed="rId2" name="electricshock.wav"/>
                                        </p:tgtEl>
                                      </p:cMediaNode>
                                    </p:audio>
                                  </p:sub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par>
                          <p:cTn id="25" fill="hold">
                            <p:stCondLst>
                              <p:cond delay="2000"/>
                            </p:stCondLst>
                            <p:childTnLst>
                              <p:par>
                                <p:cTn id="26" presetID="11" presetClass="path" presetSubtype="0" accel="50000" decel="50000" fill="hold" nodeType="afterEffect">
                                  <p:stCondLst>
                                    <p:cond delay="0"/>
                                  </p:stCondLst>
                                  <p:childTnLst>
                                    <p:animMotion origin="layout" path="M 0.0 0.0  L 0.036 0.08257  L 0.108 0.08257  L 0.072 0.16647  L 0.108 0.24905  L 0.036 0.24905  L 0.0 0.33295  L -0.036 0.24905  L -0.108 0.24905  L -0.072 0.16647  L -0.108 0.08257  L -0.036 0.08257  L 0.0 0.0  Z" pathEditMode="relative" ptsTypes="">
                                      <p:cBhvr>
                                        <p:cTn id="27" dur="2000" fill="hold"/>
                                        <p:tgtEl>
                                          <p:spTgt spid="3"/>
                                        </p:tgtEl>
                                        <p:attrNameLst>
                                          <p:attrName>ppt_x</p:attrName>
                                          <p:attrName>ppt_y</p:attrName>
                                        </p:attrNameLst>
                                      </p:cBhvr>
                                    </p:animMotion>
                                  </p:childTnLst>
                                  <p:subTnLst>
                                    <p:audio>
                                      <p:cMediaNode vol="70000">
                                        <p:cTn display="0" masterRel="sameClick">
                                          <p:stCondLst>
                                            <p:cond evt="begin" delay="0">
                                              <p:tn val="26"/>
                                            </p:cond>
                                          </p:stCondLst>
                                          <p:endCondLst>
                                            <p:cond evt="onStopAudio" delay="0">
                                              <p:tgtEl>
                                                <p:sldTgt/>
                                              </p:tgtEl>
                                            </p:cond>
                                          </p:endCondLst>
                                        </p:cTn>
                                        <p:tgtEl>
                                          <p:sndTgt r:embed="rId2" name="electricshock.wav"/>
                                        </p:tgtEl>
                                      </p:cMediaNode>
                                    </p:audio>
                                  </p:subTnLst>
                                </p:cTn>
                              </p:par>
                            </p:childTnLst>
                          </p:cTn>
                        </p:par>
                        <p:par>
                          <p:cTn id="28" fill="hold">
                            <p:stCondLst>
                              <p:cond delay="4000"/>
                            </p:stCondLst>
                            <p:childTnLst>
                              <p:par>
                                <p:cTn id="29" presetID="48" presetClass="entr" presetSubtype="0" accel="50000" fill="hold" grpId="0" nodeType="afterEffect">
                                  <p:stCondLst>
                                    <p:cond delay="1000"/>
                                  </p:stCondLst>
                                  <p:childTnLst>
                                    <p:set>
                                      <p:cBhvr>
                                        <p:cTn id="30" dur="1" fill="hold">
                                          <p:stCondLst>
                                            <p:cond delay="0"/>
                                          </p:stCondLst>
                                        </p:cTn>
                                        <p:tgtEl>
                                          <p:spTgt spid="44059"/>
                                        </p:tgtEl>
                                        <p:attrNameLst>
                                          <p:attrName>style.visibility</p:attrName>
                                        </p:attrNameLst>
                                      </p:cBhvr>
                                      <p:to>
                                        <p:strVal val="visible"/>
                                      </p:to>
                                    </p:set>
                                    <p:anim calcmode="lin" valueType="num">
                                      <p:cBhvr>
                                        <p:cTn id="31" dur="1000" fill="hold"/>
                                        <p:tgtEl>
                                          <p:spTgt spid="4405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2" dur="1000" fill="hold"/>
                                        <p:tgtEl>
                                          <p:spTgt spid="44059"/>
                                        </p:tgtEl>
                                        <p:attrNameLst>
                                          <p:attrName>ppt_x</p:attrName>
                                        </p:attrNameLst>
                                      </p:cBhvr>
                                      <p:tavLst>
                                        <p:tav tm="0">
                                          <p:val>
                                            <p:fltVal val="-1"/>
                                          </p:val>
                                        </p:tav>
                                        <p:tav tm="50000">
                                          <p:val>
                                            <p:fltVal val="0.95"/>
                                          </p:val>
                                        </p:tav>
                                        <p:tav tm="100000">
                                          <p:val>
                                            <p:strVal val="#ppt_x"/>
                                          </p:val>
                                        </p:tav>
                                      </p:tavLst>
                                    </p:anim>
                                    <p:anim calcmode="lin" valueType="num">
                                      <p:cBhvr>
                                        <p:cTn id="33" dur="1000" fill="hold"/>
                                        <p:tgtEl>
                                          <p:spTgt spid="44059"/>
                                        </p:tgtEl>
                                        <p:attrNameLst>
                                          <p:attrName>ppt_y</p:attrName>
                                        </p:attrNameLst>
                                      </p:cBhvr>
                                      <p:tavLst>
                                        <p:tav tm="0">
                                          <p:val>
                                            <p:strVal val="#ppt_y"/>
                                          </p:val>
                                        </p:tav>
                                        <p:tav tm="100000">
                                          <p:val>
                                            <p:strVal val="#ppt_y"/>
                                          </p:val>
                                        </p:tav>
                                      </p:tavLst>
                                    </p:anim>
                                    <p:animEffect transition="in" filter="fade">
                                      <p:cBhvr>
                                        <p:cTn id="34" dur="1000"/>
                                        <p:tgtEl>
                                          <p:spTgt spid="44059"/>
                                        </p:tgtEl>
                                      </p:cBhvr>
                                    </p:animEffect>
                                  </p:childTnLst>
                                  <p:subTnLst>
                                    <p:audio>
                                      <p:cMediaNode>
                                        <p:cTn display="0" masterRel="sameClick">
                                          <p:stCondLst>
                                            <p:cond evt="begin" delay="0">
                                              <p:tn val="29"/>
                                            </p:cond>
                                          </p:stCondLst>
                                          <p:endCondLst>
                                            <p:cond evt="onStopAudio" delay="0">
                                              <p:tgtEl>
                                                <p:sldTgt/>
                                              </p:tgtEl>
                                            </p:cond>
                                          </p:endCondLst>
                                        </p:cTn>
                                        <p:tgtEl>
                                          <p:sndTgt r:embed="rId3" name="airp-flyby1.wav"/>
                                        </p:tgtEl>
                                      </p:cMediaNode>
                                    </p:audio>
                                  </p:subTnLst>
                                </p:cTn>
                              </p:par>
                            </p:childTnLst>
                          </p:cTn>
                        </p:par>
                        <p:par>
                          <p:cTn id="35" fill="hold">
                            <p:stCondLst>
                              <p:cond delay="6000"/>
                            </p:stCondLst>
                            <p:childTnLst>
                              <p:par>
                                <p:cTn id="36" presetID="48" presetClass="entr" presetSubtype="0" accel="50000" fill="hold" grpId="0" nodeType="afterEffect">
                                  <p:stCondLst>
                                    <p:cond delay="500"/>
                                  </p:stCondLst>
                                  <p:childTnLst>
                                    <p:set>
                                      <p:cBhvr>
                                        <p:cTn id="37" dur="1" fill="hold">
                                          <p:stCondLst>
                                            <p:cond delay="0"/>
                                          </p:stCondLst>
                                        </p:cTn>
                                        <p:tgtEl>
                                          <p:spTgt spid="44060"/>
                                        </p:tgtEl>
                                        <p:attrNameLst>
                                          <p:attrName>style.visibility</p:attrName>
                                        </p:attrNameLst>
                                      </p:cBhvr>
                                      <p:to>
                                        <p:strVal val="visible"/>
                                      </p:to>
                                    </p:set>
                                    <p:anim calcmode="lin" valueType="num">
                                      <p:cBhvr>
                                        <p:cTn id="38" dur="1000" fill="hold"/>
                                        <p:tgtEl>
                                          <p:spTgt spid="4406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9" dur="1000" fill="hold"/>
                                        <p:tgtEl>
                                          <p:spTgt spid="44060"/>
                                        </p:tgtEl>
                                        <p:attrNameLst>
                                          <p:attrName>ppt_x</p:attrName>
                                        </p:attrNameLst>
                                      </p:cBhvr>
                                      <p:tavLst>
                                        <p:tav tm="0">
                                          <p:val>
                                            <p:fltVal val="-1"/>
                                          </p:val>
                                        </p:tav>
                                        <p:tav tm="50000">
                                          <p:val>
                                            <p:fltVal val="0.95"/>
                                          </p:val>
                                        </p:tav>
                                        <p:tav tm="100000">
                                          <p:val>
                                            <p:strVal val="#ppt_x"/>
                                          </p:val>
                                        </p:tav>
                                      </p:tavLst>
                                    </p:anim>
                                    <p:anim calcmode="lin" valueType="num">
                                      <p:cBhvr>
                                        <p:cTn id="40" dur="1000" fill="hold"/>
                                        <p:tgtEl>
                                          <p:spTgt spid="44060"/>
                                        </p:tgtEl>
                                        <p:attrNameLst>
                                          <p:attrName>ppt_y</p:attrName>
                                        </p:attrNameLst>
                                      </p:cBhvr>
                                      <p:tavLst>
                                        <p:tav tm="0">
                                          <p:val>
                                            <p:strVal val="#ppt_y"/>
                                          </p:val>
                                        </p:tav>
                                        <p:tav tm="100000">
                                          <p:val>
                                            <p:strVal val="#ppt_y"/>
                                          </p:val>
                                        </p:tav>
                                      </p:tavLst>
                                    </p:anim>
                                    <p:animEffect transition="in" filter="fade">
                                      <p:cBhvr>
                                        <p:cTn id="41" dur="1000"/>
                                        <p:tgtEl>
                                          <p:spTgt spid="44060"/>
                                        </p:tgtEl>
                                      </p:cBhvr>
                                    </p:animEffect>
                                  </p:childTnLst>
                                  <p:subTnLst>
                                    <p:audio>
                                      <p:cMediaNode>
                                        <p:cTn display="0" masterRel="sameClick">
                                          <p:stCondLst>
                                            <p:cond evt="begin" delay="0">
                                              <p:tn val="36"/>
                                            </p:cond>
                                          </p:stCondLst>
                                          <p:endCondLst>
                                            <p:cond evt="onStopAudio" delay="0">
                                              <p:tgtEl>
                                                <p:sldTgt/>
                                              </p:tgtEl>
                                            </p:cond>
                                          </p:endCondLst>
                                        </p:cTn>
                                        <p:tgtEl>
                                          <p:sndTgt r:embed="rId3" name="airp-flyby1.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3" grpId="0"/>
      <p:bldP spid="44059" grpId="0"/>
      <p:bldP spid="4406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583" y="207138"/>
            <a:ext cx="8018233" cy="830997"/>
          </a:xfrm>
          <a:prstGeom prst="rect">
            <a:avLst/>
          </a:prstGeom>
          <a:noFill/>
        </p:spPr>
        <p:txBody>
          <a:bodyPr wrap="square" rtlCol="0">
            <a:spAutoFit/>
          </a:bodyPr>
          <a:lstStyle/>
          <a:p>
            <a:r>
              <a:rPr lang="en-AU" dirty="0" smtClean="0"/>
              <a:t>Neutrinos (</a:t>
            </a:r>
            <a:r>
              <a:rPr lang="en-AU" b="1" dirty="0" smtClean="0">
                <a:sym typeface="Symbol"/>
              </a:rPr>
              <a:t></a:t>
            </a:r>
            <a:r>
              <a:rPr lang="en-AU" b="1" dirty="0" smtClean="0"/>
              <a:t>) </a:t>
            </a:r>
            <a:r>
              <a:rPr lang="en-AU" dirty="0" smtClean="0"/>
              <a:t>are particles similar to an electron, virtually </a:t>
            </a:r>
            <a:r>
              <a:rPr lang="en-AU" dirty="0" err="1" smtClean="0"/>
              <a:t>massless</a:t>
            </a:r>
            <a:r>
              <a:rPr lang="en-AU" dirty="0" smtClean="0"/>
              <a:t>, but with no charge.</a:t>
            </a:r>
            <a:endParaRPr lang="en-AU" dirty="0"/>
          </a:p>
        </p:txBody>
      </p:sp>
      <p:sp>
        <p:nvSpPr>
          <p:cNvPr id="4" name="TextBox 3"/>
          <p:cNvSpPr txBox="1"/>
          <p:nvPr/>
        </p:nvSpPr>
        <p:spPr>
          <a:xfrm>
            <a:off x="395416" y="4065373"/>
            <a:ext cx="7463481" cy="830997"/>
          </a:xfrm>
          <a:prstGeom prst="rect">
            <a:avLst/>
          </a:prstGeom>
          <a:noFill/>
        </p:spPr>
        <p:txBody>
          <a:bodyPr wrap="square" rtlCol="0">
            <a:spAutoFit/>
          </a:bodyPr>
          <a:lstStyle/>
          <a:p>
            <a:r>
              <a:rPr lang="en-AU" dirty="0" smtClean="0"/>
              <a:t>Due to these properties they are very difficult to detect as they can pass through matter easily.</a:t>
            </a:r>
            <a:endParaRPr lang="en-AU" dirty="0"/>
          </a:p>
        </p:txBody>
      </p:sp>
      <p:sp>
        <p:nvSpPr>
          <p:cNvPr id="5" name="TextBox 4"/>
          <p:cNvSpPr txBox="1"/>
          <p:nvPr/>
        </p:nvSpPr>
        <p:spPr>
          <a:xfrm>
            <a:off x="1199255" y="4998958"/>
            <a:ext cx="7314549" cy="1200329"/>
          </a:xfrm>
          <a:prstGeom prst="rect">
            <a:avLst/>
          </a:prstGeom>
          <a:noFill/>
        </p:spPr>
        <p:txBody>
          <a:bodyPr wrap="square" rtlCol="0">
            <a:spAutoFit/>
          </a:bodyPr>
          <a:lstStyle/>
          <a:p>
            <a:r>
              <a:rPr lang="en-AU" dirty="0" smtClean="0"/>
              <a:t>They are emitted during radio-active decay and thus there is a steady stream of them coming from the Sun.</a:t>
            </a:r>
            <a:endParaRPr lang="en-AU" dirty="0"/>
          </a:p>
        </p:txBody>
      </p:sp>
      <p:sp>
        <p:nvSpPr>
          <p:cNvPr id="6" name="TextBox 5"/>
          <p:cNvSpPr txBox="1"/>
          <p:nvPr/>
        </p:nvSpPr>
        <p:spPr>
          <a:xfrm>
            <a:off x="7525265" y="6030098"/>
            <a:ext cx="931665" cy="461665"/>
          </a:xfrm>
          <a:prstGeom prst="rect">
            <a:avLst/>
          </a:prstGeom>
          <a:noFill/>
        </p:spPr>
        <p:txBody>
          <a:bodyPr wrap="none" rtlCol="0">
            <a:spAutoFit/>
          </a:bodyPr>
          <a:lstStyle/>
          <a:p>
            <a:r>
              <a:rPr lang="en-AU" dirty="0" smtClean="0">
                <a:hlinkClick r:id="rId2"/>
              </a:rPr>
              <a:t>video</a:t>
            </a:r>
            <a:endParaRPr lang="en-AU" dirty="0"/>
          </a:p>
        </p:txBody>
      </p:sp>
      <p:sp>
        <p:nvSpPr>
          <p:cNvPr id="7" name="TextBox 6"/>
          <p:cNvSpPr txBox="1"/>
          <p:nvPr/>
        </p:nvSpPr>
        <p:spPr>
          <a:xfrm>
            <a:off x="6870356" y="778475"/>
            <a:ext cx="684803" cy="461665"/>
          </a:xfrm>
          <a:prstGeom prst="rect">
            <a:avLst/>
          </a:prstGeom>
          <a:noFill/>
        </p:spPr>
        <p:txBody>
          <a:bodyPr wrap="none" rtlCol="0">
            <a:spAutoFit/>
          </a:bodyPr>
          <a:lstStyle/>
          <a:p>
            <a:r>
              <a:rPr lang="en-AU" dirty="0" smtClean="0">
                <a:hlinkClick r:id="rId3"/>
              </a:rPr>
              <a:t>link</a:t>
            </a:r>
            <a:endParaRPr lang="en-AU" dirty="0"/>
          </a:p>
        </p:txBody>
      </p:sp>
      <p:pic>
        <p:nvPicPr>
          <p:cNvPr id="64513" name="Picture 1"/>
          <p:cNvPicPr>
            <a:picLocks noChangeAspect="1" noChangeArrowheads="1"/>
          </p:cNvPicPr>
          <p:nvPr/>
        </p:nvPicPr>
        <p:blipFill>
          <a:blip r:embed="rId4" cstate="print"/>
          <a:srcRect/>
          <a:stretch>
            <a:fillRect/>
          </a:stretch>
        </p:blipFill>
        <p:spPr bwMode="auto">
          <a:xfrm>
            <a:off x="506369" y="2013636"/>
            <a:ext cx="2076450" cy="1866900"/>
          </a:xfrm>
          <a:prstGeom prst="rect">
            <a:avLst/>
          </a:prstGeom>
          <a:noFill/>
          <a:ln w="9525">
            <a:noFill/>
            <a:miter lim="800000"/>
            <a:headEnd/>
            <a:tailEnd/>
          </a:ln>
        </p:spPr>
      </p:pic>
      <p:sp>
        <p:nvSpPr>
          <p:cNvPr id="9" name="TextBox 8"/>
          <p:cNvSpPr txBox="1"/>
          <p:nvPr/>
        </p:nvSpPr>
        <p:spPr>
          <a:xfrm>
            <a:off x="308919" y="1223319"/>
            <a:ext cx="8600303" cy="830997"/>
          </a:xfrm>
          <a:prstGeom prst="rect">
            <a:avLst/>
          </a:prstGeom>
          <a:noFill/>
        </p:spPr>
        <p:txBody>
          <a:bodyPr wrap="square" rtlCol="0">
            <a:spAutoFit/>
          </a:bodyPr>
          <a:lstStyle/>
          <a:p>
            <a:r>
              <a:rPr lang="en-AU" dirty="0" smtClean="0"/>
              <a:t>Invented to solve the conservation of energy problem associated with </a:t>
            </a:r>
            <a:r>
              <a:rPr lang="en-AU" dirty="0" smtClean="0">
                <a:sym typeface="Symbol"/>
              </a:rPr>
              <a:t> </a:t>
            </a:r>
            <a:r>
              <a:rPr lang="en-AU" dirty="0" smtClean="0"/>
              <a:t>decay.</a:t>
            </a:r>
            <a:endParaRPr lang="en-AU" dirty="0"/>
          </a:p>
        </p:txBody>
      </p:sp>
      <p:sp>
        <p:nvSpPr>
          <p:cNvPr id="10" name="TextBox 9"/>
          <p:cNvSpPr txBox="1"/>
          <p:nvPr/>
        </p:nvSpPr>
        <p:spPr>
          <a:xfrm>
            <a:off x="3521677" y="2137718"/>
            <a:ext cx="2945037" cy="461665"/>
          </a:xfrm>
          <a:prstGeom prst="rect">
            <a:avLst/>
          </a:prstGeom>
          <a:noFill/>
        </p:spPr>
        <p:txBody>
          <a:bodyPr wrap="none" rtlCol="0">
            <a:spAutoFit/>
          </a:bodyPr>
          <a:lstStyle/>
          <a:p>
            <a:r>
              <a:rPr lang="en-AU" dirty="0" smtClean="0"/>
              <a:t>n             p + e</a:t>
            </a:r>
            <a:r>
              <a:rPr lang="en-AU" baseline="30000" dirty="0" smtClean="0"/>
              <a:t>-</a:t>
            </a:r>
            <a:r>
              <a:rPr lang="en-AU" dirty="0" smtClean="0"/>
              <a:t> + </a:t>
            </a:r>
            <a:r>
              <a:rPr lang="en-AU" b="1" dirty="0" smtClean="0">
                <a:sym typeface="Symbol"/>
              </a:rPr>
              <a:t></a:t>
            </a:r>
            <a:r>
              <a:rPr lang="en-AU" b="1" baseline="-25000" dirty="0" smtClean="0">
                <a:sym typeface="Symbol"/>
              </a:rPr>
              <a:t>e</a:t>
            </a:r>
            <a:endParaRPr lang="en-AU" baseline="-25000" dirty="0"/>
          </a:p>
        </p:txBody>
      </p:sp>
      <p:cxnSp>
        <p:nvCxnSpPr>
          <p:cNvPr id="12" name="Straight Arrow Connector 11"/>
          <p:cNvCxnSpPr/>
          <p:nvPr/>
        </p:nvCxnSpPr>
        <p:spPr bwMode="auto">
          <a:xfrm flipV="1">
            <a:off x="3941806" y="2397211"/>
            <a:ext cx="827902" cy="12357"/>
          </a:xfrm>
          <a:prstGeom prst="straightConnector1">
            <a:avLst/>
          </a:prstGeom>
          <a:noFill/>
          <a:ln w="31750" cap="flat" cmpd="sng" algn="ctr">
            <a:solidFill>
              <a:schemeClr val="bg1"/>
            </a:solidFill>
            <a:prstDash val="solid"/>
            <a:round/>
            <a:headEnd type="none" w="med" len="med"/>
            <a:tailEnd type="arrow"/>
          </a:ln>
          <a:effectLst/>
        </p:spPr>
      </p:cxnSp>
      <p:sp>
        <p:nvSpPr>
          <p:cNvPr id="13" name="TextBox 12"/>
          <p:cNvSpPr txBox="1"/>
          <p:nvPr/>
        </p:nvSpPr>
        <p:spPr>
          <a:xfrm>
            <a:off x="2854412" y="2804984"/>
            <a:ext cx="6104237" cy="1200329"/>
          </a:xfrm>
          <a:prstGeom prst="rect">
            <a:avLst/>
          </a:prstGeom>
          <a:noFill/>
        </p:spPr>
        <p:txBody>
          <a:bodyPr wrap="square" rtlCol="0">
            <a:spAutoFit/>
          </a:bodyPr>
          <a:lstStyle/>
          <a:p>
            <a:r>
              <a:rPr lang="en-AU" dirty="0" smtClean="0"/>
              <a:t>Notice that a down quark changes to an up quark and the particle ejected with the electron is an antineutrino</a:t>
            </a:r>
            <a:endParaRPr lang="en-AU" dirty="0"/>
          </a:p>
        </p:txBody>
      </p:sp>
      <p:cxnSp>
        <p:nvCxnSpPr>
          <p:cNvPr id="8" name="Straight Connector 7"/>
          <p:cNvCxnSpPr/>
          <p:nvPr/>
        </p:nvCxnSpPr>
        <p:spPr bwMode="auto">
          <a:xfrm>
            <a:off x="5991726" y="2261937"/>
            <a:ext cx="192506" cy="0"/>
          </a:xfrm>
          <a:prstGeom prst="line">
            <a:avLst/>
          </a:prstGeom>
          <a:noFill/>
          <a:ln w="3175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apod.nasa.gov/apod/image/0202/orion_gendler_big.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Date Placeholder 1"/>
          <p:cNvSpPr>
            <a:spLocks noGrp="1"/>
          </p:cNvSpPr>
          <p:nvPr>
            <p:ph type="dt" sz="half" idx="10"/>
          </p:nvPr>
        </p:nvSpPr>
        <p:spPr/>
        <p:txBody>
          <a:bodyPr/>
          <a:lstStyle/>
          <a:p>
            <a:fld id="{13B67F7C-1C87-41FD-822D-1A45867DF239}" type="datetime1">
              <a:rPr lang="en-GB" smtClean="0"/>
              <a:pPr/>
              <a:t>31/08/2012</a:t>
            </a:fld>
            <a:endParaRPr lang="en-GB"/>
          </a:p>
        </p:txBody>
      </p:sp>
      <p:sp>
        <p:nvSpPr>
          <p:cNvPr id="3" name="TextBox 2"/>
          <p:cNvSpPr txBox="1"/>
          <p:nvPr/>
        </p:nvSpPr>
        <p:spPr>
          <a:xfrm>
            <a:off x="495670" y="861984"/>
            <a:ext cx="8648330" cy="830997"/>
          </a:xfrm>
          <a:prstGeom prst="rect">
            <a:avLst/>
          </a:prstGeom>
          <a:noFill/>
        </p:spPr>
        <p:txBody>
          <a:bodyPr wrap="square" rtlCol="0">
            <a:spAutoFit/>
          </a:bodyPr>
          <a:lstStyle/>
          <a:p>
            <a:r>
              <a:rPr lang="en-AU" dirty="0" smtClean="0"/>
              <a:t>The Universe is still 98% Hydrogen. The heavier elements were formed in the furnace of stars over billions of years.</a:t>
            </a:r>
            <a:endParaRPr lang="en-AU" dirty="0"/>
          </a:p>
        </p:txBody>
      </p:sp>
      <p:sp>
        <p:nvSpPr>
          <p:cNvPr id="5" name="TextBox 4"/>
          <p:cNvSpPr txBox="1"/>
          <p:nvPr/>
        </p:nvSpPr>
        <p:spPr>
          <a:xfrm>
            <a:off x="6619961" y="2967335"/>
            <a:ext cx="2111475" cy="461665"/>
          </a:xfrm>
          <a:prstGeom prst="rect">
            <a:avLst/>
          </a:prstGeom>
          <a:noFill/>
        </p:spPr>
        <p:txBody>
          <a:bodyPr wrap="none" rtlCol="0">
            <a:spAutoFit/>
          </a:bodyPr>
          <a:lstStyle/>
          <a:p>
            <a:r>
              <a:rPr lang="en-AU" dirty="0" smtClean="0">
                <a:hlinkClick r:id="rId3" action="ppaction://hlinkfile"/>
              </a:rPr>
              <a:t>Video</a:t>
            </a:r>
            <a:r>
              <a:rPr lang="en-AU" dirty="0" smtClean="0"/>
              <a:t> (16min)</a:t>
            </a:r>
            <a:endParaRPr lang="en-AU" dirty="0"/>
          </a:p>
        </p:txBody>
      </p:sp>
      <p:sp>
        <p:nvSpPr>
          <p:cNvPr id="4" name="TextBox 3"/>
          <p:cNvSpPr txBox="1"/>
          <p:nvPr/>
        </p:nvSpPr>
        <p:spPr>
          <a:xfrm>
            <a:off x="6619961" y="2051489"/>
            <a:ext cx="2031325" cy="461665"/>
          </a:xfrm>
          <a:prstGeom prst="rect">
            <a:avLst/>
          </a:prstGeom>
          <a:noFill/>
        </p:spPr>
        <p:txBody>
          <a:bodyPr wrap="none" rtlCol="0">
            <a:spAutoFit/>
          </a:bodyPr>
          <a:lstStyle/>
          <a:p>
            <a:r>
              <a:rPr lang="en-AU" dirty="0" smtClean="0">
                <a:hlinkClick r:id="rId4"/>
              </a:rPr>
              <a:t>Charlie</a:t>
            </a:r>
            <a:r>
              <a:rPr lang="en-AU" dirty="0" smtClean="0"/>
              <a:t> video</a:t>
            </a:r>
            <a:endParaRPr lang="en-AU" dirty="0"/>
          </a:p>
        </p:txBody>
      </p:sp>
      <p:sp>
        <p:nvSpPr>
          <p:cNvPr id="6" name="TextBox 5"/>
          <p:cNvSpPr txBox="1"/>
          <p:nvPr/>
        </p:nvSpPr>
        <p:spPr>
          <a:xfrm>
            <a:off x="495670" y="4043363"/>
            <a:ext cx="4079963" cy="461665"/>
          </a:xfrm>
          <a:prstGeom prst="rect">
            <a:avLst/>
          </a:prstGeom>
          <a:noFill/>
        </p:spPr>
        <p:txBody>
          <a:bodyPr wrap="none" rtlCol="0">
            <a:spAutoFit/>
          </a:bodyPr>
          <a:lstStyle/>
          <a:p>
            <a:r>
              <a:rPr lang="en-AU" dirty="0" smtClean="0">
                <a:hlinkClick r:id="rId5"/>
              </a:rPr>
              <a:t>Black hole </a:t>
            </a:r>
            <a:r>
              <a:rPr lang="en-AU" dirty="0" err="1" smtClean="0">
                <a:hlinkClick r:id="rId5"/>
              </a:rPr>
              <a:t>youtube</a:t>
            </a:r>
            <a:r>
              <a:rPr lang="en-AU" dirty="0" smtClean="0">
                <a:hlinkClick r:id="rId5"/>
              </a:rPr>
              <a:t> (10 min)</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fld id="{4534549A-1D55-4D7E-B6D0-F2580D4FC0F1}" type="datetime1">
              <a:rPr lang="en-GB"/>
              <a:pPr/>
              <a:t>31/08/2012</a:t>
            </a:fld>
            <a:endParaRPr lang="en-GB"/>
          </a:p>
        </p:txBody>
      </p:sp>
      <p:sp>
        <p:nvSpPr>
          <p:cNvPr id="129026" name="Rectangle 2"/>
          <p:cNvSpPr>
            <a:spLocks noGrp="1" noChangeArrowheads="1"/>
          </p:cNvSpPr>
          <p:nvPr>
            <p:ph type="title"/>
          </p:nvPr>
        </p:nvSpPr>
        <p:spPr/>
        <p:txBody>
          <a:bodyPr/>
          <a:lstStyle/>
          <a:p>
            <a:r>
              <a:rPr lang="en-GB"/>
              <a:t>The End of the Universe</a:t>
            </a:r>
          </a:p>
        </p:txBody>
      </p:sp>
      <p:grpSp>
        <p:nvGrpSpPr>
          <p:cNvPr id="129027" name="Group 3"/>
          <p:cNvGrpSpPr>
            <a:grpSpLocks/>
          </p:cNvGrpSpPr>
          <p:nvPr/>
        </p:nvGrpSpPr>
        <p:grpSpPr bwMode="auto">
          <a:xfrm>
            <a:off x="0" y="863600"/>
            <a:ext cx="2333625" cy="2330450"/>
            <a:chOff x="0" y="544"/>
            <a:chExt cx="2086" cy="2084"/>
          </a:xfrm>
        </p:grpSpPr>
        <p:pic>
          <p:nvPicPr>
            <p:cNvPr id="129028" name="Picture 4"/>
            <p:cNvPicPr>
              <a:picLocks noChangeAspect="1" noChangeArrowheads="1"/>
            </p:cNvPicPr>
            <p:nvPr/>
          </p:nvPicPr>
          <p:blipFill>
            <a:blip r:embed="rId2" cstate="print"/>
            <a:srcRect b="9575"/>
            <a:stretch>
              <a:fillRect/>
            </a:stretch>
          </p:blipFill>
          <p:spPr bwMode="auto">
            <a:xfrm>
              <a:off x="0" y="544"/>
              <a:ext cx="2080" cy="1667"/>
            </a:xfrm>
            <a:prstGeom prst="rect">
              <a:avLst/>
            </a:prstGeom>
            <a:noFill/>
            <a:ln w="9525">
              <a:noFill/>
              <a:miter lim="800000"/>
              <a:headEnd/>
              <a:tailEnd/>
            </a:ln>
          </p:spPr>
        </p:pic>
        <p:sp>
          <p:nvSpPr>
            <p:cNvPr id="129029" name="Text Box 5"/>
            <p:cNvSpPr txBox="1">
              <a:spLocks noChangeArrowheads="1"/>
            </p:cNvSpPr>
            <p:nvPr/>
          </p:nvSpPr>
          <p:spPr bwMode="auto">
            <a:xfrm>
              <a:off x="0" y="2273"/>
              <a:ext cx="2086" cy="355"/>
            </a:xfrm>
            <a:prstGeom prst="rect">
              <a:avLst/>
            </a:prstGeom>
            <a:noFill/>
            <a:ln w="31750">
              <a:noFill/>
              <a:miter lim="800000"/>
              <a:headEnd/>
              <a:tailEnd/>
            </a:ln>
            <a:effectLst/>
          </p:spPr>
          <p:txBody>
            <a:bodyPr>
              <a:spAutoFit/>
            </a:bodyPr>
            <a:lstStyle/>
            <a:p>
              <a:pPr algn="ctr">
                <a:spcBef>
                  <a:spcPct val="50000"/>
                </a:spcBef>
              </a:pPr>
              <a:r>
                <a:rPr lang="en-GB" sz="2000"/>
                <a:t>Stephen Hawking</a:t>
              </a:r>
            </a:p>
          </p:txBody>
        </p:sp>
      </p:grpSp>
      <p:sp>
        <p:nvSpPr>
          <p:cNvPr id="129030" name="AutoShape 6"/>
          <p:cNvSpPr>
            <a:spLocks noChangeArrowheads="1"/>
          </p:cNvSpPr>
          <p:nvPr/>
        </p:nvSpPr>
        <p:spPr bwMode="auto">
          <a:xfrm>
            <a:off x="2862263" y="863600"/>
            <a:ext cx="6281737" cy="944563"/>
          </a:xfrm>
          <a:prstGeom prst="wedgeRoundRectCallout">
            <a:avLst>
              <a:gd name="adj1" fmla="val -70569"/>
              <a:gd name="adj2" fmla="val 61093"/>
              <a:gd name="adj3" fmla="val 16667"/>
            </a:avLst>
          </a:prstGeom>
          <a:solidFill>
            <a:schemeClr val="bg1"/>
          </a:solidFill>
          <a:ln w="31750">
            <a:solidFill>
              <a:schemeClr val="bg1"/>
            </a:solidFill>
            <a:miter lim="800000"/>
            <a:headEnd/>
            <a:tailEnd/>
          </a:ln>
          <a:effectLst/>
        </p:spPr>
        <p:txBody>
          <a:bodyPr/>
          <a:lstStyle/>
          <a:p>
            <a:pPr algn="ctr"/>
            <a:r>
              <a:rPr lang="en-GB">
                <a:solidFill>
                  <a:schemeClr val="tx1"/>
                </a:solidFill>
              </a:rPr>
              <a:t>Basically, how the universe will end depends on its “energy-mass density”.</a:t>
            </a:r>
          </a:p>
        </p:txBody>
      </p:sp>
      <p:grpSp>
        <p:nvGrpSpPr>
          <p:cNvPr id="129031" name="Group 7"/>
          <p:cNvGrpSpPr>
            <a:grpSpLocks/>
          </p:cNvGrpSpPr>
          <p:nvPr/>
        </p:nvGrpSpPr>
        <p:grpSpPr bwMode="auto">
          <a:xfrm>
            <a:off x="431800" y="3338513"/>
            <a:ext cx="8235950" cy="3519487"/>
            <a:chOff x="272" y="2103"/>
            <a:chExt cx="5188" cy="2217"/>
          </a:xfrm>
        </p:grpSpPr>
        <p:grpSp>
          <p:nvGrpSpPr>
            <p:cNvPr id="129032" name="Group 8"/>
            <p:cNvGrpSpPr>
              <a:grpSpLocks/>
            </p:cNvGrpSpPr>
            <p:nvPr/>
          </p:nvGrpSpPr>
          <p:grpSpPr bwMode="auto">
            <a:xfrm>
              <a:off x="555" y="2103"/>
              <a:ext cx="4876" cy="1956"/>
              <a:chOff x="555" y="2103"/>
              <a:chExt cx="4876" cy="1956"/>
            </a:xfrm>
          </p:grpSpPr>
          <p:sp>
            <p:nvSpPr>
              <p:cNvPr id="129033" name="Line 9"/>
              <p:cNvSpPr>
                <a:spLocks noChangeShapeType="1"/>
              </p:cNvSpPr>
              <p:nvPr/>
            </p:nvSpPr>
            <p:spPr bwMode="auto">
              <a:xfrm flipV="1">
                <a:off x="555" y="2103"/>
                <a:ext cx="0" cy="1956"/>
              </a:xfrm>
              <a:prstGeom prst="line">
                <a:avLst/>
              </a:prstGeom>
              <a:noFill/>
              <a:ln w="31750">
                <a:solidFill>
                  <a:schemeClr val="bg1"/>
                </a:solidFill>
                <a:round/>
                <a:headEnd/>
                <a:tailEnd type="triangle" w="med" len="med"/>
              </a:ln>
              <a:effectLst/>
            </p:spPr>
            <p:txBody>
              <a:bodyPr/>
              <a:lstStyle/>
              <a:p>
                <a:endParaRPr lang="en-AU"/>
              </a:p>
            </p:txBody>
          </p:sp>
          <p:sp>
            <p:nvSpPr>
              <p:cNvPr id="129034" name="Line 10"/>
              <p:cNvSpPr>
                <a:spLocks noChangeShapeType="1"/>
              </p:cNvSpPr>
              <p:nvPr/>
            </p:nvSpPr>
            <p:spPr bwMode="auto">
              <a:xfrm>
                <a:off x="555" y="4059"/>
                <a:ext cx="4876" cy="0"/>
              </a:xfrm>
              <a:prstGeom prst="line">
                <a:avLst/>
              </a:prstGeom>
              <a:noFill/>
              <a:ln w="31750">
                <a:solidFill>
                  <a:schemeClr val="bg1"/>
                </a:solidFill>
                <a:round/>
                <a:headEnd/>
                <a:tailEnd type="triangle" w="med" len="med"/>
              </a:ln>
              <a:effectLst/>
            </p:spPr>
            <p:txBody>
              <a:bodyPr/>
              <a:lstStyle/>
              <a:p>
                <a:endParaRPr lang="en-AU"/>
              </a:p>
            </p:txBody>
          </p:sp>
        </p:grpSp>
        <p:sp>
          <p:nvSpPr>
            <p:cNvPr id="129035" name="Text Box 11"/>
            <p:cNvSpPr txBox="1">
              <a:spLocks noChangeArrowheads="1"/>
            </p:cNvSpPr>
            <p:nvPr/>
          </p:nvSpPr>
          <p:spPr bwMode="auto">
            <a:xfrm rot="-5400000">
              <a:off x="-326" y="2786"/>
              <a:ext cx="1445" cy="250"/>
            </a:xfrm>
            <a:prstGeom prst="rect">
              <a:avLst/>
            </a:prstGeom>
            <a:noFill/>
            <a:ln w="31750">
              <a:noFill/>
              <a:miter lim="800000"/>
              <a:headEnd/>
              <a:tailEnd/>
            </a:ln>
            <a:effectLst/>
          </p:spPr>
          <p:txBody>
            <a:bodyPr>
              <a:spAutoFit/>
            </a:bodyPr>
            <a:lstStyle/>
            <a:p>
              <a:pPr>
                <a:spcBef>
                  <a:spcPct val="50000"/>
                </a:spcBef>
              </a:pPr>
              <a:r>
                <a:rPr lang="en-GB" sz="2000"/>
                <a:t>Size of universe</a:t>
              </a:r>
            </a:p>
          </p:txBody>
        </p:sp>
        <p:sp>
          <p:nvSpPr>
            <p:cNvPr id="129036" name="Text Box 12"/>
            <p:cNvSpPr txBox="1">
              <a:spLocks noChangeArrowheads="1"/>
            </p:cNvSpPr>
            <p:nvPr/>
          </p:nvSpPr>
          <p:spPr bwMode="auto">
            <a:xfrm>
              <a:off x="4864" y="4070"/>
              <a:ext cx="596" cy="250"/>
            </a:xfrm>
            <a:prstGeom prst="rect">
              <a:avLst/>
            </a:prstGeom>
            <a:noFill/>
            <a:ln w="31750">
              <a:noFill/>
              <a:miter lim="800000"/>
              <a:headEnd/>
              <a:tailEnd/>
            </a:ln>
            <a:effectLst/>
          </p:spPr>
          <p:txBody>
            <a:bodyPr>
              <a:spAutoFit/>
            </a:bodyPr>
            <a:lstStyle/>
            <a:p>
              <a:pPr>
                <a:spcBef>
                  <a:spcPct val="50000"/>
                </a:spcBef>
              </a:pPr>
              <a:r>
                <a:rPr lang="en-GB" sz="2000"/>
                <a:t>Time</a:t>
              </a:r>
            </a:p>
          </p:txBody>
        </p:sp>
      </p:grpSp>
      <p:sp>
        <p:nvSpPr>
          <p:cNvPr id="129037" name="Freeform 13"/>
          <p:cNvSpPr>
            <a:spLocks/>
          </p:cNvSpPr>
          <p:nvPr/>
        </p:nvSpPr>
        <p:spPr bwMode="auto">
          <a:xfrm>
            <a:off x="1241425" y="3519488"/>
            <a:ext cx="6480175" cy="2924175"/>
          </a:xfrm>
          <a:custGeom>
            <a:avLst/>
            <a:gdLst/>
            <a:ahLst/>
            <a:cxnLst>
              <a:cxn ang="0">
                <a:pos x="0" y="1842"/>
              </a:cxn>
              <a:cxn ang="0">
                <a:pos x="1672" y="737"/>
              </a:cxn>
              <a:cxn ang="0">
                <a:pos x="4082" y="0"/>
              </a:cxn>
            </a:cxnLst>
            <a:rect l="0" t="0" r="r" b="b"/>
            <a:pathLst>
              <a:path w="4082" h="1842">
                <a:moveTo>
                  <a:pt x="0" y="1842"/>
                </a:moveTo>
                <a:cubicBezTo>
                  <a:pt x="496" y="1443"/>
                  <a:pt x="992" y="1044"/>
                  <a:pt x="1672" y="737"/>
                </a:cubicBezTo>
                <a:cubicBezTo>
                  <a:pt x="2352" y="430"/>
                  <a:pt x="3217" y="215"/>
                  <a:pt x="4082" y="0"/>
                </a:cubicBezTo>
              </a:path>
            </a:pathLst>
          </a:custGeom>
          <a:noFill/>
          <a:ln w="50800" cap="flat" cmpd="sng">
            <a:solidFill>
              <a:srgbClr val="FF0000"/>
            </a:solidFill>
            <a:prstDash val="solid"/>
            <a:round/>
            <a:headEnd type="none" w="med" len="med"/>
            <a:tailEnd type="none" w="med" len="med"/>
          </a:ln>
          <a:effectLst/>
        </p:spPr>
        <p:txBody>
          <a:bodyPr/>
          <a:lstStyle/>
          <a:p>
            <a:endParaRPr lang="en-AU"/>
          </a:p>
        </p:txBody>
      </p:sp>
      <p:sp>
        <p:nvSpPr>
          <p:cNvPr id="129038" name="Freeform 14"/>
          <p:cNvSpPr>
            <a:spLocks/>
          </p:cNvSpPr>
          <p:nvPr/>
        </p:nvSpPr>
        <p:spPr bwMode="auto">
          <a:xfrm>
            <a:off x="1916113" y="4122738"/>
            <a:ext cx="5949950" cy="2320925"/>
          </a:xfrm>
          <a:custGeom>
            <a:avLst/>
            <a:gdLst/>
            <a:ahLst/>
            <a:cxnLst>
              <a:cxn ang="0">
                <a:pos x="0" y="1462"/>
              </a:cxn>
              <a:cxn ang="0">
                <a:pos x="709" y="754"/>
              </a:cxn>
              <a:cxn ang="0">
                <a:pos x="1446" y="272"/>
              </a:cxn>
              <a:cxn ang="0">
                <a:pos x="2297" y="45"/>
              </a:cxn>
              <a:cxn ang="0">
                <a:pos x="3748" y="0"/>
              </a:cxn>
            </a:cxnLst>
            <a:rect l="0" t="0" r="r" b="b"/>
            <a:pathLst>
              <a:path w="3748" h="1462">
                <a:moveTo>
                  <a:pt x="0" y="1462"/>
                </a:moveTo>
                <a:cubicBezTo>
                  <a:pt x="234" y="1207"/>
                  <a:pt x="468" y="952"/>
                  <a:pt x="709" y="754"/>
                </a:cubicBezTo>
                <a:cubicBezTo>
                  <a:pt x="950" y="556"/>
                  <a:pt x="1181" y="390"/>
                  <a:pt x="1446" y="272"/>
                </a:cubicBezTo>
                <a:cubicBezTo>
                  <a:pt x="1711" y="154"/>
                  <a:pt x="1913" y="90"/>
                  <a:pt x="2297" y="45"/>
                </a:cubicBezTo>
                <a:cubicBezTo>
                  <a:pt x="2681" y="0"/>
                  <a:pt x="3446" y="9"/>
                  <a:pt x="3748" y="0"/>
                </a:cubicBezTo>
              </a:path>
            </a:pathLst>
          </a:custGeom>
          <a:noFill/>
          <a:ln w="50800" cap="flat" cmpd="sng">
            <a:solidFill>
              <a:srgbClr val="3366FF"/>
            </a:solidFill>
            <a:prstDash val="solid"/>
            <a:round/>
            <a:headEnd type="none" w="med" len="med"/>
            <a:tailEnd type="none" w="med" len="med"/>
          </a:ln>
          <a:effectLst/>
        </p:spPr>
        <p:txBody>
          <a:bodyPr/>
          <a:lstStyle/>
          <a:p>
            <a:endParaRPr lang="en-AU"/>
          </a:p>
        </p:txBody>
      </p:sp>
      <p:sp>
        <p:nvSpPr>
          <p:cNvPr id="129039" name="Arc 15"/>
          <p:cNvSpPr>
            <a:spLocks/>
          </p:cNvSpPr>
          <p:nvPr/>
        </p:nvSpPr>
        <p:spPr bwMode="auto">
          <a:xfrm rot="11911534" flipV="1">
            <a:off x="2862263" y="4275138"/>
            <a:ext cx="5657850" cy="3130550"/>
          </a:xfrm>
          <a:custGeom>
            <a:avLst/>
            <a:gdLst>
              <a:gd name="G0" fmla="+- 17197 0 0"/>
              <a:gd name="G1" fmla="+- 21600 0 0"/>
              <a:gd name="G2" fmla="+- 21600 0 0"/>
              <a:gd name="T0" fmla="*/ 0 w 38797"/>
              <a:gd name="T1" fmla="*/ 8530 h 21600"/>
              <a:gd name="T2" fmla="*/ 38797 w 38797"/>
              <a:gd name="T3" fmla="*/ 21600 h 21600"/>
              <a:gd name="T4" fmla="*/ 17197 w 38797"/>
              <a:gd name="T5" fmla="*/ 21600 h 21600"/>
            </a:gdLst>
            <a:ahLst/>
            <a:cxnLst>
              <a:cxn ang="0">
                <a:pos x="T0" y="T1"/>
              </a:cxn>
              <a:cxn ang="0">
                <a:pos x="T2" y="T3"/>
              </a:cxn>
              <a:cxn ang="0">
                <a:pos x="T4" y="T5"/>
              </a:cxn>
            </a:cxnLst>
            <a:rect l="0" t="0" r="r" b="b"/>
            <a:pathLst>
              <a:path w="38797" h="21600" fill="none" extrusionOk="0">
                <a:moveTo>
                  <a:pt x="0" y="8530"/>
                </a:moveTo>
                <a:cubicBezTo>
                  <a:pt x="4084" y="3155"/>
                  <a:pt x="10446" y="-1"/>
                  <a:pt x="17197" y="0"/>
                </a:cubicBezTo>
                <a:cubicBezTo>
                  <a:pt x="29126" y="0"/>
                  <a:pt x="38797" y="9670"/>
                  <a:pt x="38797" y="21600"/>
                </a:cubicBezTo>
              </a:path>
              <a:path w="38797" h="21600" stroke="0" extrusionOk="0">
                <a:moveTo>
                  <a:pt x="0" y="8530"/>
                </a:moveTo>
                <a:cubicBezTo>
                  <a:pt x="4084" y="3155"/>
                  <a:pt x="10446" y="-1"/>
                  <a:pt x="17197" y="0"/>
                </a:cubicBezTo>
                <a:cubicBezTo>
                  <a:pt x="29126" y="0"/>
                  <a:pt x="38797" y="9670"/>
                  <a:pt x="38797" y="21600"/>
                </a:cubicBezTo>
                <a:lnTo>
                  <a:pt x="17197" y="21600"/>
                </a:lnTo>
                <a:close/>
              </a:path>
            </a:pathLst>
          </a:custGeom>
          <a:noFill/>
          <a:ln w="50800">
            <a:solidFill>
              <a:srgbClr val="339966"/>
            </a:solidFill>
            <a:round/>
            <a:headEnd/>
            <a:tailEnd/>
          </a:ln>
          <a:effectLst/>
        </p:spPr>
        <p:txBody>
          <a:bodyPr wrap="none" anchor="ctr"/>
          <a:lstStyle/>
          <a:p>
            <a:endParaRPr lang="en-AU"/>
          </a:p>
        </p:txBody>
      </p:sp>
      <p:sp>
        <p:nvSpPr>
          <p:cNvPr id="129040" name="Text Box 16"/>
          <p:cNvSpPr txBox="1">
            <a:spLocks noChangeArrowheads="1"/>
          </p:cNvSpPr>
          <p:nvPr/>
        </p:nvSpPr>
        <p:spPr bwMode="auto">
          <a:xfrm>
            <a:off x="5516563" y="2933700"/>
            <a:ext cx="2159000" cy="449263"/>
          </a:xfrm>
          <a:prstGeom prst="rect">
            <a:avLst/>
          </a:prstGeom>
          <a:noFill/>
          <a:ln w="31750" algn="ctr">
            <a:solidFill>
              <a:srgbClr val="FF0000"/>
            </a:solidFill>
            <a:miter lim="800000"/>
            <a:headEnd/>
            <a:tailEnd/>
          </a:ln>
          <a:effectLst/>
        </p:spPr>
        <p:txBody>
          <a:bodyPr/>
          <a:lstStyle/>
          <a:p>
            <a:pPr algn="ctr">
              <a:spcBef>
                <a:spcPct val="50000"/>
              </a:spcBef>
            </a:pPr>
            <a:r>
              <a:rPr lang="en-GB" sz="2000" dirty="0">
                <a:hlinkClick r:id="rId3" action="ppaction://hlinkfile"/>
              </a:rPr>
              <a:t>Open universe</a:t>
            </a:r>
            <a:endParaRPr lang="en-GB" sz="2000" dirty="0"/>
          </a:p>
        </p:txBody>
      </p:sp>
      <p:sp>
        <p:nvSpPr>
          <p:cNvPr id="129041" name="Text Box 17"/>
          <p:cNvSpPr txBox="1">
            <a:spLocks noChangeArrowheads="1"/>
          </p:cNvSpPr>
          <p:nvPr/>
        </p:nvSpPr>
        <p:spPr bwMode="auto">
          <a:xfrm>
            <a:off x="6237288" y="5273675"/>
            <a:ext cx="1422400" cy="763588"/>
          </a:xfrm>
          <a:prstGeom prst="rect">
            <a:avLst/>
          </a:prstGeom>
          <a:noFill/>
          <a:ln w="31750" algn="ctr">
            <a:solidFill>
              <a:srgbClr val="339966"/>
            </a:solidFill>
            <a:miter lim="800000"/>
            <a:headEnd/>
            <a:tailEnd/>
          </a:ln>
          <a:effectLst/>
        </p:spPr>
        <p:txBody>
          <a:bodyPr/>
          <a:lstStyle/>
          <a:p>
            <a:pPr algn="ctr">
              <a:spcBef>
                <a:spcPct val="50000"/>
              </a:spcBef>
            </a:pPr>
            <a:r>
              <a:rPr lang="en-GB" sz="2000"/>
              <a:t>Closed universe</a:t>
            </a:r>
          </a:p>
        </p:txBody>
      </p:sp>
      <p:sp>
        <p:nvSpPr>
          <p:cNvPr id="129042" name="Text Box 18"/>
          <p:cNvSpPr txBox="1">
            <a:spLocks noChangeArrowheads="1"/>
          </p:cNvSpPr>
          <p:nvPr/>
        </p:nvSpPr>
        <p:spPr bwMode="auto">
          <a:xfrm>
            <a:off x="7721600" y="4194175"/>
            <a:ext cx="1422400" cy="763588"/>
          </a:xfrm>
          <a:prstGeom prst="rect">
            <a:avLst/>
          </a:prstGeom>
          <a:noFill/>
          <a:ln w="31750" algn="ctr">
            <a:solidFill>
              <a:srgbClr val="3366FF"/>
            </a:solidFill>
            <a:miter lim="800000"/>
            <a:headEnd/>
            <a:tailEnd/>
          </a:ln>
          <a:effectLst/>
        </p:spPr>
        <p:txBody>
          <a:bodyPr/>
          <a:lstStyle/>
          <a:p>
            <a:pPr algn="ctr">
              <a:spcBef>
                <a:spcPct val="50000"/>
              </a:spcBef>
            </a:pPr>
            <a:r>
              <a:rPr lang="en-GB" sz="2000"/>
              <a:t>Critical density</a:t>
            </a:r>
          </a:p>
        </p:txBody>
      </p:sp>
      <p:grpSp>
        <p:nvGrpSpPr>
          <p:cNvPr id="129043" name="Group 19"/>
          <p:cNvGrpSpPr>
            <a:grpSpLocks/>
          </p:cNvGrpSpPr>
          <p:nvPr/>
        </p:nvGrpSpPr>
        <p:grpSpPr bwMode="auto">
          <a:xfrm>
            <a:off x="3806825" y="2979738"/>
            <a:ext cx="855663" cy="3463925"/>
            <a:chOff x="2398" y="1877"/>
            <a:chExt cx="539" cy="2182"/>
          </a:xfrm>
        </p:grpSpPr>
        <p:sp>
          <p:nvSpPr>
            <p:cNvPr id="129044" name="Line 20"/>
            <p:cNvSpPr>
              <a:spLocks noChangeShapeType="1"/>
            </p:cNvSpPr>
            <p:nvPr/>
          </p:nvSpPr>
          <p:spPr bwMode="auto">
            <a:xfrm>
              <a:off x="2653" y="2217"/>
              <a:ext cx="0" cy="1842"/>
            </a:xfrm>
            <a:prstGeom prst="line">
              <a:avLst/>
            </a:prstGeom>
            <a:noFill/>
            <a:ln w="31750">
              <a:solidFill>
                <a:srgbClr val="FFFF00"/>
              </a:solidFill>
              <a:prstDash val="dash"/>
              <a:round/>
              <a:headEnd/>
              <a:tailEnd/>
            </a:ln>
            <a:effectLst/>
          </p:spPr>
          <p:txBody>
            <a:bodyPr/>
            <a:lstStyle/>
            <a:p>
              <a:endParaRPr lang="en-AU"/>
            </a:p>
          </p:txBody>
        </p:sp>
        <p:sp>
          <p:nvSpPr>
            <p:cNvPr id="129045" name="Text Box 21"/>
            <p:cNvSpPr txBox="1">
              <a:spLocks noChangeArrowheads="1"/>
            </p:cNvSpPr>
            <p:nvPr/>
          </p:nvSpPr>
          <p:spPr bwMode="auto">
            <a:xfrm>
              <a:off x="2398" y="1877"/>
              <a:ext cx="539" cy="270"/>
            </a:xfrm>
            <a:prstGeom prst="rect">
              <a:avLst/>
            </a:prstGeom>
            <a:noFill/>
            <a:ln w="31750">
              <a:solidFill>
                <a:srgbClr val="FFFF00"/>
              </a:solidFill>
              <a:miter lim="800000"/>
              <a:headEnd/>
              <a:tailEnd/>
            </a:ln>
            <a:effectLst/>
          </p:spPr>
          <p:txBody>
            <a:bodyPr>
              <a:spAutoFit/>
            </a:bodyPr>
            <a:lstStyle/>
            <a:p>
              <a:pPr algn="ctr">
                <a:spcBef>
                  <a:spcPct val="50000"/>
                </a:spcBef>
              </a:pPr>
              <a:r>
                <a:rPr lang="en-GB" sz="2000"/>
                <a:t>Now</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9027"/>
                                        </p:tgtEl>
                                        <p:attrNameLst>
                                          <p:attrName>style.visibility</p:attrName>
                                        </p:attrNameLst>
                                      </p:cBhvr>
                                      <p:to>
                                        <p:strVal val="visible"/>
                                      </p:to>
                                    </p:set>
                                    <p:anim calcmode="lin" valueType="num">
                                      <p:cBhvr additive="base">
                                        <p:cTn id="7" dur="500" fill="hold"/>
                                        <p:tgtEl>
                                          <p:spTgt spid="129027"/>
                                        </p:tgtEl>
                                        <p:attrNameLst>
                                          <p:attrName>ppt_x</p:attrName>
                                        </p:attrNameLst>
                                      </p:cBhvr>
                                      <p:tavLst>
                                        <p:tav tm="0">
                                          <p:val>
                                            <p:strVal val="0-#ppt_w/2"/>
                                          </p:val>
                                        </p:tav>
                                        <p:tav tm="100000">
                                          <p:val>
                                            <p:strVal val="#ppt_x"/>
                                          </p:val>
                                        </p:tav>
                                      </p:tavLst>
                                    </p:anim>
                                    <p:anim calcmode="lin" valueType="num">
                                      <p:cBhvr additive="base">
                                        <p:cTn id="8" dur="500" fill="hold"/>
                                        <p:tgtEl>
                                          <p:spTgt spid="1290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9030"/>
                                        </p:tgtEl>
                                        <p:attrNameLst>
                                          <p:attrName>style.visibility</p:attrName>
                                        </p:attrNameLst>
                                      </p:cBhvr>
                                      <p:to>
                                        <p:strVal val="visible"/>
                                      </p:to>
                                    </p:set>
                                    <p:animEffect transition="in" filter="wipe(left)">
                                      <p:cBhvr>
                                        <p:cTn id="13" dur="500"/>
                                        <p:tgtEl>
                                          <p:spTgt spid="12903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29031"/>
                                        </p:tgtEl>
                                        <p:attrNameLst>
                                          <p:attrName>style.visibility</p:attrName>
                                        </p:attrNameLst>
                                      </p:cBhvr>
                                      <p:to>
                                        <p:strVal val="visible"/>
                                      </p:to>
                                    </p:set>
                                    <p:animEffect transition="in" filter="wipe(left)">
                                      <p:cBhvr>
                                        <p:cTn id="18" dur="500"/>
                                        <p:tgtEl>
                                          <p:spTgt spid="1290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9037"/>
                                        </p:tgtEl>
                                        <p:attrNameLst>
                                          <p:attrName>style.visibility</p:attrName>
                                        </p:attrNameLst>
                                      </p:cBhvr>
                                      <p:to>
                                        <p:strVal val="visible"/>
                                      </p:to>
                                    </p:set>
                                    <p:animEffect transition="in" filter="wipe(left)">
                                      <p:cBhvr>
                                        <p:cTn id="23" dur="500"/>
                                        <p:tgtEl>
                                          <p:spTgt spid="12903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9040"/>
                                        </p:tgtEl>
                                        <p:attrNameLst>
                                          <p:attrName>style.visibility</p:attrName>
                                        </p:attrNameLst>
                                      </p:cBhvr>
                                      <p:to>
                                        <p:strVal val="visible"/>
                                      </p:to>
                                    </p:set>
                                    <p:animEffect transition="in" filter="wipe(left)">
                                      <p:cBhvr>
                                        <p:cTn id="28" dur="500"/>
                                        <p:tgtEl>
                                          <p:spTgt spid="1290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9038"/>
                                        </p:tgtEl>
                                        <p:attrNameLst>
                                          <p:attrName>style.visibility</p:attrName>
                                        </p:attrNameLst>
                                      </p:cBhvr>
                                      <p:to>
                                        <p:strVal val="visible"/>
                                      </p:to>
                                    </p:set>
                                    <p:animEffect transition="in" filter="wipe(left)">
                                      <p:cBhvr>
                                        <p:cTn id="33" dur="500"/>
                                        <p:tgtEl>
                                          <p:spTgt spid="12903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9042"/>
                                        </p:tgtEl>
                                        <p:attrNameLst>
                                          <p:attrName>style.visibility</p:attrName>
                                        </p:attrNameLst>
                                      </p:cBhvr>
                                      <p:to>
                                        <p:strVal val="visible"/>
                                      </p:to>
                                    </p:set>
                                    <p:animEffect transition="in" filter="wipe(left)">
                                      <p:cBhvr>
                                        <p:cTn id="38" dur="500"/>
                                        <p:tgtEl>
                                          <p:spTgt spid="12904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29039"/>
                                        </p:tgtEl>
                                        <p:attrNameLst>
                                          <p:attrName>style.visibility</p:attrName>
                                        </p:attrNameLst>
                                      </p:cBhvr>
                                      <p:to>
                                        <p:strVal val="visible"/>
                                      </p:to>
                                    </p:set>
                                    <p:animEffect transition="in" filter="wipe(left)">
                                      <p:cBhvr>
                                        <p:cTn id="43" dur="500"/>
                                        <p:tgtEl>
                                          <p:spTgt spid="12903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9041"/>
                                        </p:tgtEl>
                                        <p:attrNameLst>
                                          <p:attrName>style.visibility</p:attrName>
                                        </p:attrNameLst>
                                      </p:cBhvr>
                                      <p:to>
                                        <p:strVal val="visible"/>
                                      </p:to>
                                    </p:set>
                                    <p:animEffect transition="in" filter="wipe(left)">
                                      <p:cBhvr>
                                        <p:cTn id="48" dur="500"/>
                                        <p:tgtEl>
                                          <p:spTgt spid="12904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29043"/>
                                        </p:tgtEl>
                                        <p:attrNameLst>
                                          <p:attrName>style.visibility</p:attrName>
                                        </p:attrNameLst>
                                      </p:cBhvr>
                                      <p:to>
                                        <p:strVal val="visible"/>
                                      </p:to>
                                    </p:set>
                                    <p:animEffect transition="in" filter="wipe(up)">
                                      <p:cBhvr>
                                        <p:cTn id="53" dur="500"/>
                                        <p:tgtEl>
                                          <p:spTgt spid="129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animBg="1"/>
      <p:bldP spid="129037" grpId="0" animBg="1"/>
      <p:bldP spid="129038" grpId="0" animBg="1"/>
      <p:bldP spid="129039" grpId="0" animBg="1"/>
      <p:bldP spid="129040" grpId="0" animBg="1"/>
      <p:bldP spid="129041" grpId="0" animBg="1"/>
      <p:bldP spid="1290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67F7C-1C87-41FD-822D-1A45867DF239}" type="datetime1">
              <a:rPr lang="en-GB" smtClean="0"/>
              <a:pPr/>
              <a:t>31/08/2012</a:t>
            </a:fld>
            <a:endParaRPr lang="en-GB"/>
          </a:p>
        </p:txBody>
      </p:sp>
      <p:pic>
        <p:nvPicPr>
          <p:cNvPr id="31746" name="Picture 2" descr="http://www.aerospaceguide.net/telescope/spitz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57347"/>
            <a:ext cx="4286250" cy="32194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41825" y="255952"/>
            <a:ext cx="4569010" cy="1938992"/>
          </a:xfrm>
          <a:prstGeom prst="rect">
            <a:avLst/>
          </a:prstGeom>
          <a:noFill/>
        </p:spPr>
        <p:txBody>
          <a:bodyPr wrap="square" rtlCol="0">
            <a:spAutoFit/>
          </a:bodyPr>
          <a:lstStyle/>
          <a:p>
            <a:r>
              <a:rPr lang="en-AU" sz="2000" dirty="0" smtClean="0"/>
              <a:t>Spitzer space telescope ‘sees’ in the Infra-red spectrum range. These frequencies penetrate through the clouds of dust and gas in space that block out much of the information in the visible range.</a:t>
            </a:r>
            <a:endParaRPr lang="en-AU" sz="2000" dirty="0"/>
          </a:p>
        </p:txBody>
      </p:sp>
      <p:sp>
        <p:nvSpPr>
          <p:cNvPr id="4" name="TextBox 3"/>
          <p:cNvSpPr txBox="1"/>
          <p:nvPr/>
        </p:nvSpPr>
        <p:spPr>
          <a:xfrm>
            <a:off x="6726330" y="1940730"/>
            <a:ext cx="684803" cy="461665"/>
          </a:xfrm>
          <a:prstGeom prst="rect">
            <a:avLst/>
          </a:prstGeom>
          <a:noFill/>
        </p:spPr>
        <p:txBody>
          <a:bodyPr wrap="none" rtlCol="0">
            <a:spAutoFit/>
          </a:bodyPr>
          <a:lstStyle/>
          <a:p>
            <a:r>
              <a:rPr lang="en-AU" dirty="0" smtClean="0">
                <a:hlinkClick r:id="rId3"/>
              </a:rPr>
              <a:t>link</a:t>
            </a:r>
            <a:endParaRPr lang="en-AU" dirty="0"/>
          </a:p>
        </p:txBody>
      </p:sp>
      <p:pic>
        <p:nvPicPr>
          <p:cNvPr id="31748" name="Picture 4" descr="http://upload.wikimedia.org/wikipedia/commons/thumb/5/51/Galex.jpg/250px-Gale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491714"/>
            <a:ext cx="2381250" cy="29622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870698" y="5062381"/>
            <a:ext cx="684803" cy="461665"/>
          </a:xfrm>
          <a:prstGeom prst="rect">
            <a:avLst/>
          </a:prstGeom>
          <a:noFill/>
        </p:spPr>
        <p:txBody>
          <a:bodyPr wrap="none" rtlCol="0">
            <a:spAutoFit/>
          </a:bodyPr>
          <a:lstStyle/>
          <a:p>
            <a:r>
              <a:rPr lang="en-AU" dirty="0" smtClean="0">
                <a:hlinkClick r:id="rId5"/>
              </a:rPr>
              <a:t>link</a:t>
            </a:r>
            <a:endParaRPr lang="en-AU" dirty="0"/>
          </a:p>
        </p:txBody>
      </p:sp>
      <p:sp>
        <p:nvSpPr>
          <p:cNvPr id="6" name="TextBox 5"/>
          <p:cNvSpPr txBox="1"/>
          <p:nvPr/>
        </p:nvSpPr>
        <p:spPr>
          <a:xfrm>
            <a:off x="2641102" y="3591940"/>
            <a:ext cx="3116902" cy="1323439"/>
          </a:xfrm>
          <a:prstGeom prst="rect">
            <a:avLst/>
          </a:prstGeom>
          <a:noFill/>
        </p:spPr>
        <p:txBody>
          <a:bodyPr wrap="square" rtlCol="0">
            <a:spAutoFit/>
          </a:bodyPr>
          <a:lstStyle/>
          <a:p>
            <a:r>
              <a:rPr lang="en-AU" sz="2000" dirty="0" err="1" smtClean="0"/>
              <a:t>Galex</a:t>
            </a:r>
            <a:r>
              <a:rPr lang="en-AU" sz="2000" dirty="0" smtClean="0"/>
              <a:t> looks at the e-m spectrum in the Ultra-violet range to study star formation</a:t>
            </a:r>
            <a:endParaRPr lang="en-AU" sz="2000" dirty="0"/>
          </a:p>
        </p:txBody>
      </p:sp>
      <p:pic>
        <p:nvPicPr>
          <p:cNvPr id="31750" name="Picture 6" descr="http://astronomy.swin.edu.au/cms/imagedb/albums/scaled_cache/m16a01_6-160x19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8574" y="2698702"/>
            <a:ext cx="2475512" cy="29737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86063" y="5805996"/>
            <a:ext cx="4494563" cy="1015663"/>
          </a:xfrm>
          <a:prstGeom prst="rect">
            <a:avLst/>
          </a:prstGeom>
          <a:noFill/>
        </p:spPr>
        <p:txBody>
          <a:bodyPr wrap="square" rtlCol="0">
            <a:spAutoFit/>
          </a:bodyPr>
          <a:lstStyle/>
          <a:p>
            <a:r>
              <a:rPr lang="en-AU" sz="2000" dirty="0" smtClean="0"/>
              <a:t>Chandra examines X-rays from very energetic events such as exploding stars and black holes</a:t>
            </a:r>
            <a:endParaRPr lang="en-AU" sz="2000" dirty="0"/>
          </a:p>
        </p:txBody>
      </p:sp>
      <p:sp>
        <p:nvSpPr>
          <p:cNvPr id="8" name="TextBox 7"/>
          <p:cNvSpPr txBox="1"/>
          <p:nvPr/>
        </p:nvSpPr>
        <p:spPr>
          <a:xfrm>
            <a:off x="8166226" y="5214796"/>
            <a:ext cx="599844" cy="400110"/>
          </a:xfrm>
          <a:prstGeom prst="rect">
            <a:avLst/>
          </a:prstGeom>
          <a:noFill/>
        </p:spPr>
        <p:txBody>
          <a:bodyPr wrap="none" rtlCol="0">
            <a:spAutoFit/>
          </a:bodyPr>
          <a:lstStyle/>
          <a:p>
            <a:r>
              <a:rPr lang="en-AU" sz="2000" dirty="0" smtClean="0">
                <a:hlinkClick r:id="rId7"/>
              </a:rPr>
              <a:t>link</a:t>
            </a:r>
            <a:endParaRPr lang="en-AU" sz="2000" dirty="0"/>
          </a:p>
        </p:txBody>
      </p:sp>
    </p:spTree>
    <p:extLst>
      <p:ext uri="{BB962C8B-B14F-4D97-AF65-F5344CB8AC3E}">
        <p14:creationId xmlns:p14="http://schemas.microsoft.com/office/powerpoint/2010/main" val="38390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31748"/>
                                        </p:tgtEl>
                                        <p:attrNameLst>
                                          <p:attrName>style.visibility</p:attrName>
                                        </p:attrNameLst>
                                      </p:cBhvr>
                                      <p:to>
                                        <p:strVal val="visible"/>
                                      </p:to>
                                    </p:set>
                                    <p:animEffect transition="in" filter="circle(in)">
                                      <p:cBhvr>
                                        <p:cTn id="16" dur="2000"/>
                                        <p:tgtEl>
                                          <p:spTgt spid="31748"/>
                                        </p:tgtEl>
                                      </p:cBhvr>
                                    </p:animEffect>
                                  </p:childTnLst>
                                </p:cTn>
                              </p:par>
                            </p:childTnLst>
                          </p:cTn>
                        </p:par>
                        <p:par>
                          <p:cTn id="17" fill="hold">
                            <p:stCondLst>
                              <p:cond delay="2000"/>
                            </p:stCondLst>
                            <p:childTnLst>
                              <p:par>
                                <p:cTn id="18" presetID="6" presetClass="entr" presetSubtype="16"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2000"/>
                                        <p:tgtEl>
                                          <p:spTgt spid="6"/>
                                        </p:tgtEl>
                                      </p:cBhvr>
                                    </p:animEffect>
                                  </p:childTnLst>
                                </p:cTn>
                              </p:par>
                            </p:childTnLst>
                          </p:cTn>
                        </p:par>
                        <p:par>
                          <p:cTn id="21" fill="hold">
                            <p:stCondLst>
                              <p:cond delay="4000"/>
                            </p:stCondLst>
                            <p:childTnLst>
                              <p:par>
                                <p:cTn id="22" presetID="6"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1750"/>
                                        </p:tgtEl>
                                        <p:attrNameLst>
                                          <p:attrName>style.visibility</p:attrName>
                                        </p:attrNameLst>
                                      </p:cBhvr>
                                      <p:to>
                                        <p:strVal val="visible"/>
                                      </p:to>
                                    </p:set>
                                    <p:animEffect transition="in" filter="circle(in)">
                                      <p:cBhvr>
                                        <p:cTn id="29" dur="2000"/>
                                        <p:tgtEl>
                                          <p:spTgt spid="31750"/>
                                        </p:tgtEl>
                                      </p:cBhvr>
                                    </p:animEffect>
                                  </p:childTnLst>
                                </p:cTn>
                              </p:par>
                            </p:childTnLst>
                          </p:cTn>
                        </p:par>
                        <p:par>
                          <p:cTn id="30" fill="hold">
                            <p:stCondLst>
                              <p:cond delay="2000"/>
                            </p:stCondLst>
                            <p:childTnLst>
                              <p:par>
                                <p:cTn id="31" presetID="6" presetClass="entr" presetSubtype="16" fill="hold" nodeType="after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circle(in)">
                                      <p:cBhvr>
                                        <p:cTn id="33" dur="2000"/>
                                        <p:tgtEl>
                                          <p:spTgt spid="7">
                                            <p:txEl>
                                              <p:pRg st="0" end="0"/>
                                            </p:txEl>
                                          </p:spTgt>
                                        </p:tgtEl>
                                      </p:cBhvr>
                                    </p:animEffect>
                                  </p:childTnLst>
                                </p:cTn>
                              </p:par>
                            </p:childTnLst>
                          </p:cTn>
                        </p:par>
                        <p:par>
                          <p:cTn id="34" fill="hold">
                            <p:stCondLst>
                              <p:cond delay="4000"/>
                            </p:stCondLst>
                            <p:childTnLst>
                              <p:par>
                                <p:cTn id="35" presetID="6" presetClass="entr" presetSubtype="1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ircle(in)">
                                      <p:cBhvr>
                                        <p:cTn id="3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9616A2-7867-4AAC-8D53-0E734B34430A}" type="datetime1">
              <a:rPr lang="en-GB" smtClean="0"/>
              <a:pPr/>
              <a:t>31/08/2012</a:t>
            </a:fld>
            <a:endParaRPr lang="en-GB"/>
          </a:p>
        </p:txBody>
      </p:sp>
      <p:sp>
        <p:nvSpPr>
          <p:cNvPr id="5" name="TextBox 4"/>
          <p:cNvSpPr txBox="1"/>
          <p:nvPr/>
        </p:nvSpPr>
        <p:spPr>
          <a:xfrm>
            <a:off x="556591" y="715617"/>
            <a:ext cx="7726018" cy="1200329"/>
          </a:xfrm>
          <a:prstGeom prst="rect">
            <a:avLst/>
          </a:prstGeom>
          <a:noFill/>
        </p:spPr>
        <p:txBody>
          <a:bodyPr wrap="square" rtlCol="0">
            <a:spAutoFit/>
          </a:bodyPr>
          <a:lstStyle/>
          <a:p>
            <a:r>
              <a:rPr lang="en-AU" dirty="0" smtClean="0"/>
              <a:t>SKA will operate in the 70MHz to 10GHz range.</a:t>
            </a:r>
          </a:p>
          <a:p>
            <a:r>
              <a:rPr lang="en-AU" dirty="0" smtClean="0"/>
              <a:t>What wavelengths do these frequencies correspond to and what region of the </a:t>
            </a:r>
            <a:r>
              <a:rPr lang="en-AU" dirty="0" err="1" smtClean="0"/>
              <a:t>e.m</a:t>
            </a:r>
            <a:r>
              <a:rPr lang="en-AU" dirty="0" smtClean="0"/>
              <a:t>. spectrum will it see? </a:t>
            </a:r>
          </a:p>
        </p:txBody>
      </p:sp>
      <p:sp>
        <p:nvSpPr>
          <p:cNvPr id="6" name="TextBox 5"/>
          <p:cNvSpPr txBox="1"/>
          <p:nvPr/>
        </p:nvSpPr>
        <p:spPr>
          <a:xfrm>
            <a:off x="5103845" y="2267338"/>
            <a:ext cx="2430474" cy="461665"/>
          </a:xfrm>
          <a:prstGeom prst="rect">
            <a:avLst/>
          </a:prstGeom>
          <a:noFill/>
        </p:spPr>
        <p:txBody>
          <a:bodyPr wrap="none" rtlCol="0">
            <a:spAutoFit/>
          </a:bodyPr>
          <a:lstStyle/>
          <a:p>
            <a:r>
              <a:rPr lang="en-AU" dirty="0" smtClean="0">
                <a:solidFill>
                  <a:srgbClr val="FFFF00"/>
                </a:solidFill>
              </a:rPr>
              <a:t>4.29m to 0.03m</a:t>
            </a:r>
            <a:endParaRPr lang="en-AU" dirty="0">
              <a:solidFill>
                <a:srgbClr val="FFFF00"/>
              </a:solidFill>
            </a:endParaRPr>
          </a:p>
        </p:txBody>
      </p:sp>
      <p:sp>
        <p:nvSpPr>
          <p:cNvPr id="7" name="TextBox 6"/>
          <p:cNvSpPr txBox="1"/>
          <p:nvPr/>
        </p:nvSpPr>
        <p:spPr>
          <a:xfrm>
            <a:off x="3415003" y="2864498"/>
            <a:ext cx="4987263" cy="461665"/>
          </a:xfrm>
          <a:prstGeom prst="rect">
            <a:avLst/>
          </a:prstGeom>
          <a:noFill/>
        </p:spPr>
        <p:txBody>
          <a:bodyPr wrap="none" rtlCol="0">
            <a:spAutoFit/>
          </a:bodyPr>
          <a:lstStyle/>
          <a:p>
            <a:r>
              <a:rPr lang="en-AU" dirty="0" smtClean="0">
                <a:solidFill>
                  <a:srgbClr val="FFFF00"/>
                </a:solidFill>
              </a:rPr>
              <a:t>Radio frequencies to micro-waves</a:t>
            </a:r>
            <a:endParaRPr lang="en-AU" dirty="0">
              <a:solidFill>
                <a:srgbClr val="FFFF00"/>
              </a:solidFill>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91" y="3628730"/>
            <a:ext cx="7543800" cy="277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1746"/>
                                        </p:tgtEl>
                                        <p:attrNameLst>
                                          <p:attrName>style.visibility</p:attrName>
                                        </p:attrNameLst>
                                      </p:cBhvr>
                                      <p:to>
                                        <p:strVal val="visible"/>
                                      </p:to>
                                    </p:set>
                                    <p:animEffect transition="in" filter="circle(in)">
                                      <p:cBhvr>
                                        <p:cTn id="12" dur="2000"/>
                                        <p:tgtEl>
                                          <p:spTgt spid="3174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tobyspinks.com/images/EarthSun_030708.jpg"/>
          <p:cNvPicPr>
            <a:picLocks noChangeAspect="1" noChangeArrowheads="1"/>
          </p:cNvPicPr>
          <p:nvPr/>
        </p:nvPicPr>
        <p:blipFill>
          <a:blip r:embed="rId2" cstate="print"/>
          <a:srcRect/>
          <a:stretch>
            <a:fillRect/>
          </a:stretch>
        </p:blipFill>
        <p:spPr bwMode="auto">
          <a:xfrm>
            <a:off x="27402" y="0"/>
            <a:ext cx="9116598" cy="6858000"/>
          </a:xfrm>
          <a:prstGeom prst="rect">
            <a:avLst/>
          </a:prstGeom>
          <a:noFill/>
        </p:spPr>
      </p:pic>
      <p:sp>
        <p:nvSpPr>
          <p:cNvPr id="9" name="TextBox 8"/>
          <p:cNvSpPr txBox="1"/>
          <p:nvPr/>
        </p:nvSpPr>
        <p:spPr>
          <a:xfrm>
            <a:off x="0" y="2080319"/>
            <a:ext cx="5989983" cy="830997"/>
          </a:xfrm>
          <a:prstGeom prst="rect">
            <a:avLst/>
          </a:prstGeom>
          <a:noFill/>
        </p:spPr>
        <p:txBody>
          <a:bodyPr wrap="square" rtlCol="0">
            <a:spAutoFit/>
          </a:bodyPr>
          <a:lstStyle/>
          <a:p>
            <a:r>
              <a:rPr lang="en-AU" dirty="0" smtClean="0"/>
              <a:t>Distances in space are huge – we measure them with huge units:</a:t>
            </a:r>
            <a:endParaRPr lang="en-AU" dirty="0"/>
          </a:p>
        </p:txBody>
      </p:sp>
      <p:sp>
        <p:nvSpPr>
          <p:cNvPr id="10" name="TextBox 9"/>
          <p:cNvSpPr txBox="1"/>
          <p:nvPr/>
        </p:nvSpPr>
        <p:spPr>
          <a:xfrm>
            <a:off x="27402" y="3765699"/>
            <a:ext cx="9116598" cy="1938992"/>
          </a:xfrm>
          <a:prstGeom prst="rect">
            <a:avLst/>
          </a:prstGeom>
          <a:noFill/>
        </p:spPr>
        <p:txBody>
          <a:bodyPr wrap="none" rtlCol="0">
            <a:spAutoFit/>
          </a:bodyPr>
          <a:lstStyle/>
          <a:p>
            <a:r>
              <a:rPr lang="en-AU" dirty="0" smtClean="0"/>
              <a:t>Astronomical unit (AU) – Earth to Sun distance, 150 million km</a:t>
            </a:r>
          </a:p>
          <a:p>
            <a:endParaRPr lang="en-AU" dirty="0" smtClean="0"/>
          </a:p>
          <a:p>
            <a:r>
              <a:rPr lang="en-AU" dirty="0" smtClean="0"/>
              <a:t>The light year (</a:t>
            </a:r>
            <a:r>
              <a:rPr lang="en-AU" dirty="0" err="1" smtClean="0"/>
              <a:t>ly</a:t>
            </a:r>
            <a:r>
              <a:rPr lang="en-AU" dirty="0" smtClean="0"/>
              <a:t>) – distance travelled by light in one year</a:t>
            </a:r>
          </a:p>
          <a:p>
            <a:endParaRPr lang="en-AU" dirty="0" smtClean="0"/>
          </a:p>
          <a:p>
            <a:r>
              <a:rPr lang="en-AU" dirty="0" smtClean="0"/>
              <a:t>The parsec (pc) – 3.26 </a:t>
            </a:r>
            <a:r>
              <a:rPr lang="en-AU" dirty="0" err="1" smtClean="0"/>
              <a:t>ly</a:t>
            </a:r>
            <a:endParaRPr lang="en-AU" dirty="0"/>
          </a:p>
        </p:txBody>
      </p:sp>
      <p:sp>
        <p:nvSpPr>
          <p:cNvPr id="11" name="TextBox 10"/>
          <p:cNvSpPr txBox="1"/>
          <p:nvPr/>
        </p:nvSpPr>
        <p:spPr>
          <a:xfrm>
            <a:off x="7604796" y="4853570"/>
            <a:ext cx="1539204" cy="461665"/>
          </a:xfrm>
          <a:prstGeom prst="rect">
            <a:avLst/>
          </a:prstGeom>
          <a:noFill/>
        </p:spPr>
        <p:txBody>
          <a:bodyPr wrap="none" rtlCol="0">
            <a:spAutoFit/>
          </a:bodyPr>
          <a:lstStyle/>
          <a:p>
            <a:r>
              <a:rPr lang="en-AU" dirty="0" smtClean="0">
                <a:solidFill>
                  <a:srgbClr val="FFFF00"/>
                </a:solidFill>
                <a:latin typeface="Calibri"/>
                <a:cs typeface="Calibri"/>
              </a:rPr>
              <a:t>≈ </a:t>
            </a:r>
            <a:r>
              <a:rPr lang="en-AU" dirty="0" smtClean="0">
                <a:solidFill>
                  <a:srgbClr val="FFFF00"/>
                </a:solidFill>
              </a:rPr>
              <a:t>10 </a:t>
            </a:r>
            <a:r>
              <a:rPr lang="en-AU" baseline="30000" dirty="0" smtClean="0">
                <a:solidFill>
                  <a:srgbClr val="FFFF00"/>
                </a:solidFill>
              </a:rPr>
              <a:t>13</a:t>
            </a:r>
            <a:r>
              <a:rPr lang="en-AU" dirty="0" smtClean="0">
                <a:solidFill>
                  <a:srgbClr val="FFFF00"/>
                </a:solidFill>
              </a:rPr>
              <a:t> km</a:t>
            </a:r>
            <a:endParaRPr lang="en-AU" dirty="0">
              <a:solidFill>
                <a:srgbClr val="FFFF00"/>
              </a:solidFill>
            </a:endParaRPr>
          </a:p>
        </p:txBody>
      </p:sp>
      <p:sp>
        <p:nvSpPr>
          <p:cNvPr id="12" name="TextBox 11"/>
          <p:cNvSpPr txBox="1"/>
          <p:nvPr/>
        </p:nvSpPr>
        <p:spPr>
          <a:xfrm>
            <a:off x="546067" y="386652"/>
            <a:ext cx="2295821" cy="707886"/>
          </a:xfrm>
          <a:prstGeom prst="rect">
            <a:avLst/>
          </a:prstGeom>
          <a:noFill/>
        </p:spPr>
        <p:txBody>
          <a:bodyPr wrap="none" rtlCol="0">
            <a:spAutoFit/>
          </a:bodyPr>
          <a:lstStyle/>
          <a:p>
            <a:r>
              <a:rPr lang="en-AU" sz="4000" b="1" dirty="0" smtClean="0"/>
              <a:t>Distance</a:t>
            </a:r>
            <a:endParaRPr lang="en-AU" sz="4000" b="1" dirty="0"/>
          </a:p>
        </p:txBody>
      </p:sp>
      <p:sp>
        <p:nvSpPr>
          <p:cNvPr id="2" name="TextBox 1"/>
          <p:cNvSpPr txBox="1"/>
          <p:nvPr/>
        </p:nvSpPr>
        <p:spPr>
          <a:xfrm>
            <a:off x="2762585" y="1020057"/>
            <a:ext cx="2842445" cy="461665"/>
          </a:xfrm>
          <a:prstGeom prst="rect">
            <a:avLst/>
          </a:prstGeom>
          <a:noFill/>
        </p:spPr>
        <p:txBody>
          <a:bodyPr wrap="none" rtlCol="0">
            <a:spAutoFit/>
          </a:bodyPr>
          <a:lstStyle/>
          <a:p>
            <a:r>
              <a:rPr lang="en-AU" dirty="0" smtClean="0">
                <a:solidFill>
                  <a:schemeClr val="accent1">
                    <a:lumMod val="60000"/>
                    <a:lumOff val="40000"/>
                  </a:schemeClr>
                </a:solidFill>
                <a:hlinkClick r:id="rId3"/>
              </a:rPr>
              <a:t>Universe scale link</a:t>
            </a:r>
            <a:endParaRPr lang="en-AU" dirty="0">
              <a:solidFill>
                <a:schemeClr val="accent1">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amond(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http://www.aerospaceweb.org/question/astronomy/solar-system/solar-system.jpg"/>
          <p:cNvPicPr>
            <a:picLocks noChangeAspect="1" noChangeArrowheads="1"/>
          </p:cNvPicPr>
          <p:nvPr/>
        </p:nvPicPr>
        <p:blipFill>
          <a:blip r:embed="rId2" cstate="print"/>
          <a:srcRect/>
          <a:stretch>
            <a:fillRect/>
          </a:stretch>
        </p:blipFill>
        <p:spPr bwMode="auto">
          <a:xfrm>
            <a:off x="0" y="1"/>
            <a:ext cx="9144000" cy="6858000"/>
          </a:xfrm>
          <a:prstGeom prst="rect">
            <a:avLst/>
          </a:prstGeom>
          <a:noFill/>
        </p:spPr>
      </p:pic>
      <p:sp>
        <p:nvSpPr>
          <p:cNvPr id="4" name="TextBox 3"/>
          <p:cNvSpPr txBox="1"/>
          <p:nvPr/>
        </p:nvSpPr>
        <p:spPr>
          <a:xfrm>
            <a:off x="685800" y="168443"/>
            <a:ext cx="3838074" cy="646331"/>
          </a:xfrm>
          <a:prstGeom prst="rect">
            <a:avLst/>
          </a:prstGeom>
          <a:noFill/>
        </p:spPr>
        <p:txBody>
          <a:bodyPr wrap="square" rtlCol="0">
            <a:spAutoFit/>
          </a:bodyPr>
          <a:lstStyle/>
          <a:p>
            <a:r>
              <a:rPr lang="en-AU" sz="3600" dirty="0" smtClean="0"/>
              <a:t>Travel in space</a:t>
            </a:r>
            <a:endParaRPr lang="en-AU" sz="3600" dirty="0"/>
          </a:p>
        </p:txBody>
      </p:sp>
      <p:sp>
        <p:nvSpPr>
          <p:cNvPr id="5" name="TextBox 4"/>
          <p:cNvSpPr txBox="1"/>
          <p:nvPr/>
        </p:nvSpPr>
        <p:spPr>
          <a:xfrm>
            <a:off x="0" y="806116"/>
            <a:ext cx="8341786" cy="1200329"/>
          </a:xfrm>
          <a:prstGeom prst="rect">
            <a:avLst/>
          </a:prstGeom>
          <a:noFill/>
        </p:spPr>
        <p:txBody>
          <a:bodyPr wrap="square" rtlCol="0">
            <a:spAutoFit/>
          </a:bodyPr>
          <a:lstStyle/>
          <a:p>
            <a:r>
              <a:rPr lang="en-AU" dirty="0" smtClean="0"/>
              <a:t>This would be easy at the speed of light. We could pass the Moon in just over a second, the Sun in 8 minutes and even be at Pluto in 5 hours.</a:t>
            </a:r>
            <a:endParaRPr lang="en-AU" dirty="0"/>
          </a:p>
        </p:txBody>
      </p:sp>
      <p:sp>
        <p:nvSpPr>
          <p:cNvPr id="7" name="TextBox 6"/>
          <p:cNvSpPr txBox="1"/>
          <p:nvPr/>
        </p:nvSpPr>
        <p:spPr>
          <a:xfrm>
            <a:off x="5928055" y="5288340"/>
            <a:ext cx="3215945" cy="1569660"/>
          </a:xfrm>
          <a:prstGeom prst="rect">
            <a:avLst/>
          </a:prstGeom>
          <a:noFill/>
        </p:spPr>
        <p:txBody>
          <a:bodyPr wrap="none" rtlCol="0">
            <a:spAutoFit/>
          </a:bodyPr>
          <a:lstStyle/>
          <a:p>
            <a:r>
              <a:rPr lang="en-AU" dirty="0" smtClean="0"/>
              <a:t>Confirm these times.</a:t>
            </a:r>
          </a:p>
          <a:p>
            <a:r>
              <a:rPr lang="en-AU" dirty="0" smtClean="0"/>
              <a:t>400 000km to Moon</a:t>
            </a:r>
          </a:p>
          <a:p>
            <a:r>
              <a:rPr lang="en-AU" dirty="0" smtClean="0"/>
              <a:t>150 million km to Sun</a:t>
            </a:r>
          </a:p>
          <a:p>
            <a:r>
              <a:rPr lang="en-AU" dirty="0" smtClean="0"/>
              <a:t>6 billion km to Pluto</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3490"/>
                                        </p:tgtEl>
                                        <p:attrNameLst>
                                          <p:attrName>style.visibility</p:attrName>
                                        </p:attrNameLst>
                                      </p:cBhvr>
                                      <p:to>
                                        <p:strVal val="visible"/>
                                      </p:to>
                                    </p:set>
                                    <p:animEffect transition="in" filter="checkerboard(across)">
                                      <p:cBhvr>
                                        <p:cTn id="12" dur="1000"/>
                                        <p:tgtEl>
                                          <p:spTgt spid="634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http://www.futurehi.net/images/deepfield.jpg"/>
          <p:cNvPicPr>
            <a:picLocks noChangeAspect="1" noChangeArrowheads="1"/>
          </p:cNvPicPr>
          <p:nvPr/>
        </p:nvPicPr>
        <p:blipFill>
          <a:blip r:embed="rId2" cstate="print"/>
          <a:srcRect/>
          <a:stretch>
            <a:fillRect/>
          </a:stretch>
        </p:blipFill>
        <p:spPr bwMode="auto">
          <a:xfrm>
            <a:off x="0" y="0"/>
            <a:ext cx="9176452" cy="6858000"/>
          </a:xfrm>
          <a:prstGeom prst="rect">
            <a:avLst/>
          </a:prstGeom>
          <a:noFill/>
        </p:spPr>
      </p:pic>
      <p:sp>
        <p:nvSpPr>
          <p:cNvPr id="3" name="Date Placeholder 2"/>
          <p:cNvSpPr>
            <a:spLocks noGrp="1"/>
          </p:cNvSpPr>
          <p:nvPr>
            <p:ph type="dt" sz="half" idx="10"/>
          </p:nvPr>
        </p:nvSpPr>
        <p:spPr/>
        <p:txBody>
          <a:bodyPr/>
          <a:lstStyle/>
          <a:p>
            <a:fld id="{DBEC1430-AA01-45A6-8232-FB053810AD69}" type="datetime1">
              <a:rPr lang="en-GB" smtClean="0"/>
              <a:pPr/>
              <a:t>31/08/2012</a:t>
            </a:fld>
            <a:endParaRPr lang="en-GB"/>
          </a:p>
        </p:txBody>
      </p:sp>
      <p:sp>
        <p:nvSpPr>
          <p:cNvPr id="4" name="TextBox 3"/>
          <p:cNvSpPr txBox="1"/>
          <p:nvPr/>
        </p:nvSpPr>
        <p:spPr>
          <a:xfrm>
            <a:off x="324854" y="360947"/>
            <a:ext cx="8295286" cy="1569660"/>
          </a:xfrm>
          <a:prstGeom prst="rect">
            <a:avLst/>
          </a:prstGeom>
          <a:noFill/>
        </p:spPr>
        <p:txBody>
          <a:bodyPr wrap="square" rtlCol="0">
            <a:spAutoFit/>
          </a:bodyPr>
          <a:lstStyle/>
          <a:p>
            <a:r>
              <a:rPr lang="en-AU" dirty="0" smtClean="0"/>
              <a:t>From then on things would take a little longer!</a:t>
            </a:r>
          </a:p>
          <a:p>
            <a:r>
              <a:rPr lang="en-AU" dirty="0" smtClean="0"/>
              <a:t>4.2 years to the next star and 100 000 years to cross the galaxy.</a:t>
            </a:r>
          </a:p>
          <a:p>
            <a:r>
              <a:rPr lang="en-AU" dirty="0" smtClean="0"/>
              <a:t>How long to explore the Universe?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8610"/>
                                        </p:tgtEl>
                                        <p:attrNameLst>
                                          <p:attrName>style.visibility</p:attrName>
                                        </p:attrNameLst>
                                      </p:cBhvr>
                                      <p:to>
                                        <p:strVal val="visible"/>
                                      </p:to>
                                    </p:set>
                                    <p:animEffect transition="in" filter="checkerboard(across)">
                                      <p:cBhvr>
                                        <p:cTn id="12" dur="1000"/>
                                        <p:tgtEl>
                                          <p:spTgt spid="68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EC1430-AA01-45A6-8232-FB053810AD69}" type="datetime1">
              <a:rPr lang="en-GB" smtClean="0"/>
              <a:pPr/>
              <a:t>31/08/2012</a:t>
            </a:fld>
            <a:endParaRPr lang="en-GB"/>
          </a:p>
        </p:txBody>
      </p:sp>
      <p:sp>
        <p:nvSpPr>
          <p:cNvPr id="4" name="TextBox 3"/>
          <p:cNvSpPr txBox="1"/>
          <p:nvPr/>
        </p:nvSpPr>
        <p:spPr>
          <a:xfrm>
            <a:off x="721895" y="649705"/>
            <a:ext cx="6094938" cy="830997"/>
          </a:xfrm>
          <a:prstGeom prst="rect">
            <a:avLst/>
          </a:prstGeom>
          <a:noFill/>
        </p:spPr>
        <p:txBody>
          <a:bodyPr wrap="none" rtlCol="0">
            <a:spAutoFit/>
          </a:bodyPr>
          <a:lstStyle/>
          <a:p>
            <a:r>
              <a:rPr lang="en-AU" dirty="0" smtClean="0"/>
              <a:t>Unfortunately we cannot travel this fast.</a:t>
            </a:r>
          </a:p>
          <a:p>
            <a:r>
              <a:rPr lang="en-AU" dirty="0" smtClean="0"/>
              <a:t>Our fastest satellites travel at 16 kms</a:t>
            </a:r>
            <a:r>
              <a:rPr lang="en-AU" baseline="30000" dirty="0" smtClean="0"/>
              <a:t>-1</a:t>
            </a:r>
            <a:r>
              <a:rPr lang="en-AU" dirty="0" smtClean="0"/>
              <a:t>.</a:t>
            </a:r>
            <a:endParaRPr lang="en-AU" baseline="30000" dirty="0"/>
          </a:p>
        </p:txBody>
      </p:sp>
      <p:sp>
        <p:nvSpPr>
          <p:cNvPr id="5" name="TextBox 4"/>
          <p:cNvSpPr txBox="1"/>
          <p:nvPr/>
        </p:nvSpPr>
        <p:spPr>
          <a:xfrm>
            <a:off x="6797841" y="1431758"/>
            <a:ext cx="684803" cy="461665"/>
          </a:xfrm>
          <a:prstGeom prst="rect">
            <a:avLst/>
          </a:prstGeom>
          <a:noFill/>
        </p:spPr>
        <p:txBody>
          <a:bodyPr wrap="none" rtlCol="0">
            <a:spAutoFit/>
          </a:bodyPr>
          <a:lstStyle/>
          <a:p>
            <a:r>
              <a:rPr lang="en-AU" dirty="0" smtClean="0">
                <a:hlinkClick r:id="rId2"/>
              </a:rPr>
              <a:t>link</a:t>
            </a:r>
            <a:endParaRPr lang="en-AU" dirty="0"/>
          </a:p>
        </p:txBody>
      </p:sp>
      <p:sp>
        <p:nvSpPr>
          <p:cNvPr id="6" name="TextBox 5"/>
          <p:cNvSpPr txBox="1"/>
          <p:nvPr/>
        </p:nvSpPr>
        <p:spPr>
          <a:xfrm>
            <a:off x="385010" y="2057400"/>
            <a:ext cx="8321509" cy="461665"/>
          </a:xfrm>
          <a:prstGeom prst="rect">
            <a:avLst/>
          </a:prstGeom>
          <a:noFill/>
        </p:spPr>
        <p:txBody>
          <a:bodyPr wrap="none" rtlCol="0">
            <a:spAutoFit/>
          </a:bodyPr>
          <a:lstStyle/>
          <a:p>
            <a:r>
              <a:rPr lang="en-AU" dirty="0" smtClean="0"/>
              <a:t>How long would it take to reach Pluto? </a:t>
            </a:r>
            <a:r>
              <a:rPr lang="en-AU" dirty="0" err="1" smtClean="0"/>
              <a:t>Proxima</a:t>
            </a:r>
            <a:r>
              <a:rPr lang="en-AU" dirty="0" smtClean="0"/>
              <a:t> </a:t>
            </a:r>
            <a:r>
              <a:rPr lang="en-AU" dirty="0" err="1" smtClean="0"/>
              <a:t>centauri</a:t>
            </a:r>
            <a:r>
              <a:rPr lang="en-AU" dirty="0" smtClean="0"/>
              <a:t>?</a:t>
            </a:r>
            <a:endParaRPr lang="en-AU" dirty="0"/>
          </a:p>
        </p:txBody>
      </p:sp>
      <p:sp>
        <p:nvSpPr>
          <p:cNvPr id="7" name="TextBox 6"/>
          <p:cNvSpPr txBox="1"/>
          <p:nvPr/>
        </p:nvSpPr>
        <p:spPr>
          <a:xfrm>
            <a:off x="4283242" y="2658979"/>
            <a:ext cx="1598515" cy="461665"/>
          </a:xfrm>
          <a:prstGeom prst="rect">
            <a:avLst/>
          </a:prstGeom>
          <a:noFill/>
        </p:spPr>
        <p:txBody>
          <a:bodyPr wrap="none" rtlCol="0">
            <a:spAutoFit/>
          </a:bodyPr>
          <a:lstStyle/>
          <a:p>
            <a:r>
              <a:rPr lang="en-AU" dirty="0" smtClean="0">
                <a:solidFill>
                  <a:srgbClr val="FFFF00"/>
                </a:solidFill>
              </a:rPr>
              <a:t>11.9 years</a:t>
            </a:r>
            <a:endParaRPr lang="en-AU" dirty="0">
              <a:solidFill>
                <a:srgbClr val="FFFF00"/>
              </a:solidFill>
            </a:endParaRPr>
          </a:p>
        </p:txBody>
      </p:sp>
      <p:sp>
        <p:nvSpPr>
          <p:cNvPr id="8" name="TextBox 7"/>
          <p:cNvSpPr txBox="1"/>
          <p:nvPr/>
        </p:nvSpPr>
        <p:spPr>
          <a:xfrm>
            <a:off x="6641432" y="2779295"/>
            <a:ext cx="2087431" cy="461665"/>
          </a:xfrm>
          <a:prstGeom prst="rect">
            <a:avLst/>
          </a:prstGeom>
          <a:noFill/>
        </p:spPr>
        <p:txBody>
          <a:bodyPr wrap="none" rtlCol="0">
            <a:spAutoFit/>
          </a:bodyPr>
          <a:lstStyle/>
          <a:p>
            <a:r>
              <a:rPr lang="en-AU" dirty="0" smtClean="0">
                <a:solidFill>
                  <a:srgbClr val="FFFF00"/>
                </a:solidFill>
              </a:rPr>
              <a:t>78 750 years</a:t>
            </a:r>
            <a:endParaRPr lang="en-AU" dirty="0">
              <a:solidFill>
                <a:srgbClr val="FFFF00"/>
              </a:solidFill>
            </a:endParaRPr>
          </a:p>
        </p:txBody>
      </p:sp>
      <p:pic>
        <p:nvPicPr>
          <p:cNvPr id="69634" name="Picture 2" descr="http://fineartamerica.com/images-medium/space-shuttle-discovery-steven-palmer.jpg"/>
          <p:cNvPicPr>
            <a:picLocks noChangeAspect="1" noChangeArrowheads="1"/>
          </p:cNvPicPr>
          <p:nvPr/>
        </p:nvPicPr>
        <p:blipFill>
          <a:blip r:embed="rId3" cstate="print"/>
          <a:srcRect/>
          <a:stretch>
            <a:fillRect/>
          </a:stretch>
        </p:blipFill>
        <p:spPr bwMode="auto">
          <a:xfrm>
            <a:off x="3429000" y="3441032"/>
            <a:ext cx="5715000" cy="341696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9634"/>
                                        </p:tgtEl>
                                        <p:attrNameLst>
                                          <p:attrName>style.visibility</p:attrName>
                                        </p:attrNameLst>
                                      </p:cBhvr>
                                      <p:to>
                                        <p:strVal val="visible"/>
                                      </p:to>
                                    </p:set>
                                    <p:animEffect transition="in" filter="checkerboard(across)">
                                      <p:cBhvr>
                                        <p:cTn id="17" dur="1000"/>
                                        <p:tgtEl>
                                          <p:spTgt spid="69634"/>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amond(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amond(in)">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404541" y="1289031"/>
            <a:ext cx="7825295" cy="1569660"/>
          </a:xfrm>
          <a:prstGeom prst="rect">
            <a:avLst/>
          </a:prstGeom>
          <a:noFill/>
        </p:spPr>
        <p:txBody>
          <a:bodyPr wrap="square" rtlCol="0">
            <a:spAutoFit/>
          </a:bodyPr>
          <a:lstStyle/>
          <a:p>
            <a:r>
              <a:rPr lang="en-AU" dirty="0" smtClean="0"/>
              <a:t>The parsec is the distance to a star that subtends a 2 </a:t>
            </a:r>
            <a:r>
              <a:rPr lang="en-AU" dirty="0" err="1" smtClean="0"/>
              <a:t>arcsecond</a:t>
            </a:r>
            <a:r>
              <a:rPr lang="en-AU" dirty="0" smtClean="0"/>
              <a:t> angle from the baseline of the Earth’s orbit. This is 3.26 </a:t>
            </a:r>
            <a:r>
              <a:rPr lang="en-AU" dirty="0" err="1" smtClean="0"/>
              <a:t>ly</a:t>
            </a:r>
            <a:r>
              <a:rPr lang="en-AU" dirty="0" smtClean="0"/>
              <a:t>.</a:t>
            </a:r>
          </a:p>
          <a:p>
            <a:r>
              <a:rPr lang="en-AU" dirty="0" smtClean="0"/>
              <a:t>(One degree = 60 minutes and 1 minute = 60 seconds)</a:t>
            </a:r>
            <a:endParaRPr lang="en-AU" dirty="0"/>
          </a:p>
        </p:txBody>
      </p:sp>
      <p:pic>
        <p:nvPicPr>
          <p:cNvPr id="24578" name="Picture 2"/>
          <p:cNvPicPr>
            <a:picLocks noChangeAspect="1" noChangeArrowheads="1"/>
          </p:cNvPicPr>
          <p:nvPr/>
        </p:nvPicPr>
        <p:blipFill>
          <a:blip r:embed="rId2" cstate="print"/>
          <a:srcRect/>
          <a:stretch>
            <a:fillRect/>
          </a:stretch>
        </p:blipFill>
        <p:spPr bwMode="auto">
          <a:xfrm>
            <a:off x="5811917" y="3072196"/>
            <a:ext cx="2600325" cy="3324225"/>
          </a:xfrm>
          <a:prstGeom prst="rect">
            <a:avLst/>
          </a:prstGeom>
          <a:noFill/>
          <a:ln w="9525">
            <a:noFill/>
            <a:miter lim="800000"/>
            <a:headEnd/>
            <a:tailEnd/>
          </a:ln>
        </p:spPr>
      </p:pic>
      <p:sp>
        <p:nvSpPr>
          <p:cNvPr id="6" name="TextBox 5"/>
          <p:cNvSpPr txBox="1"/>
          <p:nvPr/>
        </p:nvSpPr>
        <p:spPr>
          <a:xfrm>
            <a:off x="3830284" y="3558516"/>
            <a:ext cx="1981633" cy="707886"/>
          </a:xfrm>
          <a:prstGeom prst="rect">
            <a:avLst/>
          </a:prstGeom>
          <a:noFill/>
        </p:spPr>
        <p:txBody>
          <a:bodyPr wrap="none" rtlCol="0">
            <a:spAutoFit/>
          </a:bodyPr>
          <a:lstStyle/>
          <a:p>
            <a:r>
              <a:rPr lang="en-AU" dirty="0" smtClean="0">
                <a:hlinkClick r:id="rId3"/>
              </a:rPr>
              <a:t>Animation</a:t>
            </a:r>
            <a:endParaRPr lang="en-AU" dirty="0" smtClean="0"/>
          </a:p>
          <a:p>
            <a:r>
              <a:rPr lang="en-AU" sz="1600" dirty="0" smtClean="0"/>
              <a:t>(go to parallax lab)</a:t>
            </a:r>
            <a:endParaRPr lang="en-AU" sz="1600" dirty="0"/>
          </a:p>
        </p:txBody>
      </p:sp>
      <p:sp>
        <p:nvSpPr>
          <p:cNvPr id="7" name="TextBox 6"/>
          <p:cNvSpPr txBox="1"/>
          <p:nvPr/>
        </p:nvSpPr>
        <p:spPr>
          <a:xfrm>
            <a:off x="774739" y="4374776"/>
            <a:ext cx="4437529" cy="1938992"/>
          </a:xfrm>
          <a:prstGeom prst="rect">
            <a:avLst/>
          </a:prstGeom>
          <a:noFill/>
        </p:spPr>
        <p:txBody>
          <a:bodyPr wrap="square" rtlCol="0">
            <a:spAutoFit/>
          </a:bodyPr>
          <a:lstStyle/>
          <a:p>
            <a:r>
              <a:rPr lang="en-AU" dirty="0" smtClean="0"/>
              <a:t>The nearest star, </a:t>
            </a:r>
            <a:r>
              <a:rPr lang="en-AU" dirty="0" err="1" smtClean="0"/>
              <a:t>proxima</a:t>
            </a:r>
            <a:r>
              <a:rPr lang="en-AU" dirty="0" smtClean="0"/>
              <a:t> Centauri, after our Sun, is 4.2 </a:t>
            </a:r>
            <a:r>
              <a:rPr lang="en-AU" dirty="0" err="1" smtClean="0"/>
              <a:t>ly</a:t>
            </a:r>
            <a:r>
              <a:rPr lang="en-AU" dirty="0" smtClean="0"/>
              <a:t> away, so we can only use this method for the closest stars.</a:t>
            </a:r>
            <a:endParaRPr lang="en-AU" dirty="0"/>
          </a:p>
        </p:txBody>
      </p:sp>
      <p:sp>
        <p:nvSpPr>
          <p:cNvPr id="8" name="TextBox 7"/>
          <p:cNvSpPr txBox="1"/>
          <p:nvPr/>
        </p:nvSpPr>
        <p:spPr>
          <a:xfrm>
            <a:off x="172995" y="183399"/>
            <a:ext cx="8971005" cy="830997"/>
          </a:xfrm>
          <a:prstGeom prst="rect">
            <a:avLst/>
          </a:prstGeom>
          <a:noFill/>
        </p:spPr>
        <p:txBody>
          <a:bodyPr wrap="square" rtlCol="0">
            <a:spAutoFit/>
          </a:bodyPr>
          <a:lstStyle/>
          <a:p>
            <a:r>
              <a:rPr lang="en-AU" dirty="0" smtClean="0"/>
              <a:t>Distances to close stars can be measured using geometrical methods</a:t>
            </a:r>
            <a:endParaRPr lang="en-A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0" cap="flat" cmpd="sng" algn="ctr">
          <a:solidFill>
            <a:schemeClr val="bg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Comic Sans MS" pitchFamily="66" charset="0"/>
          </a:defRPr>
        </a:defPPr>
      </a:lstStyle>
    </a:spDef>
    <a:lnDef>
      <a:spPr bwMode="auto">
        <a:xfrm>
          <a:off x="0" y="0"/>
          <a:ext cx="1" cy="1"/>
        </a:xfrm>
        <a:custGeom>
          <a:avLst/>
          <a:gdLst/>
          <a:ahLst/>
          <a:cxnLst/>
          <a:rect l="0" t="0" r="0" b="0"/>
          <a:pathLst/>
        </a:custGeom>
        <a:noFill/>
        <a:ln w="31750" cap="flat" cmpd="sng" algn="ctr">
          <a:solidFill>
            <a:schemeClr val="bg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Comic Sans MS" pitchFamily="66" charset="0"/>
          </a:defRPr>
        </a:defPPr>
      </a:lstStyle>
    </a:lnDef>
  </a:objectDefaults>
  <a:extraClrSchemeLst>
    <a:extraClrScheme>
      <a:clrScheme name="Blank 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B5B48ECF942E49BDDB27148D759865" ma:contentTypeVersion="0" ma:contentTypeDescription="Create a new document." ma:contentTypeScope="" ma:versionID="2f2bcade313a63988a85b3753b8b456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D7DEFFE-485E-4E74-B2B9-3CC990EBE45D}"/>
</file>

<file path=customXml/itemProps2.xml><?xml version="1.0" encoding="utf-8"?>
<ds:datastoreItem xmlns:ds="http://schemas.openxmlformats.org/officeDocument/2006/customXml" ds:itemID="{799C41C3-0BB8-499A-9659-9D6D6C7FD737}"/>
</file>

<file path=customXml/itemProps3.xml><?xml version="1.0" encoding="utf-8"?>
<ds:datastoreItem xmlns:ds="http://schemas.openxmlformats.org/officeDocument/2006/customXml" ds:itemID="{ED50942B-AD96-471E-998A-BCACAC7D0AA2}"/>
</file>

<file path=docProps/app.xml><?xml version="1.0" encoding="utf-8"?>
<Properties xmlns="http://schemas.openxmlformats.org/officeDocument/2006/extended-properties" xmlns:vt="http://schemas.openxmlformats.org/officeDocument/2006/docPropsVTypes">
  <Template>C:\WINDOWS\Application Data\Microsoft\Templates\Blank Presentation.pot</Template>
  <TotalTime>7888</TotalTime>
  <Words>1503</Words>
  <Application>Microsoft Office PowerPoint</Application>
  <PresentationFormat>On-screen Show (4:3)</PresentationFormat>
  <Paragraphs>224</Paragraphs>
  <Slides>28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Blank presentation</vt:lpstr>
      <vt:lpstr>Equation</vt:lpstr>
      <vt:lpstr>Evidence about the origins of the universe…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Evidence about the origins of the universe…</vt:lpstr>
      <vt:lpstr>PowerPoint Presentation</vt:lpstr>
      <vt:lpstr>PowerPoint Presentation</vt:lpstr>
      <vt:lpstr>PowerPoint Presentation</vt:lpstr>
      <vt:lpstr>PowerPoint Presentation</vt:lpstr>
      <vt:lpstr>PowerPoint Presentation</vt:lpstr>
      <vt:lpstr>Doppler Effect</vt:lpstr>
      <vt:lpstr>PowerPoint Presentation</vt:lpstr>
      <vt:lpstr>Hubble’s Law</vt:lpstr>
      <vt:lpstr>Hubble’s Law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of the Universe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Waves and Radiation</dc:title>
  <dc:creator>W Richards</dc:creator>
  <cp:lastModifiedBy>Nigel Fraser</cp:lastModifiedBy>
  <cp:revision>357</cp:revision>
  <dcterms:created xsi:type="dcterms:W3CDTF">2002-01-13T12:23:54Z</dcterms:created>
  <dcterms:modified xsi:type="dcterms:W3CDTF">2012-08-31T04:40:50Z</dcterms:modified>
</cp:coreProperties>
</file>