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s/slide4.xml" ContentType="application/vnd.openxmlformats-officedocument.presentationml.slide+xml"/>
  <Override PartName="/ppt/slides/slide16.xml" ContentType="application/vnd.openxmlformats-officedocument.presentationml.slide+xml"/>
  <Override PartName="/ppt/slides/slide1.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3.xml" ContentType="application/vnd.openxmlformats-officedocument.presentationml.slide+xml"/>
  <Override PartName="/ppt/slides/slide24.xml" ContentType="application/vnd.openxmlformats-officedocument.presentationml.slide+xml"/>
  <Override PartName="/ppt/slides/slide26.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5.xml" ContentType="application/vnd.openxmlformats-officedocument.presentationml.slide+xml"/>
  <Override PartName="/ppt/slides/slide29.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9.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23.xml" ContentType="application/vnd.openxmlformats-officedocument.presentationml.notesSlide+xml"/>
  <Override PartName="/ppt/notesSlides/notesSlide30.xml" ContentType="application/vnd.openxmlformats-officedocument.presentationml.notesSlide+xml"/>
  <Override PartName="/ppt/slideMasters/slideMaster1.xml" ContentType="application/vnd.openxmlformats-officedocument.presentationml.slideMaster+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32.xml" ContentType="application/vnd.openxmlformats-officedocument.presentationml.notesSlide+xml"/>
  <Override PartName="/ppt/notesSlides/notesSlide31.xml" ContentType="application/vnd.openxmlformats-officedocument.presentationml.notesSlide+xml"/>
  <Override PartName="/ppt/notesSlides/notesSlide22.xml" ContentType="application/vnd.openxmlformats-officedocument.presentationml.notesSlide+xml"/>
  <Override PartName="/ppt/notesSlides/notesSlide18.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notesSlides/notesSlide3.xml" ContentType="application/vnd.openxmlformats-officedocument.presentationml.notesSlide+xml"/>
  <Override PartName="/ppt/notesSlides/notesSlide15.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notesSlides/notesSlide6.xml" ContentType="application/vnd.openxmlformats-officedocument.presentationml.notesSlide+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3.xml" ContentType="application/vnd.openxmlformats-officedocument.presentationml.notesSlide+xml"/>
  <Override PartName="/ppt/notesSlides/notesSlide12.xml" ContentType="application/vnd.openxmlformats-officedocument.presentationml.notesSlide+xml"/>
  <Override PartName="/ppt/notesSlides/notesSlide11.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5"/>
  </p:notesMasterIdLst>
  <p:handoutMasterIdLst>
    <p:handoutMasterId r:id="rId36"/>
  </p:handoutMasterIdLst>
  <p:sldIdLst>
    <p:sldId id="256" r:id="rId2"/>
    <p:sldId id="264" r:id="rId3"/>
    <p:sldId id="265" r:id="rId4"/>
    <p:sldId id="266" r:id="rId5"/>
    <p:sldId id="267" r:id="rId6"/>
    <p:sldId id="268" r:id="rId7"/>
    <p:sldId id="269" r:id="rId8"/>
    <p:sldId id="270" r:id="rId9"/>
    <p:sldId id="271" r:id="rId10"/>
    <p:sldId id="272" r:id="rId11"/>
    <p:sldId id="273" r:id="rId12"/>
    <p:sldId id="274" r:id="rId13"/>
    <p:sldId id="275" r:id="rId14"/>
    <p:sldId id="276" r:id="rId15"/>
    <p:sldId id="277" r:id="rId16"/>
    <p:sldId id="278" r:id="rId17"/>
    <p:sldId id="279" r:id="rId18"/>
    <p:sldId id="280" r:id="rId19"/>
    <p:sldId id="281" r:id="rId20"/>
    <p:sldId id="282" r:id="rId21"/>
    <p:sldId id="283" r:id="rId22"/>
    <p:sldId id="284" r:id="rId23"/>
    <p:sldId id="285" r:id="rId24"/>
    <p:sldId id="286" r:id="rId25"/>
    <p:sldId id="287" r:id="rId26"/>
    <p:sldId id="288" r:id="rId27"/>
    <p:sldId id="289" r:id="rId28"/>
    <p:sldId id="290" r:id="rId29"/>
    <p:sldId id="291" r:id="rId30"/>
    <p:sldId id="292" r:id="rId31"/>
    <p:sldId id="293" r:id="rId32"/>
    <p:sldId id="294" r:id="rId33"/>
    <p:sldId id="295" r:id="rId34"/>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99"/>
    <a:srgbClr val="FF9900"/>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0556" autoAdjust="0"/>
  </p:normalViewPr>
  <p:slideViewPr>
    <p:cSldViewPr>
      <p:cViewPr varScale="1">
        <p:scale>
          <a:sx n="45" d="100"/>
          <a:sy n="45" d="100"/>
        </p:scale>
        <p:origin x="2530" y="34"/>
      </p:cViewPr>
      <p:guideLst>
        <p:guide orient="horz" pos="2160"/>
        <p:guide pos="2880"/>
      </p:guideLst>
    </p:cSldViewPr>
  </p:slideViewPr>
  <p:notesTextViewPr>
    <p:cViewPr>
      <p:scale>
        <a:sx n="140" d="100"/>
        <a:sy n="140" d="100"/>
      </p:scale>
      <p:origin x="0" y="0"/>
    </p:cViewPr>
  </p:notesTextViewPr>
  <p:sorterViewPr>
    <p:cViewPr>
      <p:scale>
        <a:sx n="66" d="100"/>
        <a:sy n="66" d="100"/>
      </p:scale>
      <p:origin x="0" y="0"/>
    </p:cViewPr>
  </p:sorterViewPr>
  <p:notesViewPr>
    <p:cSldViewPr>
      <p:cViewPr varScale="1">
        <p:scale>
          <a:sx n="83" d="100"/>
          <a:sy n="83" d="100"/>
        </p:scale>
        <p:origin x="-2676"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ustomXml" Target="../customXml/item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customXml" Target="../customXml/item3.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image" Target="../media/image8.e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53.emf"/><Relationship Id="rId2" Type="http://schemas.openxmlformats.org/officeDocument/2006/relationships/image" Target="../media/image52.emf"/><Relationship Id="rId1" Type="http://schemas.openxmlformats.org/officeDocument/2006/relationships/image" Target="../media/image51.e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59.emf"/><Relationship Id="rId1" Type="http://schemas.openxmlformats.org/officeDocument/2006/relationships/image" Target="../media/image58.e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61.emf"/><Relationship Id="rId2" Type="http://schemas.openxmlformats.org/officeDocument/2006/relationships/image" Target="../media/image60.emf"/><Relationship Id="rId1" Type="http://schemas.openxmlformats.org/officeDocument/2006/relationships/image" Target="../media/image58.emf"/><Relationship Id="rId4" Type="http://schemas.openxmlformats.org/officeDocument/2006/relationships/image" Target="../media/image62.e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65.emf"/><Relationship Id="rId2" Type="http://schemas.openxmlformats.org/officeDocument/2006/relationships/image" Target="../media/image64.emf"/><Relationship Id="rId1" Type="http://schemas.openxmlformats.org/officeDocument/2006/relationships/image" Target="../media/image6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image" Target="../media/image13.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image" Target="../media/image16.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5.emf"/><Relationship Id="rId1" Type="http://schemas.openxmlformats.org/officeDocument/2006/relationships/image" Target="../media/image24.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29.emf"/><Relationship Id="rId1" Type="http://schemas.openxmlformats.org/officeDocument/2006/relationships/image" Target="../media/image28.e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image" Target="../media/image36.emf"/><Relationship Id="rId1" Type="http://schemas.openxmlformats.org/officeDocument/2006/relationships/image" Target="../media/image35.e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image" Target="../media/image40.emf"/><Relationship Id="rId1" Type="http://schemas.openxmlformats.org/officeDocument/2006/relationships/image" Target="../media/image39.emf"/><Relationship Id="rId5" Type="http://schemas.openxmlformats.org/officeDocument/2006/relationships/image" Target="../media/image43.emf"/><Relationship Id="rId4" Type="http://schemas.openxmlformats.org/officeDocument/2006/relationships/image" Target="../media/image42.e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46.emf"/><Relationship Id="rId7" Type="http://schemas.openxmlformats.org/officeDocument/2006/relationships/image" Target="../media/image50.emf"/><Relationship Id="rId2" Type="http://schemas.openxmlformats.org/officeDocument/2006/relationships/image" Target="../media/image45.emf"/><Relationship Id="rId1" Type="http://schemas.openxmlformats.org/officeDocument/2006/relationships/image" Target="../media/image44.emf"/><Relationship Id="rId6" Type="http://schemas.openxmlformats.org/officeDocument/2006/relationships/image" Target="../media/image49.emf"/><Relationship Id="rId5" Type="http://schemas.openxmlformats.org/officeDocument/2006/relationships/image" Target="../media/image48.emf"/><Relationship Id="rId4" Type="http://schemas.openxmlformats.org/officeDocument/2006/relationships/image" Target="../media/image4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ea typeface="+mn-ea"/>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cs typeface="Arial" panose="020B0604020202020204" pitchFamily="34" charset="0"/>
              </a:defRPr>
            </a:lvl1pPr>
          </a:lstStyle>
          <a:p>
            <a:pPr>
              <a:defRPr/>
            </a:pPr>
            <a:fld id="{0A7DB6CE-0506-4843-A5A9-C2652537112A}" type="datetimeFigureOut">
              <a:rPr lang="en-US" altLang="en-US"/>
              <a:pPr>
                <a:defRPr/>
              </a:pPr>
              <a:t>8/19/2016</a:t>
            </a:fld>
            <a:endParaRPr lang="en-US" alt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ea typeface="+mn-ea"/>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cs typeface="Arial" panose="020B0604020202020204" pitchFamily="34" charset="0"/>
              </a:defRPr>
            </a:lvl1pPr>
          </a:lstStyle>
          <a:p>
            <a:pPr>
              <a:defRPr/>
            </a:pPr>
            <a:fld id="{DE82B648-1FCB-4829-B4DB-2D0133725245}" type="slidenum">
              <a:rPr lang="en-US" altLang="en-US"/>
              <a:pPr>
                <a:defRPr/>
              </a:pPr>
              <a:t>‹#›</a:t>
            </a:fld>
            <a:endParaRPr lang="en-US" altLang="en-US"/>
          </a:p>
        </p:txBody>
      </p:sp>
    </p:spTree>
    <p:extLst>
      <p:ext uri="{BB962C8B-B14F-4D97-AF65-F5344CB8AC3E}">
        <p14:creationId xmlns:p14="http://schemas.microsoft.com/office/powerpoint/2010/main" val="8162664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panose="020F0502020204030204" pitchFamily="34" charset="0"/>
                <a:cs typeface="Arial" panose="020B0604020202020204" pitchFamily="34" charset="0"/>
              </a:defRPr>
            </a:lvl1pPr>
          </a:lstStyle>
          <a:p>
            <a:pPr>
              <a:defRPr/>
            </a:pPr>
            <a:fld id="{354E8017-3637-4F89-BA25-29414B797912}" type="datetimeFigureOut">
              <a:rPr lang="en-US" altLang="en-US"/>
              <a:pPr>
                <a:defRPr/>
              </a:pPr>
              <a:t>8/19/2016</a:t>
            </a:fld>
            <a:endParaRPr lang="en-US"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cs typeface="Arial" panose="020B0604020202020204" pitchFamily="34" charset="0"/>
              </a:defRPr>
            </a:lvl1pPr>
          </a:lstStyle>
          <a:p>
            <a:pPr>
              <a:defRPr/>
            </a:pPr>
            <a:fld id="{446FF82A-E86B-4BE1-B354-4DADFFB974D7}" type="slidenum">
              <a:rPr lang="en-US" altLang="en-US"/>
              <a:pPr>
                <a:defRPr/>
              </a:pPr>
              <a:t>‹#›</a:t>
            </a:fld>
            <a:endParaRPr lang="en-US" altLang="en-US"/>
          </a:p>
        </p:txBody>
      </p:sp>
    </p:spTree>
    <p:extLst>
      <p:ext uri="{BB962C8B-B14F-4D97-AF65-F5344CB8AC3E}">
        <p14:creationId xmlns:p14="http://schemas.microsoft.com/office/powerpoint/2010/main" val="228782154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z="1000" dirty="0" smtClean="0">
                <a:cs typeface="Arabic Typesetting" panose="03020402040406030203" pitchFamily="66" charset="-78"/>
              </a:rPr>
              <a:t>Newton’s laws served, and continue to serve, as a useful way of understanding motion. But when things start to move really fast, adjustments need to be made.</a:t>
            </a:r>
          </a:p>
          <a:p>
            <a:r>
              <a:rPr lang="en-US" altLang="en-US" sz="1000" dirty="0" smtClean="0">
                <a:cs typeface="Arabic Typesetting" panose="03020402040406030203" pitchFamily="66" charset="-78"/>
              </a:rPr>
              <a:t>Observations are intricately connected to the speed of light. Understanding of light developed after the work of Maxwell, who unified electricity and magnetism. </a:t>
            </a:r>
          </a:p>
          <a:p>
            <a:r>
              <a:rPr lang="en-US" altLang="en-US" sz="1000" dirty="0" smtClean="0">
                <a:cs typeface="Arabic Typesetting" panose="03020402040406030203" pitchFamily="66" charset="-78"/>
              </a:rPr>
              <a:t>Einstein’s deep thinking about electromagnetism and its relationship to observations of moving things led him to reconsider the assumptions we make about relative motion. Assumptions about time and space were found wanting. Far from being absolute quantities that were the same in all reference frames, Einstein showed that time and space measurements are always made relative to the observer and with the limits of the speed of light in mind.</a:t>
            </a:r>
          </a:p>
        </p:txBody>
      </p:sp>
      <p:sp>
        <p:nvSpPr>
          <p:cNvPr id="61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63E1CFBA-74D4-423D-85B7-F68A293CF59B}" type="slidenum">
              <a:rPr lang="en-US" altLang="en-US" smtClean="0"/>
              <a:pPr>
                <a:spcBef>
                  <a:spcPct val="0"/>
                </a:spcBef>
              </a:pPr>
              <a:t>1</a:t>
            </a:fld>
            <a:endParaRPr lang="en-US" altLang="en-US" smtClean="0"/>
          </a:p>
        </p:txBody>
      </p:sp>
    </p:spTree>
    <p:extLst>
      <p:ext uri="{BB962C8B-B14F-4D97-AF65-F5344CB8AC3E}">
        <p14:creationId xmlns:p14="http://schemas.microsoft.com/office/powerpoint/2010/main" val="2978649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smtClean="0"/>
              <a:t>The Michelson–Morley experiment was designed to measure relative movement of light with respect to the </a:t>
            </a:r>
            <a:r>
              <a:rPr lang="en-US" altLang="en-US" dirty="0" err="1" smtClean="0"/>
              <a:t>aether</a:t>
            </a:r>
            <a:r>
              <a:rPr lang="en-US" altLang="en-US" dirty="0" smtClean="0"/>
              <a:t>. By analogy with a river, they lined up the equipment so that a light ray went up and back in the direction of the </a:t>
            </a:r>
            <a:r>
              <a:rPr lang="en-US" altLang="en-US" dirty="0" err="1" smtClean="0"/>
              <a:t>aether</a:t>
            </a:r>
            <a:r>
              <a:rPr lang="en-US" altLang="en-US" dirty="0" smtClean="0"/>
              <a:t> and, at the same time, went across the </a:t>
            </a:r>
            <a:r>
              <a:rPr lang="en-US" altLang="en-US" dirty="0" err="1" smtClean="0"/>
              <a:t>aether</a:t>
            </a:r>
            <a:r>
              <a:rPr lang="en-US" altLang="en-US" dirty="0" smtClean="0"/>
              <a:t>. Both rays were received at the same screen (observer).</a:t>
            </a:r>
          </a:p>
          <a:p>
            <a:r>
              <a:rPr lang="en-US" altLang="en-US" dirty="0" smtClean="0"/>
              <a:t>Light acts as a wave, so any difference in time taken for the rays to traverse the different paths would show up a predictable change to the interference pattern.</a:t>
            </a:r>
          </a:p>
        </p:txBody>
      </p:sp>
      <p:sp>
        <p:nvSpPr>
          <p:cNvPr id="245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3C54EAE7-9CA8-47B4-888C-48BB0DDA2288}" type="slidenum">
              <a:rPr lang="en-US" altLang="en-US" smtClean="0"/>
              <a:pPr>
                <a:spcBef>
                  <a:spcPct val="0"/>
                </a:spcBef>
              </a:pPr>
              <a:t>10</a:t>
            </a:fld>
            <a:endParaRPr lang="en-US" altLang="en-US" smtClean="0"/>
          </a:p>
        </p:txBody>
      </p:sp>
    </p:spTree>
    <p:extLst>
      <p:ext uri="{BB962C8B-B14F-4D97-AF65-F5344CB8AC3E}">
        <p14:creationId xmlns:p14="http://schemas.microsoft.com/office/powerpoint/2010/main" val="35740892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smtClean="0"/>
              <a:t>The Michelson–Morley experiment was conducted over a 12-hour period, to use the speed of rotation of the Earth. The arm of the experiment parallel to the </a:t>
            </a:r>
            <a:r>
              <a:rPr lang="en-US" altLang="en-US" dirty="0" err="1" smtClean="0"/>
              <a:t>aether’s</a:t>
            </a:r>
            <a:r>
              <a:rPr lang="en-US" altLang="en-US" dirty="0" smtClean="0"/>
              <a:t> speed would be going with </a:t>
            </a:r>
            <a:r>
              <a:rPr lang="en-US" altLang="en-US" dirty="0" err="1" smtClean="0"/>
              <a:t>aether</a:t>
            </a:r>
            <a:r>
              <a:rPr lang="en-US" altLang="en-US" dirty="0" smtClean="0"/>
              <a:t> and, 12 hours later, against the </a:t>
            </a:r>
            <a:r>
              <a:rPr lang="en-US" altLang="en-US" dirty="0" err="1" smtClean="0"/>
              <a:t>aether</a:t>
            </a:r>
            <a:r>
              <a:rPr lang="en-US" altLang="en-US" dirty="0" smtClean="0"/>
              <a:t>.</a:t>
            </a:r>
          </a:p>
          <a:p>
            <a:r>
              <a:rPr lang="en-US" altLang="en-US" dirty="0" smtClean="0"/>
              <a:t>Similarly, they did the experiment six months apart to take account of the Earth’s speed of revolution around the Sun.</a:t>
            </a:r>
          </a:p>
        </p:txBody>
      </p:sp>
      <p:sp>
        <p:nvSpPr>
          <p:cNvPr id="266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54067107-7244-4A39-B8BE-F23A0BE40B16}" type="slidenum">
              <a:rPr lang="en-US" altLang="en-US" smtClean="0"/>
              <a:pPr>
                <a:spcBef>
                  <a:spcPct val="0"/>
                </a:spcBef>
              </a:pPr>
              <a:t>11</a:t>
            </a:fld>
            <a:endParaRPr lang="en-US" altLang="en-US" smtClean="0"/>
          </a:p>
        </p:txBody>
      </p:sp>
    </p:spTree>
    <p:extLst>
      <p:ext uri="{BB962C8B-B14F-4D97-AF65-F5344CB8AC3E}">
        <p14:creationId xmlns:p14="http://schemas.microsoft.com/office/powerpoint/2010/main" val="16830663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smtClean="0"/>
              <a:t>The Michelson–Morley experiment was done really accurately. They expected a 40% shift of the interference pattern. This would show up as a shift from normal of a bit less than half the width of an interference fringe. </a:t>
            </a:r>
          </a:p>
          <a:p>
            <a:r>
              <a:rPr lang="en-US" altLang="en-US" dirty="0" smtClean="0"/>
              <a:t>What they saw was no greater shift than about 10%, all of which could be accounted for by uncertainties in measurement. The expected shift simply did not occur.</a:t>
            </a:r>
          </a:p>
          <a:p>
            <a:r>
              <a:rPr lang="en-US" altLang="en-US" dirty="0" smtClean="0"/>
              <a:t>This is the ‘Null result’. The expected change did not occur. They concluded that the </a:t>
            </a:r>
            <a:r>
              <a:rPr lang="en-US" altLang="en-US" dirty="0" err="1" smtClean="0"/>
              <a:t>aether</a:t>
            </a:r>
            <a:r>
              <a:rPr lang="en-US" altLang="en-US" dirty="0" smtClean="0"/>
              <a:t> did not exist.</a:t>
            </a:r>
          </a:p>
        </p:txBody>
      </p:sp>
      <p:sp>
        <p:nvSpPr>
          <p:cNvPr id="286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C644464B-381A-4025-A5F8-EC8B72A7C46C}" type="slidenum">
              <a:rPr lang="en-US" altLang="en-US" smtClean="0"/>
              <a:pPr>
                <a:spcBef>
                  <a:spcPct val="0"/>
                </a:spcBef>
              </a:pPr>
              <a:t>12</a:t>
            </a:fld>
            <a:endParaRPr lang="en-US" altLang="en-US" smtClean="0"/>
          </a:p>
        </p:txBody>
      </p:sp>
    </p:spTree>
    <p:extLst>
      <p:ext uri="{BB962C8B-B14F-4D97-AF65-F5344CB8AC3E}">
        <p14:creationId xmlns:p14="http://schemas.microsoft.com/office/powerpoint/2010/main" val="29226643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smtClean="0"/>
              <a:t>Maxwell’s unification of electricity and magnetism showed light to act as an electromagnetic wave. The wave speed was dependent on the material in which the light travelled, not the source or the relative motion of source and material. </a:t>
            </a:r>
          </a:p>
          <a:p>
            <a:r>
              <a:rPr lang="en-US" altLang="en-US" dirty="0" smtClean="0"/>
              <a:t>This led Einstein to reconsider the assumptions about space and time underlying Newtonian models.</a:t>
            </a:r>
          </a:p>
        </p:txBody>
      </p:sp>
      <p:sp>
        <p:nvSpPr>
          <p:cNvPr id="307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641260E8-A647-429E-AF04-61FB164C8C99}" type="slidenum">
              <a:rPr lang="en-US" altLang="en-US" smtClean="0"/>
              <a:pPr>
                <a:spcBef>
                  <a:spcPct val="0"/>
                </a:spcBef>
              </a:pPr>
              <a:t>13</a:t>
            </a:fld>
            <a:endParaRPr lang="en-US" altLang="en-US" smtClean="0"/>
          </a:p>
        </p:txBody>
      </p:sp>
    </p:spTree>
    <p:extLst>
      <p:ext uri="{BB962C8B-B14F-4D97-AF65-F5344CB8AC3E}">
        <p14:creationId xmlns:p14="http://schemas.microsoft.com/office/powerpoint/2010/main" val="33159996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smtClean="0"/>
              <a:t>Einstein noticed that, if you travelled with an electromagnetic wave, you would not be able to see time change. However, there was no impediment to seeing space variables change. </a:t>
            </a:r>
          </a:p>
          <a:p>
            <a:r>
              <a:rPr lang="en-US" altLang="en-US" dirty="0" smtClean="0"/>
              <a:t>Thus, space could change without time changing. This seemed an impossibility. He </a:t>
            </a:r>
            <a:r>
              <a:rPr lang="en-US" altLang="en-US" dirty="0" err="1" smtClean="0"/>
              <a:t>realised</a:t>
            </a:r>
            <a:r>
              <a:rPr lang="en-US" altLang="en-US" dirty="0" smtClean="0"/>
              <a:t> that assumptions built into the way motion and its causes were understood needed to reconsidered.</a:t>
            </a:r>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FFBAA57B-F950-480C-94BC-26265D3E6D54}" type="slidenum">
              <a:rPr lang="en-US" altLang="en-US" smtClean="0"/>
              <a:pPr>
                <a:spcBef>
                  <a:spcPct val="0"/>
                </a:spcBef>
              </a:pPr>
              <a:t>14</a:t>
            </a:fld>
            <a:endParaRPr lang="en-US" altLang="en-US" smtClean="0"/>
          </a:p>
        </p:txBody>
      </p:sp>
    </p:spTree>
    <p:extLst>
      <p:ext uri="{BB962C8B-B14F-4D97-AF65-F5344CB8AC3E}">
        <p14:creationId xmlns:p14="http://schemas.microsoft.com/office/powerpoint/2010/main" val="28293967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smtClean="0"/>
              <a:t>Einstein put forward two postulates in his theory of special relativity, which related to all inertial reference frames:</a:t>
            </a:r>
          </a:p>
          <a:p>
            <a:r>
              <a:rPr lang="en-US" altLang="en-US" dirty="0" smtClean="0"/>
              <a:t> (</a:t>
            </a:r>
            <a:r>
              <a:rPr lang="en-US" altLang="en-US" dirty="0" err="1" smtClean="0"/>
              <a:t>i</a:t>
            </a:r>
            <a:r>
              <a:rPr lang="en-US" altLang="en-US" dirty="0" smtClean="0"/>
              <a:t>) the laws of physics are the same (values for quantities might be different in different frames but the laws would still hold) </a:t>
            </a:r>
          </a:p>
          <a:p>
            <a:r>
              <a:rPr lang="en-US" altLang="en-US" dirty="0" smtClean="0"/>
              <a:t> (ii)  the speed of light is the same (it does not depend on source or motion of source).</a:t>
            </a:r>
          </a:p>
          <a:p>
            <a:r>
              <a:rPr lang="en-US" altLang="en-US" dirty="0" smtClean="0"/>
              <a:t>He recognised that the </a:t>
            </a:r>
            <a:r>
              <a:rPr lang="en-US" altLang="en-US" dirty="0" err="1" smtClean="0"/>
              <a:t>aether</a:t>
            </a:r>
            <a:r>
              <a:rPr lang="en-US" altLang="en-US" dirty="0" smtClean="0"/>
              <a:t>, a transparent, massless, absolutely stationary medium that allowed electromagnetic oscillations to occur, was irrelevant to the analysis.</a:t>
            </a:r>
          </a:p>
        </p:txBody>
      </p:sp>
      <p:sp>
        <p:nvSpPr>
          <p:cNvPr id="348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85E8A2D9-8D60-4904-A3A3-2C148A454ABD}" type="slidenum">
              <a:rPr lang="en-US" altLang="en-US" smtClean="0"/>
              <a:pPr>
                <a:spcBef>
                  <a:spcPct val="0"/>
                </a:spcBef>
              </a:pPr>
              <a:t>15</a:t>
            </a:fld>
            <a:endParaRPr lang="en-US" altLang="en-US" smtClean="0"/>
          </a:p>
        </p:txBody>
      </p:sp>
    </p:spTree>
    <p:extLst>
      <p:ext uri="{BB962C8B-B14F-4D97-AF65-F5344CB8AC3E}">
        <p14:creationId xmlns:p14="http://schemas.microsoft.com/office/powerpoint/2010/main" val="5440071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smtClean="0"/>
              <a:t>From Postulate 2, Einstein showed that the speed of a rocket towards or away from a light source does not depend on the relative motion of source and rocket. This is consistent with Maxwell’s unification of electric and magnetic field theory. Despite Rocket 1 travelling towards the light source, the speed of light is measured at 3.00 x 10</a:t>
            </a:r>
            <a:r>
              <a:rPr lang="en-US" altLang="en-US" baseline="30000" dirty="0" smtClean="0"/>
              <a:t>8</a:t>
            </a:r>
            <a:r>
              <a:rPr lang="en-US" altLang="en-US" dirty="0" smtClean="0"/>
              <a:t> m s</a:t>
            </a:r>
            <a:r>
              <a:rPr lang="en-US" altLang="en-US" baseline="30000" dirty="0" smtClean="0"/>
              <a:t>–1</a:t>
            </a:r>
            <a:r>
              <a:rPr lang="en-US" altLang="en-US" dirty="0" smtClean="0"/>
              <a:t>. Likewise, Rocket 2 travels away from the source but also measures the speed of light as 3.00 x 10</a:t>
            </a:r>
            <a:r>
              <a:rPr lang="en-US" altLang="en-US" baseline="30000" dirty="0" smtClean="0"/>
              <a:t>8</a:t>
            </a:r>
            <a:r>
              <a:rPr lang="en-US" altLang="en-US" dirty="0" smtClean="0"/>
              <a:t> m s</a:t>
            </a:r>
            <a:r>
              <a:rPr lang="en-US" altLang="en-US" baseline="30000" dirty="0" smtClean="0"/>
              <a:t>–1</a:t>
            </a:r>
            <a:r>
              <a:rPr lang="en-US" altLang="en-US" dirty="0" smtClean="0"/>
              <a:t>.</a:t>
            </a:r>
          </a:p>
          <a:p>
            <a:r>
              <a:rPr lang="en-US" altLang="en-US" dirty="0" smtClean="0"/>
              <a:t>Newton’s ‘commonsense’ view of relative motion is incorrect.</a:t>
            </a:r>
          </a:p>
        </p:txBody>
      </p:sp>
      <p:sp>
        <p:nvSpPr>
          <p:cNvPr id="368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9FF9E8A7-5CF4-4292-8FF3-0D1808F34156}" type="slidenum">
              <a:rPr lang="en-US" altLang="en-US" smtClean="0"/>
              <a:pPr>
                <a:spcBef>
                  <a:spcPct val="0"/>
                </a:spcBef>
              </a:pPr>
              <a:t>16</a:t>
            </a:fld>
            <a:endParaRPr lang="en-US" altLang="en-US" smtClean="0"/>
          </a:p>
        </p:txBody>
      </p:sp>
    </p:spTree>
    <p:extLst>
      <p:ext uri="{BB962C8B-B14F-4D97-AF65-F5344CB8AC3E}">
        <p14:creationId xmlns:p14="http://schemas.microsoft.com/office/powerpoint/2010/main" val="18866162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Light travels backwards and forwards between mirrors on Fred’s train. Fred travels with the train. He measures proper time, that is, time in the frame of the mirrors. Pierre measures time from a different inertial frame.</a:t>
            </a:r>
          </a:p>
          <a:p>
            <a:r>
              <a:rPr lang="en-US" altLang="en-US" smtClean="0"/>
              <a:t>He sees light taking a different path, based on the movement of the mirrors while the light is going back and forth. His time is longer than the proper time. Time is dilated in Pierre’s frame of reference.</a:t>
            </a:r>
          </a:p>
        </p:txBody>
      </p:sp>
      <p:sp>
        <p:nvSpPr>
          <p:cNvPr id="389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C6558D4D-8AF4-4554-8D4C-15B666F0D261}" type="slidenum">
              <a:rPr lang="en-US" altLang="en-US" smtClean="0"/>
              <a:pPr>
                <a:spcBef>
                  <a:spcPct val="0"/>
                </a:spcBef>
              </a:pPr>
              <a:t>17</a:t>
            </a:fld>
            <a:endParaRPr lang="en-US" altLang="en-US" smtClean="0"/>
          </a:p>
        </p:txBody>
      </p:sp>
    </p:spTree>
    <p:extLst>
      <p:ext uri="{BB962C8B-B14F-4D97-AF65-F5344CB8AC3E}">
        <p14:creationId xmlns:p14="http://schemas.microsoft.com/office/powerpoint/2010/main" val="24942479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smtClean="0"/>
              <a:t>Light travels from source to mirror and back. Observer travelling with source and mirror measures proper length. Observer on ground watching as the source and mirror whiz past sees the outward light travel a further distance. </a:t>
            </a:r>
          </a:p>
          <a:p>
            <a:r>
              <a:rPr lang="en-US" altLang="en-US" dirty="0" smtClean="0"/>
              <a:t>Homeward, the distance is shorter. Taking account of time, dilation sees the length appear shorter: length contraction.</a:t>
            </a:r>
          </a:p>
        </p:txBody>
      </p:sp>
      <p:sp>
        <p:nvSpPr>
          <p:cNvPr id="409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6F28FADD-BF7E-454F-AD41-710E82312B41}" type="slidenum">
              <a:rPr lang="en-US" altLang="en-US" smtClean="0"/>
              <a:pPr>
                <a:spcBef>
                  <a:spcPct val="0"/>
                </a:spcBef>
              </a:pPr>
              <a:t>18</a:t>
            </a:fld>
            <a:endParaRPr lang="en-US" altLang="en-US" smtClean="0"/>
          </a:p>
        </p:txBody>
      </p:sp>
    </p:spTree>
    <p:extLst>
      <p:ext uri="{BB962C8B-B14F-4D97-AF65-F5344CB8AC3E}">
        <p14:creationId xmlns:p14="http://schemas.microsoft.com/office/powerpoint/2010/main" val="25010424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The Lorentz factor appears in time dilation and length contraction equations. Is there a physical change to clocks and lengths of objects (Fitzgerald/Lorentz) or do space and time change (Einstein)?</a:t>
            </a:r>
          </a:p>
        </p:txBody>
      </p:sp>
      <p:sp>
        <p:nvSpPr>
          <p:cNvPr id="430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8F3E80FA-C62E-4B0A-B57B-09F94417E53E}" type="slidenum">
              <a:rPr lang="en-US" altLang="en-US" smtClean="0"/>
              <a:pPr>
                <a:spcBef>
                  <a:spcPct val="0"/>
                </a:spcBef>
              </a:pPr>
              <a:t>19</a:t>
            </a:fld>
            <a:endParaRPr lang="en-US" altLang="en-US" smtClean="0"/>
          </a:p>
        </p:txBody>
      </p:sp>
    </p:spTree>
    <p:extLst>
      <p:ext uri="{BB962C8B-B14F-4D97-AF65-F5344CB8AC3E}">
        <p14:creationId xmlns:p14="http://schemas.microsoft.com/office/powerpoint/2010/main" val="12972404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smtClean="0"/>
              <a:t>Classical mechanics – Galilean and Newtonian – takes a ‘commonsense’ view of the world. In this instance, different observers see the fall of an object differently, because they are at different observation points. A sailor sees the object fall straight down. A person on shore sees the object describe a curved path. </a:t>
            </a:r>
          </a:p>
          <a:p>
            <a:r>
              <a:rPr lang="en-US" altLang="en-US" dirty="0" smtClean="0"/>
              <a:t>In classical mechanics, it is assumed that the difference between the observations of the two paths can be explained by assuming time and space to be the same for both observers.</a:t>
            </a:r>
          </a:p>
        </p:txBody>
      </p:sp>
      <p:sp>
        <p:nvSpPr>
          <p:cNvPr id="81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07E3D3DF-BE7D-4BDA-8692-3946EB86A3E8}" type="slidenum">
              <a:rPr lang="en-US" altLang="en-US" smtClean="0"/>
              <a:pPr>
                <a:spcBef>
                  <a:spcPct val="0"/>
                </a:spcBef>
              </a:pPr>
              <a:t>2</a:t>
            </a:fld>
            <a:endParaRPr lang="en-US" altLang="en-US" smtClean="0"/>
          </a:p>
        </p:txBody>
      </p:sp>
    </p:spTree>
    <p:extLst>
      <p:ext uri="{BB962C8B-B14F-4D97-AF65-F5344CB8AC3E}">
        <p14:creationId xmlns:p14="http://schemas.microsoft.com/office/powerpoint/2010/main" val="32757626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smtClean="0"/>
              <a:t>Evidence is specific data collected from observations and experiments. Thought experiments are constructed scenarios that elucidate the predictions of a theory.</a:t>
            </a:r>
          </a:p>
          <a:p>
            <a:r>
              <a:rPr lang="en-US" altLang="en-US" dirty="0" smtClean="0"/>
              <a:t>Thought experiments need to be tested by observation and experiment.</a:t>
            </a:r>
          </a:p>
          <a:p>
            <a:r>
              <a:rPr lang="en-US" altLang="en-US" dirty="0" smtClean="0"/>
              <a:t>Evidence for the validity of Einstein’s special theory of relativity came first in experiments with muons. The concept of simultaneity was first elucidated via thought, or </a:t>
            </a:r>
            <a:r>
              <a:rPr lang="en-US" altLang="ja-JP" i="1" dirty="0" err="1" smtClean="0"/>
              <a:t>gedanken</a:t>
            </a:r>
            <a:r>
              <a:rPr lang="en-US" altLang="ja-JP" dirty="0" smtClean="0"/>
              <a:t> experiments.</a:t>
            </a:r>
            <a:endParaRPr lang="en-US" altLang="en-US" dirty="0" smtClean="0"/>
          </a:p>
        </p:txBody>
      </p:sp>
      <p:sp>
        <p:nvSpPr>
          <p:cNvPr id="450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79F57593-2CA7-409B-83F8-8F6AB1FA2784}" type="slidenum">
              <a:rPr lang="en-US" altLang="en-US" smtClean="0"/>
              <a:pPr>
                <a:spcBef>
                  <a:spcPct val="0"/>
                </a:spcBef>
              </a:pPr>
              <a:t>20</a:t>
            </a:fld>
            <a:endParaRPr lang="en-US" altLang="en-US" smtClean="0"/>
          </a:p>
        </p:txBody>
      </p:sp>
    </p:spTree>
    <p:extLst>
      <p:ext uri="{BB962C8B-B14F-4D97-AF65-F5344CB8AC3E}">
        <p14:creationId xmlns:p14="http://schemas.microsoft.com/office/powerpoint/2010/main" val="38199928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Frisch and Smith, and many others subsequently, measured a predicted effect of Einstein’s theory. Muons are produced in the upper atmosphere, travel at speeds near the speed of light and decay rapidly into something different. </a:t>
            </a:r>
          </a:p>
          <a:p>
            <a:r>
              <a:rPr lang="en-US" altLang="en-US" smtClean="0"/>
              <a:t>Einstein predicts that, from the muon’s reference frame, 2.90 mean lifetimes would pass before the muons reached the ground. The mean lifetime is the time it would take, on average for all the muons to decay. </a:t>
            </a:r>
          </a:p>
          <a:p>
            <a:r>
              <a:rPr lang="en-US" altLang="en-US" smtClean="0"/>
              <a:t>So, nearly 3 mean lifetimes suggests that almost no muons would reach the ground. On the other hand, from an observer on the Earth, only 0.29 mean lifetimes pass before the muons arrive. </a:t>
            </a:r>
          </a:p>
          <a:p>
            <a:r>
              <a:rPr lang="en-US" altLang="en-US" smtClean="0"/>
              <a:t>This means that a significant number of muons would arrive at the surface before decaying. </a:t>
            </a:r>
          </a:p>
        </p:txBody>
      </p:sp>
      <p:sp>
        <p:nvSpPr>
          <p:cNvPr id="471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8AE8D21D-0717-4673-AC05-710207C57FD7}" type="slidenum">
              <a:rPr lang="en-US" altLang="en-US" smtClean="0"/>
              <a:pPr>
                <a:spcBef>
                  <a:spcPct val="0"/>
                </a:spcBef>
              </a:pPr>
              <a:t>21</a:t>
            </a:fld>
            <a:endParaRPr lang="en-US" altLang="en-US" smtClean="0"/>
          </a:p>
        </p:txBody>
      </p:sp>
    </p:spTree>
    <p:extLst>
      <p:ext uri="{BB962C8B-B14F-4D97-AF65-F5344CB8AC3E}">
        <p14:creationId xmlns:p14="http://schemas.microsoft.com/office/powerpoint/2010/main" val="16057869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smtClean="0"/>
              <a:t>Another way of looking at this is in terms of distance. In the Figure on the next slide, we see that, from the muon frame of reference, the probability of them all decaying means that, on average they will travel 656 m.</a:t>
            </a:r>
          </a:p>
          <a:p>
            <a:r>
              <a:rPr lang="en-US" altLang="en-US" dirty="0" smtClean="0"/>
              <a:t>From an Earth-based observer, the muons would travel about 6 times the distance in Frisch and Smith’s experiment. Plenty of muons would be able to reach the Earth. </a:t>
            </a:r>
          </a:p>
          <a:p>
            <a:r>
              <a:rPr lang="en-US" altLang="en-US" dirty="0" smtClean="0"/>
              <a:t>Distance and time predictions are consistent. From the reference frame of the muon, almost none reach Earth.  From Earth’s reference frame, plenty of muons arrive.</a:t>
            </a:r>
          </a:p>
          <a:p>
            <a:r>
              <a:rPr lang="en-US" altLang="en-US" dirty="0" smtClean="0"/>
              <a:t>At their Earth-based collector, Frisch and Smith recorded the expected, large number of muons. This is a clear demonstration of Einsteinian special relativity.</a:t>
            </a:r>
          </a:p>
          <a:p>
            <a:r>
              <a:rPr lang="en-US" altLang="en-US" dirty="0" smtClean="0"/>
              <a:t> </a:t>
            </a:r>
          </a:p>
        </p:txBody>
      </p:sp>
      <p:sp>
        <p:nvSpPr>
          <p:cNvPr id="491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4B940DDC-30F7-414D-A61C-93B62599B3E6}" type="slidenum">
              <a:rPr lang="en-US" altLang="en-US" smtClean="0"/>
              <a:pPr>
                <a:spcBef>
                  <a:spcPct val="0"/>
                </a:spcBef>
              </a:pPr>
              <a:t>22</a:t>
            </a:fld>
            <a:endParaRPr lang="en-US" altLang="en-US" smtClean="0"/>
          </a:p>
        </p:txBody>
      </p:sp>
    </p:spTree>
    <p:extLst>
      <p:ext uri="{BB962C8B-B14F-4D97-AF65-F5344CB8AC3E}">
        <p14:creationId xmlns:p14="http://schemas.microsoft.com/office/powerpoint/2010/main" val="26136976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The speed of the muon is the same in each reference frame. The number of decays is not dependent on the reference frame, which means the number of elapsed mean lifetimes is the same.</a:t>
            </a:r>
          </a:p>
          <a:p>
            <a:r>
              <a:rPr lang="en-US" altLang="en-US" smtClean="0"/>
              <a:t>However, the mean lifetime is dependent on time, hence must be relativistically corrected, which means the length of the mean lifetime differs from frame to frame; likewise the distance. </a:t>
            </a:r>
          </a:p>
          <a:p>
            <a:r>
              <a:rPr lang="en-US" altLang="en-US" smtClean="0"/>
              <a:t>Thus, the number of muons that reach the ground differs in each frame of reference.</a:t>
            </a:r>
          </a:p>
        </p:txBody>
      </p:sp>
      <p:sp>
        <p:nvSpPr>
          <p:cNvPr id="522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CF472B55-F95D-41C7-98CD-94A8098E3BCC}" type="slidenum">
              <a:rPr lang="en-US" altLang="en-US" smtClean="0"/>
              <a:pPr>
                <a:spcBef>
                  <a:spcPct val="0"/>
                </a:spcBef>
              </a:pPr>
              <a:t>24</a:t>
            </a:fld>
            <a:endParaRPr lang="en-US" altLang="en-US" smtClean="0"/>
          </a:p>
        </p:txBody>
      </p:sp>
    </p:spTree>
    <p:extLst>
      <p:ext uri="{BB962C8B-B14F-4D97-AF65-F5344CB8AC3E}">
        <p14:creationId xmlns:p14="http://schemas.microsoft.com/office/powerpoint/2010/main" val="37313871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smtClean="0"/>
              <a:t>Simultaneous events occur at the same time in a particular reference frame. Travelling with the light source and detectors, you would see the detectors light up at the same time.</a:t>
            </a:r>
          </a:p>
          <a:p>
            <a:r>
              <a:rPr lang="en-US" altLang="en-US" dirty="0" smtClean="0"/>
              <a:t>There is no relative motion between source, detectors and the observer. The collector events are simultaneous.</a:t>
            </a:r>
          </a:p>
          <a:p>
            <a:r>
              <a:rPr lang="en-US" altLang="en-US" dirty="0" smtClean="0"/>
              <a:t>When the observer is in another inertial reference frame, the collector events are not simultaneous. The observer sees the left-hand collector moving towards the light as it comes towards it.</a:t>
            </a:r>
          </a:p>
          <a:p>
            <a:r>
              <a:rPr lang="en-US" altLang="en-US" dirty="0" smtClean="0"/>
              <a:t>It turns on first, because the right-hand collector is seen by the observer going away from the light. It takes longer for the light to arrive. </a:t>
            </a:r>
          </a:p>
        </p:txBody>
      </p:sp>
      <p:sp>
        <p:nvSpPr>
          <p:cNvPr id="542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96C73226-6C22-484D-8777-0A6A8F3EE6C1}" type="slidenum">
              <a:rPr lang="en-US" altLang="en-US" smtClean="0"/>
              <a:pPr>
                <a:spcBef>
                  <a:spcPct val="0"/>
                </a:spcBef>
              </a:pPr>
              <a:t>25</a:t>
            </a:fld>
            <a:endParaRPr lang="en-US" altLang="en-US" smtClean="0"/>
          </a:p>
        </p:txBody>
      </p:sp>
    </p:spTree>
    <p:extLst>
      <p:ext uri="{BB962C8B-B14F-4D97-AF65-F5344CB8AC3E}">
        <p14:creationId xmlns:p14="http://schemas.microsoft.com/office/powerpoint/2010/main" val="23107176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563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3E0F051F-AA24-476E-8D03-5BCEBB6BD3E7}" type="slidenum">
              <a:rPr lang="en-US" altLang="en-US" smtClean="0"/>
              <a:pPr>
                <a:spcBef>
                  <a:spcPct val="0"/>
                </a:spcBef>
              </a:pPr>
              <a:t>26</a:t>
            </a:fld>
            <a:endParaRPr lang="en-US" altLang="en-US" smtClean="0"/>
          </a:p>
        </p:txBody>
      </p:sp>
    </p:spTree>
    <p:extLst>
      <p:ext uri="{BB962C8B-B14F-4D97-AF65-F5344CB8AC3E}">
        <p14:creationId xmlns:p14="http://schemas.microsoft.com/office/powerpoint/2010/main" val="10339042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Simultaneous events occur at the same time.</a:t>
            </a:r>
          </a:p>
          <a:p>
            <a:r>
              <a:rPr lang="en-US" altLang="en-US" smtClean="0"/>
              <a:t>Events that are simultaneous in one inertial reference frame are not necessarily simultaneous when viewed in another inertial reference frame.</a:t>
            </a:r>
          </a:p>
          <a:p>
            <a:r>
              <a:rPr lang="en-US" altLang="en-US" smtClean="0"/>
              <a:t>Simultaneity is dependent on the observer’s frame of reference.</a:t>
            </a:r>
          </a:p>
        </p:txBody>
      </p:sp>
      <p:sp>
        <p:nvSpPr>
          <p:cNvPr id="583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47EA619F-BA6F-4690-81C5-8F4CEB19CBE7}" type="slidenum">
              <a:rPr lang="en-US" altLang="en-US" smtClean="0"/>
              <a:pPr>
                <a:spcBef>
                  <a:spcPct val="0"/>
                </a:spcBef>
              </a:pPr>
              <a:t>27</a:t>
            </a:fld>
            <a:endParaRPr lang="en-US" altLang="en-US" smtClean="0"/>
          </a:p>
        </p:txBody>
      </p:sp>
    </p:spTree>
    <p:extLst>
      <p:ext uri="{BB962C8B-B14F-4D97-AF65-F5344CB8AC3E}">
        <p14:creationId xmlns:p14="http://schemas.microsoft.com/office/powerpoint/2010/main" val="238228487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smtClean="0"/>
              <a:t>E = mc</a:t>
            </a:r>
            <a:r>
              <a:rPr lang="en-US" altLang="en-US" baseline="30000" dirty="0" smtClean="0"/>
              <a:t>2</a:t>
            </a:r>
            <a:r>
              <a:rPr lang="en-US" altLang="en-US" dirty="0" smtClean="0"/>
              <a:t> is arguably the most famous formula in the world. But what does it mean? Essentially, it means that mass is a form of energy. </a:t>
            </a:r>
          </a:p>
          <a:p>
            <a:r>
              <a:rPr lang="en-US" altLang="en-US" dirty="0" smtClean="0"/>
              <a:t>Mass is itself subject to relative motion. For rapidly moving matter, mass must be </a:t>
            </a:r>
            <a:r>
              <a:rPr lang="en-US" altLang="en-US" dirty="0" err="1" smtClean="0"/>
              <a:t>relativistically</a:t>
            </a:r>
            <a:r>
              <a:rPr lang="en-US" altLang="en-US" dirty="0" smtClean="0"/>
              <a:t> corrected.</a:t>
            </a:r>
          </a:p>
        </p:txBody>
      </p:sp>
      <p:sp>
        <p:nvSpPr>
          <p:cNvPr id="604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EC0B1497-7C8E-4039-9848-747317902485}" type="slidenum">
              <a:rPr lang="en-US" altLang="en-US" smtClean="0"/>
              <a:pPr>
                <a:spcBef>
                  <a:spcPct val="0"/>
                </a:spcBef>
              </a:pPr>
              <a:t>28</a:t>
            </a:fld>
            <a:endParaRPr lang="en-US" altLang="en-US" smtClean="0"/>
          </a:p>
        </p:txBody>
      </p:sp>
    </p:spTree>
    <p:extLst>
      <p:ext uri="{BB962C8B-B14F-4D97-AF65-F5344CB8AC3E}">
        <p14:creationId xmlns:p14="http://schemas.microsoft.com/office/powerpoint/2010/main" val="182696147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smtClean="0"/>
              <a:t>Like proper time and proper distance, rest or proper mass is measured by an observer in a stationary frame of reference.</a:t>
            </a:r>
          </a:p>
          <a:p>
            <a:r>
              <a:rPr lang="en-US" altLang="en-US" dirty="0" smtClean="0"/>
              <a:t>If the observer is in an inertial frame of reference that is moving relative to the mass, the mass must be </a:t>
            </a:r>
            <a:r>
              <a:rPr lang="en-US" altLang="en-US" dirty="0" err="1" smtClean="0"/>
              <a:t>relativistically</a:t>
            </a:r>
            <a:r>
              <a:rPr lang="en-US" altLang="en-US" dirty="0" smtClean="0"/>
              <a:t> corrected.</a:t>
            </a:r>
          </a:p>
        </p:txBody>
      </p:sp>
      <p:sp>
        <p:nvSpPr>
          <p:cNvPr id="624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66ED487E-4274-4344-A91D-F8F2EB728B3D}" type="slidenum">
              <a:rPr lang="en-US" altLang="en-US" smtClean="0"/>
              <a:pPr>
                <a:spcBef>
                  <a:spcPct val="0"/>
                </a:spcBef>
              </a:pPr>
              <a:t>29</a:t>
            </a:fld>
            <a:endParaRPr lang="en-US" altLang="en-US" smtClean="0"/>
          </a:p>
        </p:txBody>
      </p:sp>
    </p:spTree>
    <p:extLst>
      <p:ext uri="{BB962C8B-B14F-4D97-AF65-F5344CB8AC3E}">
        <p14:creationId xmlns:p14="http://schemas.microsoft.com/office/powerpoint/2010/main" val="350155853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Momentum must be relativistically corrected whenever the mass must be likewise corrected.</a:t>
            </a:r>
          </a:p>
        </p:txBody>
      </p:sp>
      <p:sp>
        <p:nvSpPr>
          <p:cNvPr id="645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DD5853F8-852E-4D01-AE69-63D2865494F5}" type="slidenum">
              <a:rPr lang="en-US" altLang="en-US" smtClean="0"/>
              <a:pPr>
                <a:spcBef>
                  <a:spcPct val="0"/>
                </a:spcBef>
              </a:pPr>
              <a:t>30</a:t>
            </a:fld>
            <a:endParaRPr lang="en-US" altLang="en-US" smtClean="0"/>
          </a:p>
        </p:txBody>
      </p:sp>
    </p:spTree>
    <p:extLst>
      <p:ext uri="{BB962C8B-B14F-4D97-AF65-F5344CB8AC3E}">
        <p14:creationId xmlns:p14="http://schemas.microsoft.com/office/powerpoint/2010/main" val="37206898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smtClean="0"/>
              <a:t>An inertial frame of reference is one in which Newton’s laws apply within acceptable limit.</a:t>
            </a:r>
          </a:p>
        </p:txBody>
      </p:sp>
      <p:sp>
        <p:nvSpPr>
          <p:cNvPr id="102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A4A9BA6B-4806-47F1-BC25-C9C2295789B4}" type="slidenum">
              <a:rPr lang="en-US" altLang="en-US" smtClean="0"/>
              <a:pPr>
                <a:spcBef>
                  <a:spcPct val="0"/>
                </a:spcBef>
              </a:pPr>
              <a:t>3</a:t>
            </a:fld>
            <a:endParaRPr lang="en-US" altLang="en-US" smtClean="0"/>
          </a:p>
        </p:txBody>
      </p:sp>
    </p:spTree>
    <p:extLst>
      <p:ext uri="{BB962C8B-B14F-4D97-AF65-F5344CB8AC3E}">
        <p14:creationId xmlns:p14="http://schemas.microsoft.com/office/powerpoint/2010/main" val="175528306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Mass and energy are equivalent. This is bound up in the general equation, E = mc</a:t>
            </a:r>
            <a:r>
              <a:rPr lang="en-US" altLang="en-US" baseline="30000" smtClean="0"/>
              <a:t>2</a:t>
            </a:r>
            <a:r>
              <a:rPr lang="en-US" altLang="en-US" smtClean="0"/>
              <a:t>. Mass and energy are interchangeable.</a:t>
            </a:r>
          </a:p>
        </p:txBody>
      </p:sp>
      <p:sp>
        <p:nvSpPr>
          <p:cNvPr id="665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8A242887-A50A-4330-9C71-6DCBFE3AADFA}" type="slidenum">
              <a:rPr lang="en-US" altLang="en-US" smtClean="0"/>
              <a:pPr>
                <a:spcBef>
                  <a:spcPct val="0"/>
                </a:spcBef>
              </a:pPr>
              <a:t>31</a:t>
            </a:fld>
            <a:endParaRPr lang="en-US" altLang="en-US" smtClean="0"/>
          </a:p>
        </p:txBody>
      </p:sp>
    </p:spTree>
    <p:extLst>
      <p:ext uri="{BB962C8B-B14F-4D97-AF65-F5344CB8AC3E}">
        <p14:creationId xmlns:p14="http://schemas.microsoft.com/office/powerpoint/2010/main" val="192193733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smtClean="0"/>
              <a:t>During nuclear events, particles are rearranged. The mass of products is less than that of the original particles. The loss is accounted for by the energy of the system. And that energy is consistent with predictions based on Einstein’s famous equation, E = mc</a:t>
            </a:r>
            <a:r>
              <a:rPr lang="en-US" altLang="en-US" baseline="30000" dirty="0" smtClean="0"/>
              <a:t>2</a:t>
            </a:r>
            <a:r>
              <a:rPr lang="en-US" altLang="en-US" dirty="0" smtClean="0"/>
              <a:t>. The mass defect is the mass or energy equivalent of the difference between initial and final arrangements of particles.</a:t>
            </a:r>
          </a:p>
        </p:txBody>
      </p:sp>
      <p:sp>
        <p:nvSpPr>
          <p:cNvPr id="686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FF54F441-9C63-44AE-B868-DF20A6166569}" type="slidenum">
              <a:rPr lang="en-US" altLang="en-US" smtClean="0"/>
              <a:pPr>
                <a:spcBef>
                  <a:spcPct val="0"/>
                </a:spcBef>
              </a:pPr>
              <a:t>32</a:t>
            </a:fld>
            <a:endParaRPr lang="en-US" altLang="en-US" smtClean="0"/>
          </a:p>
        </p:txBody>
      </p:sp>
    </p:spTree>
    <p:extLst>
      <p:ext uri="{BB962C8B-B14F-4D97-AF65-F5344CB8AC3E}">
        <p14:creationId xmlns:p14="http://schemas.microsoft.com/office/powerpoint/2010/main" val="213660763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Units of mass may be kilograms, unified mass units and electron-volt (or multiples thereof). </a:t>
            </a:r>
            <a:r>
              <a:rPr lang="en-US" altLang="en-US" dirty="0" smtClean="0"/>
              <a:t>The electron-volt represents the energy equivalent of mass. In nuclear and particle physics, the use of energy units for mass is common.</a:t>
            </a:r>
          </a:p>
        </p:txBody>
      </p:sp>
      <p:sp>
        <p:nvSpPr>
          <p:cNvPr id="706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43D4B948-B3E2-4AF0-AAD9-C7EAB3850504}" type="slidenum">
              <a:rPr lang="en-US" altLang="en-US" smtClean="0"/>
              <a:pPr>
                <a:spcBef>
                  <a:spcPct val="0"/>
                </a:spcBef>
              </a:pPr>
              <a:t>33</a:t>
            </a:fld>
            <a:endParaRPr lang="en-US" altLang="en-US" smtClean="0"/>
          </a:p>
        </p:txBody>
      </p:sp>
    </p:spTree>
    <p:extLst>
      <p:ext uri="{BB962C8B-B14F-4D97-AF65-F5344CB8AC3E}">
        <p14:creationId xmlns:p14="http://schemas.microsoft.com/office/powerpoint/2010/main" val="26787282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An object has coordinates in two reference frames. P is assumed stationary and P</a:t>
            </a:r>
            <a:r>
              <a:rPr lang="en-US" altLang="en-US" baseline="30000" smtClean="0"/>
              <a:t>/</a:t>
            </a:r>
            <a:r>
              <a:rPr lang="en-US" altLang="en-US" smtClean="0"/>
              <a:t> is moving to the right at speed, </a:t>
            </a:r>
            <a:r>
              <a:rPr lang="en-US" altLang="en-US" i="1" smtClean="0"/>
              <a:t>v.</a:t>
            </a:r>
            <a:r>
              <a:rPr lang="en-US" altLang="en-US" smtClean="0"/>
              <a:t> If you assume that distance and time intervals are the same in both frames of reference, the coordinates can be reconciled</a:t>
            </a:r>
            <a:r>
              <a:rPr lang="en-US" altLang="en-US" i="1" smtClean="0"/>
              <a:t>. In two dimensions, the coordinates of an object travelling with velocity components, vsubx and vsuby, can be reconciled </a:t>
            </a:r>
            <a:endParaRPr lang="en-US" altLang="en-US" i="1" baseline="30000" smtClean="0"/>
          </a:p>
        </p:txBody>
      </p:sp>
      <p:sp>
        <p:nvSpPr>
          <p:cNvPr id="122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CAE39808-0771-4D1D-9A1E-2FB229A42243}" type="slidenum">
              <a:rPr lang="en-US" altLang="en-US" smtClean="0"/>
              <a:pPr>
                <a:spcBef>
                  <a:spcPct val="0"/>
                </a:spcBef>
              </a:pPr>
              <a:t>4</a:t>
            </a:fld>
            <a:endParaRPr lang="en-US" altLang="en-US" smtClean="0"/>
          </a:p>
        </p:txBody>
      </p:sp>
    </p:spTree>
    <p:extLst>
      <p:ext uri="{BB962C8B-B14F-4D97-AF65-F5344CB8AC3E}">
        <p14:creationId xmlns:p14="http://schemas.microsoft.com/office/powerpoint/2010/main" val="34851977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smtClean="0"/>
              <a:t>Since speed and acceleration depend on space and time coordinates, acceleration, energy and momentum will have different values in different reference frames. However, Newton’s laws, the Law of Conservation of Energy and the Law of Conservation of Momentum, will be the same in any reference frame. </a:t>
            </a:r>
          </a:p>
          <a:p>
            <a:r>
              <a:rPr lang="en-US" altLang="en-US" dirty="0" smtClean="0"/>
              <a:t>Thus, all inertial frames are equivalent, that is, equally valid. There is no privileged reference frame.</a:t>
            </a:r>
          </a:p>
        </p:txBody>
      </p:sp>
      <p:sp>
        <p:nvSpPr>
          <p:cNvPr id="143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E2DE1E67-8DD2-4428-9CF8-B28BA5B7F5E7}" type="slidenum">
              <a:rPr lang="en-US" altLang="en-US" smtClean="0"/>
              <a:pPr>
                <a:spcBef>
                  <a:spcPct val="0"/>
                </a:spcBef>
              </a:pPr>
              <a:t>5</a:t>
            </a:fld>
            <a:endParaRPr lang="en-US" altLang="en-US" smtClean="0"/>
          </a:p>
        </p:txBody>
      </p:sp>
    </p:spTree>
    <p:extLst>
      <p:ext uri="{BB962C8B-B14F-4D97-AF65-F5344CB8AC3E}">
        <p14:creationId xmlns:p14="http://schemas.microsoft.com/office/powerpoint/2010/main" val="168300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For an aeroplane, three reference frames can be identified: the plane (A), the ground (B) and the air (C). The velocity of the plane relative to the ground (vsubAB) is a combination of the velocity of the plane relative to the air (vsubAC) and the velocity of the air relative to the ground (vsubAC). The resultant is a geometric vector addition.</a:t>
            </a:r>
          </a:p>
        </p:txBody>
      </p:sp>
      <p:sp>
        <p:nvSpPr>
          <p:cNvPr id="163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53A07BCF-7221-4110-8648-0456DA3827D5}" type="slidenum">
              <a:rPr lang="en-US" altLang="en-US" smtClean="0"/>
              <a:pPr>
                <a:spcBef>
                  <a:spcPct val="0"/>
                </a:spcBef>
              </a:pPr>
              <a:t>6</a:t>
            </a:fld>
            <a:endParaRPr lang="en-US" altLang="en-US" smtClean="0"/>
          </a:p>
        </p:txBody>
      </p:sp>
    </p:spTree>
    <p:extLst>
      <p:ext uri="{BB962C8B-B14F-4D97-AF65-F5344CB8AC3E}">
        <p14:creationId xmlns:p14="http://schemas.microsoft.com/office/powerpoint/2010/main" val="32536514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Maxwell’s integration of electricity with magnetism had a surprising effect on the study of motion. The speed of light was shown to be dependent only on the properties of a material (permeability and permittivity – see Chapter 5). </a:t>
            </a:r>
          </a:p>
          <a:p>
            <a:r>
              <a:rPr lang="en-US" altLang="en-US" smtClean="0"/>
              <a:t>It did not depend on the source or the frame of reference in which it was viewed. Experiments were conducted to find the medium that allowed light to travel as a wave in a vacuum and to see whether the speed of light really was independent of the reference frame.</a:t>
            </a:r>
          </a:p>
        </p:txBody>
      </p:sp>
      <p:sp>
        <p:nvSpPr>
          <p:cNvPr id="184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ABCFF185-BFDD-4DF0-8BF0-8829384D00CE}" type="slidenum">
              <a:rPr lang="en-US" altLang="en-US" smtClean="0"/>
              <a:pPr>
                <a:spcBef>
                  <a:spcPct val="0"/>
                </a:spcBef>
              </a:pPr>
              <a:t>7</a:t>
            </a:fld>
            <a:endParaRPr lang="en-US" altLang="en-US" smtClean="0"/>
          </a:p>
        </p:txBody>
      </p:sp>
    </p:spTree>
    <p:extLst>
      <p:ext uri="{BB962C8B-B14F-4D97-AF65-F5344CB8AC3E}">
        <p14:creationId xmlns:p14="http://schemas.microsoft.com/office/powerpoint/2010/main" val="7283306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Maxwell showed that light acts as a self-sustaining electromagnetic wave whose speed depends only on the magnetic and electrical properties of the medium – permeability and permittivity respectively. </a:t>
            </a:r>
          </a:p>
          <a:p>
            <a:r>
              <a:rPr lang="en-US" altLang="en-US" smtClean="0"/>
              <a:t>The speed of light does not depend either on the source or the observer.</a:t>
            </a:r>
          </a:p>
        </p:txBody>
      </p:sp>
      <p:sp>
        <p:nvSpPr>
          <p:cNvPr id="204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215757DB-C31E-4DBF-B1F1-618326708C35}" type="slidenum">
              <a:rPr lang="en-US" altLang="en-US" smtClean="0"/>
              <a:pPr>
                <a:spcBef>
                  <a:spcPct val="0"/>
                </a:spcBef>
              </a:pPr>
              <a:t>8</a:t>
            </a:fld>
            <a:endParaRPr lang="en-US" altLang="en-US" smtClean="0"/>
          </a:p>
        </p:txBody>
      </p:sp>
    </p:spTree>
    <p:extLst>
      <p:ext uri="{BB962C8B-B14F-4D97-AF65-F5344CB8AC3E}">
        <p14:creationId xmlns:p14="http://schemas.microsoft.com/office/powerpoint/2010/main" val="3124720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smtClean="0"/>
              <a:t>By analogy with sound, light waves need a medium in which to propagate. This medium was called the ‘</a:t>
            </a:r>
            <a:r>
              <a:rPr lang="en-US" altLang="ja-JP" dirty="0" err="1" smtClean="0"/>
              <a:t>luminiferous</a:t>
            </a:r>
            <a:r>
              <a:rPr lang="en-US" altLang="ja-JP" dirty="0" smtClean="0"/>
              <a:t> </a:t>
            </a:r>
            <a:r>
              <a:rPr lang="en-US" altLang="ja-JP" dirty="0" err="1" smtClean="0"/>
              <a:t>aether</a:t>
            </a:r>
            <a:r>
              <a:rPr lang="en-US" altLang="ja-JP" dirty="0" smtClean="0"/>
              <a:t>’. It was transparent, weightless and fixed in space. Celestial bodies, notably the Sun and Earth, moved relative to the </a:t>
            </a:r>
            <a:r>
              <a:rPr lang="en-US" altLang="ja-JP" dirty="0" err="1" smtClean="0"/>
              <a:t>aether</a:t>
            </a:r>
            <a:r>
              <a:rPr lang="en-US" altLang="ja-JP" dirty="0" smtClean="0"/>
              <a:t>. Experiments were devised to find evidence for the </a:t>
            </a:r>
            <a:r>
              <a:rPr lang="en-US" altLang="ja-JP" dirty="0" err="1" smtClean="0"/>
              <a:t>aether</a:t>
            </a:r>
            <a:r>
              <a:rPr lang="en-US" altLang="en-US" dirty="0" err="1" smtClean="0"/>
              <a:t>’</a:t>
            </a:r>
            <a:r>
              <a:rPr lang="en-US" altLang="ja-JP" dirty="0" err="1" smtClean="0"/>
              <a:t>s</a:t>
            </a:r>
            <a:r>
              <a:rPr lang="en-US" altLang="ja-JP" dirty="0" smtClean="0"/>
              <a:t> existence. If Earth was moving relative to the </a:t>
            </a:r>
            <a:r>
              <a:rPr lang="en-US" altLang="ja-JP" dirty="0" err="1" smtClean="0"/>
              <a:t>aether</a:t>
            </a:r>
            <a:r>
              <a:rPr lang="en-US" altLang="ja-JP" dirty="0" smtClean="0"/>
              <a:t>, then the speed of light relative to the </a:t>
            </a:r>
            <a:r>
              <a:rPr lang="en-US" altLang="ja-JP" dirty="0" err="1" smtClean="0"/>
              <a:t>aether</a:t>
            </a:r>
            <a:r>
              <a:rPr lang="en-US" altLang="ja-JP" dirty="0" smtClean="0"/>
              <a:t> should be predictably different from ‘</a:t>
            </a:r>
            <a:r>
              <a:rPr lang="en-US" altLang="ja-JP" i="1" dirty="0" smtClean="0"/>
              <a:t>c</a:t>
            </a:r>
            <a:r>
              <a:rPr lang="en-US" altLang="ja-JP" dirty="0" smtClean="0"/>
              <a:t>’. </a:t>
            </a:r>
            <a:endParaRPr lang="en-US" altLang="en-US" dirty="0" smtClean="0"/>
          </a:p>
        </p:txBody>
      </p:sp>
      <p:sp>
        <p:nvSpPr>
          <p:cNvPr id="225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6AF1722D-7AF8-42EB-AB77-4CF1EB8F4E7C}" type="slidenum">
              <a:rPr lang="en-US" altLang="en-US" smtClean="0"/>
              <a:pPr>
                <a:spcBef>
                  <a:spcPct val="0"/>
                </a:spcBef>
              </a:pPr>
              <a:t>9</a:t>
            </a:fld>
            <a:endParaRPr lang="en-US" altLang="en-US" smtClean="0"/>
          </a:p>
        </p:txBody>
      </p:sp>
    </p:spTree>
    <p:extLst>
      <p:ext uri="{BB962C8B-B14F-4D97-AF65-F5344CB8AC3E}">
        <p14:creationId xmlns:p14="http://schemas.microsoft.com/office/powerpoint/2010/main" val="429212548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folHlink"/>
        </a:solidFill>
        <a:effectLst/>
      </p:bgPr>
    </p:bg>
    <p:spTree>
      <p:nvGrpSpPr>
        <p:cNvPr id="1" name=""/>
        <p:cNvGrpSpPr/>
        <p:nvPr/>
      </p:nvGrpSpPr>
      <p:grpSpPr>
        <a:xfrm>
          <a:off x="0" y="0"/>
          <a:ext cx="0" cy="0"/>
          <a:chOff x="0" y="0"/>
          <a:chExt cx="0" cy="0"/>
        </a:xfrm>
      </p:grpSpPr>
      <p:sp>
        <p:nvSpPr>
          <p:cNvPr id="4" name="Rectangle 28"/>
          <p:cNvSpPr>
            <a:spLocks noChangeArrowheads="1"/>
          </p:cNvSpPr>
          <p:nvPr/>
        </p:nvSpPr>
        <p:spPr bwMode="gray">
          <a:xfrm>
            <a:off x="0" y="0"/>
            <a:ext cx="9140825" cy="68564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defRPr/>
            </a:pPr>
            <a:endParaRPr lang="en-US" altLang="en-US" sz="1800" smtClean="0"/>
          </a:p>
        </p:txBody>
      </p:sp>
      <p:pic>
        <p:nvPicPr>
          <p:cNvPr id="5" name="Picture 2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5588"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13"/>
          <p:cNvSpPr>
            <a:spLocks noChangeArrowheads="1"/>
          </p:cNvSpPr>
          <p:nvPr/>
        </p:nvSpPr>
        <p:spPr bwMode="gray">
          <a:xfrm>
            <a:off x="0" y="3200400"/>
            <a:ext cx="9144000" cy="9144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defRPr/>
            </a:pPr>
            <a:endParaRPr lang="en-US" altLang="en-US" sz="1800" smtClean="0"/>
          </a:p>
        </p:txBody>
      </p:sp>
      <p:sp>
        <p:nvSpPr>
          <p:cNvPr id="7" name="Line 15"/>
          <p:cNvSpPr>
            <a:spLocks noChangeShapeType="1"/>
          </p:cNvSpPr>
          <p:nvPr/>
        </p:nvSpPr>
        <p:spPr bwMode="gray">
          <a:xfrm>
            <a:off x="0" y="3200400"/>
            <a:ext cx="9144000" cy="0"/>
          </a:xfrm>
          <a:prstGeom prst="line">
            <a:avLst/>
          </a:prstGeom>
          <a:noFill/>
          <a:ln w="635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8" name="Rectangle 30"/>
          <p:cNvSpPr>
            <a:spLocks noChangeArrowheads="1"/>
          </p:cNvSpPr>
          <p:nvPr/>
        </p:nvSpPr>
        <p:spPr bwMode="auto">
          <a:xfrm>
            <a:off x="0" y="6629400"/>
            <a:ext cx="9144000" cy="2286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defRPr/>
            </a:pPr>
            <a:endParaRPr lang="en-US" altLang="en-US" sz="1800" smtClean="0"/>
          </a:p>
        </p:txBody>
      </p:sp>
      <p:pic>
        <p:nvPicPr>
          <p:cNvPr id="9" name="Picture 31" descr="CL_Logo_RGB_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6013450" y="5002213"/>
            <a:ext cx="2697163" cy="1179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0" name="Rectangle 4"/>
          <p:cNvSpPr>
            <a:spLocks noGrp="1" noChangeArrowheads="1"/>
          </p:cNvSpPr>
          <p:nvPr>
            <p:ph type="subTitle" idx="1"/>
          </p:nvPr>
        </p:nvSpPr>
        <p:spPr bwMode="gray">
          <a:xfrm>
            <a:off x="457200" y="3365500"/>
            <a:ext cx="8229600" cy="304800"/>
          </a:xfrm>
          <a:solidFill>
            <a:schemeClr val="accent1"/>
          </a:solidFill>
        </p:spPr>
        <p:txBody>
          <a:bodyPr/>
          <a:lstStyle>
            <a:lvl1pPr>
              <a:spcBef>
                <a:spcPct val="0"/>
              </a:spcBef>
              <a:defRPr>
                <a:solidFill>
                  <a:schemeClr val="bg1"/>
                </a:solidFill>
              </a:defRPr>
            </a:lvl1pPr>
          </a:lstStyle>
          <a:p>
            <a:r>
              <a:rPr lang="en-US" smtClean="0"/>
              <a:t>Click to edit Master subtitle style</a:t>
            </a:r>
            <a:endParaRPr lang="en-US"/>
          </a:p>
        </p:txBody>
      </p:sp>
      <p:sp>
        <p:nvSpPr>
          <p:cNvPr id="4106" name="Rectangle 10"/>
          <p:cNvSpPr>
            <a:spLocks noGrp="1" noChangeArrowheads="1"/>
          </p:cNvSpPr>
          <p:nvPr>
            <p:ph type="ctrTitle"/>
          </p:nvPr>
        </p:nvSpPr>
        <p:spPr>
          <a:xfrm>
            <a:off x="457200" y="1143000"/>
            <a:ext cx="8229600" cy="1828800"/>
          </a:xfrm>
        </p:spPr>
        <p:txBody>
          <a:bodyPr anchor="b"/>
          <a:lstStyle>
            <a:lvl1pPr>
              <a:lnSpc>
                <a:spcPts val="4200"/>
              </a:lnSpc>
              <a:defRPr sz="3600">
                <a:solidFill>
                  <a:schemeClr val="bg1"/>
                </a:solidFill>
              </a:defRPr>
            </a:lvl1pPr>
          </a:lstStyle>
          <a:p>
            <a:r>
              <a:rPr lang="en-US" smtClean="0"/>
              <a:t>Click to edit Master title style</a:t>
            </a:r>
            <a:endParaRPr lang="en-US"/>
          </a:p>
        </p:txBody>
      </p:sp>
    </p:spTree>
    <p:extLst>
      <p:ext uri="{BB962C8B-B14F-4D97-AF65-F5344CB8AC3E}">
        <p14:creationId xmlns:p14="http://schemas.microsoft.com/office/powerpoint/2010/main" val="9037532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FBEB3933-F874-4D83-A399-C7E93833B834}" type="datetimeFigureOut">
              <a:rPr lang="en-US" altLang="en-US"/>
              <a:pPr>
                <a:defRPr/>
              </a:pPr>
              <a:t>8/19/2016</a:t>
            </a:fld>
            <a:endParaRPr lang="en-US" altLang="en-US"/>
          </a:p>
        </p:txBody>
      </p:sp>
      <p:sp>
        <p:nvSpPr>
          <p:cNvPr id="5" name="Rectangle 6"/>
          <p:cNvSpPr>
            <a:spLocks noGrp="1" noChangeArrowheads="1"/>
          </p:cNvSpPr>
          <p:nvPr>
            <p:ph type="sldNum" sz="quarter" idx="11"/>
          </p:nvPr>
        </p:nvSpPr>
        <p:spPr>
          <a:ln/>
        </p:spPr>
        <p:txBody>
          <a:bodyPr/>
          <a:lstStyle>
            <a:lvl1pPr>
              <a:defRPr/>
            </a:lvl1pPr>
          </a:lstStyle>
          <a:p>
            <a:pPr>
              <a:defRPr/>
            </a:pPr>
            <a:fld id="{8A45402D-D440-4C2C-A065-A26C5EC5E705}" type="slidenum">
              <a:rPr lang="en-US" altLang="en-US"/>
              <a:pPr>
                <a:defRPr/>
              </a:pPr>
              <a:t>‹#›</a:t>
            </a:fld>
            <a:endParaRPr lang="en-US" altLang="en-US"/>
          </a:p>
        </p:txBody>
      </p:sp>
    </p:spTree>
    <p:extLst>
      <p:ext uri="{BB962C8B-B14F-4D97-AF65-F5344CB8AC3E}">
        <p14:creationId xmlns:p14="http://schemas.microsoft.com/office/powerpoint/2010/main" val="16318864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2813"/>
            <a:ext cx="2057400" cy="487838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912813"/>
            <a:ext cx="6019800" cy="48783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F1D00FB3-D836-49D5-88C9-645C224E57C5}" type="datetimeFigureOut">
              <a:rPr lang="en-US" altLang="en-US"/>
              <a:pPr>
                <a:defRPr/>
              </a:pPr>
              <a:t>8/19/2016</a:t>
            </a:fld>
            <a:endParaRPr lang="en-US" altLang="en-US"/>
          </a:p>
        </p:txBody>
      </p:sp>
      <p:sp>
        <p:nvSpPr>
          <p:cNvPr id="5" name="Rectangle 6"/>
          <p:cNvSpPr>
            <a:spLocks noGrp="1" noChangeArrowheads="1"/>
          </p:cNvSpPr>
          <p:nvPr>
            <p:ph type="sldNum" sz="quarter" idx="11"/>
          </p:nvPr>
        </p:nvSpPr>
        <p:spPr>
          <a:ln/>
        </p:spPr>
        <p:txBody>
          <a:bodyPr/>
          <a:lstStyle>
            <a:lvl1pPr>
              <a:defRPr/>
            </a:lvl1pPr>
          </a:lstStyle>
          <a:p>
            <a:pPr>
              <a:defRPr/>
            </a:pPr>
            <a:fld id="{3CFF6972-28EA-4D25-8908-44008BB0BB64}" type="slidenum">
              <a:rPr lang="en-US" altLang="en-US"/>
              <a:pPr>
                <a:defRPr/>
              </a:pPr>
              <a:t>‹#›</a:t>
            </a:fld>
            <a:endParaRPr lang="en-US" altLang="en-US"/>
          </a:p>
        </p:txBody>
      </p:sp>
    </p:spTree>
    <p:extLst>
      <p:ext uri="{BB962C8B-B14F-4D97-AF65-F5344CB8AC3E}">
        <p14:creationId xmlns:p14="http://schemas.microsoft.com/office/powerpoint/2010/main" val="35079943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912813"/>
            <a:ext cx="8229600" cy="6858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76400"/>
            <a:ext cx="8229600" cy="4114800"/>
          </a:xfrm>
        </p:spPr>
        <p:txBody>
          <a:bodyPr/>
          <a:lstStyle/>
          <a:p>
            <a:pPr lvl="0"/>
            <a:r>
              <a:rPr lang="en-US" noProof="0" smtClean="0"/>
              <a:t>Click icon to add table</a:t>
            </a:r>
            <a:endParaRPr lang="en-US" noProof="0"/>
          </a:p>
        </p:txBody>
      </p:sp>
      <p:sp>
        <p:nvSpPr>
          <p:cNvPr id="4" name="Rectangle 4"/>
          <p:cNvSpPr>
            <a:spLocks noGrp="1" noChangeArrowheads="1"/>
          </p:cNvSpPr>
          <p:nvPr>
            <p:ph type="dt" sz="half" idx="10"/>
          </p:nvPr>
        </p:nvSpPr>
        <p:spPr>
          <a:ln/>
        </p:spPr>
        <p:txBody>
          <a:bodyPr/>
          <a:lstStyle>
            <a:lvl1pPr>
              <a:defRPr/>
            </a:lvl1pPr>
          </a:lstStyle>
          <a:p>
            <a:pPr>
              <a:defRPr/>
            </a:pPr>
            <a:fld id="{F073420E-4816-4211-AD67-6AB4D987D73F}" type="datetimeFigureOut">
              <a:rPr lang="en-US" altLang="en-US"/>
              <a:pPr>
                <a:defRPr/>
              </a:pPr>
              <a:t>8/19/2016</a:t>
            </a:fld>
            <a:endParaRPr lang="en-US" altLang="en-US"/>
          </a:p>
        </p:txBody>
      </p:sp>
      <p:sp>
        <p:nvSpPr>
          <p:cNvPr id="5" name="Rectangle 6"/>
          <p:cNvSpPr>
            <a:spLocks noGrp="1" noChangeArrowheads="1"/>
          </p:cNvSpPr>
          <p:nvPr>
            <p:ph type="sldNum" sz="quarter" idx="11"/>
          </p:nvPr>
        </p:nvSpPr>
        <p:spPr>
          <a:ln/>
        </p:spPr>
        <p:txBody>
          <a:bodyPr/>
          <a:lstStyle>
            <a:lvl1pPr>
              <a:defRPr/>
            </a:lvl1pPr>
          </a:lstStyle>
          <a:p>
            <a:pPr>
              <a:defRPr/>
            </a:pPr>
            <a:fld id="{E0F07593-12CE-45CF-96DE-777FE924BA47}" type="slidenum">
              <a:rPr lang="en-US" altLang="en-US"/>
              <a:pPr>
                <a:defRPr/>
              </a:pPr>
              <a:t>‹#›</a:t>
            </a:fld>
            <a:endParaRPr lang="en-US" altLang="en-US"/>
          </a:p>
        </p:txBody>
      </p:sp>
    </p:spTree>
    <p:extLst>
      <p:ext uri="{BB962C8B-B14F-4D97-AF65-F5344CB8AC3E}">
        <p14:creationId xmlns:p14="http://schemas.microsoft.com/office/powerpoint/2010/main" val="28655717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9F76481B-656C-4BA9-8287-29445F46FC69}" type="datetimeFigureOut">
              <a:rPr lang="en-US" altLang="en-US"/>
              <a:pPr>
                <a:defRPr/>
              </a:pPr>
              <a:t>8/19/2016</a:t>
            </a:fld>
            <a:endParaRPr lang="en-US" altLang="en-US"/>
          </a:p>
        </p:txBody>
      </p:sp>
      <p:sp>
        <p:nvSpPr>
          <p:cNvPr id="5" name="Rectangle 6"/>
          <p:cNvSpPr>
            <a:spLocks noGrp="1" noChangeArrowheads="1"/>
          </p:cNvSpPr>
          <p:nvPr>
            <p:ph type="sldNum" sz="quarter" idx="11"/>
          </p:nvPr>
        </p:nvSpPr>
        <p:spPr>
          <a:ln/>
        </p:spPr>
        <p:txBody>
          <a:bodyPr/>
          <a:lstStyle>
            <a:lvl1pPr>
              <a:defRPr/>
            </a:lvl1pPr>
          </a:lstStyle>
          <a:p>
            <a:pPr>
              <a:defRPr/>
            </a:pPr>
            <a:fld id="{C907BD57-B283-4BF9-98F3-0C964EC0C538}" type="slidenum">
              <a:rPr lang="en-US" altLang="en-US"/>
              <a:pPr>
                <a:defRPr/>
              </a:pPr>
              <a:t>‹#›</a:t>
            </a:fld>
            <a:endParaRPr lang="en-US" altLang="en-US"/>
          </a:p>
        </p:txBody>
      </p:sp>
    </p:spTree>
    <p:extLst>
      <p:ext uri="{BB962C8B-B14F-4D97-AF65-F5344CB8AC3E}">
        <p14:creationId xmlns:p14="http://schemas.microsoft.com/office/powerpoint/2010/main" val="14284689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fld id="{5CFAB559-270B-4918-9448-E925EF35B542}" type="datetimeFigureOut">
              <a:rPr lang="en-US" altLang="en-US"/>
              <a:pPr>
                <a:defRPr/>
              </a:pPr>
              <a:t>8/19/2016</a:t>
            </a:fld>
            <a:endParaRPr lang="en-US" altLang="en-US"/>
          </a:p>
        </p:txBody>
      </p:sp>
      <p:sp>
        <p:nvSpPr>
          <p:cNvPr id="5" name="Rectangle 6"/>
          <p:cNvSpPr>
            <a:spLocks noGrp="1" noChangeArrowheads="1"/>
          </p:cNvSpPr>
          <p:nvPr>
            <p:ph type="sldNum" sz="quarter" idx="11"/>
          </p:nvPr>
        </p:nvSpPr>
        <p:spPr>
          <a:ln/>
        </p:spPr>
        <p:txBody>
          <a:bodyPr/>
          <a:lstStyle>
            <a:lvl1pPr>
              <a:defRPr/>
            </a:lvl1pPr>
          </a:lstStyle>
          <a:p>
            <a:pPr>
              <a:defRPr/>
            </a:pPr>
            <a:fld id="{0DAD7B37-EA6C-4B99-8B7C-C189156B2CA5}" type="slidenum">
              <a:rPr lang="en-US" altLang="en-US"/>
              <a:pPr>
                <a:defRPr/>
              </a:pPr>
              <a:t>‹#›</a:t>
            </a:fld>
            <a:endParaRPr lang="en-US" altLang="en-US"/>
          </a:p>
        </p:txBody>
      </p:sp>
    </p:spTree>
    <p:extLst>
      <p:ext uri="{BB962C8B-B14F-4D97-AF65-F5344CB8AC3E}">
        <p14:creationId xmlns:p14="http://schemas.microsoft.com/office/powerpoint/2010/main" val="74205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6400"/>
            <a:ext cx="40386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76400"/>
            <a:ext cx="40386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fld id="{1BA588D3-4A28-47D6-8B6B-149800AE6F08}" type="datetimeFigureOut">
              <a:rPr lang="en-US" altLang="en-US"/>
              <a:pPr>
                <a:defRPr/>
              </a:pPr>
              <a:t>8/19/2016</a:t>
            </a:fld>
            <a:endParaRPr lang="en-US" altLang="en-US"/>
          </a:p>
        </p:txBody>
      </p:sp>
      <p:sp>
        <p:nvSpPr>
          <p:cNvPr id="6" name="Rectangle 6"/>
          <p:cNvSpPr>
            <a:spLocks noGrp="1" noChangeArrowheads="1"/>
          </p:cNvSpPr>
          <p:nvPr>
            <p:ph type="sldNum" sz="quarter" idx="11"/>
          </p:nvPr>
        </p:nvSpPr>
        <p:spPr>
          <a:ln/>
        </p:spPr>
        <p:txBody>
          <a:bodyPr/>
          <a:lstStyle>
            <a:lvl1pPr>
              <a:defRPr/>
            </a:lvl1pPr>
          </a:lstStyle>
          <a:p>
            <a:pPr>
              <a:defRPr/>
            </a:pPr>
            <a:fld id="{766D10C4-B390-46DC-8025-45CDF6013A27}" type="slidenum">
              <a:rPr lang="en-US" altLang="en-US"/>
              <a:pPr>
                <a:defRPr/>
              </a:pPr>
              <a:t>‹#›</a:t>
            </a:fld>
            <a:endParaRPr lang="en-US" altLang="en-US"/>
          </a:p>
        </p:txBody>
      </p:sp>
    </p:spTree>
    <p:extLst>
      <p:ext uri="{BB962C8B-B14F-4D97-AF65-F5344CB8AC3E}">
        <p14:creationId xmlns:p14="http://schemas.microsoft.com/office/powerpoint/2010/main" val="10490894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fld id="{F8F32BB6-8389-4336-8916-6532ABB5C49C}" type="datetimeFigureOut">
              <a:rPr lang="en-US" altLang="en-US"/>
              <a:pPr>
                <a:defRPr/>
              </a:pPr>
              <a:t>8/19/2016</a:t>
            </a:fld>
            <a:endParaRPr lang="en-US" altLang="en-US"/>
          </a:p>
        </p:txBody>
      </p:sp>
      <p:sp>
        <p:nvSpPr>
          <p:cNvPr id="8" name="Rectangle 6"/>
          <p:cNvSpPr>
            <a:spLocks noGrp="1" noChangeArrowheads="1"/>
          </p:cNvSpPr>
          <p:nvPr>
            <p:ph type="sldNum" sz="quarter" idx="11"/>
          </p:nvPr>
        </p:nvSpPr>
        <p:spPr>
          <a:ln/>
        </p:spPr>
        <p:txBody>
          <a:bodyPr/>
          <a:lstStyle>
            <a:lvl1pPr>
              <a:defRPr/>
            </a:lvl1pPr>
          </a:lstStyle>
          <a:p>
            <a:pPr>
              <a:defRPr/>
            </a:pPr>
            <a:fld id="{2CFDF4A1-0A71-4681-9860-1EE441578C5D}" type="slidenum">
              <a:rPr lang="en-US" altLang="en-US"/>
              <a:pPr>
                <a:defRPr/>
              </a:pPr>
              <a:t>‹#›</a:t>
            </a:fld>
            <a:endParaRPr lang="en-US" altLang="en-US"/>
          </a:p>
        </p:txBody>
      </p:sp>
    </p:spTree>
    <p:extLst>
      <p:ext uri="{BB962C8B-B14F-4D97-AF65-F5344CB8AC3E}">
        <p14:creationId xmlns:p14="http://schemas.microsoft.com/office/powerpoint/2010/main" val="23356570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fld id="{35F1A5D4-4CEC-43C0-9469-1DCBCF01E16E}" type="datetimeFigureOut">
              <a:rPr lang="en-US" altLang="en-US"/>
              <a:pPr>
                <a:defRPr/>
              </a:pPr>
              <a:t>8/19/2016</a:t>
            </a:fld>
            <a:endParaRPr lang="en-US" altLang="en-US"/>
          </a:p>
        </p:txBody>
      </p:sp>
      <p:sp>
        <p:nvSpPr>
          <p:cNvPr id="4" name="Rectangle 6"/>
          <p:cNvSpPr>
            <a:spLocks noGrp="1" noChangeArrowheads="1"/>
          </p:cNvSpPr>
          <p:nvPr>
            <p:ph type="sldNum" sz="quarter" idx="11"/>
          </p:nvPr>
        </p:nvSpPr>
        <p:spPr>
          <a:ln/>
        </p:spPr>
        <p:txBody>
          <a:bodyPr/>
          <a:lstStyle>
            <a:lvl1pPr>
              <a:defRPr/>
            </a:lvl1pPr>
          </a:lstStyle>
          <a:p>
            <a:pPr>
              <a:defRPr/>
            </a:pPr>
            <a:fld id="{AAB3783E-D92B-48B4-A5F1-D7E53B14DBF8}" type="slidenum">
              <a:rPr lang="en-US" altLang="en-US"/>
              <a:pPr>
                <a:defRPr/>
              </a:pPr>
              <a:t>‹#›</a:t>
            </a:fld>
            <a:endParaRPr lang="en-US" altLang="en-US"/>
          </a:p>
        </p:txBody>
      </p:sp>
    </p:spTree>
    <p:extLst>
      <p:ext uri="{BB962C8B-B14F-4D97-AF65-F5344CB8AC3E}">
        <p14:creationId xmlns:p14="http://schemas.microsoft.com/office/powerpoint/2010/main" val="30652101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4DFB0B0B-7445-43A8-9A10-AAA13193BC56}" type="datetimeFigureOut">
              <a:rPr lang="en-US" altLang="en-US"/>
              <a:pPr>
                <a:defRPr/>
              </a:pPr>
              <a:t>8/19/2016</a:t>
            </a:fld>
            <a:endParaRPr lang="en-US" altLang="en-US"/>
          </a:p>
        </p:txBody>
      </p:sp>
      <p:sp>
        <p:nvSpPr>
          <p:cNvPr id="3" name="Rectangle 6"/>
          <p:cNvSpPr>
            <a:spLocks noGrp="1" noChangeArrowheads="1"/>
          </p:cNvSpPr>
          <p:nvPr>
            <p:ph type="sldNum" sz="quarter" idx="11"/>
          </p:nvPr>
        </p:nvSpPr>
        <p:spPr>
          <a:ln/>
        </p:spPr>
        <p:txBody>
          <a:bodyPr/>
          <a:lstStyle>
            <a:lvl1pPr>
              <a:defRPr/>
            </a:lvl1pPr>
          </a:lstStyle>
          <a:p>
            <a:pPr>
              <a:defRPr/>
            </a:pPr>
            <a:fld id="{E3BF5351-6994-42F4-8805-803105A31572}" type="slidenum">
              <a:rPr lang="en-US" altLang="en-US"/>
              <a:pPr>
                <a:defRPr/>
              </a:pPr>
              <a:t>‹#›</a:t>
            </a:fld>
            <a:endParaRPr lang="en-US" altLang="en-US"/>
          </a:p>
        </p:txBody>
      </p:sp>
    </p:spTree>
    <p:extLst>
      <p:ext uri="{BB962C8B-B14F-4D97-AF65-F5344CB8AC3E}">
        <p14:creationId xmlns:p14="http://schemas.microsoft.com/office/powerpoint/2010/main" val="2023681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B4874449-F897-470B-8AD8-00E87755B88E}" type="datetimeFigureOut">
              <a:rPr lang="en-US" altLang="en-US"/>
              <a:pPr>
                <a:defRPr/>
              </a:pPr>
              <a:t>8/19/2016</a:t>
            </a:fld>
            <a:endParaRPr lang="en-US" altLang="en-US"/>
          </a:p>
        </p:txBody>
      </p:sp>
      <p:sp>
        <p:nvSpPr>
          <p:cNvPr id="6" name="Rectangle 6"/>
          <p:cNvSpPr>
            <a:spLocks noGrp="1" noChangeArrowheads="1"/>
          </p:cNvSpPr>
          <p:nvPr>
            <p:ph type="sldNum" sz="quarter" idx="11"/>
          </p:nvPr>
        </p:nvSpPr>
        <p:spPr>
          <a:ln/>
        </p:spPr>
        <p:txBody>
          <a:bodyPr/>
          <a:lstStyle>
            <a:lvl1pPr>
              <a:defRPr/>
            </a:lvl1pPr>
          </a:lstStyle>
          <a:p>
            <a:pPr>
              <a:defRPr/>
            </a:pPr>
            <a:fld id="{DD9A6C76-6534-445C-A836-12E7CA8BACE6}" type="slidenum">
              <a:rPr lang="en-US" altLang="en-US"/>
              <a:pPr>
                <a:defRPr/>
              </a:pPr>
              <a:t>‹#›</a:t>
            </a:fld>
            <a:endParaRPr lang="en-US" altLang="en-US"/>
          </a:p>
        </p:txBody>
      </p:sp>
    </p:spTree>
    <p:extLst>
      <p:ext uri="{BB962C8B-B14F-4D97-AF65-F5344CB8AC3E}">
        <p14:creationId xmlns:p14="http://schemas.microsoft.com/office/powerpoint/2010/main" val="19453858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9C74E9B9-9E24-409F-BA86-78CB3332E308}" type="datetimeFigureOut">
              <a:rPr lang="en-US" altLang="en-US"/>
              <a:pPr>
                <a:defRPr/>
              </a:pPr>
              <a:t>8/19/2016</a:t>
            </a:fld>
            <a:endParaRPr lang="en-US" altLang="en-US"/>
          </a:p>
        </p:txBody>
      </p:sp>
      <p:sp>
        <p:nvSpPr>
          <p:cNvPr id="6" name="Rectangle 6"/>
          <p:cNvSpPr>
            <a:spLocks noGrp="1" noChangeArrowheads="1"/>
          </p:cNvSpPr>
          <p:nvPr>
            <p:ph type="sldNum" sz="quarter" idx="11"/>
          </p:nvPr>
        </p:nvSpPr>
        <p:spPr>
          <a:ln/>
        </p:spPr>
        <p:txBody>
          <a:bodyPr/>
          <a:lstStyle>
            <a:lvl1pPr>
              <a:defRPr/>
            </a:lvl1pPr>
          </a:lstStyle>
          <a:p>
            <a:pPr>
              <a:defRPr/>
            </a:pPr>
            <a:fld id="{A5548BFF-73AE-46EB-9065-31D677AFA5B8}" type="slidenum">
              <a:rPr lang="en-US" altLang="en-US"/>
              <a:pPr>
                <a:defRPr/>
              </a:pPr>
              <a:t>‹#›</a:t>
            </a:fld>
            <a:endParaRPr lang="en-US" altLang="en-US"/>
          </a:p>
        </p:txBody>
      </p:sp>
    </p:spTree>
    <p:extLst>
      <p:ext uri="{BB962C8B-B14F-4D97-AF65-F5344CB8AC3E}">
        <p14:creationId xmlns:p14="http://schemas.microsoft.com/office/powerpoint/2010/main" val="646036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5"/>
          <p:cNvPicPr>
            <a:picLocks noChangeAspect="1" noChangeArrowheads="1"/>
          </p:cNvPicPr>
          <p:nvPr/>
        </p:nvPicPr>
        <p:blipFill>
          <a:blip r:embed="rId14">
            <a:extLst>
              <a:ext uri="{28A0092B-C50C-407E-A947-70E740481C1C}">
                <a14:useLocalDpi xmlns:a14="http://schemas.microsoft.com/office/drawing/2010/main" val="0"/>
              </a:ext>
            </a:extLst>
          </a:blip>
          <a:srcRect t="26190" b="52380"/>
          <a:stretch>
            <a:fillRect/>
          </a:stretch>
        </p:blipFill>
        <p:spPr bwMode="gray">
          <a:xfrm>
            <a:off x="0" y="0"/>
            <a:ext cx="9145588"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11"/>
          <p:cNvSpPr>
            <a:spLocks noChangeArrowheads="1"/>
          </p:cNvSpPr>
          <p:nvPr/>
        </p:nvSpPr>
        <p:spPr bwMode="gray">
          <a:xfrm>
            <a:off x="0" y="684213"/>
            <a:ext cx="9144000" cy="10953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defRPr/>
            </a:pPr>
            <a:endParaRPr lang="en-US" altLang="en-US" sz="1800" smtClean="0"/>
          </a:p>
        </p:txBody>
      </p:sp>
      <p:sp>
        <p:nvSpPr>
          <p:cNvPr id="1028" name="Rectangle 3"/>
          <p:cNvSpPr>
            <a:spLocks noGrp="1" noChangeArrowheads="1"/>
          </p:cNvSpPr>
          <p:nvPr>
            <p:ph type="body" idx="1"/>
          </p:nvPr>
        </p:nvSpPr>
        <p:spPr bwMode="auto">
          <a:xfrm>
            <a:off x="457200" y="1676400"/>
            <a:ext cx="82296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2" name="Rectangle 4"/>
          <p:cNvSpPr>
            <a:spLocks noGrp="1" noChangeArrowheads="1"/>
          </p:cNvSpPr>
          <p:nvPr>
            <p:ph type="dt" sz="half" idx="2"/>
          </p:nvPr>
        </p:nvSpPr>
        <p:spPr bwMode="auto">
          <a:xfrm>
            <a:off x="5257800" y="6426200"/>
            <a:ext cx="1371600" cy="2286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r" eaLnBrk="1" hangingPunct="1">
              <a:defRPr sz="800">
                <a:cs typeface="Arial" panose="020B0604020202020204" pitchFamily="34" charset="0"/>
              </a:defRPr>
            </a:lvl1pPr>
          </a:lstStyle>
          <a:p>
            <a:pPr>
              <a:defRPr/>
            </a:pPr>
            <a:fld id="{1BD84A89-E71C-4408-A7BD-1C03A56F9BF8}" type="datetimeFigureOut">
              <a:rPr lang="en-US" altLang="en-US"/>
              <a:pPr>
                <a:defRPr/>
              </a:pPr>
              <a:t>8/19/2016</a:t>
            </a:fld>
            <a:endParaRPr lang="en-US" altLang="en-US"/>
          </a:p>
        </p:txBody>
      </p:sp>
      <p:sp>
        <p:nvSpPr>
          <p:cNvPr id="1030" name="Rectangle 6"/>
          <p:cNvSpPr>
            <a:spLocks noGrp="1" noChangeArrowheads="1"/>
          </p:cNvSpPr>
          <p:nvPr>
            <p:ph type="sldNum" sz="quarter" idx="4"/>
          </p:nvPr>
        </p:nvSpPr>
        <p:spPr bwMode="auto">
          <a:xfrm>
            <a:off x="457200" y="6426200"/>
            <a:ext cx="228600" cy="2286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eaLnBrk="1" hangingPunct="1">
              <a:defRPr sz="800">
                <a:cs typeface="Arial" panose="020B0604020202020204" pitchFamily="34" charset="0"/>
              </a:defRPr>
            </a:lvl1pPr>
          </a:lstStyle>
          <a:p>
            <a:pPr>
              <a:defRPr/>
            </a:pPr>
            <a:fld id="{26B6CD1C-7226-4157-A68D-0DB29AE8DE97}" type="slidenum">
              <a:rPr lang="en-US" altLang="en-US"/>
              <a:pPr>
                <a:defRPr/>
              </a:pPr>
              <a:t>‹#›</a:t>
            </a:fld>
            <a:endParaRPr lang="en-US" altLang="en-US"/>
          </a:p>
        </p:txBody>
      </p:sp>
      <p:sp>
        <p:nvSpPr>
          <p:cNvPr id="1031" name="Rectangle 2"/>
          <p:cNvSpPr>
            <a:spLocks noGrp="1" noChangeArrowheads="1"/>
          </p:cNvSpPr>
          <p:nvPr>
            <p:ph type="title"/>
          </p:nvPr>
        </p:nvSpPr>
        <p:spPr bwMode="gray">
          <a:xfrm>
            <a:off x="457200" y="912813"/>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en-US" altLang="en-US" smtClean="0"/>
              <a:t>Click to edit Master title style</a:t>
            </a:r>
          </a:p>
        </p:txBody>
      </p:sp>
      <p:sp>
        <p:nvSpPr>
          <p:cNvPr id="1032" name="Rectangle 18"/>
          <p:cNvSpPr>
            <a:spLocks noChangeArrowheads="1"/>
          </p:cNvSpPr>
          <p:nvPr/>
        </p:nvSpPr>
        <p:spPr bwMode="gray">
          <a:xfrm>
            <a:off x="0" y="6721475"/>
            <a:ext cx="9144000" cy="13652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defRPr/>
            </a:pPr>
            <a:endParaRPr lang="en-US" altLang="en-US" sz="1800" smtClean="0"/>
          </a:p>
        </p:txBody>
      </p:sp>
      <p:pic>
        <p:nvPicPr>
          <p:cNvPr id="1033" name="Picture 29" descr="CL_Logo_RGB_PNG"/>
          <p:cNvPicPr preferRelativeResize="0">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289800" y="6035675"/>
            <a:ext cx="1544638"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010" r:id="rId1"/>
    <p:sldLayoutId id="2147483999" r:id="rId2"/>
    <p:sldLayoutId id="2147484000" r:id="rId3"/>
    <p:sldLayoutId id="2147484001" r:id="rId4"/>
    <p:sldLayoutId id="2147484002" r:id="rId5"/>
    <p:sldLayoutId id="2147484003" r:id="rId6"/>
    <p:sldLayoutId id="2147484004" r:id="rId7"/>
    <p:sldLayoutId id="2147484005" r:id="rId8"/>
    <p:sldLayoutId id="2147484006" r:id="rId9"/>
    <p:sldLayoutId id="2147484007" r:id="rId10"/>
    <p:sldLayoutId id="2147484008" r:id="rId11"/>
    <p:sldLayoutId id="2147484009" r:id="rId12"/>
  </p:sldLayoutIdLst>
  <p:txStyles>
    <p:titleStyle>
      <a:lvl1pPr algn="l" rtl="0" eaLnBrk="0" fontAlgn="base" hangingPunct="0">
        <a:lnSpc>
          <a:spcPts val="2400"/>
        </a:lnSpc>
        <a:spcBef>
          <a:spcPct val="0"/>
        </a:spcBef>
        <a:spcAft>
          <a:spcPct val="0"/>
        </a:spcAft>
        <a:defRPr sz="2200">
          <a:solidFill>
            <a:schemeClr val="accent1"/>
          </a:solidFill>
          <a:latin typeface="+mj-lt"/>
          <a:ea typeface="MS PGothic" panose="020B0600070205080204" pitchFamily="34" charset="-128"/>
          <a:cs typeface="ＭＳ Ｐゴシック" charset="0"/>
        </a:defRPr>
      </a:lvl1pPr>
      <a:lvl2pPr algn="l" rtl="0" eaLnBrk="0" fontAlgn="base" hangingPunct="0">
        <a:lnSpc>
          <a:spcPts val="2400"/>
        </a:lnSpc>
        <a:spcBef>
          <a:spcPct val="0"/>
        </a:spcBef>
        <a:spcAft>
          <a:spcPct val="0"/>
        </a:spcAft>
        <a:defRPr sz="2200">
          <a:solidFill>
            <a:schemeClr val="accent1"/>
          </a:solidFill>
          <a:latin typeface="Arial" charset="0"/>
          <a:ea typeface="MS PGothic" panose="020B0600070205080204" pitchFamily="34" charset="-128"/>
          <a:cs typeface="ＭＳ Ｐゴシック" charset="0"/>
        </a:defRPr>
      </a:lvl2pPr>
      <a:lvl3pPr algn="l" rtl="0" eaLnBrk="0" fontAlgn="base" hangingPunct="0">
        <a:lnSpc>
          <a:spcPts val="2400"/>
        </a:lnSpc>
        <a:spcBef>
          <a:spcPct val="0"/>
        </a:spcBef>
        <a:spcAft>
          <a:spcPct val="0"/>
        </a:spcAft>
        <a:defRPr sz="2200">
          <a:solidFill>
            <a:schemeClr val="accent1"/>
          </a:solidFill>
          <a:latin typeface="Arial" charset="0"/>
          <a:ea typeface="MS PGothic" panose="020B0600070205080204" pitchFamily="34" charset="-128"/>
          <a:cs typeface="ＭＳ Ｐゴシック" charset="0"/>
        </a:defRPr>
      </a:lvl3pPr>
      <a:lvl4pPr algn="l" rtl="0" eaLnBrk="0" fontAlgn="base" hangingPunct="0">
        <a:lnSpc>
          <a:spcPts val="2400"/>
        </a:lnSpc>
        <a:spcBef>
          <a:spcPct val="0"/>
        </a:spcBef>
        <a:spcAft>
          <a:spcPct val="0"/>
        </a:spcAft>
        <a:defRPr sz="2200">
          <a:solidFill>
            <a:schemeClr val="accent1"/>
          </a:solidFill>
          <a:latin typeface="Arial" charset="0"/>
          <a:ea typeface="MS PGothic" panose="020B0600070205080204" pitchFamily="34" charset="-128"/>
          <a:cs typeface="ＭＳ Ｐゴシック" charset="0"/>
        </a:defRPr>
      </a:lvl4pPr>
      <a:lvl5pPr algn="l" rtl="0" eaLnBrk="0" fontAlgn="base" hangingPunct="0">
        <a:lnSpc>
          <a:spcPts val="2400"/>
        </a:lnSpc>
        <a:spcBef>
          <a:spcPct val="0"/>
        </a:spcBef>
        <a:spcAft>
          <a:spcPct val="0"/>
        </a:spcAft>
        <a:defRPr sz="2200">
          <a:solidFill>
            <a:schemeClr val="accent1"/>
          </a:solidFill>
          <a:latin typeface="Arial" charset="0"/>
          <a:ea typeface="MS PGothic" panose="020B0600070205080204" pitchFamily="34" charset="-128"/>
          <a:cs typeface="ＭＳ Ｐゴシック" charset="0"/>
        </a:defRPr>
      </a:lvl5pPr>
      <a:lvl6pPr marL="457200" algn="l" rtl="0" eaLnBrk="1" fontAlgn="base" hangingPunct="1">
        <a:lnSpc>
          <a:spcPts val="2400"/>
        </a:lnSpc>
        <a:spcBef>
          <a:spcPct val="0"/>
        </a:spcBef>
        <a:spcAft>
          <a:spcPct val="0"/>
        </a:spcAft>
        <a:defRPr sz="2200">
          <a:solidFill>
            <a:schemeClr val="accent1"/>
          </a:solidFill>
          <a:latin typeface="Arial" charset="0"/>
        </a:defRPr>
      </a:lvl6pPr>
      <a:lvl7pPr marL="914400" algn="l" rtl="0" eaLnBrk="1" fontAlgn="base" hangingPunct="1">
        <a:lnSpc>
          <a:spcPts val="2400"/>
        </a:lnSpc>
        <a:spcBef>
          <a:spcPct val="0"/>
        </a:spcBef>
        <a:spcAft>
          <a:spcPct val="0"/>
        </a:spcAft>
        <a:defRPr sz="2200">
          <a:solidFill>
            <a:schemeClr val="accent1"/>
          </a:solidFill>
          <a:latin typeface="Arial" charset="0"/>
        </a:defRPr>
      </a:lvl7pPr>
      <a:lvl8pPr marL="1371600" algn="l" rtl="0" eaLnBrk="1" fontAlgn="base" hangingPunct="1">
        <a:lnSpc>
          <a:spcPts val="2400"/>
        </a:lnSpc>
        <a:spcBef>
          <a:spcPct val="0"/>
        </a:spcBef>
        <a:spcAft>
          <a:spcPct val="0"/>
        </a:spcAft>
        <a:defRPr sz="2200">
          <a:solidFill>
            <a:schemeClr val="accent1"/>
          </a:solidFill>
          <a:latin typeface="Arial" charset="0"/>
        </a:defRPr>
      </a:lvl8pPr>
      <a:lvl9pPr marL="1828800" algn="l" rtl="0" eaLnBrk="1" fontAlgn="base" hangingPunct="1">
        <a:lnSpc>
          <a:spcPts val="2400"/>
        </a:lnSpc>
        <a:spcBef>
          <a:spcPct val="0"/>
        </a:spcBef>
        <a:spcAft>
          <a:spcPct val="0"/>
        </a:spcAft>
        <a:defRPr sz="2200">
          <a:solidFill>
            <a:schemeClr val="accent1"/>
          </a:solidFill>
          <a:latin typeface="Arial" charset="0"/>
        </a:defRPr>
      </a:lvl9pPr>
    </p:titleStyle>
    <p:bodyStyle>
      <a:lvl1pPr marL="342900" indent="-342900" algn="l" rtl="0" eaLnBrk="0" fontAlgn="base" hangingPunct="0">
        <a:lnSpc>
          <a:spcPts val="2200"/>
        </a:lnSpc>
        <a:spcBef>
          <a:spcPct val="50000"/>
        </a:spcBef>
        <a:spcAft>
          <a:spcPct val="0"/>
        </a:spcAft>
        <a:defRPr>
          <a:solidFill>
            <a:schemeClr val="tx1"/>
          </a:solidFill>
          <a:latin typeface="+mn-lt"/>
          <a:ea typeface="MS PGothic" panose="020B0600070205080204" pitchFamily="34" charset="-128"/>
          <a:cs typeface="ＭＳ Ｐゴシック" charset="0"/>
        </a:defRPr>
      </a:lvl1pPr>
      <a:lvl2pPr marL="228600" indent="-227013" algn="l" rtl="0" eaLnBrk="0" fontAlgn="base" hangingPunct="0">
        <a:lnSpc>
          <a:spcPts val="2200"/>
        </a:lnSpc>
        <a:spcBef>
          <a:spcPct val="50000"/>
        </a:spcBef>
        <a:spcAft>
          <a:spcPct val="0"/>
        </a:spcAft>
        <a:buClr>
          <a:schemeClr val="hlink"/>
        </a:buClr>
        <a:buFont typeface="Wingdings" panose="05000000000000000000" pitchFamily="2" charset="2"/>
        <a:buChar char="§"/>
        <a:defRPr>
          <a:solidFill>
            <a:schemeClr val="tx1"/>
          </a:solidFill>
          <a:latin typeface="+mn-lt"/>
          <a:ea typeface="MS PGothic" panose="020B0600070205080204" pitchFamily="34" charset="-128"/>
        </a:defRPr>
      </a:lvl2pPr>
      <a:lvl3pPr marL="449263" indent="-219075" algn="l" rtl="0" eaLnBrk="0" fontAlgn="base" hangingPunct="0">
        <a:lnSpc>
          <a:spcPts val="1800"/>
        </a:lnSpc>
        <a:spcBef>
          <a:spcPct val="50000"/>
        </a:spcBef>
        <a:spcAft>
          <a:spcPct val="0"/>
        </a:spcAft>
        <a:buClr>
          <a:schemeClr val="hlink"/>
        </a:buClr>
        <a:buChar char="–"/>
        <a:defRPr sz="1600">
          <a:solidFill>
            <a:schemeClr val="tx1"/>
          </a:solidFill>
          <a:latin typeface="+mn-lt"/>
          <a:ea typeface="MS PGothic" panose="020B0600070205080204" pitchFamily="34" charset="-128"/>
        </a:defRPr>
      </a:lvl3pPr>
      <a:lvl4pPr marL="682625" indent="-231775" algn="l" rtl="0" eaLnBrk="0" fontAlgn="base" hangingPunct="0">
        <a:lnSpc>
          <a:spcPts val="1800"/>
        </a:lnSpc>
        <a:spcBef>
          <a:spcPct val="50000"/>
        </a:spcBef>
        <a:spcAft>
          <a:spcPct val="0"/>
        </a:spcAft>
        <a:buClr>
          <a:schemeClr val="hlink"/>
        </a:buClr>
        <a:buChar char="–"/>
        <a:defRPr sz="1600">
          <a:solidFill>
            <a:schemeClr val="tx1"/>
          </a:solidFill>
          <a:latin typeface="+mn-lt"/>
          <a:ea typeface="MS PGothic" panose="020B0600070205080204" pitchFamily="34" charset="-128"/>
        </a:defRPr>
      </a:lvl4pPr>
      <a:lvl5pPr marL="915988" indent="-231775" algn="l" rtl="0" eaLnBrk="0" fontAlgn="base" hangingPunct="0">
        <a:lnSpc>
          <a:spcPts val="1600"/>
        </a:lnSpc>
        <a:spcBef>
          <a:spcPct val="50000"/>
        </a:spcBef>
        <a:spcAft>
          <a:spcPct val="0"/>
        </a:spcAft>
        <a:buClr>
          <a:schemeClr val="hlink"/>
        </a:buClr>
        <a:buChar char="–"/>
        <a:defRPr sz="1400">
          <a:solidFill>
            <a:schemeClr val="tx1"/>
          </a:solidFill>
          <a:latin typeface="+mn-lt"/>
          <a:ea typeface="MS PGothic" panose="020B0600070205080204" pitchFamily="34" charset="-128"/>
        </a:defRPr>
      </a:lvl5pPr>
      <a:lvl6pPr marL="1373188" indent="-231775" algn="l" rtl="0" eaLnBrk="1" fontAlgn="base" hangingPunct="1">
        <a:lnSpc>
          <a:spcPts val="1600"/>
        </a:lnSpc>
        <a:spcBef>
          <a:spcPct val="50000"/>
        </a:spcBef>
        <a:spcAft>
          <a:spcPct val="0"/>
        </a:spcAft>
        <a:buClr>
          <a:schemeClr val="hlink"/>
        </a:buClr>
        <a:buChar char="–"/>
        <a:defRPr sz="1400">
          <a:solidFill>
            <a:schemeClr val="tx1"/>
          </a:solidFill>
          <a:latin typeface="+mn-lt"/>
        </a:defRPr>
      </a:lvl6pPr>
      <a:lvl7pPr marL="1830388" indent="-231775" algn="l" rtl="0" eaLnBrk="1" fontAlgn="base" hangingPunct="1">
        <a:lnSpc>
          <a:spcPts val="1600"/>
        </a:lnSpc>
        <a:spcBef>
          <a:spcPct val="50000"/>
        </a:spcBef>
        <a:spcAft>
          <a:spcPct val="0"/>
        </a:spcAft>
        <a:buClr>
          <a:schemeClr val="hlink"/>
        </a:buClr>
        <a:buChar char="–"/>
        <a:defRPr sz="1400">
          <a:solidFill>
            <a:schemeClr val="tx1"/>
          </a:solidFill>
          <a:latin typeface="+mn-lt"/>
        </a:defRPr>
      </a:lvl7pPr>
      <a:lvl8pPr marL="2287588" indent="-231775" algn="l" rtl="0" eaLnBrk="1" fontAlgn="base" hangingPunct="1">
        <a:lnSpc>
          <a:spcPts val="1600"/>
        </a:lnSpc>
        <a:spcBef>
          <a:spcPct val="50000"/>
        </a:spcBef>
        <a:spcAft>
          <a:spcPct val="0"/>
        </a:spcAft>
        <a:buClr>
          <a:schemeClr val="hlink"/>
        </a:buClr>
        <a:buChar char="–"/>
        <a:defRPr sz="1400">
          <a:solidFill>
            <a:schemeClr val="tx1"/>
          </a:solidFill>
          <a:latin typeface="+mn-lt"/>
        </a:defRPr>
      </a:lvl8pPr>
      <a:lvl9pPr marL="2744788" indent="-231775" algn="l" rtl="0" eaLnBrk="1" fontAlgn="base" hangingPunct="1">
        <a:lnSpc>
          <a:spcPts val="1600"/>
        </a:lnSpc>
        <a:spcBef>
          <a:spcPct val="50000"/>
        </a:spcBef>
        <a:spcAft>
          <a:spcPct val="0"/>
        </a:spcAft>
        <a:buClr>
          <a:schemeClr val="hlink"/>
        </a:buClr>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25.emf"/><Relationship Id="rId3" Type="http://schemas.openxmlformats.org/officeDocument/2006/relationships/notesSlide" Target="../notesSlides/notesSlide16.xml"/><Relationship Id="rId7"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24.emf"/><Relationship Id="rId11" Type="http://schemas.openxmlformats.org/officeDocument/2006/relationships/oleObject" Target="../embeddings/oleObject12.bin"/><Relationship Id="rId5" Type="http://schemas.openxmlformats.org/officeDocument/2006/relationships/oleObject" Target="../embeddings/oleObject9.bin"/><Relationship Id="rId10" Type="http://schemas.openxmlformats.org/officeDocument/2006/relationships/image" Target="../media/image26.emf"/><Relationship Id="rId4" Type="http://schemas.openxmlformats.org/officeDocument/2006/relationships/image" Target="../media/image27.png"/><Relationship Id="rId9" Type="http://schemas.openxmlformats.org/officeDocument/2006/relationships/oleObject" Target="../embeddings/oleObject11.bin"/></Relationships>
</file>

<file path=ppt/slides/_rels/slide17.xml.rels><?xml version="1.0" encoding="UTF-8" standalone="yes"?>
<Relationships xmlns="http://schemas.openxmlformats.org/package/2006/relationships"><Relationship Id="rId8" Type="http://schemas.openxmlformats.org/officeDocument/2006/relationships/image" Target="../media/image28.emf"/><Relationship Id="rId13" Type="http://schemas.openxmlformats.org/officeDocument/2006/relationships/image" Target="../media/image34.png"/><Relationship Id="rId3" Type="http://schemas.openxmlformats.org/officeDocument/2006/relationships/notesSlide" Target="../notesSlides/notesSlide17.xml"/><Relationship Id="rId7" Type="http://schemas.openxmlformats.org/officeDocument/2006/relationships/oleObject" Target="../embeddings/oleObject13.bin"/><Relationship Id="rId12" Type="http://schemas.openxmlformats.org/officeDocument/2006/relationships/image" Target="../media/image30.e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33.png"/><Relationship Id="rId11" Type="http://schemas.openxmlformats.org/officeDocument/2006/relationships/oleObject" Target="../embeddings/oleObject15.bin"/><Relationship Id="rId5" Type="http://schemas.openxmlformats.org/officeDocument/2006/relationships/image" Target="../media/image32.png"/><Relationship Id="rId10" Type="http://schemas.openxmlformats.org/officeDocument/2006/relationships/image" Target="../media/image29.emf"/><Relationship Id="rId4" Type="http://schemas.openxmlformats.org/officeDocument/2006/relationships/image" Target="../media/image31.png"/><Relationship Id="rId9" Type="http://schemas.openxmlformats.org/officeDocument/2006/relationships/oleObject" Target="../embeddings/oleObject14.bin"/></Relationships>
</file>

<file path=ppt/slides/_rels/slide18.xml.rels><?xml version="1.0" encoding="UTF-8" standalone="yes"?>
<Relationships xmlns="http://schemas.openxmlformats.org/package/2006/relationships"><Relationship Id="rId8" Type="http://schemas.openxmlformats.org/officeDocument/2006/relationships/image" Target="../media/image36.emf"/><Relationship Id="rId3" Type="http://schemas.openxmlformats.org/officeDocument/2006/relationships/notesSlide" Target="../notesSlides/notesSlide18.xml"/><Relationship Id="rId7"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35.emf"/><Relationship Id="rId5" Type="http://schemas.openxmlformats.org/officeDocument/2006/relationships/oleObject" Target="../embeddings/oleObject16.bin"/><Relationship Id="rId10" Type="http://schemas.openxmlformats.org/officeDocument/2006/relationships/image" Target="../media/image37.emf"/><Relationship Id="rId4" Type="http://schemas.openxmlformats.org/officeDocument/2006/relationships/image" Target="../media/image38.png"/><Relationship Id="rId9" Type="http://schemas.openxmlformats.org/officeDocument/2006/relationships/oleObject" Target="../embeddings/oleObject18.bin"/></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21.bin"/><Relationship Id="rId13" Type="http://schemas.openxmlformats.org/officeDocument/2006/relationships/image" Target="../media/image43.emf"/><Relationship Id="rId3" Type="http://schemas.openxmlformats.org/officeDocument/2006/relationships/notesSlide" Target="../notesSlides/notesSlide19.xml"/><Relationship Id="rId7" Type="http://schemas.openxmlformats.org/officeDocument/2006/relationships/image" Target="../media/image40.emf"/><Relationship Id="rId12"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20.bin"/><Relationship Id="rId11" Type="http://schemas.openxmlformats.org/officeDocument/2006/relationships/image" Target="../media/image42.emf"/><Relationship Id="rId5" Type="http://schemas.openxmlformats.org/officeDocument/2006/relationships/image" Target="../media/image39.emf"/><Relationship Id="rId10" Type="http://schemas.openxmlformats.org/officeDocument/2006/relationships/oleObject" Target="../embeddings/oleObject22.bin"/><Relationship Id="rId4" Type="http://schemas.openxmlformats.org/officeDocument/2006/relationships/oleObject" Target="../embeddings/oleObject19.bin"/><Relationship Id="rId9" Type="http://schemas.openxmlformats.org/officeDocument/2006/relationships/image" Target="../media/image41.emf"/></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26.bin"/><Relationship Id="rId13" Type="http://schemas.openxmlformats.org/officeDocument/2006/relationships/image" Target="../media/image48.emf"/><Relationship Id="rId3" Type="http://schemas.openxmlformats.org/officeDocument/2006/relationships/notesSlide" Target="../notesSlides/notesSlide21.xml"/><Relationship Id="rId7" Type="http://schemas.openxmlformats.org/officeDocument/2006/relationships/image" Target="../media/image45.emf"/><Relationship Id="rId12" Type="http://schemas.openxmlformats.org/officeDocument/2006/relationships/oleObject" Target="../embeddings/oleObject28.bin"/><Relationship Id="rId17" Type="http://schemas.openxmlformats.org/officeDocument/2006/relationships/image" Target="../media/image50.emf"/><Relationship Id="rId2" Type="http://schemas.openxmlformats.org/officeDocument/2006/relationships/slideLayout" Target="../slideLayouts/slideLayout2.xml"/><Relationship Id="rId16" Type="http://schemas.openxmlformats.org/officeDocument/2006/relationships/oleObject" Target="../embeddings/oleObject30.bin"/><Relationship Id="rId1" Type="http://schemas.openxmlformats.org/officeDocument/2006/relationships/vmlDrawing" Target="../drawings/vmlDrawing9.vml"/><Relationship Id="rId6" Type="http://schemas.openxmlformats.org/officeDocument/2006/relationships/oleObject" Target="../embeddings/oleObject25.bin"/><Relationship Id="rId11" Type="http://schemas.openxmlformats.org/officeDocument/2006/relationships/image" Target="../media/image47.emf"/><Relationship Id="rId5" Type="http://schemas.openxmlformats.org/officeDocument/2006/relationships/image" Target="../media/image44.emf"/><Relationship Id="rId15" Type="http://schemas.openxmlformats.org/officeDocument/2006/relationships/image" Target="../media/image49.emf"/><Relationship Id="rId10" Type="http://schemas.openxmlformats.org/officeDocument/2006/relationships/oleObject" Target="../embeddings/oleObject27.bin"/><Relationship Id="rId4" Type="http://schemas.openxmlformats.org/officeDocument/2006/relationships/oleObject" Target="../embeddings/oleObject24.bin"/><Relationship Id="rId9" Type="http://schemas.openxmlformats.org/officeDocument/2006/relationships/image" Target="../media/image46.emf"/><Relationship Id="rId14" Type="http://schemas.openxmlformats.org/officeDocument/2006/relationships/oleObject" Target="../embeddings/oleObject29.bin"/></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33.bin"/><Relationship Id="rId3" Type="http://schemas.openxmlformats.org/officeDocument/2006/relationships/notesSlide" Target="../notesSlides/notesSlide22.xml"/><Relationship Id="rId7" Type="http://schemas.openxmlformats.org/officeDocument/2006/relationships/image" Target="../media/image52.emf"/><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32.bin"/><Relationship Id="rId5" Type="http://schemas.openxmlformats.org/officeDocument/2006/relationships/image" Target="../media/image51.emf"/><Relationship Id="rId4" Type="http://schemas.openxmlformats.org/officeDocument/2006/relationships/oleObject" Target="../embeddings/oleObject31.bin"/><Relationship Id="rId9" Type="http://schemas.openxmlformats.org/officeDocument/2006/relationships/image" Target="../media/image53.emf"/></Relationships>
</file>

<file path=ppt/slides/_rels/slide2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8.xml"/><Relationship Id="rId7" Type="http://schemas.openxmlformats.org/officeDocument/2006/relationships/image" Target="../media/image59.emf"/><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embeddings/oleObject35.bin"/><Relationship Id="rId5" Type="http://schemas.openxmlformats.org/officeDocument/2006/relationships/image" Target="../media/image58.emf"/><Relationship Id="rId4" Type="http://schemas.openxmlformats.org/officeDocument/2006/relationships/oleObject" Target="../embeddings/oleObject34.bin"/></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oleObject" Target="../embeddings/oleObject38.bin"/><Relationship Id="rId3" Type="http://schemas.openxmlformats.org/officeDocument/2006/relationships/notesSlide" Target="../notesSlides/notesSlide29.xml"/><Relationship Id="rId7" Type="http://schemas.openxmlformats.org/officeDocument/2006/relationships/image" Target="../media/image60.emf"/><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oleObject" Target="../embeddings/oleObject37.bin"/><Relationship Id="rId11" Type="http://schemas.openxmlformats.org/officeDocument/2006/relationships/image" Target="../media/image62.emf"/><Relationship Id="rId5" Type="http://schemas.openxmlformats.org/officeDocument/2006/relationships/image" Target="../media/image58.emf"/><Relationship Id="rId10" Type="http://schemas.openxmlformats.org/officeDocument/2006/relationships/oleObject" Target="../embeddings/oleObject39.bin"/><Relationship Id="rId4" Type="http://schemas.openxmlformats.org/officeDocument/2006/relationships/oleObject" Target="../embeddings/oleObject36.bin"/><Relationship Id="rId9" Type="http://schemas.openxmlformats.org/officeDocument/2006/relationships/image" Target="../media/image61.emf"/></Relationships>
</file>

<file path=ppt/slides/_rels/slide31.xml.rels><?xml version="1.0" encoding="UTF-8" standalone="yes"?>
<Relationships xmlns="http://schemas.openxmlformats.org/package/2006/relationships"><Relationship Id="rId8" Type="http://schemas.openxmlformats.org/officeDocument/2006/relationships/oleObject" Target="../embeddings/oleObject42.bin"/><Relationship Id="rId3" Type="http://schemas.openxmlformats.org/officeDocument/2006/relationships/notesSlide" Target="../notesSlides/notesSlide30.xml"/><Relationship Id="rId7" Type="http://schemas.openxmlformats.org/officeDocument/2006/relationships/image" Target="../media/image64.emf"/><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oleObject" Target="../embeddings/oleObject41.bin"/><Relationship Id="rId5" Type="http://schemas.openxmlformats.org/officeDocument/2006/relationships/image" Target="../media/image63.emf"/><Relationship Id="rId4" Type="http://schemas.openxmlformats.org/officeDocument/2006/relationships/oleObject" Target="../embeddings/oleObject40.bin"/><Relationship Id="rId9" Type="http://schemas.openxmlformats.org/officeDocument/2006/relationships/image" Target="../media/image65.emf"/></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notesSlide" Target="../notesSlides/notesSlide4.xml"/><Relationship Id="rId7" Type="http://schemas.openxmlformats.org/officeDocument/2006/relationships/image" Target="../media/image9.e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8.emf"/><Relationship Id="rId4"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2.png"/><Relationship Id="rId5" Type="http://schemas.openxmlformats.org/officeDocument/2006/relationships/image" Target="../media/image11.emf"/><Relationship Id="rId4" Type="http://schemas.openxmlformats.org/officeDocument/2006/relationships/oleObject" Target="../embeddings/oleObject3.bin"/></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notesSlide" Target="../notesSlides/notesSlide8.xml"/><Relationship Id="rId7" Type="http://schemas.openxmlformats.org/officeDocument/2006/relationships/image" Target="../media/image14.e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5.bin"/><Relationship Id="rId5" Type="http://schemas.openxmlformats.org/officeDocument/2006/relationships/image" Target="../media/image13.emf"/><Relationship Id="rId4" Type="http://schemas.openxmlformats.org/officeDocument/2006/relationships/oleObject" Target="../embeddings/oleObject4.bin"/><Relationship Id="rId9" Type="http://schemas.openxmlformats.org/officeDocument/2006/relationships/image" Target="../media/image15.emf"/></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image" Target="../media/image17.e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8.bin"/><Relationship Id="rId5" Type="http://schemas.openxmlformats.org/officeDocument/2006/relationships/image" Target="../media/image16.emf"/><Relationship Id="rId4" Type="http://schemas.openxmlformats.org/officeDocument/2006/relationships/oleObject" Target="../embeddings/oleObject7.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ctrTitle"/>
          </p:nvPr>
        </p:nvSpPr>
        <p:spPr>
          <a:xfrm>
            <a:off x="152400" y="1981200"/>
            <a:ext cx="7772400" cy="860425"/>
          </a:xfrm>
        </p:spPr>
        <p:txBody>
          <a:bodyPr/>
          <a:lstStyle/>
          <a:p>
            <a:pPr eaLnBrk="1" hangingPunct="1"/>
            <a:r>
              <a:rPr lang="en-US" altLang="en-US" smtClean="0">
                <a:cs typeface="Arial" panose="020B0604020202020204" pitchFamily="34" charset="0"/>
              </a:rPr>
              <a:t>Chapter 6: Einstein’s special relativity</a:t>
            </a:r>
          </a:p>
        </p:txBody>
      </p:sp>
      <p:sp>
        <p:nvSpPr>
          <p:cNvPr id="5123" name="TextBox 2"/>
          <p:cNvSpPr txBox="1">
            <a:spLocks noChangeArrowheads="1"/>
          </p:cNvSpPr>
          <p:nvPr/>
        </p:nvSpPr>
        <p:spPr bwMode="auto">
          <a:xfrm>
            <a:off x="457200" y="3505200"/>
            <a:ext cx="34178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a:solidFill>
                  <a:schemeClr val="bg1"/>
                </a:solidFill>
              </a:rPr>
              <a:t>Frames of reference</a:t>
            </a: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1"/>
          <p:cNvPicPr>
            <a:picLocks noChangeAspect="1"/>
          </p:cNvPicPr>
          <p:nvPr/>
        </p:nvPicPr>
        <p:blipFill>
          <a:blip r:embed="rId3">
            <a:extLst>
              <a:ext uri="{28A0092B-C50C-407E-A947-70E740481C1C}">
                <a14:useLocalDpi xmlns:a14="http://schemas.microsoft.com/office/drawing/2010/main" val="0"/>
              </a:ext>
            </a:extLst>
          </a:blip>
          <a:srcRect l="4111" t="3490" r="5479"/>
          <a:stretch>
            <a:fillRect/>
          </a:stretch>
        </p:blipFill>
        <p:spPr bwMode="auto">
          <a:xfrm>
            <a:off x="4014788" y="1243013"/>
            <a:ext cx="5029200" cy="460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5" name="Title 1"/>
          <p:cNvSpPr>
            <a:spLocks noGrp="1"/>
          </p:cNvSpPr>
          <p:nvPr>
            <p:ph type="title"/>
          </p:nvPr>
        </p:nvSpPr>
        <p:spPr>
          <a:xfrm>
            <a:off x="63500" y="179388"/>
            <a:ext cx="9220200" cy="457200"/>
          </a:xfrm>
        </p:spPr>
        <p:txBody>
          <a:bodyPr/>
          <a:lstStyle/>
          <a:p>
            <a:pPr eaLnBrk="1" hangingPunct="1"/>
            <a:r>
              <a:rPr lang="en-US" altLang="en-US" sz="2800" b="1" dirty="0" smtClean="0">
                <a:solidFill>
                  <a:schemeClr val="bg1"/>
                </a:solidFill>
                <a:cs typeface="Arial" panose="020B0604020202020204" pitchFamily="34" charset="0"/>
              </a:rPr>
              <a:t>Finding the </a:t>
            </a:r>
            <a:r>
              <a:rPr lang="en-US" altLang="en-US" sz="2800" b="1" dirty="0" err="1" smtClean="0">
                <a:solidFill>
                  <a:schemeClr val="bg1"/>
                </a:solidFill>
                <a:cs typeface="Arial" panose="020B0604020202020204" pitchFamily="34" charset="0"/>
              </a:rPr>
              <a:t>aether</a:t>
            </a:r>
            <a:r>
              <a:rPr lang="en-US" altLang="en-US" sz="2800" b="1" dirty="0" smtClean="0">
                <a:solidFill>
                  <a:schemeClr val="bg1"/>
                </a:solidFill>
                <a:cs typeface="Arial" panose="020B0604020202020204" pitchFamily="34" charset="0"/>
              </a:rPr>
              <a:t>: the Michelson</a:t>
            </a:r>
            <a:r>
              <a:rPr lang="en-US" altLang="en-US" sz="2800" b="1" dirty="0">
                <a:solidFill>
                  <a:schemeClr val="bg1"/>
                </a:solidFill>
                <a:cs typeface="Arial" panose="020B0604020202020204" pitchFamily="34" charset="0"/>
              </a:rPr>
              <a:t>–</a:t>
            </a:r>
            <a:r>
              <a:rPr lang="en-US" altLang="en-US" sz="2800" b="1" dirty="0" smtClean="0">
                <a:solidFill>
                  <a:schemeClr val="bg1"/>
                </a:solidFill>
                <a:cs typeface="Arial" panose="020B0604020202020204" pitchFamily="34" charset="0"/>
              </a:rPr>
              <a:t>Morley experiment</a:t>
            </a:r>
          </a:p>
        </p:txBody>
      </p:sp>
      <p:sp>
        <p:nvSpPr>
          <p:cNvPr id="4" name="TextBox 3"/>
          <p:cNvSpPr txBox="1"/>
          <p:nvPr/>
        </p:nvSpPr>
        <p:spPr>
          <a:xfrm>
            <a:off x="228600" y="1600200"/>
            <a:ext cx="4137025" cy="1816100"/>
          </a:xfrm>
          <a:prstGeom prst="rect">
            <a:avLst/>
          </a:prstGeom>
          <a:noFill/>
        </p:spPr>
        <p:txBody>
          <a:bodyPr wrap="none">
            <a:spAutoFit/>
          </a:bodyPr>
          <a:lstStyle/>
          <a:p>
            <a:pPr eaLnBrk="1" hangingPunct="1">
              <a:defRPr/>
            </a:pPr>
            <a:r>
              <a:rPr lang="en-US" sz="2800" dirty="0" err="1">
                <a:latin typeface="Arial" charset="0"/>
                <a:ea typeface="ＭＳ Ｐゴシック" charset="0"/>
                <a:cs typeface="ＭＳ Ｐゴシック" charset="0"/>
              </a:rPr>
              <a:t>Aether</a:t>
            </a:r>
            <a:r>
              <a:rPr lang="en-US" sz="2800" dirty="0">
                <a:latin typeface="Arial" charset="0"/>
                <a:ea typeface="ＭＳ Ｐゴシック" charset="0"/>
                <a:cs typeface="ＭＳ Ｐゴシック" charset="0"/>
              </a:rPr>
              <a:t> moves to right</a:t>
            </a:r>
          </a:p>
          <a:p>
            <a:pPr eaLnBrk="1" hangingPunct="1">
              <a:defRPr/>
            </a:pPr>
            <a:r>
              <a:rPr lang="en-US" sz="2800" dirty="0">
                <a:latin typeface="Arial" charset="0"/>
                <a:ea typeface="ＭＳ Ｐゴシック" charset="0"/>
                <a:cs typeface="ＭＳ Ｐゴシック" charset="0"/>
              </a:rPr>
              <a:t>Light travels to and from:</a:t>
            </a:r>
          </a:p>
          <a:p>
            <a:pPr marL="285750" indent="-285750" eaLnBrk="1" hangingPunct="1">
              <a:buFont typeface="Arial"/>
              <a:buChar char="•"/>
              <a:defRPr/>
            </a:pPr>
            <a:r>
              <a:rPr lang="en-US" sz="2800" dirty="0">
                <a:latin typeface="Arial" charset="0"/>
                <a:ea typeface="ＭＳ Ｐゴシック" charset="0"/>
                <a:cs typeface="ＭＳ Ｐゴシック" charset="0"/>
              </a:rPr>
              <a:t>M1 across </a:t>
            </a:r>
            <a:r>
              <a:rPr lang="en-US" sz="2800" dirty="0" err="1">
                <a:latin typeface="Arial" charset="0"/>
                <a:ea typeface="ＭＳ Ｐゴシック" charset="0"/>
                <a:cs typeface="ＭＳ Ｐゴシック" charset="0"/>
              </a:rPr>
              <a:t>aether</a:t>
            </a:r>
            <a:r>
              <a:rPr lang="en-US" sz="2800" dirty="0">
                <a:latin typeface="Arial" charset="0"/>
                <a:ea typeface="ＭＳ Ｐゴシック" charset="0"/>
                <a:cs typeface="ＭＳ Ｐゴシック" charset="0"/>
              </a:rPr>
              <a:t> path</a:t>
            </a:r>
          </a:p>
          <a:p>
            <a:pPr marL="285750" indent="-285750" eaLnBrk="1" hangingPunct="1">
              <a:buFont typeface="Arial"/>
              <a:buChar char="•"/>
              <a:defRPr/>
            </a:pPr>
            <a:r>
              <a:rPr lang="en-US" sz="2800" dirty="0">
                <a:latin typeface="Arial" charset="0"/>
                <a:ea typeface="ＭＳ Ｐゴシック" charset="0"/>
                <a:cs typeface="ＭＳ Ｐゴシック" charset="0"/>
              </a:rPr>
              <a:t>M2 along </a:t>
            </a:r>
            <a:r>
              <a:rPr lang="en-US" sz="2800" dirty="0" err="1">
                <a:latin typeface="Arial" charset="0"/>
                <a:ea typeface="ＭＳ Ｐゴシック" charset="0"/>
                <a:cs typeface="ＭＳ Ｐゴシック" charset="0"/>
              </a:rPr>
              <a:t>aether</a:t>
            </a:r>
            <a:r>
              <a:rPr lang="en-US" sz="2800" dirty="0">
                <a:latin typeface="Arial" charset="0"/>
                <a:ea typeface="ＭＳ Ｐゴシック" charset="0"/>
                <a:cs typeface="ＭＳ Ｐゴシック" charset="0"/>
              </a:rPr>
              <a:t> path</a:t>
            </a:r>
          </a:p>
        </p:txBody>
      </p:sp>
      <p:sp>
        <p:nvSpPr>
          <p:cNvPr id="6" name="Rectangle 5"/>
          <p:cNvSpPr>
            <a:spLocks noChangeArrowheads="1"/>
          </p:cNvSpPr>
          <p:nvPr/>
        </p:nvSpPr>
        <p:spPr bwMode="auto">
          <a:xfrm>
            <a:off x="152400" y="6096000"/>
            <a:ext cx="8686800" cy="523875"/>
          </a:xfrm>
          <a:prstGeom prst="rect">
            <a:avLst/>
          </a:prstGeom>
          <a:solidFill>
            <a:srgbClr val="E0E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a:solidFill>
                  <a:srgbClr val="000000"/>
                </a:solidFill>
              </a:rPr>
              <a:t>Path differences cause observable interference effect</a:t>
            </a:r>
          </a:p>
        </p:txBody>
      </p:sp>
      <p:sp>
        <p:nvSpPr>
          <p:cNvPr id="7" name="TextBox 6"/>
          <p:cNvSpPr txBox="1">
            <a:spLocks noChangeArrowheads="1"/>
          </p:cNvSpPr>
          <p:nvPr/>
        </p:nvSpPr>
        <p:spPr bwMode="auto">
          <a:xfrm>
            <a:off x="3124200" y="5572125"/>
            <a:ext cx="1781175" cy="5238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a:t>Prediction</a:t>
            </a:r>
          </a:p>
        </p:txBody>
      </p:sp>
      <p:sp>
        <p:nvSpPr>
          <p:cNvPr id="23559" name="TextBox 7"/>
          <p:cNvSpPr txBox="1">
            <a:spLocks noChangeArrowheads="1"/>
          </p:cNvSpPr>
          <p:nvPr/>
        </p:nvSpPr>
        <p:spPr bwMode="auto">
          <a:xfrm>
            <a:off x="38100" y="814388"/>
            <a:ext cx="47958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a:t>Experiment to find the aether</a:t>
            </a:r>
          </a:p>
        </p:txBody>
      </p:sp>
      <p:sp>
        <p:nvSpPr>
          <p:cNvPr id="23560" name="TextBox 4"/>
          <p:cNvSpPr txBox="1">
            <a:spLocks noChangeArrowheads="1"/>
          </p:cNvSpPr>
          <p:nvPr/>
        </p:nvSpPr>
        <p:spPr bwMode="auto">
          <a:xfrm>
            <a:off x="6934200" y="1184275"/>
            <a:ext cx="144780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AU" altLang="en-US" sz="1200"/>
              <a:t>Mirror 1</a:t>
            </a:r>
          </a:p>
        </p:txBody>
      </p:sp>
      <p:sp>
        <p:nvSpPr>
          <p:cNvPr id="23561" name="TextBox 9"/>
          <p:cNvSpPr txBox="1">
            <a:spLocks noChangeArrowheads="1"/>
          </p:cNvSpPr>
          <p:nvPr/>
        </p:nvSpPr>
        <p:spPr bwMode="auto">
          <a:xfrm>
            <a:off x="8486775" y="2971800"/>
            <a:ext cx="1447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AU" altLang="en-US" sz="1200"/>
              <a:t>Mirror 2</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500"/>
                                        <p:tgtEl>
                                          <p:spTgt spid="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1"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 calcmode="lin" valueType="num">
                                      <p:cBhvr additive="base">
                                        <p:cTn id="17" dur="500"/>
                                        <p:tgtEl>
                                          <p:spTgt spid="4">
                                            <p:txEl>
                                              <p:pRg st="2" end="2"/>
                                            </p:txEl>
                                          </p:spTgt>
                                        </p:tgtEl>
                                        <p:attrNameLst>
                                          <p:attrName>ppt_y</p:attrName>
                                        </p:attrNameLst>
                                      </p:cBhvr>
                                      <p:tavLst>
                                        <p:tav tm="0">
                                          <p:val>
                                            <p:strVal val="#ppt_y-#ppt_h*1.125000"/>
                                          </p:val>
                                        </p:tav>
                                        <p:tav tm="100000">
                                          <p:val>
                                            <p:strVal val="#ppt_y"/>
                                          </p:val>
                                        </p:tav>
                                      </p:tavLst>
                                    </p:anim>
                                    <p:animEffect transition="in" filter="wipe(down)">
                                      <p:cBhvr>
                                        <p:cTn id="18" dur="500"/>
                                        <p:tgtEl>
                                          <p:spTgt spid="4">
                                            <p:txEl>
                                              <p:pRg st="2" end="2"/>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2" presetClass="entr" presetSubtype="1" fill="hold"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anim calcmode="lin" valueType="num">
                                      <p:cBhvr additive="base">
                                        <p:cTn id="23" dur="500"/>
                                        <p:tgtEl>
                                          <p:spTgt spid="4">
                                            <p:txEl>
                                              <p:pRg st="3" end="3"/>
                                            </p:txEl>
                                          </p:spTgt>
                                        </p:tgtEl>
                                        <p:attrNameLst>
                                          <p:attrName>ppt_y</p:attrName>
                                        </p:attrNameLst>
                                      </p:cBhvr>
                                      <p:tavLst>
                                        <p:tav tm="0">
                                          <p:val>
                                            <p:strVal val="#ppt_y-#ppt_h*1.125000"/>
                                          </p:val>
                                        </p:tav>
                                        <p:tav tm="100000">
                                          <p:val>
                                            <p:strVal val="#ppt_y"/>
                                          </p:val>
                                        </p:tav>
                                      </p:tavLst>
                                    </p:anim>
                                    <p:animEffect transition="in" filter="wipe(down)">
                                      <p:cBhvr>
                                        <p:cTn id="24" dur="500"/>
                                        <p:tgtEl>
                                          <p:spTgt spid="4">
                                            <p:txEl>
                                              <p:pRg st="3" end="3"/>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3"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500" fill="hold"/>
                                        <p:tgtEl>
                                          <p:spTgt spid="7"/>
                                        </p:tgtEl>
                                        <p:attrNameLst>
                                          <p:attrName>ppt_x</p:attrName>
                                        </p:attrNameLst>
                                      </p:cBhvr>
                                      <p:tavLst>
                                        <p:tav tm="0">
                                          <p:val>
                                            <p:strVal val="1+#ppt_w/2"/>
                                          </p:val>
                                        </p:tav>
                                        <p:tav tm="100000">
                                          <p:val>
                                            <p:strVal val="#ppt_x"/>
                                          </p:val>
                                        </p:tav>
                                      </p:tavLst>
                                    </p:anim>
                                    <p:anim calcmode="lin" valueType="num">
                                      <p:cBhvr additive="base">
                                        <p:cTn id="30" dur="500" fill="hold"/>
                                        <p:tgtEl>
                                          <p:spTgt spid="7"/>
                                        </p:tgtEl>
                                        <p:attrNameLst>
                                          <p:attrName>ppt_y</p:attrName>
                                        </p:attrNameLst>
                                      </p:cBhvr>
                                      <p:tavLst>
                                        <p:tav tm="0">
                                          <p:val>
                                            <p:strVal val="0-#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nodeType="clickEffect">
                                  <p:stCondLst>
                                    <p:cond delay="0"/>
                                  </p:stCondLst>
                                  <p:childTnLst>
                                    <p:set>
                                      <p:cBhvr>
                                        <p:cTn id="38" dur="1" fill="hold">
                                          <p:stCondLst>
                                            <p:cond delay="0"/>
                                          </p:stCondLst>
                                        </p:cTn>
                                        <p:tgtEl>
                                          <p:spTgt spid="6">
                                            <p:txEl>
                                              <p:pRg st="0" end="0"/>
                                            </p:txEl>
                                          </p:spTgt>
                                        </p:tgtEl>
                                        <p:attrNameLst>
                                          <p:attrName>style.visibility</p:attrName>
                                        </p:attrNameLst>
                                      </p:cBhvr>
                                      <p:to>
                                        <p:strVal val="visible"/>
                                      </p:to>
                                    </p:set>
                                    <p:animEffect transition="in" filter="wipe(left)">
                                      <p:cBhvr>
                                        <p:cTn id="39" dur="10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1"/>
          <p:cNvPicPr>
            <a:picLocks noChangeAspect="1"/>
          </p:cNvPicPr>
          <p:nvPr/>
        </p:nvPicPr>
        <p:blipFill>
          <a:blip r:embed="rId3">
            <a:extLst>
              <a:ext uri="{28A0092B-C50C-407E-A947-70E740481C1C}">
                <a14:useLocalDpi xmlns:a14="http://schemas.microsoft.com/office/drawing/2010/main" val="0"/>
              </a:ext>
            </a:extLst>
          </a:blip>
          <a:srcRect l="5211" t="12248" r="6189" b="4530"/>
          <a:stretch>
            <a:fillRect/>
          </a:stretch>
        </p:blipFill>
        <p:spPr bwMode="auto">
          <a:xfrm>
            <a:off x="2295525" y="1863725"/>
            <a:ext cx="5045075" cy="230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3" name="Title 1"/>
          <p:cNvSpPr>
            <a:spLocks noGrp="1"/>
          </p:cNvSpPr>
          <p:nvPr>
            <p:ph type="title"/>
          </p:nvPr>
        </p:nvSpPr>
        <p:spPr>
          <a:xfrm>
            <a:off x="152400" y="71438"/>
            <a:ext cx="8991600" cy="609600"/>
          </a:xfrm>
        </p:spPr>
        <p:txBody>
          <a:bodyPr/>
          <a:lstStyle/>
          <a:p>
            <a:pPr eaLnBrk="1" hangingPunct="1"/>
            <a:r>
              <a:rPr lang="en-US" altLang="en-US" sz="2800" b="1" dirty="0" smtClean="0">
                <a:solidFill>
                  <a:schemeClr val="bg1"/>
                </a:solidFill>
                <a:cs typeface="Arial" panose="020B0604020202020204" pitchFamily="34" charset="0"/>
              </a:rPr>
              <a:t>Michelson</a:t>
            </a:r>
            <a:r>
              <a:rPr lang="en-US" altLang="en-US" sz="2800" b="1" dirty="0">
                <a:solidFill>
                  <a:schemeClr val="bg1"/>
                </a:solidFill>
                <a:cs typeface="Arial" panose="020B0604020202020204" pitchFamily="34" charset="0"/>
              </a:rPr>
              <a:t>–</a:t>
            </a:r>
            <a:r>
              <a:rPr lang="en-US" altLang="en-US" sz="2800" b="1" dirty="0" smtClean="0">
                <a:solidFill>
                  <a:schemeClr val="bg1"/>
                </a:solidFill>
                <a:cs typeface="Arial" panose="020B0604020202020204" pitchFamily="34" charset="0"/>
              </a:rPr>
              <a:t>Morley: Earth’s rotation and revolution</a:t>
            </a:r>
          </a:p>
        </p:txBody>
      </p:sp>
      <p:sp>
        <p:nvSpPr>
          <p:cNvPr id="25604" name="TextBox 1"/>
          <p:cNvSpPr txBox="1">
            <a:spLocks noChangeArrowheads="1"/>
          </p:cNvSpPr>
          <p:nvPr/>
        </p:nvSpPr>
        <p:spPr bwMode="auto">
          <a:xfrm>
            <a:off x="2578100" y="1295400"/>
            <a:ext cx="46164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a:solidFill>
                  <a:srgbClr val="3366FF"/>
                </a:solidFill>
              </a:rPr>
              <a:t>Sequence 1: 12 hours apart</a:t>
            </a:r>
          </a:p>
        </p:txBody>
      </p:sp>
      <p:sp>
        <p:nvSpPr>
          <p:cNvPr id="25605" name="TextBox 3"/>
          <p:cNvSpPr txBox="1">
            <a:spLocks noChangeArrowheads="1"/>
          </p:cNvSpPr>
          <p:nvPr/>
        </p:nvSpPr>
        <p:spPr bwMode="auto">
          <a:xfrm>
            <a:off x="2460625" y="4164013"/>
            <a:ext cx="46958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a:solidFill>
                  <a:srgbClr val="FF6600"/>
                </a:solidFill>
              </a:rPr>
              <a:t>Sequence 2: 6 months apart</a:t>
            </a:r>
          </a:p>
        </p:txBody>
      </p:sp>
      <p:sp>
        <p:nvSpPr>
          <p:cNvPr id="25606" name="TextBox 2"/>
          <p:cNvSpPr txBox="1">
            <a:spLocks noChangeArrowheads="1"/>
          </p:cNvSpPr>
          <p:nvPr/>
        </p:nvSpPr>
        <p:spPr bwMode="auto">
          <a:xfrm>
            <a:off x="1196975" y="838200"/>
            <a:ext cx="69103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a:t>Comparing results with and against aether</a:t>
            </a:r>
          </a:p>
        </p:txBody>
      </p:sp>
      <p:sp>
        <p:nvSpPr>
          <p:cNvPr id="25607" name="TextBox 5"/>
          <p:cNvSpPr txBox="1">
            <a:spLocks noChangeArrowheads="1"/>
          </p:cNvSpPr>
          <p:nvPr/>
        </p:nvSpPr>
        <p:spPr bwMode="auto">
          <a:xfrm>
            <a:off x="531813" y="2540000"/>
            <a:ext cx="1525587"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a:solidFill>
                  <a:srgbClr val="3366FF"/>
                </a:solidFill>
              </a:rPr>
              <a:t>Earth’s rotation</a:t>
            </a:r>
          </a:p>
        </p:txBody>
      </p:sp>
      <p:sp>
        <p:nvSpPr>
          <p:cNvPr id="25608" name="TextBox 7"/>
          <p:cNvSpPr txBox="1">
            <a:spLocks noChangeArrowheads="1"/>
          </p:cNvSpPr>
          <p:nvPr/>
        </p:nvSpPr>
        <p:spPr bwMode="auto">
          <a:xfrm>
            <a:off x="304800" y="4724400"/>
            <a:ext cx="1754188"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a:solidFill>
                  <a:srgbClr val="FF6600"/>
                </a:solidFill>
              </a:rPr>
              <a:t>Earth’s revolution</a:t>
            </a:r>
          </a:p>
        </p:txBody>
      </p:sp>
      <p:pic>
        <p:nvPicPr>
          <p:cNvPr id="25609" name="Picture 2"/>
          <p:cNvPicPr>
            <a:picLocks noChangeAspect="1"/>
          </p:cNvPicPr>
          <p:nvPr/>
        </p:nvPicPr>
        <p:blipFill>
          <a:blip r:embed="rId4">
            <a:extLst>
              <a:ext uri="{28A0092B-C50C-407E-A947-70E740481C1C}">
                <a14:useLocalDpi xmlns:a14="http://schemas.microsoft.com/office/drawing/2010/main" val="0"/>
              </a:ext>
            </a:extLst>
          </a:blip>
          <a:srcRect l="3677" r="3662" b="6633"/>
          <a:stretch>
            <a:fillRect/>
          </a:stretch>
        </p:blipFill>
        <p:spPr bwMode="auto">
          <a:xfrm>
            <a:off x="2355850" y="4665663"/>
            <a:ext cx="4800600" cy="202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152400" y="152400"/>
            <a:ext cx="6553200" cy="457200"/>
          </a:xfrm>
        </p:spPr>
        <p:txBody>
          <a:bodyPr/>
          <a:lstStyle/>
          <a:p>
            <a:pPr eaLnBrk="1" hangingPunct="1"/>
            <a:r>
              <a:rPr lang="en-US" altLang="en-US" sz="2800" b="1" dirty="0" smtClean="0">
                <a:solidFill>
                  <a:schemeClr val="bg1"/>
                </a:solidFill>
                <a:cs typeface="Arial" panose="020B0604020202020204" pitchFamily="34" charset="0"/>
              </a:rPr>
              <a:t>The most famous ‘Null result’</a:t>
            </a:r>
          </a:p>
        </p:txBody>
      </p:sp>
      <p:sp>
        <p:nvSpPr>
          <p:cNvPr id="2" name="TextBox 1"/>
          <p:cNvSpPr txBox="1">
            <a:spLocks noChangeArrowheads="1"/>
          </p:cNvSpPr>
          <p:nvPr/>
        </p:nvSpPr>
        <p:spPr bwMode="auto">
          <a:xfrm>
            <a:off x="152400" y="1219200"/>
            <a:ext cx="32004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a:solidFill>
                  <a:srgbClr val="3366FF"/>
                </a:solidFill>
              </a:rPr>
              <a:t>Expected pattern:</a:t>
            </a:r>
          </a:p>
          <a:p>
            <a:pPr eaLnBrk="1" hangingPunct="1">
              <a:lnSpc>
                <a:spcPct val="100000"/>
              </a:lnSpc>
              <a:spcBef>
                <a:spcPct val="0"/>
              </a:spcBef>
            </a:pPr>
            <a:r>
              <a:rPr lang="en-US" altLang="en-US" sz="2800">
                <a:solidFill>
                  <a:srgbClr val="0000FF"/>
                </a:solidFill>
              </a:rPr>
              <a:t>0.4 fringe shift</a:t>
            </a:r>
          </a:p>
        </p:txBody>
      </p:sp>
      <p:sp>
        <p:nvSpPr>
          <p:cNvPr id="4" name="TextBox 3"/>
          <p:cNvSpPr txBox="1">
            <a:spLocks noChangeArrowheads="1"/>
          </p:cNvSpPr>
          <p:nvPr/>
        </p:nvSpPr>
        <p:spPr bwMode="auto">
          <a:xfrm>
            <a:off x="152400" y="3649663"/>
            <a:ext cx="3506788"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a:solidFill>
                  <a:srgbClr val="FF6600"/>
                </a:solidFill>
              </a:rPr>
              <a:t>Observed pattern:</a:t>
            </a:r>
          </a:p>
          <a:p>
            <a:pPr eaLnBrk="1" hangingPunct="1">
              <a:lnSpc>
                <a:spcPct val="100000"/>
              </a:lnSpc>
              <a:spcBef>
                <a:spcPct val="0"/>
              </a:spcBef>
            </a:pPr>
            <a:r>
              <a:rPr lang="en-US" altLang="en-US" sz="2800">
                <a:solidFill>
                  <a:srgbClr val="FF0000"/>
                </a:solidFill>
              </a:rPr>
              <a:t>&lt;0.1 fringe shift</a:t>
            </a:r>
          </a:p>
        </p:txBody>
      </p:sp>
      <p:sp>
        <p:nvSpPr>
          <p:cNvPr id="6" name="TextBox 5"/>
          <p:cNvSpPr txBox="1">
            <a:spLocks noChangeArrowheads="1"/>
          </p:cNvSpPr>
          <p:nvPr/>
        </p:nvSpPr>
        <p:spPr bwMode="auto">
          <a:xfrm>
            <a:off x="1906588" y="6126163"/>
            <a:ext cx="4237037" cy="523875"/>
          </a:xfrm>
          <a:prstGeom prst="rect">
            <a:avLst/>
          </a:prstGeom>
          <a:solidFill>
            <a:srgbClr val="E0E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a:t>The aether does not exist</a:t>
            </a:r>
          </a:p>
        </p:txBody>
      </p:sp>
      <p:sp>
        <p:nvSpPr>
          <p:cNvPr id="7" name="Rectangle 6"/>
          <p:cNvSpPr>
            <a:spLocks noChangeArrowheads="1"/>
          </p:cNvSpPr>
          <p:nvPr/>
        </p:nvSpPr>
        <p:spPr bwMode="auto">
          <a:xfrm>
            <a:off x="2971800" y="5556250"/>
            <a:ext cx="1960563" cy="5238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a:solidFill>
                  <a:srgbClr val="000000"/>
                </a:solidFill>
              </a:rPr>
              <a:t>Conclusion</a:t>
            </a:r>
          </a:p>
        </p:txBody>
      </p:sp>
      <p:pic>
        <p:nvPicPr>
          <p:cNvPr id="27655" name="Picture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375025" y="855663"/>
            <a:ext cx="2438400" cy="2208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6" name="Picture 8"/>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500438" y="3240088"/>
            <a:ext cx="2401887" cy="195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1"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 calcmode="lin" valueType="num">
                                      <p:cBhvr additive="base">
                                        <p:cTn id="12" dur="500"/>
                                        <p:tgtEl>
                                          <p:spTgt spid="2">
                                            <p:txEl>
                                              <p:pRg st="1" end="1"/>
                                            </p:txEl>
                                          </p:spTgt>
                                        </p:tgtEl>
                                        <p:attrNameLst>
                                          <p:attrName>ppt_y</p:attrName>
                                        </p:attrNameLst>
                                      </p:cBhvr>
                                      <p:tavLst>
                                        <p:tav tm="0">
                                          <p:val>
                                            <p:strVal val="#ppt_y-#ppt_h*1.125000"/>
                                          </p:val>
                                        </p:tav>
                                        <p:tav tm="100000">
                                          <p:val>
                                            <p:strVal val="#ppt_y"/>
                                          </p:val>
                                        </p:tav>
                                      </p:tavLst>
                                    </p:anim>
                                    <p:animEffect transition="in" filter="wipe(down)">
                                      <p:cBhvr>
                                        <p:cTn id="13" dur="500"/>
                                        <p:tgtEl>
                                          <p:spTgt spid="2">
                                            <p:txEl>
                                              <p:pRg st="1" end="1"/>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nodeType="click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Effect transition="in" filter="wipe(left)">
                                      <p:cBhvr>
                                        <p:cTn id="18" dur="500"/>
                                        <p:tgtEl>
                                          <p:spTgt spid="4">
                                            <p:txEl>
                                              <p:pRg st="0" end="0"/>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2" presetClass="entr" presetSubtype="1" fill="hold" nodeType="clickEffect">
                                  <p:stCondLst>
                                    <p:cond delay="0"/>
                                  </p:stCondLst>
                                  <p:childTnLst>
                                    <p:set>
                                      <p:cBhvr>
                                        <p:cTn id="22" dur="1" fill="hold">
                                          <p:stCondLst>
                                            <p:cond delay="0"/>
                                          </p:stCondLst>
                                        </p:cTn>
                                        <p:tgtEl>
                                          <p:spTgt spid="4">
                                            <p:txEl>
                                              <p:pRg st="1" end="1"/>
                                            </p:txEl>
                                          </p:spTgt>
                                        </p:tgtEl>
                                        <p:attrNameLst>
                                          <p:attrName>style.visibility</p:attrName>
                                        </p:attrNameLst>
                                      </p:cBhvr>
                                      <p:to>
                                        <p:strVal val="visible"/>
                                      </p:to>
                                    </p:set>
                                    <p:anim calcmode="lin" valueType="num">
                                      <p:cBhvr additive="base">
                                        <p:cTn id="23" dur="500"/>
                                        <p:tgtEl>
                                          <p:spTgt spid="4">
                                            <p:txEl>
                                              <p:pRg st="1" end="1"/>
                                            </p:txEl>
                                          </p:spTgt>
                                        </p:tgtEl>
                                        <p:attrNameLst>
                                          <p:attrName>ppt_y</p:attrName>
                                        </p:attrNameLst>
                                      </p:cBhvr>
                                      <p:tavLst>
                                        <p:tav tm="0">
                                          <p:val>
                                            <p:strVal val="#ppt_y-#ppt_h*1.125000"/>
                                          </p:val>
                                        </p:tav>
                                        <p:tav tm="100000">
                                          <p:val>
                                            <p:strVal val="#ppt_y"/>
                                          </p:val>
                                        </p:tav>
                                      </p:tavLst>
                                    </p:anim>
                                    <p:animEffect transition="in" filter="wipe(down)">
                                      <p:cBhvr>
                                        <p:cTn id="24" dur="500"/>
                                        <p:tgtEl>
                                          <p:spTgt spid="4">
                                            <p:txEl>
                                              <p:pRg st="1" end="1"/>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nodeType="clickEffect">
                                  <p:stCondLst>
                                    <p:cond delay="0"/>
                                  </p:stCondLst>
                                  <p:childTnLst>
                                    <p:set>
                                      <p:cBhvr>
                                        <p:cTn id="32" dur="1" fill="hold">
                                          <p:stCondLst>
                                            <p:cond delay="0"/>
                                          </p:stCondLst>
                                        </p:cTn>
                                        <p:tgtEl>
                                          <p:spTgt spid="7">
                                            <p:txEl>
                                              <p:pRg st="0" end="0"/>
                                            </p:txEl>
                                          </p:spTgt>
                                        </p:tgtEl>
                                        <p:attrNameLst>
                                          <p:attrName>style.visibility</p:attrName>
                                        </p:attrNameLst>
                                      </p:cBhvr>
                                      <p:to>
                                        <p:strVal val="visible"/>
                                      </p:to>
                                    </p:set>
                                    <p:animEffect transition="in" filter="wipe(left)">
                                      <p:cBhvr>
                                        <p:cTn id="33" dur="500"/>
                                        <p:tgtEl>
                                          <p:spTgt spid="7">
                                            <p:txEl>
                                              <p:pRg st="0" end="0"/>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6"/>
                                        </p:tgtEl>
                                        <p:attrNameLst>
                                          <p:attrName>style.visibility</p:attrName>
                                        </p:attrNameLst>
                                      </p:cBhvr>
                                      <p:to>
                                        <p:strVal val="visible"/>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6">
                                            <p:txEl>
                                              <p:pRg st="0" end="0"/>
                                            </p:txEl>
                                          </p:spTgt>
                                        </p:tgtEl>
                                        <p:attrNameLst>
                                          <p:attrName>style.visibility</p:attrName>
                                        </p:attrNameLst>
                                      </p:cBhvr>
                                      <p:to>
                                        <p:strVal val="visible"/>
                                      </p:to>
                                    </p:set>
                                    <p:animEffect transition="in" filter="wipe(left)">
                                      <p:cBhvr>
                                        <p:cTn id="42" dur="1200"/>
                                        <p:tgtEl>
                                          <p:spTgt spid="6">
                                            <p:txEl>
                                              <p:pRg st="0" end="0"/>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6" presetClass="emph" presetSubtype="0" fill="hold" nodeType="clickEffect">
                                  <p:stCondLst>
                                    <p:cond delay="0"/>
                                  </p:stCondLst>
                                  <p:childTnLst>
                                    <p:animScale>
                                      <p:cBhvr>
                                        <p:cTn id="46" dur="2000" fill="hold"/>
                                        <p:tgtEl>
                                          <p:spTgt spid="6">
                                            <p:txEl>
                                              <p:pRg st="0" end="0"/>
                                            </p:txEl>
                                          </p:spTgt>
                                        </p:tgtEl>
                                      </p:cBhvr>
                                      <p:by x="150000" y="150000"/>
                                    </p:animScale>
                                  </p:childTnLst>
                                </p:cTn>
                              </p:par>
                            </p:childTnLst>
                          </p:cTn>
                        </p:par>
                      </p:childTnLst>
                    </p:cTn>
                  </p:par>
                  <p:par>
                    <p:cTn id="47" fill="hold" nodeType="clickPar">
                      <p:stCondLst>
                        <p:cond delay="indefinite"/>
                      </p:stCondLst>
                      <p:childTnLst>
                        <p:par>
                          <p:cTn id="48" fill="hold" nodeType="withGroup">
                            <p:stCondLst>
                              <p:cond delay="0"/>
                            </p:stCondLst>
                            <p:childTnLst>
                              <p:par>
                                <p:cTn id="49" presetID="6" presetClass="emph" presetSubtype="0" fill="hold" grpId="1" nodeType="clickEffect">
                                  <p:stCondLst>
                                    <p:cond delay="0"/>
                                  </p:stCondLst>
                                  <p:childTnLst>
                                    <p:animScale>
                                      <p:cBhvr>
                                        <p:cTn id="50" dur="2000" fill="hold"/>
                                        <p:tgtEl>
                                          <p:spTgt spid="6">
                                            <p:bg/>
                                          </p:spTgt>
                                        </p:tgtEl>
                                      </p:cBhvr>
                                      <p:by x="150000" y="150000"/>
                                    </p:animScale>
                                  </p:childTnLst>
                                </p:cTn>
                              </p:par>
                              <p:par>
                                <p:cTn id="51" presetID="6" presetClass="emph" presetSubtype="0" fill="hold" grpId="1" nodeType="withEffect">
                                  <p:stCondLst>
                                    <p:cond delay="0"/>
                                  </p:stCondLst>
                                  <p:childTnLst>
                                    <p:animScale>
                                      <p:cBhvr>
                                        <p:cTn id="52" dur="2000" fill="hold"/>
                                        <p:tgtEl>
                                          <p:spTgt spid="6">
                                            <p:txEl>
                                              <p:pRg st="0" end="0"/>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build="allAtOnce" animBg="1"/>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ctrTitle"/>
          </p:nvPr>
        </p:nvSpPr>
        <p:spPr>
          <a:xfrm>
            <a:off x="152400" y="1981200"/>
            <a:ext cx="7772400" cy="860425"/>
          </a:xfrm>
        </p:spPr>
        <p:txBody>
          <a:bodyPr/>
          <a:lstStyle/>
          <a:p>
            <a:pPr eaLnBrk="1" hangingPunct="1"/>
            <a:r>
              <a:rPr lang="en-US" altLang="en-US" smtClean="0">
                <a:cs typeface="Arial" panose="020B0604020202020204" pitchFamily="34" charset="0"/>
              </a:rPr>
              <a:t>Chapter 6: Einstein’s special relativity</a:t>
            </a:r>
          </a:p>
        </p:txBody>
      </p:sp>
      <p:sp>
        <p:nvSpPr>
          <p:cNvPr id="29699" name="TextBox 2"/>
          <p:cNvSpPr txBox="1">
            <a:spLocks noChangeArrowheads="1"/>
          </p:cNvSpPr>
          <p:nvPr/>
        </p:nvSpPr>
        <p:spPr bwMode="auto">
          <a:xfrm>
            <a:off x="228600" y="3429000"/>
            <a:ext cx="55927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a:solidFill>
                  <a:schemeClr val="bg1"/>
                </a:solidFill>
              </a:rPr>
              <a:t>Einstein, Maxwell, space and time</a:t>
            </a:r>
          </a:p>
        </p:txBody>
      </p:sp>
    </p:spTree>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1"/>
          <p:cNvPicPr>
            <a:picLocks noChangeAspect="1"/>
          </p:cNvPicPr>
          <p:nvPr/>
        </p:nvPicPr>
        <p:blipFill>
          <a:blip r:embed="rId3">
            <a:extLst>
              <a:ext uri="{28A0092B-C50C-407E-A947-70E740481C1C}">
                <a14:useLocalDpi xmlns:a14="http://schemas.microsoft.com/office/drawing/2010/main" val="0"/>
              </a:ext>
            </a:extLst>
          </a:blip>
          <a:srcRect l="3587" t="11931"/>
          <a:stretch>
            <a:fillRect/>
          </a:stretch>
        </p:blipFill>
        <p:spPr bwMode="auto">
          <a:xfrm>
            <a:off x="1447800" y="1371600"/>
            <a:ext cx="7162800" cy="1903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7" name="Title 1"/>
          <p:cNvSpPr>
            <a:spLocks noGrp="1"/>
          </p:cNvSpPr>
          <p:nvPr>
            <p:ph type="title"/>
          </p:nvPr>
        </p:nvSpPr>
        <p:spPr>
          <a:xfrm>
            <a:off x="152400" y="152400"/>
            <a:ext cx="7315200" cy="457200"/>
          </a:xfrm>
        </p:spPr>
        <p:txBody>
          <a:bodyPr/>
          <a:lstStyle/>
          <a:p>
            <a:pPr eaLnBrk="1" hangingPunct="1"/>
            <a:r>
              <a:rPr lang="en-US" altLang="en-US" sz="2400" b="1" smtClean="0">
                <a:solidFill>
                  <a:schemeClr val="bg1"/>
                </a:solidFill>
                <a:cs typeface="Arial" panose="020B0604020202020204" pitchFamily="34" charset="0"/>
              </a:rPr>
              <a:t>Einstein’s reflections on Maxwell’s equations</a:t>
            </a:r>
          </a:p>
        </p:txBody>
      </p:sp>
      <p:sp>
        <p:nvSpPr>
          <p:cNvPr id="31748" name="TextBox 1"/>
          <p:cNvSpPr txBox="1">
            <a:spLocks noChangeArrowheads="1"/>
          </p:cNvSpPr>
          <p:nvPr/>
        </p:nvSpPr>
        <p:spPr bwMode="auto">
          <a:xfrm>
            <a:off x="139700" y="838200"/>
            <a:ext cx="90265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a:t>What would it look like to travel along with a light wave?</a:t>
            </a:r>
          </a:p>
        </p:txBody>
      </p:sp>
      <p:sp>
        <p:nvSpPr>
          <p:cNvPr id="4" name="TextBox 3"/>
          <p:cNvSpPr txBox="1">
            <a:spLocks noChangeArrowheads="1"/>
          </p:cNvSpPr>
          <p:nvPr/>
        </p:nvSpPr>
        <p:spPr bwMode="auto">
          <a:xfrm>
            <a:off x="1173163" y="3124200"/>
            <a:ext cx="6115050"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algn="ctr" eaLnBrk="1" hangingPunct="1">
              <a:lnSpc>
                <a:spcPct val="100000"/>
              </a:lnSpc>
              <a:spcBef>
                <a:spcPct val="0"/>
              </a:spcBef>
            </a:pPr>
            <a:r>
              <a:rPr lang="en-US" altLang="en-US" sz="2800" dirty="0"/>
              <a:t>Time axis would stand still</a:t>
            </a:r>
          </a:p>
          <a:p>
            <a:pPr algn="ctr" eaLnBrk="1" hangingPunct="1">
              <a:lnSpc>
                <a:spcPct val="100000"/>
              </a:lnSpc>
              <a:spcBef>
                <a:spcPct val="0"/>
              </a:spcBef>
            </a:pPr>
            <a:r>
              <a:rPr lang="en-US" altLang="en-US" sz="2800" dirty="0"/>
              <a:t>Space axis would continue to change</a:t>
            </a:r>
          </a:p>
        </p:txBody>
      </p:sp>
      <p:sp>
        <p:nvSpPr>
          <p:cNvPr id="5" name="TextBox 4"/>
          <p:cNvSpPr txBox="1">
            <a:spLocks noChangeArrowheads="1"/>
          </p:cNvSpPr>
          <p:nvPr/>
        </p:nvSpPr>
        <p:spPr bwMode="auto">
          <a:xfrm>
            <a:off x="3657600" y="4038600"/>
            <a:ext cx="8969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dirty="0"/>
              <a:t>BUT</a:t>
            </a:r>
          </a:p>
        </p:txBody>
      </p:sp>
      <p:sp>
        <p:nvSpPr>
          <p:cNvPr id="6" name="TextBox 5"/>
          <p:cNvSpPr txBox="1">
            <a:spLocks noChangeArrowheads="1"/>
          </p:cNvSpPr>
          <p:nvPr/>
        </p:nvSpPr>
        <p:spPr bwMode="auto">
          <a:xfrm>
            <a:off x="615950" y="4495800"/>
            <a:ext cx="7470775" cy="5238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dirty="0"/>
              <a:t>How can space change without time passing?</a:t>
            </a:r>
          </a:p>
        </p:txBody>
      </p:sp>
      <p:sp>
        <p:nvSpPr>
          <p:cNvPr id="7" name="TextBox 6"/>
          <p:cNvSpPr txBox="1">
            <a:spLocks noChangeArrowheads="1"/>
          </p:cNvSpPr>
          <p:nvPr/>
        </p:nvSpPr>
        <p:spPr bwMode="auto">
          <a:xfrm>
            <a:off x="846138" y="5105400"/>
            <a:ext cx="7011987" cy="954087"/>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algn="ctr" eaLnBrk="1" hangingPunct="1">
              <a:lnSpc>
                <a:spcPct val="100000"/>
              </a:lnSpc>
              <a:spcBef>
                <a:spcPct val="0"/>
              </a:spcBef>
            </a:pPr>
            <a:r>
              <a:rPr lang="en-US" altLang="en-US" sz="2800" dirty="0"/>
              <a:t>Einstein’s </a:t>
            </a:r>
            <a:r>
              <a:rPr lang="en-US" altLang="en-US" sz="2800" dirty="0" smtClean="0"/>
              <a:t>insight</a:t>
            </a:r>
            <a:endParaRPr lang="en-US" altLang="en-US" sz="2800" dirty="0"/>
          </a:p>
          <a:p>
            <a:pPr algn="ctr" eaLnBrk="1" hangingPunct="1">
              <a:lnSpc>
                <a:spcPct val="100000"/>
              </a:lnSpc>
              <a:spcBef>
                <a:spcPct val="0"/>
              </a:spcBef>
            </a:pPr>
            <a:r>
              <a:rPr lang="en-US" altLang="en-US" sz="2800" dirty="0"/>
              <a:t>Look at assumptions about space and time</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500"/>
                                        <p:tgtEl>
                                          <p:spTgt spid="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1"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0-#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6">
                                            <p:txEl>
                                              <p:pRg st="0" end="0"/>
                                            </p:txEl>
                                          </p:spTgt>
                                        </p:tgtEl>
                                        <p:attrNameLst>
                                          <p:attrName>style.visibility</p:attrName>
                                        </p:attrNameLst>
                                      </p:cBhvr>
                                      <p:to>
                                        <p:strVal val="visible"/>
                                      </p:to>
                                    </p:set>
                                    <p:animEffect transition="in" filter="wipe(left)">
                                      <p:cBhvr>
                                        <p:cTn id="27" dur="500"/>
                                        <p:tgtEl>
                                          <p:spTgt spid="6">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5" presetClass="entr" presetSubtype="0" fill="hold" nodeType="clickEffect">
                                  <p:stCondLst>
                                    <p:cond delay="0"/>
                                  </p:stCondLst>
                                  <p:childTnLst>
                                    <p:set>
                                      <p:cBhvr>
                                        <p:cTn id="31" dur="1" fill="hold">
                                          <p:stCondLst>
                                            <p:cond delay="0"/>
                                          </p:stCondLst>
                                        </p:cTn>
                                        <p:tgtEl>
                                          <p:spTgt spid="7">
                                            <p:txEl>
                                              <p:pRg st="0" end="0"/>
                                            </p:txEl>
                                          </p:spTgt>
                                        </p:tgtEl>
                                        <p:attrNameLst>
                                          <p:attrName>style.visibility</p:attrName>
                                        </p:attrNameLst>
                                      </p:cBhvr>
                                      <p:to>
                                        <p:strVal val="visible"/>
                                      </p:to>
                                    </p:set>
                                    <p:anim calcmode="lin" valueType="num">
                                      <p:cBhvr>
                                        <p:cTn id="32" dur="1000" fill="hold"/>
                                        <p:tgtEl>
                                          <p:spTgt spid="7">
                                            <p:txEl>
                                              <p:pRg st="0" end="0"/>
                                            </p:txEl>
                                          </p:spTgt>
                                        </p:tgtEl>
                                        <p:attrNameLst>
                                          <p:attrName>ppt_w</p:attrName>
                                        </p:attrNameLst>
                                      </p:cBhvr>
                                      <p:tavLst>
                                        <p:tav tm="0">
                                          <p:val>
                                            <p:strVal val="#ppt_w*0.70"/>
                                          </p:val>
                                        </p:tav>
                                        <p:tav tm="100000">
                                          <p:val>
                                            <p:strVal val="#ppt_w"/>
                                          </p:val>
                                        </p:tav>
                                      </p:tavLst>
                                    </p:anim>
                                    <p:anim calcmode="lin" valueType="num">
                                      <p:cBhvr>
                                        <p:cTn id="33" dur="1000" fill="hold"/>
                                        <p:tgtEl>
                                          <p:spTgt spid="7">
                                            <p:txEl>
                                              <p:pRg st="0" end="0"/>
                                            </p:txEl>
                                          </p:spTgt>
                                        </p:tgtEl>
                                        <p:attrNameLst>
                                          <p:attrName>ppt_h</p:attrName>
                                        </p:attrNameLst>
                                      </p:cBhvr>
                                      <p:tavLst>
                                        <p:tav tm="0">
                                          <p:val>
                                            <p:strVal val="#ppt_h"/>
                                          </p:val>
                                        </p:tav>
                                        <p:tav tm="100000">
                                          <p:val>
                                            <p:strVal val="#ppt_h"/>
                                          </p:val>
                                        </p:tav>
                                      </p:tavLst>
                                    </p:anim>
                                    <p:animEffect transition="in" filter="fade">
                                      <p:cBhvr>
                                        <p:cTn id="34" dur="1000"/>
                                        <p:tgtEl>
                                          <p:spTgt spid="7">
                                            <p:txEl>
                                              <p:pRg st="0" end="0"/>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nodeType="clickEffect">
                                  <p:stCondLst>
                                    <p:cond delay="0"/>
                                  </p:stCondLst>
                                  <p:childTnLst>
                                    <p:set>
                                      <p:cBhvr>
                                        <p:cTn id="38" dur="1" fill="hold">
                                          <p:stCondLst>
                                            <p:cond delay="0"/>
                                          </p:stCondLst>
                                        </p:cTn>
                                        <p:tgtEl>
                                          <p:spTgt spid="7">
                                            <p:txEl>
                                              <p:pRg st="1" end="1"/>
                                            </p:txEl>
                                          </p:spTgt>
                                        </p:tgtEl>
                                        <p:attrNameLst>
                                          <p:attrName>style.visibility</p:attrName>
                                        </p:attrNameLst>
                                      </p:cBhvr>
                                      <p:to>
                                        <p:strVal val="visible"/>
                                      </p:to>
                                    </p:set>
                                    <p:animEffect transition="in" filter="wipe(left)">
                                      <p:cBhvr>
                                        <p:cTn id="39" dur="500"/>
                                        <p:tgtEl>
                                          <p:spTgt spid="7">
                                            <p:txEl>
                                              <p:pRg st="1" end="1"/>
                                            </p:txEl>
                                          </p:spTgt>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7">
                                            <p:bg/>
                                          </p:spTgt>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7">
                                            <p:txEl>
                                              <p:pRg st="0" end="0"/>
                                            </p:txEl>
                                          </p:spTgt>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build="allAtOnce"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228600" y="36513"/>
            <a:ext cx="6629400" cy="609600"/>
          </a:xfrm>
        </p:spPr>
        <p:txBody>
          <a:bodyPr/>
          <a:lstStyle/>
          <a:p>
            <a:pPr eaLnBrk="1" hangingPunct="1"/>
            <a:r>
              <a:rPr lang="en-US" altLang="en-US" sz="2400" b="1" smtClean="0">
                <a:solidFill>
                  <a:schemeClr val="bg1"/>
                </a:solidFill>
                <a:cs typeface="Arial" panose="020B0604020202020204" pitchFamily="34" charset="0"/>
              </a:rPr>
              <a:t>Postulates of special relativity</a:t>
            </a:r>
          </a:p>
        </p:txBody>
      </p:sp>
      <p:sp>
        <p:nvSpPr>
          <p:cNvPr id="2" name="TextBox 1"/>
          <p:cNvSpPr txBox="1">
            <a:spLocks noChangeArrowheads="1"/>
          </p:cNvSpPr>
          <p:nvPr/>
        </p:nvSpPr>
        <p:spPr bwMode="auto">
          <a:xfrm>
            <a:off x="1974056" y="5611813"/>
            <a:ext cx="5653088" cy="523875"/>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algn="ctr" eaLnBrk="1" hangingPunct="1">
              <a:lnSpc>
                <a:spcPct val="100000"/>
              </a:lnSpc>
              <a:spcBef>
                <a:spcPct val="0"/>
              </a:spcBef>
            </a:pPr>
            <a:r>
              <a:rPr lang="en-US" altLang="en-US" sz="2800" dirty="0" err="1"/>
              <a:t>Aether</a:t>
            </a:r>
            <a:r>
              <a:rPr lang="en-US" altLang="en-US" sz="2800" dirty="0"/>
              <a:t> hypothesis  is unnecessary</a:t>
            </a:r>
          </a:p>
        </p:txBody>
      </p:sp>
      <p:sp>
        <p:nvSpPr>
          <p:cNvPr id="33796" name="TextBox 2"/>
          <p:cNvSpPr txBox="1">
            <a:spLocks noChangeArrowheads="1"/>
          </p:cNvSpPr>
          <p:nvPr/>
        </p:nvSpPr>
        <p:spPr bwMode="auto">
          <a:xfrm>
            <a:off x="2057400" y="914400"/>
            <a:ext cx="49752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dirty="0"/>
              <a:t>Space and time </a:t>
            </a:r>
            <a:r>
              <a:rPr lang="en-US" altLang="en-US" sz="2800" dirty="0" smtClean="0"/>
              <a:t>reconsidered</a:t>
            </a:r>
            <a:endParaRPr lang="en-US" altLang="en-US" sz="2800" dirty="0"/>
          </a:p>
        </p:txBody>
      </p:sp>
      <p:sp>
        <p:nvSpPr>
          <p:cNvPr id="4" name="TextBox 3"/>
          <p:cNvSpPr txBox="1">
            <a:spLocks noChangeArrowheads="1"/>
          </p:cNvSpPr>
          <p:nvPr/>
        </p:nvSpPr>
        <p:spPr bwMode="auto">
          <a:xfrm>
            <a:off x="1447800" y="1524000"/>
            <a:ext cx="6705600" cy="1816100"/>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algn="ctr" eaLnBrk="1" hangingPunct="1">
              <a:lnSpc>
                <a:spcPct val="100000"/>
              </a:lnSpc>
              <a:spcBef>
                <a:spcPct val="0"/>
              </a:spcBef>
            </a:pPr>
            <a:r>
              <a:rPr lang="en-US" altLang="en-US" sz="2800" dirty="0">
                <a:solidFill>
                  <a:srgbClr val="0000FF"/>
                </a:solidFill>
              </a:rPr>
              <a:t>First postulate:</a:t>
            </a:r>
          </a:p>
          <a:p>
            <a:pPr algn="ctr" eaLnBrk="1" hangingPunct="1">
              <a:lnSpc>
                <a:spcPct val="100000"/>
              </a:lnSpc>
              <a:spcBef>
                <a:spcPct val="0"/>
              </a:spcBef>
            </a:pPr>
            <a:r>
              <a:rPr lang="en-US" altLang="en-US" sz="2800" dirty="0">
                <a:solidFill>
                  <a:srgbClr val="3366FF"/>
                </a:solidFill>
              </a:rPr>
              <a:t>special relativity postulate</a:t>
            </a:r>
          </a:p>
          <a:p>
            <a:pPr algn="ctr" eaLnBrk="1" hangingPunct="1">
              <a:lnSpc>
                <a:spcPct val="100000"/>
              </a:lnSpc>
              <a:spcBef>
                <a:spcPct val="0"/>
              </a:spcBef>
            </a:pPr>
            <a:r>
              <a:rPr lang="en-US" altLang="en-US" sz="2800" dirty="0"/>
              <a:t>The laws of physics are the same </a:t>
            </a:r>
            <a:br>
              <a:rPr lang="en-US" altLang="en-US" sz="2800" dirty="0"/>
            </a:br>
            <a:r>
              <a:rPr lang="en-US" altLang="en-US" sz="2800" dirty="0"/>
              <a:t>in all inertial frames of reference</a:t>
            </a:r>
          </a:p>
        </p:txBody>
      </p:sp>
      <p:sp>
        <p:nvSpPr>
          <p:cNvPr id="5" name="TextBox 4"/>
          <p:cNvSpPr txBox="1">
            <a:spLocks noChangeArrowheads="1"/>
          </p:cNvSpPr>
          <p:nvPr/>
        </p:nvSpPr>
        <p:spPr bwMode="auto">
          <a:xfrm>
            <a:off x="1447800" y="3352800"/>
            <a:ext cx="6705600" cy="224631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dirty="0"/>
              <a:t>               </a:t>
            </a:r>
            <a:r>
              <a:rPr lang="en-US" altLang="en-US" sz="2800" dirty="0">
                <a:solidFill>
                  <a:srgbClr val="0000FF"/>
                </a:solidFill>
              </a:rPr>
              <a:t>Second postulate</a:t>
            </a:r>
          </a:p>
          <a:p>
            <a:pPr eaLnBrk="1" hangingPunct="1">
              <a:lnSpc>
                <a:spcPct val="100000"/>
              </a:lnSpc>
              <a:spcBef>
                <a:spcPct val="0"/>
              </a:spcBef>
            </a:pPr>
            <a:r>
              <a:rPr lang="en-US" altLang="en-US" sz="2800" dirty="0"/>
              <a:t>The speed of light has the same value, </a:t>
            </a:r>
            <a:r>
              <a:rPr lang="en-US" altLang="en-US" sz="2800" i="1" dirty="0"/>
              <a:t>c</a:t>
            </a:r>
            <a:r>
              <a:rPr lang="en-US" altLang="en-US" sz="2800" dirty="0"/>
              <a:t>,</a:t>
            </a:r>
            <a:br>
              <a:rPr lang="en-US" altLang="en-US" sz="2800" dirty="0"/>
            </a:br>
            <a:r>
              <a:rPr lang="en-US" altLang="en-US" sz="2800" dirty="0"/>
              <a:t> in all inertial frames of reference</a:t>
            </a:r>
          </a:p>
          <a:p>
            <a:pPr eaLnBrk="1" hangingPunct="1">
              <a:lnSpc>
                <a:spcPct val="100000"/>
              </a:lnSpc>
              <a:spcBef>
                <a:spcPct val="0"/>
              </a:spcBef>
            </a:pPr>
            <a:r>
              <a:rPr lang="en-US" altLang="en-US" sz="2800" i="1" dirty="0"/>
              <a:t>‘c’</a:t>
            </a:r>
            <a:r>
              <a:rPr lang="en-US" altLang="ja-JP" sz="2800" dirty="0"/>
              <a:t> does not depend on source speed or observer</a:t>
            </a:r>
            <a:endParaRPr lang="en-US" altLang="en-US" sz="2800" i="1"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2" presetClass="entr" presetSubtype="1"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p:tgtEl>
                                          <p:spTgt spid="4">
                                            <p:txEl>
                                              <p:pRg st="1" end="1"/>
                                            </p:txEl>
                                          </p:spTgt>
                                        </p:tgtEl>
                                        <p:attrNameLst>
                                          <p:attrName>ppt_y</p:attrName>
                                        </p:attrNameLst>
                                      </p:cBhvr>
                                      <p:tavLst>
                                        <p:tav tm="0">
                                          <p:val>
                                            <p:strVal val="#ppt_y-#ppt_h*1.125000"/>
                                          </p:val>
                                        </p:tav>
                                        <p:tav tm="100000">
                                          <p:val>
                                            <p:strVal val="#ppt_y"/>
                                          </p:val>
                                        </p:tav>
                                      </p:tavLst>
                                    </p:anim>
                                    <p:animEffect transition="in" filter="wipe(down)">
                                      <p:cBhvr>
                                        <p:cTn id="14" dur="500"/>
                                        <p:tgtEl>
                                          <p:spTgt spid="4">
                                            <p:txEl>
                                              <p:pRg st="1" end="1"/>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bg/>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xEl>
                                              <p:pRg st="0" end="0"/>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xEl>
                                              <p:pRg st="1" end="1"/>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nodeType="clickEffect">
                                  <p:stCondLst>
                                    <p:cond delay="0"/>
                                  </p:stCondLst>
                                  <p:childTnLst>
                                    <p:set>
                                      <p:cBhvr>
                                        <p:cTn id="28" dur="1" fill="hold">
                                          <p:stCondLst>
                                            <p:cond delay="0"/>
                                          </p:stCondLst>
                                        </p:cTn>
                                        <p:tgtEl>
                                          <p:spTgt spid="4">
                                            <p:txEl>
                                              <p:pRg st="2" end="2"/>
                                            </p:txEl>
                                          </p:spTgt>
                                        </p:tgtEl>
                                        <p:attrNameLst>
                                          <p:attrName>style.visibility</p:attrName>
                                        </p:attrNameLst>
                                      </p:cBhvr>
                                      <p:to>
                                        <p:strVal val="visible"/>
                                      </p:to>
                                    </p:set>
                                    <p:animEffect transition="in" filter="wipe(left)">
                                      <p:cBhvr>
                                        <p:cTn id="29" dur="500"/>
                                        <p:tgtEl>
                                          <p:spTgt spid="4">
                                            <p:txEl>
                                              <p:pRg st="2" end="2"/>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 presetClass="entr" presetSubtype="2" fill="hold" nodeType="clickEffect">
                                  <p:stCondLst>
                                    <p:cond delay="0"/>
                                  </p:stCondLst>
                                  <p:childTnLst>
                                    <p:set>
                                      <p:cBhvr>
                                        <p:cTn id="33" dur="1" fill="hold">
                                          <p:stCondLst>
                                            <p:cond delay="0"/>
                                          </p:stCondLst>
                                        </p:cTn>
                                        <p:tgtEl>
                                          <p:spTgt spid="5">
                                            <p:txEl>
                                              <p:pRg st="0" end="0"/>
                                            </p:txEl>
                                          </p:spTgt>
                                        </p:tgtEl>
                                        <p:attrNameLst>
                                          <p:attrName>style.visibility</p:attrName>
                                        </p:attrNameLst>
                                      </p:cBhvr>
                                      <p:to>
                                        <p:strVal val="visible"/>
                                      </p:to>
                                    </p:set>
                                    <p:anim calcmode="lin" valueType="num">
                                      <p:cBhvr additive="base">
                                        <p:cTn id="34"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35"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2" presetClass="entr" presetSubtype="8" fill="hold" nodeType="clickEffect">
                                  <p:stCondLst>
                                    <p:cond delay="0"/>
                                  </p:stCondLst>
                                  <p:childTnLst>
                                    <p:set>
                                      <p:cBhvr>
                                        <p:cTn id="39" dur="1" fill="hold">
                                          <p:stCondLst>
                                            <p:cond delay="0"/>
                                          </p:stCondLst>
                                        </p:cTn>
                                        <p:tgtEl>
                                          <p:spTgt spid="5">
                                            <p:txEl>
                                              <p:pRg st="1" end="1"/>
                                            </p:txEl>
                                          </p:spTgt>
                                        </p:tgtEl>
                                        <p:attrNameLst>
                                          <p:attrName>style.visibility</p:attrName>
                                        </p:attrNameLst>
                                      </p:cBhvr>
                                      <p:to>
                                        <p:strVal val="visible"/>
                                      </p:to>
                                    </p:set>
                                    <p:anim calcmode="lin" valueType="num">
                                      <p:cBhvr additive="base">
                                        <p:cTn id="40" dur="500" fill="hold"/>
                                        <p:tgtEl>
                                          <p:spTgt spid="5">
                                            <p:txEl>
                                              <p:pRg st="1" end="1"/>
                                            </p:txEl>
                                          </p:spTgt>
                                        </p:tgtEl>
                                        <p:attrNameLst>
                                          <p:attrName>ppt_x</p:attrName>
                                        </p:attrNameLst>
                                      </p:cBhvr>
                                      <p:tavLst>
                                        <p:tav tm="0">
                                          <p:val>
                                            <p:strVal val="0-#ppt_w/2"/>
                                          </p:val>
                                        </p:tav>
                                        <p:tav tm="100000">
                                          <p:val>
                                            <p:strVal val="#ppt_x"/>
                                          </p:val>
                                        </p:tav>
                                      </p:tavLst>
                                    </p:anim>
                                    <p:anim calcmode="lin" valueType="num">
                                      <p:cBhvr additive="base">
                                        <p:cTn id="41" dur="500" fill="hold"/>
                                        <p:tgtEl>
                                          <p:spTgt spid="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42" fill="hold" nodeType="clickPar">
                      <p:stCondLst>
                        <p:cond delay="indefinite"/>
                      </p:stCondLst>
                      <p:childTnLst>
                        <p:par>
                          <p:cTn id="43" fill="hold" nodeType="withGroup">
                            <p:stCondLst>
                              <p:cond delay="0"/>
                            </p:stCondLst>
                            <p:childTnLst>
                              <p:par>
                                <p:cTn id="44" presetID="2" presetClass="entr" presetSubtype="8" fill="hold" nodeType="clickEffect">
                                  <p:stCondLst>
                                    <p:cond delay="0"/>
                                  </p:stCondLst>
                                  <p:childTnLst>
                                    <p:set>
                                      <p:cBhvr>
                                        <p:cTn id="45" dur="1" fill="hold">
                                          <p:stCondLst>
                                            <p:cond delay="0"/>
                                          </p:stCondLst>
                                        </p:cTn>
                                        <p:tgtEl>
                                          <p:spTgt spid="5">
                                            <p:txEl>
                                              <p:pRg st="2" end="2"/>
                                            </p:txEl>
                                          </p:spTgt>
                                        </p:tgtEl>
                                        <p:attrNameLst>
                                          <p:attrName>style.visibility</p:attrName>
                                        </p:attrNameLst>
                                      </p:cBhvr>
                                      <p:to>
                                        <p:strVal val="visible"/>
                                      </p:to>
                                    </p:set>
                                    <p:anim calcmode="lin" valueType="num">
                                      <p:cBhvr additive="base">
                                        <p:cTn id="46" dur="500" fill="hold"/>
                                        <p:tgtEl>
                                          <p:spTgt spid="5">
                                            <p:txEl>
                                              <p:pRg st="2" end="2"/>
                                            </p:txEl>
                                          </p:spTgt>
                                        </p:tgtEl>
                                        <p:attrNameLst>
                                          <p:attrName>ppt_x</p:attrName>
                                        </p:attrNameLst>
                                      </p:cBhvr>
                                      <p:tavLst>
                                        <p:tav tm="0">
                                          <p:val>
                                            <p:strVal val="0-#ppt_w/2"/>
                                          </p:val>
                                        </p:tav>
                                        <p:tav tm="100000">
                                          <p:val>
                                            <p:strVal val="#ppt_x"/>
                                          </p:val>
                                        </p:tav>
                                      </p:tavLst>
                                    </p:anim>
                                    <p:anim calcmode="lin" valueType="num">
                                      <p:cBhvr additive="base">
                                        <p:cTn id="47" dur="500" fill="hold"/>
                                        <p:tgtEl>
                                          <p:spTgt spid="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48" fill="hold" nodeType="clickPar">
                      <p:stCondLst>
                        <p:cond delay="indefinite"/>
                      </p:stCondLst>
                      <p:childTnLst>
                        <p:par>
                          <p:cTn id="49" fill="hold" nodeType="withGroup">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5">
                                            <p:bg/>
                                          </p:spTgt>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5">
                                            <p:txEl>
                                              <p:pRg st="0" end="0"/>
                                            </p:txEl>
                                          </p:spTgt>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5">
                                            <p:txEl>
                                              <p:pRg st="1" end="1"/>
                                            </p:txEl>
                                          </p:spTgt>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58" fill="hold" nodeType="clickPar">
                      <p:stCondLst>
                        <p:cond delay="indefinite"/>
                      </p:stCondLst>
                      <p:childTnLst>
                        <p:par>
                          <p:cTn id="59" fill="hold" nodeType="withGroup">
                            <p:stCondLst>
                              <p:cond delay="0"/>
                            </p:stCondLst>
                            <p:childTnLst>
                              <p:par>
                                <p:cTn id="60" presetID="9" presetClass="entr" presetSubtype="0" fill="hold" grpId="0" nodeType="clickEffect">
                                  <p:stCondLst>
                                    <p:cond delay="0"/>
                                  </p:stCondLst>
                                  <p:childTnLst>
                                    <p:set>
                                      <p:cBhvr>
                                        <p:cTn id="61" dur="1" fill="hold">
                                          <p:stCondLst>
                                            <p:cond delay="0"/>
                                          </p:stCondLst>
                                        </p:cTn>
                                        <p:tgtEl>
                                          <p:spTgt spid="2"/>
                                        </p:tgtEl>
                                        <p:attrNameLst>
                                          <p:attrName>style.visibility</p:attrName>
                                        </p:attrNameLst>
                                      </p:cBhvr>
                                      <p:to>
                                        <p:strVal val="visible"/>
                                      </p:to>
                                    </p:set>
                                    <p:animEffect transition="in" filter="dissolve">
                                      <p:cBhvr>
                                        <p:cTn id="6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build="allAtOnce" animBg="1"/>
      <p:bldP spid="5" grpId="0" build="allAtOnce"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444625" y="1516063"/>
            <a:ext cx="5870575" cy="3275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3" name="Title 1"/>
          <p:cNvSpPr>
            <a:spLocks noGrp="1"/>
          </p:cNvSpPr>
          <p:nvPr>
            <p:ph type="title"/>
          </p:nvPr>
        </p:nvSpPr>
        <p:spPr>
          <a:xfrm>
            <a:off x="152400" y="152400"/>
            <a:ext cx="3657600" cy="457200"/>
          </a:xfrm>
        </p:spPr>
        <p:txBody>
          <a:bodyPr/>
          <a:lstStyle/>
          <a:p>
            <a:pPr eaLnBrk="1" hangingPunct="1"/>
            <a:r>
              <a:rPr lang="en-US" altLang="en-US" sz="2400" b="1" smtClean="0">
                <a:solidFill>
                  <a:schemeClr val="bg1"/>
                </a:solidFill>
                <a:cs typeface="Arial" panose="020B0604020202020204" pitchFamily="34" charset="0"/>
              </a:rPr>
              <a:t>Einstein vs Newton</a:t>
            </a:r>
          </a:p>
        </p:txBody>
      </p:sp>
      <p:sp>
        <p:nvSpPr>
          <p:cNvPr id="2" name="TextBox 1"/>
          <p:cNvSpPr txBox="1">
            <a:spLocks noChangeArrowheads="1"/>
          </p:cNvSpPr>
          <p:nvPr/>
        </p:nvSpPr>
        <p:spPr bwMode="auto">
          <a:xfrm>
            <a:off x="990600" y="838200"/>
            <a:ext cx="7450138"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algn="ctr" eaLnBrk="1" hangingPunct="1">
              <a:lnSpc>
                <a:spcPct val="100000"/>
              </a:lnSpc>
              <a:spcBef>
                <a:spcPct val="0"/>
              </a:spcBef>
            </a:pPr>
            <a:r>
              <a:rPr lang="en-US" altLang="en-US" sz="2800"/>
              <a:t>Two rockets travel in opposite directions</a:t>
            </a:r>
          </a:p>
          <a:p>
            <a:pPr algn="ctr" eaLnBrk="1" hangingPunct="1">
              <a:lnSpc>
                <a:spcPct val="100000"/>
              </a:lnSpc>
              <a:spcBef>
                <a:spcPct val="0"/>
              </a:spcBef>
            </a:pPr>
            <a:r>
              <a:rPr lang="en-US" altLang="en-US" sz="2800"/>
              <a:t>Both measure the speed of light from a pulsar</a:t>
            </a:r>
          </a:p>
        </p:txBody>
      </p:sp>
      <p:sp>
        <p:nvSpPr>
          <p:cNvPr id="4" name="TextBox 3"/>
          <p:cNvSpPr txBox="1">
            <a:spLocks noChangeArrowheads="1"/>
          </p:cNvSpPr>
          <p:nvPr/>
        </p:nvSpPr>
        <p:spPr bwMode="auto">
          <a:xfrm>
            <a:off x="42863" y="5180013"/>
            <a:ext cx="1401762" cy="5238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a:t>Newton</a:t>
            </a:r>
          </a:p>
        </p:txBody>
      </p:sp>
      <p:sp>
        <p:nvSpPr>
          <p:cNvPr id="5" name="TextBox 4"/>
          <p:cNvSpPr txBox="1">
            <a:spLocks noChangeArrowheads="1"/>
          </p:cNvSpPr>
          <p:nvPr/>
        </p:nvSpPr>
        <p:spPr bwMode="auto">
          <a:xfrm>
            <a:off x="1425575" y="4727575"/>
            <a:ext cx="2560638"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a:t>Light speed for</a:t>
            </a:r>
          </a:p>
          <a:p>
            <a:pPr eaLnBrk="1" hangingPunct="1">
              <a:lnSpc>
                <a:spcPct val="100000"/>
              </a:lnSpc>
              <a:spcBef>
                <a:spcPct val="0"/>
              </a:spcBef>
            </a:pPr>
            <a:r>
              <a:rPr lang="en-US" altLang="en-US" sz="2800"/>
              <a:t>Rocket 1:</a:t>
            </a:r>
          </a:p>
          <a:p>
            <a:pPr eaLnBrk="1" hangingPunct="1">
              <a:lnSpc>
                <a:spcPct val="100000"/>
              </a:lnSpc>
              <a:spcBef>
                <a:spcPct val="0"/>
              </a:spcBef>
            </a:pPr>
            <a:r>
              <a:rPr lang="en-US" altLang="en-US" sz="2800"/>
              <a:t>Rocket 2:</a:t>
            </a:r>
          </a:p>
        </p:txBody>
      </p:sp>
      <p:graphicFrame>
        <p:nvGraphicFramePr>
          <p:cNvPr id="7" name="Object 6"/>
          <p:cNvGraphicFramePr>
            <a:graphicFrameLocks noChangeAspect="1"/>
          </p:cNvGraphicFramePr>
          <p:nvPr/>
        </p:nvGraphicFramePr>
        <p:xfrm>
          <a:off x="7126288" y="5180013"/>
          <a:ext cx="955675" cy="460375"/>
        </p:xfrm>
        <a:graphic>
          <a:graphicData uri="http://schemas.openxmlformats.org/presentationml/2006/ole">
            <mc:AlternateContent xmlns:mc="http://schemas.openxmlformats.org/markup-compatibility/2006">
              <mc:Choice xmlns:v="urn:schemas-microsoft-com:vml" Requires="v">
                <p:oleObj spid="_x0000_s35874" name="Equation" r:id="rId5" imgW="368300" imgH="177800" progId="Equation.3">
                  <p:embed/>
                </p:oleObj>
              </mc:Choice>
              <mc:Fallback>
                <p:oleObj name="Equation" r:id="rId5" imgW="368300" imgH="1778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26288" y="5180013"/>
                        <a:ext cx="9556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Object 8"/>
          <p:cNvGraphicFramePr>
            <a:graphicFrameLocks noChangeAspect="1"/>
          </p:cNvGraphicFramePr>
          <p:nvPr/>
        </p:nvGraphicFramePr>
        <p:xfrm>
          <a:off x="7140575" y="5559425"/>
          <a:ext cx="987425" cy="460375"/>
        </p:xfrm>
        <a:graphic>
          <a:graphicData uri="http://schemas.openxmlformats.org/presentationml/2006/ole">
            <mc:AlternateContent xmlns:mc="http://schemas.openxmlformats.org/markup-compatibility/2006">
              <mc:Choice xmlns:v="urn:schemas-microsoft-com:vml" Requires="v">
                <p:oleObj spid="_x0000_s35875" name="Equation" r:id="rId7" imgW="381000" imgH="177800" progId="Equation.3">
                  <p:embed/>
                </p:oleObj>
              </mc:Choice>
              <mc:Fallback>
                <p:oleObj name="Equation" r:id="rId7" imgW="381000" imgH="17780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140575" y="5559425"/>
                        <a:ext cx="9874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 name="TextBox 9"/>
          <p:cNvSpPr txBox="1">
            <a:spLocks noChangeArrowheads="1"/>
          </p:cNvSpPr>
          <p:nvPr/>
        </p:nvSpPr>
        <p:spPr bwMode="auto">
          <a:xfrm>
            <a:off x="4073525" y="5180013"/>
            <a:ext cx="1462088" cy="523875"/>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a:solidFill>
                  <a:schemeClr val="bg1"/>
                </a:solidFill>
              </a:rPr>
              <a:t>Einstein</a:t>
            </a:r>
          </a:p>
        </p:txBody>
      </p:sp>
      <p:sp>
        <p:nvSpPr>
          <p:cNvPr id="11" name="TextBox 10"/>
          <p:cNvSpPr txBox="1">
            <a:spLocks noChangeArrowheads="1"/>
          </p:cNvSpPr>
          <p:nvPr/>
        </p:nvSpPr>
        <p:spPr bwMode="auto">
          <a:xfrm>
            <a:off x="5549900" y="4702175"/>
            <a:ext cx="3136900"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dirty="0"/>
              <a:t>Light speed for</a:t>
            </a:r>
          </a:p>
          <a:p>
            <a:pPr eaLnBrk="1" hangingPunct="1">
              <a:lnSpc>
                <a:spcPct val="100000"/>
              </a:lnSpc>
              <a:spcBef>
                <a:spcPct val="0"/>
              </a:spcBef>
            </a:pPr>
            <a:r>
              <a:rPr lang="en-US" altLang="en-US" sz="2800" dirty="0"/>
              <a:t>Rocket 1:</a:t>
            </a:r>
          </a:p>
          <a:p>
            <a:pPr eaLnBrk="1" hangingPunct="1">
              <a:lnSpc>
                <a:spcPct val="100000"/>
              </a:lnSpc>
              <a:spcBef>
                <a:spcPct val="0"/>
              </a:spcBef>
            </a:pPr>
            <a:r>
              <a:rPr lang="en-US" altLang="en-US" sz="2800" dirty="0"/>
              <a:t>Rocket 2:</a:t>
            </a:r>
          </a:p>
        </p:txBody>
      </p:sp>
      <p:graphicFrame>
        <p:nvGraphicFramePr>
          <p:cNvPr id="12" name="Object 11"/>
          <p:cNvGraphicFramePr>
            <a:graphicFrameLocks noChangeAspect="1"/>
          </p:cNvGraphicFramePr>
          <p:nvPr/>
        </p:nvGraphicFramePr>
        <p:xfrm>
          <a:off x="3016250" y="5213350"/>
          <a:ext cx="295275" cy="361950"/>
        </p:xfrm>
        <a:graphic>
          <a:graphicData uri="http://schemas.openxmlformats.org/presentationml/2006/ole">
            <mc:AlternateContent xmlns:mc="http://schemas.openxmlformats.org/markup-compatibility/2006">
              <mc:Choice xmlns:v="urn:schemas-microsoft-com:vml" Requires="v">
                <p:oleObj spid="_x0000_s35876" name="Equation" r:id="rId9" imgW="114300" imgH="139700" progId="Equation.3">
                  <p:embed/>
                </p:oleObj>
              </mc:Choice>
              <mc:Fallback>
                <p:oleObj name="Equation" r:id="rId9" imgW="114300" imgH="139700" progId="Equation.3">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16250" y="5213350"/>
                        <a:ext cx="295275"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 name="Object 13"/>
          <p:cNvGraphicFramePr>
            <a:graphicFrameLocks noChangeAspect="1"/>
          </p:cNvGraphicFramePr>
          <p:nvPr/>
        </p:nvGraphicFramePr>
        <p:xfrm>
          <a:off x="2995613" y="5684838"/>
          <a:ext cx="295275" cy="361950"/>
        </p:xfrm>
        <a:graphic>
          <a:graphicData uri="http://schemas.openxmlformats.org/presentationml/2006/ole">
            <mc:AlternateContent xmlns:mc="http://schemas.openxmlformats.org/markup-compatibility/2006">
              <mc:Choice xmlns:v="urn:schemas-microsoft-com:vml" Requires="v">
                <p:oleObj spid="_x0000_s35877" name="Equation" r:id="rId11" imgW="114300" imgH="139700" progId="Equation.3">
                  <p:embed/>
                </p:oleObj>
              </mc:Choice>
              <mc:Fallback>
                <p:oleObj name="Equation" r:id="rId11" imgW="114300" imgH="139700" progId="Equation.3">
                  <p:embed/>
                  <p:pic>
                    <p:nvPicPr>
                      <p:cNvPr id="0"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95613" y="5684838"/>
                        <a:ext cx="295275"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TextBox 7"/>
          <p:cNvSpPr txBox="1">
            <a:spLocks noChangeArrowheads="1"/>
          </p:cNvSpPr>
          <p:nvPr/>
        </p:nvSpPr>
        <p:spPr bwMode="auto">
          <a:xfrm>
            <a:off x="2971800" y="6184900"/>
            <a:ext cx="3019425" cy="523875"/>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a:solidFill>
                  <a:srgbClr val="FFFFFF"/>
                </a:solidFill>
              </a:rPr>
              <a:t>Einstein is correct</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1"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 calcmode="lin" valueType="num">
                                      <p:cBhvr additive="base">
                                        <p:cTn id="7" dur="500"/>
                                        <p:tgtEl>
                                          <p:spTgt spid="2">
                                            <p:txEl>
                                              <p:pRg st="1" end="1"/>
                                            </p:txEl>
                                          </p:spTgt>
                                        </p:tgtEl>
                                        <p:attrNameLst>
                                          <p:attrName>ppt_y</p:attrName>
                                        </p:attrNameLst>
                                      </p:cBhvr>
                                      <p:tavLst>
                                        <p:tav tm="0">
                                          <p:val>
                                            <p:strVal val="#ppt_y-#ppt_h*1.125000"/>
                                          </p:val>
                                        </p:tav>
                                        <p:tav tm="100000">
                                          <p:val>
                                            <p:strVal val="#ppt_y"/>
                                          </p:val>
                                        </p:tav>
                                      </p:tavLst>
                                    </p:anim>
                                    <p:animEffect transition="in" filter="wipe(down)">
                                      <p:cBhvr>
                                        <p:cTn id="8" dur="500"/>
                                        <p:tgtEl>
                                          <p:spTgt spid="2">
                                            <p:txEl>
                                              <p:pRg st="1" end="1"/>
                                            </p:txEl>
                                          </p:spTgt>
                                        </p:tgtEl>
                                      </p:cBhvr>
                                    </p:animEffect>
                                  </p:childTnLst>
                                </p:cTn>
                              </p:par>
                            </p:childTnLst>
                          </p:cTn>
                        </p:par>
                      </p:childTnLst>
                    </p:cTn>
                  </p:par>
                  <p:par>
                    <p:cTn id="9" fill="hold" nodeType="clickPar">
                      <p:stCondLst>
                        <p:cond delay="indefinite"/>
                      </p:stCondLst>
                      <p:childTnLst>
                        <p:par>
                          <p:cTn id="10" fill="hold" nodeType="withGroup">
                            <p:stCondLst>
                              <p:cond delay="0"/>
                            </p:stCondLst>
                            <p:childTnLst>
                              <p:par>
                                <p:cTn id="11" presetID="5" presetClass="entr" presetSubtype="1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checkerboard(across)">
                                      <p:cBhvr>
                                        <p:cTn id="13" dur="500"/>
                                        <p:tgtEl>
                                          <p:spTgt spid="4"/>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5" presetClass="entr" presetSubtype="10" fill="hold" nodeType="clickEffect">
                                  <p:stCondLst>
                                    <p:cond delay="0"/>
                                  </p:stCondLst>
                                  <p:childTnLst>
                                    <p:set>
                                      <p:cBhvr>
                                        <p:cTn id="17" dur="1" fill="hold">
                                          <p:stCondLst>
                                            <p:cond delay="0"/>
                                          </p:stCondLst>
                                        </p:cTn>
                                        <p:tgtEl>
                                          <p:spTgt spid="5">
                                            <p:txEl>
                                              <p:pRg st="0" end="0"/>
                                            </p:txEl>
                                          </p:spTgt>
                                        </p:tgtEl>
                                        <p:attrNameLst>
                                          <p:attrName>style.visibility</p:attrName>
                                        </p:attrNameLst>
                                      </p:cBhvr>
                                      <p:to>
                                        <p:strVal val="visible"/>
                                      </p:to>
                                    </p:set>
                                    <p:animEffect transition="in" filter="checkerboard(across)">
                                      <p:cBhvr>
                                        <p:cTn id="18" dur="500"/>
                                        <p:tgtEl>
                                          <p:spTgt spid="5">
                                            <p:txEl>
                                              <p:pRg st="0" end="0"/>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nodeType="clickEffect">
                                  <p:stCondLst>
                                    <p:cond delay="0"/>
                                  </p:stCondLst>
                                  <p:childTnLst>
                                    <p:set>
                                      <p:cBhvr>
                                        <p:cTn id="22" dur="1" fill="hold">
                                          <p:stCondLst>
                                            <p:cond delay="0"/>
                                          </p:stCondLst>
                                        </p:cTn>
                                        <p:tgtEl>
                                          <p:spTgt spid="5">
                                            <p:txEl>
                                              <p:pRg st="1" end="1"/>
                                            </p:txEl>
                                          </p:spTgt>
                                        </p:tgtEl>
                                        <p:attrNameLst>
                                          <p:attrName>style.visibility</p:attrName>
                                        </p:attrNameLst>
                                      </p:cBhvr>
                                      <p:to>
                                        <p:strVal val="visible"/>
                                      </p:to>
                                    </p:set>
                                    <p:anim calcmode="lin" valueType="num">
                                      <p:cBhvr additive="base">
                                        <p:cTn id="2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nodeType="click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500" fill="hold"/>
                                        <p:tgtEl>
                                          <p:spTgt spid="7"/>
                                        </p:tgtEl>
                                        <p:attrNameLst>
                                          <p:attrName>ppt_x</p:attrName>
                                        </p:attrNameLst>
                                      </p:cBhvr>
                                      <p:tavLst>
                                        <p:tav tm="0">
                                          <p:val>
                                            <p:strVal val="#ppt_x"/>
                                          </p:val>
                                        </p:tav>
                                        <p:tav tm="100000">
                                          <p:val>
                                            <p:strVal val="#ppt_x"/>
                                          </p:val>
                                        </p:tav>
                                      </p:tavLst>
                                    </p:anim>
                                    <p:anim calcmode="lin" valueType="num">
                                      <p:cBhvr additive="base">
                                        <p:cTn id="3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nodeType="clickEffect">
                                  <p:stCondLst>
                                    <p:cond delay="0"/>
                                  </p:stCondLst>
                                  <p:childTnLst>
                                    <p:set>
                                      <p:cBhvr>
                                        <p:cTn id="34" dur="1" fill="hold">
                                          <p:stCondLst>
                                            <p:cond delay="0"/>
                                          </p:stCondLst>
                                        </p:cTn>
                                        <p:tgtEl>
                                          <p:spTgt spid="5">
                                            <p:txEl>
                                              <p:pRg st="2" end="2"/>
                                            </p:txEl>
                                          </p:spTgt>
                                        </p:tgtEl>
                                        <p:attrNameLst>
                                          <p:attrName>style.visibility</p:attrName>
                                        </p:attrNameLst>
                                      </p:cBhvr>
                                      <p:to>
                                        <p:strVal val="visible"/>
                                      </p:to>
                                    </p:set>
                                    <p:anim calcmode="lin" valueType="num">
                                      <p:cBhvr additive="base">
                                        <p:cTn id="35"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4" fill="hold" nodeType="clickEffect">
                                  <p:stCondLst>
                                    <p:cond delay="0"/>
                                  </p:stCondLst>
                                  <p:childTnLst>
                                    <p:set>
                                      <p:cBhvr>
                                        <p:cTn id="40" dur="1" fill="hold">
                                          <p:stCondLst>
                                            <p:cond delay="0"/>
                                          </p:stCondLst>
                                        </p:cTn>
                                        <p:tgtEl>
                                          <p:spTgt spid="9"/>
                                        </p:tgtEl>
                                        <p:attrNameLst>
                                          <p:attrName>style.visibility</p:attrName>
                                        </p:attrNameLst>
                                      </p:cBhvr>
                                      <p:to>
                                        <p:strVal val="visible"/>
                                      </p:to>
                                    </p:set>
                                    <p:anim calcmode="lin" valueType="num">
                                      <p:cBhvr additive="base">
                                        <p:cTn id="41" dur="500" fill="hold"/>
                                        <p:tgtEl>
                                          <p:spTgt spid="9"/>
                                        </p:tgtEl>
                                        <p:attrNameLst>
                                          <p:attrName>ppt_x</p:attrName>
                                        </p:attrNameLst>
                                      </p:cBhvr>
                                      <p:tavLst>
                                        <p:tav tm="0">
                                          <p:val>
                                            <p:strVal val="#ppt_x"/>
                                          </p:val>
                                        </p:tav>
                                        <p:tav tm="100000">
                                          <p:val>
                                            <p:strVal val="#ppt_x"/>
                                          </p:val>
                                        </p:tav>
                                      </p:tavLst>
                                    </p:anim>
                                    <p:anim calcmode="lin" valueType="num">
                                      <p:cBhvr additive="base">
                                        <p:cTn id="4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5" presetClass="entr" presetSubtype="10" fill="hold" grpId="0" nodeType="click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checkerboard(across)">
                                      <p:cBhvr>
                                        <p:cTn id="47" dur="500"/>
                                        <p:tgtEl>
                                          <p:spTgt spid="10"/>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5" presetClass="entr" presetSubtype="10" fill="hold" nodeType="clickEffect">
                                  <p:stCondLst>
                                    <p:cond delay="0"/>
                                  </p:stCondLst>
                                  <p:childTnLst>
                                    <p:set>
                                      <p:cBhvr>
                                        <p:cTn id="51" dur="1" fill="hold">
                                          <p:stCondLst>
                                            <p:cond delay="0"/>
                                          </p:stCondLst>
                                        </p:cTn>
                                        <p:tgtEl>
                                          <p:spTgt spid="11">
                                            <p:txEl>
                                              <p:pRg st="0" end="0"/>
                                            </p:txEl>
                                          </p:spTgt>
                                        </p:tgtEl>
                                        <p:attrNameLst>
                                          <p:attrName>style.visibility</p:attrName>
                                        </p:attrNameLst>
                                      </p:cBhvr>
                                      <p:to>
                                        <p:strVal val="visible"/>
                                      </p:to>
                                    </p:set>
                                    <p:animEffect transition="in" filter="checkerboard(across)">
                                      <p:cBhvr>
                                        <p:cTn id="52" dur="500"/>
                                        <p:tgtEl>
                                          <p:spTgt spid="11">
                                            <p:txEl>
                                              <p:pRg st="0" end="0"/>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 presetClass="entr" presetSubtype="4" fill="hold" nodeType="clickEffect">
                                  <p:stCondLst>
                                    <p:cond delay="0"/>
                                  </p:stCondLst>
                                  <p:childTnLst>
                                    <p:set>
                                      <p:cBhvr>
                                        <p:cTn id="56" dur="1" fill="hold">
                                          <p:stCondLst>
                                            <p:cond delay="0"/>
                                          </p:stCondLst>
                                        </p:cTn>
                                        <p:tgtEl>
                                          <p:spTgt spid="11">
                                            <p:txEl>
                                              <p:pRg st="1" end="1"/>
                                            </p:txEl>
                                          </p:spTgt>
                                        </p:tgtEl>
                                        <p:attrNameLst>
                                          <p:attrName>style.visibility</p:attrName>
                                        </p:attrNameLst>
                                      </p:cBhvr>
                                      <p:to>
                                        <p:strVal val="visible"/>
                                      </p:to>
                                    </p:set>
                                    <p:anim calcmode="lin" valueType="num">
                                      <p:cBhvr additive="base">
                                        <p:cTn id="57"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2" presetClass="entr" presetSubtype="4" fill="hold" nodeType="clickEffect">
                                  <p:stCondLst>
                                    <p:cond delay="0"/>
                                  </p:stCondLst>
                                  <p:childTnLst>
                                    <p:set>
                                      <p:cBhvr>
                                        <p:cTn id="62" dur="1" fill="hold">
                                          <p:stCondLst>
                                            <p:cond delay="0"/>
                                          </p:stCondLst>
                                        </p:cTn>
                                        <p:tgtEl>
                                          <p:spTgt spid="12"/>
                                        </p:tgtEl>
                                        <p:attrNameLst>
                                          <p:attrName>style.visibility</p:attrName>
                                        </p:attrNameLst>
                                      </p:cBhvr>
                                      <p:to>
                                        <p:strVal val="visible"/>
                                      </p:to>
                                    </p:set>
                                    <p:anim calcmode="lin" valueType="num">
                                      <p:cBhvr additive="base">
                                        <p:cTn id="63" dur="500" fill="hold"/>
                                        <p:tgtEl>
                                          <p:spTgt spid="12"/>
                                        </p:tgtEl>
                                        <p:attrNameLst>
                                          <p:attrName>ppt_x</p:attrName>
                                        </p:attrNameLst>
                                      </p:cBhvr>
                                      <p:tavLst>
                                        <p:tav tm="0">
                                          <p:val>
                                            <p:strVal val="#ppt_x"/>
                                          </p:val>
                                        </p:tav>
                                        <p:tav tm="100000">
                                          <p:val>
                                            <p:strVal val="#ppt_x"/>
                                          </p:val>
                                        </p:tav>
                                      </p:tavLst>
                                    </p:anim>
                                    <p:anim calcmode="lin" valueType="num">
                                      <p:cBhvr additive="base">
                                        <p:cTn id="6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65" fill="hold" nodeType="clickPar">
                      <p:stCondLst>
                        <p:cond delay="indefinite"/>
                      </p:stCondLst>
                      <p:childTnLst>
                        <p:par>
                          <p:cTn id="66" fill="hold" nodeType="withGroup">
                            <p:stCondLst>
                              <p:cond delay="0"/>
                            </p:stCondLst>
                            <p:childTnLst>
                              <p:par>
                                <p:cTn id="67" presetID="2" presetClass="entr" presetSubtype="4" fill="hold" nodeType="clickEffect">
                                  <p:stCondLst>
                                    <p:cond delay="0"/>
                                  </p:stCondLst>
                                  <p:childTnLst>
                                    <p:set>
                                      <p:cBhvr>
                                        <p:cTn id="68" dur="1" fill="hold">
                                          <p:stCondLst>
                                            <p:cond delay="0"/>
                                          </p:stCondLst>
                                        </p:cTn>
                                        <p:tgtEl>
                                          <p:spTgt spid="11">
                                            <p:txEl>
                                              <p:pRg st="2" end="2"/>
                                            </p:txEl>
                                          </p:spTgt>
                                        </p:tgtEl>
                                        <p:attrNameLst>
                                          <p:attrName>style.visibility</p:attrName>
                                        </p:attrNameLst>
                                      </p:cBhvr>
                                      <p:to>
                                        <p:strVal val="visible"/>
                                      </p:to>
                                    </p:set>
                                    <p:anim calcmode="lin" valueType="num">
                                      <p:cBhvr additive="base">
                                        <p:cTn id="69"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71" fill="hold" nodeType="clickPar">
                      <p:stCondLst>
                        <p:cond delay="indefinite"/>
                      </p:stCondLst>
                      <p:childTnLst>
                        <p:par>
                          <p:cTn id="72" fill="hold" nodeType="withGroup">
                            <p:stCondLst>
                              <p:cond delay="0"/>
                            </p:stCondLst>
                            <p:childTnLst>
                              <p:par>
                                <p:cTn id="73" presetID="2" presetClass="entr" presetSubtype="4" fill="hold" nodeType="clickEffect">
                                  <p:stCondLst>
                                    <p:cond delay="0"/>
                                  </p:stCondLst>
                                  <p:childTnLst>
                                    <p:set>
                                      <p:cBhvr>
                                        <p:cTn id="74" dur="1" fill="hold">
                                          <p:stCondLst>
                                            <p:cond delay="0"/>
                                          </p:stCondLst>
                                        </p:cTn>
                                        <p:tgtEl>
                                          <p:spTgt spid="14"/>
                                        </p:tgtEl>
                                        <p:attrNameLst>
                                          <p:attrName>style.visibility</p:attrName>
                                        </p:attrNameLst>
                                      </p:cBhvr>
                                      <p:to>
                                        <p:strVal val="visible"/>
                                      </p:to>
                                    </p:set>
                                    <p:anim calcmode="lin" valueType="num">
                                      <p:cBhvr additive="base">
                                        <p:cTn id="75" dur="500" fill="hold"/>
                                        <p:tgtEl>
                                          <p:spTgt spid="14"/>
                                        </p:tgtEl>
                                        <p:attrNameLst>
                                          <p:attrName>ppt_x</p:attrName>
                                        </p:attrNameLst>
                                      </p:cBhvr>
                                      <p:tavLst>
                                        <p:tav tm="0">
                                          <p:val>
                                            <p:strVal val="#ppt_x"/>
                                          </p:val>
                                        </p:tav>
                                        <p:tav tm="100000">
                                          <p:val>
                                            <p:strVal val="#ppt_x"/>
                                          </p:val>
                                        </p:tav>
                                      </p:tavLst>
                                    </p:anim>
                                    <p:anim calcmode="lin" valueType="num">
                                      <p:cBhvr additive="base">
                                        <p:cTn id="7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77" fill="hold" nodeType="clickPar">
                      <p:stCondLst>
                        <p:cond delay="indefinite"/>
                      </p:stCondLst>
                      <p:childTnLst>
                        <p:par>
                          <p:cTn id="78" fill="hold" nodeType="withGroup">
                            <p:stCondLst>
                              <p:cond delay="0"/>
                            </p:stCondLst>
                            <p:childTnLst>
                              <p:par>
                                <p:cTn id="79" presetID="5" presetClass="entr" presetSubtype="10" fill="hold" grpId="0" nodeType="clickEffect">
                                  <p:stCondLst>
                                    <p:cond delay="0"/>
                                  </p:stCondLst>
                                  <p:childTnLst>
                                    <p:set>
                                      <p:cBhvr>
                                        <p:cTn id="80" dur="1" fill="hold">
                                          <p:stCondLst>
                                            <p:cond delay="0"/>
                                          </p:stCondLst>
                                        </p:cTn>
                                        <p:tgtEl>
                                          <p:spTgt spid="8"/>
                                        </p:tgtEl>
                                        <p:attrNameLst>
                                          <p:attrName>style.visibility</p:attrName>
                                        </p:attrNameLst>
                                      </p:cBhvr>
                                      <p:to>
                                        <p:strVal val="visible"/>
                                      </p:to>
                                    </p:set>
                                    <p:animEffect transition="in" filter="checkerboard(across)">
                                      <p:cBhvr>
                                        <p:cTn id="8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0" grpId="0" animBg="1"/>
      <p:bldP spid="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13"/>
          <p:cNvPicPr>
            <a:picLocks noChangeAspect="1"/>
          </p:cNvPicPr>
          <p:nvPr/>
        </p:nvPicPr>
        <p:blipFill>
          <a:blip r:embed="rId4">
            <a:extLst>
              <a:ext uri="{28A0092B-C50C-407E-A947-70E740481C1C}">
                <a14:useLocalDpi xmlns:a14="http://schemas.microsoft.com/office/drawing/2010/main" val="0"/>
              </a:ext>
            </a:extLst>
          </a:blip>
          <a:srcRect t="3654" r="4961"/>
          <a:stretch>
            <a:fillRect/>
          </a:stretch>
        </p:blipFill>
        <p:spPr bwMode="auto">
          <a:xfrm>
            <a:off x="6115050" y="3886200"/>
            <a:ext cx="3028950"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1" name="Picture 10"/>
          <p:cNvPicPr>
            <a:picLocks noChangeAspect="1"/>
          </p:cNvPicPr>
          <p:nvPr/>
        </p:nvPicPr>
        <p:blipFill>
          <a:blip r:embed="rId5">
            <a:extLst>
              <a:ext uri="{28A0092B-C50C-407E-A947-70E740481C1C}">
                <a14:useLocalDpi xmlns:a14="http://schemas.microsoft.com/office/drawing/2010/main" val="0"/>
              </a:ext>
            </a:extLst>
          </a:blip>
          <a:srcRect r="46117"/>
          <a:stretch>
            <a:fillRect/>
          </a:stretch>
        </p:blipFill>
        <p:spPr bwMode="auto">
          <a:xfrm>
            <a:off x="152400" y="3586163"/>
            <a:ext cx="1846263" cy="2478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2" name="Picture 5"/>
          <p:cNvPicPr>
            <a:picLocks noChangeAspect="1"/>
          </p:cNvPicPr>
          <p:nvPr/>
        </p:nvPicPr>
        <p:blipFill>
          <a:blip r:embed="rId6">
            <a:extLst>
              <a:ext uri="{28A0092B-C50C-407E-A947-70E740481C1C}">
                <a14:useLocalDpi xmlns:a14="http://schemas.microsoft.com/office/drawing/2010/main" val="0"/>
              </a:ext>
            </a:extLst>
          </a:blip>
          <a:srcRect l="30823" t="10005"/>
          <a:stretch>
            <a:fillRect/>
          </a:stretch>
        </p:blipFill>
        <p:spPr bwMode="auto">
          <a:xfrm>
            <a:off x="58738" y="838200"/>
            <a:ext cx="2819400" cy="2519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14"/>
          <p:cNvSpPr txBox="1">
            <a:spLocks noChangeArrowheads="1"/>
          </p:cNvSpPr>
          <p:nvPr/>
        </p:nvSpPr>
        <p:spPr bwMode="auto">
          <a:xfrm>
            <a:off x="5607050" y="5030788"/>
            <a:ext cx="1014413" cy="609600"/>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endParaRPr lang="en-US" altLang="en-US"/>
          </a:p>
        </p:txBody>
      </p:sp>
      <p:sp>
        <p:nvSpPr>
          <p:cNvPr id="37894" name="Title 1"/>
          <p:cNvSpPr>
            <a:spLocks noGrp="1"/>
          </p:cNvSpPr>
          <p:nvPr>
            <p:ph type="title"/>
          </p:nvPr>
        </p:nvSpPr>
        <p:spPr>
          <a:xfrm>
            <a:off x="152400" y="152400"/>
            <a:ext cx="8534400" cy="457200"/>
          </a:xfrm>
        </p:spPr>
        <p:txBody>
          <a:bodyPr/>
          <a:lstStyle/>
          <a:p>
            <a:pPr eaLnBrk="1" hangingPunct="1"/>
            <a:r>
              <a:rPr lang="en-US" altLang="en-US" sz="2400" b="1" smtClean="0">
                <a:solidFill>
                  <a:schemeClr val="bg1"/>
                </a:solidFill>
                <a:cs typeface="Arial" panose="020B0604020202020204" pitchFamily="34" charset="0"/>
              </a:rPr>
              <a:t>Proper and relativistically corrected time</a:t>
            </a:r>
          </a:p>
        </p:txBody>
      </p:sp>
      <p:sp>
        <p:nvSpPr>
          <p:cNvPr id="5" name="TextBox 4"/>
          <p:cNvSpPr txBox="1">
            <a:spLocks noChangeArrowheads="1"/>
          </p:cNvSpPr>
          <p:nvPr/>
        </p:nvSpPr>
        <p:spPr bwMode="auto">
          <a:xfrm>
            <a:off x="2549525" y="2300288"/>
            <a:ext cx="2139950" cy="523875"/>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a:t>Proper time:</a:t>
            </a:r>
          </a:p>
        </p:txBody>
      </p:sp>
      <p:sp>
        <p:nvSpPr>
          <p:cNvPr id="8" name="TextBox 7"/>
          <p:cNvSpPr txBox="1">
            <a:spLocks noChangeArrowheads="1"/>
          </p:cNvSpPr>
          <p:nvPr/>
        </p:nvSpPr>
        <p:spPr bwMode="auto">
          <a:xfrm>
            <a:off x="1136650" y="5024438"/>
            <a:ext cx="2559050" cy="95408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a:solidFill>
                  <a:srgbClr val="FFFFFF"/>
                </a:solidFill>
              </a:rPr>
              <a:t>Relativistically</a:t>
            </a:r>
          </a:p>
          <a:p>
            <a:pPr eaLnBrk="1" hangingPunct="1">
              <a:lnSpc>
                <a:spcPct val="100000"/>
              </a:lnSpc>
              <a:spcBef>
                <a:spcPct val="0"/>
              </a:spcBef>
            </a:pPr>
            <a:r>
              <a:rPr lang="en-US" altLang="en-US" sz="2800">
                <a:solidFill>
                  <a:srgbClr val="FFFFFF"/>
                </a:solidFill>
              </a:rPr>
              <a:t>corrected time:</a:t>
            </a:r>
          </a:p>
        </p:txBody>
      </p:sp>
      <p:graphicFrame>
        <p:nvGraphicFramePr>
          <p:cNvPr id="9" name="Object 8"/>
          <p:cNvGraphicFramePr>
            <a:graphicFrameLocks noChangeAspect="1"/>
          </p:cNvGraphicFramePr>
          <p:nvPr/>
        </p:nvGraphicFramePr>
        <p:xfrm>
          <a:off x="4684713" y="2051050"/>
          <a:ext cx="1317625" cy="1020763"/>
        </p:xfrm>
        <a:graphic>
          <a:graphicData uri="http://schemas.openxmlformats.org/presentationml/2006/ole">
            <mc:AlternateContent xmlns:mc="http://schemas.openxmlformats.org/markup-compatibility/2006">
              <mc:Choice xmlns:v="urn:schemas-microsoft-com:vml" Requires="v">
                <p:oleObj spid="_x0000_s37916" name="Equation" r:id="rId7" imgW="508000" imgH="393700" progId="Equation.3">
                  <p:embed/>
                </p:oleObj>
              </mc:Choice>
              <mc:Fallback>
                <p:oleObj name="Equation" r:id="rId7" imgW="508000" imgH="39370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84713" y="2051050"/>
                        <a:ext cx="1317625" cy="1020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Object 9"/>
          <p:cNvGraphicFramePr>
            <a:graphicFrameLocks noChangeAspect="1"/>
          </p:cNvGraphicFramePr>
          <p:nvPr/>
        </p:nvGraphicFramePr>
        <p:xfrm>
          <a:off x="3716338" y="4868863"/>
          <a:ext cx="1762125" cy="1381125"/>
        </p:xfrm>
        <a:graphic>
          <a:graphicData uri="http://schemas.openxmlformats.org/presentationml/2006/ole">
            <mc:AlternateContent xmlns:mc="http://schemas.openxmlformats.org/markup-compatibility/2006">
              <mc:Choice xmlns:v="urn:schemas-microsoft-com:vml" Requires="v">
                <p:oleObj spid="_x0000_s37917" name="Equation" r:id="rId9" imgW="825500" imgH="647700" progId="Equation.3">
                  <p:embed/>
                </p:oleObj>
              </mc:Choice>
              <mc:Fallback>
                <p:oleObj name="Equation" r:id="rId9" imgW="825500" imgH="647700" progId="Equation.3">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16338" y="4868863"/>
                        <a:ext cx="1762125" cy="138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 name="Object 11"/>
          <p:cNvGraphicFramePr>
            <a:graphicFrameLocks noChangeAspect="1"/>
          </p:cNvGraphicFramePr>
          <p:nvPr/>
        </p:nvGraphicFramePr>
        <p:xfrm>
          <a:off x="5686425" y="5033963"/>
          <a:ext cx="855663" cy="560387"/>
        </p:xfrm>
        <a:graphic>
          <a:graphicData uri="http://schemas.openxmlformats.org/presentationml/2006/ole">
            <mc:AlternateContent xmlns:mc="http://schemas.openxmlformats.org/markup-compatibility/2006">
              <mc:Choice xmlns:v="urn:schemas-microsoft-com:vml" Requires="v">
                <p:oleObj spid="_x0000_s37918" name="Equation" r:id="rId11" imgW="330200" imgH="215900" progId="Equation.3">
                  <p:embed/>
                </p:oleObj>
              </mc:Choice>
              <mc:Fallback>
                <p:oleObj name="Equation" r:id="rId11" imgW="330200" imgH="215900" progId="Equation.3">
                  <p:embed/>
                  <p:pic>
                    <p:nvPicPr>
                      <p:cNvPr id="0" name="Object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686425" y="5033963"/>
                        <a:ext cx="855663" cy="560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37900" name="Picture 12"/>
          <p:cNvPicPr>
            <a:picLocks noChangeAspect="1"/>
          </p:cNvPicPr>
          <p:nvPr/>
        </p:nvPicPr>
        <p:blipFill>
          <a:blip r:embed="rId13">
            <a:extLst>
              <a:ext uri="{28A0092B-C50C-407E-A947-70E740481C1C}">
                <a14:useLocalDpi xmlns:a14="http://schemas.microsoft.com/office/drawing/2010/main" val="0"/>
              </a:ext>
            </a:extLst>
          </a:blip>
          <a:srcRect l="12585" t="4198" r="6244" b="9750"/>
          <a:stretch>
            <a:fillRect/>
          </a:stretch>
        </p:blipFill>
        <p:spPr bwMode="auto">
          <a:xfrm>
            <a:off x="7010400" y="414338"/>
            <a:ext cx="1981200"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3"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1+#ppt_w/2"/>
                                          </p:val>
                                        </p:tav>
                                        <p:tav tm="100000">
                                          <p:val>
                                            <p:strVal val="#ppt_x"/>
                                          </p:val>
                                        </p:tav>
                                      </p:tavLst>
                                    </p:anim>
                                    <p:anim calcmode="lin" valueType="num">
                                      <p:cBhvr additive="base">
                                        <p:cTn id="13" dur="500" fill="hold"/>
                                        <p:tgtEl>
                                          <p:spTgt spid="9"/>
                                        </p:tgtEl>
                                        <p:attrNameLst>
                                          <p:attrName>ppt_y</p:attrName>
                                        </p:attrNameLst>
                                      </p:cBhvr>
                                      <p:tavLst>
                                        <p:tav tm="0">
                                          <p:val>
                                            <p:strVal val="0-#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5" presetClass="entr" presetSubtype="10"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checkerboard(across)">
                                      <p:cBhvr>
                                        <p:cTn id="18" dur="500"/>
                                        <p:tgtEl>
                                          <p:spTgt spid="8"/>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3"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1+#ppt_w/2"/>
                                          </p:val>
                                        </p:tav>
                                        <p:tav tm="100000">
                                          <p:val>
                                            <p:strVal val="#ppt_x"/>
                                          </p:val>
                                        </p:tav>
                                      </p:tavLst>
                                    </p:anim>
                                    <p:anim calcmode="lin" valueType="num">
                                      <p:cBhvr additive="base">
                                        <p:cTn id="24" dur="500" fill="hold"/>
                                        <p:tgtEl>
                                          <p:spTgt spid="10"/>
                                        </p:tgtEl>
                                        <p:attrNameLst>
                                          <p:attrName>ppt_y</p:attrName>
                                        </p:attrNameLst>
                                      </p:cBhvr>
                                      <p:tavLst>
                                        <p:tav tm="0">
                                          <p:val>
                                            <p:strVal val="0-#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12" presetClass="entr" presetSubtype="8"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anim calcmode="lin" valueType="num">
                                      <p:cBhvr additive="base">
                                        <p:cTn id="29" dur="500"/>
                                        <p:tgtEl>
                                          <p:spTgt spid="15"/>
                                        </p:tgtEl>
                                        <p:attrNameLst>
                                          <p:attrName>ppt_x</p:attrName>
                                        </p:attrNameLst>
                                      </p:cBhvr>
                                      <p:tavLst>
                                        <p:tav tm="0">
                                          <p:val>
                                            <p:strVal val="#ppt_x-#ppt_w*1.125000"/>
                                          </p:val>
                                        </p:tav>
                                        <p:tav tm="100000">
                                          <p:val>
                                            <p:strVal val="#ppt_x"/>
                                          </p:val>
                                        </p:tav>
                                      </p:tavLst>
                                    </p:anim>
                                    <p:animEffect transition="in" filter="wipe(right)">
                                      <p:cBhvr>
                                        <p:cTn id="30" dur="500"/>
                                        <p:tgtEl>
                                          <p:spTgt spid="15"/>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55" presetClass="entr" presetSubtype="0" fill="hold" nodeType="clickEffect">
                                  <p:stCondLst>
                                    <p:cond delay="0"/>
                                  </p:stCondLst>
                                  <p:childTnLst>
                                    <p:set>
                                      <p:cBhvr>
                                        <p:cTn id="34" dur="1" fill="hold">
                                          <p:stCondLst>
                                            <p:cond delay="0"/>
                                          </p:stCondLst>
                                        </p:cTn>
                                        <p:tgtEl>
                                          <p:spTgt spid="12"/>
                                        </p:tgtEl>
                                        <p:attrNameLst>
                                          <p:attrName>style.visibility</p:attrName>
                                        </p:attrNameLst>
                                      </p:cBhvr>
                                      <p:to>
                                        <p:strVal val="visible"/>
                                      </p:to>
                                    </p:set>
                                    <p:anim calcmode="lin" valueType="num">
                                      <p:cBhvr>
                                        <p:cTn id="35" dur="1000" fill="hold"/>
                                        <p:tgtEl>
                                          <p:spTgt spid="12"/>
                                        </p:tgtEl>
                                        <p:attrNameLst>
                                          <p:attrName>ppt_w</p:attrName>
                                        </p:attrNameLst>
                                      </p:cBhvr>
                                      <p:tavLst>
                                        <p:tav tm="0">
                                          <p:val>
                                            <p:strVal val="#ppt_w*0.70"/>
                                          </p:val>
                                        </p:tav>
                                        <p:tav tm="100000">
                                          <p:val>
                                            <p:strVal val="#ppt_w"/>
                                          </p:val>
                                        </p:tav>
                                      </p:tavLst>
                                    </p:anim>
                                    <p:anim calcmode="lin" valueType="num">
                                      <p:cBhvr>
                                        <p:cTn id="36" dur="1000" fill="hold"/>
                                        <p:tgtEl>
                                          <p:spTgt spid="12"/>
                                        </p:tgtEl>
                                        <p:attrNameLst>
                                          <p:attrName>ppt_h</p:attrName>
                                        </p:attrNameLst>
                                      </p:cBhvr>
                                      <p:tavLst>
                                        <p:tav tm="0">
                                          <p:val>
                                            <p:strVal val="#ppt_h"/>
                                          </p:val>
                                        </p:tav>
                                        <p:tav tm="100000">
                                          <p:val>
                                            <p:strVal val="#ppt_h"/>
                                          </p:val>
                                        </p:tav>
                                      </p:tavLst>
                                    </p:anim>
                                    <p:animEffect transition="in" filter="fade">
                                      <p:cBhvr>
                                        <p:cTn id="37"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5" grpId="0" animBg="1"/>
      <p:bldP spid="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4"/>
          <p:cNvPicPr>
            <a:picLocks noChangeAspect="1"/>
          </p:cNvPicPr>
          <p:nvPr/>
        </p:nvPicPr>
        <p:blipFill>
          <a:blip r:embed="rId4">
            <a:extLst>
              <a:ext uri="{28A0092B-C50C-407E-A947-70E740481C1C}">
                <a14:useLocalDpi xmlns:a14="http://schemas.microsoft.com/office/drawing/2010/main" val="0"/>
              </a:ext>
            </a:extLst>
          </a:blip>
          <a:srcRect l="7513" t="5891" r="10396"/>
          <a:stretch>
            <a:fillRect/>
          </a:stretch>
        </p:blipFill>
        <p:spPr bwMode="auto">
          <a:xfrm>
            <a:off x="401638" y="1700213"/>
            <a:ext cx="5289550" cy="415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a:spLocks noChangeArrowheads="1"/>
          </p:cNvSpPr>
          <p:nvPr/>
        </p:nvSpPr>
        <p:spPr bwMode="auto">
          <a:xfrm>
            <a:off x="3314700" y="5791200"/>
            <a:ext cx="1485900" cy="68103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endParaRPr lang="en-US" altLang="en-US"/>
          </a:p>
        </p:txBody>
      </p:sp>
      <p:sp>
        <p:nvSpPr>
          <p:cNvPr id="39940" name="Title 1"/>
          <p:cNvSpPr>
            <a:spLocks noGrp="1"/>
          </p:cNvSpPr>
          <p:nvPr>
            <p:ph type="title"/>
          </p:nvPr>
        </p:nvSpPr>
        <p:spPr>
          <a:xfrm>
            <a:off x="152400" y="152400"/>
            <a:ext cx="3657600" cy="457200"/>
          </a:xfrm>
        </p:spPr>
        <p:txBody>
          <a:bodyPr/>
          <a:lstStyle/>
          <a:p>
            <a:pPr eaLnBrk="1" hangingPunct="1"/>
            <a:r>
              <a:rPr lang="en-US" altLang="en-US" sz="2400" b="1" smtClean="0">
                <a:solidFill>
                  <a:schemeClr val="bg1"/>
                </a:solidFill>
                <a:cs typeface="Arial" panose="020B0604020202020204" pitchFamily="34" charset="0"/>
              </a:rPr>
              <a:t>Length contraction</a:t>
            </a:r>
          </a:p>
        </p:txBody>
      </p:sp>
      <p:sp>
        <p:nvSpPr>
          <p:cNvPr id="3" name="TextBox 2"/>
          <p:cNvSpPr txBox="1">
            <a:spLocks noChangeArrowheads="1"/>
          </p:cNvSpPr>
          <p:nvPr/>
        </p:nvSpPr>
        <p:spPr bwMode="auto">
          <a:xfrm>
            <a:off x="4470400" y="1401763"/>
            <a:ext cx="2439988" cy="523875"/>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a:t>Proper length:</a:t>
            </a:r>
          </a:p>
        </p:txBody>
      </p:sp>
      <p:graphicFrame>
        <p:nvGraphicFramePr>
          <p:cNvPr id="4" name="Object 3"/>
          <p:cNvGraphicFramePr>
            <a:graphicFrameLocks noChangeAspect="1"/>
          </p:cNvGraphicFramePr>
          <p:nvPr/>
        </p:nvGraphicFramePr>
        <p:xfrm>
          <a:off x="7315200" y="1066800"/>
          <a:ext cx="1416050" cy="1020763"/>
        </p:xfrm>
        <a:graphic>
          <a:graphicData uri="http://schemas.openxmlformats.org/presentationml/2006/ole">
            <mc:AlternateContent xmlns:mc="http://schemas.openxmlformats.org/markup-compatibility/2006">
              <mc:Choice xmlns:v="urn:schemas-microsoft-com:vml" Requires="v">
                <p:oleObj spid="_x0000_s39961" name="Equation" r:id="rId5" imgW="546100" imgH="393700" progId="Equation.3">
                  <p:embed/>
                </p:oleObj>
              </mc:Choice>
              <mc:Fallback>
                <p:oleObj name="Equation" r:id="rId5" imgW="546100" imgH="3937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15200" y="1066800"/>
                        <a:ext cx="1416050" cy="1020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TextBox 7"/>
          <p:cNvSpPr txBox="1">
            <a:spLocks noChangeArrowheads="1"/>
          </p:cNvSpPr>
          <p:nvPr/>
        </p:nvSpPr>
        <p:spPr bwMode="auto">
          <a:xfrm>
            <a:off x="6172200" y="3276600"/>
            <a:ext cx="2497138" cy="1384300"/>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a:solidFill>
                  <a:srgbClr val="FFFFFF"/>
                </a:solidFill>
              </a:rPr>
              <a:t>Relativistically</a:t>
            </a:r>
            <a:r>
              <a:rPr lang="en-US" altLang="en-US" sz="2800"/>
              <a:t> </a:t>
            </a:r>
            <a:r>
              <a:rPr lang="en-US" altLang="en-US" sz="2800">
                <a:solidFill>
                  <a:srgbClr val="FFFFFF"/>
                </a:solidFill>
              </a:rPr>
              <a:t>corrected length:</a:t>
            </a:r>
          </a:p>
        </p:txBody>
      </p:sp>
      <p:graphicFrame>
        <p:nvGraphicFramePr>
          <p:cNvPr id="10" name="Object 9"/>
          <p:cNvGraphicFramePr>
            <a:graphicFrameLocks noChangeAspect="1"/>
          </p:cNvGraphicFramePr>
          <p:nvPr/>
        </p:nvGraphicFramePr>
        <p:xfrm>
          <a:off x="6172200" y="4724400"/>
          <a:ext cx="2305050" cy="1185863"/>
        </p:xfrm>
        <a:graphic>
          <a:graphicData uri="http://schemas.openxmlformats.org/presentationml/2006/ole">
            <mc:AlternateContent xmlns:mc="http://schemas.openxmlformats.org/markup-compatibility/2006">
              <mc:Choice xmlns:v="urn:schemas-microsoft-com:vml" Requires="v">
                <p:oleObj spid="_x0000_s39962" name="Equation" r:id="rId7" imgW="889000" imgH="457200" progId="Equation.3">
                  <p:embed/>
                </p:oleObj>
              </mc:Choice>
              <mc:Fallback>
                <p:oleObj name="Equation" r:id="rId7" imgW="889000" imgH="457200"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72200" y="4724400"/>
                        <a:ext cx="2305050" cy="1185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 name="Object 11"/>
          <p:cNvGraphicFramePr>
            <a:graphicFrameLocks noChangeAspect="1"/>
          </p:cNvGraphicFramePr>
          <p:nvPr/>
        </p:nvGraphicFramePr>
        <p:xfrm>
          <a:off x="3581400" y="5867400"/>
          <a:ext cx="1087438" cy="560388"/>
        </p:xfrm>
        <a:graphic>
          <a:graphicData uri="http://schemas.openxmlformats.org/presentationml/2006/ole">
            <mc:AlternateContent xmlns:mc="http://schemas.openxmlformats.org/markup-compatibility/2006">
              <mc:Choice xmlns:v="urn:schemas-microsoft-com:vml" Requires="v">
                <p:oleObj spid="_x0000_s39963" name="Equation" r:id="rId9" imgW="419100" imgH="215900" progId="Equation.3">
                  <p:embed/>
                </p:oleObj>
              </mc:Choice>
              <mc:Fallback>
                <p:oleObj name="Equation" r:id="rId9" imgW="419100" imgH="215900" progId="Equation.3">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81400" y="5867400"/>
                        <a:ext cx="1087438" cy="56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heckerboard(across)">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5" presetClass="entr" presetSubtype="10"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checkerboard(across)">
                                      <p:cBhvr>
                                        <p:cTn id="18" dur="500"/>
                                        <p:tgtEl>
                                          <p:spTgt spid="8"/>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9"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0-#ppt_w/2"/>
                                          </p:val>
                                        </p:tav>
                                        <p:tav tm="100000">
                                          <p:val>
                                            <p:strVal val="#ppt_x"/>
                                          </p:val>
                                        </p:tav>
                                      </p:tavLst>
                                    </p:anim>
                                    <p:anim calcmode="lin" valueType="num">
                                      <p:cBhvr additive="base">
                                        <p:cTn id="24" dur="500" fill="hold"/>
                                        <p:tgtEl>
                                          <p:spTgt spid="10"/>
                                        </p:tgtEl>
                                        <p:attrNameLst>
                                          <p:attrName>ppt_y</p:attrName>
                                        </p:attrNameLst>
                                      </p:cBhvr>
                                      <p:tavLst>
                                        <p:tav tm="0">
                                          <p:val>
                                            <p:strVal val="0-#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55" presetClass="entr" presetSubtype="0" fill="hold" nodeType="clickEffect">
                                  <p:stCondLst>
                                    <p:cond delay="0"/>
                                  </p:stCondLst>
                                  <p:childTnLst>
                                    <p:set>
                                      <p:cBhvr>
                                        <p:cTn id="32" dur="1" fill="hold">
                                          <p:stCondLst>
                                            <p:cond delay="0"/>
                                          </p:stCondLst>
                                        </p:cTn>
                                        <p:tgtEl>
                                          <p:spTgt spid="12"/>
                                        </p:tgtEl>
                                        <p:attrNameLst>
                                          <p:attrName>style.visibility</p:attrName>
                                        </p:attrNameLst>
                                      </p:cBhvr>
                                      <p:to>
                                        <p:strVal val="visible"/>
                                      </p:to>
                                    </p:set>
                                    <p:anim calcmode="lin" valueType="num">
                                      <p:cBhvr>
                                        <p:cTn id="33" dur="1000" fill="hold"/>
                                        <p:tgtEl>
                                          <p:spTgt spid="12"/>
                                        </p:tgtEl>
                                        <p:attrNameLst>
                                          <p:attrName>ppt_w</p:attrName>
                                        </p:attrNameLst>
                                      </p:cBhvr>
                                      <p:tavLst>
                                        <p:tav tm="0">
                                          <p:val>
                                            <p:strVal val="#ppt_w*0.70"/>
                                          </p:val>
                                        </p:tav>
                                        <p:tav tm="100000">
                                          <p:val>
                                            <p:strVal val="#ppt_w"/>
                                          </p:val>
                                        </p:tav>
                                      </p:tavLst>
                                    </p:anim>
                                    <p:anim calcmode="lin" valueType="num">
                                      <p:cBhvr>
                                        <p:cTn id="34" dur="1000" fill="hold"/>
                                        <p:tgtEl>
                                          <p:spTgt spid="12"/>
                                        </p:tgtEl>
                                        <p:attrNameLst>
                                          <p:attrName>ppt_h</p:attrName>
                                        </p:attrNameLst>
                                      </p:cBhvr>
                                      <p:tavLst>
                                        <p:tav tm="0">
                                          <p:val>
                                            <p:strVal val="#ppt_h"/>
                                          </p:val>
                                        </p:tav>
                                        <p:tav tm="100000">
                                          <p:val>
                                            <p:strVal val="#ppt_h"/>
                                          </p:val>
                                        </p:tav>
                                      </p:tavLst>
                                    </p:anim>
                                    <p:animEffect transition="in" filter="fade">
                                      <p:cBhvr>
                                        <p:cTn id="35"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3" grpId="0" animBg="1"/>
      <p:bldP spid="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a:xfrm>
            <a:off x="152400" y="152400"/>
            <a:ext cx="7620000" cy="457200"/>
          </a:xfrm>
        </p:spPr>
        <p:txBody>
          <a:bodyPr/>
          <a:lstStyle/>
          <a:p>
            <a:pPr eaLnBrk="1" hangingPunct="1"/>
            <a:r>
              <a:rPr lang="en-US" altLang="en-US" sz="2400" b="1" smtClean="0">
                <a:solidFill>
                  <a:schemeClr val="bg1"/>
                </a:solidFill>
                <a:cs typeface="Arial" panose="020B0604020202020204" pitchFamily="34" charset="0"/>
              </a:rPr>
              <a:t>Summary: Lorentz transformations</a:t>
            </a:r>
          </a:p>
        </p:txBody>
      </p:sp>
      <p:sp>
        <p:nvSpPr>
          <p:cNvPr id="3" name="TextBox 2"/>
          <p:cNvSpPr txBox="1">
            <a:spLocks noChangeArrowheads="1"/>
          </p:cNvSpPr>
          <p:nvPr/>
        </p:nvSpPr>
        <p:spPr bwMode="auto">
          <a:xfrm>
            <a:off x="762000" y="1295400"/>
            <a:ext cx="24796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a:t>Lorentz factor:</a:t>
            </a:r>
          </a:p>
        </p:txBody>
      </p:sp>
      <p:graphicFrame>
        <p:nvGraphicFramePr>
          <p:cNvPr id="5" name="Object 4"/>
          <p:cNvGraphicFramePr>
            <a:graphicFrameLocks noChangeAspect="1"/>
          </p:cNvGraphicFramePr>
          <p:nvPr/>
        </p:nvGraphicFramePr>
        <p:xfrm>
          <a:off x="4191000" y="990600"/>
          <a:ext cx="1736725" cy="1527175"/>
        </p:xfrm>
        <a:graphic>
          <a:graphicData uri="http://schemas.openxmlformats.org/presentationml/2006/ole">
            <mc:AlternateContent xmlns:mc="http://schemas.openxmlformats.org/markup-compatibility/2006">
              <mc:Choice xmlns:v="urn:schemas-microsoft-com:vml" Requires="v">
                <p:oleObj spid="_x0000_s42020" name="Equation" r:id="rId4" imgW="736600" imgH="647700" progId="Equation.3">
                  <p:embed/>
                </p:oleObj>
              </mc:Choice>
              <mc:Fallback>
                <p:oleObj name="Equation" r:id="rId4" imgW="736600" imgH="6477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91000" y="990600"/>
                        <a:ext cx="1736725" cy="152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TextBox 5"/>
          <p:cNvSpPr txBox="1">
            <a:spLocks noChangeArrowheads="1"/>
          </p:cNvSpPr>
          <p:nvPr/>
        </p:nvSpPr>
        <p:spPr bwMode="auto">
          <a:xfrm>
            <a:off x="1066800" y="3733800"/>
            <a:ext cx="23066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a:t>Time dilation:</a:t>
            </a:r>
          </a:p>
        </p:txBody>
      </p:sp>
      <p:graphicFrame>
        <p:nvGraphicFramePr>
          <p:cNvPr id="7" name="Object 6"/>
          <p:cNvGraphicFramePr>
            <a:graphicFrameLocks noChangeAspect="1"/>
          </p:cNvGraphicFramePr>
          <p:nvPr/>
        </p:nvGraphicFramePr>
        <p:xfrm>
          <a:off x="3505200" y="3733800"/>
          <a:ext cx="1054100" cy="560388"/>
        </p:xfrm>
        <a:graphic>
          <a:graphicData uri="http://schemas.openxmlformats.org/presentationml/2006/ole">
            <mc:AlternateContent xmlns:mc="http://schemas.openxmlformats.org/markup-compatibility/2006">
              <mc:Choice xmlns:v="urn:schemas-microsoft-com:vml" Requires="v">
                <p:oleObj spid="_x0000_s42021" name="Equation" r:id="rId6" imgW="406400" imgH="215900" progId="Equation.3">
                  <p:embed/>
                </p:oleObj>
              </mc:Choice>
              <mc:Fallback>
                <p:oleObj name="Equation" r:id="rId6" imgW="406400" imgH="215900"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05200" y="3733800"/>
                        <a:ext cx="1054100" cy="56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 name="TextBox 9"/>
          <p:cNvSpPr txBox="1">
            <a:spLocks noChangeArrowheads="1"/>
          </p:cNvSpPr>
          <p:nvPr/>
        </p:nvSpPr>
        <p:spPr bwMode="auto">
          <a:xfrm>
            <a:off x="533400" y="5181600"/>
            <a:ext cx="33528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a:t>Length contraction:</a:t>
            </a:r>
          </a:p>
        </p:txBody>
      </p:sp>
      <p:graphicFrame>
        <p:nvGraphicFramePr>
          <p:cNvPr id="9" name="Object 8"/>
          <p:cNvGraphicFramePr>
            <a:graphicFrameLocks noChangeAspect="1"/>
          </p:cNvGraphicFramePr>
          <p:nvPr/>
        </p:nvGraphicFramePr>
        <p:xfrm>
          <a:off x="3962400" y="4953000"/>
          <a:ext cx="1185863" cy="1119188"/>
        </p:xfrm>
        <a:graphic>
          <a:graphicData uri="http://schemas.openxmlformats.org/presentationml/2006/ole">
            <mc:AlternateContent xmlns:mc="http://schemas.openxmlformats.org/markup-compatibility/2006">
              <mc:Choice xmlns:v="urn:schemas-microsoft-com:vml" Requires="v">
                <p:oleObj spid="_x0000_s42022" name="Equation" r:id="rId8" imgW="457200" imgH="431800" progId="Equation.3">
                  <p:embed/>
                </p:oleObj>
              </mc:Choice>
              <mc:Fallback>
                <p:oleObj name="Equation" r:id="rId8" imgW="457200" imgH="431800" progId="Equation.3">
                  <p:embed/>
                  <p:pic>
                    <p:nvPicPr>
                      <p:cNvPr id="0"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62400" y="4953000"/>
                        <a:ext cx="1185863" cy="1119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 name="Object 11"/>
          <p:cNvGraphicFramePr>
            <a:graphicFrameLocks noChangeAspect="1"/>
          </p:cNvGraphicFramePr>
          <p:nvPr/>
        </p:nvGraphicFramePr>
        <p:xfrm>
          <a:off x="3962400" y="2438400"/>
          <a:ext cx="987425" cy="1020763"/>
        </p:xfrm>
        <a:graphic>
          <a:graphicData uri="http://schemas.openxmlformats.org/presentationml/2006/ole">
            <mc:AlternateContent xmlns:mc="http://schemas.openxmlformats.org/markup-compatibility/2006">
              <mc:Choice xmlns:v="urn:schemas-microsoft-com:vml" Requires="v">
                <p:oleObj spid="_x0000_s42023" name="Equation" r:id="rId10" imgW="381000" imgH="393700" progId="Equation.3">
                  <p:embed/>
                </p:oleObj>
              </mc:Choice>
              <mc:Fallback>
                <p:oleObj name="Equation" r:id="rId10" imgW="381000" imgH="393700" progId="Equation.3">
                  <p:embed/>
                  <p:pic>
                    <p:nvPicPr>
                      <p:cNvPr id="0" name="Object 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962400" y="2438400"/>
                        <a:ext cx="987425" cy="1020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 name="Object 12"/>
          <p:cNvGraphicFramePr>
            <a:graphicFrameLocks noChangeAspect="1"/>
          </p:cNvGraphicFramePr>
          <p:nvPr/>
        </p:nvGraphicFramePr>
        <p:xfrm>
          <a:off x="5181600" y="2362200"/>
          <a:ext cx="2405063" cy="1219200"/>
        </p:xfrm>
        <a:graphic>
          <a:graphicData uri="http://schemas.openxmlformats.org/presentationml/2006/ole">
            <mc:AlternateContent xmlns:mc="http://schemas.openxmlformats.org/markup-compatibility/2006">
              <mc:Choice xmlns:v="urn:schemas-microsoft-com:vml" Requires="v">
                <p:oleObj spid="_x0000_s42024" name="Equation" r:id="rId12" imgW="927100" imgH="469900" progId="Equation.3">
                  <p:embed/>
                </p:oleObj>
              </mc:Choice>
              <mc:Fallback>
                <p:oleObj name="Equation" r:id="rId12" imgW="927100" imgH="469900" progId="Equation.3">
                  <p:embed/>
                  <p:pic>
                    <p:nvPicPr>
                      <p:cNvPr id="0" name="Object 1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181600" y="2362200"/>
                        <a:ext cx="2405063"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5"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1000" fill="hold"/>
                                        <p:tgtEl>
                                          <p:spTgt spid="5"/>
                                        </p:tgtEl>
                                        <p:attrNameLst>
                                          <p:attrName>ppt_w</p:attrName>
                                        </p:attrNameLst>
                                      </p:cBhvr>
                                      <p:tavLst>
                                        <p:tav tm="0">
                                          <p:val>
                                            <p:strVal val="#ppt_w*0.70"/>
                                          </p:val>
                                        </p:tav>
                                        <p:tav tm="100000">
                                          <p:val>
                                            <p:strVal val="#ppt_w"/>
                                          </p:val>
                                        </p:tav>
                                      </p:tavLst>
                                    </p:anim>
                                    <p:anim calcmode="lin" valueType="num">
                                      <p:cBhvr>
                                        <p:cTn id="13" dur="1000" fill="hold"/>
                                        <p:tgtEl>
                                          <p:spTgt spid="5"/>
                                        </p:tgtEl>
                                        <p:attrNameLst>
                                          <p:attrName>ppt_h</p:attrName>
                                        </p:attrNameLst>
                                      </p:cBhvr>
                                      <p:tavLst>
                                        <p:tav tm="0">
                                          <p:val>
                                            <p:strVal val="#ppt_h"/>
                                          </p:val>
                                        </p:tav>
                                        <p:tav tm="100000">
                                          <p:val>
                                            <p:strVal val="#ppt_h"/>
                                          </p:val>
                                        </p:tav>
                                      </p:tavLst>
                                    </p:anim>
                                    <p:animEffect transition="in" filter="fade">
                                      <p:cBhvr>
                                        <p:cTn id="14" dur="1000"/>
                                        <p:tgtEl>
                                          <p:spTgt spid="5"/>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0-#ppt_w/2"/>
                                          </p:val>
                                        </p:tav>
                                        <p:tav tm="100000">
                                          <p:val>
                                            <p:strVal val="#ppt_x"/>
                                          </p:val>
                                        </p:tav>
                                      </p:tavLst>
                                    </p:anim>
                                    <p:anim calcmode="lin" valueType="num">
                                      <p:cBhvr additive="base">
                                        <p:cTn id="20"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12" presetClass="entr" presetSubtype="8"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p:tgtEl>
                                          <p:spTgt spid="13"/>
                                        </p:tgtEl>
                                        <p:attrNameLst>
                                          <p:attrName>ppt_x</p:attrName>
                                        </p:attrNameLst>
                                      </p:cBhvr>
                                      <p:tavLst>
                                        <p:tav tm="0">
                                          <p:val>
                                            <p:strVal val="#ppt_x-#ppt_w*1.125000"/>
                                          </p:val>
                                        </p:tav>
                                        <p:tav tm="100000">
                                          <p:val>
                                            <p:strVal val="#ppt_x"/>
                                          </p:val>
                                        </p:tav>
                                      </p:tavLst>
                                    </p:anim>
                                    <p:animEffect transition="in" filter="wipe(right)">
                                      <p:cBhvr>
                                        <p:cTn id="26" dur="500"/>
                                        <p:tgtEl>
                                          <p:spTgt spid="13"/>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5" presetClass="entr" presetSubtype="10" fill="hold" nodeType="clickEffect">
                                  <p:stCondLst>
                                    <p:cond delay="0"/>
                                  </p:stCondLst>
                                  <p:childTnLst>
                                    <p:set>
                                      <p:cBhvr>
                                        <p:cTn id="30" dur="1" fill="hold">
                                          <p:stCondLst>
                                            <p:cond delay="0"/>
                                          </p:stCondLst>
                                        </p:cTn>
                                        <p:tgtEl>
                                          <p:spTgt spid="6">
                                            <p:txEl>
                                              <p:pRg st="0" end="0"/>
                                            </p:txEl>
                                          </p:spTgt>
                                        </p:tgtEl>
                                        <p:attrNameLst>
                                          <p:attrName>style.visibility</p:attrName>
                                        </p:attrNameLst>
                                      </p:cBhvr>
                                      <p:to>
                                        <p:strVal val="visible"/>
                                      </p:to>
                                    </p:set>
                                    <p:animEffect transition="in" filter="checkerboard(across)">
                                      <p:cBhvr>
                                        <p:cTn id="31" dur="500"/>
                                        <p:tgtEl>
                                          <p:spTgt spid="6">
                                            <p:txEl>
                                              <p:pRg st="0" end="0"/>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2" fill="hold" nodeType="clickEffect">
                                  <p:stCondLst>
                                    <p:cond delay="0"/>
                                  </p:stCondLst>
                                  <p:childTnLst>
                                    <p:set>
                                      <p:cBhvr>
                                        <p:cTn id="35" dur="1" fill="hold">
                                          <p:stCondLst>
                                            <p:cond delay="0"/>
                                          </p:stCondLst>
                                        </p:cTn>
                                        <p:tgtEl>
                                          <p:spTgt spid="7"/>
                                        </p:tgtEl>
                                        <p:attrNameLst>
                                          <p:attrName>style.visibility</p:attrName>
                                        </p:attrNameLst>
                                      </p:cBhvr>
                                      <p:to>
                                        <p:strVal val="visible"/>
                                      </p:to>
                                    </p:set>
                                    <p:anim calcmode="lin" valueType="num">
                                      <p:cBhvr additive="base">
                                        <p:cTn id="36" dur="500" fill="hold"/>
                                        <p:tgtEl>
                                          <p:spTgt spid="7"/>
                                        </p:tgtEl>
                                        <p:attrNameLst>
                                          <p:attrName>ppt_x</p:attrName>
                                        </p:attrNameLst>
                                      </p:cBhvr>
                                      <p:tavLst>
                                        <p:tav tm="0">
                                          <p:val>
                                            <p:strVal val="1+#ppt_w/2"/>
                                          </p:val>
                                        </p:tav>
                                        <p:tav tm="100000">
                                          <p:val>
                                            <p:strVal val="#ppt_x"/>
                                          </p:val>
                                        </p:tav>
                                      </p:tavLst>
                                    </p:anim>
                                    <p:anim calcmode="lin" valueType="num">
                                      <p:cBhvr additive="base">
                                        <p:cTn id="37"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5" presetClass="entr" presetSubtype="10" fill="hold" grpId="0"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checkerboard(across)">
                                      <p:cBhvr>
                                        <p:cTn id="42" dur="500"/>
                                        <p:tgtEl>
                                          <p:spTgt spid="10"/>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2" fill="hold" nodeType="clickEffect">
                                  <p:stCondLst>
                                    <p:cond delay="0"/>
                                  </p:stCondLst>
                                  <p:childTnLst>
                                    <p:set>
                                      <p:cBhvr>
                                        <p:cTn id="46" dur="1" fill="hold">
                                          <p:stCondLst>
                                            <p:cond delay="0"/>
                                          </p:stCondLst>
                                        </p:cTn>
                                        <p:tgtEl>
                                          <p:spTgt spid="9"/>
                                        </p:tgtEl>
                                        <p:attrNameLst>
                                          <p:attrName>style.visibility</p:attrName>
                                        </p:attrNameLst>
                                      </p:cBhvr>
                                      <p:to>
                                        <p:strVal val="visible"/>
                                      </p:to>
                                    </p:set>
                                    <p:anim calcmode="lin" valueType="num">
                                      <p:cBhvr additive="base">
                                        <p:cTn id="47" dur="500" fill="hold"/>
                                        <p:tgtEl>
                                          <p:spTgt spid="9"/>
                                        </p:tgtEl>
                                        <p:attrNameLst>
                                          <p:attrName>ppt_x</p:attrName>
                                        </p:attrNameLst>
                                      </p:cBhvr>
                                      <p:tavLst>
                                        <p:tav tm="0">
                                          <p:val>
                                            <p:strVal val="1+#ppt_w/2"/>
                                          </p:val>
                                        </p:tav>
                                        <p:tav tm="100000">
                                          <p:val>
                                            <p:strVal val="#ppt_x"/>
                                          </p:val>
                                        </p:tav>
                                      </p:tavLst>
                                    </p:anim>
                                    <p:anim calcmode="lin" valueType="num">
                                      <p:cBhvr additive="base">
                                        <p:cTn id="48"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1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254750" y="4413250"/>
            <a:ext cx="2486025" cy="217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1" name="Picture 9"/>
          <p:cNvPicPr>
            <a:picLocks noChangeAspect="1"/>
          </p:cNvPicPr>
          <p:nvPr/>
        </p:nvPicPr>
        <p:blipFill>
          <a:blip r:embed="rId4">
            <a:extLst>
              <a:ext uri="{28A0092B-C50C-407E-A947-70E740481C1C}">
                <a14:useLocalDpi xmlns:a14="http://schemas.microsoft.com/office/drawing/2010/main" val="0"/>
              </a:ext>
            </a:extLst>
          </a:blip>
          <a:srcRect t="9496" b="6117"/>
          <a:stretch>
            <a:fillRect/>
          </a:stretch>
        </p:blipFill>
        <p:spPr bwMode="auto">
          <a:xfrm>
            <a:off x="3690938" y="4660900"/>
            <a:ext cx="234315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2" name="Picture 7"/>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135688" y="2062163"/>
            <a:ext cx="2466975" cy="225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3" name="Picture 1"/>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3767138" y="2260600"/>
            <a:ext cx="2190750" cy="219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4" name="Title 1"/>
          <p:cNvSpPr>
            <a:spLocks noGrp="1"/>
          </p:cNvSpPr>
          <p:nvPr>
            <p:ph type="title"/>
          </p:nvPr>
        </p:nvSpPr>
        <p:spPr>
          <a:xfrm>
            <a:off x="152400" y="228600"/>
            <a:ext cx="5943600" cy="381000"/>
          </a:xfrm>
        </p:spPr>
        <p:txBody>
          <a:bodyPr/>
          <a:lstStyle/>
          <a:p>
            <a:pPr eaLnBrk="1" hangingPunct="1"/>
            <a:r>
              <a:rPr lang="en-US" altLang="en-US" sz="2800" b="1" smtClean="0">
                <a:solidFill>
                  <a:schemeClr val="bg1"/>
                </a:solidFill>
                <a:cs typeface="Arial" panose="020B0604020202020204" pitchFamily="34" charset="0"/>
              </a:rPr>
              <a:t>Galileo’s thought experiment</a:t>
            </a:r>
          </a:p>
        </p:txBody>
      </p:sp>
      <p:sp>
        <p:nvSpPr>
          <p:cNvPr id="7175" name="TextBox 1"/>
          <p:cNvSpPr txBox="1">
            <a:spLocks noChangeArrowheads="1"/>
          </p:cNvSpPr>
          <p:nvPr/>
        </p:nvSpPr>
        <p:spPr bwMode="auto">
          <a:xfrm>
            <a:off x="328613" y="917575"/>
            <a:ext cx="81692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a:t>Paths of objects depend on the frame of reference</a:t>
            </a:r>
          </a:p>
        </p:txBody>
      </p:sp>
      <p:sp>
        <p:nvSpPr>
          <p:cNvPr id="3" name="TextBox 2"/>
          <p:cNvSpPr txBox="1">
            <a:spLocks noChangeArrowheads="1"/>
          </p:cNvSpPr>
          <p:nvPr/>
        </p:nvSpPr>
        <p:spPr bwMode="auto">
          <a:xfrm>
            <a:off x="217488" y="1724025"/>
            <a:ext cx="2379662"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a:t>Object falls:</a:t>
            </a:r>
          </a:p>
          <a:p>
            <a:pPr eaLnBrk="1" hangingPunct="1">
              <a:lnSpc>
                <a:spcPct val="100000"/>
              </a:lnSpc>
              <a:spcBef>
                <a:spcPct val="0"/>
              </a:spcBef>
            </a:pPr>
            <a:r>
              <a:rPr lang="en-US" altLang="en-US" sz="2800"/>
              <a:t>Straight down</a:t>
            </a:r>
          </a:p>
        </p:txBody>
      </p:sp>
      <p:sp>
        <p:nvSpPr>
          <p:cNvPr id="5" name="TextBox 4"/>
          <p:cNvSpPr txBox="1">
            <a:spLocks noChangeArrowheads="1"/>
          </p:cNvSpPr>
          <p:nvPr/>
        </p:nvSpPr>
        <p:spPr bwMode="auto">
          <a:xfrm>
            <a:off x="103188" y="4083050"/>
            <a:ext cx="2141537"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a:t>Object falls:</a:t>
            </a:r>
          </a:p>
          <a:p>
            <a:pPr eaLnBrk="1" hangingPunct="1">
              <a:lnSpc>
                <a:spcPct val="100000"/>
              </a:lnSpc>
              <a:spcBef>
                <a:spcPct val="0"/>
              </a:spcBef>
            </a:pPr>
            <a:r>
              <a:rPr lang="en-US" altLang="en-US" sz="2800"/>
              <a:t>Curved path</a:t>
            </a:r>
          </a:p>
        </p:txBody>
      </p:sp>
      <p:sp>
        <p:nvSpPr>
          <p:cNvPr id="4" name="TextBox 3"/>
          <p:cNvSpPr txBox="1">
            <a:spLocks noChangeArrowheads="1"/>
          </p:cNvSpPr>
          <p:nvPr/>
        </p:nvSpPr>
        <p:spPr bwMode="auto">
          <a:xfrm>
            <a:off x="2809875" y="1792288"/>
            <a:ext cx="24399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a:t>On board ship</a:t>
            </a:r>
          </a:p>
        </p:txBody>
      </p:sp>
      <p:sp>
        <p:nvSpPr>
          <p:cNvPr id="6" name="TextBox 5"/>
          <p:cNvSpPr txBox="1">
            <a:spLocks noChangeArrowheads="1"/>
          </p:cNvSpPr>
          <p:nvPr/>
        </p:nvSpPr>
        <p:spPr bwMode="auto">
          <a:xfrm>
            <a:off x="2501900" y="4151313"/>
            <a:ext cx="20208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a:t>From shore</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dissolve">
                                      <p:cBhvr>
                                        <p:cTn id="12" dur="500"/>
                                        <p:tgtEl>
                                          <p:spTgt spid="3">
                                            <p:txEl>
                                              <p:pRg st="0" end="0"/>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dissolve">
                                      <p:cBhvr>
                                        <p:cTn id="15" dur="500"/>
                                        <p:tgtEl>
                                          <p:spTgt spid="3">
                                            <p:txEl>
                                              <p:pRg st="1" end="1"/>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nodeType="clickEffect">
                                  <p:stCondLst>
                                    <p:cond delay="0"/>
                                  </p:stCondLst>
                                  <p:childTnLst>
                                    <p:set>
                                      <p:cBhvr>
                                        <p:cTn id="19" dur="1" fill="hold">
                                          <p:stCondLst>
                                            <p:cond delay="0"/>
                                          </p:stCondLst>
                                        </p:cTn>
                                        <p:tgtEl>
                                          <p:spTgt spid="6">
                                            <p:txEl>
                                              <p:pRg st="0" end="0"/>
                                            </p:txEl>
                                          </p:spTgt>
                                        </p:tgtEl>
                                        <p:attrNameLst>
                                          <p:attrName>style.visibility</p:attrName>
                                        </p:attrNameLst>
                                      </p:cBhvr>
                                      <p:to>
                                        <p:strVal val="visible"/>
                                      </p:to>
                                    </p:set>
                                    <p:animEffect transition="in" filter="dissolve">
                                      <p:cBhvr>
                                        <p:cTn id="20" dur="500"/>
                                        <p:tgtEl>
                                          <p:spTgt spid="6">
                                            <p:txEl>
                                              <p:pRg st="0" end="0"/>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9" presetClass="entr" presetSubtype="0" fill="hold" nodeType="clickEffect">
                                  <p:stCondLst>
                                    <p:cond delay="0"/>
                                  </p:stCondLst>
                                  <p:childTnLst>
                                    <p:set>
                                      <p:cBhvr>
                                        <p:cTn id="24" dur="1" fill="hold">
                                          <p:stCondLst>
                                            <p:cond delay="0"/>
                                          </p:stCondLst>
                                        </p:cTn>
                                        <p:tgtEl>
                                          <p:spTgt spid="5">
                                            <p:txEl>
                                              <p:pRg st="0" end="0"/>
                                            </p:txEl>
                                          </p:spTgt>
                                        </p:tgtEl>
                                        <p:attrNameLst>
                                          <p:attrName>style.visibility</p:attrName>
                                        </p:attrNameLst>
                                      </p:cBhvr>
                                      <p:to>
                                        <p:strVal val="visible"/>
                                      </p:to>
                                    </p:set>
                                    <p:animEffect transition="in" filter="dissolve">
                                      <p:cBhvr>
                                        <p:cTn id="25" dur="500"/>
                                        <p:tgtEl>
                                          <p:spTgt spid="5">
                                            <p:txEl>
                                              <p:pRg st="0" end="0"/>
                                            </p:txEl>
                                          </p:spTgt>
                                        </p:tgtEl>
                                      </p:cBhvr>
                                    </p:animEffect>
                                  </p:childTnLst>
                                </p:cTn>
                              </p:par>
                              <p:par>
                                <p:cTn id="26" presetID="9" presetClass="entr" presetSubtype="0" fill="hold" nodeType="withEffect">
                                  <p:stCondLst>
                                    <p:cond delay="0"/>
                                  </p:stCondLst>
                                  <p:childTnLst>
                                    <p:set>
                                      <p:cBhvr>
                                        <p:cTn id="27" dur="1" fill="hold">
                                          <p:stCondLst>
                                            <p:cond delay="0"/>
                                          </p:stCondLst>
                                        </p:cTn>
                                        <p:tgtEl>
                                          <p:spTgt spid="5">
                                            <p:txEl>
                                              <p:pRg st="1" end="1"/>
                                            </p:txEl>
                                          </p:spTgt>
                                        </p:tgtEl>
                                        <p:attrNameLst>
                                          <p:attrName>style.visibility</p:attrName>
                                        </p:attrNameLst>
                                      </p:cBhvr>
                                      <p:to>
                                        <p:strVal val="visible"/>
                                      </p:to>
                                    </p:set>
                                    <p:animEffect transition="in" filter="dissolve">
                                      <p:cBhvr>
                                        <p:cTn id="28"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ctrTitle"/>
          </p:nvPr>
        </p:nvSpPr>
        <p:spPr>
          <a:xfrm>
            <a:off x="152400" y="1981200"/>
            <a:ext cx="7772400" cy="860425"/>
          </a:xfrm>
        </p:spPr>
        <p:txBody>
          <a:bodyPr/>
          <a:lstStyle/>
          <a:p>
            <a:pPr eaLnBrk="1" hangingPunct="1"/>
            <a:r>
              <a:rPr lang="en-US" altLang="en-US" smtClean="0">
                <a:cs typeface="Arial" panose="020B0604020202020204" pitchFamily="34" charset="0"/>
              </a:rPr>
              <a:t>Chapter 6: Einstein’s special relativity</a:t>
            </a:r>
          </a:p>
        </p:txBody>
      </p:sp>
      <p:sp>
        <p:nvSpPr>
          <p:cNvPr id="44035" name="TextBox 1"/>
          <p:cNvSpPr txBox="1">
            <a:spLocks noChangeArrowheads="1"/>
          </p:cNvSpPr>
          <p:nvPr/>
        </p:nvSpPr>
        <p:spPr bwMode="auto">
          <a:xfrm>
            <a:off x="1066800" y="3429000"/>
            <a:ext cx="65643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a:solidFill>
                  <a:srgbClr val="FFFFFF"/>
                </a:solidFill>
              </a:rPr>
              <a:t>Evidence and thought experiments</a:t>
            </a:r>
          </a:p>
        </p:txBody>
      </p:sp>
    </p:spTree>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a:xfrm>
            <a:off x="84138" y="95250"/>
            <a:ext cx="8991600" cy="609600"/>
          </a:xfrm>
        </p:spPr>
        <p:txBody>
          <a:bodyPr/>
          <a:lstStyle/>
          <a:p>
            <a:pPr eaLnBrk="1" hangingPunct="1"/>
            <a:r>
              <a:rPr lang="en-US" altLang="en-US" sz="2400" b="1" dirty="0" smtClean="0">
                <a:solidFill>
                  <a:schemeClr val="bg1"/>
                </a:solidFill>
                <a:cs typeface="Arial" panose="020B0604020202020204" pitchFamily="34" charset="0"/>
              </a:rPr>
              <a:t>Experimental evidence for relativistic effects: muon decay #1</a:t>
            </a:r>
          </a:p>
        </p:txBody>
      </p:sp>
      <p:sp>
        <p:nvSpPr>
          <p:cNvPr id="46083" name="TextBox 1"/>
          <p:cNvSpPr txBox="1">
            <a:spLocks noChangeArrowheads="1"/>
          </p:cNvSpPr>
          <p:nvPr/>
        </p:nvSpPr>
        <p:spPr bwMode="auto">
          <a:xfrm>
            <a:off x="381000" y="1676400"/>
            <a:ext cx="1981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a:t>Muon data:</a:t>
            </a:r>
          </a:p>
        </p:txBody>
      </p:sp>
      <p:sp>
        <p:nvSpPr>
          <p:cNvPr id="46084" name="TextBox 2"/>
          <p:cNvSpPr txBox="1">
            <a:spLocks noChangeArrowheads="1"/>
          </p:cNvSpPr>
          <p:nvPr/>
        </p:nvSpPr>
        <p:spPr bwMode="auto">
          <a:xfrm>
            <a:off x="1981200" y="2362200"/>
            <a:ext cx="4468813" cy="523875"/>
          </a:xfrm>
          <a:prstGeom prst="rect">
            <a:avLst/>
          </a:prstGeom>
          <a:solidFill>
            <a:srgbClr val="0C5C9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a:solidFill>
                  <a:srgbClr val="FFFFFF"/>
                </a:solidFill>
              </a:rPr>
              <a:t>In muon’s reference frame:</a:t>
            </a:r>
          </a:p>
        </p:txBody>
      </p:sp>
      <p:graphicFrame>
        <p:nvGraphicFramePr>
          <p:cNvPr id="46085" name="Object 5"/>
          <p:cNvGraphicFramePr>
            <a:graphicFrameLocks noChangeAspect="1"/>
          </p:cNvGraphicFramePr>
          <p:nvPr/>
        </p:nvGraphicFramePr>
        <p:xfrm>
          <a:off x="2667000" y="2819400"/>
          <a:ext cx="3235325" cy="509588"/>
        </p:xfrm>
        <a:graphic>
          <a:graphicData uri="http://schemas.openxmlformats.org/presentationml/2006/ole">
            <mc:AlternateContent xmlns:mc="http://schemas.openxmlformats.org/markup-compatibility/2006">
              <mc:Choice xmlns:v="urn:schemas-microsoft-com:vml" Requires="v">
                <p:oleObj spid="_x0000_s46134" name="Equation" r:id="rId4" imgW="1371600" imgH="215900" progId="Equation.3">
                  <p:embed/>
                </p:oleObj>
              </mc:Choice>
              <mc:Fallback>
                <p:oleObj name="Equation" r:id="rId4" imgW="1371600" imgH="21590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67000" y="2819400"/>
                        <a:ext cx="3235325" cy="50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6086" name="Object 6"/>
          <p:cNvGraphicFramePr>
            <a:graphicFrameLocks noChangeAspect="1"/>
          </p:cNvGraphicFramePr>
          <p:nvPr/>
        </p:nvGraphicFramePr>
        <p:xfrm>
          <a:off x="2362200" y="5029200"/>
          <a:ext cx="4051300" cy="560388"/>
        </p:xfrm>
        <a:graphic>
          <a:graphicData uri="http://schemas.openxmlformats.org/presentationml/2006/ole">
            <mc:AlternateContent xmlns:mc="http://schemas.openxmlformats.org/markup-compatibility/2006">
              <mc:Choice xmlns:v="urn:schemas-microsoft-com:vml" Requires="v">
                <p:oleObj spid="_x0000_s46135" name="Equation" r:id="rId6" imgW="1562100" imgH="215900" progId="Equation.3">
                  <p:embed/>
                </p:oleObj>
              </mc:Choice>
              <mc:Fallback>
                <p:oleObj name="Equation" r:id="rId6" imgW="1562100" imgH="215900"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62200" y="5029200"/>
                        <a:ext cx="4051300" cy="56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6087" name="TextBox 7"/>
          <p:cNvSpPr txBox="1">
            <a:spLocks noChangeArrowheads="1"/>
          </p:cNvSpPr>
          <p:nvPr/>
        </p:nvSpPr>
        <p:spPr bwMode="auto">
          <a:xfrm>
            <a:off x="2057400" y="4495800"/>
            <a:ext cx="4429125" cy="523875"/>
          </a:xfrm>
          <a:prstGeom prst="rect">
            <a:avLst/>
          </a:prstGeom>
          <a:solidFill>
            <a:srgbClr val="0C5C9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a:solidFill>
                  <a:schemeClr val="bg1"/>
                </a:solidFill>
              </a:rPr>
              <a:t>In Earth’s reference frame:</a:t>
            </a:r>
          </a:p>
        </p:txBody>
      </p:sp>
      <p:graphicFrame>
        <p:nvGraphicFramePr>
          <p:cNvPr id="46088" name="Object 8"/>
          <p:cNvGraphicFramePr>
            <a:graphicFrameLocks noChangeAspect="1"/>
          </p:cNvGraphicFramePr>
          <p:nvPr/>
        </p:nvGraphicFramePr>
        <p:xfrm>
          <a:off x="6934200" y="1752600"/>
          <a:ext cx="1712913" cy="493713"/>
        </p:xfrm>
        <a:graphic>
          <a:graphicData uri="http://schemas.openxmlformats.org/presentationml/2006/ole">
            <mc:AlternateContent xmlns:mc="http://schemas.openxmlformats.org/markup-compatibility/2006">
              <mc:Choice xmlns:v="urn:schemas-microsoft-com:vml" Requires="v">
                <p:oleObj spid="_x0000_s46136" name="Equation" r:id="rId8" imgW="660400" imgH="190500" progId="Equation.3">
                  <p:embed/>
                </p:oleObj>
              </mc:Choice>
              <mc:Fallback>
                <p:oleObj name="Equation" r:id="rId8" imgW="660400" imgH="190500" progId="Equation.3">
                  <p:embed/>
                  <p:pic>
                    <p:nvPicPr>
                      <p:cNvPr id="0"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934200" y="1752600"/>
                        <a:ext cx="171291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6089" name="Object 9"/>
          <p:cNvGraphicFramePr>
            <a:graphicFrameLocks noChangeAspect="1"/>
          </p:cNvGraphicFramePr>
          <p:nvPr/>
        </p:nvGraphicFramePr>
        <p:xfrm>
          <a:off x="2286000" y="1752600"/>
          <a:ext cx="2074863" cy="560388"/>
        </p:xfrm>
        <a:graphic>
          <a:graphicData uri="http://schemas.openxmlformats.org/presentationml/2006/ole">
            <mc:AlternateContent xmlns:mc="http://schemas.openxmlformats.org/markup-compatibility/2006">
              <mc:Choice xmlns:v="urn:schemas-microsoft-com:vml" Requires="v">
                <p:oleObj spid="_x0000_s46137" name="Equation" r:id="rId10" imgW="800100" imgH="215900" progId="Equation.3">
                  <p:embed/>
                </p:oleObj>
              </mc:Choice>
              <mc:Fallback>
                <p:oleObj name="Equation" r:id="rId10" imgW="800100" imgH="215900" progId="Equation.3">
                  <p:embed/>
                  <p:pic>
                    <p:nvPicPr>
                      <p:cNvPr id="0" name="Object 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86000" y="1752600"/>
                        <a:ext cx="2074863" cy="56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6090" name="Object 10"/>
          <p:cNvGraphicFramePr>
            <a:graphicFrameLocks noChangeAspect="1"/>
          </p:cNvGraphicFramePr>
          <p:nvPr/>
        </p:nvGraphicFramePr>
        <p:xfrm>
          <a:off x="4343400" y="1752600"/>
          <a:ext cx="2273300" cy="560388"/>
        </p:xfrm>
        <a:graphic>
          <a:graphicData uri="http://schemas.openxmlformats.org/presentationml/2006/ole">
            <mc:AlternateContent xmlns:mc="http://schemas.openxmlformats.org/markup-compatibility/2006">
              <mc:Choice xmlns:v="urn:schemas-microsoft-com:vml" Requires="v">
                <p:oleObj spid="_x0000_s46138" name="Equation" r:id="rId12" imgW="876300" imgH="215900" progId="Equation.3">
                  <p:embed/>
                </p:oleObj>
              </mc:Choice>
              <mc:Fallback>
                <p:oleObj name="Equation" r:id="rId12" imgW="876300" imgH="215900" progId="Equation.3">
                  <p:embed/>
                  <p:pic>
                    <p:nvPicPr>
                      <p:cNvPr id="0" name="Object 1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343400" y="1752600"/>
                        <a:ext cx="2273300" cy="56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6091" name="TextBox 11"/>
          <p:cNvSpPr txBox="1">
            <a:spLocks noChangeArrowheads="1"/>
          </p:cNvSpPr>
          <p:nvPr/>
        </p:nvSpPr>
        <p:spPr bwMode="auto">
          <a:xfrm>
            <a:off x="2133600" y="762000"/>
            <a:ext cx="4762842" cy="523220"/>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dirty="0"/>
              <a:t>Frisch </a:t>
            </a:r>
            <a:r>
              <a:rPr lang="en-US" altLang="en-US" sz="2800" dirty="0" smtClean="0"/>
              <a:t>and </a:t>
            </a:r>
            <a:r>
              <a:rPr lang="en-US" altLang="en-US" sz="2800" dirty="0"/>
              <a:t>Smith experiment</a:t>
            </a:r>
          </a:p>
        </p:txBody>
      </p:sp>
      <p:sp>
        <p:nvSpPr>
          <p:cNvPr id="13" name="TextBox 12"/>
          <p:cNvSpPr txBox="1">
            <a:spLocks noChangeArrowheads="1"/>
          </p:cNvSpPr>
          <p:nvPr/>
        </p:nvSpPr>
        <p:spPr bwMode="auto">
          <a:xfrm>
            <a:off x="1981200" y="1143000"/>
            <a:ext cx="49942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a:t>Muons collected 1907 m apart</a:t>
            </a:r>
          </a:p>
        </p:txBody>
      </p:sp>
      <p:sp>
        <p:nvSpPr>
          <p:cNvPr id="46093" name="TextBox 13"/>
          <p:cNvSpPr txBox="1">
            <a:spLocks noChangeArrowheads="1"/>
          </p:cNvSpPr>
          <p:nvPr/>
        </p:nvSpPr>
        <p:spPr bwMode="auto">
          <a:xfrm>
            <a:off x="762000" y="3429000"/>
            <a:ext cx="23256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a:t>Time of flight:</a:t>
            </a:r>
          </a:p>
        </p:txBody>
      </p:sp>
      <p:graphicFrame>
        <p:nvGraphicFramePr>
          <p:cNvPr id="46094" name="Object 14"/>
          <p:cNvGraphicFramePr>
            <a:graphicFrameLocks noChangeAspect="1"/>
          </p:cNvGraphicFramePr>
          <p:nvPr/>
        </p:nvGraphicFramePr>
        <p:xfrm>
          <a:off x="3124200" y="3429000"/>
          <a:ext cx="5105400" cy="527050"/>
        </p:xfrm>
        <a:graphic>
          <a:graphicData uri="http://schemas.openxmlformats.org/presentationml/2006/ole">
            <mc:AlternateContent xmlns:mc="http://schemas.openxmlformats.org/markup-compatibility/2006">
              <mc:Choice xmlns:v="urn:schemas-microsoft-com:vml" Requires="v">
                <p:oleObj spid="_x0000_s46139" name="Equation" r:id="rId14" imgW="1968500" imgH="203200" progId="Equation.3">
                  <p:embed/>
                </p:oleObj>
              </mc:Choice>
              <mc:Fallback>
                <p:oleObj name="Equation" r:id="rId14" imgW="1968500" imgH="203200" progId="Equation.3">
                  <p:embed/>
                  <p:pic>
                    <p:nvPicPr>
                      <p:cNvPr id="0" name="Object 1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124200" y="3429000"/>
                        <a:ext cx="5105400"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6095" name="TextBox 16"/>
          <p:cNvSpPr txBox="1">
            <a:spLocks noChangeArrowheads="1"/>
          </p:cNvSpPr>
          <p:nvPr/>
        </p:nvSpPr>
        <p:spPr bwMode="auto">
          <a:xfrm>
            <a:off x="990600" y="5562600"/>
            <a:ext cx="23256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a:t>Time of flight:</a:t>
            </a:r>
          </a:p>
        </p:txBody>
      </p:sp>
      <p:graphicFrame>
        <p:nvGraphicFramePr>
          <p:cNvPr id="46096" name="Object 17"/>
          <p:cNvGraphicFramePr>
            <a:graphicFrameLocks noChangeAspect="1"/>
          </p:cNvGraphicFramePr>
          <p:nvPr/>
        </p:nvGraphicFramePr>
        <p:xfrm>
          <a:off x="3352800" y="5562600"/>
          <a:ext cx="5105400" cy="527050"/>
        </p:xfrm>
        <a:graphic>
          <a:graphicData uri="http://schemas.openxmlformats.org/presentationml/2006/ole">
            <mc:AlternateContent xmlns:mc="http://schemas.openxmlformats.org/markup-compatibility/2006">
              <mc:Choice xmlns:v="urn:schemas-microsoft-com:vml" Requires="v">
                <p:oleObj spid="_x0000_s46140" name="Equation" r:id="rId16" imgW="1968500" imgH="203200" progId="Equation.3">
                  <p:embed/>
                </p:oleObj>
              </mc:Choice>
              <mc:Fallback>
                <p:oleObj name="Equation" r:id="rId16" imgW="1968500" imgH="203200" progId="Equation.3">
                  <p:embed/>
                  <p:pic>
                    <p:nvPicPr>
                      <p:cNvPr id="0" name="Object 17"/>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352800" y="5562600"/>
                        <a:ext cx="5105400"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6097" name="TextBox 15"/>
          <p:cNvSpPr txBox="1">
            <a:spLocks noChangeArrowheads="1"/>
          </p:cNvSpPr>
          <p:nvPr/>
        </p:nvSpPr>
        <p:spPr bwMode="auto">
          <a:xfrm>
            <a:off x="1981200" y="3962400"/>
            <a:ext cx="58023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85750" indent="-285750">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buFont typeface="Symbol" panose="05050102010706020507" pitchFamily="18" charset="2"/>
              <a:buChar char=""/>
            </a:pPr>
            <a:r>
              <a:rPr lang="en-US" altLang="en-US" sz="2800">
                <a:solidFill>
                  <a:srgbClr val="FF0000"/>
                </a:solidFill>
              </a:rPr>
              <a:t>Almost zero </a:t>
            </a:r>
            <a:r>
              <a:rPr lang="en-US" altLang="en-US" sz="2800"/>
              <a:t>muons reach ground</a:t>
            </a:r>
          </a:p>
        </p:txBody>
      </p:sp>
      <p:sp>
        <p:nvSpPr>
          <p:cNvPr id="46098" name="TextBox 19"/>
          <p:cNvSpPr txBox="1">
            <a:spLocks noChangeArrowheads="1"/>
          </p:cNvSpPr>
          <p:nvPr/>
        </p:nvSpPr>
        <p:spPr bwMode="auto">
          <a:xfrm>
            <a:off x="2133600" y="6172200"/>
            <a:ext cx="48910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85750" indent="-285750">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buFont typeface="Symbol" panose="05050102010706020507" pitchFamily="18" charset="2"/>
              <a:buChar char=""/>
            </a:pPr>
            <a:r>
              <a:rPr lang="en-US" altLang="en-US" sz="2800"/>
              <a:t> </a:t>
            </a:r>
            <a:r>
              <a:rPr lang="en-US" altLang="en-US" sz="2800">
                <a:solidFill>
                  <a:srgbClr val="FF0000"/>
                </a:solidFill>
              </a:rPr>
              <a:t>Many</a:t>
            </a:r>
            <a:r>
              <a:rPr lang="en-US" altLang="en-US" sz="2800"/>
              <a:t> muons reach ground</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checkerboard(across)">
                                      <p:cBhvr>
                                        <p:cTn id="7"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a:xfrm>
            <a:off x="179388" y="92075"/>
            <a:ext cx="8991600" cy="609600"/>
          </a:xfrm>
        </p:spPr>
        <p:txBody>
          <a:bodyPr/>
          <a:lstStyle/>
          <a:p>
            <a:pPr eaLnBrk="1" hangingPunct="1"/>
            <a:r>
              <a:rPr lang="en-US" altLang="en-US" sz="2400" b="1" smtClean="0">
                <a:solidFill>
                  <a:schemeClr val="bg1"/>
                </a:solidFill>
                <a:cs typeface="Arial" panose="020B0604020202020204" pitchFamily="34" charset="0"/>
              </a:rPr>
              <a:t>Frisch &amp; Wilson cont.</a:t>
            </a:r>
          </a:p>
        </p:txBody>
      </p:sp>
      <p:sp>
        <p:nvSpPr>
          <p:cNvPr id="48131" name="TextBox 11"/>
          <p:cNvSpPr txBox="1">
            <a:spLocks noChangeArrowheads="1"/>
          </p:cNvSpPr>
          <p:nvPr/>
        </p:nvSpPr>
        <p:spPr bwMode="auto">
          <a:xfrm>
            <a:off x="2133600" y="762000"/>
            <a:ext cx="4762842" cy="523220"/>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dirty="0"/>
              <a:t>Frisch </a:t>
            </a:r>
            <a:r>
              <a:rPr lang="en-US" altLang="en-US" sz="2800" dirty="0" smtClean="0"/>
              <a:t>and </a:t>
            </a:r>
            <a:r>
              <a:rPr lang="en-US" altLang="en-US" sz="2800" dirty="0"/>
              <a:t>Smith experiment</a:t>
            </a:r>
          </a:p>
        </p:txBody>
      </p:sp>
      <p:sp>
        <p:nvSpPr>
          <p:cNvPr id="2" name="TextBox 1"/>
          <p:cNvSpPr txBox="1"/>
          <p:nvPr/>
        </p:nvSpPr>
        <p:spPr>
          <a:xfrm>
            <a:off x="762000" y="3505200"/>
            <a:ext cx="7827963" cy="954088"/>
          </a:xfrm>
          <a:prstGeom prst="rect">
            <a:avLst/>
          </a:prstGeom>
          <a:noFill/>
        </p:spPr>
        <p:txBody>
          <a:bodyPr wrap="none">
            <a:spAutoFit/>
          </a:bodyPr>
          <a:lstStyle/>
          <a:p>
            <a:pPr eaLnBrk="1" hangingPunct="1">
              <a:defRPr/>
            </a:pPr>
            <a:r>
              <a:rPr lang="en-US" sz="2800" dirty="0">
                <a:latin typeface="Arial" charset="0"/>
                <a:ea typeface="ＭＳ Ｐゴシック" charset="0"/>
                <a:cs typeface="ＭＳ Ｐゴシック" charset="0"/>
              </a:rPr>
              <a:t>                          Mean lifetime: </a:t>
            </a:r>
          </a:p>
          <a:p>
            <a:pPr marL="457200" indent="-457200" eaLnBrk="1" hangingPunct="1">
              <a:buFont typeface="Wingdings" panose="05000000000000000000" pitchFamily="2" charset="2"/>
              <a:buChar char="§"/>
              <a:defRPr/>
            </a:pPr>
            <a:r>
              <a:rPr lang="en-US" sz="2800" dirty="0">
                <a:latin typeface="Arial" charset="0"/>
                <a:ea typeface="ＭＳ Ｐゴシック" charset="0"/>
                <a:cs typeface="ＭＳ Ｐゴシック" charset="0"/>
              </a:rPr>
              <a:t>measure of probability of all decays occurring</a:t>
            </a:r>
          </a:p>
        </p:txBody>
      </p:sp>
      <p:sp>
        <p:nvSpPr>
          <p:cNvPr id="3" name="TextBox 2"/>
          <p:cNvSpPr txBox="1">
            <a:spLocks noChangeArrowheads="1"/>
          </p:cNvSpPr>
          <p:nvPr/>
        </p:nvSpPr>
        <p:spPr bwMode="auto">
          <a:xfrm>
            <a:off x="838200" y="3124200"/>
            <a:ext cx="54006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a:t>Time of flight between collectors:</a:t>
            </a:r>
          </a:p>
        </p:txBody>
      </p:sp>
      <p:graphicFrame>
        <p:nvGraphicFramePr>
          <p:cNvPr id="5" name="Object 4"/>
          <p:cNvGraphicFramePr>
            <a:graphicFrameLocks noChangeAspect="1"/>
          </p:cNvGraphicFramePr>
          <p:nvPr/>
        </p:nvGraphicFramePr>
        <p:xfrm>
          <a:off x="6248400" y="3200400"/>
          <a:ext cx="1250950" cy="493713"/>
        </p:xfrm>
        <a:graphic>
          <a:graphicData uri="http://schemas.openxmlformats.org/presentationml/2006/ole">
            <mc:AlternateContent xmlns:mc="http://schemas.openxmlformats.org/markup-compatibility/2006">
              <mc:Choice xmlns:v="urn:schemas-microsoft-com:vml" Requires="v">
                <p:oleObj spid="_x0000_s48158" name="Equation" r:id="rId4" imgW="482600" imgH="190500" progId="Equation.3">
                  <p:embed/>
                </p:oleObj>
              </mc:Choice>
              <mc:Fallback>
                <p:oleObj name="Equation" r:id="rId4" imgW="482600" imgH="1905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48400" y="3200400"/>
                        <a:ext cx="1250950"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TextBox 5"/>
          <p:cNvSpPr txBox="1">
            <a:spLocks noChangeArrowheads="1"/>
          </p:cNvSpPr>
          <p:nvPr/>
        </p:nvSpPr>
        <p:spPr bwMode="auto">
          <a:xfrm>
            <a:off x="381000" y="4495800"/>
            <a:ext cx="3352800" cy="523875"/>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a:t>Muon frame:</a:t>
            </a:r>
            <a:r>
              <a:rPr lang="en-US" altLang="en-US"/>
              <a:t> </a:t>
            </a:r>
          </a:p>
        </p:txBody>
      </p:sp>
      <p:sp>
        <p:nvSpPr>
          <p:cNvPr id="7" name="TextBox 6"/>
          <p:cNvSpPr txBox="1">
            <a:spLocks noChangeArrowheads="1"/>
          </p:cNvSpPr>
          <p:nvPr/>
        </p:nvSpPr>
        <p:spPr bwMode="auto">
          <a:xfrm>
            <a:off x="4724400" y="4495800"/>
            <a:ext cx="2971800" cy="5238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a:t>Earth frame:</a:t>
            </a:r>
          </a:p>
        </p:txBody>
      </p:sp>
      <p:graphicFrame>
        <p:nvGraphicFramePr>
          <p:cNvPr id="8" name="Object 7"/>
          <p:cNvGraphicFramePr>
            <a:graphicFrameLocks noChangeAspect="1"/>
          </p:cNvGraphicFramePr>
          <p:nvPr/>
        </p:nvGraphicFramePr>
        <p:xfrm>
          <a:off x="2514600" y="4572000"/>
          <a:ext cx="1054100" cy="493713"/>
        </p:xfrm>
        <a:graphic>
          <a:graphicData uri="http://schemas.openxmlformats.org/presentationml/2006/ole">
            <mc:AlternateContent xmlns:mc="http://schemas.openxmlformats.org/markup-compatibility/2006">
              <mc:Choice xmlns:v="urn:schemas-microsoft-com:vml" Requires="v">
                <p:oleObj spid="_x0000_s48159" name="Equation" r:id="rId6" imgW="406400" imgH="190500" progId="Equation.3">
                  <p:embed/>
                </p:oleObj>
              </mc:Choice>
              <mc:Fallback>
                <p:oleObj name="Equation" r:id="rId6" imgW="406400" imgH="190500" progId="Equation.3">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14600" y="4572000"/>
                        <a:ext cx="1054100"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 name="Object 13"/>
          <p:cNvGraphicFramePr>
            <a:graphicFrameLocks noChangeAspect="1"/>
          </p:cNvGraphicFramePr>
          <p:nvPr/>
        </p:nvGraphicFramePr>
        <p:xfrm>
          <a:off x="6754813" y="4572000"/>
          <a:ext cx="955675" cy="493713"/>
        </p:xfrm>
        <a:graphic>
          <a:graphicData uri="http://schemas.openxmlformats.org/presentationml/2006/ole">
            <mc:AlternateContent xmlns:mc="http://schemas.openxmlformats.org/markup-compatibility/2006">
              <mc:Choice xmlns:v="urn:schemas-microsoft-com:vml" Requires="v">
                <p:oleObj spid="_x0000_s48160" name="Equation" r:id="rId8" imgW="368300" imgH="190500" progId="Equation.3">
                  <p:embed/>
                </p:oleObj>
              </mc:Choice>
              <mc:Fallback>
                <p:oleObj name="Equation" r:id="rId8" imgW="368300" imgH="190500" progId="Equation.3">
                  <p:embed/>
                  <p:pic>
                    <p:nvPicPr>
                      <p:cNvPr id="0" name="Object 1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754813" y="4572000"/>
                        <a:ext cx="955675"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TextBox 8"/>
          <p:cNvSpPr txBox="1">
            <a:spLocks noChangeArrowheads="1"/>
          </p:cNvSpPr>
          <p:nvPr/>
        </p:nvSpPr>
        <p:spPr bwMode="auto">
          <a:xfrm>
            <a:off x="2667000" y="5181600"/>
            <a:ext cx="4275138" cy="523875"/>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a:t>Number of mean lifetimes</a:t>
            </a:r>
          </a:p>
        </p:txBody>
      </p:sp>
      <p:sp>
        <p:nvSpPr>
          <p:cNvPr id="11" name="TextBox 10"/>
          <p:cNvSpPr txBox="1">
            <a:spLocks noChangeArrowheads="1"/>
          </p:cNvSpPr>
          <p:nvPr/>
        </p:nvSpPr>
        <p:spPr bwMode="auto">
          <a:xfrm>
            <a:off x="2057400" y="5791200"/>
            <a:ext cx="884238" cy="523875"/>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a:t>2.90</a:t>
            </a:r>
          </a:p>
        </p:txBody>
      </p:sp>
      <p:sp>
        <p:nvSpPr>
          <p:cNvPr id="13" name="TextBox 12"/>
          <p:cNvSpPr txBox="1">
            <a:spLocks noChangeArrowheads="1"/>
          </p:cNvSpPr>
          <p:nvPr/>
        </p:nvSpPr>
        <p:spPr bwMode="auto">
          <a:xfrm>
            <a:off x="6019800" y="5715000"/>
            <a:ext cx="884238" cy="5238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a:t>0.29</a:t>
            </a:r>
          </a:p>
        </p:txBody>
      </p:sp>
      <p:sp>
        <p:nvSpPr>
          <p:cNvPr id="18" name="TextBox 17"/>
          <p:cNvSpPr txBox="1"/>
          <p:nvPr/>
        </p:nvSpPr>
        <p:spPr>
          <a:xfrm>
            <a:off x="1322388" y="1338263"/>
            <a:ext cx="6019800" cy="1816100"/>
          </a:xfrm>
          <a:prstGeom prst="rect">
            <a:avLst/>
          </a:prstGeom>
          <a:noFill/>
        </p:spPr>
        <p:txBody>
          <a:bodyPr wrap="none">
            <a:spAutoFit/>
          </a:bodyPr>
          <a:lstStyle/>
          <a:p>
            <a:pPr eaLnBrk="1" hangingPunct="1">
              <a:defRPr/>
            </a:pPr>
            <a:r>
              <a:rPr lang="en-US" sz="2800" dirty="0">
                <a:latin typeface="Arial" charset="0"/>
                <a:ea typeface="ＭＳ Ｐゴシック" charset="0"/>
                <a:cs typeface="ＭＳ Ｐゴシック" charset="0"/>
              </a:rPr>
              <a:t>Upper collector: 563 </a:t>
            </a:r>
            <a:r>
              <a:rPr lang="en-US" sz="2800" dirty="0" err="1">
                <a:latin typeface="Arial" charset="0"/>
                <a:ea typeface="ＭＳ Ｐゴシック" charset="0"/>
                <a:cs typeface="ＭＳ Ｐゴシック" charset="0"/>
              </a:rPr>
              <a:t>muons</a:t>
            </a:r>
            <a:r>
              <a:rPr lang="en-US" sz="2800" dirty="0">
                <a:latin typeface="Arial" charset="0"/>
                <a:ea typeface="ＭＳ Ｐゴシック" charset="0"/>
                <a:cs typeface="ＭＳ Ｐゴシック" charset="0"/>
              </a:rPr>
              <a:t> per hour</a:t>
            </a:r>
          </a:p>
          <a:p>
            <a:pPr eaLnBrk="1" hangingPunct="1">
              <a:defRPr/>
            </a:pPr>
            <a:r>
              <a:rPr lang="en-US" sz="2800" dirty="0">
                <a:latin typeface="Arial" charset="0"/>
                <a:ea typeface="ＭＳ Ｐゴシック" charset="0"/>
                <a:cs typeface="ＭＳ Ｐゴシック" charset="0"/>
              </a:rPr>
              <a:t>Lower collector: 412 </a:t>
            </a:r>
            <a:r>
              <a:rPr lang="en-US" sz="2800" dirty="0" err="1">
                <a:latin typeface="Arial" charset="0"/>
                <a:ea typeface="ＭＳ Ｐゴシック" charset="0"/>
                <a:cs typeface="ＭＳ Ｐゴシック" charset="0"/>
              </a:rPr>
              <a:t>muons</a:t>
            </a:r>
            <a:r>
              <a:rPr lang="en-US" sz="2800" dirty="0">
                <a:latin typeface="Arial" charset="0"/>
                <a:ea typeface="ＭＳ Ｐゴシック" charset="0"/>
                <a:cs typeface="ＭＳ Ｐゴシック" charset="0"/>
              </a:rPr>
              <a:t> per hour</a:t>
            </a:r>
          </a:p>
          <a:p>
            <a:pPr marL="285750" indent="-285750" eaLnBrk="1" hangingPunct="1">
              <a:buFont typeface="Symbol" charset="0"/>
              <a:buChar char=""/>
              <a:defRPr/>
            </a:pPr>
            <a:r>
              <a:rPr lang="en-US" sz="2800" dirty="0">
                <a:latin typeface="Arial" charset="0"/>
                <a:ea typeface="ＭＳ Ｐゴシック" charset="0"/>
                <a:cs typeface="ＭＳ Ｐゴシック" charset="0"/>
              </a:rPr>
              <a:t>Prediction correct</a:t>
            </a:r>
          </a:p>
          <a:p>
            <a:pPr marL="285750" indent="-285750" eaLnBrk="1" hangingPunct="1">
              <a:buFont typeface="Symbol" charset="0"/>
              <a:buChar char=""/>
              <a:defRPr/>
            </a:pPr>
            <a:r>
              <a:rPr lang="en-US" sz="2800" dirty="0">
                <a:latin typeface="Arial" charset="0"/>
                <a:ea typeface="ＭＳ Ｐゴシック" charset="0"/>
                <a:cs typeface="ＭＳ Ｐゴシック" charset="0"/>
              </a:rPr>
              <a:t>Einsteinian special relativity works.</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2" presetClass="entr" presetSubtype="8"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p:tgtEl>
                                          <p:spTgt spid="5"/>
                                        </p:tgtEl>
                                        <p:attrNameLst>
                                          <p:attrName>ppt_x</p:attrName>
                                        </p:attrNameLst>
                                      </p:cBhvr>
                                      <p:tavLst>
                                        <p:tav tm="0">
                                          <p:val>
                                            <p:strVal val="#ppt_x-#ppt_w*1.125000"/>
                                          </p:val>
                                        </p:tav>
                                        <p:tav tm="100000">
                                          <p:val>
                                            <p:strVal val="#ppt_x"/>
                                          </p:val>
                                        </p:tav>
                                      </p:tavLst>
                                    </p:anim>
                                    <p:animEffect transition="in" filter="wipe(right)">
                                      <p:cBhvr>
                                        <p:cTn id="14" dur="500"/>
                                        <p:tgtEl>
                                          <p:spTgt spid="5"/>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2">
                                            <p:txEl>
                                              <p:pRg st="0" end="0"/>
                                            </p:txEl>
                                          </p:spTgt>
                                        </p:tgtEl>
                                        <p:attrNameLst>
                                          <p:attrName>style.visibility</p:attrName>
                                        </p:attrNameLst>
                                      </p:cBhvr>
                                      <p:to>
                                        <p:strVal val="visible"/>
                                      </p:to>
                                    </p:set>
                                    <p:anim calcmode="lin" valueType="num">
                                      <p:cBhvr additive="base">
                                        <p:cTn id="19" dur="500" fill="hold"/>
                                        <p:tgtEl>
                                          <p:spTgt spid="2">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2">
                                            <p:txEl>
                                              <p:pRg st="1" end="1"/>
                                            </p:txEl>
                                          </p:spTgt>
                                        </p:tgtEl>
                                        <p:attrNameLst>
                                          <p:attrName>style.visibility</p:attrName>
                                        </p:attrNameLst>
                                      </p:cBhvr>
                                      <p:to>
                                        <p:strVal val="visible"/>
                                      </p:to>
                                    </p:set>
                                    <p:anim calcmode="lin" valueType="num">
                                      <p:cBhvr additive="base">
                                        <p:cTn id="25" dur="500" fill="hold"/>
                                        <p:tgtEl>
                                          <p:spTgt spid="2">
                                            <p:txEl>
                                              <p:pRg st="1" end="1"/>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6">
                                            <p:txEl>
                                              <p:pRg st="0" end="0"/>
                                            </p:txEl>
                                          </p:spTgt>
                                        </p:tgtEl>
                                        <p:attrNameLst>
                                          <p:attrName>style.visibility</p:attrName>
                                        </p:attrNameLst>
                                      </p:cBhvr>
                                      <p:to>
                                        <p:strVal val="visible"/>
                                      </p:to>
                                    </p:set>
                                    <p:anim calcmode="lin" valueType="num">
                                      <p:cBhvr additive="base">
                                        <p:cTn id="31"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12" presetClass="entr" presetSubtype="8"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additive="base">
                                        <p:cTn id="37" dur="500"/>
                                        <p:tgtEl>
                                          <p:spTgt spid="8"/>
                                        </p:tgtEl>
                                        <p:attrNameLst>
                                          <p:attrName>ppt_x</p:attrName>
                                        </p:attrNameLst>
                                      </p:cBhvr>
                                      <p:tavLst>
                                        <p:tav tm="0">
                                          <p:val>
                                            <p:strVal val="#ppt_x-#ppt_w*1.125000"/>
                                          </p:val>
                                        </p:tav>
                                        <p:tav tm="100000">
                                          <p:val>
                                            <p:strVal val="#ppt_x"/>
                                          </p:val>
                                        </p:tav>
                                      </p:tavLst>
                                    </p:anim>
                                    <p:animEffect transition="in" filter="wipe(right)">
                                      <p:cBhvr>
                                        <p:cTn id="38" dur="500"/>
                                        <p:tgtEl>
                                          <p:spTgt spid="8"/>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
                                            <p:bg/>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2" fill="hold" nodeType="clickEffect">
                                  <p:stCondLst>
                                    <p:cond delay="0"/>
                                  </p:stCondLst>
                                  <p:childTnLst>
                                    <p:set>
                                      <p:cBhvr>
                                        <p:cTn id="48" dur="1" fill="hold">
                                          <p:stCondLst>
                                            <p:cond delay="0"/>
                                          </p:stCondLst>
                                        </p:cTn>
                                        <p:tgtEl>
                                          <p:spTgt spid="7">
                                            <p:txEl>
                                              <p:pRg st="0" end="0"/>
                                            </p:txEl>
                                          </p:spTgt>
                                        </p:tgtEl>
                                        <p:attrNameLst>
                                          <p:attrName>style.visibility</p:attrName>
                                        </p:attrNameLst>
                                      </p:cBhvr>
                                      <p:to>
                                        <p:strVal val="visible"/>
                                      </p:to>
                                    </p:set>
                                    <p:anim calcmode="lin" valueType="num">
                                      <p:cBhvr additive="base">
                                        <p:cTn id="49" dur="500" fill="hold"/>
                                        <p:tgtEl>
                                          <p:spTgt spid="7">
                                            <p:txEl>
                                              <p:pRg st="0" end="0"/>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12" presetClass="entr" presetSubtype="8" fill="hold" nodeType="clickEffect">
                                  <p:stCondLst>
                                    <p:cond delay="0"/>
                                  </p:stCondLst>
                                  <p:childTnLst>
                                    <p:set>
                                      <p:cBhvr>
                                        <p:cTn id="54" dur="1" fill="hold">
                                          <p:stCondLst>
                                            <p:cond delay="0"/>
                                          </p:stCondLst>
                                        </p:cTn>
                                        <p:tgtEl>
                                          <p:spTgt spid="14"/>
                                        </p:tgtEl>
                                        <p:attrNameLst>
                                          <p:attrName>style.visibility</p:attrName>
                                        </p:attrNameLst>
                                      </p:cBhvr>
                                      <p:to>
                                        <p:strVal val="visible"/>
                                      </p:to>
                                    </p:set>
                                    <p:anim calcmode="lin" valueType="num">
                                      <p:cBhvr additive="base">
                                        <p:cTn id="55" dur="500"/>
                                        <p:tgtEl>
                                          <p:spTgt spid="14"/>
                                        </p:tgtEl>
                                        <p:attrNameLst>
                                          <p:attrName>ppt_x</p:attrName>
                                        </p:attrNameLst>
                                      </p:cBhvr>
                                      <p:tavLst>
                                        <p:tav tm="0">
                                          <p:val>
                                            <p:strVal val="#ppt_x-#ppt_w*1.125000"/>
                                          </p:val>
                                        </p:tav>
                                        <p:tav tm="100000">
                                          <p:val>
                                            <p:strVal val="#ppt_x"/>
                                          </p:val>
                                        </p:tav>
                                      </p:tavLst>
                                    </p:anim>
                                    <p:animEffect transition="in" filter="wipe(right)">
                                      <p:cBhvr>
                                        <p:cTn id="56" dur="500"/>
                                        <p:tgtEl>
                                          <p:spTgt spid="14"/>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7">
                                            <p:bg/>
                                          </p:spTgt>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5" presetClass="entr" presetSubtype="10" fill="hold" grpId="0" nodeType="clickEffect">
                                  <p:stCondLst>
                                    <p:cond delay="0"/>
                                  </p:stCondLst>
                                  <p:childTnLst>
                                    <p:set>
                                      <p:cBhvr>
                                        <p:cTn id="66" dur="1" fill="hold">
                                          <p:stCondLst>
                                            <p:cond delay="0"/>
                                          </p:stCondLst>
                                        </p:cTn>
                                        <p:tgtEl>
                                          <p:spTgt spid="9"/>
                                        </p:tgtEl>
                                        <p:attrNameLst>
                                          <p:attrName>style.visibility</p:attrName>
                                        </p:attrNameLst>
                                      </p:cBhvr>
                                      <p:to>
                                        <p:strVal val="visible"/>
                                      </p:to>
                                    </p:set>
                                    <p:animEffect transition="in" filter="checkerboard(across)">
                                      <p:cBhvr>
                                        <p:cTn id="67" dur="500"/>
                                        <p:tgtEl>
                                          <p:spTgt spid="9"/>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5" presetClass="entr" presetSubtype="10" fill="hold" grpId="0" nodeType="clickEffect">
                                  <p:stCondLst>
                                    <p:cond delay="0"/>
                                  </p:stCondLst>
                                  <p:childTnLst>
                                    <p:set>
                                      <p:cBhvr>
                                        <p:cTn id="71" dur="1" fill="hold">
                                          <p:stCondLst>
                                            <p:cond delay="0"/>
                                          </p:stCondLst>
                                        </p:cTn>
                                        <p:tgtEl>
                                          <p:spTgt spid="11"/>
                                        </p:tgtEl>
                                        <p:attrNameLst>
                                          <p:attrName>style.visibility</p:attrName>
                                        </p:attrNameLst>
                                      </p:cBhvr>
                                      <p:to>
                                        <p:strVal val="visible"/>
                                      </p:to>
                                    </p:set>
                                    <p:animEffect transition="in" filter="checkerboard(across)">
                                      <p:cBhvr>
                                        <p:cTn id="72" dur="500"/>
                                        <p:tgtEl>
                                          <p:spTgt spid="11"/>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5" presetClass="entr" presetSubtype="10" fill="hold" grpId="0" nodeType="clickEffect">
                                  <p:stCondLst>
                                    <p:cond delay="0"/>
                                  </p:stCondLst>
                                  <p:childTnLst>
                                    <p:set>
                                      <p:cBhvr>
                                        <p:cTn id="76" dur="1" fill="hold">
                                          <p:stCondLst>
                                            <p:cond delay="0"/>
                                          </p:stCondLst>
                                        </p:cTn>
                                        <p:tgtEl>
                                          <p:spTgt spid="13"/>
                                        </p:tgtEl>
                                        <p:attrNameLst>
                                          <p:attrName>style.visibility</p:attrName>
                                        </p:attrNameLst>
                                      </p:cBhvr>
                                      <p:to>
                                        <p:strVal val="visible"/>
                                      </p:to>
                                    </p:set>
                                    <p:animEffect transition="in" filter="checkerboard(across)">
                                      <p:cBhvr>
                                        <p:cTn id="77" dur="500"/>
                                        <p:tgtEl>
                                          <p:spTgt spid="13"/>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1" presetClass="exit" presetSubtype="0" fill="hold" grpId="1" nodeType="clickEffect">
                                  <p:stCondLst>
                                    <p:cond delay="0"/>
                                  </p:stCondLst>
                                  <p:childTnLst>
                                    <p:set>
                                      <p:cBhvr>
                                        <p:cTn id="81" dur="1" fill="hold">
                                          <p:stCondLst>
                                            <p:cond delay="0"/>
                                          </p:stCondLst>
                                        </p:cTn>
                                        <p:tgtEl>
                                          <p:spTgt spid="3"/>
                                        </p:tgtEl>
                                        <p:attrNameLst>
                                          <p:attrName>style.visibility</p:attrName>
                                        </p:attrNameLst>
                                      </p:cBhvr>
                                      <p:to>
                                        <p:strVal val="hidden"/>
                                      </p:to>
                                    </p:set>
                                  </p:childTnLst>
                                </p:cTn>
                              </p:par>
                            </p:childTnLst>
                          </p:cTn>
                        </p:par>
                      </p:childTnLst>
                    </p:cTn>
                  </p:par>
                  <p:par>
                    <p:cTn id="82" fill="hold" nodeType="clickPar">
                      <p:stCondLst>
                        <p:cond delay="indefinite"/>
                      </p:stCondLst>
                      <p:childTnLst>
                        <p:par>
                          <p:cTn id="83" fill="hold" nodeType="withGroup">
                            <p:stCondLst>
                              <p:cond delay="0"/>
                            </p:stCondLst>
                            <p:childTnLst>
                              <p:par>
                                <p:cTn id="84" presetID="1" presetClass="exit" presetSubtype="0" fill="hold" nodeType="clickEffect">
                                  <p:stCondLst>
                                    <p:cond delay="0"/>
                                  </p:stCondLst>
                                  <p:childTnLst>
                                    <p:set>
                                      <p:cBhvr>
                                        <p:cTn id="85" dur="1" fill="hold">
                                          <p:stCondLst>
                                            <p:cond delay="0"/>
                                          </p:stCondLst>
                                        </p:cTn>
                                        <p:tgtEl>
                                          <p:spTgt spid="5"/>
                                        </p:tgtEl>
                                        <p:attrNameLst>
                                          <p:attrName>style.visibility</p:attrName>
                                        </p:attrNameLst>
                                      </p:cBhvr>
                                      <p:to>
                                        <p:strVal val="hidden"/>
                                      </p:to>
                                    </p:set>
                                  </p:childTnLst>
                                </p:cTn>
                              </p:par>
                            </p:childTnLst>
                          </p:cTn>
                        </p:par>
                      </p:childTnLst>
                    </p:cTn>
                  </p:par>
                  <p:par>
                    <p:cTn id="86" fill="hold" nodeType="clickPar">
                      <p:stCondLst>
                        <p:cond delay="indefinite"/>
                      </p:stCondLst>
                      <p:childTnLst>
                        <p:par>
                          <p:cTn id="87" fill="hold" nodeType="withGroup">
                            <p:stCondLst>
                              <p:cond delay="0"/>
                            </p:stCondLst>
                            <p:childTnLst>
                              <p:par>
                                <p:cTn id="88" presetID="1" presetClass="exit" presetSubtype="0" fill="hold" grpId="0" nodeType="clickEffect">
                                  <p:stCondLst>
                                    <p:cond delay="0"/>
                                  </p:stCondLst>
                                  <p:childTnLst>
                                    <p:set>
                                      <p:cBhvr>
                                        <p:cTn id="89" dur="1" fill="hold">
                                          <p:stCondLst>
                                            <p:cond delay="0"/>
                                          </p:stCondLst>
                                        </p:cTn>
                                        <p:tgtEl>
                                          <p:spTgt spid="2">
                                            <p:txEl>
                                              <p:pRg st="0" end="0"/>
                                            </p:txEl>
                                          </p:spTgt>
                                        </p:tgtEl>
                                        <p:attrNameLst>
                                          <p:attrName>style.visibility</p:attrName>
                                        </p:attrNameLst>
                                      </p:cBhvr>
                                      <p:to>
                                        <p:strVal val="hidden"/>
                                      </p:to>
                                    </p:set>
                                  </p:childTnLst>
                                </p:cTn>
                              </p:par>
                              <p:par>
                                <p:cTn id="90" presetID="1" presetClass="exit" presetSubtype="0" fill="hold" grpId="0" nodeType="withEffect">
                                  <p:stCondLst>
                                    <p:cond delay="0"/>
                                  </p:stCondLst>
                                  <p:childTnLst>
                                    <p:set>
                                      <p:cBhvr>
                                        <p:cTn id="91" dur="1" fill="hold">
                                          <p:stCondLst>
                                            <p:cond delay="0"/>
                                          </p:stCondLst>
                                        </p:cTn>
                                        <p:tgtEl>
                                          <p:spTgt spid="2">
                                            <p:txEl>
                                              <p:pRg st="1" end="1"/>
                                            </p:txEl>
                                          </p:spTgt>
                                        </p:tgtEl>
                                        <p:attrNameLst>
                                          <p:attrName>style.visibility</p:attrName>
                                        </p:attrNameLst>
                                      </p:cBhvr>
                                      <p:to>
                                        <p:strVal val="hidden"/>
                                      </p:to>
                                    </p:set>
                                  </p:childTnLst>
                                </p:cTn>
                              </p:par>
                            </p:childTnLst>
                          </p:cTn>
                        </p:par>
                      </p:childTnLst>
                    </p:cTn>
                  </p:par>
                  <p:par>
                    <p:cTn id="92" fill="hold" nodeType="clickPar">
                      <p:stCondLst>
                        <p:cond delay="indefinite"/>
                      </p:stCondLst>
                      <p:childTnLst>
                        <p:par>
                          <p:cTn id="93" fill="hold" nodeType="withGroup">
                            <p:stCondLst>
                              <p:cond delay="0"/>
                            </p:stCondLst>
                            <p:childTnLst>
                              <p:par>
                                <p:cTn id="94" presetID="1" presetClass="exit" presetSubtype="0" fill="hold" grpId="1" nodeType="clickEffect">
                                  <p:stCondLst>
                                    <p:cond delay="0"/>
                                  </p:stCondLst>
                                  <p:childTnLst>
                                    <p:set>
                                      <p:cBhvr>
                                        <p:cTn id="95" dur="1" fill="hold">
                                          <p:stCondLst>
                                            <p:cond delay="0"/>
                                          </p:stCondLst>
                                        </p:cTn>
                                        <p:tgtEl>
                                          <p:spTgt spid="6">
                                            <p:txEl>
                                              <p:pRg st="0" end="0"/>
                                            </p:txEl>
                                          </p:spTgt>
                                        </p:tgtEl>
                                        <p:attrNameLst>
                                          <p:attrName>style.visibility</p:attrName>
                                        </p:attrNameLst>
                                      </p:cBhvr>
                                      <p:to>
                                        <p:strVal val="hidden"/>
                                      </p:to>
                                    </p:set>
                                  </p:childTnLst>
                                </p:cTn>
                              </p:par>
                              <p:par>
                                <p:cTn id="96" presetID="1" presetClass="exit" presetSubtype="0" fill="hold" grpId="1" nodeType="withEffect">
                                  <p:stCondLst>
                                    <p:cond delay="0"/>
                                  </p:stCondLst>
                                  <p:childTnLst>
                                    <p:set>
                                      <p:cBhvr>
                                        <p:cTn id="97" dur="1" fill="hold">
                                          <p:stCondLst>
                                            <p:cond delay="0"/>
                                          </p:stCondLst>
                                        </p:cTn>
                                        <p:tgtEl>
                                          <p:spTgt spid="6">
                                            <p:bg/>
                                          </p:spTgt>
                                        </p:tgtEl>
                                        <p:attrNameLst>
                                          <p:attrName>style.visibility</p:attrName>
                                        </p:attrNameLst>
                                      </p:cBhvr>
                                      <p:to>
                                        <p:strVal val="hidden"/>
                                      </p:to>
                                    </p:set>
                                  </p:childTnLst>
                                </p:cTn>
                              </p:par>
                            </p:childTnLst>
                          </p:cTn>
                        </p:par>
                      </p:childTnLst>
                    </p:cTn>
                  </p:par>
                  <p:par>
                    <p:cTn id="98" fill="hold" nodeType="clickPar">
                      <p:stCondLst>
                        <p:cond delay="indefinite"/>
                      </p:stCondLst>
                      <p:childTnLst>
                        <p:par>
                          <p:cTn id="99" fill="hold" nodeType="withGroup">
                            <p:stCondLst>
                              <p:cond delay="0"/>
                            </p:stCondLst>
                            <p:childTnLst>
                              <p:par>
                                <p:cTn id="100" presetID="1" presetClass="exit" presetSubtype="0" fill="hold" nodeType="clickEffect">
                                  <p:stCondLst>
                                    <p:cond delay="0"/>
                                  </p:stCondLst>
                                  <p:childTnLst>
                                    <p:set>
                                      <p:cBhvr>
                                        <p:cTn id="101" dur="1" fill="hold">
                                          <p:stCondLst>
                                            <p:cond delay="0"/>
                                          </p:stCondLst>
                                        </p:cTn>
                                        <p:tgtEl>
                                          <p:spTgt spid="8"/>
                                        </p:tgtEl>
                                        <p:attrNameLst>
                                          <p:attrName>style.visibility</p:attrName>
                                        </p:attrNameLst>
                                      </p:cBhvr>
                                      <p:to>
                                        <p:strVal val="hidden"/>
                                      </p:to>
                                    </p:set>
                                  </p:childTnLst>
                                </p:cTn>
                              </p:par>
                            </p:childTnLst>
                          </p:cTn>
                        </p:par>
                      </p:childTnLst>
                    </p:cTn>
                  </p:par>
                  <p:par>
                    <p:cTn id="102" fill="hold" nodeType="clickPar">
                      <p:stCondLst>
                        <p:cond delay="indefinite"/>
                      </p:stCondLst>
                      <p:childTnLst>
                        <p:par>
                          <p:cTn id="103" fill="hold" nodeType="withGroup">
                            <p:stCondLst>
                              <p:cond delay="0"/>
                            </p:stCondLst>
                            <p:childTnLst>
                              <p:par>
                                <p:cTn id="104" presetID="1" presetClass="exit" presetSubtype="0" fill="hold" grpId="1" nodeType="clickEffect">
                                  <p:stCondLst>
                                    <p:cond delay="0"/>
                                  </p:stCondLst>
                                  <p:childTnLst>
                                    <p:set>
                                      <p:cBhvr>
                                        <p:cTn id="105" dur="1" fill="hold">
                                          <p:stCondLst>
                                            <p:cond delay="0"/>
                                          </p:stCondLst>
                                        </p:cTn>
                                        <p:tgtEl>
                                          <p:spTgt spid="7">
                                            <p:txEl>
                                              <p:pRg st="0" end="0"/>
                                            </p:txEl>
                                          </p:spTgt>
                                        </p:tgtEl>
                                        <p:attrNameLst>
                                          <p:attrName>style.visibility</p:attrName>
                                        </p:attrNameLst>
                                      </p:cBhvr>
                                      <p:to>
                                        <p:strVal val="hidden"/>
                                      </p:to>
                                    </p:set>
                                  </p:childTnLst>
                                </p:cTn>
                              </p:par>
                              <p:par>
                                <p:cTn id="106" presetID="1" presetClass="exit" presetSubtype="0" fill="hold" grpId="1" nodeType="withEffect">
                                  <p:stCondLst>
                                    <p:cond delay="0"/>
                                  </p:stCondLst>
                                  <p:childTnLst>
                                    <p:set>
                                      <p:cBhvr>
                                        <p:cTn id="107" dur="1" fill="hold">
                                          <p:stCondLst>
                                            <p:cond delay="0"/>
                                          </p:stCondLst>
                                        </p:cTn>
                                        <p:tgtEl>
                                          <p:spTgt spid="7">
                                            <p:bg/>
                                          </p:spTgt>
                                        </p:tgtEl>
                                        <p:attrNameLst>
                                          <p:attrName>style.visibility</p:attrName>
                                        </p:attrNameLst>
                                      </p:cBhvr>
                                      <p:to>
                                        <p:strVal val="hidden"/>
                                      </p:to>
                                    </p:set>
                                  </p:childTnLst>
                                </p:cTn>
                              </p:par>
                            </p:childTnLst>
                          </p:cTn>
                        </p:par>
                      </p:childTnLst>
                    </p:cTn>
                  </p:par>
                  <p:par>
                    <p:cTn id="108" fill="hold" nodeType="clickPar">
                      <p:stCondLst>
                        <p:cond delay="indefinite"/>
                      </p:stCondLst>
                      <p:childTnLst>
                        <p:par>
                          <p:cTn id="109" fill="hold" nodeType="withGroup">
                            <p:stCondLst>
                              <p:cond delay="0"/>
                            </p:stCondLst>
                            <p:childTnLst>
                              <p:par>
                                <p:cTn id="110" presetID="1" presetClass="exit" presetSubtype="0" fill="hold" nodeType="clickEffect">
                                  <p:stCondLst>
                                    <p:cond delay="0"/>
                                  </p:stCondLst>
                                  <p:childTnLst>
                                    <p:set>
                                      <p:cBhvr>
                                        <p:cTn id="111" dur="1" fill="hold">
                                          <p:stCondLst>
                                            <p:cond delay="0"/>
                                          </p:stCondLst>
                                        </p:cTn>
                                        <p:tgtEl>
                                          <p:spTgt spid="14"/>
                                        </p:tgtEl>
                                        <p:attrNameLst>
                                          <p:attrName>style.visibility</p:attrName>
                                        </p:attrNameLst>
                                      </p:cBhvr>
                                      <p:to>
                                        <p:strVal val="hidden"/>
                                      </p:to>
                                    </p:set>
                                  </p:childTnLst>
                                </p:cTn>
                              </p:par>
                            </p:childTnLst>
                          </p:cTn>
                        </p:par>
                      </p:childTnLst>
                    </p:cTn>
                  </p:par>
                  <p:par>
                    <p:cTn id="112" fill="hold" nodeType="clickPar">
                      <p:stCondLst>
                        <p:cond delay="indefinite"/>
                      </p:stCondLst>
                      <p:childTnLst>
                        <p:par>
                          <p:cTn id="113" fill="hold" nodeType="withGroup">
                            <p:stCondLst>
                              <p:cond delay="0"/>
                            </p:stCondLst>
                            <p:childTnLst>
                              <p:par>
                                <p:cTn id="114" presetID="1" presetClass="exit" presetSubtype="0" fill="hold" grpId="1" nodeType="clickEffect">
                                  <p:stCondLst>
                                    <p:cond delay="0"/>
                                  </p:stCondLst>
                                  <p:childTnLst>
                                    <p:set>
                                      <p:cBhvr>
                                        <p:cTn id="115" dur="1" fill="hold">
                                          <p:stCondLst>
                                            <p:cond delay="0"/>
                                          </p:stCondLst>
                                        </p:cTn>
                                        <p:tgtEl>
                                          <p:spTgt spid="9"/>
                                        </p:tgtEl>
                                        <p:attrNameLst>
                                          <p:attrName>style.visibility</p:attrName>
                                        </p:attrNameLst>
                                      </p:cBhvr>
                                      <p:to>
                                        <p:strVal val="hidden"/>
                                      </p:to>
                                    </p:set>
                                  </p:childTnLst>
                                </p:cTn>
                              </p:par>
                            </p:childTnLst>
                          </p:cTn>
                        </p:par>
                      </p:childTnLst>
                    </p:cTn>
                  </p:par>
                  <p:par>
                    <p:cTn id="116" fill="hold" nodeType="clickPar">
                      <p:stCondLst>
                        <p:cond delay="indefinite"/>
                      </p:stCondLst>
                      <p:childTnLst>
                        <p:par>
                          <p:cTn id="117" fill="hold" nodeType="withGroup">
                            <p:stCondLst>
                              <p:cond delay="0"/>
                            </p:stCondLst>
                            <p:childTnLst>
                              <p:par>
                                <p:cTn id="118" presetID="1" presetClass="exit" presetSubtype="0" fill="hold" grpId="1" nodeType="clickEffect">
                                  <p:stCondLst>
                                    <p:cond delay="0"/>
                                  </p:stCondLst>
                                  <p:childTnLst>
                                    <p:set>
                                      <p:cBhvr>
                                        <p:cTn id="119" dur="1" fill="hold">
                                          <p:stCondLst>
                                            <p:cond delay="0"/>
                                          </p:stCondLst>
                                        </p:cTn>
                                        <p:tgtEl>
                                          <p:spTgt spid="11"/>
                                        </p:tgtEl>
                                        <p:attrNameLst>
                                          <p:attrName>style.visibility</p:attrName>
                                        </p:attrNameLst>
                                      </p:cBhvr>
                                      <p:to>
                                        <p:strVal val="hidden"/>
                                      </p:to>
                                    </p:set>
                                  </p:childTnLst>
                                </p:cTn>
                              </p:par>
                            </p:childTnLst>
                          </p:cTn>
                        </p:par>
                      </p:childTnLst>
                    </p:cTn>
                  </p:par>
                  <p:par>
                    <p:cTn id="120" fill="hold" nodeType="clickPar">
                      <p:stCondLst>
                        <p:cond delay="indefinite"/>
                      </p:stCondLst>
                      <p:childTnLst>
                        <p:par>
                          <p:cTn id="121" fill="hold" nodeType="withGroup">
                            <p:stCondLst>
                              <p:cond delay="0"/>
                            </p:stCondLst>
                            <p:childTnLst>
                              <p:par>
                                <p:cTn id="122" presetID="1" presetClass="exit" presetSubtype="0" fill="hold" grpId="1" nodeType="clickEffect">
                                  <p:stCondLst>
                                    <p:cond delay="0"/>
                                  </p:stCondLst>
                                  <p:childTnLst>
                                    <p:set>
                                      <p:cBhvr>
                                        <p:cTn id="123" dur="1" fill="hold">
                                          <p:stCondLst>
                                            <p:cond delay="0"/>
                                          </p:stCondLst>
                                        </p:cTn>
                                        <p:tgtEl>
                                          <p:spTgt spid="13"/>
                                        </p:tgtEl>
                                        <p:attrNameLst>
                                          <p:attrName>style.visibility</p:attrName>
                                        </p:attrNameLst>
                                      </p:cBhvr>
                                      <p:to>
                                        <p:strVal val="hidden"/>
                                      </p:to>
                                    </p:set>
                                  </p:childTnLst>
                                </p:cTn>
                              </p:par>
                            </p:childTnLst>
                          </p:cTn>
                        </p:par>
                      </p:childTnLst>
                    </p:cTn>
                  </p:par>
                  <p:par>
                    <p:cTn id="124" fill="hold" nodeType="clickPar">
                      <p:stCondLst>
                        <p:cond delay="indefinite"/>
                      </p:stCondLst>
                      <p:childTnLst>
                        <p:par>
                          <p:cTn id="125" fill="hold" nodeType="withGroup">
                            <p:stCondLst>
                              <p:cond delay="0"/>
                            </p:stCondLst>
                            <p:childTnLst>
                              <p:par>
                                <p:cTn id="126" presetID="22" presetClass="entr" presetSubtype="8" fill="hold" nodeType="clickEffect">
                                  <p:stCondLst>
                                    <p:cond delay="0"/>
                                  </p:stCondLst>
                                  <p:childTnLst>
                                    <p:set>
                                      <p:cBhvr>
                                        <p:cTn id="127" dur="1" fill="hold">
                                          <p:stCondLst>
                                            <p:cond delay="0"/>
                                          </p:stCondLst>
                                        </p:cTn>
                                        <p:tgtEl>
                                          <p:spTgt spid="18">
                                            <p:txEl>
                                              <p:pRg st="0" end="0"/>
                                            </p:txEl>
                                          </p:spTgt>
                                        </p:tgtEl>
                                        <p:attrNameLst>
                                          <p:attrName>style.visibility</p:attrName>
                                        </p:attrNameLst>
                                      </p:cBhvr>
                                      <p:to>
                                        <p:strVal val="visible"/>
                                      </p:to>
                                    </p:set>
                                    <p:animEffect transition="in" filter="wipe(left)">
                                      <p:cBhvr>
                                        <p:cTn id="128" dur="500"/>
                                        <p:tgtEl>
                                          <p:spTgt spid="18">
                                            <p:txEl>
                                              <p:pRg st="0" end="0"/>
                                            </p:txEl>
                                          </p:spTgt>
                                        </p:tgtEl>
                                      </p:cBhvr>
                                    </p:animEffect>
                                  </p:childTnLst>
                                </p:cTn>
                              </p:par>
                            </p:childTnLst>
                          </p:cTn>
                        </p:par>
                      </p:childTnLst>
                    </p:cTn>
                  </p:par>
                  <p:par>
                    <p:cTn id="129" fill="hold" nodeType="clickPar">
                      <p:stCondLst>
                        <p:cond delay="indefinite"/>
                      </p:stCondLst>
                      <p:childTnLst>
                        <p:par>
                          <p:cTn id="130" fill="hold" nodeType="withGroup">
                            <p:stCondLst>
                              <p:cond delay="0"/>
                            </p:stCondLst>
                            <p:childTnLst>
                              <p:par>
                                <p:cTn id="131" presetID="22" presetClass="entr" presetSubtype="8" fill="hold" nodeType="clickEffect">
                                  <p:stCondLst>
                                    <p:cond delay="0"/>
                                  </p:stCondLst>
                                  <p:childTnLst>
                                    <p:set>
                                      <p:cBhvr>
                                        <p:cTn id="132" dur="1" fill="hold">
                                          <p:stCondLst>
                                            <p:cond delay="0"/>
                                          </p:stCondLst>
                                        </p:cTn>
                                        <p:tgtEl>
                                          <p:spTgt spid="18">
                                            <p:txEl>
                                              <p:pRg st="1" end="1"/>
                                            </p:txEl>
                                          </p:spTgt>
                                        </p:tgtEl>
                                        <p:attrNameLst>
                                          <p:attrName>style.visibility</p:attrName>
                                        </p:attrNameLst>
                                      </p:cBhvr>
                                      <p:to>
                                        <p:strVal val="visible"/>
                                      </p:to>
                                    </p:set>
                                    <p:animEffect transition="in" filter="wipe(left)">
                                      <p:cBhvr>
                                        <p:cTn id="133" dur="500"/>
                                        <p:tgtEl>
                                          <p:spTgt spid="18">
                                            <p:txEl>
                                              <p:pRg st="1" end="1"/>
                                            </p:txEl>
                                          </p:spTgt>
                                        </p:tgtEl>
                                      </p:cBhvr>
                                    </p:animEffect>
                                  </p:childTnLst>
                                </p:cTn>
                              </p:par>
                            </p:childTnLst>
                          </p:cTn>
                        </p:par>
                      </p:childTnLst>
                    </p:cTn>
                  </p:par>
                  <p:par>
                    <p:cTn id="134" fill="hold" nodeType="clickPar">
                      <p:stCondLst>
                        <p:cond delay="indefinite"/>
                      </p:stCondLst>
                      <p:childTnLst>
                        <p:par>
                          <p:cTn id="135" fill="hold" nodeType="withGroup">
                            <p:stCondLst>
                              <p:cond delay="0"/>
                            </p:stCondLst>
                            <p:childTnLst>
                              <p:par>
                                <p:cTn id="136" presetID="22" presetClass="entr" presetSubtype="8" fill="hold" nodeType="clickEffect">
                                  <p:stCondLst>
                                    <p:cond delay="0"/>
                                  </p:stCondLst>
                                  <p:childTnLst>
                                    <p:set>
                                      <p:cBhvr>
                                        <p:cTn id="137" dur="1" fill="hold">
                                          <p:stCondLst>
                                            <p:cond delay="0"/>
                                          </p:stCondLst>
                                        </p:cTn>
                                        <p:tgtEl>
                                          <p:spTgt spid="18">
                                            <p:txEl>
                                              <p:pRg st="2" end="2"/>
                                            </p:txEl>
                                          </p:spTgt>
                                        </p:tgtEl>
                                        <p:attrNameLst>
                                          <p:attrName>style.visibility</p:attrName>
                                        </p:attrNameLst>
                                      </p:cBhvr>
                                      <p:to>
                                        <p:strVal val="visible"/>
                                      </p:to>
                                    </p:set>
                                    <p:animEffect transition="in" filter="wipe(left)">
                                      <p:cBhvr>
                                        <p:cTn id="138" dur="500"/>
                                        <p:tgtEl>
                                          <p:spTgt spid="18">
                                            <p:txEl>
                                              <p:pRg st="2" end="2"/>
                                            </p:txEl>
                                          </p:spTgt>
                                        </p:tgtEl>
                                      </p:cBhvr>
                                    </p:animEffect>
                                  </p:childTnLst>
                                </p:cTn>
                              </p:par>
                            </p:childTnLst>
                          </p:cTn>
                        </p:par>
                      </p:childTnLst>
                    </p:cTn>
                  </p:par>
                  <p:par>
                    <p:cTn id="139" fill="hold" nodeType="clickPar">
                      <p:stCondLst>
                        <p:cond delay="indefinite"/>
                      </p:stCondLst>
                      <p:childTnLst>
                        <p:par>
                          <p:cTn id="140" fill="hold" nodeType="withGroup">
                            <p:stCondLst>
                              <p:cond delay="0"/>
                            </p:stCondLst>
                            <p:childTnLst>
                              <p:par>
                                <p:cTn id="141" presetID="6" presetClass="emph" presetSubtype="0" fill="hold" nodeType="clickEffect">
                                  <p:stCondLst>
                                    <p:cond delay="0"/>
                                  </p:stCondLst>
                                  <p:childTnLst>
                                    <p:animScale>
                                      <p:cBhvr>
                                        <p:cTn id="142" dur="2000" fill="hold"/>
                                        <p:tgtEl>
                                          <p:spTgt spid="18">
                                            <p:txEl>
                                              <p:pRg st="2" end="2"/>
                                            </p:txEl>
                                          </p:spTgt>
                                        </p:tgtEl>
                                      </p:cBhvr>
                                      <p:by x="150000" y="150000"/>
                                    </p:animScale>
                                  </p:childTnLst>
                                </p:cTn>
                              </p:par>
                            </p:childTnLst>
                          </p:cTn>
                        </p:par>
                      </p:childTnLst>
                    </p:cTn>
                  </p:par>
                  <p:par>
                    <p:cTn id="143" fill="hold" nodeType="clickPar">
                      <p:stCondLst>
                        <p:cond delay="indefinite"/>
                      </p:stCondLst>
                      <p:childTnLst>
                        <p:par>
                          <p:cTn id="144" fill="hold" nodeType="withGroup">
                            <p:stCondLst>
                              <p:cond delay="0"/>
                            </p:stCondLst>
                            <p:childTnLst>
                              <p:par>
                                <p:cTn id="145" presetID="55" presetClass="exit" presetSubtype="0" fill="hold" nodeType="clickEffect">
                                  <p:stCondLst>
                                    <p:cond delay="0"/>
                                  </p:stCondLst>
                                  <p:childTnLst>
                                    <p:anim calcmode="lin" valueType="num">
                                      <p:cBhvr>
                                        <p:cTn id="146" dur="1000"/>
                                        <p:tgtEl>
                                          <p:spTgt spid="18">
                                            <p:txEl>
                                              <p:pRg st="2" end="2"/>
                                            </p:txEl>
                                          </p:spTgt>
                                        </p:tgtEl>
                                        <p:attrNameLst>
                                          <p:attrName>ppt_w</p:attrName>
                                        </p:attrNameLst>
                                      </p:cBhvr>
                                      <p:tavLst>
                                        <p:tav tm="0">
                                          <p:val>
                                            <p:strVal val="ppt_w"/>
                                          </p:val>
                                        </p:tav>
                                        <p:tav tm="100000">
                                          <p:val>
                                            <p:strVal val="ppt_w*0.70"/>
                                          </p:val>
                                        </p:tav>
                                      </p:tavLst>
                                    </p:anim>
                                    <p:anim calcmode="lin" valueType="num">
                                      <p:cBhvr>
                                        <p:cTn id="147" dur="1000"/>
                                        <p:tgtEl>
                                          <p:spTgt spid="18">
                                            <p:txEl>
                                              <p:pRg st="2" end="2"/>
                                            </p:txEl>
                                          </p:spTgt>
                                        </p:tgtEl>
                                        <p:attrNameLst>
                                          <p:attrName>ppt_h</p:attrName>
                                        </p:attrNameLst>
                                      </p:cBhvr>
                                      <p:tavLst>
                                        <p:tav tm="0">
                                          <p:val>
                                            <p:strVal val="ppt_h"/>
                                          </p:val>
                                        </p:tav>
                                        <p:tav tm="100000">
                                          <p:val>
                                            <p:strVal val="ppt_h"/>
                                          </p:val>
                                        </p:tav>
                                      </p:tavLst>
                                    </p:anim>
                                    <p:animEffect transition="out" filter="fade">
                                      <p:cBhvr>
                                        <p:cTn id="148" dur="1000"/>
                                        <p:tgtEl>
                                          <p:spTgt spid="18">
                                            <p:txEl>
                                              <p:pRg st="2" end="2"/>
                                            </p:txEl>
                                          </p:spTgt>
                                        </p:tgtEl>
                                      </p:cBhvr>
                                    </p:animEffect>
                                    <p:set>
                                      <p:cBhvr>
                                        <p:cTn id="149" dur="1" fill="hold">
                                          <p:stCondLst>
                                            <p:cond delay="999"/>
                                          </p:stCondLst>
                                        </p:cTn>
                                        <p:tgtEl>
                                          <p:spTgt spid="18">
                                            <p:txEl>
                                              <p:pRg st="2" end="2"/>
                                            </p:txEl>
                                          </p:spTgt>
                                        </p:tgtEl>
                                        <p:attrNameLst>
                                          <p:attrName>style.visibility</p:attrName>
                                        </p:attrNameLst>
                                      </p:cBhvr>
                                      <p:to>
                                        <p:strVal val="hidden"/>
                                      </p:to>
                                    </p:set>
                                  </p:childTnLst>
                                </p:cTn>
                              </p:par>
                            </p:childTnLst>
                          </p:cTn>
                        </p:par>
                      </p:childTnLst>
                    </p:cTn>
                  </p:par>
                  <p:par>
                    <p:cTn id="150" fill="hold" nodeType="clickPar">
                      <p:stCondLst>
                        <p:cond delay="indefinite"/>
                      </p:stCondLst>
                      <p:childTnLst>
                        <p:par>
                          <p:cTn id="151" fill="hold" nodeType="withGroup">
                            <p:stCondLst>
                              <p:cond delay="0"/>
                            </p:stCondLst>
                            <p:childTnLst>
                              <p:par>
                                <p:cTn id="152" presetID="12" presetClass="entr" presetSubtype="1" fill="hold" nodeType="clickEffect">
                                  <p:stCondLst>
                                    <p:cond delay="0"/>
                                  </p:stCondLst>
                                  <p:childTnLst>
                                    <p:set>
                                      <p:cBhvr>
                                        <p:cTn id="153" dur="1" fill="hold">
                                          <p:stCondLst>
                                            <p:cond delay="0"/>
                                          </p:stCondLst>
                                        </p:cTn>
                                        <p:tgtEl>
                                          <p:spTgt spid="18">
                                            <p:txEl>
                                              <p:pRg st="3" end="3"/>
                                            </p:txEl>
                                          </p:spTgt>
                                        </p:tgtEl>
                                        <p:attrNameLst>
                                          <p:attrName>style.visibility</p:attrName>
                                        </p:attrNameLst>
                                      </p:cBhvr>
                                      <p:to>
                                        <p:strVal val="visible"/>
                                      </p:to>
                                    </p:set>
                                    <p:anim calcmode="lin" valueType="num">
                                      <p:cBhvr additive="base">
                                        <p:cTn id="154" dur="500"/>
                                        <p:tgtEl>
                                          <p:spTgt spid="18">
                                            <p:txEl>
                                              <p:pRg st="3" end="3"/>
                                            </p:txEl>
                                          </p:spTgt>
                                        </p:tgtEl>
                                        <p:attrNameLst>
                                          <p:attrName>ppt_y</p:attrName>
                                        </p:attrNameLst>
                                      </p:cBhvr>
                                      <p:tavLst>
                                        <p:tav tm="0">
                                          <p:val>
                                            <p:strVal val="#ppt_y-#ppt_h*1.125000"/>
                                          </p:val>
                                        </p:tav>
                                        <p:tav tm="100000">
                                          <p:val>
                                            <p:strVal val="#ppt_y"/>
                                          </p:val>
                                        </p:tav>
                                      </p:tavLst>
                                    </p:anim>
                                    <p:animEffect transition="in" filter="wipe(down)">
                                      <p:cBhvr>
                                        <p:cTn id="155" dur="500"/>
                                        <p:tgtEl>
                                          <p:spTgt spid="18">
                                            <p:txEl>
                                              <p:pRg st="3" end="3"/>
                                            </p:txEl>
                                          </p:spTgt>
                                        </p:tgtEl>
                                      </p:cBhvr>
                                    </p:animEffect>
                                  </p:childTnLst>
                                </p:cTn>
                              </p:par>
                            </p:childTnLst>
                          </p:cTn>
                        </p:par>
                      </p:childTnLst>
                    </p:cTn>
                  </p:par>
                  <p:par>
                    <p:cTn id="156" fill="hold" nodeType="clickPar">
                      <p:stCondLst>
                        <p:cond delay="indefinite"/>
                      </p:stCondLst>
                      <p:childTnLst>
                        <p:par>
                          <p:cTn id="157" fill="hold" nodeType="withGroup">
                            <p:stCondLst>
                              <p:cond delay="0"/>
                            </p:stCondLst>
                            <p:childTnLst>
                              <p:par>
                                <p:cTn id="158" presetID="6" presetClass="emph" presetSubtype="0" fill="hold" nodeType="clickEffect">
                                  <p:stCondLst>
                                    <p:cond delay="0"/>
                                  </p:stCondLst>
                                  <p:childTnLst>
                                    <p:animScale>
                                      <p:cBhvr>
                                        <p:cTn id="159" dur="2000" fill="hold"/>
                                        <p:tgtEl>
                                          <p:spTgt spid="18">
                                            <p:txEl>
                                              <p:pRg st="3" end="3"/>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allAtOnce"/>
      <p:bldP spid="3" grpId="0"/>
      <p:bldP spid="3" grpId="1"/>
      <p:bldP spid="6" grpId="0" build="allAtOnce" animBg="1"/>
      <p:bldP spid="6" grpId="1" build="allAtOnce" animBg="1"/>
      <p:bldP spid="7" grpId="0" build="allAtOnce" animBg="1"/>
      <p:bldP spid="7" grpId="1" build="allAtOnce" animBg="1"/>
      <p:bldP spid="9" grpId="0" animBg="1"/>
      <p:bldP spid="9" grpId="1" animBg="1"/>
      <p:bldP spid="11" grpId="0" animBg="1"/>
      <p:bldP spid="11" grpId="1" animBg="1"/>
      <p:bldP spid="13" grpId="0" animBg="1"/>
      <p:bldP spid="13" grpId="1"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p>
            <a:endParaRPr lang="en-AU" altLang="en-US" smtClean="0"/>
          </a:p>
        </p:txBody>
      </p:sp>
      <p:sp>
        <p:nvSpPr>
          <p:cNvPr id="50179" name="Content Placeholder 2"/>
          <p:cNvSpPr>
            <a:spLocks noGrp="1"/>
          </p:cNvSpPr>
          <p:nvPr>
            <p:ph idx="1"/>
          </p:nvPr>
        </p:nvSpPr>
        <p:spPr/>
        <p:txBody>
          <a:bodyPr/>
          <a:lstStyle/>
          <a:p>
            <a:endParaRPr lang="en-AU" altLang="en-US" smtClean="0"/>
          </a:p>
        </p:txBody>
      </p:sp>
      <p:pic>
        <p:nvPicPr>
          <p:cNvPr id="50180"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463" y="762000"/>
            <a:ext cx="4922838" cy="598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81"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905375" y="762000"/>
            <a:ext cx="4149725" cy="594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a:xfrm>
            <a:off x="228600" y="0"/>
            <a:ext cx="8763000" cy="609600"/>
          </a:xfrm>
        </p:spPr>
        <p:txBody>
          <a:bodyPr/>
          <a:lstStyle/>
          <a:p>
            <a:pPr algn="ctr" eaLnBrk="1" hangingPunct="1"/>
            <a:r>
              <a:rPr lang="en-US" altLang="en-US" sz="2400" b="1" dirty="0" smtClean="0">
                <a:solidFill>
                  <a:schemeClr val="bg1"/>
                </a:solidFill>
                <a:cs typeface="Arial" panose="020B0604020202020204" pitchFamily="34" charset="0"/>
              </a:rPr>
              <a:t>Agreement/disagreement in muon and Earth frames </a:t>
            </a:r>
            <a:br>
              <a:rPr lang="en-US" altLang="en-US" sz="2400" b="1" dirty="0" smtClean="0">
                <a:solidFill>
                  <a:schemeClr val="bg1"/>
                </a:solidFill>
                <a:cs typeface="Arial" panose="020B0604020202020204" pitchFamily="34" charset="0"/>
              </a:rPr>
            </a:br>
            <a:r>
              <a:rPr lang="en-US" altLang="en-US" sz="2400" b="1" dirty="0" smtClean="0">
                <a:solidFill>
                  <a:schemeClr val="bg1"/>
                </a:solidFill>
                <a:cs typeface="Arial" panose="020B0604020202020204" pitchFamily="34" charset="0"/>
              </a:rPr>
              <a:t>(Frisch and Wilson cont.)</a:t>
            </a:r>
          </a:p>
        </p:txBody>
      </p:sp>
      <p:sp>
        <p:nvSpPr>
          <p:cNvPr id="3" name="TextBox 2"/>
          <p:cNvSpPr txBox="1"/>
          <p:nvPr/>
        </p:nvSpPr>
        <p:spPr>
          <a:xfrm>
            <a:off x="762000" y="1371600"/>
            <a:ext cx="7070725" cy="1816100"/>
          </a:xfrm>
          <a:prstGeom prst="rect">
            <a:avLst/>
          </a:prstGeom>
          <a:solidFill>
            <a:srgbClr val="CCFFCC"/>
          </a:solidFill>
        </p:spPr>
        <p:txBody>
          <a:bodyPr wrap="none">
            <a:spAutoFit/>
          </a:bodyPr>
          <a:lstStyle/>
          <a:p>
            <a:pPr eaLnBrk="1" hangingPunct="1">
              <a:defRPr/>
            </a:pPr>
            <a:r>
              <a:rPr lang="en-US" sz="2800" dirty="0">
                <a:latin typeface="Arial" charset="0"/>
                <a:ea typeface="ＭＳ Ｐゴシック" charset="0"/>
                <a:cs typeface="ＭＳ Ｐゴシック" charset="0"/>
              </a:rPr>
              <a:t>Agreement in both </a:t>
            </a:r>
            <a:r>
              <a:rPr lang="en-US" sz="2800" dirty="0" err="1">
                <a:latin typeface="Arial" charset="0"/>
                <a:ea typeface="ＭＳ Ｐゴシック" charset="0"/>
                <a:cs typeface="ＭＳ Ｐゴシック" charset="0"/>
              </a:rPr>
              <a:t>muon</a:t>
            </a:r>
            <a:r>
              <a:rPr lang="en-US" sz="2800" dirty="0">
                <a:latin typeface="Arial" charset="0"/>
                <a:ea typeface="ＭＳ Ｐゴシック" charset="0"/>
                <a:cs typeface="ＭＳ Ｐゴシック" charset="0"/>
              </a:rPr>
              <a:t> and Earth frames:</a:t>
            </a:r>
          </a:p>
          <a:p>
            <a:pPr marL="457200" indent="-457200" eaLnBrk="1" hangingPunct="1">
              <a:buFont typeface="Arial"/>
              <a:buChar char="•"/>
              <a:defRPr/>
            </a:pPr>
            <a:r>
              <a:rPr lang="en-US" sz="2800" dirty="0">
                <a:latin typeface="Arial" charset="0"/>
                <a:ea typeface="ＭＳ Ｐゴシック" charset="0"/>
                <a:cs typeface="ＭＳ Ｐゴシック" charset="0"/>
              </a:rPr>
              <a:t>Relative speed</a:t>
            </a:r>
          </a:p>
          <a:p>
            <a:pPr marL="457200" indent="-457200" eaLnBrk="1" hangingPunct="1">
              <a:buFont typeface="Arial"/>
              <a:buChar char="•"/>
              <a:defRPr/>
            </a:pPr>
            <a:r>
              <a:rPr lang="en-US" sz="2800" dirty="0">
                <a:latin typeface="Arial" charset="0"/>
                <a:ea typeface="ＭＳ Ｐゴシック" charset="0"/>
                <a:cs typeface="ＭＳ Ｐゴシック" charset="0"/>
              </a:rPr>
              <a:t>Number of physical decays of </a:t>
            </a:r>
            <a:r>
              <a:rPr lang="en-US" sz="2800" dirty="0" err="1">
                <a:latin typeface="Arial" charset="0"/>
                <a:ea typeface="ＭＳ Ｐゴシック" charset="0"/>
                <a:cs typeface="ＭＳ Ｐゴシック" charset="0"/>
              </a:rPr>
              <a:t>muons</a:t>
            </a:r>
            <a:endParaRPr lang="en-US" sz="2800" dirty="0">
              <a:latin typeface="Arial" charset="0"/>
              <a:ea typeface="ＭＳ Ｐゴシック" charset="0"/>
              <a:cs typeface="ＭＳ Ｐゴシック" charset="0"/>
            </a:endParaRPr>
          </a:p>
          <a:p>
            <a:pPr marL="457200" indent="-457200" eaLnBrk="1" hangingPunct="1">
              <a:buFont typeface="Arial"/>
              <a:buChar char="•"/>
              <a:defRPr/>
            </a:pPr>
            <a:r>
              <a:rPr lang="en-US" sz="2800" dirty="0">
                <a:latin typeface="Arial" charset="0"/>
                <a:ea typeface="ＭＳ Ｐゴシック" charset="0"/>
                <a:cs typeface="ＭＳ Ｐゴシック" charset="0"/>
              </a:rPr>
              <a:t>Number of elapsed mean lifetimes</a:t>
            </a:r>
          </a:p>
        </p:txBody>
      </p:sp>
      <p:sp>
        <p:nvSpPr>
          <p:cNvPr id="4" name="TextBox 3"/>
          <p:cNvSpPr txBox="1"/>
          <p:nvPr/>
        </p:nvSpPr>
        <p:spPr>
          <a:xfrm>
            <a:off x="838200" y="3886200"/>
            <a:ext cx="6751638" cy="1816100"/>
          </a:xfrm>
          <a:prstGeom prst="rect">
            <a:avLst/>
          </a:prstGeom>
          <a:solidFill>
            <a:srgbClr val="FF6600"/>
          </a:solidFill>
        </p:spPr>
        <p:txBody>
          <a:bodyPr wrap="none">
            <a:spAutoFit/>
          </a:bodyPr>
          <a:lstStyle/>
          <a:p>
            <a:pPr eaLnBrk="1" hangingPunct="1">
              <a:defRPr/>
            </a:pPr>
            <a:r>
              <a:rPr lang="en-US" sz="2800" dirty="0">
                <a:latin typeface="Arial" charset="0"/>
                <a:ea typeface="ＭＳ Ｐゴシック" charset="0"/>
                <a:cs typeface="ＭＳ Ｐゴシック" charset="0"/>
              </a:rPr>
              <a:t>Disagreement in </a:t>
            </a:r>
            <a:r>
              <a:rPr lang="en-US" sz="2800" dirty="0" err="1">
                <a:latin typeface="Arial" charset="0"/>
                <a:ea typeface="ＭＳ Ｐゴシック" charset="0"/>
                <a:cs typeface="ＭＳ Ｐゴシック" charset="0"/>
              </a:rPr>
              <a:t>muon</a:t>
            </a:r>
            <a:r>
              <a:rPr lang="en-US" sz="2800" dirty="0">
                <a:latin typeface="Arial" charset="0"/>
                <a:ea typeface="ＭＳ Ｐゴシック" charset="0"/>
                <a:cs typeface="ＭＳ Ｐゴシック" charset="0"/>
              </a:rPr>
              <a:t> and Earth frames:</a:t>
            </a:r>
          </a:p>
          <a:p>
            <a:pPr marL="457200" indent="-457200" eaLnBrk="1" hangingPunct="1">
              <a:buFont typeface="Arial"/>
              <a:buChar char="•"/>
              <a:defRPr/>
            </a:pPr>
            <a:r>
              <a:rPr lang="en-US" sz="2800" dirty="0">
                <a:latin typeface="Arial" charset="0"/>
                <a:ea typeface="ＭＳ Ｐゴシック" charset="0"/>
                <a:cs typeface="ＭＳ Ｐゴシック" charset="0"/>
              </a:rPr>
              <a:t>Mean lifetime</a:t>
            </a:r>
          </a:p>
          <a:p>
            <a:pPr marL="457200" indent="-457200" eaLnBrk="1" hangingPunct="1">
              <a:buFont typeface="Arial"/>
              <a:buChar char="•"/>
              <a:defRPr/>
            </a:pPr>
            <a:r>
              <a:rPr lang="en-US" sz="2800" dirty="0">
                <a:latin typeface="Arial" charset="0"/>
                <a:ea typeface="ＭＳ Ｐゴシック" charset="0"/>
                <a:cs typeface="ＭＳ Ｐゴシック" charset="0"/>
              </a:rPr>
              <a:t>Distance between collectors </a:t>
            </a:r>
          </a:p>
          <a:p>
            <a:pPr eaLnBrk="1" hangingPunct="1">
              <a:defRPr/>
            </a:pPr>
            <a:r>
              <a:rPr lang="en-US" sz="2800" dirty="0">
                <a:latin typeface="Arial" charset="0"/>
                <a:ea typeface="ＭＳ Ｐゴシック" charset="0"/>
                <a:cs typeface="ＭＳ Ｐゴシック" charset="0"/>
              </a:rPr>
              <a:t>       =&gt; </a:t>
            </a:r>
            <a:r>
              <a:rPr lang="en-US" sz="2800" dirty="0" err="1">
                <a:latin typeface="Arial" charset="0"/>
                <a:ea typeface="ＭＳ Ｐゴシック" charset="0"/>
                <a:cs typeface="ＭＳ Ｐゴシック" charset="0"/>
              </a:rPr>
              <a:t>muon</a:t>
            </a:r>
            <a:r>
              <a:rPr lang="en-US" sz="2800" dirty="0">
                <a:latin typeface="Arial" charset="0"/>
                <a:ea typeface="ＭＳ Ｐゴシック" charset="0"/>
                <a:cs typeface="ＭＳ Ｐゴシック" charset="0"/>
              </a:rPr>
              <a:t> numbers reaching ground</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2" presetClass="entr" presetSubtype="1"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down)">
                                      <p:cBhvr>
                                        <p:cTn id="14" dur="500"/>
                                        <p:tgtEl>
                                          <p:spTgt spid="3">
                                            <p:txEl>
                                              <p:pRg st="1" end="1"/>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2" presetClass="entr" presetSubtype="1"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p:tgtEl>
                                          <p:spTgt spid="3">
                                            <p:txEl>
                                              <p:pRg st="2" end="2"/>
                                            </p:txEl>
                                          </p:spTgt>
                                        </p:tgtEl>
                                        <p:attrNameLst>
                                          <p:attrName>ppt_y</p:attrName>
                                        </p:attrNameLst>
                                      </p:cBhvr>
                                      <p:tavLst>
                                        <p:tav tm="0">
                                          <p:val>
                                            <p:strVal val="#ppt_y-#ppt_h*1.125000"/>
                                          </p:val>
                                        </p:tav>
                                        <p:tav tm="100000">
                                          <p:val>
                                            <p:strVal val="#ppt_y"/>
                                          </p:val>
                                        </p:tav>
                                      </p:tavLst>
                                    </p:anim>
                                    <p:animEffect transition="in" filter="wipe(down)">
                                      <p:cBhvr>
                                        <p:cTn id="20" dur="500"/>
                                        <p:tgtEl>
                                          <p:spTgt spid="3">
                                            <p:txEl>
                                              <p:pRg st="2" end="2"/>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2" presetClass="entr" presetSubtype="1"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p:tgtEl>
                                          <p:spTgt spid="3">
                                            <p:txEl>
                                              <p:pRg st="3" end="3"/>
                                            </p:txEl>
                                          </p:spTgt>
                                        </p:tgtEl>
                                        <p:attrNameLst>
                                          <p:attrName>ppt_y</p:attrName>
                                        </p:attrNameLst>
                                      </p:cBhvr>
                                      <p:tavLst>
                                        <p:tav tm="0">
                                          <p:val>
                                            <p:strVal val="#ppt_y-#ppt_h*1.125000"/>
                                          </p:val>
                                        </p:tav>
                                        <p:tav tm="100000">
                                          <p:val>
                                            <p:strVal val="#ppt_y"/>
                                          </p:val>
                                        </p:tav>
                                      </p:tavLst>
                                    </p:anim>
                                    <p:animEffect transition="in" filter="wipe(down)">
                                      <p:cBhvr>
                                        <p:cTn id="26" dur="500"/>
                                        <p:tgtEl>
                                          <p:spTgt spid="3">
                                            <p:txEl>
                                              <p:pRg st="3" end="3"/>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bg/>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0" end="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 end="1"/>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2" end="2"/>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nodeType="clickEffect">
                                  <p:stCondLst>
                                    <p:cond delay="0"/>
                                  </p:stCondLst>
                                  <p:childTnLst>
                                    <p:set>
                                      <p:cBhvr>
                                        <p:cTn id="42" dur="1" fill="hold">
                                          <p:stCondLst>
                                            <p:cond delay="0"/>
                                          </p:stCondLst>
                                        </p:cTn>
                                        <p:tgtEl>
                                          <p:spTgt spid="4">
                                            <p:txEl>
                                              <p:pRg st="0" end="0"/>
                                            </p:txEl>
                                          </p:spTgt>
                                        </p:tgtEl>
                                        <p:attrNameLst>
                                          <p:attrName>style.visibility</p:attrName>
                                        </p:attrNameLst>
                                      </p:cBhvr>
                                      <p:to>
                                        <p:strVal val="visible"/>
                                      </p:to>
                                    </p:set>
                                    <p:anim calcmode="lin" valueType="num">
                                      <p:cBhvr additive="base">
                                        <p:cTn id="43"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12" presetClass="entr" presetSubtype="1" fill="hold" nodeType="clickEffect">
                                  <p:stCondLst>
                                    <p:cond delay="0"/>
                                  </p:stCondLst>
                                  <p:childTnLst>
                                    <p:set>
                                      <p:cBhvr>
                                        <p:cTn id="48" dur="1" fill="hold">
                                          <p:stCondLst>
                                            <p:cond delay="0"/>
                                          </p:stCondLst>
                                        </p:cTn>
                                        <p:tgtEl>
                                          <p:spTgt spid="4">
                                            <p:txEl>
                                              <p:pRg st="1" end="1"/>
                                            </p:txEl>
                                          </p:spTgt>
                                        </p:tgtEl>
                                        <p:attrNameLst>
                                          <p:attrName>style.visibility</p:attrName>
                                        </p:attrNameLst>
                                      </p:cBhvr>
                                      <p:to>
                                        <p:strVal val="visible"/>
                                      </p:to>
                                    </p:set>
                                    <p:anim calcmode="lin" valueType="num">
                                      <p:cBhvr additive="base">
                                        <p:cTn id="49" dur="500"/>
                                        <p:tgtEl>
                                          <p:spTgt spid="4">
                                            <p:txEl>
                                              <p:pRg st="1" end="1"/>
                                            </p:txEl>
                                          </p:spTgt>
                                        </p:tgtEl>
                                        <p:attrNameLst>
                                          <p:attrName>ppt_y</p:attrName>
                                        </p:attrNameLst>
                                      </p:cBhvr>
                                      <p:tavLst>
                                        <p:tav tm="0">
                                          <p:val>
                                            <p:strVal val="#ppt_y-#ppt_h*1.125000"/>
                                          </p:val>
                                        </p:tav>
                                        <p:tav tm="100000">
                                          <p:val>
                                            <p:strVal val="#ppt_y"/>
                                          </p:val>
                                        </p:tav>
                                      </p:tavLst>
                                    </p:anim>
                                    <p:animEffect transition="in" filter="wipe(down)">
                                      <p:cBhvr>
                                        <p:cTn id="50" dur="500"/>
                                        <p:tgtEl>
                                          <p:spTgt spid="4">
                                            <p:txEl>
                                              <p:pRg st="1" end="1"/>
                                            </p:txEl>
                                          </p:spTgt>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12" presetClass="entr" presetSubtype="1" fill="hold" nodeType="clickEffect">
                                  <p:stCondLst>
                                    <p:cond delay="0"/>
                                  </p:stCondLst>
                                  <p:childTnLst>
                                    <p:set>
                                      <p:cBhvr>
                                        <p:cTn id="54" dur="1" fill="hold">
                                          <p:stCondLst>
                                            <p:cond delay="0"/>
                                          </p:stCondLst>
                                        </p:cTn>
                                        <p:tgtEl>
                                          <p:spTgt spid="4">
                                            <p:txEl>
                                              <p:pRg st="2" end="2"/>
                                            </p:txEl>
                                          </p:spTgt>
                                        </p:tgtEl>
                                        <p:attrNameLst>
                                          <p:attrName>style.visibility</p:attrName>
                                        </p:attrNameLst>
                                      </p:cBhvr>
                                      <p:to>
                                        <p:strVal val="visible"/>
                                      </p:to>
                                    </p:set>
                                    <p:anim calcmode="lin" valueType="num">
                                      <p:cBhvr additive="base">
                                        <p:cTn id="55" dur="500"/>
                                        <p:tgtEl>
                                          <p:spTgt spid="4">
                                            <p:txEl>
                                              <p:pRg st="2" end="2"/>
                                            </p:txEl>
                                          </p:spTgt>
                                        </p:tgtEl>
                                        <p:attrNameLst>
                                          <p:attrName>ppt_y</p:attrName>
                                        </p:attrNameLst>
                                      </p:cBhvr>
                                      <p:tavLst>
                                        <p:tav tm="0">
                                          <p:val>
                                            <p:strVal val="#ppt_y-#ppt_h*1.125000"/>
                                          </p:val>
                                        </p:tav>
                                        <p:tav tm="100000">
                                          <p:val>
                                            <p:strVal val="#ppt_y"/>
                                          </p:val>
                                        </p:tav>
                                      </p:tavLst>
                                    </p:anim>
                                    <p:animEffect transition="in" filter="wipe(down)">
                                      <p:cBhvr>
                                        <p:cTn id="56" dur="500"/>
                                        <p:tgtEl>
                                          <p:spTgt spid="4">
                                            <p:txEl>
                                              <p:pRg st="2" end="2"/>
                                            </p:txEl>
                                          </p:spTgt>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12" presetClass="entr" presetSubtype="1" fill="hold" nodeType="clickEffect">
                                  <p:stCondLst>
                                    <p:cond delay="0"/>
                                  </p:stCondLst>
                                  <p:childTnLst>
                                    <p:set>
                                      <p:cBhvr>
                                        <p:cTn id="60" dur="1" fill="hold">
                                          <p:stCondLst>
                                            <p:cond delay="0"/>
                                          </p:stCondLst>
                                        </p:cTn>
                                        <p:tgtEl>
                                          <p:spTgt spid="4">
                                            <p:txEl>
                                              <p:pRg st="3" end="3"/>
                                            </p:txEl>
                                          </p:spTgt>
                                        </p:tgtEl>
                                        <p:attrNameLst>
                                          <p:attrName>style.visibility</p:attrName>
                                        </p:attrNameLst>
                                      </p:cBhvr>
                                      <p:to>
                                        <p:strVal val="visible"/>
                                      </p:to>
                                    </p:set>
                                    <p:anim calcmode="lin" valueType="num">
                                      <p:cBhvr additive="base">
                                        <p:cTn id="61" dur="500"/>
                                        <p:tgtEl>
                                          <p:spTgt spid="4">
                                            <p:txEl>
                                              <p:pRg st="3" end="3"/>
                                            </p:txEl>
                                          </p:spTgt>
                                        </p:tgtEl>
                                        <p:attrNameLst>
                                          <p:attrName>ppt_y</p:attrName>
                                        </p:attrNameLst>
                                      </p:cBhvr>
                                      <p:tavLst>
                                        <p:tav tm="0">
                                          <p:val>
                                            <p:strVal val="#ppt_y-#ppt_h*1.125000"/>
                                          </p:val>
                                        </p:tav>
                                        <p:tav tm="100000">
                                          <p:val>
                                            <p:strVal val="#ppt_y"/>
                                          </p:val>
                                        </p:tav>
                                      </p:tavLst>
                                    </p:anim>
                                    <p:animEffect transition="in" filter="wipe(down)">
                                      <p:cBhvr>
                                        <p:cTn id="62" dur="500"/>
                                        <p:tgtEl>
                                          <p:spTgt spid="4">
                                            <p:txEl>
                                              <p:pRg st="3" end="3"/>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
                                            <p:bg/>
                                          </p:spTgt>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
                                            <p:txEl>
                                              <p:pRg st="0" end="0"/>
                                            </p:txEl>
                                          </p:spTgt>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4">
                                            <p:txEl>
                                              <p:pRg st="1" end="1"/>
                                            </p:txEl>
                                          </p:spTgt>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4">
                                            <p:txEl>
                                              <p:pRg st="2" end="2"/>
                                            </p:txEl>
                                          </p:spTgt>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animBg="1"/>
      <p:bldP spid="4" grpId="0" build="allAtOnce"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50" name="Picture 1"/>
          <p:cNvPicPr>
            <a:picLocks noChangeAspect="1"/>
          </p:cNvPicPr>
          <p:nvPr/>
        </p:nvPicPr>
        <p:blipFill>
          <a:blip r:embed="rId3">
            <a:extLst>
              <a:ext uri="{28A0092B-C50C-407E-A947-70E740481C1C}">
                <a14:useLocalDpi xmlns:a14="http://schemas.microsoft.com/office/drawing/2010/main" val="0"/>
              </a:ext>
            </a:extLst>
          </a:blip>
          <a:srcRect l="5087" t="6645" r="3517"/>
          <a:stretch>
            <a:fillRect/>
          </a:stretch>
        </p:blipFill>
        <p:spPr bwMode="auto">
          <a:xfrm>
            <a:off x="3632200" y="1069975"/>
            <a:ext cx="544830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1" name="Title 1"/>
          <p:cNvSpPr>
            <a:spLocks noGrp="1"/>
          </p:cNvSpPr>
          <p:nvPr>
            <p:ph type="title"/>
          </p:nvPr>
        </p:nvSpPr>
        <p:spPr>
          <a:xfrm>
            <a:off x="152400" y="76200"/>
            <a:ext cx="6705600" cy="533400"/>
          </a:xfrm>
        </p:spPr>
        <p:txBody>
          <a:bodyPr/>
          <a:lstStyle/>
          <a:p>
            <a:pPr eaLnBrk="1" hangingPunct="1"/>
            <a:r>
              <a:rPr lang="en-US" altLang="en-US" sz="2400" b="1" smtClean="0">
                <a:solidFill>
                  <a:schemeClr val="bg1"/>
                </a:solidFill>
                <a:cs typeface="Arial" panose="020B0604020202020204" pitchFamily="34" charset="0"/>
              </a:rPr>
              <a:t>Simultaneity: in an inertial frame</a:t>
            </a:r>
          </a:p>
        </p:txBody>
      </p:sp>
      <p:sp>
        <p:nvSpPr>
          <p:cNvPr id="53252" name="TextBox 2"/>
          <p:cNvSpPr txBox="1">
            <a:spLocks noChangeArrowheads="1"/>
          </p:cNvSpPr>
          <p:nvPr/>
        </p:nvSpPr>
        <p:spPr bwMode="auto">
          <a:xfrm>
            <a:off x="241300" y="2109788"/>
            <a:ext cx="33528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400"/>
              <a:t>A light is placed equidistant from two sensors</a:t>
            </a:r>
          </a:p>
        </p:txBody>
      </p:sp>
      <p:sp>
        <p:nvSpPr>
          <p:cNvPr id="53253" name="TextBox 3"/>
          <p:cNvSpPr txBox="1">
            <a:spLocks noChangeArrowheads="1"/>
          </p:cNvSpPr>
          <p:nvPr/>
        </p:nvSpPr>
        <p:spPr bwMode="auto">
          <a:xfrm>
            <a:off x="74613" y="4038600"/>
            <a:ext cx="3686175" cy="200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400"/>
              <a:t>In reference frame, Tsub0</a:t>
            </a:r>
          </a:p>
          <a:p>
            <a:pPr eaLnBrk="1" hangingPunct="1">
              <a:lnSpc>
                <a:spcPct val="100000"/>
              </a:lnSpc>
              <a:spcBef>
                <a:spcPct val="0"/>
              </a:spcBef>
            </a:pPr>
            <a:r>
              <a:rPr lang="en-US" altLang="en-US" sz="2400"/>
              <a:t>When light is turned </a:t>
            </a:r>
            <a:r>
              <a:rPr lang="en-US" altLang="en-US" sz="2400">
                <a:solidFill>
                  <a:srgbClr val="FF6600"/>
                </a:solidFill>
              </a:rPr>
              <a:t>on</a:t>
            </a:r>
          </a:p>
          <a:p>
            <a:pPr eaLnBrk="1" hangingPunct="1">
              <a:lnSpc>
                <a:spcPct val="100000"/>
              </a:lnSpc>
              <a:spcBef>
                <a:spcPct val="0"/>
              </a:spcBef>
            </a:pPr>
            <a:r>
              <a:rPr lang="en-US" altLang="en-US" sz="2400"/>
              <a:t>A and B turn </a:t>
            </a:r>
            <a:r>
              <a:rPr lang="en-US" altLang="en-US" sz="2400">
                <a:solidFill>
                  <a:srgbClr val="008000"/>
                </a:solidFill>
              </a:rPr>
              <a:t>green</a:t>
            </a:r>
          </a:p>
          <a:p>
            <a:pPr eaLnBrk="1" hangingPunct="1">
              <a:lnSpc>
                <a:spcPct val="100000"/>
              </a:lnSpc>
              <a:spcBef>
                <a:spcPct val="0"/>
              </a:spcBef>
            </a:pPr>
            <a:r>
              <a:rPr lang="en-US" altLang="en-US" sz="2400">
                <a:solidFill>
                  <a:srgbClr val="008000"/>
                </a:solidFill>
              </a:rPr>
              <a:t>Simultaneously</a:t>
            </a:r>
          </a:p>
          <a:p>
            <a:pPr eaLnBrk="1" hangingPunct="1">
              <a:lnSpc>
                <a:spcPct val="100000"/>
              </a:lnSpc>
              <a:spcBef>
                <a:spcPct val="0"/>
              </a:spcBef>
            </a:pPr>
            <a:endParaRPr lang="en-US" altLang="en-US" sz="2800"/>
          </a:p>
        </p:txBody>
      </p:sp>
    </p:spTree>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8" name="Picture 1"/>
          <p:cNvPicPr>
            <a:picLocks noChangeAspect="1"/>
          </p:cNvPicPr>
          <p:nvPr/>
        </p:nvPicPr>
        <p:blipFill>
          <a:blip r:embed="rId3">
            <a:extLst>
              <a:ext uri="{28A0092B-C50C-407E-A947-70E740481C1C}">
                <a14:useLocalDpi xmlns:a14="http://schemas.microsoft.com/office/drawing/2010/main" val="0"/>
              </a:ext>
            </a:extLst>
          </a:blip>
          <a:srcRect l="5334" t="8546" r="5334" b="4274"/>
          <a:stretch>
            <a:fillRect/>
          </a:stretch>
        </p:blipFill>
        <p:spPr bwMode="auto">
          <a:xfrm>
            <a:off x="3733800" y="914400"/>
            <a:ext cx="51054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299" name="Title 1"/>
          <p:cNvSpPr>
            <a:spLocks noGrp="1"/>
          </p:cNvSpPr>
          <p:nvPr>
            <p:ph type="title"/>
          </p:nvPr>
        </p:nvSpPr>
        <p:spPr>
          <a:xfrm>
            <a:off x="152400" y="0"/>
            <a:ext cx="8382000" cy="609600"/>
          </a:xfrm>
        </p:spPr>
        <p:txBody>
          <a:bodyPr/>
          <a:lstStyle/>
          <a:p>
            <a:pPr eaLnBrk="1" hangingPunct="1"/>
            <a:r>
              <a:rPr lang="en-US" altLang="en-US" sz="2400" b="1" smtClean="0">
                <a:solidFill>
                  <a:schemeClr val="bg1"/>
                </a:solidFill>
                <a:cs typeface="Arial" panose="020B0604020202020204" pitchFamily="34" charset="0"/>
              </a:rPr>
              <a:t>Simultaneity: watching from another inertial frame</a:t>
            </a:r>
          </a:p>
        </p:txBody>
      </p:sp>
      <p:sp>
        <p:nvSpPr>
          <p:cNvPr id="55300" name="TextBox 2"/>
          <p:cNvSpPr txBox="1">
            <a:spLocks noChangeArrowheads="1"/>
          </p:cNvSpPr>
          <p:nvPr/>
        </p:nvSpPr>
        <p:spPr bwMode="auto">
          <a:xfrm>
            <a:off x="200025" y="1935163"/>
            <a:ext cx="3679825" cy="1385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a:t>A light is placed equidistant from two sensors</a:t>
            </a:r>
          </a:p>
        </p:txBody>
      </p:sp>
      <p:sp>
        <p:nvSpPr>
          <p:cNvPr id="55301" name="TextBox 3"/>
          <p:cNvSpPr txBox="1">
            <a:spLocks noChangeArrowheads="1"/>
          </p:cNvSpPr>
          <p:nvPr/>
        </p:nvSpPr>
        <p:spPr bwMode="auto">
          <a:xfrm>
            <a:off x="152400" y="4343400"/>
            <a:ext cx="4716463" cy="267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a:t>In reference frame, T</a:t>
            </a:r>
          </a:p>
          <a:p>
            <a:pPr eaLnBrk="1" hangingPunct="1">
              <a:lnSpc>
                <a:spcPct val="100000"/>
              </a:lnSpc>
              <a:spcBef>
                <a:spcPct val="0"/>
              </a:spcBef>
            </a:pPr>
            <a:r>
              <a:rPr lang="en-US" altLang="en-US" sz="2800"/>
              <a:t>When light is turned </a:t>
            </a:r>
            <a:r>
              <a:rPr lang="en-US" altLang="en-US" sz="2800">
                <a:solidFill>
                  <a:srgbClr val="FF6600"/>
                </a:solidFill>
              </a:rPr>
              <a:t>on</a:t>
            </a:r>
          </a:p>
          <a:p>
            <a:pPr eaLnBrk="1" hangingPunct="1">
              <a:lnSpc>
                <a:spcPct val="100000"/>
              </a:lnSpc>
              <a:spcBef>
                <a:spcPct val="0"/>
              </a:spcBef>
            </a:pPr>
            <a:r>
              <a:rPr lang="en-US" altLang="en-US" sz="2800"/>
              <a:t>First, A turns </a:t>
            </a:r>
            <a:r>
              <a:rPr lang="en-US" altLang="en-US" sz="2800">
                <a:solidFill>
                  <a:srgbClr val="008000"/>
                </a:solidFill>
              </a:rPr>
              <a:t>green</a:t>
            </a:r>
          </a:p>
          <a:p>
            <a:pPr eaLnBrk="1" hangingPunct="1">
              <a:lnSpc>
                <a:spcPct val="100000"/>
              </a:lnSpc>
              <a:spcBef>
                <a:spcPct val="0"/>
              </a:spcBef>
            </a:pPr>
            <a:r>
              <a:rPr lang="en-US" altLang="en-US" sz="2800"/>
              <a:t>Then, B turns </a:t>
            </a:r>
            <a:r>
              <a:rPr lang="en-US" altLang="en-US" sz="2800">
                <a:solidFill>
                  <a:srgbClr val="008000"/>
                </a:solidFill>
              </a:rPr>
              <a:t>green</a:t>
            </a:r>
          </a:p>
          <a:p>
            <a:pPr eaLnBrk="1" hangingPunct="1">
              <a:lnSpc>
                <a:spcPct val="100000"/>
              </a:lnSpc>
              <a:spcBef>
                <a:spcPct val="0"/>
              </a:spcBef>
            </a:pPr>
            <a:r>
              <a:rPr lang="en-US" altLang="en-US" sz="2800"/>
              <a:t>Events are not simultaneous</a:t>
            </a:r>
          </a:p>
          <a:p>
            <a:pPr eaLnBrk="1" hangingPunct="1">
              <a:lnSpc>
                <a:spcPct val="100000"/>
              </a:lnSpc>
              <a:spcBef>
                <a:spcPct val="0"/>
              </a:spcBef>
            </a:pPr>
            <a:endParaRPr lang="en-US" altLang="en-US" sz="2800"/>
          </a:p>
        </p:txBody>
      </p:sp>
    </p:spTree>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a:xfrm>
            <a:off x="152400" y="152400"/>
            <a:ext cx="3657600" cy="457200"/>
          </a:xfrm>
        </p:spPr>
        <p:txBody>
          <a:bodyPr/>
          <a:lstStyle/>
          <a:p>
            <a:pPr eaLnBrk="1" hangingPunct="1"/>
            <a:r>
              <a:rPr lang="en-US" altLang="en-US" sz="2400" b="1" smtClean="0">
                <a:solidFill>
                  <a:schemeClr val="bg1"/>
                </a:solidFill>
                <a:cs typeface="Arial" panose="020B0604020202020204" pitchFamily="34" charset="0"/>
              </a:rPr>
              <a:t>Simultaneity: Summary</a:t>
            </a:r>
          </a:p>
        </p:txBody>
      </p:sp>
      <p:sp>
        <p:nvSpPr>
          <p:cNvPr id="2" name="TextBox 1"/>
          <p:cNvSpPr txBox="1">
            <a:spLocks noChangeArrowheads="1"/>
          </p:cNvSpPr>
          <p:nvPr/>
        </p:nvSpPr>
        <p:spPr bwMode="auto">
          <a:xfrm>
            <a:off x="1555750" y="1114364"/>
            <a:ext cx="5792788"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algn="ctr" eaLnBrk="1" hangingPunct="1">
              <a:lnSpc>
                <a:spcPct val="100000"/>
              </a:lnSpc>
              <a:spcBef>
                <a:spcPct val="0"/>
              </a:spcBef>
            </a:pPr>
            <a:r>
              <a:rPr lang="en-US" altLang="en-US" sz="2800" dirty="0"/>
              <a:t>Two events are simultaneous when</a:t>
            </a:r>
          </a:p>
          <a:p>
            <a:pPr algn="ctr" eaLnBrk="1" hangingPunct="1">
              <a:lnSpc>
                <a:spcPct val="100000"/>
              </a:lnSpc>
              <a:spcBef>
                <a:spcPct val="0"/>
              </a:spcBef>
            </a:pPr>
            <a:r>
              <a:rPr lang="en-US" altLang="en-US" sz="2800" dirty="0"/>
              <a:t>they occur at the same time</a:t>
            </a:r>
          </a:p>
        </p:txBody>
      </p:sp>
      <p:sp>
        <p:nvSpPr>
          <p:cNvPr id="3" name="TextBox 2"/>
          <p:cNvSpPr txBox="1">
            <a:spLocks noChangeArrowheads="1"/>
          </p:cNvSpPr>
          <p:nvPr/>
        </p:nvSpPr>
        <p:spPr bwMode="auto">
          <a:xfrm>
            <a:off x="1066800" y="2514600"/>
            <a:ext cx="6770688"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algn="ctr" eaLnBrk="1" hangingPunct="1">
              <a:lnSpc>
                <a:spcPct val="100000"/>
              </a:lnSpc>
              <a:spcBef>
                <a:spcPct val="0"/>
              </a:spcBef>
            </a:pPr>
            <a:r>
              <a:rPr lang="en-US" altLang="en-US" sz="2800"/>
              <a:t>Simultaneous events in one inertial frame</a:t>
            </a:r>
          </a:p>
          <a:p>
            <a:pPr algn="ctr" eaLnBrk="1" hangingPunct="1">
              <a:lnSpc>
                <a:spcPct val="100000"/>
              </a:lnSpc>
              <a:spcBef>
                <a:spcPct val="0"/>
              </a:spcBef>
            </a:pPr>
            <a:r>
              <a:rPr lang="en-US" altLang="en-US" sz="2800"/>
              <a:t> may </a:t>
            </a:r>
            <a:r>
              <a:rPr lang="en-US" altLang="en-US" sz="2800">
                <a:solidFill>
                  <a:srgbClr val="FF0000"/>
                </a:solidFill>
              </a:rPr>
              <a:t>not</a:t>
            </a:r>
            <a:r>
              <a:rPr lang="en-US" altLang="en-US" sz="2800"/>
              <a:t> be simultaneous</a:t>
            </a:r>
          </a:p>
          <a:p>
            <a:pPr algn="ctr" eaLnBrk="1" hangingPunct="1">
              <a:lnSpc>
                <a:spcPct val="100000"/>
              </a:lnSpc>
              <a:spcBef>
                <a:spcPct val="0"/>
              </a:spcBef>
            </a:pPr>
            <a:r>
              <a:rPr lang="en-US" altLang="en-US" sz="2800"/>
              <a:t>in another inertial frame of reference</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checkerboard(across)">
                                      <p:cBhvr>
                                        <p:cTn id="7" dur="500"/>
                                        <p:tgtEl>
                                          <p:spTgt spid="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checkerboard(across)">
                                      <p:cBhvr>
                                        <p:cTn id="12" dur="500"/>
                                        <p:tgtEl>
                                          <p:spTgt spid="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checkerboard(across)">
                                      <p:cBhvr>
                                        <p:cTn id="17" dur="500"/>
                                        <p:tgtEl>
                                          <p:spTgt spid="3">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checkerboard(across)">
                                      <p:cBhvr>
                                        <p:cTn id="22" dur="500"/>
                                        <p:tgtEl>
                                          <p:spTgt spid="3">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checkerboard(across)">
                                      <p:cBhvr>
                                        <p:cTn id="27" dur="500"/>
                                        <p:tgtEl>
                                          <p:spTgt spid="3">
                                            <p:txEl>
                                              <p:pRg st="2" end="2"/>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2">
                                            <p:txEl>
                                              <p:pRg st="0" end="0"/>
                                            </p:txEl>
                                          </p:spTgt>
                                        </p:tgtEl>
                                        <p:attrNameLst>
                                          <p:attrName>style.visibility</p:attrName>
                                        </p:attrNameLst>
                                      </p:cBhvr>
                                      <p:to>
                                        <p:strVal val="visible"/>
                                      </p:to>
                                    </p:set>
                                    <p:animEffect transition="in" filter="wipe(left)">
                                      <p:cBhvr>
                                        <p:cTn id="32" dur="500"/>
                                        <p:tgtEl>
                                          <p:spTgt spid="2">
                                            <p:txEl>
                                              <p:pRg st="0" end="0"/>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nodeType="clickEffect">
                                  <p:stCondLst>
                                    <p:cond delay="0"/>
                                  </p:stCondLst>
                                  <p:childTnLst>
                                    <p:set>
                                      <p:cBhvr>
                                        <p:cTn id="36" dur="1" fill="hold">
                                          <p:stCondLst>
                                            <p:cond delay="0"/>
                                          </p:stCondLst>
                                        </p:cTn>
                                        <p:tgtEl>
                                          <p:spTgt spid="2">
                                            <p:txEl>
                                              <p:pRg st="1" end="1"/>
                                            </p:txEl>
                                          </p:spTgt>
                                        </p:tgtEl>
                                        <p:attrNameLst>
                                          <p:attrName>style.visibility</p:attrName>
                                        </p:attrNameLst>
                                      </p:cBhvr>
                                      <p:to>
                                        <p:strVal val="visible"/>
                                      </p:to>
                                    </p:set>
                                    <p:animEffect transition="in" filter="wipe(down)">
                                      <p:cBhvr>
                                        <p:cTn id="37"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ctrTitle"/>
          </p:nvPr>
        </p:nvSpPr>
        <p:spPr>
          <a:xfrm>
            <a:off x="152400" y="1981200"/>
            <a:ext cx="7772400" cy="860425"/>
          </a:xfrm>
        </p:spPr>
        <p:txBody>
          <a:bodyPr/>
          <a:lstStyle/>
          <a:p>
            <a:pPr eaLnBrk="1" hangingPunct="1"/>
            <a:r>
              <a:rPr lang="en-US" altLang="en-US" smtClean="0">
                <a:cs typeface="Arial" panose="020B0604020202020204" pitchFamily="34" charset="0"/>
              </a:rPr>
              <a:t>Chapter 6: Einstein’s special relativity</a:t>
            </a:r>
          </a:p>
        </p:txBody>
      </p:sp>
      <p:sp>
        <p:nvSpPr>
          <p:cNvPr id="59395" name="TextBox 1"/>
          <p:cNvSpPr txBox="1">
            <a:spLocks noChangeArrowheads="1"/>
          </p:cNvSpPr>
          <p:nvPr/>
        </p:nvSpPr>
        <p:spPr bwMode="auto">
          <a:xfrm>
            <a:off x="1893888" y="3352800"/>
            <a:ext cx="65643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a:solidFill>
                  <a:srgbClr val="FFFFFF"/>
                </a:solidFill>
              </a:rPr>
              <a:t>Einstein’s famous equation</a:t>
            </a:r>
          </a:p>
        </p:txBody>
      </p:sp>
    </p:spTree>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a:xfrm>
            <a:off x="152400" y="152400"/>
            <a:ext cx="8077200" cy="457200"/>
          </a:xfrm>
        </p:spPr>
        <p:txBody>
          <a:bodyPr/>
          <a:lstStyle/>
          <a:p>
            <a:pPr eaLnBrk="1" hangingPunct="1"/>
            <a:r>
              <a:rPr lang="en-US" altLang="en-US" sz="2400" b="1" smtClean="0">
                <a:solidFill>
                  <a:schemeClr val="bg1"/>
                </a:solidFill>
                <a:cs typeface="Arial" panose="020B0604020202020204" pitchFamily="34" charset="0"/>
              </a:rPr>
              <a:t>Mass</a:t>
            </a:r>
          </a:p>
        </p:txBody>
      </p:sp>
      <p:sp>
        <p:nvSpPr>
          <p:cNvPr id="3" name="TextBox 2"/>
          <p:cNvSpPr txBox="1"/>
          <p:nvPr/>
        </p:nvSpPr>
        <p:spPr>
          <a:xfrm>
            <a:off x="609600" y="1828800"/>
            <a:ext cx="7696200" cy="1816100"/>
          </a:xfrm>
          <a:prstGeom prst="rect">
            <a:avLst/>
          </a:prstGeom>
          <a:noFill/>
        </p:spPr>
        <p:txBody>
          <a:bodyPr>
            <a:spAutoFit/>
          </a:bodyPr>
          <a:lstStyle/>
          <a:p>
            <a:pPr eaLnBrk="1" hangingPunct="1">
              <a:defRPr/>
            </a:pPr>
            <a:r>
              <a:rPr lang="en-US" sz="2800" dirty="0">
                <a:latin typeface="Arial" charset="0"/>
                <a:ea typeface="ＭＳ Ｐゴシック" charset="0"/>
                <a:cs typeface="ＭＳ Ｐゴシック" charset="0"/>
              </a:rPr>
              <a:t>Rest or proper mass:</a:t>
            </a:r>
          </a:p>
          <a:p>
            <a:pPr marL="457200" indent="-457200" eaLnBrk="1" hangingPunct="1">
              <a:buFont typeface="Arial"/>
              <a:buChar char="•"/>
              <a:defRPr/>
            </a:pPr>
            <a:r>
              <a:rPr lang="en-US" sz="2800" dirty="0">
                <a:latin typeface="Arial" charset="0"/>
                <a:ea typeface="ＭＳ Ｐゴシック" charset="0"/>
                <a:cs typeface="ＭＳ Ｐゴシック" charset="0"/>
              </a:rPr>
              <a:t>Measured in stationary inertial frame</a:t>
            </a:r>
          </a:p>
          <a:p>
            <a:pPr marL="457200" indent="-457200" eaLnBrk="1" hangingPunct="1">
              <a:buFont typeface="Arial"/>
              <a:buChar char="•"/>
              <a:defRPr/>
            </a:pPr>
            <a:r>
              <a:rPr lang="en-US" sz="2800" dirty="0">
                <a:latin typeface="Arial" charset="0"/>
                <a:ea typeface="ＭＳ Ｐゴシック" charset="0"/>
                <a:cs typeface="ＭＳ Ｐゴシック" charset="0"/>
              </a:rPr>
              <a:t>Never changes</a:t>
            </a:r>
          </a:p>
          <a:p>
            <a:pPr marL="457200" indent="-457200" eaLnBrk="1" hangingPunct="1">
              <a:buFont typeface="Arial"/>
              <a:buChar char="•"/>
              <a:defRPr/>
            </a:pPr>
            <a:r>
              <a:rPr lang="en-US" sz="2800" dirty="0">
                <a:latin typeface="Arial" charset="0"/>
                <a:ea typeface="ＭＳ Ｐゴシック" charset="0"/>
                <a:cs typeface="ＭＳ Ｐゴシック" charset="0"/>
              </a:rPr>
              <a:t>Mass is</a:t>
            </a:r>
          </a:p>
        </p:txBody>
      </p:sp>
      <p:graphicFrame>
        <p:nvGraphicFramePr>
          <p:cNvPr id="18435" name="Object 1"/>
          <p:cNvGraphicFramePr>
            <a:graphicFrameLocks noChangeAspect="1"/>
          </p:cNvGraphicFramePr>
          <p:nvPr/>
        </p:nvGraphicFramePr>
        <p:xfrm>
          <a:off x="3276600" y="4038600"/>
          <a:ext cx="1382713" cy="560388"/>
        </p:xfrm>
        <a:graphic>
          <a:graphicData uri="http://schemas.openxmlformats.org/presentationml/2006/ole">
            <mc:AlternateContent xmlns:mc="http://schemas.openxmlformats.org/markup-compatibility/2006">
              <mc:Choice xmlns:v="urn:schemas-microsoft-com:vml" Requires="v">
                <p:oleObj spid="_x0000_s61457" name="Equation" r:id="rId4" imgW="533400" imgH="215900" progId="Equation.3">
                  <p:embed/>
                </p:oleObj>
              </mc:Choice>
              <mc:Fallback>
                <p:oleObj name="Equation" r:id="rId4" imgW="533400" imgH="215900" progId="Equation.3">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6600" y="4038600"/>
                        <a:ext cx="1382713" cy="56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436" name="Object 1"/>
          <p:cNvGraphicFramePr>
            <a:graphicFrameLocks noChangeAspect="1"/>
          </p:cNvGraphicFramePr>
          <p:nvPr/>
        </p:nvGraphicFramePr>
        <p:xfrm>
          <a:off x="4114800" y="1828800"/>
          <a:ext cx="527050" cy="560388"/>
        </p:xfrm>
        <a:graphic>
          <a:graphicData uri="http://schemas.openxmlformats.org/presentationml/2006/ole">
            <mc:AlternateContent xmlns:mc="http://schemas.openxmlformats.org/markup-compatibility/2006">
              <mc:Choice xmlns:v="urn:schemas-microsoft-com:vml" Requires="v">
                <p:oleObj spid="_x0000_s61458" name="Equation" r:id="rId6" imgW="203200" imgH="215900" progId="Equation.3">
                  <p:embed/>
                </p:oleObj>
              </mc:Choice>
              <mc:Fallback>
                <p:oleObj name="Equation" r:id="rId6" imgW="203200" imgH="215900" progId="Equation.3">
                  <p:embed/>
                  <p:pic>
                    <p:nvPicPr>
                      <p:cNvPr id="0" name="Object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14800" y="1828800"/>
                        <a:ext cx="527050" cy="56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437" name="TextBox 1"/>
          <p:cNvSpPr txBox="1">
            <a:spLocks noChangeArrowheads="1"/>
          </p:cNvSpPr>
          <p:nvPr/>
        </p:nvSpPr>
        <p:spPr bwMode="auto">
          <a:xfrm>
            <a:off x="2362200" y="3090863"/>
            <a:ext cx="38957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a:solidFill>
                  <a:srgbClr val="0000FF"/>
                </a:solidFill>
              </a:rPr>
              <a:t>relativistically corrected</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2" presetClass="entr" presetSubtype="8" fill="hold" nodeType="clickEffect">
                                  <p:stCondLst>
                                    <p:cond delay="0"/>
                                  </p:stCondLst>
                                  <p:childTnLst>
                                    <p:set>
                                      <p:cBhvr>
                                        <p:cTn id="12" dur="1" fill="hold">
                                          <p:stCondLst>
                                            <p:cond delay="0"/>
                                          </p:stCondLst>
                                        </p:cTn>
                                        <p:tgtEl>
                                          <p:spTgt spid="18436"/>
                                        </p:tgtEl>
                                        <p:attrNameLst>
                                          <p:attrName>style.visibility</p:attrName>
                                        </p:attrNameLst>
                                      </p:cBhvr>
                                      <p:to>
                                        <p:strVal val="visible"/>
                                      </p:to>
                                    </p:set>
                                    <p:anim calcmode="lin" valueType="num">
                                      <p:cBhvr additive="base">
                                        <p:cTn id="13" dur="500"/>
                                        <p:tgtEl>
                                          <p:spTgt spid="18436"/>
                                        </p:tgtEl>
                                        <p:attrNameLst>
                                          <p:attrName>ppt_x</p:attrName>
                                        </p:attrNameLst>
                                      </p:cBhvr>
                                      <p:tavLst>
                                        <p:tav tm="0">
                                          <p:val>
                                            <p:strVal val="#ppt_x-#ppt_w*1.125000"/>
                                          </p:val>
                                        </p:tav>
                                        <p:tav tm="100000">
                                          <p:val>
                                            <p:strVal val="#ppt_x"/>
                                          </p:val>
                                        </p:tav>
                                      </p:tavLst>
                                    </p:anim>
                                    <p:animEffect transition="in" filter="wipe(right)">
                                      <p:cBhvr>
                                        <p:cTn id="14" dur="500"/>
                                        <p:tgtEl>
                                          <p:spTgt spid="18436"/>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8437"/>
                                        </p:tgtEl>
                                        <p:attrNameLst>
                                          <p:attrName>style.visibility</p:attrName>
                                        </p:attrNameLst>
                                      </p:cBhvr>
                                      <p:to>
                                        <p:strVal val="visible"/>
                                      </p:to>
                                    </p:set>
                                    <p:anim calcmode="lin" valueType="num">
                                      <p:cBhvr additive="base">
                                        <p:cTn id="37" dur="500" fill="hold"/>
                                        <p:tgtEl>
                                          <p:spTgt spid="18437"/>
                                        </p:tgtEl>
                                        <p:attrNameLst>
                                          <p:attrName>ppt_x</p:attrName>
                                        </p:attrNameLst>
                                      </p:cBhvr>
                                      <p:tavLst>
                                        <p:tav tm="0">
                                          <p:val>
                                            <p:strVal val="#ppt_x"/>
                                          </p:val>
                                        </p:tav>
                                        <p:tav tm="100000">
                                          <p:val>
                                            <p:strVal val="#ppt_x"/>
                                          </p:val>
                                        </p:tav>
                                      </p:tavLst>
                                    </p:anim>
                                    <p:anim calcmode="lin" valueType="num">
                                      <p:cBhvr additive="base">
                                        <p:cTn id="38" dur="500" fill="hold"/>
                                        <p:tgtEl>
                                          <p:spTgt spid="18437"/>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55" presetClass="entr" presetSubtype="0" fill="hold" nodeType="clickEffect">
                                  <p:stCondLst>
                                    <p:cond delay="0"/>
                                  </p:stCondLst>
                                  <p:childTnLst>
                                    <p:set>
                                      <p:cBhvr>
                                        <p:cTn id="42" dur="1" fill="hold">
                                          <p:stCondLst>
                                            <p:cond delay="0"/>
                                          </p:stCondLst>
                                        </p:cTn>
                                        <p:tgtEl>
                                          <p:spTgt spid="18435"/>
                                        </p:tgtEl>
                                        <p:attrNameLst>
                                          <p:attrName>style.visibility</p:attrName>
                                        </p:attrNameLst>
                                      </p:cBhvr>
                                      <p:to>
                                        <p:strVal val="visible"/>
                                      </p:to>
                                    </p:set>
                                    <p:anim calcmode="lin" valueType="num">
                                      <p:cBhvr>
                                        <p:cTn id="43" dur="1000" fill="hold"/>
                                        <p:tgtEl>
                                          <p:spTgt spid="18435"/>
                                        </p:tgtEl>
                                        <p:attrNameLst>
                                          <p:attrName>ppt_w</p:attrName>
                                        </p:attrNameLst>
                                      </p:cBhvr>
                                      <p:tavLst>
                                        <p:tav tm="0">
                                          <p:val>
                                            <p:strVal val="#ppt_w*0.70"/>
                                          </p:val>
                                        </p:tav>
                                        <p:tav tm="100000">
                                          <p:val>
                                            <p:strVal val="#ppt_w"/>
                                          </p:val>
                                        </p:tav>
                                      </p:tavLst>
                                    </p:anim>
                                    <p:anim calcmode="lin" valueType="num">
                                      <p:cBhvr>
                                        <p:cTn id="44" dur="1000" fill="hold"/>
                                        <p:tgtEl>
                                          <p:spTgt spid="18435"/>
                                        </p:tgtEl>
                                        <p:attrNameLst>
                                          <p:attrName>ppt_h</p:attrName>
                                        </p:attrNameLst>
                                      </p:cBhvr>
                                      <p:tavLst>
                                        <p:tav tm="0">
                                          <p:val>
                                            <p:strVal val="#ppt_h"/>
                                          </p:val>
                                        </p:tav>
                                        <p:tav tm="100000">
                                          <p:val>
                                            <p:strVal val="#ppt_h"/>
                                          </p:val>
                                        </p:tav>
                                      </p:tavLst>
                                    </p:anim>
                                    <p:animEffect transition="in" filter="fade">
                                      <p:cBhvr>
                                        <p:cTn id="45" dur="1000"/>
                                        <p:tgtEl>
                                          <p:spTgt spid="184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152400" y="152400"/>
            <a:ext cx="6324600" cy="457200"/>
          </a:xfrm>
        </p:spPr>
        <p:txBody>
          <a:bodyPr/>
          <a:lstStyle/>
          <a:p>
            <a:pPr eaLnBrk="1" hangingPunct="1"/>
            <a:r>
              <a:rPr lang="en-US" altLang="en-US" sz="2800" b="1" smtClean="0">
                <a:solidFill>
                  <a:schemeClr val="bg1"/>
                </a:solidFill>
                <a:cs typeface="Arial" panose="020B0604020202020204" pitchFamily="34" charset="0"/>
              </a:rPr>
              <a:t>Inertial frame of reference</a:t>
            </a:r>
          </a:p>
        </p:txBody>
      </p:sp>
      <p:sp>
        <p:nvSpPr>
          <p:cNvPr id="2" name="TextBox 1"/>
          <p:cNvSpPr txBox="1">
            <a:spLocks noChangeArrowheads="1"/>
          </p:cNvSpPr>
          <p:nvPr/>
        </p:nvSpPr>
        <p:spPr bwMode="auto">
          <a:xfrm>
            <a:off x="874713" y="1352550"/>
            <a:ext cx="6566221" cy="2092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dirty="0"/>
              <a:t>                 </a:t>
            </a:r>
            <a:r>
              <a:rPr lang="en-US" altLang="en-US" sz="2800" dirty="0">
                <a:solidFill>
                  <a:srgbClr val="3366FF"/>
                </a:solidFill>
              </a:rPr>
              <a:t>Newton’s </a:t>
            </a:r>
            <a:r>
              <a:rPr lang="en-US" altLang="en-US" sz="2800" dirty="0" smtClean="0">
                <a:solidFill>
                  <a:srgbClr val="3366FF"/>
                </a:solidFill>
              </a:rPr>
              <a:t>first law</a:t>
            </a:r>
            <a:endParaRPr lang="en-US" altLang="en-US" sz="2800" dirty="0">
              <a:solidFill>
                <a:srgbClr val="3366FF"/>
              </a:solidFill>
            </a:endParaRPr>
          </a:p>
          <a:p>
            <a:pPr eaLnBrk="1" hangingPunct="1">
              <a:lnSpc>
                <a:spcPct val="100000"/>
              </a:lnSpc>
              <a:spcBef>
                <a:spcPct val="0"/>
              </a:spcBef>
              <a:buFontTx/>
              <a:buChar char="•"/>
            </a:pPr>
            <a:r>
              <a:rPr lang="en-US" altLang="en-US" sz="2800" dirty="0" smtClean="0"/>
              <a:t> an </a:t>
            </a:r>
            <a:r>
              <a:rPr lang="en-US" altLang="en-US" sz="2800" dirty="0"/>
              <a:t>object at rest remains at rest</a:t>
            </a:r>
          </a:p>
          <a:p>
            <a:pPr eaLnBrk="1" hangingPunct="1">
              <a:lnSpc>
                <a:spcPct val="100000"/>
              </a:lnSpc>
              <a:spcBef>
                <a:spcPct val="0"/>
              </a:spcBef>
              <a:buFontTx/>
              <a:buChar char="•"/>
            </a:pPr>
            <a:r>
              <a:rPr lang="en-US" altLang="en-US" sz="2800" dirty="0" smtClean="0"/>
              <a:t> an </a:t>
            </a:r>
            <a:r>
              <a:rPr lang="en-US" altLang="en-US" sz="2800" dirty="0"/>
              <a:t>object travelling at constant velocity</a:t>
            </a:r>
          </a:p>
          <a:p>
            <a:pPr eaLnBrk="1" hangingPunct="1">
              <a:lnSpc>
                <a:spcPct val="100000"/>
              </a:lnSpc>
              <a:spcBef>
                <a:spcPct val="0"/>
              </a:spcBef>
            </a:pPr>
            <a:r>
              <a:rPr lang="en-US" altLang="en-US" sz="2800" dirty="0"/>
              <a:t>  </a:t>
            </a:r>
            <a:r>
              <a:rPr lang="en-US" altLang="en-US" sz="2800" dirty="0" smtClean="0"/>
              <a:t>continues </a:t>
            </a:r>
            <a:r>
              <a:rPr lang="en-US" altLang="en-US" sz="2800" dirty="0"/>
              <a:t>at that velocity</a:t>
            </a:r>
          </a:p>
          <a:p>
            <a:pPr eaLnBrk="1" hangingPunct="1">
              <a:lnSpc>
                <a:spcPct val="100000"/>
              </a:lnSpc>
              <a:spcBef>
                <a:spcPct val="0"/>
              </a:spcBef>
            </a:pPr>
            <a:endParaRPr lang="en-US" altLang="en-US" dirty="0"/>
          </a:p>
        </p:txBody>
      </p:sp>
      <p:sp>
        <p:nvSpPr>
          <p:cNvPr id="3" name="TextBox 2"/>
          <p:cNvSpPr txBox="1">
            <a:spLocks noChangeArrowheads="1"/>
          </p:cNvSpPr>
          <p:nvPr/>
        </p:nvSpPr>
        <p:spPr bwMode="auto">
          <a:xfrm>
            <a:off x="914400" y="3733800"/>
            <a:ext cx="6431569"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dirty="0"/>
              <a:t>            </a:t>
            </a:r>
            <a:r>
              <a:rPr lang="en-US" altLang="en-US" sz="2800" dirty="0">
                <a:solidFill>
                  <a:srgbClr val="3366FF"/>
                </a:solidFill>
              </a:rPr>
              <a:t>Inertial frame of reference</a:t>
            </a:r>
          </a:p>
          <a:p>
            <a:pPr eaLnBrk="1" hangingPunct="1">
              <a:lnSpc>
                <a:spcPct val="100000"/>
              </a:lnSpc>
              <a:spcBef>
                <a:spcPct val="0"/>
              </a:spcBef>
            </a:pPr>
            <a:r>
              <a:rPr lang="en-US" altLang="en-US" sz="2800" dirty="0"/>
              <a:t>Newton’s first law applies:</a:t>
            </a:r>
          </a:p>
          <a:p>
            <a:pPr eaLnBrk="1" hangingPunct="1">
              <a:lnSpc>
                <a:spcPct val="100000"/>
              </a:lnSpc>
              <a:spcBef>
                <a:spcPct val="0"/>
              </a:spcBef>
              <a:buFontTx/>
              <a:buChar char="•"/>
            </a:pPr>
            <a:r>
              <a:rPr lang="en-US" altLang="en-US" sz="2800" dirty="0" smtClean="0"/>
              <a:t> to </a:t>
            </a:r>
            <a:r>
              <a:rPr lang="en-US" altLang="en-US" sz="2800" dirty="0"/>
              <a:t>a good approximation</a:t>
            </a:r>
          </a:p>
          <a:p>
            <a:pPr eaLnBrk="1" hangingPunct="1">
              <a:lnSpc>
                <a:spcPct val="100000"/>
              </a:lnSpc>
              <a:spcBef>
                <a:spcPct val="0"/>
              </a:spcBef>
              <a:buFontTx/>
              <a:buChar char="•"/>
            </a:pPr>
            <a:r>
              <a:rPr lang="en-US" altLang="en-US" sz="2800" dirty="0" smtClean="0"/>
              <a:t> departures </a:t>
            </a:r>
            <a:r>
              <a:rPr lang="en-US" altLang="en-US" sz="2800" dirty="0"/>
              <a:t>from the law are negligible</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1"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 calcmode="lin" valueType="num">
                                      <p:cBhvr additive="base">
                                        <p:cTn id="12" dur="500"/>
                                        <p:tgtEl>
                                          <p:spTgt spid="2">
                                            <p:txEl>
                                              <p:pRg st="1" end="1"/>
                                            </p:txEl>
                                          </p:spTgt>
                                        </p:tgtEl>
                                        <p:attrNameLst>
                                          <p:attrName>ppt_y</p:attrName>
                                        </p:attrNameLst>
                                      </p:cBhvr>
                                      <p:tavLst>
                                        <p:tav tm="0">
                                          <p:val>
                                            <p:strVal val="#ppt_y-#ppt_h*1.125000"/>
                                          </p:val>
                                        </p:tav>
                                        <p:tav tm="100000">
                                          <p:val>
                                            <p:strVal val="#ppt_y"/>
                                          </p:val>
                                        </p:tav>
                                      </p:tavLst>
                                    </p:anim>
                                    <p:animEffect transition="in" filter="wipe(down)">
                                      <p:cBhvr>
                                        <p:cTn id="13" dur="500"/>
                                        <p:tgtEl>
                                          <p:spTgt spid="2">
                                            <p:txEl>
                                              <p:pRg st="1" end="1"/>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2" presetClass="entr" presetSubtype="1" fill="hold" nodeType="clickEffect">
                                  <p:stCondLst>
                                    <p:cond delay="0"/>
                                  </p:stCondLst>
                                  <p:childTnLst>
                                    <p:set>
                                      <p:cBhvr>
                                        <p:cTn id="17" dur="1" fill="hold">
                                          <p:stCondLst>
                                            <p:cond delay="0"/>
                                          </p:stCondLst>
                                        </p:cTn>
                                        <p:tgtEl>
                                          <p:spTgt spid="2">
                                            <p:txEl>
                                              <p:pRg st="2" end="2"/>
                                            </p:txEl>
                                          </p:spTgt>
                                        </p:tgtEl>
                                        <p:attrNameLst>
                                          <p:attrName>style.visibility</p:attrName>
                                        </p:attrNameLst>
                                      </p:cBhvr>
                                      <p:to>
                                        <p:strVal val="visible"/>
                                      </p:to>
                                    </p:set>
                                    <p:anim calcmode="lin" valueType="num">
                                      <p:cBhvr additive="base">
                                        <p:cTn id="18" dur="500"/>
                                        <p:tgtEl>
                                          <p:spTgt spid="2">
                                            <p:txEl>
                                              <p:pRg st="2" end="2"/>
                                            </p:txEl>
                                          </p:spTgt>
                                        </p:tgtEl>
                                        <p:attrNameLst>
                                          <p:attrName>ppt_y</p:attrName>
                                        </p:attrNameLst>
                                      </p:cBhvr>
                                      <p:tavLst>
                                        <p:tav tm="0">
                                          <p:val>
                                            <p:strVal val="#ppt_y-#ppt_h*1.125000"/>
                                          </p:val>
                                        </p:tav>
                                        <p:tav tm="100000">
                                          <p:val>
                                            <p:strVal val="#ppt_y"/>
                                          </p:val>
                                        </p:tav>
                                      </p:tavLst>
                                    </p:anim>
                                    <p:animEffect transition="in" filter="wipe(down)">
                                      <p:cBhvr>
                                        <p:cTn id="19" dur="500"/>
                                        <p:tgtEl>
                                          <p:spTgt spid="2">
                                            <p:txEl>
                                              <p:pRg st="2" end="2"/>
                                            </p:txEl>
                                          </p:spTgt>
                                        </p:tgtEl>
                                      </p:cBhvr>
                                    </p:animEffect>
                                  </p:childTnLst>
                                </p:cTn>
                              </p:par>
                              <p:par>
                                <p:cTn id="20" presetID="12" presetClass="entr" presetSubtype="1" fill="hold" nodeType="with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 calcmode="lin" valueType="num">
                                      <p:cBhvr additive="base">
                                        <p:cTn id="22" dur="500"/>
                                        <p:tgtEl>
                                          <p:spTgt spid="2">
                                            <p:txEl>
                                              <p:pRg st="3" end="3"/>
                                            </p:txEl>
                                          </p:spTgt>
                                        </p:tgtEl>
                                        <p:attrNameLst>
                                          <p:attrName>ppt_y</p:attrName>
                                        </p:attrNameLst>
                                      </p:cBhvr>
                                      <p:tavLst>
                                        <p:tav tm="0">
                                          <p:val>
                                            <p:strVal val="#ppt_y-#ppt_h*1.125000"/>
                                          </p:val>
                                        </p:tav>
                                        <p:tav tm="100000">
                                          <p:val>
                                            <p:strVal val="#ppt_y"/>
                                          </p:val>
                                        </p:tav>
                                      </p:tavLst>
                                    </p:anim>
                                    <p:animEffect transition="in" filter="wipe(down)">
                                      <p:cBhvr>
                                        <p:cTn id="23" dur="500"/>
                                        <p:tgtEl>
                                          <p:spTgt spid="2">
                                            <p:txEl>
                                              <p:pRg st="3" end="3"/>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nodeType="clickEffect">
                                  <p:stCondLst>
                                    <p:cond delay="0"/>
                                  </p:stCondLst>
                                  <p:childTnLst>
                                    <p:set>
                                      <p:cBhvr>
                                        <p:cTn id="27" dur="1" fill="hold">
                                          <p:stCondLst>
                                            <p:cond delay="0"/>
                                          </p:stCondLst>
                                        </p:cTn>
                                        <p:tgtEl>
                                          <p:spTgt spid="3">
                                            <p:txEl>
                                              <p:pRg st="0" end="0"/>
                                            </p:txEl>
                                          </p:spTgt>
                                        </p:tgtEl>
                                        <p:attrNameLst>
                                          <p:attrName>style.visibility</p:attrName>
                                        </p:attrNameLst>
                                      </p:cBhvr>
                                      <p:to>
                                        <p:strVal val="visible"/>
                                      </p:to>
                                    </p:set>
                                    <p:animEffect transition="in" filter="wipe(left)">
                                      <p:cBhvr>
                                        <p:cTn id="28" dur="500"/>
                                        <p:tgtEl>
                                          <p:spTgt spid="3">
                                            <p:txEl>
                                              <p:pRg st="0" end="0"/>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nodeType="clickEffect">
                                  <p:stCondLst>
                                    <p:cond delay="0"/>
                                  </p:stCondLst>
                                  <p:childTnLst>
                                    <p:set>
                                      <p:cBhvr>
                                        <p:cTn id="32" dur="1" fill="hold">
                                          <p:stCondLst>
                                            <p:cond delay="0"/>
                                          </p:stCondLst>
                                        </p:cTn>
                                        <p:tgtEl>
                                          <p:spTgt spid="3">
                                            <p:txEl>
                                              <p:pRg st="1" end="1"/>
                                            </p:txEl>
                                          </p:spTgt>
                                        </p:tgtEl>
                                        <p:attrNameLst>
                                          <p:attrName>style.visibility</p:attrName>
                                        </p:attrNameLst>
                                      </p:cBhvr>
                                      <p:to>
                                        <p:strVal val="visible"/>
                                      </p:to>
                                    </p:set>
                                    <p:animEffect transition="in" filter="wipe(left)">
                                      <p:cBhvr>
                                        <p:cTn id="33" dur="500"/>
                                        <p:tgtEl>
                                          <p:spTgt spid="3">
                                            <p:txEl>
                                              <p:pRg st="1" end="1"/>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2" presetClass="entr" presetSubtype="1" fill="hold" nodeType="clickEffect">
                                  <p:stCondLst>
                                    <p:cond delay="0"/>
                                  </p:stCondLst>
                                  <p:childTnLst>
                                    <p:set>
                                      <p:cBhvr>
                                        <p:cTn id="37" dur="1" fill="hold">
                                          <p:stCondLst>
                                            <p:cond delay="0"/>
                                          </p:stCondLst>
                                        </p:cTn>
                                        <p:tgtEl>
                                          <p:spTgt spid="3">
                                            <p:txEl>
                                              <p:pRg st="2" end="2"/>
                                            </p:txEl>
                                          </p:spTgt>
                                        </p:tgtEl>
                                        <p:attrNameLst>
                                          <p:attrName>style.visibility</p:attrName>
                                        </p:attrNameLst>
                                      </p:cBhvr>
                                      <p:to>
                                        <p:strVal val="visible"/>
                                      </p:to>
                                    </p:set>
                                    <p:anim calcmode="lin" valueType="num">
                                      <p:cBhvr additive="base">
                                        <p:cTn id="38" dur="500"/>
                                        <p:tgtEl>
                                          <p:spTgt spid="3">
                                            <p:txEl>
                                              <p:pRg st="2" end="2"/>
                                            </p:txEl>
                                          </p:spTgt>
                                        </p:tgtEl>
                                        <p:attrNameLst>
                                          <p:attrName>ppt_y</p:attrName>
                                        </p:attrNameLst>
                                      </p:cBhvr>
                                      <p:tavLst>
                                        <p:tav tm="0">
                                          <p:val>
                                            <p:strVal val="#ppt_y-#ppt_h*1.125000"/>
                                          </p:val>
                                        </p:tav>
                                        <p:tav tm="100000">
                                          <p:val>
                                            <p:strVal val="#ppt_y"/>
                                          </p:val>
                                        </p:tav>
                                      </p:tavLst>
                                    </p:anim>
                                    <p:animEffect transition="in" filter="wipe(down)">
                                      <p:cBhvr>
                                        <p:cTn id="39" dur="500"/>
                                        <p:tgtEl>
                                          <p:spTgt spid="3">
                                            <p:txEl>
                                              <p:pRg st="2" end="2"/>
                                            </p:txEl>
                                          </p:spTgt>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12" presetClass="entr" presetSubtype="1" fill="hold" nodeType="clickEffect">
                                  <p:stCondLst>
                                    <p:cond delay="0"/>
                                  </p:stCondLst>
                                  <p:childTnLst>
                                    <p:set>
                                      <p:cBhvr>
                                        <p:cTn id="43" dur="1" fill="hold">
                                          <p:stCondLst>
                                            <p:cond delay="0"/>
                                          </p:stCondLst>
                                        </p:cTn>
                                        <p:tgtEl>
                                          <p:spTgt spid="3">
                                            <p:txEl>
                                              <p:pRg st="3" end="3"/>
                                            </p:txEl>
                                          </p:spTgt>
                                        </p:tgtEl>
                                        <p:attrNameLst>
                                          <p:attrName>style.visibility</p:attrName>
                                        </p:attrNameLst>
                                      </p:cBhvr>
                                      <p:to>
                                        <p:strVal val="visible"/>
                                      </p:to>
                                    </p:set>
                                    <p:anim calcmode="lin" valueType="num">
                                      <p:cBhvr additive="base">
                                        <p:cTn id="44" dur="500"/>
                                        <p:tgtEl>
                                          <p:spTgt spid="3">
                                            <p:txEl>
                                              <p:pRg st="3" end="3"/>
                                            </p:txEl>
                                          </p:spTgt>
                                        </p:tgtEl>
                                        <p:attrNameLst>
                                          <p:attrName>ppt_y</p:attrName>
                                        </p:attrNameLst>
                                      </p:cBhvr>
                                      <p:tavLst>
                                        <p:tav tm="0">
                                          <p:val>
                                            <p:strVal val="#ppt_y-#ppt_h*1.125000"/>
                                          </p:val>
                                        </p:tav>
                                        <p:tav tm="100000">
                                          <p:val>
                                            <p:strVal val="#ppt_y"/>
                                          </p:val>
                                        </p:tav>
                                      </p:tavLst>
                                    </p:anim>
                                    <p:animEffect transition="in" filter="wipe(down)">
                                      <p:cBhvr>
                                        <p:cTn id="45"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p:nvPr>
        </p:nvSpPr>
        <p:spPr>
          <a:xfrm>
            <a:off x="152400" y="152400"/>
            <a:ext cx="8077200" cy="457200"/>
          </a:xfrm>
        </p:spPr>
        <p:txBody>
          <a:bodyPr/>
          <a:lstStyle/>
          <a:p>
            <a:pPr eaLnBrk="1" hangingPunct="1"/>
            <a:r>
              <a:rPr lang="en-US" altLang="en-US" sz="2400" b="1" smtClean="0">
                <a:solidFill>
                  <a:schemeClr val="bg1"/>
                </a:solidFill>
                <a:cs typeface="Arial" panose="020B0604020202020204" pitchFamily="34" charset="0"/>
              </a:rPr>
              <a:t>Momentum</a:t>
            </a:r>
          </a:p>
        </p:txBody>
      </p:sp>
      <p:graphicFrame>
        <p:nvGraphicFramePr>
          <p:cNvPr id="20482" name="Object 1"/>
          <p:cNvGraphicFramePr>
            <a:graphicFrameLocks noChangeAspect="1"/>
          </p:cNvGraphicFramePr>
          <p:nvPr/>
        </p:nvGraphicFramePr>
        <p:xfrm>
          <a:off x="3581400" y="2819400"/>
          <a:ext cx="1382713" cy="560388"/>
        </p:xfrm>
        <a:graphic>
          <a:graphicData uri="http://schemas.openxmlformats.org/presentationml/2006/ole">
            <mc:AlternateContent xmlns:mc="http://schemas.openxmlformats.org/markup-compatibility/2006">
              <mc:Choice xmlns:v="urn:schemas-microsoft-com:vml" Requires="v">
                <p:oleObj spid="_x0000_s63516" name="Equation" r:id="rId4" imgW="533400" imgH="215900" progId="Equation.3">
                  <p:embed/>
                </p:oleObj>
              </mc:Choice>
              <mc:Fallback>
                <p:oleObj name="Equation" r:id="rId4" imgW="533400" imgH="215900" progId="Equation.3">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81400" y="2819400"/>
                        <a:ext cx="1382713" cy="56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483" name="TextBox 1"/>
          <p:cNvSpPr txBox="1">
            <a:spLocks noChangeArrowheads="1"/>
          </p:cNvSpPr>
          <p:nvPr/>
        </p:nvSpPr>
        <p:spPr bwMode="auto">
          <a:xfrm>
            <a:off x="1993900" y="1393825"/>
            <a:ext cx="6149975"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a:t>Momentum is relativistically corrected</a:t>
            </a:r>
          </a:p>
        </p:txBody>
      </p:sp>
      <p:graphicFrame>
        <p:nvGraphicFramePr>
          <p:cNvPr id="20484" name="Object 4"/>
          <p:cNvGraphicFramePr>
            <a:graphicFrameLocks noChangeAspect="1"/>
          </p:cNvGraphicFramePr>
          <p:nvPr/>
        </p:nvGraphicFramePr>
        <p:xfrm>
          <a:off x="3657600" y="1981200"/>
          <a:ext cx="1630363" cy="615950"/>
        </p:xfrm>
        <a:graphic>
          <a:graphicData uri="http://schemas.openxmlformats.org/presentationml/2006/ole">
            <mc:AlternateContent xmlns:mc="http://schemas.openxmlformats.org/markup-compatibility/2006">
              <mc:Choice xmlns:v="urn:schemas-microsoft-com:vml" Requires="v">
                <p:oleObj spid="_x0000_s63517" name="Equation" r:id="rId6" imgW="571500" imgH="215900" progId="Equation.3">
                  <p:embed/>
                </p:oleObj>
              </mc:Choice>
              <mc:Fallback>
                <p:oleObj name="Equation" r:id="rId6" imgW="571500" imgH="215900" progId="Equation.3">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57600" y="1981200"/>
                        <a:ext cx="1630363"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485" name="Object 5"/>
          <p:cNvGraphicFramePr>
            <a:graphicFrameLocks noChangeAspect="1"/>
          </p:cNvGraphicFramePr>
          <p:nvPr/>
        </p:nvGraphicFramePr>
        <p:xfrm>
          <a:off x="3343275" y="3532188"/>
          <a:ext cx="1712913" cy="560387"/>
        </p:xfrm>
        <a:graphic>
          <a:graphicData uri="http://schemas.openxmlformats.org/presentationml/2006/ole">
            <mc:AlternateContent xmlns:mc="http://schemas.openxmlformats.org/markup-compatibility/2006">
              <mc:Choice xmlns:v="urn:schemas-microsoft-com:vml" Requires="v">
                <p:oleObj spid="_x0000_s63518" name="Equation" r:id="rId8" imgW="660400" imgH="215900" progId="Equation.3">
                  <p:embed/>
                </p:oleObj>
              </mc:Choice>
              <mc:Fallback>
                <p:oleObj name="Equation" r:id="rId8" imgW="660400" imgH="215900" progId="Equation.3">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43275" y="3532188"/>
                        <a:ext cx="1712913" cy="560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486" name="Object 6"/>
          <p:cNvGraphicFramePr>
            <a:graphicFrameLocks noChangeAspect="1"/>
          </p:cNvGraphicFramePr>
          <p:nvPr/>
        </p:nvGraphicFramePr>
        <p:xfrm>
          <a:off x="3962400" y="4343400"/>
          <a:ext cx="2668588" cy="560388"/>
        </p:xfrm>
        <a:graphic>
          <a:graphicData uri="http://schemas.openxmlformats.org/presentationml/2006/ole">
            <mc:AlternateContent xmlns:mc="http://schemas.openxmlformats.org/markup-compatibility/2006">
              <mc:Choice xmlns:v="urn:schemas-microsoft-com:vml" Requires="v">
                <p:oleObj spid="_x0000_s63519" name="Equation" r:id="rId10" imgW="1028700" imgH="215900" progId="Equation.3">
                  <p:embed/>
                </p:oleObj>
              </mc:Choice>
              <mc:Fallback>
                <p:oleObj name="Equation" r:id="rId10" imgW="1028700" imgH="215900" progId="Equation.3">
                  <p:embed/>
                  <p:pic>
                    <p:nvPicPr>
                      <p:cNvPr id="0" name="Object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962400" y="4343400"/>
                        <a:ext cx="2668588" cy="56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animEffect transition="in" filter="wipe(left)">
                                      <p:cBhvr>
                                        <p:cTn id="7" dur="500"/>
                                        <p:tgtEl>
                                          <p:spTgt spid="2048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nodeType="clickEffect">
                                  <p:stCondLst>
                                    <p:cond delay="0"/>
                                  </p:stCondLst>
                                  <p:childTnLst>
                                    <p:set>
                                      <p:cBhvr>
                                        <p:cTn id="11" dur="1" fill="hold">
                                          <p:stCondLst>
                                            <p:cond delay="0"/>
                                          </p:stCondLst>
                                        </p:cTn>
                                        <p:tgtEl>
                                          <p:spTgt spid="20484"/>
                                        </p:tgtEl>
                                        <p:attrNameLst>
                                          <p:attrName>style.visibility</p:attrName>
                                        </p:attrNameLst>
                                      </p:cBhvr>
                                      <p:to>
                                        <p:strVal val="visible"/>
                                      </p:to>
                                    </p:set>
                                    <p:anim calcmode="lin" valueType="num">
                                      <p:cBhvr additive="base">
                                        <p:cTn id="12" dur="500" fill="hold"/>
                                        <p:tgtEl>
                                          <p:spTgt spid="20484"/>
                                        </p:tgtEl>
                                        <p:attrNameLst>
                                          <p:attrName>ppt_x</p:attrName>
                                        </p:attrNameLst>
                                      </p:cBhvr>
                                      <p:tavLst>
                                        <p:tav tm="0">
                                          <p:val>
                                            <p:strVal val="0-#ppt_w/2"/>
                                          </p:val>
                                        </p:tav>
                                        <p:tav tm="100000">
                                          <p:val>
                                            <p:strVal val="#ppt_x"/>
                                          </p:val>
                                        </p:tav>
                                      </p:tavLst>
                                    </p:anim>
                                    <p:anim calcmode="lin" valueType="num">
                                      <p:cBhvr additive="base">
                                        <p:cTn id="13" dur="500" fill="hold"/>
                                        <p:tgtEl>
                                          <p:spTgt spid="20484"/>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55" presetClass="entr" presetSubtype="0" fill="hold" nodeType="clickEffect">
                                  <p:stCondLst>
                                    <p:cond delay="0"/>
                                  </p:stCondLst>
                                  <p:childTnLst>
                                    <p:set>
                                      <p:cBhvr>
                                        <p:cTn id="17" dur="1" fill="hold">
                                          <p:stCondLst>
                                            <p:cond delay="0"/>
                                          </p:stCondLst>
                                        </p:cTn>
                                        <p:tgtEl>
                                          <p:spTgt spid="20482"/>
                                        </p:tgtEl>
                                        <p:attrNameLst>
                                          <p:attrName>style.visibility</p:attrName>
                                        </p:attrNameLst>
                                      </p:cBhvr>
                                      <p:to>
                                        <p:strVal val="visible"/>
                                      </p:to>
                                    </p:set>
                                    <p:anim calcmode="lin" valueType="num">
                                      <p:cBhvr>
                                        <p:cTn id="18" dur="1000" fill="hold"/>
                                        <p:tgtEl>
                                          <p:spTgt spid="20482"/>
                                        </p:tgtEl>
                                        <p:attrNameLst>
                                          <p:attrName>ppt_w</p:attrName>
                                        </p:attrNameLst>
                                      </p:cBhvr>
                                      <p:tavLst>
                                        <p:tav tm="0">
                                          <p:val>
                                            <p:strVal val="#ppt_w*0.70"/>
                                          </p:val>
                                        </p:tav>
                                        <p:tav tm="100000">
                                          <p:val>
                                            <p:strVal val="#ppt_w"/>
                                          </p:val>
                                        </p:tav>
                                      </p:tavLst>
                                    </p:anim>
                                    <p:anim calcmode="lin" valueType="num">
                                      <p:cBhvr>
                                        <p:cTn id="19" dur="1000" fill="hold"/>
                                        <p:tgtEl>
                                          <p:spTgt spid="20482"/>
                                        </p:tgtEl>
                                        <p:attrNameLst>
                                          <p:attrName>ppt_h</p:attrName>
                                        </p:attrNameLst>
                                      </p:cBhvr>
                                      <p:tavLst>
                                        <p:tav tm="0">
                                          <p:val>
                                            <p:strVal val="#ppt_h"/>
                                          </p:val>
                                        </p:tav>
                                        <p:tav tm="100000">
                                          <p:val>
                                            <p:strVal val="#ppt_h"/>
                                          </p:val>
                                        </p:tav>
                                      </p:tavLst>
                                    </p:anim>
                                    <p:animEffect transition="in" filter="fade">
                                      <p:cBhvr>
                                        <p:cTn id="20" dur="1000"/>
                                        <p:tgtEl>
                                          <p:spTgt spid="20482"/>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20485"/>
                                        </p:tgtEl>
                                        <p:attrNameLst>
                                          <p:attrName>style.visibility</p:attrName>
                                        </p:attrNameLst>
                                      </p:cBhvr>
                                      <p:to>
                                        <p:strVal val="visible"/>
                                      </p:to>
                                    </p:set>
                                    <p:anim calcmode="lin" valueType="num">
                                      <p:cBhvr additive="base">
                                        <p:cTn id="25" dur="500" fill="hold"/>
                                        <p:tgtEl>
                                          <p:spTgt spid="20485"/>
                                        </p:tgtEl>
                                        <p:attrNameLst>
                                          <p:attrName>ppt_x</p:attrName>
                                        </p:attrNameLst>
                                      </p:cBhvr>
                                      <p:tavLst>
                                        <p:tav tm="0">
                                          <p:val>
                                            <p:strVal val="0-#ppt_w/2"/>
                                          </p:val>
                                        </p:tav>
                                        <p:tav tm="100000">
                                          <p:val>
                                            <p:strVal val="#ppt_x"/>
                                          </p:val>
                                        </p:tav>
                                      </p:tavLst>
                                    </p:anim>
                                    <p:anim calcmode="lin" valueType="num">
                                      <p:cBhvr additive="base">
                                        <p:cTn id="26" dur="500" fill="hold"/>
                                        <p:tgtEl>
                                          <p:spTgt spid="20485"/>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20486"/>
                                        </p:tgtEl>
                                        <p:attrNameLst>
                                          <p:attrName>style.visibility</p:attrName>
                                        </p:attrNameLst>
                                      </p:cBhvr>
                                      <p:to>
                                        <p:strVal val="visible"/>
                                      </p:to>
                                    </p:set>
                                    <p:anim calcmode="lin" valueType="num">
                                      <p:cBhvr additive="base">
                                        <p:cTn id="31" dur="500" fill="hold"/>
                                        <p:tgtEl>
                                          <p:spTgt spid="20486"/>
                                        </p:tgtEl>
                                        <p:attrNameLst>
                                          <p:attrName>ppt_x</p:attrName>
                                        </p:attrNameLst>
                                      </p:cBhvr>
                                      <p:tavLst>
                                        <p:tav tm="0">
                                          <p:val>
                                            <p:strVal val="0-#ppt_w/2"/>
                                          </p:val>
                                        </p:tav>
                                        <p:tav tm="100000">
                                          <p:val>
                                            <p:strVal val="#ppt_x"/>
                                          </p:val>
                                        </p:tav>
                                      </p:tavLst>
                                    </p:anim>
                                    <p:anim calcmode="lin" valueType="num">
                                      <p:cBhvr additive="base">
                                        <p:cTn id="32" dur="500" fill="hold"/>
                                        <p:tgtEl>
                                          <p:spTgt spid="2048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p:nvPr>
        </p:nvSpPr>
        <p:spPr>
          <a:xfrm>
            <a:off x="152400" y="152400"/>
            <a:ext cx="8077200" cy="457200"/>
          </a:xfrm>
        </p:spPr>
        <p:txBody>
          <a:bodyPr/>
          <a:lstStyle/>
          <a:p>
            <a:pPr eaLnBrk="1" hangingPunct="1"/>
            <a:r>
              <a:rPr lang="en-US" altLang="en-US" sz="2400" b="1" smtClean="0">
                <a:solidFill>
                  <a:schemeClr val="bg1"/>
                </a:solidFill>
                <a:cs typeface="Arial" panose="020B0604020202020204" pitchFamily="34" charset="0"/>
              </a:rPr>
              <a:t>Einstein’s famous equation: E = mc</a:t>
            </a:r>
            <a:r>
              <a:rPr lang="en-US" altLang="en-US" sz="2400" b="1" baseline="30000" smtClean="0">
                <a:solidFill>
                  <a:schemeClr val="bg1"/>
                </a:solidFill>
                <a:cs typeface="Arial" panose="020B0604020202020204" pitchFamily="34" charset="0"/>
              </a:rPr>
              <a:t>2</a:t>
            </a:r>
          </a:p>
        </p:txBody>
      </p:sp>
      <p:sp>
        <p:nvSpPr>
          <p:cNvPr id="3" name="TextBox 2"/>
          <p:cNvSpPr txBox="1"/>
          <p:nvPr/>
        </p:nvSpPr>
        <p:spPr>
          <a:xfrm>
            <a:off x="838200" y="2209800"/>
            <a:ext cx="3276600" cy="954088"/>
          </a:xfrm>
          <a:prstGeom prst="rect">
            <a:avLst/>
          </a:prstGeom>
          <a:noFill/>
        </p:spPr>
        <p:txBody>
          <a:bodyPr>
            <a:spAutoFit/>
          </a:bodyPr>
          <a:lstStyle/>
          <a:p>
            <a:pPr eaLnBrk="1" hangingPunct="1">
              <a:defRPr/>
            </a:pPr>
            <a:r>
              <a:rPr lang="en-US" sz="2800" dirty="0">
                <a:latin typeface="Arial" charset="0"/>
                <a:ea typeface="ＭＳ Ｐゴシック" charset="0"/>
                <a:cs typeface="ＭＳ Ｐゴシック" charset="0"/>
              </a:rPr>
              <a:t>Rest mass-energy: </a:t>
            </a:r>
          </a:p>
          <a:p>
            <a:pPr marL="457200" indent="-457200" eaLnBrk="1" hangingPunct="1">
              <a:buFont typeface="Arial"/>
              <a:buChar char="•"/>
              <a:defRPr/>
            </a:pPr>
            <a:r>
              <a:rPr lang="en-US" sz="2800" dirty="0">
                <a:latin typeface="Arial" charset="0"/>
                <a:ea typeface="ＭＳ Ｐゴシック" charset="0"/>
                <a:cs typeface="ＭＳ Ｐゴシック" charset="0"/>
              </a:rPr>
              <a:t>Energy change:</a:t>
            </a:r>
          </a:p>
        </p:txBody>
      </p:sp>
      <p:sp>
        <p:nvSpPr>
          <p:cNvPr id="22531" name="TextBox 4"/>
          <p:cNvSpPr txBox="1">
            <a:spLocks noChangeArrowheads="1"/>
          </p:cNvSpPr>
          <p:nvPr/>
        </p:nvSpPr>
        <p:spPr bwMode="auto">
          <a:xfrm>
            <a:off x="2286000" y="4800600"/>
            <a:ext cx="5534025" cy="954088"/>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a:t>Mass and energy are equivalent</a:t>
            </a:r>
          </a:p>
          <a:p>
            <a:pPr eaLnBrk="1" hangingPunct="1">
              <a:lnSpc>
                <a:spcPct val="100000"/>
              </a:lnSpc>
              <a:spcBef>
                <a:spcPct val="0"/>
              </a:spcBef>
            </a:pPr>
            <a:r>
              <a:rPr lang="en-US" altLang="en-US" sz="2800"/>
              <a:t>Mass is a manifestation of energy</a:t>
            </a:r>
          </a:p>
        </p:txBody>
      </p:sp>
      <p:graphicFrame>
        <p:nvGraphicFramePr>
          <p:cNvPr id="22532" name="Object 1"/>
          <p:cNvGraphicFramePr>
            <a:graphicFrameLocks noChangeAspect="1"/>
          </p:cNvGraphicFramePr>
          <p:nvPr/>
        </p:nvGraphicFramePr>
        <p:xfrm>
          <a:off x="4038600" y="2133600"/>
          <a:ext cx="1646238" cy="625475"/>
        </p:xfrm>
        <a:graphic>
          <a:graphicData uri="http://schemas.openxmlformats.org/presentationml/2006/ole">
            <mc:AlternateContent xmlns:mc="http://schemas.openxmlformats.org/markup-compatibility/2006">
              <mc:Choice xmlns:v="urn:schemas-microsoft-com:vml" Requires="v">
                <p:oleObj spid="_x0000_s65559" name="Equation" r:id="rId4" imgW="635000" imgH="241300" progId="Equation.3">
                  <p:embed/>
                </p:oleObj>
              </mc:Choice>
              <mc:Fallback>
                <p:oleObj name="Equation" r:id="rId4" imgW="635000" imgH="241300" progId="Equation.3">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38600" y="2133600"/>
                        <a:ext cx="1646238"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533" name="Object 7"/>
          <p:cNvGraphicFramePr>
            <a:graphicFrameLocks noChangeAspect="1"/>
          </p:cNvGraphicFramePr>
          <p:nvPr/>
        </p:nvGraphicFramePr>
        <p:xfrm>
          <a:off x="4038600" y="2590800"/>
          <a:ext cx="2106613" cy="593725"/>
        </p:xfrm>
        <a:graphic>
          <a:graphicData uri="http://schemas.openxmlformats.org/presentationml/2006/ole">
            <mc:AlternateContent xmlns:mc="http://schemas.openxmlformats.org/markup-compatibility/2006">
              <mc:Choice xmlns:v="urn:schemas-microsoft-com:vml" Requires="v">
                <p:oleObj spid="_x0000_s65560" name="Equation" r:id="rId6" imgW="812800" imgH="228600" progId="Equation.3">
                  <p:embed/>
                </p:oleObj>
              </mc:Choice>
              <mc:Fallback>
                <p:oleObj name="Equation" r:id="rId6" imgW="812800" imgH="228600" progId="Equation.3">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38600" y="2590800"/>
                        <a:ext cx="2106613"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534" name="Object 3"/>
          <p:cNvGraphicFramePr>
            <a:graphicFrameLocks noChangeAspect="1"/>
          </p:cNvGraphicFramePr>
          <p:nvPr/>
        </p:nvGraphicFramePr>
        <p:xfrm>
          <a:off x="3581400" y="3505200"/>
          <a:ext cx="3128963" cy="625475"/>
        </p:xfrm>
        <a:graphic>
          <a:graphicData uri="http://schemas.openxmlformats.org/presentationml/2006/ole">
            <mc:AlternateContent xmlns:mc="http://schemas.openxmlformats.org/markup-compatibility/2006">
              <mc:Choice xmlns:v="urn:schemas-microsoft-com:vml" Requires="v">
                <p:oleObj spid="_x0000_s65561" name="Equation" r:id="rId8" imgW="1206500" imgH="241300" progId="Equation.3">
                  <p:embed/>
                </p:oleObj>
              </mc:Choice>
              <mc:Fallback>
                <p:oleObj name="Equation" r:id="rId8" imgW="1206500" imgH="241300" progId="Equation.3">
                  <p:embed/>
                  <p:pic>
                    <p:nvPicPr>
                      <p:cNvPr id="0" name="Object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581400" y="3505200"/>
                        <a:ext cx="3128963"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1" fill="hold" nodeType="clickEffect">
                                  <p:stCondLst>
                                    <p:cond delay="0"/>
                                  </p:stCondLst>
                                  <p:childTnLst>
                                    <p:set>
                                      <p:cBhvr>
                                        <p:cTn id="11" dur="1" fill="hold">
                                          <p:stCondLst>
                                            <p:cond delay="0"/>
                                          </p:stCondLst>
                                        </p:cTn>
                                        <p:tgtEl>
                                          <p:spTgt spid="22532"/>
                                        </p:tgtEl>
                                        <p:attrNameLst>
                                          <p:attrName>style.visibility</p:attrName>
                                        </p:attrNameLst>
                                      </p:cBhvr>
                                      <p:to>
                                        <p:strVal val="visible"/>
                                      </p:to>
                                    </p:set>
                                    <p:anim calcmode="lin" valueType="num">
                                      <p:cBhvr additive="base">
                                        <p:cTn id="12" dur="500" fill="hold"/>
                                        <p:tgtEl>
                                          <p:spTgt spid="22532"/>
                                        </p:tgtEl>
                                        <p:attrNameLst>
                                          <p:attrName>ppt_x</p:attrName>
                                        </p:attrNameLst>
                                      </p:cBhvr>
                                      <p:tavLst>
                                        <p:tav tm="0">
                                          <p:val>
                                            <p:strVal val="#ppt_x"/>
                                          </p:val>
                                        </p:tav>
                                        <p:tav tm="100000">
                                          <p:val>
                                            <p:strVal val="#ppt_x"/>
                                          </p:val>
                                        </p:tav>
                                      </p:tavLst>
                                    </p:anim>
                                    <p:anim calcmode="lin" valueType="num">
                                      <p:cBhvr additive="base">
                                        <p:cTn id="13" dur="500" fill="hold"/>
                                        <p:tgtEl>
                                          <p:spTgt spid="22532"/>
                                        </p:tgtEl>
                                        <p:attrNameLst>
                                          <p:attrName>ppt_y</p:attrName>
                                        </p:attrNameLst>
                                      </p:cBhvr>
                                      <p:tavLst>
                                        <p:tav tm="0">
                                          <p:val>
                                            <p:strVal val="0-#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2" fill="hold" nodeType="clickEffect">
                                  <p:stCondLst>
                                    <p:cond delay="0"/>
                                  </p:stCondLst>
                                  <p:childTnLst>
                                    <p:set>
                                      <p:cBhvr>
                                        <p:cTn id="23" dur="1" fill="hold">
                                          <p:stCondLst>
                                            <p:cond delay="0"/>
                                          </p:stCondLst>
                                        </p:cTn>
                                        <p:tgtEl>
                                          <p:spTgt spid="22533"/>
                                        </p:tgtEl>
                                        <p:attrNameLst>
                                          <p:attrName>style.visibility</p:attrName>
                                        </p:attrNameLst>
                                      </p:cBhvr>
                                      <p:to>
                                        <p:strVal val="visible"/>
                                      </p:to>
                                    </p:set>
                                    <p:anim calcmode="lin" valueType="num">
                                      <p:cBhvr additive="base">
                                        <p:cTn id="24" dur="500" fill="hold"/>
                                        <p:tgtEl>
                                          <p:spTgt spid="22533"/>
                                        </p:tgtEl>
                                        <p:attrNameLst>
                                          <p:attrName>ppt_x</p:attrName>
                                        </p:attrNameLst>
                                      </p:cBhvr>
                                      <p:tavLst>
                                        <p:tav tm="0">
                                          <p:val>
                                            <p:strVal val="1+#ppt_w/2"/>
                                          </p:val>
                                        </p:tav>
                                        <p:tav tm="100000">
                                          <p:val>
                                            <p:strVal val="#ppt_x"/>
                                          </p:val>
                                        </p:tav>
                                      </p:tavLst>
                                    </p:anim>
                                    <p:anim calcmode="lin" valueType="num">
                                      <p:cBhvr additive="base">
                                        <p:cTn id="25" dur="500" fill="hold"/>
                                        <p:tgtEl>
                                          <p:spTgt spid="22533"/>
                                        </p:tgtEl>
                                        <p:attrNameLst>
                                          <p:attrName>ppt_y</p:attrName>
                                        </p:attrNameLst>
                                      </p:cBhvr>
                                      <p:tavLst>
                                        <p:tav tm="0">
                                          <p:val>
                                            <p:strVal val="#ppt_y"/>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45" presetClass="entr" presetSubtype="0" fill="hold" nodeType="clickEffect">
                                  <p:stCondLst>
                                    <p:cond delay="0"/>
                                  </p:stCondLst>
                                  <p:childTnLst>
                                    <p:set>
                                      <p:cBhvr>
                                        <p:cTn id="29" dur="1" fill="hold">
                                          <p:stCondLst>
                                            <p:cond delay="0"/>
                                          </p:stCondLst>
                                        </p:cTn>
                                        <p:tgtEl>
                                          <p:spTgt spid="22534"/>
                                        </p:tgtEl>
                                        <p:attrNameLst>
                                          <p:attrName>style.visibility</p:attrName>
                                        </p:attrNameLst>
                                      </p:cBhvr>
                                      <p:to>
                                        <p:strVal val="visible"/>
                                      </p:to>
                                    </p:set>
                                    <p:animEffect transition="in" filter="fade">
                                      <p:cBhvr>
                                        <p:cTn id="30" dur="2000"/>
                                        <p:tgtEl>
                                          <p:spTgt spid="22534"/>
                                        </p:tgtEl>
                                      </p:cBhvr>
                                    </p:animEffect>
                                    <p:anim calcmode="lin" valueType="num">
                                      <p:cBhvr>
                                        <p:cTn id="31" dur="2000" fill="hold"/>
                                        <p:tgtEl>
                                          <p:spTgt spid="22534"/>
                                        </p:tgtEl>
                                        <p:attrNameLst>
                                          <p:attrName>ppt_w</p:attrName>
                                        </p:attrNameLst>
                                      </p:cBhvr>
                                      <p:tavLst>
                                        <p:tav tm="0" fmla="#ppt_w*sin(2.5*pi*$)">
                                          <p:val>
                                            <p:fltVal val="0"/>
                                          </p:val>
                                        </p:tav>
                                        <p:tav tm="100000">
                                          <p:val>
                                            <p:fltVal val="1"/>
                                          </p:val>
                                        </p:tav>
                                      </p:tavLst>
                                    </p:anim>
                                    <p:anim calcmode="lin" valueType="num">
                                      <p:cBhvr>
                                        <p:cTn id="32" dur="2000" fill="hold"/>
                                        <p:tgtEl>
                                          <p:spTgt spid="22534"/>
                                        </p:tgtEl>
                                        <p:attrNameLst>
                                          <p:attrName>ppt_h</p:attrName>
                                        </p:attrNameLst>
                                      </p:cBhvr>
                                      <p:tavLst>
                                        <p:tav tm="0">
                                          <p:val>
                                            <p:strVal val="#ppt_h"/>
                                          </p:val>
                                        </p:tav>
                                        <p:tav tm="100000">
                                          <p:val>
                                            <p:strVal val="#ppt_h"/>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nodeType="clickEffect">
                                  <p:stCondLst>
                                    <p:cond delay="0"/>
                                  </p:stCondLst>
                                  <p:childTnLst>
                                    <p:set>
                                      <p:cBhvr>
                                        <p:cTn id="36" dur="1" fill="hold">
                                          <p:stCondLst>
                                            <p:cond delay="0"/>
                                          </p:stCondLst>
                                        </p:cTn>
                                        <p:tgtEl>
                                          <p:spTgt spid="22531">
                                            <p:txEl>
                                              <p:pRg st="0" end="0"/>
                                            </p:txEl>
                                          </p:spTgt>
                                        </p:tgtEl>
                                        <p:attrNameLst>
                                          <p:attrName>style.visibility</p:attrName>
                                        </p:attrNameLst>
                                      </p:cBhvr>
                                      <p:to>
                                        <p:strVal val="visible"/>
                                      </p:to>
                                    </p:set>
                                    <p:animEffect transition="in" filter="wipe(up)">
                                      <p:cBhvr>
                                        <p:cTn id="37" dur="500"/>
                                        <p:tgtEl>
                                          <p:spTgt spid="22531">
                                            <p:txEl>
                                              <p:pRg st="0" end="0"/>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22531">
                                            <p:txEl>
                                              <p:pRg st="1" end="1"/>
                                            </p:txEl>
                                          </p:spTgt>
                                        </p:tgtEl>
                                        <p:attrNameLst>
                                          <p:attrName>style.visibility</p:attrName>
                                        </p:attrNameLst>
                                      </p:cBhvr>
                                      <p:to>
                                        <p:strVal val="visible"/>
                                      </p:to>
                                    </p:set>
                                    <p:animEffect transition="in" filter="wipe(left)">
                                      <p:cBhvr>
                                        <p:cTn id="42" dur="500"/>
                                        <p:tgtEl>
                                          <p:spTgt spid="2253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p:cNvSpPr>
          <p:nvPr>
            <p:ph type="title"/>
          </p:nvPr>
        </p:nvSpPr>
        <p:spPr>
          <a:xfrm>
            <a:off x="152400" y="152400"/>
            <a:ext cx="8077200" cy="457200"/>
          </a:xfrm>
        </p:spPr>
        <p:txBody>
          <a:bodyPr/>
          <a:lstStyle/>
          <a:p>
            <a:pPr eaLnBrk="1" hangingPunct="1"/>
            <a:r>
              <a:rPr lang="en-US" altLang="en-US" sz="2400" b="1" smtClean="0">
                <a:solidFill>
                  <a:schemeClr val="bg1"/>
                </a:solidFill>
                <a:cs typeface="Arial" panose="020B0604020202020204" pitchFamily="34" charset="0"/>
              </a:rPr>
              <a:t>Mass defect in nuclear physics</a:t>
            </a:r>
          </a:p>
        </p:txBody>
      </p:sp>
      <p:sp>
        <p:nvSpPr>
          <p:cNvPr id="2" name="TextBox 1"/>
          <p:cNvSpPr txBox="1">
            <a:spLocks noChangeArrowheads="1"/>
          </p:cNvSpPr>
          <p:nvPr/>
        </p:nvSpPr>
        <p:spPr bwMode="auto">
          <a:xfrm>
            <a:off x="1371600" y="1447800"/>
            <a:ext cx="7031038" cy="2524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a:t>Mass appears as energy in nuclear events:</a:t>
            </a:r>
          </a:p>
          <a:p>
            <a:pPr lvl="1" eaLnBrk="1" hangingPunct="1">
              <a:lnSpc>
                <a:spcPct val="100000"/>
              </a:lnSpc>
              <a:spcBef>
                <a:spcPct val="0"/>
              </a:spcBef>
              <a:buClrTx/>
              <a:buFont typeface="Arial" panose="020B0604020202020204" pitchFamily="34" charset="0"/>
              <a:buChar char="•"/>
            </a:pPr>
            <a:r>
              <a:rPr lang="en-US" altLang="en-US" sz="2800"/>
              <a:t>Radioactive decay</a:t>
            </a:r>
          </a:p>
          <a:p>
            <a:pPr lvl="1" eaLnBrk="1" hangingPunct="1">
              <a:lnSpc>
                <a:spcPct val="100000"/>
              </a:lnSpc>
              <a:spcBef>
                <a:spcPct val="0"/>
              </a:spcBef>
              <a:buClrTx/>
              <a:buFont typeface="Arial" panose="020B0604020202020204" pitchFamily="34" charset="0"/>
              <a:buChar char="•"/>
            </a:pPr>
            <a:r>
              <a:rPr lang="en-US" altLang="en-US" sz="2800"/>
              <a:t>Nuclear reactions</a:t>
            </a:r>
          </a:p>
          <a:p>
            <a:pPr lvl="1" eaLnBrk="1" hangingPunct="1">
              <a:lnSpc>
                <a:spcPct val="100000"/>
              </a:lnSpc>
              <a:spcBef>
                <a:spcPct val="0"/>
              </a:spcBef>
              <a:buClrTx/>
              <a:buFont typeface="Arial" panose="020B0604020202020204" pitchFamily="34" charset="0"/>
              <a:buChar char="•"/>
            </a:pPr>
            <a:r>
              <a:rPr lang="en-US" altLang="en-US" sz="2800"/>
              <a:t>Fission</a:t>
            </a:r>
          </a:p>
          <a:p>
            <a:pPr lvl="1" eaLnBrk="1" hangingPunct="1">
              <a:lnSpc>
                <a:spcPct val="100000"/>
              </a:lnSpc>
              <a:spcBef>
                <a:spcPct val="0"/>
              </a:spcBef>
              <a:buClrTx/>
              <a:buFont typeface="Arial" panose="020B0604020202020204" pitchFamily="34" charset="0"/>
              <a:buChar char="•"/>
            </a:pPr>
            <a:r>
              <a:rPr lang="en-US" altLang="en-US" sz="2800"/>
              <a:t>Fusion</a:t>
            </a:r>
          </a:p>
          <a:p>
            <a:pPr eaLnBrk="1" hangingPunct="1">
              <a:lnSpc>
                <a:spcPct val="100000"/>
              </a:lnSpc>
              <a:spcBef>
                <a:spcPct val="0"/>
              </a:spcBef>
            </a:pPr>
            <a:endParaRPr lang="en-US" altLang="en-US"/>
          </a:p>
        </p:txBody>
      </p:sp>
      <p:sp>
        <p:nvSpPr>
          <p:cNvPr id="4" name="TextBox 3"/>
          <p:cNvSpPr txBox="1">
            <a:spLocks noChangeArrowheads="1"/>
          </p:cNvSpPr>
          <p:nvPr/>
        </p:nvSpPr>
        <p:spPr bwMode="auto">
          <a:xfrm>
            <a:off x="1524000" y="4191000"/>
            <a:ext cx="5646738" cy="1384300"/>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algn="ctr" eaLnBrk="1" hangingPunct="1">
              <a:lnSpc>
                <a:spcPct val="100000"/>
              </a:lnSpc>
              <a:spcBef>
                <a:spcPct val="0"/>
              </a:spcBef>
            </a:pPr>
            <a:r>
              <a:rPr lang="en-US" altLang="en-US" sz="2800">
                <a:solidFill>
                  <a:schemeClr val="bg1"/>
                </a:solidFill>
              </a:rPr>
              <a:t>Mass defect</a:t>
            </a:r>
          </a:p>
          <a:p>
            <a:pPr algn="ctr" eaLnBrk="1" hangingPunct="1">
              <a:lnSpc>
                <a:spcPct val="100000"/>
              </a:lnSpc>
              <a:spcBef>
                <a:spcPct val="0"/>
              </a:spcBef>
            </a:pPr>
            <a:r>
              <a:rPr lang="en-US" altLang="en-US" sz="2800">
                <a:solidFill>
                  <a:schemeClr val="bg1"/>
                </a:solidFill>
              </a:rPr>
              <a:t>Difference between initial and final </a:t>
            </a:r>
            <a:br>
              <a:rPr lang="en-US" altLang="en-US" sz="2800">
                <a:solidFill>
                  <a:schemeClr val="bg1"/>
                </a:solidFill>
              </a:rPr>
            </a:br>
            <a:r>
              <a:rPr lang="en-US" altLang="en-US" sz="2800">
                <a:solidFill>
                  <a:schemeClr val="bg1"/>
                </a:solidFill>
              </a:rPr>
              <a:t>arrangement of particles</a:t>
            </a:r>
            <a:r>
              <a:rPr lang="en-US" altLang="en-US">
                <a:solidFill>
                  <a:schemeClr val="bg1"/>
                </a:solidFill>
              </a:rPr>
              <a:t>.</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5" presetClass="entr" presetSubtype="1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checkerboard(across)">
                                      <p:cBhvr>
                                        <p:cTn id="11" dur="500"/>
                                        <p:tgtEl>
                                          <p:spTgt spid="2">
                                            <p:txEl>
                                              <p:pRg st="1" end="1"/>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5" presetClass="entr" presetSubtype="10" fill="hold" nodeType="clickEffect">
                                  <p:stCondLst>
                                    <p:cond delay="0"/>
                                  </p:stCondLst>
                                  <p:childTnLst>
                                    <p:set>
                                      <p:cBhvr>
                                        <p:cTn id="15" dur="1" fill="hold">
                                          <p:stCondLst>
                                            <p:cond delay="0"/>
                                          </p:stCondLst>
                                        </p:cTn>
                                        <p:tgtEl>
                                          <p:spTgt spid="2">
                                            <p:txEl>
                                              <p:pRg st="2" end="2"/>
                                            </p:txEl>
                                          </p:spTgt>
                                        </p:tgtEl>
                                        <p:attrNameLst>
                                          <p:attrName>style.visibility</p:attrName>
                                        </p:attrNameLst>
                                      </p:cBhvr>
                                      <p:to>
                                        <p:strVal val="visible"/>
                                      </p:to>
                                    </p:set>
                                    <p:animEffect transition="in" filter="checkerboard(across)">
                                      <p:cBhvr>
                                        <p:cTn id="16" dur="500"/>
                                        <p:tgtEl>
                                          <p:spTgt spid="2">
                                            <p:txEl>
                                              <p:pRg st="2" end="2"/>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 presetClass="entr" presetSubtype="10" fill="hold" nodeType="click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animEffect transition="in" filter="checkerboard(across)">
                                      <p:cBhvr>
                                        <p:cTn id="21" dur="500"/>
                                        <p:tgtEl>
                                          <p:spTgt spid="2">
                                            <p:txEl>
                                              <p:pRg st="3" end="3"/>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5" presetClass="entr" presetSubtype="10" fill="hold" nodeType="clickEffect">
                                  <p:stCondLst>
                                    <p:cond delay="0"/>
                                  </p:stCondLst>
                                  <p:childTnLst>
                                    <p:set>
                                      <p:cBhvr>
                                        <p:cTn id="25" dur="1" fill="hold">
                                          <p:stCondLst>
                                            <p:cond delay="0"/>
                                          </p:stCondLst>
                                        </p:cTn>
                                        <p:tgtEl>
                                          <p:spTgt spid="2">
                                            <p:txEl>
                                              <p:pRg st="4" end="4"/>
                                            </p:txEl>
                                          </p:spTgt>
                                        </p:tgtEl>
                                        <p:attrNameLst>
                                          <p:attrName>style.visibility</p:attrName>
                                        </p:attrNameLst>
                                      </p:cBhvr>
                                      <p:to>
                                        <p:strVal val="visible"/>
                                      </p:to>
                                    </p:set>
                                    <p:animEffect transition="in" filter="checkerboard(across)">
                                      <p:cBhvr>
                                        <p:cTn id="26" dur="500"/>
                                        <p:tgtEl>
                                          <p:spTgt spid="2">
                                            <p:txEl>
                                              <p:pRg st="4" end="4"/>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nodeType="clickEffect">
                                  <p:stCondLst>
                                    <p:cond delay="0"/>
                                  </p:stCondLst>
                                  <p:childTnLst>
                                    <p:set>
                                      <p:cBhvr>
                                        <p:cTn id="30" dur="1" fill="hold">
                                          <p:stCondLst>
                                            <p:cond delay="0"/>
                                          </p:stCondLst>
                                        </p:cTn>
                                        <p:tgtEl>
                                          <p:spTgt spid="4">
                                            <p:txEl>
                                              <p:pRg st="0" end="0"/>
                                            </p:txEl>
                                          </p:spTgt>
                                        </p:tgtEl>
                                        <p:attrNameLst>
                                          <p:attrName>style.visibility</p:attrName>
                                        </p:attrNameLst>
                                      </p:cBhvr>
                                      <p:to>
                                        <p:strVal val="visible"/>
                                      </p:to>
                                    </p:set>
                                    <p:animEffect transition="in" filter="wipe(left)">
                                      <p:cBhvr>
                                        <p:cTn id="31" dur="500"/>
                                        <p:tgtEl>
                                          <p:spTgt spid="4">
                                            <p:txEl>
                                              <p:pRg st="0" end="0"/>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nodeType="clickEffect">
                                  <p:stCondLst>
                                    <p:cond delay="0"/>
                                  </p:stCondLst>
                                  <p:childTnLst>
                                    <p:set>
                                      <p:cBhvr>
                                        <p:cTn id="35" dur="1" fill="hold">
                                          <p:stCondLst>
                                            <p:cond delay="0"/>
                                          </p:stCondLst>
                                        </p:cTn>
                                        <p:tgtEl>
                                          <p:spTgt spid="4">
                                            <p:txEl>
                                              <p:pRg st="1" end="1"/>
                                            </p:txEl>
                                          </p:spTgt>
                                        </p:tgtEl>
                                        <p:attrNameLst>
                                          <p:attrName>style.visibility</p:attrName>
                                        </p:attrNameLst>
                                      </p:cBhvr>
                                      <p:to>
                                        <p:strVal val="visible"/>
                                      </p:to>
                                    </p:set>
                                    <p:animEffect transition="in" filter="wipe(left)">
                                      <p:cBhvr>
                                        <p:cTn id="36"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p:cNvSpPr>
            <a:spLocks noGrp="1"/>
          </p:cNvSpPr>
          <p:nvPr>
            <p:ph type="title"/>
          </p:nvPr>
        </p:nvSpPr>
        <p:spPr>
          <a:xfrm>
            <a:off x="152400" y="152400"/>
            <a:ext cx="3657600" cy="457200"/>
          </a:xfrm>
        </p:spPr>
        <p:txBody>
          <a:bodyPr/>
          <a:lstStyle/>
          <a:p>
            <a:pPr eaLnBrk="1" hangingPunct="1"/>
            <a:r>
              <a:rPr lang="en-US" altLang="en-US" sz="2400" b="1" smtClean="0">
                <a:solidFill>
                  <a:schemeClr val="bg1"/>
                </a:solidFill>
                <a:cs typeface="Arial" panose="020B0604020202020204" pitchFamily="34" charset="0"/>
              </a:rPr>
              <a:t>Units of mass</a:t>
            </a:r>
          </a:p>
        </p:txBody>
      </p:sp>
      <p:sp>
        <p:nvSpPr>
          <p:cNvPr id="69635" name="TextBox 1"/>
          <p:cNvSpPr txBox="1">
            <a:spLocks noChangeArrowheads="1"/>
          </p:cNvSpPr>
          <p:nvPr/>
        </p:nvSpPr>
        <p:spPr bwMode="auto">
          <a:xfrm>
            <a:off x="1828800" y="838200"/>
            <a:ext cx="5840413"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371600" indent="-4572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a:t>                Mass units: </a:t>
            </a:r>
          </a:p>
          <a:p>
            <a:pPr lvl="2" eaLnBrk="1" hangingPunct="1">
              <a:lnSpc>
                <a:spcPct val="100000"/>
              </a:lnSpc>
              <a:spcBef>
                <a:spcPct val="0"/>
              </a:spcBef>
              <a:buClrTx/>
              <a:buFont typeface="Arial" panose="020B0604020202020204" pitchFamily="34" charset="0"/>
              <a:buChar char="•"/>
            </a:pPr>
            <a:r>
              <a:rPr lang="en-US" altLang="en-US" sz="2800"/>
              <a:t>kilogram: </a:t>
            </a:r>
            <a:r>
              <a:rPr lang="en-US" altLang="en-US" sz="2800" i="1"/>
              <a:t>kg</a:t>
            </a:r>
          </a:p>
          <a:p>
            <a:pPr lvl="2" eaLnBrk="1" hangingPunct="1">
              <a:lnSpc>
                <a:spcPct val="100000"/>
              </a:lnSpc>
              <a:spcBef>
                <a:spcPct val="0"/>
              </a:spcBef>
              <a:buClrTx/>
              <a:buFont typeface="Arial" panose="020B0604020202020204" pitchFamily="34" charset="0"/>
              <a:buChar char="•"/>
            </a:pPr>
            <a:r>
              <a:rPr lang="en-US" altLang="en-US" sz="2800"/>
              <a:t>unified mass unit: </a:t>
            </a:r>
            <a:r>
              <a:rPr lang="en-US" altLang="en-US" sz="2800" i="1"/>
              <a:t>u</a:t>
            </a:r>
          </a:p>
          <a:p>
            <a:pPr lvl="2" eaLnBrk="1" hangingPunct="1">
              <a:lnSpc>
                <a:spcPct val="100000"/>
              </a:lnSpc>
              <a:spcBef>
                <a:spcPct val="0"/>
              </a:spcBef>
              <a:buClrTx/>
              <a:buFont typeface="Arial" panose="020B0604020202020204" pitchFamily="34" charset="0"/>
              <a:buChar char="•"/>
            </a:pPr>
            <a:r>
              <a:rPr lang="en-US" altLang="en-US" sz="2800"/>
              <a:t>electron-volt: </a:t>
            </a:r>
            <a:r>
              <a:rPr lang="en-US" altLang="en-US" sz="2800" i="1"/>
              <a:t>eV, keV, MeV</a:t>
            </a:r>
          </a:p>
        </p:txBody>
      </p:sp>
      <p:pic>
        <p:nvPicPr>
          <p:cNvPr id="69636" name="Picture 1"/>
          <p:cNvPicPr>
            <a:picLocks noChangeAspect="1"/>
          </p:cNvPicPr>
          <p:nvPr/>
        </p:nvPicPr>
        <p:blipFill>
          <a:blip r:embed="rId3">
            <a:extLst>
              <a:ext uri="{28A0092B-C50C-407E-A947-70E740481C1C}">
                <a14:useLocalDpi xmlns:a14="http://schemas.microsoft.com/office/drawing/2010/main" val="0"/>
              </a:ext>
            </a:extLst>
          </a:blip>
          <a:srcRect l="4324" t="8755"/>
          <a:stretch>
            <a:fillRect/>
          </a:stretch>
        </p:blipFill>
        <p:spPr bwMode="auto">
          <a:xfrm>
            <a:off x="609600" y="3048000"/>
            <a:ext cx="6743700" cy="305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152400" y="152400"/>
            <a:ext cx="5715000" cy="457200"/>
          </a:xfrm>
        </p:spPr>
        <p:txBody>
          <a:bodyPr/>
          <a:lstStyle/>
          <a:p>
            <a:pPr eaLnBrk="1" hangingPunct="1"/>
            <a:r>
              <a:rPr lang="en-US" altLang="en-US" sz="2800" b="1" smtClean="0">
                <a:solidFill>
                  <a:schemeClr val="bg1"/>
                </a:solidFill>
                <a:cs typeface="Arial" panose="020B0604020202020204" pitchFamily="34" charset="0"/>
              </a:rPr>
              <a:t>Galilean transformations</a:t>
            </a:r>
          </a:p>
        </p:txBody>
      </p:sp>
      <p:sp>
        <p:nvSpPr>
          <p:cNvPr id="2" name="TextBox 1"/>
          <p:cNvSpPr txBox="1">
            <a:spLocks noChangeArrowheads="1"/>
          </p:cNvSpPr>
          <p:nvPr/>
        </p:nvSpPr>
        <p:spPr bwMode="auto">
          <a:xfrm>
            <a:off x="304800" y="3776663"/>
            <a:ext cx="8672513"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200150" indent="-28575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a:t>If P is stationary and P</a:t>
            </a:r>
            <a:r>
              <a:rPr lang="en-US" altLang="en-US" sz="2800" baseline="30000"/>
              <a:t>/</a:t>
            </a:r>
            <a:r>
              <a:rPr lang="en-US" altLang="en-US" sz="2800"/>
              <a:t> moves at  velocity, </a:t>
            </a:r>
            <a:r>
              <a:rPr lang="en-US" altLang="en-US" sz="2800" i="1"/>
              <a:t>v, </a:t>
            </a:r>
            <a:r>
              <a:rPr lang="en-US" altLang="en-US" sz="2800"/>
              <a:t>assume:</a:t>
            </a:r>
          </a:p>
          <a:p>
            <a:pPr lvl="2" eaLnBrk="1" hangingPunct="1">
              <a:lnSpc>
                <a:spcPct val="100000"/>
              </a:lnSpc>
              <a:spcBef>
                <a:spcPct val="0"/>
              </a:spcBef>
              <a:buClrTx/>
              <a:buFont typeface="Arial" panose="020B0604020202020204" pitchFamily="34" charset="0"/>
              <a:buChar char="•"/>
            </a:pPr>
            <a:r>
              <a:rPr lang="en-US" altLang="en-US" sz="2800"/>
              <a:t>Distance intervals are the same</a:t>
            </a:r>
          </a:p>
          <a:p>
            <a:pPr lvl="2" eaLnBrk="1" hangingPunct="1">
              <a:lnSpc>
                <a:spcPct val="100000"/>
              </a:lnSpc>
              <a:spcBef>
                <a:spcPct val="0"/>
              </a:spcBef>
              <a:buClrTx/>
              <a:buFont typeface="Arial" panose="020B0604020202020204" pitchFamily="34" charset="0"/>
              <a:buChar char="•"/>
            </a:pPr>
            <a:r>
              <a:rPr lang="en-US" altLang="en-US" sz="2800"/>
              <a:t>Time intervals are the same </a:t>
            </a:r>
          </a:p>
        </p:txBody>
      </p:sp>
      <p:sp>
        <p:nvSpPr>
          <p:cNvPr id="11268" name="TextBox 5"/>
          <p:cNvSpPr txBox="1">
            <a:spLocks noChangeArrowheads="1"/>
          </p:cNvSpPr>
          <p:nvPr/>
        </p:nvSpPr>
        <p:spPr bwMode="auto">
          <a:xfrm>
            <a:off x="1524000" y="838200"/>
            <a:ext cx="48148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a:t>Inertial frames are equivalent</a:t>
            </a:r>
          </a:p>
        </p:txBody>
      </p:sp>
      <p:graphicFrame>
        <p:nvGraphicFramePr>
          <p:cNvPr id="8" name="Object 7"/>
          <p:cNvGraphicFramePr>
            <a:graphicFrameLocks noChangeAspect="1"/>
          </p:cNvGraphicFramePr>
          <p:nvPr/>
        </p:nvGraphicFramePr>
        <p:xfrm>
          <a:off x="2925763" y="5221288"/>
          <a:ext cx="2041525" cy="625475"/>
        </p:xfrm>
        <a:graphic>
          <a:graphicData uri="http://schemas.openxmlformats.org/presentationml/2006/ole">
            <mc:AlternateContent xmlns:mc="http://schemas.openxmlformats.org/markup-compatibility/2006">
              <mc:Choice xmlns:v="urn:schemas-microsoft-com:vml" Requires="v">
                <p:oleObj spid="_x0000_s11282" name="Equation" r:id="rId4" imgW="787400" imgH="241300" progId="Equation.3">
                  <p:embed/>
                </p:oleObj>
              </mc:Choice>
              <mc:Fallback>
                <p:oleObj name="Equation" r:id="rId4" imgW="787400" imgH="241300" progId="Equation.3">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25763" y="5221288"/>
                        <a:ext cx="2041525"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Object 8"/>
          <p:cNvGraphicFramePr>
            <a:graphicFrameLocks noChangeAspect="1"/>
          </p:cNvGraphicFramePr>
          <p:nvPr/>
        </p:nvGraphicFramePr>
        <p:xfrm>
          <a:off x="2925763" y="5872163"/>
          <a:ext cx="2009775" cy="658812"/>
        </p:xfrm>
        <a:graphic>
          <a:graphicData uri="http://schemas.openxmlformats.org/presentationml/2006/ole">
            <mc:AlternateContent xmlns:mc="http://schemas.openxmlformats.org/markup-compatibility/2006">
              <mc:Choice xmlns:v="urn:schemas-microsoft-com:vml" Requires="v">
                <p:oleObj spid="_x0000_s11283" name="Equation" r:id="rId6" imgW="774700" imgH="254000" progId="Equation.3">
                  <p:embed/>
                </p:oleObj>
              </mc:Choice>
              <mc:Fallback>
                <p:oleObj name="Equation" r:id="rId6" imgW="774700" imgH="254000" progId="Equation.3">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25763" y="5872163"/>
                        <a:ext cx="2009775" cy="658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11271" name="Picture 2"/>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212850" y="1347788"/>
            <a:ext cx="5467350" cy="242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3"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2" presetClass="entr" presetSubtype="1"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p:tgtEl>
                                          <p:spTgt spid="2">
                                            <p:txEl>
                                              <p:pRg st="1" end="1"/>
                                            </p:txEl>
                                          </p:spTgt>
                                        </p:tgtEl>
                                        <p:attrNameLst>
                                          <p:attrName>ppt_y</p:attrName>
                                        </p:attrNameLst>
                                      </p:cBhvr>
                                      <p:tavLst>
                                        <p:tav tm="0">
                                          <p:val>
                                            <p:strVal val="#ppt_y-#ppt_h*1.125000"/>
                                          </p:val>
                                        </p:tav>
                                        <p:tav tm="100000">
                                          <p:val>
                                            <p:strVal val="#ppt_y"/>
                                          </p:val>
                                        </p:tav>
                                      </p:tavLst>
                                    </p:anim>
                                    <p:animEffect transition="in" filter="wipe(down)">
                                      <p:cBhvr>
                                        <p:cTn id="14" dur="500"/>
                                        <p:tgtEl>
                                          <p:spTgt spid="2">
                                            <p:txEl>
                                              <p:pRg st="1" end="1"/>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2" presetClass="entr" presetSubtype="1"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p:tgtEl>
                                          <p:spTgt spid="2">
                                            <p:txEl>
                                              <p:pRg st="2" end="2"/>
                                            </p:txEl>
                                          </p:spTgt>
                                        </p:tgtEl>
                                        <p:attrNameLst>
                                          <p:attrName>ppt_y</p:attrName>
                                        </p:attrNameLst>
                                      </p:cBhvr>
                                      <p:tavLst>
                                        <p:tav tm="0">
                                          <p:val>
                                            <p:strVal val="#ppt_y-#ppt_h*1.125000"/>
                                          </p:val>
                                        </p:tav>
                                        <p:tav tm="100000">
                                          <p:val>
                                            <p:strVal val="#ppt_y"/>
                                          </p:val>
                                        </p:tav>
                                      </p:tavLst>
                                    </p:anim>
                                    <p:animEffect transition="in" filter="wipe(down)">
                                      <p:cBhvr>
                                        <p:cTn id="20" dur="500"/>
                                        <p:tgtEl>
                                          <p:spTgt spid="2">
                                            <p:txEl>
                                              <p:pRg st="2" end="2"/>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0-#ppt_w/2"/>
                                          </p:val>
                                        </p:tav>
                                        <p:tav tm="100000">
                                          <p:val>
                                            <p:strVal val="#ppt_x"/>
                                          </p:val>
                                        </p:tav>
                                      </p:tavLst>
                                    </p:anim>
                                    <p:anim calcmode="lin" valueType="num">
                                      <p:cBhvr additive="base">
                                        <p:cTn id="26"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1"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a:spLocks noChangeArrowheads="1"/>
          </p:cNvSpPr>
          <p:nvPr/>
        </p:nvSpPr>
        <p:spPr bwMode="auto">
          <a:xfrm>
            <a:off x="228600" y="5486400"/>
            <a:ext cx="8305800" cy="685800"/>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endParaRPr lang="en-US" altLang="en-US"/>
          </a:p>
        </p:txBody>
      </p:sp>
      <p:sp>
        <p:nvSpPr>
          <p:cNvPr id="22" name="TextBox 21"/>
          <p:cNvSpPr txBox="1">
            <a:spLocks noChangeArrowheads="1"/>
          </p:cNvSpPr>
          <p:nvPr/>
        </p:nvSpPr>
        <p:spPr bwMode="auto">
          <a:xfrm>
            <a:off x="446088" y="3657600"/>
            <a:ext cx="7783512" cy="1600200"/>
          </a:xfrm>
          <a:prstGeom prst="rect">
            <a:avLst/>
          </a:prstGeom>
          <a:noFill/>
          <a:ln>
            <a:noFill/>
          </a:ln>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endParaRPr lang="en-US" altLang="en-US"/>
          </a:p>
        </p:txBody>
      </p:sp>
      <p:sp>
        <p:nvSpPr>
          <p:cNvPr id="13316" name="Title 1"/>
          <p:cNvSpPr>
            <a:spLocks noGrp="1"/>
          </p:cNvSpPr>
          <p:nvPr>
            <p:ph type="title"/>
          </p:nvPr>
        </p:nvSpPr>
        <p:spPr>
          <a:xfrm>
            <a:off x="247650" y="66675"/>
            <a:ext cx="5638800" cy="609600"/>
          </a:xfrm>
        </p:spPr>
        <p:txBody>
          <a:bodyPr/>
          <a:lstStyle/>
          <a:p>
            <a:pPr eaLnBrk="1" hangingPunct="1"/>
            <a:r>
              <a:rPr lang="en-US" altLang="en-US" sz="2800" b="1" smtClean="0">
                <a:solidFill>
                  <a:schemeClr val="bg1"/>
                </a:solidFill>
                <a:cs typeface="Arial" panose="020B0604020202020204" pitchFamily="34" charset="0"/>
              </a:rPr>
              <a:t>Principles of classical relativity</a:t>
            </a:r>
          </a:p>
        </p:txBody>
      </p:sp>
      <p:sp>
        <p:nvSpPr>
          <p:cNvPr id="13317" name="TextBox 1"/>
          <p:cNvSpPr txBox="1">
            <a:spLocks noChangeArrowheads="1"/>
          </p:cNvSpPr>
          <p:nvPr/>
        </p:nvSpPr>
        <p:spPr bwMode="auto">
          <a:xfrm>
            <a:off x="1981200" y="838200"/>
            <a:ext cx="58515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a:t>Relativity principle (Galileo/Newton)</a:t>
            </a:r>
          </a:p>
        </p:txBody>
      </p:sp>
      <p:sp>
        <p:nvSpPr>
          <p:cNvPr id="6" name="Rectangle 5"/>
          <p:cNvSpPr>
            <a:spLocks noChangeArrowheads="1"/>
          </p:cNvSpPr>
          <p:nvPr/>
        </p:nvSpPr>
        <p:spPr bwMode="auto">
          <a:xfrm>
            <a:off x="1066800" y="2133600"/>
            <a:ext cx="21605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a:solidFill>
                  <a:srgbClr val="000000"/>
                </a:solidFill>
              </a:rPr>
              <a:t>Acceleration</a:t>
            </a:r>
          </a:p>
        </p:txBody>
      </p:sp>
      <p:sp>
        <p:nvSpPr>
          <p:cNvPr id="7" name="Rectangle 6"/>
          <p:cNvSpPr>
            <a:spLocks noChangeArrowheads="1"/>
          </p:cNvSpPr>
          <p:nvPr/>
        </p:nvSpPr>
        <p:spPr bwMode="auto">
          <a:xfrm>
            <a:off x="3886200" y="2133600"/>
            <a:ext cx="13223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a:solidFill>
                  <a:srgbClr val="000000"/>
                </a:solidFill>
              </a:rPr>
              <a:t>Energy</a:t>
            </a:r>
          </a:p>
        </p:txBody>
      </p:sp>
      <p:sp>
        <p:nvSpPr>
          <p:cNvPr id="8" name="Rectangle 7"/>
          <p:cNvSpPr>
            <a:spLocks noChangeArrowheads="1"/>
          </p:cNvSpPr>
          <p:nvPr/>
        </p:nvSpPr>
        <p:spPr bwMode="auto">
          <a:xfrm>
            <a:off x="5791200" y="2133600"/>
            <a:ext cx="1981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a:solidFill>
                  <a:srgbClr val="000000"/>
                </a:solidFill>
              </a:rPr>
              <a:t>Momentum</a:t>
            </a:r>
          </a:p>
        </p:txBody>
      </p:sp>
      <p:sp>
        <p:nvSpPr>
          <p:cNvPr id="9" name="Rectangle 8"/>
          <p:cNvSpPr>
            <a:spLocks noChangeArrowheads="1"/>
          </p:cNvSpPr>
          <p:nvPr/>
        </p:nvSpPr>
        <p:spPr bwMode="auto">
          <a:xfrm>
            <a:off x="1828800" y="4173538"/>
            <a:ext cx="59436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dirty="0">
                <a:solidFill>
                  <a:srgbClr val="000000"/>
                </a:solidFill>
              </a:rPr>
              <a:t>Newton 1 … Newton 2 </a:t>
            </a:r>
            <a:r>
              <a:rPr lang="en-US" altLang="en-US" sz="2800" dirty="0" smtClean="0">
                <a:solidFill>
                  <a:srgbClr val="000000"/>
                </a:solidFill>
              </a:rPr>
              <a:t>… Newton </a:t>
            </a:r>
            <a:r>
              <a:rPr lang="en-US" altLang="en-US" sz="2800" dirty="0">
                <a:solidFill>
                  <a:srgbClr val="000000"/>
                </a:solidFill>
              </a:rPr>
              <a:t>3</a:t>
            </a:r>
          </a:p>
        </p:txBody>
      </p:sp>
      <p:sp>
        <p:nvSpPr>
          <p:cNvPr id="10" name="Rectangle 9"/>
          <p:cNvSpPr>
            <a:spLocks noChangeArrowheads="1"/>
          </p:cNvSpPr>
          <p:nvPr/>
        </p:nvSpPr>
        <p:spPr bwMode="auto">
          <a:xfrm>
            <a:off x="1346994" y="4724400"/>
            <a:ext cx="3200400" cy="523875"/>
          </a:xfrm>
          <a:prstGeom prst="rect">
            <a:avLst/>
          </a:prstGeom>
          <a:solidFill>
            <a:schemeClr val="bg1"/>
          </a:solidFill>
          <a:ln>
            <a:noFill/>
          </a:ln>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dirty="0">
                <a:solidFill>
                  <a:srgbClr val="000000"/>
                </a:solidFill>
              </a:rPr>
              <a:t>Conservation laws:</a:t>
            </a:r>
          </a:p>
        </p:txBody>
      </p:sp>
      <p:sp>
        <p:nvSpPr>
          <p:cNvPr id="14" name="TextBox 13"/>
          <p:cNvSpPr txBox="1">
            <a:spLocks noChangeArrowheads="1"/>
          </p:cNvSpPr>
          <p:nvPr/>
        </p:nvSpPr>
        <p:spPr bwMode="auto">
          <a:xfrm>
            <a:off x="4603750" y="4724400"/>
            <a:ext cx="12827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dirty="0"/>
              <a:t>energy</a:t>
            </a:r>
          </a:p>
        </p:txBody>
      </p:sp>
      <p:sp>
        <p:nvSpPr>
          <p:cNvPr id="16" name="TextBox 15"/>
          <p:cNvSpPr txBox="1">
            <a:spLocks noChangeArrowheads="1"/>
          </p:cNvSpPr>
          <p:nvPr/>
        </p:nvSpPr>
        <p:spPr bwMode="auto">
          <a:xfrm>
            <a:off x="6248400" y="4743450"/>
            <a:ext cx="1981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dirty="0"/>
              <a:t>momentum</a:t>
            </a:r>
          </a:p>
        </p:txBody>
      </p:sp>
      <p:sp>
        <p:nvSpPr>
          <p:cNvPr id="15" name="TextBox 14"/>
          <p:cNvSpPr txBox="1">
            <a:spLocks noChangeArrowheads="1"/>
          </p:cNvSpPr>
          <p:nvPr/>
        </p:nvSpPr>
        <p:spPr bwMode="auto">
          <a:xfrm>
            <a:off x="0" y="1447800"/>
            <a:ext cx="9144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algn="ctr" eaLnBrk="1" hangingPunct="1">
              <a:lnSpc>
                <a:spcPct val="100000"/>
              </a:lnSpc>
              <a:spcBef>
                <a:spcPct val="0"/>
              </a:spcBef>
            </a:pPr>
            <a:r>
              <a:rPr lang="en-US" altLang="en-US" sz="2800"/>
              <a:t>In different frames you get different values for: </a:t>
            </a:r>
          </a:p>
        </p:txBody>
      </p:sp>
      <p:sp>
        <p:nvSpPr>
          <p:cNvPr id="17" name="TextBox 16"/>
          <p:cNvSpPr txBox="1">
            <a:spLocks noChangeArrowheads="1"/>
          </p:cNvSpPr>
          <p:nvPr/>
        </p:nvSpPr>
        <p:spPr bwMode="auto">
          <a:xfrm>
            <a:off x="3760788" y="2833687"/>
            <a:ext cx="14478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algn="ctr" eaLnBrk="1" hangingPunct="1">
              <a:lnSpc>
                <a:spcPct val="100000"/>
              </a:lnSpc>
              <a:spcBef>
                <a:spcPct val="0"/>
              </a:spcBef>
            </a:pPr>
            <a:r>
              <a:rPr lang="en-US" altLang="en-US" sz="2800" dirty="0"/>
              <a:t>BUT</a:t>
            </a:r>
          </a:p>
        </p:txBody>
      </p:sp>
      <p:sp>
        <p:nvSpPr>
          <p:cNvPr id="18" name="TextBox 17"/>
          <p:cNvSpPr txBox="1">
            <a:spLocks noChangeArrowheads="1"/>
          </p:cNvSpPr>
          <p:nvPr/>
        </p:nvSpPr>
        <p:spPr bwMode="auto">
          <a:xfrm>
            <a:off x="2288381" y="3251993"/>
            <a:ext cx="4795838" cy="954088"/>
          </a:xfrm>
          <a:prstGeom prst="rect">
            <a:avLst/>
          </a:prstGeom>
          <a:noFill/>
          <a:ln>
            <a:noFill/>
          </a:ln>
        </p:spPr>
        <p:txBody>
          <a:bodyPr wrap="none">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algn="ctr" eaLnBrk="1" hangingPunct="1">
              <a:lnSpc>
                <a:spcPct val="100000"/>
              </a:lnSpc>
              <a:spcBef>
                <a:spcPct val="0"/>
              </a:spcBef>
            </a:pPr>
            <a:r>
              <a:rPr lang="en-US" altLang="en-US" sz="2800" dirty="0"/>
              <a:t>In all inertial frames</a:t>
            </a:r>
          </a:p>
          <a:p>
            <a:pPr algn="ctr" eaLnBrk="1" hangingPunct="1">
              <a:lnSpc>
                <a:spcPct val="100000"/>
              </a:lnSpc>
              <a:spcBef>
                <a:spcPct val="0"/>
              </a:spcBef>
            </a:pPr>
            <a:r>
              <a:rPr lang="en-US" altLang="en-US" sz="2800" dirty="0"/>
              <a:t>Laws of motion are the same</a:t>
            </a:r>
          </a:p>
        </p:txBody>
      </p:sp>
      <p:sp>
        <p:nvSpPr>
          <p:cNvPr id="19" name="TextBox 18"/>
          <p:cNvSpPr txBox="1">
            <a:spLocks noChangeArrowheads="1"/>
          </p:cNvSpPr>
          <p:nvPr/>
        </p:nvSpPr>
        <p:spPr bwMode="auto">
          <a:xfrm>
            <a:off x="152400" y="5562600"/>
            <a:ext cx="3657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a:t>All inertial frames are:</a:t>
            </a:r>
          </a:p>
        </p:txBody>
      </p:sp>
      <p:sp>
        <p:nvSpPr>
          <p:cNvPr id="20" name="Rectangle 19"/>
          <p:cNvSpPr>
            <a:spLocks noChangeArrowheads="1"/>
          </p:cNvSpPr>
          <p:nvPr/>
        </p:nvSpPr>
        <p:spPr bwMode="auto">
          <a:xfrm>
            <a:off x="3886200" y="5562600"/>
            <a:ext cx="18621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a:solidFill>
                  <a:srgbClr val="000000"/>
                </a:solidFill>
              </a:rPr>
              <a:t>Equivalent</a:t>
            </a:r>
          </a:p>
        </p:txBody>
      </p:sp>
      <p:sp>
        <p:nvSpPr>
          <p:cNvPr id="21" name="Rectangle 20"/>
          <p:cNvSpPr>
            <a:spLocks noChangeArrowheads="1"/>
          </p:cNvSpPr>
          <p:nvPr/>
        </p:nvSpPr>
        <p:spPr bwMode="auto">
          <a:xfrm>
            <a:off x="6172200" y="5562600"/>
            <a:ext cx="22002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a:solidFill>
                  <a:srgbClr val="000000"/>
                </a:solidFill>
              </a:rPr>
              <a:t>Equally valid</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linds(horizontal)">
                                      <p:cBhvr>
                                        <p:cTn id="7" dur="500"/>
                                        <p:tgtEl>
                                          <p:spTgt spid="1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p:tgtEl>
                                          <p:spTgt spid="6"/>
                                        </p:tgtEl>
                                        <p:attrNameLst>
                                          <p:attrName>ppt_y</p:attrName>
                                        </p:attrNameLst>
                                      </p:cBhvr>
                                      <p:tavLst>
                                        <p:tav tm="0">
                                          <p:val>
                                            <p:strVal val="#ppt_y-#ppt_h*1.125000"/>
                                          </p:val>
                                        </p:tav>
                                        <p:tav tm="100000">
                                          <p:val>
                                            <p:strVal val="#ppt_y"/>
                                          </p:val>
                                        </p:tav>
                                      </p:tavLst>
                                    </p:anim>
                                    <p:animEffect transition="in" filter="wipe(down)">
                                      <p:cBhvr>
                                        <p:cTn id="13" dur="500"/>
                                        <p:tgtEl>
                                          <p:spTgt spid="6"/>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2" presetClass="entr" presetSubtype="1"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additive="base">
                                        <p:cTn id="18" dur="500"/>
                                        <p:tgtEl>
                                          <p:spTgt spid="7"/>
                                        </p:tgtEl>
                                        <p:attrNameLst>
                                          <p:attrName>ppt_y</p:attrName>
                                        </p:attrNameLst>
                                      </p:cBhvr>
                                      <p:tavLst>
                                        <p:tav tm="0">
                                          <p:val>
                                            <p:strVal val="#ppt_y-#ppt_h*1.125000"/>
                                          </p:val>
                                        </p:tav>
                                        <p:tav tm="100000">
                                          <p:val>
                                            <p:strVal val="#ppt_y"/>
                                          </p:val>
                                        </p:tav>
                                      </p:tavLst>
                                    </p:anim>
                                    <p:animEffect transition="in" filter="wipe(down)">
                                      <p:cBhvr>
                                        <p:cTn id="19" dur="500"/>
                                        <p:tgtEl>
                                          <p:spTgt spid="7"/>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2" presetClass="entr" presetSubtype="1"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anim calcmode="lin" valueType="num">
                                      <p:cBhvr additive="base">
                                        <p:cTn id="24" dur="500"/>
                                        <p:tgtEl>
                                          <p:spTgt spid="8"/>
                                        </p:tgtEl>
                                        <p:attrNameLst>
                                          <p:attrName>ppt_y</p:attrName>
                                        </p:attrNameLst>
                                      </p:cBhvr>
                                      <p:tavLst>
                                        <p:tav tm="0">
                                          <p:val>
                                            <p:strVal val="#ppt_y-#ppt_h*1.125000"/>
                                          </p:val>
                                        </p:tav>
                                        <p:tav tm="100000">
                                          <p:val>
                                            <p:strVal val="#ppt_y"/>
                                          </p:val>
                                        </p:tav>
                                      </p:tavLst>
                                    </p:anim>
                                    <p:animEffect transition="in" filter="wipe(down)">
                                      <p:cBhvr>
                                        <p:cTn id="25" dur="500"/>
                                        <p:tgtEl>
                                          <p:spTgt spid="8"/>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55" presetClass="entr" presetSubtype="0" fill="hold" grpId="0" nodeType="clickEffect">
                                  <p:stCondLst>
                                    <p:cond delay="0"/>
                                  </p:stCondLst>
                                  <p:childTnLst>
                                    <p:set>
                                      <p:cBhvr>
                                        <p:cTn id="29" dur="1" fill="hold">
                                          <p:stCondLst>
                                            <p:cond delay="0"/>
                                          </p:stCondLst>
                                        </p:cTn>
                                        <p:tgtEl>
                                          <p:spTgt spid="17"/>
                                        </p:tgtEl>
                                        <p:attrNameLst>
                                          <p:attrName>style.visibility</p:attrName>
                                        </p:attrNameLst>
                                      </p:cBhvr>
                                      <p:to>
                                        <p:strVal val="visible"/>
                                      </p:to>
                                    </p:set>
                                    <p:anim calcmode="lin" valueType="num">
                                      <p:cBhvr>
                                        <p:cTn id="30" dur="1000" fill="hold"/>
                                        <p:tgtEl>
                                          <p:spTgt spid="17"/>
                                        </p:tgtEl>
                                        <p:attrNameLst>
                                          <p:attrName>ppt_w</p:attrName>
                                        </p:attrNameLst>
                                      </p:cBhvr>
                                      <p:tavLst>
                                        <p:tav tm="0">
                                          <p:val>
                                            <p:strVal val="#ppt_w*0.70"/>
                                          </p:val>
                                        </p:tav>
                                        <p:tav tm="100000">
                                          <p:val>
                                            <p:strVal val="#ppt_w"/>
                                          </p:val>
                                        </p:tav>
                                      </p:tavLst>
                                    </p:anim>
                                    <p:anim calcmode="lin" valueType="num">
                                      <p:cBhvr>
                                        <p:cTn id="31" dur="1000" fill="hold"/>
                                        <p:tgtEl>
                                          <p:spTgt spid="17"/>
                                        </p:tgtEl>
                                        <p:attrNameLst>
                                          <p:attrName>ppt_h</p:attrName>
                                        </p:attrNameLst>
                                      </p:cBhvr>
                                      <p:tavLst>
                                        <p:tav tm="0">
                                          <p:val>
                                            <p:strVal val="#ppt_h"/>
                                          </p:val>
                                        </p:tav>
                                        <p:tav tm="100000">
                                          <p:val>
                                            <p:strVal val="#ppt_h"/>
                                          </p:val>
                                        </p:tav>
                                      </p:tavLst>
                                    </p:anim>
                                    <p:animEffect transition="in" filter="fade">
                                      <p:cBhvr>
                                        <p:cTn id="32" dur="1000"/>
                                        <p:tgtEl>
                                          <p:spTgt spid="1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18">
                                            <p:txEl>
                                              <p:pRg st="0" end="0"/>
                                            </p:txEl>
                                          </p:spTgt>
                                        </p:tgtEl>
                                        <p:attrNameLst>
                                          <p:attrName>style.visibility</p:attrName>
                                        </p:attrNameLst>
                                      </p:cBhvr>
                                      <p:to>
                                        <p:strVal val="visible"/>
                                      </p:to>
                                    </p:set>
                                    <p:animEffect transition="in" filter="blinds(horizontal)">
                                      <p:cBhvr>
                                        <p:cTn id="37" dur="500"/>
                                        <p:tgtEl>
                                          <p:spTgt spid="18">
                                            <p:txEl>
                                              <p:pRg st="0" end="0"/>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 presetClass="entr" presetSubtype="9" fill="hold" nodeType="clickEffect">
                                  <p:stCondLst>
                                    <p:cond delay="0"/>
                                  </p:stCondLst>
                                  <p:childTnLst>
                                    <p:set>
                                      <p:cBhvr>
                                        <p:cTn id="41" dur="1" fill="hold">
                                          <p:stCondLst>
                                            <p:cond delay="0"/>
                                          </p:stCondLst>
                                        </p:cTn>
                                        <p:tgtEl>
                                          <p:spTgt spid="18">
                                            <p:txEl>
                                              <p:pRg st="1" end="1"/>
                                            </p:txEl>
                                          </p:spTgt>
                                        </p:tgtEl>
                                        <p:attrNameLst>
                                          <p:attrName>style.visibility</p:attrName>
                                        </p:attrNameLst>
                                      </p:cBhvr>
                                      <p:to>
                                        <p:strVal val="visible"/>
                                      </p:to>
                                    </p:set>
                                    <p:anim calcmode="lin" valueType="num">
                                      <p:cBhvr additive="base">
                                        <p:cTn id="42" dur="500" fill="hold"/>
                                        <p:tgtEl>
                                          <p:spTgt spid="18">
                                            <p:txEl>
                                              <p:pRg st="1" end="1"/>
                                            </p:txEl>
                                          </p:spTgt>
                                        </p:tgtEl>
                                        <p:attrNameLst>
                                          <p:attrName>ppt_x</p:attrName>
                                        </p:attrNameLst>
                                      </p:cBhvr>
                                      <p:tavLst>
                                        <p:tav tm="0">
                                          <p:val>
                                            <p:strVal val="0-#ppt_w/2"/>
                                          </p:val>
                                        </p:tav>
                                        <p:tav tm="100000">
                                          <p:val>
                                            <p:strVal val="#ppt_x"/>
                                          </p:val>
                                        </p:tav>
                                      </p:tavLst>
                                    </p:anim>
                                    <p:anim calcmode="lin" valueType="num">
                                      <p:cBhvr additive="base">
                                        <p:cTn id="43" dur="500" fill="hold"/>
                                        <p:tgtEl>
                                          <p:spTgt spid="18">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44" fill="hold" nodeType="clickPar">
                      <p:stCondLst>
                        <p:cond delay="indefinite"/>
                      </p:stCondLst>
                      <p:childTnLst>
                        <p:par>
                          <p:cTn id="45" fill="hold" nodeType="withGroup">
                            <p:stCondLst>
                              <p:cond delay="0"/>
                            </p:stCondLst>
                            <p:childTnLst>
                              <p:par>
                                <p:cTn id="46" presetID="2" presetClass="entr" presetSubtype="8" fill="hold" grpId="0" nodeType="clickEffect">
                                  <p:stCondLst>
                                    <p:cond delay="0"/>
                                  </p:stCondLst>
                                  <p:childTnLst>
                                    <p:set>
                                      <p:cBhvr>
                                        <p:cTn id="47" dur="1" fill="hold">
                                          <p:stCondLst>
                                            <p:cond delay="0"/>
                                          </p:stCondLst>
                                        </p:cTn>
                                        <p:tgtEl>
                                          <p:spTgt spid="9"/>
                                        </p:tgtEl>
                                        <p:attrNameLst>
                                          <p:attrName>style.visibility</p:attrName>
                                        </p:attrNameLst>
                                      </p:cBhvr>
                                      <p:to>
                                        <p:strVal val="visible"/>
                                      </p:to>
                                    </p:set>
                                    <p:anim calcmode="lin" valueType="num">
                                      <p:cBhvr additive="base">
                                        <p:cTn id="48" dur="500" fill="hold"/>
                                        <p:tgtEl>
                                          <p:spTgt spid="9"/>
                                        </p:tgtEl>
                                        <p:attrNameLst>
                                          <p:attrName>ppt_x</p:attrName>
                                        </p:attrNameLst>
                                      </p:cBhvr>
                                      <p:tavLst>
                                        <p:tav tm="0">
                                          <p:val>
                                            <p:strVal val="0-#ppt_w/2"/>
                                          </p:val>
                                        </p:tav>
                                        <p:tav tm="100000">
                                          <p:val>
                                            <p:strVal val="#ppt_x"/>
                                          </p:val>
                                        </p:tav>
                                      </p:tavLst>
                                    </p:anim>
                                    <p:anim calcmode="lin" valueType="num">
                                      <p:cBhvr additive="base">
                                        <p:cTn id="49"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50" fill="hold" nodeType="clickPar">
                      <p:stCondLst>
                        <p:cond delay="indefinite"/>
                      </p:stCondLst>
                      <p:childTnLst>
                        <p:par>
                          <p:cTn id="51" fill="hold" nodeType="withGroup">
                            <p:stCondLst>
                              <p:cond delay="0"/>
                            </p:stCondLst>
                            <p:childTnLst>
                              <p:par>
                                <p:cTn id="52" presetID="2" presetClass="entr" presetSubtype="8" fill="hold" grpId="0" nodeType="clickEffect">
                                  <p:stCondLst>
                                    <p:cond delay="0"/>
                                  </p:stCondLst>
                                  <p:childTnLst>
                                    <p:set>
                                      <p:cBhvr>
                                        <p:cTn id="53" dur="1" fill="hold">
                                          <p:stCondLst>
                                            <p:cond delay="0"/>
                                          </p:stCondLst>
                                        </p:cTn>
                                        <p:tgtEl>
                                          <p:spTgt spid="10"/>
                                        </p:tgtEl>
                                        <p:attrNameLst>
                                          <p:attrName>style.visibility</p:attrName>
                                        </p:attrNameLst>
                                      </p:cBhvr>
                                      <p:to>
                                        <p:strVal val="visible"/>
                                      </p:to>
                                    </p:set>
                                    <p:anim calcmode="lin" valueType="num">
                                      <p:cBhvr additive="base">
                                        <p:cTn id="54" dur="500" fill="hold"/>
                                        <p:tgtEl>
                                          <p:spTgt spid="10"/>
                                        </p:tgtEl>
                                        <p:attrNameLst>
                                          <p:attrName>ppt_x</p:attrName>
                                        </p:attrNameLst>
                                      </p:cBhvr>
                                      <p:tavLst>
                                        <p:tav tm="0">
                                          <p:val>
                                            <p:strVal val="0-#ppt_w/2"/>
                                          </p:val>
                                        </p:tav>
                                        <p:tav tm="100000">
                                          <p:val>
                                            <p:strVal val="#ppt_x"/>
                                          </p:val>
                                        </p:tav>
                                      </p:tavLst>
                                    </p:anim>
                                    <p:anim calcmode="lin" valueType="num">
                                      <p:cBhvr additive="base">
                                        <p:cTn id="55"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56" fill="hold" nodeType="clickPar">
                      <p:stCondLst>
                        <p:cond delay="indefinite"/>
                      </p:stCondLst>
                      <p:childTnLst>
                        <p:par>
                          <p:cTn id="57" fill="hold" nodeType="withGroup">
                            <p:stCondLst>
                              <p:cond delay="0"/>
                            </p:stCondLst>
                            <p:childTnLst>
                              <p:par>
                                <p:cTn id="58" presetID="12" presetClass="entr" presetSubtype="8" fill="hold" grpId="0" nodeType="clickEffect">
                                  <p:stCondLst>
                                    <p:cond delay="0"/>
                                  </p:stCondLst>
                                  <p:childTnLst>
                                    <p:set>
                                      <p:cBhvr>
                                        <p:cTn id="59" dur="1" fill="hold">
                                          <p:stCondLst>
                                            <p:cond delay="0"/>
                                          </p:stCondLst>
                                        </p:cTn>
                                        <p:tgtEl>
                                          <p:spTgt spid="14"/>
                                        </p:tgtEl>
                                        <p:attrNameLst>
                                          <p:attrName>style.visibility</p:attrName>
                                        </p:attrNameLst>
                                      </p:cBhvr>
                                      <p:to>
                                        <p:strVal val="visible"/>
                                      </p:to>
                                    </p:set>
                                    <p:anim calcmode="lin" valueType="num">
                                      <p:cBhvr additive="base">
                                        <p:cTn id="60" dur="500"/>
                                        <p:tgtEl>
                                          <p:spTgt spid="14"/>
                                        </p:tgtEl>
                                        <p:attrNameLst>
                                          <p:attrName>ppt_x</p:attrName>
                                        </p:attrNameLst>
                                      </p:cBhvr>
                                      <p:tavLst>
                                        <p:tav tm="0">
                                          <p:val>
                                            <p:strVal val="#ppt_x-#ppt_w*1.125000"/>
                                          </p:val>
                                        </p:tav>
                                        <p:tav tm="100000">
                                          <p:val>
                                            <p:strVal val="#ppt_x"/>
                                          </p:val>
                                        </p:tav>
                                      </p:tavLst>
                                    </p:anim>
                                    <p:animEffect transition="in" filter="wipe(right)">
                                      <p:cBhvr>
                                        <p:cTn id="61" dur="500"/>
                                        <p:tgtEl>
                                          <p:spTgt spid="14"/>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12" presetClass="entr" presetSubtype="8" fill="hold" grpId="0" nodeType="clickEffect">
                                  <p:stCondLst>
                                    <p:cond delay="0"/>
                                  </p:stCondLst>
                                  <p:childTnLst>
                                    <p:set>
                                      <p:cBhvr>
                                        <p:cTn id="65" dur="1" fill="hold">
                                          <p:stCondLst>
                                            <p:cond delay="0"/>
                                          </p:stCondLst>
                                        </p:cTn>
                                        <p:tgtEl>
                                          <p:spTgt spid="16"/>
                                        </p:tgtEl>
                                        <p:attrNameLst>
                                          <p:attrName>style.visibility</p:attrName>
                                        </p:attrNameLst>
                                      </p:cBhvr>
                                      <p:to>
                                        <p:strVal val="visible"/>
                                      </p:to>
                                    </p:set>
                                    <p:anim calcmode="lin" valueType="num">
                                      <p:cBhvr additive="base">
                                        <p:cTn id="66" dur="500"/>
                                        <p:tgtEl>
                                          <p:spTgt spid="16"/>
                                        </p:tgtEl>
                                        <p:attrNameLst>
                                          <p:attrName>ppt_x</p:attrName>
                                        </p:attrNameLst>
                                      </p:cBhvr>
                                      <p:tavLst>
                                        <p:tav tm="0">
                                          <p:val>
                                            <p:strVal val="#ppt_x-#ppt_w*1.125000"/>
                                          </p:val>
                                        </p:tav>
                                        <p:tav tm="100000">
                                          <p:val>
                                            <p:strVal val="#ppt_x"/>
                                          </p:val>
                                        </p:tav>
                                      </p:tavLst>
                                    </p:anim>
                                    <p:animEffect transition="in" filter="wipe(right)">
                                      <p:cBhvr>
                                        <p:cTn id="67" dur="500"/>
                                        <p:tgtEl>
                                          <p:spTgt spid="16"/>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1" presetClass="entr" presetSubtype="0" fill="hold" grpId="0" nodeType="clickEffect" nodePh="1">
                                  <p:stCondLst>
                                    <p:cond delay="0"/>
                                  </p:stCondLst>
                                  <p:endCondLst>
                                    <p:cond evt="begin" delay="0">
                                      <p:tn val="70"/>
                                    </p:cond>
                                  </p:endCondLst>
                                  <p:childTnLst>
                                    <p:set>
                                      <p:cBhvr>
                                        <p:cTn id="71" dur="1" fill="hold">
                                          <p:stCondLst>
                                            <p:cond delay="0"/>
                                          </p:stCondLst>
                                        </p:cTn>
                                        <p:tgtEl>
                                          <p:spTgt spid="22"/>
                                        </p:tgtEl>
                                        <p:attrNameLst>
                                          <p:attrName>style.visibility</p:attrName>
                                        </p:attrNameLst>
                                      </p:cBhvr>
                                      <p:to>
                                        <p:strVal val="visible"/>
                                      </p:to>
                                    </p:set>
                                  </p:childTnLst>
                                </p:cTn>
                              </p:par>
                            </p:childTnLst>
                          </p:cTn>
                        </p:par>
                      </p:childTnLst>
                    </p:cTn>
                  </p:par>
                  <p:par>
                    <p:cTn id="72" fill="hold" nodeType="clickPar">
                      <p:stCondLst>
                        <p:cond delay="indefinite"/>
                      </p:stCondLst>
                      <p:childTnLst>
                        <p:par>
                          <p:cTn id="73" fill="hold" nodeType="withGroup">
                            <p:stCondLst>
                              <p:cond delay="0"/>
                            </p:stCondLst>
                            <p:childTnLst>
                              <p:par>
                                <p:cTn id="74" presetID="2" presetClass="entr" presetSubtype="8" fill="hold" grpId="0" nodeType="clickEffect">
                                  <p:stCondLst>
                                    <p:cond delay="0"/>
                                  </p:stCondLst>
                                  <p:childTnLst>
                                    <p:set>
                                      <p:cBhvr>
                                        <p:cTn id="75" dur="1" fill="hold">
                                          <p:stCondLst>
                                            <p:cond delay="0"/>
                                          </p:stCondLst>
                                        </p:cTn>
                                        <p:tgtEl>
                                          <p:spTgt spid="19"/>
                                        </p:tgtEl>
                                        <p:attrNameLst>
                                          <p:attrName>style.visibility</p:attrName>
                                        </p:attrNameLst>
                                      </p:cBhvr>
                                      <p:to>
                                        <p:strVal val="visible"/>
                                      </p:to>
                                    </p:set>
                                    <p:anim calcmode="lin" valueType="num">
                                      <p:cBhvr additive="base">
                                        <p:cTn id="76" dur="500" fill="hold"/>
                                        <p:tgtEl>
                                          <p:spTgt spid="19"/>
                                        </p:tgtEl>
                                        <p:attrNameLst>
                                          <p:attrName>ppt_x</p:attrName>
                                        </p:attrNameLst>
                                      </p:cBhvr>
                                      <p:tavLst>
                                        <p:tav tm="0">
                                          <p:val>
                                            <p:strVal val="0-#ppt_w/2"/>
                                          </p:val>
                                        </p:tav>
                                        <p:tav tm="100000">
                                          <p:val>
                                            <p:strVal val="#ppt_x"/>
                                          </p:val>
                                        </p:tav>
                                      </p:tavLst>
                                    </p:anim>
                                    <p:anim calcmode="lin" valueType="num">
                                      <p:cBhvr additive="base">
                                        <p:cTn id="77"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78" fill="hold" nodeType="clickPar">
                      <p:stCondLst>
                        <p:cond delay="indefinite"/>
                      </p:stCondLst>
                      <p:childTnLst>
                        <p:par>
                          <p:cTn id="79" fill="hold" nodeType="withGroup">
                            <p:stCondLst>
                              <p:cond delay="0"/>
                            </p:stCondLst>
                            <p:childTnLst>
                              <p:par>
                                <p:cTn id="80" presetID="12" presetClass="entr" presetSubtype="8" fill="hold" grpId="0" nodeType="clickEffect">
                                  <p:stCondLst>
                                    <p:cond delay="0"/>
                                  </p:stCondLst>
                                  <p:childTnLst>
                                    <p:set>
                                      <p:cBhvr>
                                        <p:cTn id="81" dur="1" fill="hold">
                                          <p:stCondLst>
                                            <p:cond delay="0"/>
                                          </p:stCondLst>
                                        </p:cTn>
                                        <p:tgtEl>
                                          <p:spTgt spid="20"/>
                                        </p:tgtEl>
                                        <p:attrNameLst>
                                          <p:attrName>style.visibility</p:attrName>
                                        </p:attrNameLst>
                                      </p:cBhvr>
                                      <p:to>
                                        <p:strVal val="visible"/>
                                      </p:to>
                                    </p:set>
                                    <p:anim calcmode="lin" valueType="num">
                                      <p:cBhvr additive="base">
                                        <p:cTn id="82" dur="500"/>
                                        <p:tgtEl>
                                          <p:spTgt spid="20"/>
                                        </p:tgtEl>
                                        <p:attrNameLst>
                                          <p:attrName>ppt_x</p:attrName>
                                        </p:attrNameLst>
                                      </p:cBhvr>
                                      <p:tavLst>
                                        <p:tav tm="0">
                                          <p:val>
                                            <p:strVal val="#ppt_x-#ppt_w*1.125000"/>
                                          </p:val>
                                        </p:tav>
                                        <p:tav tm="100000">
                                          <p:val>
                                            <p:strVal val="#ppt_x"/>
                                          </p:val>
                                        </p:tav>
                                      </p:tavLst>
                                    </p:anim>
                                    <p:animEffect transition="in" filter="wipe(right)">
                                      <p:cBhvr>
                                        <p:cTn id="83" dur="500"/>
                                        <p:tgtEl>
                                          <p:spTgt spid="20"/>
                                        </p:tgtEl>
                                      </p:cBhvr>
                                    </p:animEffect>
                                  </p:childTnLst>
                                </p:cTn>
                              </p:par>
                            </p:childTnLst>
                          </p:cTn>
                        </p:par>
                      </p:childTnLst>
                    </p:cTn>
                  </p:par>
                  <p:par>
                    <p:cTn id="84" fill="hold" nodeType="clickPar">
                      <p:stCondLst>
                        <p:cond delay="indefinite"/>
                      </p:stCondLst>
                      <p:childTnLst>
                        <p:par>
                          <p:cTn id="85" fill="hold" nodeType="withGroup">
                            <p:stCondLst>
                              <p:cond delay="0"/>
                            </p:stCondLst>
                            <p:childTnLst>
                              <p:par>
                                <p:cTn id="86" presetID="12" presetClass="entr" presetSubtype="8" fill="hold" grpId="0" nodeType="clickEffect">
                                  <p:stCondLst>
                                    <p:cond delay="0"/>
                                  </p:stCondLst>
                                  <p:childTnLst>
                                    <p:set>
                                      <p:cBhvr>
                                        <p:cTn id="87" dur="1" fill="hold">
                                          <p:stCondLst>
                                            <p:cond delay="0"/>
                                          </p:stCondLst>
                                        </p:cTn>
                                        <p:tgtEl>
                                          <p:spTgt spid="21"/>
                                        </p:tgtEl>
                                        <p:attrNameLst>
                                          <p:attrName>style.visibility</p:attrName>
                                        </p:attrNameLst>
                                      </p:cBhvr>
                                      <p:to>
                                        <p:strVal val="visible"/>
                                      </p:to>
                                    </p:set>
                                    <p:anim calcmode="lin" valueType="num">
                                      <p:cBhvr additive="base">
                                        <p:cTn id="88" dur="500"/>
                                        <p:tgtEl>
                                          <p:spTgt spid="21"/>
                                        </p:tgtEl>
                                        <p:attrNameLst>
                                          <p:attrName>ppt_x</p:attrName>
                                        </p:attrNameLst>
                                      </p:cBhvr>
                                      <p:tavLst>
                                        <p:tav tm="0">
                                          <p:val>
                                            <p:strVal val="#ppt_x-#ppt_w*1.125000"/>
                                          </p:val>
                                        </p:tav>
                                        <p:tav tm="100000">
                                          <p:val>
                                            <p:strVal val="#ppt_x"/>
                                          </p:val>
                                        </p:tav>
                                      </p:tavLst>
                                    </p:anim>
                                    <p:animEffect transition="in" filter="wipe(right)">
                                      <p:cBhvr>
                                        <p:cTn id="89" dur="500"/>
                                        <p:tgtEl>
                                          <p:spTgt spid="21"/>
                                        </p:tgtEl>
                                      </p:cBhvr>
                                    </p:animEffect>
                                  </p:childTnLst>
                                </p:cTn>
                              </p:par>
                            </p:childTnLst>
                          </p:cTn>
                        </p:par>
                      </p:childTnLst>
                    </p:cTn>
                  </p:par>
                  <p:par>
                    <p:cTn id="90" fill="hold" nodeType="clickPar">
                      <p:stCondLst>
                        <p:cond delay="indefinite"/>
                      </p:stCondLst>
                      <p:childTnLst>
                        <p:par>
                          <p:cTn id="91" fill="hold" nodeType="withGroup">
                            <p:stCondLst>
                              <p:cond delay="0"/>
                            </p:stCondLst>
                            <p:childTnLst>
                              <p:par>
                                <p:cTn id="92" presetID="1" presetClass="entr" presetSubtype="0" fill="hold" grpId="0" nodeType="clickEffect">
                                  <p:stCondLst>
                                    <p:cond delay="0"/>
                                  </p:stCondLst>
                                  <p:childTnLst>
                                    <p:set>
                                      <p:cBhvr>
                                        <p:cTn id="93"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2" grpId="0"/>
      <p:bldP spid="6" grpId="0"/>
      <p:bldP spid="7" grpId="0"/>
      <p:bldP spid="8" grpId="0"/>
      <p:bldP spid="9" grpId="0"/>
      <p:bldP spid="10" grpId="0" animBg="1"/>
      <p:bldP spid="14" grpId="0"/>
      <p:bldP spid="16" grpId="0"/>
      <p:bldP spid="15" grpId="0"/>
      <p:bldP spid="17" grpId="0"/>
      <p:bldP spid="19" grpId="0"/>
      <p:bldP spid="20" grpId="0"/>
      <p:bldP spid="2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Box 4"/>
          <p:cNvSpPr txBox="1">
            <a:spLocks noChangeArrowheads="1"/>
          </p:cNvSpPr>
          <p:nvPr/>
        </p:nvSpPr>
        <p:spPr bwMode="auto">
          <a:xfrm>
            <a:off x="2971800" y="4038600"/>
            <a:ext cx="2928938" cy="685800"/>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endParaRPr lang="en-US" altLang="en-US"/>
          </a:p>
        </p:txBody>
      </p:sp>
      <p:sp>
        <p:nvSpPr>
          <p:cNvPr id="15363" name="Title 1"/>
          <p:cNvSpPr>
            <a:spLocks noGrp="1"/>
          </p:cNvSpPr>
          <p:nvPr>
            <p:ph type="title"/>
          </p:nvPr>
        </p:nvSpPr>
        <p:spPr>
          <a:xfrm>
            <a:off x="152400" y="152400"/>
            <a:ext cx="6400800" cy="457200"/>
          </a:xfrm>
        </p:spPr>
        <p:txBody>
          <a:bodyPr/>
          <a:lstStyle/>
          <a:p>
            <a:pPr eaLnBrk="1" hangingPunct="1"/>
            <a:r>
              <a:rPr lang="en-US" altLang="en-US" sz="2400" b="1" smtClean="0">
                <a:solidFill>
                  <a:schemeClr val="bg1"/>
                </a:solidFill>
                <a:cs typeface="Arial" panose="020B0604020202020204" pitchFamily="34" charset="0"/>
              </a:rPr>
              <a:t>Relative velocity in inertial frames</a:t>
            </a:r>
          </a:p>
        </p:txBody>
      </p:sp>
      <p:graphicFrame>
        <p:nvGraphicFramePr>
          <p:cNvPr id="15364" name="Object 2"/>
          <p:cNvGraphicFramePr>
            <a:graphicFrameLocks noChangeAspect="1"/>
          </p:cNvGraphicFramePr>
          <p:nvPr/>
        </p:nvGraphicFramePr>
        <p:xfrm>
          <a:off x="3276600" y="4038600"/>
          <a:ext cx="2371725" cy="560388"/>
        </p:xfrm>
        <a:graphic>
          <a:graphicData uri="http://schemas.openxmlformats.org/presentationml/2006/ole">
            <mc:AlternateContent xmlns:mc="http://schemas.openxmlformats.org/markup-compatibility/2006">
              <mc:Choice xmlns:v="urn:schemas-microsoft-com:vml" Requires="v">
                <p:oleObj spid="_x0000_s15371" name="Equation" r:id="rId4" imgW="914400" imgH="215900" progId="Equation.3">
                  <p:embed/>
                </p:oleObj>
              </mc:Choice>
              <mc:Fallback>
                <p:oleObj name="Equation" r:id="rId4" imgW="914400" imgH="21590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6600" y="4038600"/>
                        <a:ext cx="2371725" cy="56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15365" name="Picture 1"/>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19063" y="1905000"/>
            <a:ext cx="8915400" cy="163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ctrTitle"/>
          </p:nvPr>
        </p:nvSpPr>
        <p:spPr>
          <a:xfrm>
            <a:off x="304800" y="2057400"/>
            <a:ext cx="7772400" cy="860425"/>
          </a:xfrm>
        </p:spPr>
        <p:txBody>
          <a:bodyPr/>
          <a:lstStyle/>
          <a:p>
            <a:pPr eaLnBrk="1" hangingPunct="1"/>
            <a:r>
              <a:rPr lang="en-US" altLang="en-US" smtClean="0">
                <a:cs typeface="Arial" panose="020B0604020202020204" pitchFamily="34" charset="0"/>
              </a:rPr>
              <a:t>Chapter 6: Einstein’s special relativity</a:t>
            </a:r>
          </a:p>
        </p:txBody>
      </p:sp>
      <p:sp>
        <p:nvSpPr>
          <p:cNvPr id="17411" name="TextBox 1"/>
          <p:cNvSpPr txBox="1">
            <a:spLocks noChangeArrowheads="1"/>
          </p:cNvSpPr>
          <p:nvPr/>
        </p:nvSpPr>
        <p:spPr bwMode="auto">
          <a:xfrm>
            <a:off x="990600" y="3429000"/>
            <a:ext cx="53133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a:solidFill>
                  <a:schemeClr val="bg1"/>
                </a:solidFill>
              </a:rPr>
              <a:t>Problems with classical relativity</a:t>
            </a:r>
          </a:p>
        </p:txBody>
      </p:sp>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152400" y="212725"/>
            <a:ext cx="5334000" cy="457200"/>
          </a:xfrm>
        </p:spPr>
        <p:txBody>
          <a:bodyPr/>
          <a:lstStyle/>
          <a:p>
            <a:pPr eaLnBrk="1" hangingPunct="1"/>
            <a:r>
              <a:rPr lang="en-US" altLang="en-US" sz="3200" b="1" smtClean="0">
                <a:solidFill>
                  <a:schemeClr val="bg1"/>
                </a:solidFill>
                <a:cs typeface="Arial" panose="020B0604020202020204" pitchFamily="34" charset="0"/>
              </a:rPr>
              <a:t>Challenge from Maxwell</a:t>
            </a:r>
          </a:p>
        </p:txBody>
      </p:sp>
      <p:sp>
        <p:nvSpPr>
          <p:cNvPr id="19459" name="TextBox 1"/>
          <p:cNvSpPr txBox="1">
            <a:spLocks noChangeArrowheads="1"/>
          </p:cNvSpPr>
          <p:nvPr/>
        </p:nvSpPr>
        <p:spPr bwMode="auto">
          <a:xfrm>
            <a:off x="1219200" y="914400"/>
            <a:ext cx="764183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dirty="0"/>
              <a:t>Maxwell </a:t>
            </a:r>
            <a:r>
              <a:rPr lang="en-US" altLang="en-US" sz="2800" dirty="0" err="1"/>
              <a:t>synthesised</a:t>
            </a:r>
            <a:r>
              <a:rPr lang="en-US" altLang="en-US" sz="2800" dirty="0"/>
              <a:t> electricity </a:t>
            </a:r>
            <a:r>
              <a:rPr lang="en-US" altLang="en-US" sz="2800" dirty="0" smtClean="0"/>
              <a:t>and </a:t>
            </a:r>
            <a:r>
              <a:rPr lang="en-US" altLang="en-US" sz="2800" dirty="0"/>
              <a:t>magnetism</a:t>
            </a:r>
          </a:p>
        </p:txBody>
      </p:sp>
      <p:sp>
        <p:nvSpPr>
          <p:cNvPr id="4" name="TextBox 3"/>
          <p:cNvSpPr txBox="1">
            <a:spLocks noChangeArrowheads="1"/>
          </p:cNvSpPr>
          <p:nvPr/>
        </p:nvSpPr>
        <p:spPr bwMode="auto">
          <a:xfrm>
            <a:off x="1219200" y="1600200"/>
            <a:ext cx="6815138"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371600" indent="-4572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a:t>Light acts as an electromagnetic wave:</a:t>
            </a:r>
          </a:p>
          <a:p>
            <a:pPr eaLnBrk="1" hangingPunct="1">
              <a:lnSpc>
                <a:spcPct val="100000"/>
              </a:lnSpc>
              <a:spcBef>
                <a:spcPct val="0"/>
              </a:spcBef>
              <a:buFontTx/>
              <a:buChar char="•"/>
            </a:pPr>
            <a:r>
              <a:rPr lang="en-US" altLang="en-US" sz="2800"/>
              <a:t>Speed of light depends on a material’s:</a:t>
            </a:r>
          </a:p>
          <a:p>
            <a:pPr lvl="2" eaLnBrk="1" hangingPunct="1">
              <a:lnSpc>
                <a:spcPct val="100000"/>
              </a:lnSpc>
              <a:spcBef>
                <a:spcPct val="0"/>
              </a:spcBef>
              <a:buClrTx/>
              <a:buFont typeface="Lucida Grande"/>
              <a:buChar char="-"/>
            </a:pPr>
            <a:r>
              <a:rPr lang="en-US" altLang="en-US" sz="2800"/>
              <a:t>permeability:</a:t>
            </a:r>
          </a:p>
          <a:p>
            <a:pPr lvl="2" eaLnBrk="1" hangingPunct="1">
              <a:lnSpc>
                <a:spcPct val="100000"/>
              </a:lnSpc>
              <a:spcBef>
                <a:spcPct val="0"/>
              </a:spcBef>
              <a:buClrTx/>
              <a:buFont typeface="Lucida Grande"/>
              <a:buChar char="-"/>
            </a:pPr>
            <a:r>
              <a:rPr lang="en-US" altLang="en-US" sz="2800"/>
              <a:t>permittivity: </a:t>
            </a:r>
          </a:p>
        </p:txBody>
      </p:sp>
      <p:graphicFrame>
        <p:nvGraphicFramePr>
          <p:cNvPr id="6" name="Object 5"/>
          <p:cNvGraphicFramePr>
            <a:graphicFrameLocks noChangeAspect="1"/>
          </p:cNvGraphicFramePr>
          <p:nvPr/>
        </p:nvGraphicFramePr>
        <p:xfrm>
          <a:off x="3276600" y="3429000"/>
          <a:ext cx="1811338" cy="1185863"/>
        </p:xfrm>
        <a:graphic>
          <a:graphicData uri="http://schemas.openxmlformats.org/presentationml/2006/ole">
            <mc:AlternateContent xmlns:mc="http://schemas.openxmlformats.org/markup-compatibility/2006">
              <mc:Choice xmlns:v="urn:schemas-microsoft-com:vml" Requires="v">
                <p:oleObj spid="_x0000_s19480" name="Equation" r:id="rId4" imgW="698500" imgH="457200" progId="Equation.3">
                  <p:embed/>
                </p:oleObj>
              </mc:Choice>
              <mc:Fallback>
                <p:oleObj name="Equation" r:id="rId4" imgW="698500" imgH="45720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6600" y="3429000"/>
                        <a:ext cx="1811338" cy="1185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ct 6"/>
          <p:cNvGraphicFramePr>
            <a:graphicFrameLocks noChangeAspect="1"/>
          </p:cNvGraphicFramePr>
          <p:nvPr/>
        </p:nvGraphicFramePr>
        <p:xfrm>
          <a:off x="4800600" y="2514600"/>
          <a:ext cx="527050" cy="560388"/>
        </p:xfrm>
        <a:graphic>
          <a:graphicData uri="http://schemas.openxmlformats.org/presentationml/2006/ole">
            <mc:AlternateContent xmlns:mc="http://schemas.openxmlformats.org/markup-compatibility/2006">
              <mc:Choice xmlns:v="urn:schemas-microsoft-com:vml" Requires="v">
                <p:oleObj spid="_x0000_s19481" name="Equation" r:id="rId6" imgW="203200" imgH="215900" progId="Equation.3">
                  <p:embed/>
                </p:oleObj>
              </mc:Choice>
              <mc:Fallback>
                <p:oleObj name="Equation" r:id="rId6" imgW="203200" imgH="215900"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00600" y="2514600"/>
                        <a:ext cx="527050" cy="56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Object 7"/>
          <p:cNvGraphicFramePr>
            <a:graphicFrameLocks noChangeAspect="1"/>
          </p:cNvGraphicFramePr>
          <p:nvPr/>
        </p:nvGraphicFramePr>
        <p:xfrm>
          <a:off x="4648200" y="2895600"/>
          <a:ext cx="460375" cy="560388"/>
        </p:xfrm>
        <a:graphic>
          <a:graphicData uri="http://schemas.openxmlformats.org/presentationml/2006/ole">
            <mc:AlternateContent xmlns:mc="http://schemas.openxmlformats.org/markup-compatibility/2006">
              <mc:Choice xmlns:v="urn:schemas-microsoft-com:vml" Requires="v">
                <p:oleObj spid="_x0000_s19482" name="Equation" r:id="rId8" imgW="177800" imgH="215900" progId="Equation.3">
                  <p:embed/>
                </p:oleObj>
              </mc:Choice>
              <mc:Fallback>
                <p:oleObj name="Equation" r:id="rId8" imgW="177800" imgH="215900" progId="Equation.3">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48200" y="2895600"/>
                        <a:ext cx="460375" cy="56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464" name="TextBox 8"/>
          <p:cNvSpPr txBox="1">
            <a:spLocks noChangeArrowheads="1"/>
          </p:cNvSpPr>
          <p:nvPr/>
        </p:nvSpPr>
        <p:spPr bwMode="auto">
          <a:xfrm>
            <a:off x="1219200" y="4648200"/>
            <a:ext cx="6916738"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85750" indent="-285750">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buFontTx/>
              <a:buChar char="•"/>
            </a:pPr>
            <a:r>
              <a:rPr lang="en-US" altLang="en-US" sz="2800">
                <a:solidFill>
                  <a:srgbClr val="0000FF"/>
                </a:solidFill>
              </a:rPr>
              <a:t>depends on the medium</a:t>
            </a:r>
          </a:p>
          <a:p>
            <a:pPr eaLnBrk="1" hangingPunct="1">
              <a:lnSpc>
                <a:spcPct val="100000"/>
              </a:lnSpc>
              <a:spcBef>
                <a:spcPct val="0"/>
              </a:spcBef>
              <a:buFontTx/>
              <a:buChar char="•"/>
            </a:pPr>
            <a:r>
              <a:rPr lang="en-US" altLang="en-US" sz="2800"/>
              <a:t>does </a:t>
            </a:r>
            <a:r>
              <a:rPr lang="en-US" altLang="en-US" sz="2800">
                <a:solidFill>
                  <a:srgbClr val="FF0000"/>
                </a:solidFill>
              </a:rPr>
              <a:t>NOT</a:t>
            </a:r>
            <a:r>
              <a:rPr lang="en-US" altLang="en-US" sz="2800"/>
              <a:t> depend on the source</a:t>
            </a:r>
          </a:p>
          <a:p>
            <a:pPr eaLnBrk="1" hangingPunct="1">
              <a:lnSpc>
                <a:spcPct val="100000"/>
              </a:lnSpc>
              <a:spcBef>
                <a:spcPct val="0"/>
              </a:spcBef>
              <a:buFontTx/>
              <a:buChar char="•"/>
            </a:pPr>
            <a:r>
              <a:rPr lang="en-US" altLang="en-US" sz="2800"/>
              <a:t>does </a:t>
            </a:r>
            <a:r>
              <a:rPr lang="en-US" altLang="en-US" sz="2800">
                <a:solidFill>
                  <a:srgbClr val="FF0000"/>
                </a:solidFill>
              </a:rPr>
              <a:t>NOT</a:t>
            </a:r>
            <a:r>
              <a:rPr lang="en-US" altLang="en-US" sz="2800"/>
              <a:t> depend on the relative motion</a:t>
            </a:r>
            <a:br>
              <a:rPr lang="en-US" altLang="en-US" sz="2800"/>
            </a:br>
            <a:r>
              <a:rPr lang="en-US" altLang="en-US" sz="2800"/>
              <a:t>of the medium or the observer</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500"/>
                                        <p:tgtEl>
                                          <p:spTgt spid="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1"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 calcmode="lin" valueType="num">
                                      <p:cBhvr additive="base">
                                        <p:cTn id="17" dur="500"/>
                                        <p:tgtEl>
                                          <p:spTgt spid="4">
                                            <p:txEl>
                                              <p:pRg st="2" end="2"/>
                                            </p:txEl>
                                          </p:spTgt>
                                        </p:tgtEl>
                                        <p:attrNameLst>
                                          <p:attrName>ppt_y</p:attrName>
                                        </p:attrNameLst>
                                      </p:cBhvr>
                                      <p:tavLst>
                                        <p:tav tm="0">
                                          <p:val>
                                            <p:strVal val="#ppt_y-#ppt_h*1.125000"/>
                                          </p:val>
                                        </p:tav>
                                        <p:tav tm="100000">
                                          <p:val>
                                            <p:strVal val="#ppt_y"/>
                                          </p:val>
                                        </p:tav>
                                      </p:tavLst>
                                    </p:anim>
                                    <p:animEffect transition="in" filter="wipe(down)">
                                      <p:cBhvr>
                                        <p:cTn id="18" dur="500"/>
                                        <p:tgtEl>
                                          <p:spTgt spid="4">
                                            <p:txEl>
                                              <p:pRg st="2" end="2"/>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2" presetClass="entr" presetSubtype="8"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p:tgtEl>
                                          <p:spTgt spid="7"/>
                                        </p:tgtEl>
                                        <p:attrNameLst>
                                          <p:attrName>ppt_x</p:attrName>
                                        </p:attrNameLst>
                                      </p:cBhvr>
                                      <p:tavLst>
                                        <p:tav tm="0">
                                          <p:val>
                                            <p:strVal val="#ppt_x-#ppt_w*1.125000"/>
                                          </p:val>
                                        </p:tav>
                                        <p:tav tm="100000">
                                          <p:val>
                                            <p:strVal val="#ppt_x"/>
                                          </p:val>
                                        </p:tav>
                                      </p:tavLst>
                                    </p:anim>
                                    <p:animEffect transition="in" filter="wipe(right)">
                                      <p:cBhvr>
                                        <p:cTn id="24" dur="500"/>
                                        <p:tgtEl>
                                          <p:spTgt spid="7"/>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2" presetClass="entr" presetSubtype="1" fill="hold" nodeType="clickEffect">
                                  <p:stCondLst>
                                    <p:cond delay="0"/>
                                  </p:stCondLst>
                                  <p:childTnLst>
                                    <p:set>
                                      <p:cBhvr>
                                        <p:cTn id="28" dur="1" fill="hold">
                                          <p:stCondLst>
                                            <p:cond delay="0"/>
                                          </p:stCondLst>
                                        </p:cTn>
                                        <p:tgtEl>
                                          <p:spTgt spid="4">
                                            <p:txEl>
                                              <p:pRg st="3" end="3"/>
                                            </p:txEl>
                                          </p:spTgt>
                                        </p:tgtEl>
                                        <p:attrNameLst>
                                          <p:attrName>style.visibility</p:attrName>
                                        </p:attrNameLst>
                                      </p:cBhvr>
                                      <p:to>
                                        <p:strVal val="visible"/>
                                      </p:to>
                                    </p:set>
                                    <p:anim calcmode="lin" valueType="num">
                                      <p:cBhvr additive="base">
                                        <p:cTn id="29" dur="500"/>
                                        <p:tgtEl>
                                          <p:spTgt spid="4">
                                            <p:txEl>
                                              <p:pRg st="3" end="3"/>
                                            </p:txEl>
                                          </p:spTgt>
                                        </p:tgtEl>
                                        <p:attrNameLst>
                                          <p:attrName>ppt_y</p:attrName>
                                        </p:attrNameLst>
                                      </p:cBhvr>
                                      <p:tavLst>
                                        <p:tav tm="0">
                                          <p:val>
                                            <p:strVal val="#ppt_y-#ppt_h*1.125000"/>
                                          </p:val>
                                        </p:tav>
                                        <p:tav tm="100000">
                                          <p:val>
                                            <p:strVal val="#ppt_y"/>
                                          </p:val>
                                        </p:tav>
                                      </p:tavLst>
                                    </p:anim>
                                    <p:animEffect transition="in" filter="wipe(down)">
                                      <p:cBhvr>
                                        <p:cTn id="30" dur="500"/>
                                        <p:tgtEl>
                                          <p:spTgt spid="4">
                                            <p:txEl>
                                              <p:pRg st="3" end="3"/>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2" presetClass="entr" presetSubtype="8" fill="hold" nodeType="clickEffect">
                                  <p:stCondLst>
                                    <p:cond delay="0"/>
                                  </p:stCondLst>
                                  <p:childTnLst>
                                    <p:set>
                                      <p:cBhvr>
                                        <p:cTn id="34" dur="1" fill="hold">
                                          <p:stCondLst>
                                            <p:cond delay="0"/>
                                          </p:stCondLst>
                                        </p:cTn>
                                        <p:tgtEl>
                                          <p:spTgt spid="8"/>
                                        </p:tgtEl>
                                        <p:attrNameLst>
                                          <p:attrName>style.visibility</p:attrName>
                                        </p:attrNameLst>
                                      </p:cBhvr>
                                      <p:to>
                                        <p:strVal val="visible"/>
                                      </p:to>
                                    </p:set>
                                    <p:anim calcmode="lin" valueType="num">
                                      <p:cBhvr additive="base">
                                        <p:cTn id="35" dur="500"/>
                                        <p:tgtEl>
                                          <p:spTgt spid="8"/>
                                        </p:tgtEl>
                                        <p:attrNameLst>
                                          <p:attrName>ppt_x</p:attrName>
                                        </p:attrNameLst>
                                      </p:cBhvr>
                                      <p:tavLst>
                                        <p:tav tm="0">
                                          <p:val>
                                            <p:strVal val="#ppt_x-#ppt_w*1.125000"/>
                                          </p:val>
                                        </p:tav>
                                        <p:tav tm="100000">
                                          <p:val>
                                            <p:strVal val="#ppt_x"/>
                                          </p:val>
                                        </p:tav>
                                      </p:tavLst>
                                    </p:anim>
                                    <p:animEffect transition="in" filter="wipe(right)">
                                      <p:cBhvr>
                                        <p:cTn id="36" dur="500"/>
                                        <p:tgtEl>
                                          <p:spTgt spid="8"/>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55" presetClass="entr" presetSubtype="0" fill="hold" nodeType="clickEffect">
                                  <p:stCondLst>
                                    <p:cond delay="0"/>
                                  </p:stCondLst>
                                  <p:childTnLst>
                                    <p:set>
                                      <p:cBhvr>
                                        <p:cTn id="40" dur="1" fill="hold">
                                          <p:stCondLst>
                                            <p:cond delay="0"/>
                                          </p:stCondLst>
                                        </p:cTn>
                                        <p:tgtEl>
                                          <p:spTgt spid="6"/>
                                        </p:tgtEl>
                                        <p:attrNameLst>
                                          <p:attrName>style.visibility</p:attrName>
                                        </p:attrNameLst>
                                      </p:cBhvr>
                                      <p:to>
                                        <p:strVal val="visible"/>
                                      </p:to>
                                    </p:set>
                                    <p:anim calcmode="lin" valueType="num">
                                      <p:cBhvr>
                                        <p:cTn id="41" dur="1000" fill="hold"/>
                                        <p:tgtEl>
                                          <p:spTgt spid="6"/>
                                        </p:tgtEl>
                                        <p:attrNameLst>
                                          <p:attrName>ppt_w</p:attrName>
                                        </p:attrNameLst>
                                      </p:cBhvr>
                                      <p:tavLst>
                                        <p:tav tm="0">
                                          <p:val>
                                            <p:strVal val="#ppt_w*0.70"/>
                                          </p:val>
                                        </p:tav>
                                        <p:tav tm="100000">
                                          <p:val>
                                            <p:strVal val="#ppt_w"/>
                                          </p:val>
                                        </p:tav>
                                      </p:tavLst>
                                    </p:anim>
                                    <p:anim calcmode="lin" valueType="num">
                                      <p:cBhvr>
                                        <p:cTn id="42" dur="1000" fill="hold"/>
                                        <p:tgtEl>
                                          <p:spTgt spid="6"/>
                                        </p:tgtEl>
                                        <p:attrNameLst>
                                          <p:attrName>ppt_h</p:attrName>
                                        </p:attrNameLst>
                                      </p:cBhvr>
                                      <p:tavLst>
                                        <p:tav tm="0">
                                          <p:val>
                                            <p:strVal val="#ppt_h"/>
                                          </p:val>
                                        </p:tav>
                                        <p:tav tm="100000">
                                          <p:val>
                                            <p:strVal val="#ppt_h"/>
                                          </p:val>
                                        </p:tav>
                                      </p:tavLst>
                                    </p:anim>
                                    <p:animEffect transition="in" filter="fade">
                                      <p:cBhvr>
                                        <p:cTn id="43"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279400" y="158750"/>
            <a:ext cx="3657600" cy="457200"/>
          </a:xfrm>
        </p:spPr>
        <p:txBody>
          <a:bodyPr/>
          <a:lstStyle/>
          <a:p>
            <a:pPr eaLnBrk="1" hangingPunct="1"/>
            <a:r>
              <a:rPr lang="en-US" altLang="en-US" sz="3200" b="1" smtClean="0">
                <a:solidFill>
                  <a:schemeClr val="bg1"/>
                </a:solidFill>
                <a:cs typeface="Arial" panose="020B0604020202020204" pitchFamily="34" charset="0"/>
              </a:rPr>
              <a:t>Aether</a:t>
            </a:r>
            <a:endParaRPr lang="en-US" altLang="en-US" sz="2400" b="1" smtClean="0">
              <a:solidFill>
                <a:schemeClr val="bg1"/>
              </a:solidFill>
              <a:cs typeface="Arial" panose="020B0604020202020204" pitchFamily="34" charset="0"/>
            </a:endParaRPr>
          </a:p>
        </p:txBody>
      </p:sp>
      <p:sp>
        <p:nvSpPr>
          <p:cNvPr id="21507" name="TextBox 1"/>
          <p:cNvSpPr txBox="1">
            <a:spLocks noChangeArrowheads="1"/>
          </p:cNvSpPr>
          <p:nvPr/>
        </p:nvSpPr>
        <p:spPr bwMode="auto">
          <a:xfrm>
            <a:off x="914400" y="914400"/>
            <a:ext cx="68913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a:t>Do electromagnetic waves vibrate </a:t>
            </a:r>
            <a:r>
              <a:rPr lang="en-US" altLang="en-US" sz="2800">
                <a:solidFill>
                  <a:srgbClr val="008000"/>
                </a:solidFill>
              </a:rPr>
              <a:t>aether</a:t>
            </a:r>
            <a:r>
              <a:rPr lang="en-US" altLang="en-US" sz="2800"/>
              <a:t>?</a:t>
            </a:r>
          </a:p>
        </p:txBody>
      </p:sp>
      <p:sp>
        <p:nvSpPr>
          <p:cNvPr id="21508" name="Rectangle 3"/>
          <p:cNvSpPr>
            <a:spLocks noChangeArrowheads="1"/>
          </p:cNvSpPr>
          <p:nvPr/>
        </p:nvSpPr>
        <p:spPr bwMode="auto">
          <a:xfrm>
            <a:off x="685800" y="1524000"/>
            <a:ext cx="20018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a:solidFill>
                  <a:srgbClr val="008000"/>
                </a:solidFill>
              </a:rPr>
              <a:t>transparent</a:t>
            </a:r>
          </a:p>
        </p:txBody>
      </p:sp>
      <p:sp>
        <p:nvSpPr>
          <p:cNvPr id="21509" name="Rectangle 4"/>
          <p:cNvSpPr>
            <a:spLocks noChangeArrowheads="1"/>
          </p:cNvSpPr>
          <p:nvPr/>
        </p:nvSpPr>
        <p:spPr bwMode="auto">
          <a:xfrm>
            <a:off x="3276600" y="1524000"/>
            <a:ext cx="18732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a:solidFill>
                  <a:srgbClr val="008000"/>
                </a:solidFill>
              </a:rPr>
              <a:t>weightless</a:t>
            </a:r>
          </a:p>
        </p:txBody>
      </p:sp>
      <p:sp>
        <p:nvSpPr>
          <p:cNvPr id="21510" name="Rectangle 5"/>
          <p:cNvSpPr>
            <a:spLocks noChangeArrowheads="1"/>
          </p:cNvSpPr>
          <p:nvPr/>
        </p:nvSpPr>
        <p:spPr bwMode="auto">
          <a:xfrm>
            <a:off x="5715000" y="1524000"/>
            <a:ext cx="2514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a:solidFill>
                  <a:srgbClr val="008000"/>
                </a:solidFill>
              </a:rPr>
              <a:t>fixed in space</a:t>
            </a:r>
          </a:p>
        </p:txBody>
      </p:sp>
      <p:sp>
        <p:nvSpPr>
          <p:cNvPr id="21511" name="TextBox 6"/>
          <p:cNvSpPr txBox="1">
            <a:spLocks noChangeArrowheads="1"/>
          </p:cNvSpPr>
          <p:nvPr/>
        </p:nvSpPr>
        <p:spPr bwMode="auto">
          <a:xfrm>
            <a:off x="3429000" y="2971800"/>
            <a:ext cx="1781175" cy="5238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a:t>Prediction</a:t>
            </a:r>
          </a:p>
        </p:txBody>
      </p:sp>
      <p:sp>
        <p:nvSpPr>
          <p:cNvPr id="21512" name="TextBox 7"/>
          <p:cNvSpPr txBox="1">
            <a:spLocks noChangeArrowheads="1"/>
          </p:cNvSpPr>
          <p:nvPr/>
        </p:nvSpPr>
        <p:spPr bwMode="auto">
          <a:xfrm>
            <a:off x="1447800" y="2057400"/>
            <a:ext cx="62325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a:solidFill>
                  <a:srgbClr val="008000"/>
                </a:solidFill>
              </a:rPr>
              <a:t>Earth and Sun move relative to aether</a:t>
            </a:r>
          </a:p>
        </p:txBody>
      </p:sp>
      <p:sp>
        <p:nvSpPr>
          <p:cNvPr id="21513" name="TextBox 8"/>
          <p:cNvSpPr txBox="1">
            <a:spLocks noChangeArrowheads="1"/>
          </p:cNvSpPr>
          <p:nvPr/>
        </p:nvSpPr>
        <p:spPr bwMode="auto">
          <a:xfrm>
            <a:off x="19050" y="3505200"/>
            <a:ext cx="523875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algn="r" eaLnBrk="1" hangingPunct="1">
              <a:lnSpc>
                <a:spcPct val="100000"/>
              </a:lnSpc>
              <a:spcBef>
                <a:spcPct val="0"/>
              </a:spcBef>
            </a:pPr>
            <a:r>
              <a:rPr lang="en-US" altLang="en-US" sz="2800"/>
              <a:t>Speed of light in aether:</a:t>
            </a:r>
          </a:p>
          <a:p>
            <a:pPr algn="r" eaLnBrk="1" hangingPunct="1">
              <a:lnSpc>
                <a:spcPct val="100000"/>
              </a:lnSpc>
              <a:spcBef>
                <a:spcPct val="0"/>
              </a:spcBef>
            </a:pPr>
            <a:r>
              <a:rPr lang="en-US" altLang="en-US" sz="2800"/>
              <a:t>Speed of light relative to aether:</a:t>
            </a:r>
          </a:p>
        </p:txBody>
      </p:sp>
      <p:graphicFrame>
        <p:nvGraphicFramePr>
          <p:cNvPr id="21514" name="Object 9"/>
          <p:cNvGraphicFramePr>
            <a:graphicFrameLocks noChangeAspect="1"/>
          </p:cNvGraphicFramePr>
          <p:nvPr/>
        </p:nvGraphicFramePr>
        <p:xfrm>
          <a:off x="5334000" y="3429000"/>
          <a:ext cx="2963863" cy="592138"/>
        </p:xfrm>
        <a:graphic>
          <a:graphicData uri="http://schemas.openxmlformats.org/presentationml/2006/ole">
            <mc:AlternateContent xmlns:mc="http://schemas.openxmlformats.org/markup-compatibility/2006">
              <mc:Choice xmlns:v="urn:schemas-microsoft-com:vml" Requires="v">
                <p:oleObj spid="_x0000_s21527" name="Equation" r:id="rId4" imgW="1143000" imgH="228600" progId="Equation.3">
                  <p:embed/>
                </p:oleObj>
              </mc:Choice>
              <mc:Fallback>
                <p:oleObj name="Equation" r:id="rId4" imgW="1143000" imgH="228600" progId="Equation.3">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0" y="3429000"/>
                        <a:ext cx="2963863" cy="59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515" name="Object 11"/>
          <p:cNvGraphicFramePr>
            <a:graphicFrameLocks noChangeAspect="1"/>
          </p:cNvGraphicFramePr>
          <p:nvPr/>
        </p:nvGraphicFramePr>
        <p:xfrm>
          <a:off x="5334000" y="3886200"/>
          <a:ext cx="2963863" cy="592138"/>
        </p:xfrm>
        <a:graphic>
          <a:graphicData uri="http://schemas.openxmlformats.org/presentationml/2006/ole">
            <mc:AlternateContent xmlns:mc="http://schemas.openxmlformats.org/markup-compatibility/2006">
              <mc:Choice xmlns:v="urn:schemas-microsoft-com:vml" Requires="v">
                <p:oleObj spid="_x0000_s21528" name="Equation" r:id="rId6" imgW="1143000" imgH="228600" progId="Equation.3">
                  <p:embed/>
                </p:oleObj>
              </mc:Choice>
              <mc:Fallback>
                <p:oleObj name="Equation" r:id="rId6" imgW="1143000" imgH="228600" progId="Equation.3">
                  <p:embed/>
                  <p:pic>
                    <p:nvPicPr>
                      <p:cNvPr id="0" name="Object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34000" y="3886200"/>
                        <a:ext cx="2963863" cy="59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516" name="TextBox 12"/>
          <p:cNvSpPr txBox="1">
            <a:spLocks noChangeArrowheads="1"/>
          </p:cNvSpPr>
          <p:nvPr/>
        </p:nvSpPr>
        <p:spPr bwMode="auto">
          <a:xfrm>
            <a:off x="304800" y="4724400"/>
            <a:ext cx="8467725"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ts val="2200"/>
              </a:lnSpc>
              <a:spcBef>
                <a:spcPct val="50000"/>
              </a:spcBef>
              <a:defRPr>
                <a:solidFill>
                  <a:schemeClr val="tx1"/>
                </a:solidFill>
                <a:latin typeface="Arial" panose="020B0604020202020204" pitchFamily="34" charset="0"/>
                <a:ea typeface="MS PGothic" panose="020B0600070205080204" pitchFamily="34" charset="-128"/>
              </a:defRPr>
            </a:lvl1pPr>
            <a:lvl2pPr marL="742950" indent="-285750">
              <a:lnSpc>
                <a:spcPts val="2200"/>
              </a:lnSpc>
              <a:spcBef>
                <a:spcPct val="50000"/>
              </a:spcBef>
              <a:buClr>
                <a:schemeClr val="hlink"/>
              </a:buClr>
              <a:buFont typeface="Wingdings" panose="05000000000000000000" pitchFamily="2" charset="2"/>
              <a:buChar char="§"/>
              <a:defRPr>
                <a:solidFill>
                  <a:schemeClr val="tx1"/>
                </a:solidFill>
                <a:latin typeface="Arial" panose="020B0604020202020204" pitchFamily="34" charset="0"/>
                <a:ea typeface="MS PGothic" panose="020B0600070205080204" pitchFamily="34" charset="-128"/>
              </a:defRPr>
            </a:lvl2pPr>
            <a:lvl3pPr marL="11430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3pPr>
            <a:lvl4pPr marL="1600200" indent="-228600">
              <a:lnSpc>
                <a:spcPts val="1800"/>
              </a:lnSpc>
              <a:spcBef>
                <a:spcPct val="50000"/>
              </a:spcBef>
              <a:buClr>
                <a:schemeClr val="hlink"/>
              </a:buClr>
              <a:buChar char="–"/>
              <a:defRPr sz="1600">
                <a:solidFill>
                  <a:schemeClr val="tx1"/>
                </a:solidFill>
                <a:latin typeface="Arial" panose="020B0604020202020204" pitchFamily="34" charset="0"/>
                <a:ea typeface="MS PGothic" panose="020B0600070205080204" pitchFamily="34" charset="-128"/>
              </a:defRPr>
            </a:lvl4pPr>
            <a:lvl5pPr marL="2057400" indent="-228600">
              <a:lnSpc>
                <a:spcPts val="1600"/>
              </a:lnSpc>
              <a:spcBef>
                <a:spcPct val="50000"/>
              </a:spcBef>
              <a:buClr>
                <a:schemeClr val="hlink"/>
              </a:buClr>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ts val="1600"/>
              </a:lnSpc>
              <a:spcBef>
                <a:spcPct val="50000"/>
              </a:spcBef>
              <a:spcAft>
                <a:spcPct val="0"/>
              </a:spcAft>
              <a:buClr>
                <a:schemeClr val="hlink"/>
              </a:buClr>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100000"/>
              </a:lnSpc>
              <a:spcBef>
                <a:spcPct val="0"/>
              </a:spcBef>
            </a:pPr>
            <a:r>
              <a:rPr lang="en-US" altLang="en-US" sz="2800" dirty="0">
                <a:solidFill>
                  <a:srgbClr val="008000"/>
                </a:solidFill>
              </a:rPr>
              <a:t>If</a:t>
            </a:r>
            <a:r>
              <a:rPr lang="en-US" altLang="en-US" sz="2800" dirty="0"/>
              <a:t> … </a:t>
            </a:r>
            <a:r>
              <a:rPr lang="en-US" altLang="en-US" sz="2800" dirty="0" smtClean="0"/>
              <a:t>      </a:t>
            </a:r>
            <a:r>
              <a:rPr lang="en-US" altLang="en-US" sz="2800" dirty="0" smtClean="0">
                <a:solidFill>
                  <a:srgbClr val="3366FF"/>
                </a:solidFill>
              </a:rPr>
              <a:t>the </a:t>
            </a:r>
            <a:r>
              <a:rPr lang="en-US" altLang="en-US" sz="2800" dirty="0">
                <a:solidFill>
                  <a:srgbClr val="3366FF"/>
                </a:solidFill>
              </a:rPr>
              <a:t>prediction is confirmed</a:t>
            </a:r>
          </a:p>
          <a:p>
            <a:pPr eaLnBrk="1" hangingPunct="1">
              <a:lnSpc>
                <a:spcPct val="100000"/>
              </a:lnSpc>
              <a:spcBef>
                <a:spcPct val="0"/>
              </a:spcBef>
            </a:pPr>
            <a:r>
              <a:rPr lang="en-US" altLang="en-US" sz="2800" dirty="0">
                <a:solidFill>
                  <a:srgbClr val="FF6600"/>
                </a:solidFill>
              </a:rPr>
              <a:t>Then</a:t>
            </a:r>
            <a:r>
              <a:rPr lang="en-US" altLang="en-US" sz="2800" dirty="0"/>
              <a:t> … </a:t>
            </a:r>
            <a:r>
              <a:rPr lang="en-US" altLang="en-US" sz="2800" dirty="0">
                <a:solidFill>
                  <a:srgbClr val="3366FF"/>
                </a:solidFill>
              </a:rPr>
              <a:t>motion and electromagnetism both conform</a:t>
            </a:r>
          </a:p>
          <a:p>
            <a:pPr eaLnBrk="1" hangingPunct="1">
              <a:lnSpc>
                <a:spcPct val="100000"/>
              </a:lnSpc>
              <a:spcBef>
                <a:spcPct val="0"/>
              </a:spcBef>
            </a:pPr>
            <a:r>
              <a:rPr lang="en-US" altLang="en-US" sz="2800" dirty="0">
                <a:solidFill>
                  <a:srgbClr val="3366FF"/>
                </a:solidFill>
              </a:rPr>
              <a:t>              to classical relativity</a:t>
            </a:r>
          </a:p>
        </p:txBody>
      </p:sp>
    </p:spTree>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Theme1">
  <a:themeElements>
    <a:clrScheme name="">
      <a:dk1>
        <a:srgbClr val="000000"/>
      </a:dk1>
      <a:lt1>
        <a:srgbClr val="FFFFFF"/>
      </a:lt1>
      <a:dk2>
        <a:srgbClr val="B2DCEE"/>
      </a:dk2>
      <a:lt2>
        <a:srgbClr val="80C4E2"/>
      </a:lt2>
      <a:accent1>
        <a:srgbClr val="013658"/>
      </a:accent1>
      <a:accent2>
        <a:srgbClr val="0C5C92"/>
      </a:accent2>
      <a:accent3>
        <a:srgbClr val="FFFFFF"/>
      </a:accent3>
      <a:accent4>
        <a:srgbClr val="000000"/>
      </a:accent4>
      <a:accent5>
        <a:srgbClr val="AAAEB4"/>
      </a:accent5>
      <a:accent6>
        <a:srgbClr val="0A5384"/>
      </a:accent6>
      <a:hlink>
        <a:srgbClr val="0089C5"/>
      </a:hlink>
      <a:folHlink>
        <a:srgbClr val="4CACD6"/>
      </a:folHlink>
    </a:clrScheme>
    <a:fontScheme name="CL_PowerPoint_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solidFill>
            <a:srgbClr val="FF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19050" cap="flat" cmpd="sng" algn="ctr">
          <a:solidFill>
            <a:srgbClr val="FF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CL_PowerPoint_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L_PowerPoint_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L_PowerPoint_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L_PowerPoint_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L_PowerPoint_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L_PowerPoint_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L_PowerPoint_Templat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L_PowerPoint_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L_PowerPoint_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L_PowerPoint_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L_PowerPoint_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L_PowerPoint_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9DADDAE5810FA74BB493EBC8386FD92E" ma:contentTypeVersion="" ma:contentTypeDescription="Create a new document." ma:contentTypeScope="" ma:versionID="9eda2a309c7bd047430e99c568cac5f3">
  <xsd:schema xmlns:xsd="http://www.w3.org/2001/XMLSchema" xmlns:xs="http://www.w3.org/2001/XMLSchema" xmlns:p="http://schemas.microsoft.com/office/2006/metadata/properties" targetNamespace="http://schemas.microsoft.com/office/2006/metadata/properties" ma:root="true" ma:fieldsID="f3e687d5f98ee29b9cfcc2ff24550dc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C4F1296-0582-418A-8B6E-C0103EEB98D1}"/>
</file>

<file path=customXml/itemProps2.xml><?xml version="1.0" encoding="utf-8"?>
<ds:datastoreItem xmlns:ds="http://schemas.openxmlformats.org/officeDocument/2006/customXml" ds:itemID="{942ECB44-A074-4829-8247-82BAD62BCAAF}"/>
</file>

<file path=customXml/itemProps3.xml><?xml version="1.0" encoding="utf-8"?>
<ds:datastoreItem xmlns:ds="http://schemas.openxmlformats.org/officeDocument/2006/customXml" ds:itemID="{E3DF85F9-649D-4D38-9843-49A10C280130}"/>
</file>

<file path=docProps/app.xml><?xml version="1.0" encoding="utf-8"?>
<Properties xmlns="http://schemas.openxmlformats.org/officeDocument/2006/extended-properties" xmlns:vt="http://schemas.openxmlformats.org/officeDocument/2006/docPropsVTypes">
  <Template>Theme1</Template>
  <TotalTime>3428</TotalTime>
  <Words>3216</Words>
  <Application>Microsoft Office PowerPoint</Application>
  <PresentationFormat>On-screen Show (4:3)</PresentationFormat>
  <Paragraphs>310</Paragraphs>
  <Slides>33</Slides>
  <Notes>32</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33</vt:i4>
      </vt:variant>
    </vt:vector>
  </HeadingPairs>
  <TitlesOfParts>
    <vt:vector size="43" baseType="lpstr">
      <vt:lpstr>ＭＳ Ｐゴシック</vt:lpstr>
      <vt:lpstr>ＭＳ Ｐゴシック</vt:lpstr>
      <vt:lpstr>Arabic Typesetting</vt:lpstr>
      <vt:lpstr>Arial</vt:lpstr>
      <vt:lpstr>Calibri</vt:lpstr>
      <vt:lpstr>Lucida Grande</vt:lpstr>
      <vt:lpstr>Symbol</vt:lpstr>
      <vt:lpstr>Wingdings</vt:lpstr>
      <vt:lpstr>Theme1</vt:lpstr>
      <vt:lpstr>Equation</vt:lpstr>
      <vt:lpstr>Chapter 6: Einstein’s special relativity</vt:lpstr>
      <vt:lpstr>Galileo’s thought experiment</vt:lpstr>
      <vt:lpstr>Inertial frame of reference</vt:lpstr>
      <vt:lpstr>Galilean transformations</vt:lpstr>
      <vt:lpstr>Principles of classical relativity</vt:lpstr>
      <vt:lpstr>Relative velocity in inertial frames</vt:lpstr>
      <vt:lpstr>Chapter 6: Einstein’s special relativity</vt:lpstr>
      <vt:lpstr>Challenge from Maxwell</vt:lpstr>
      <vt:lpstr>Aether</vt:lpstr>
      <vt:lpstr>Finding the aether: the Michelson–Morley experiment</vt:lpstr>
      <vt:lpstr>Michelson–Morley: Earth’s rotation and revolution</vt:lpstr>
      <vt:lpstr>The most famous ‘Null result’</vt:lpstr>
      <vt:lpstr>Chapter 6: Einstein’s special relativity</vt:lpstr>
      <vt:lpstr>Einstein’s reflections on Maxwell’s equations</vt:lpstr>
      <vt:lpstr>Postulates of special relativity</vt:lpstr>
      <vt:lpstr>Einstein vs Newton</vt:lpstr>
      <vt:lpstr>Proper and relativistically corrected time</vt:lpstr>
      <vt:lpstr>Length contraction</vt:lpstr>
      <vt:lpstr>Summary: Lorentz transformations</vt:lpstr>
      <vt:lpstr>Chapter 6: Einstein’s special relativity</vt:lpstr>
      <vt:lpstr>Experimental evidence for relativistic effects: muon decay #1</vt:lpstr>
      <vt:lpstr>Frisch &amp; Wilson cont.</vt:lpstr>
      <vt:lpstr>PowerPoint Presentation</vt:lpstr>
      <vt:lpstr>Agreement/disagreement in muon and Earth frames  (Frisch and Wilson cont.)</vt:lpstr>
      <vt:lpstr>Simultaneity: in an inertial frame</vt:lpstr>
      <vt:lpstr>Simultaneity: watching from another inertial frame</vt:lpstr>
      <vt:lpstr>Simultaneity: Summary</vt:lpstr>
      <vt:lpstr>Chapter 6: Einstein’s special relativity</vt:lpstr>
      <vt:lpstr>Mass</vt:lpstr>
      <vt:lpstr>Momentum</vt:lpstr>
      <vt:lpstr>Einstein’s famous equation: E = mc2</vt:lpstr>
      <vt:lpstr>Mass defect in nuclear physics</vt:lpstr>
      <vt:lpstr>Units of mass</vt:lpstr>
    </vt:vector>
  </TitlesOfParts>
  <Company>Cengage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PTM: Goal Setting</dc:title>
  <dc:creator>Perkins, Richard</dc:creator>
  <cp:lastModifiedBy>Peter Gault</cp:lastModifiedBy>
  <cp:revision>286</cp:revision>
  <dcterms:created xsi:type="dcterms:W3CDTF">2009-07-02T12:34:17Z</dcterms:created>
  <dcterms:modified xsi:type="dcterms:W3CDTF">2016-08-19T06:54:15Z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0x0101009DADDAE5810FA74BB493EBC8386FD92E</vt:lpwstr>
  </property>
</Properties>
</file>