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6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0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5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2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4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2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1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29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45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47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0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EF3A4D-F483-4C5D-A488-D26865D26CBF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163A49-16DF-4F23-99FF-A95D735890B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Yr</a:t>
            </a:r>
            <a:r>
              <a:rPr lang="en-AU" dirty="0" smtClean="0"/>
              <a:t> 11 ATAR Chemistry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92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4863-781F-4563-BE7A-3778BAF2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Avogadro Constant (N</a:t>
            </a:r>
            <a:r>
              <a:rPr lang="en-AU" baseline="-25000" dirty="0"/>
              <a:t>A</a:t>
            </a:r>
            <a:r>
              <a:rPr lang="en-A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7946-2B0A-4652-BE5D-33A7D49D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N</a:t>
            </a:r>
            <a:r>
              <a:rPr lang="en-AU" sz="3200" baseline="-25000" dirty="0"/>
              <a:t>A</a:t>
            </a:r>
            <a:r>
              <a:rPr lang="en-AU" sz="3200" dirty="0"/>
              <a:t> : the number of atoms in exactly 12 grams of </a:t>
            </a:r>
            <a:r>
              <a:rPr lang="en-AU" sz="3200" baseline="30000" dirty="0"/>
              <a:t>12</a:t>
            </a:r>
            <a:r>
              <a:rPr lang="en-AU" sz="3200" dirty="0"/>
              <a:t>C isotope.</a:t>
            </a:r>
          </a:p>
          <a:p>
            <a:endParaRPr lang="en-AU" sz="3200" baseline="-25000" dirty="0"/>
          </a:p>
          <a:p>
            <a:r>
              <a:rPr lang="en-AU" sz="3200" dirty="0"/>
              <a:t>N</a:t>
            </a:r>
            <a:r>
              <a:rPr lang="en-AU" sz="3200" baseline="-25000" dirty="0"/>
              <a:t>A</a:t>
            </a:r>
            <a:r>
              <a:rPr lang="en-AU" sz="3200" dirty="0"/>
              <a:t> = 6.022 x 10</a:t>
            </a:r>
            <a:r>
              <a:rPr lang="en-AU" sz="3200" baseline="30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058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FBE0-D6C9-479C-A869-6467A47A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E2B5-55B0-41B4-8D51-AE21396B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There are 6.022 x 10</a:t>
            </a:r>
            <a:r>
              <a:rPr lang="en-AU" sz="3200" baseline="30000" dirty="0"/>
              <a:t>23</a:t>
            </a:r>
            <a:r>
              <a:rPr lang="en-AU" sz="3200" dirty="0"/>
              <a:t> molecules/atoms in 1 mole</a:t>
            </a:r>
          </a:p>
          <a:p>
            <a:endParaRPr lang="en-AU" sz="3200" baseline="30000" dirty="0"/>
          </a:p>
          <a:p>
            <a:r>
              <a:rPr lang="en-AU" sz="3200" dirty="0"/>
              <a:t>6.022 x 10</a:t>
            </a:r>
            <a:r>
              <a:rPr lang="en-AU" sz="3200" baseline="30000" dirty="0"/>
              <a:t>23</a:t>
            </a:r>
            <a:r>
              <a:rPr lang="en-AU" sz="3200" dirty="0"/>
              <a:t> </a:t>
            </a:r>
            <a:r>
              <a:rPr lang="en-AU" sz="3200" dirty="0">
                <a:solidFill>
                  <a:srgbClr val="FF0000"/>
                </a:solidFill>
              </a:rPr>
              <a:t>molecules mol</a:t>
            </a:r>
            <a:r>
              <a:rPr lang="en-AU" sz="3200" baseline="30000" dirty="0">
                <a:solidFill>
                  <a:srgbClr val="FF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269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6FB6-3D66-4C1A-B045-692F52A5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Particles and moles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37940-F28B-455E-8CFF-E053FA138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9254"/>
                <a:ext cx="10809849" cy="3880773"/>
              </a:xfrm>
            </p:spPr>
            <p:txBody>
              <a:bodyPr>
                <a:normAutofit/>
              </a:bodyPr>
              <a:lstStyle/>
              <a:p>
                <a:r>
                  <a:rPr lang="en-AU" sz="3200" dirty="0" smtClean="0"/>
                  <a:t>Number of moles (</a:t>
                </a:r>
                <a:r>
                  <a:rPr lang="en-AU" sz="3200" i="1" dirty="0"/>
                  <a:t>n</a:t>
                </a:r>
                <a:r>
                  <a:rPr lang="en-AU" sz="32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𝑚𝑜𝑙𝑒𝑐𝑢𝑙𝑒𝑠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6.022 </m:t>
                        </m:r>
                        <m:r>
                          <m:rPr>
                            <m:sty m:val="p"/>
                          </m:rPr>
                          <a:rPr lang="en-AU" sz="3200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10</m:t>
                        </m:r>
                        <m:r>
                          <a:rPr lang="en-AU" sz="3200" i="1" baseline="30000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𝑚𝑜𝑙𝑒𝑐𝑢𝑙𝑒𝑠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AU" sz="3200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3200" i="1" baseline="30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AU" sz="3200" dirty="0"/>
              </a:p>
              <a:p>
                <a:endParaRPr lang="en-AU" dirty="0"/>
              </a:p>
              <a:p>
                <a:r>
                  <a:rPr lang="en-AU" sz="2400" dirty="0"/>
                  <a:t>Moles – particles relationship</a:t>
                </a:r>
              </a:p>
              <a:p>
                <a:endParaRPr lang="en-AU" sz="2400" dirty="0"/>
              </a:p>
              <a:p>
                <a:r>
                  <a:rPr lang="en-AU" sz="2400" b="1" dirty="0"/>
                  <a:t>How many moles of Mg are there in 1.45 x 10</a:t>
                </a:r>
                <a:r>
                  <a:rPr lang="en-AU" sz="2400" b="1" baseline="30000" dirty="0"/>
                  <a:t>23</a:t>
                </a:r>
                <a:r>
                  <a:rPr lang="en-AU" sz="2400" b="1" dirty="0"/>
                  <a:t> atoms of Mg?</a:t>
                </a:r>
              </a:p>
              <a:p>
                <a:endParaRPr lang="en-AU" sz="2400" b="1" dirty="0"/>
              </a:p>
              <a:p>
                <a:r>
                  <a:rPr lang="en-AU" sz="2400" b="1" dirty="0"/>
                  <a:t>How many atoms are there in 1.2 moles of H</a:t>
                </a:r>
                <a:r>
                  <a:rPr lang="en-AU" sz="2400" b="1" baseline="-25000" dirty="0"/>
                  <a:t>2</a:t>
                </a:r>
                <a:r>
                  <a:rPr lang="en-AU" sz="2400" b="1" dirty="0"/>
                  <a:t>O?</a:t>
                </a:r>
              </a:p>
              <a:p>
                <a:endParaRPr lang="en-AU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37940-F28B-455E-8CFF-E053FA138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9254"/>
                <a:ext cx="10809849" cy="3880773"/>
              </a:xfrm>
              <a:blipFill>
                <a:blip r:embed="rId2"/>
                <a:stretch>
                  <a:fillRect l="-846" t="-3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66CC-4F52-4DEE-B37F-17CCB15D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Mass and moles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A7D3-0385-42B7-9418-D6B0E132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If there are 6.022 x 10</a:t>
            </a:r>
            <a:r>
              <a:rPr lang="en-AU" sz="3200" baseline="30000" dirty="0"/>
              <a:t>23</a:t>
            </a:r>
            <a:r>
              <a:rPr lang="en-AU" sz="3200" dirty="0"/>
              <a:t> atoms in 12 g of </a:t>
            </a:r>
            <a:r>
              <a:rPr lang="en-AU" sz="3200" baseline="30000" dirty="0"/>
              <a:t>12</a:t>
            </a:r>
            <a:r>
              <a:rPr lang="en-AU" sz="3200" dirty="0"/>
              <a:t>C and also in one mole, what is the mass of one mole of </a:t>
            </a:r>
            <a:r>
              <a:rPr lang="en-AU" sz="3200" baseline="30000" dirty="0"/>
              <a:t>12</a:t>
            </a:r>
            <a:r>
              <a:rPr lang="en-AU" sz="3200" dirty="0"/>
              <a:t>C?</a:t>
            </a:r>
          </a:p>
          <a:p>
            <a:endParaRPr lang="en-AU" sz="3200" dirty="0"/>
          </a:p>
          <a:p>
            <a:endParaRPr lang="en-AU" sz="3200" dirty="0"/>
          </a:p>
          <a:p>
            <a:r>
              <a:rPr lang="en-AU" sz="3200" dirty="0"/>
              <a:t>What is the mass of one mole of H</a:t>
            </a:r>
            <a:r>
              <a:rPr lang="en-AU" sz="3200" baseline="-25000" dirty="0"/>
              <a:t>2</a:t>
            </a:r>
            <a:r>
              <a:rPr lang="en-AU" sz="3200" dirty="0"/>
              <a:t>O?</a:t>
            </a:r>
          </a:p>
          <a:p>
            <a:pPr lvl="1"/>
            <a:r>
              <a:rPr lang="en-AU" sz="2800" b="1" dirty="0"/>
              <a:t>Use the relative molecular mass</a:t>
            </a:r>
          </a:p>
        </p:txBody>
      </p:sp>
    </p:spTree>
    <p:extLst>
      <p:ext uri="{BB962C8B-B14F-4D97-AF65-F5344CB8AC3E}">
        <p14:creationId xmlns:p14="http://schemas.microsoft.com/office/powerpoint/2010/main" val="6934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9E98-A62D-44D3-B97B-2C691D69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Moles and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84514-7D9B-4161-8E09-33ACA3B69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2601" y="1811557"/>
                <a:ext cx="11006797" cy="4351338"/>
              </a:xfrm>
            </p:spPr>
            <p:txBody>
              <a:bodyPr>
                <a:normAutofit/>
              </a:bodyPr>
              <a:lstStyle/>
              <a:p>
                <a:r>
                  <a:rPr lang="en-AU" sz="3000" dirty="0"/>
                  <a:t>The mass of 1 mole of a substance is called the </a:t>
                </a:r>
                <a:r>
                  <a:rPr lang="en-AU" sz="3000" b="1" dirty="0"/>
                  <a:t>molar mass (M)</a:t>
                </a:r>
              </a:p>
              <a:p>
                <a:pPr lvl="1"/>
                <a:r>
                  <a:rPr lang="en-AU" sz="2600" dirty="0"/>
                  <a:t>It is the relative molecular mass (M</a:t>
                </a:r>
                <a:r>
                  <a:rPr lang="en-AU" sz="2600" baseline="-25000" dirty="0"/>
                  <a:t>r</a:t>
                </a:r>
                <a:r>
                  <a:rPr lang="en-AU" sz="2600" dirty="0"/>
                  <a:t>) with units of g mol</a:t>
                </a:r>
                <a:r>
                  <a:rPr lang="en-AU" sz="2600" baseline="30000" dirty="0"/>
                  <a:t>-1</a:t>
                </a:r>
              </a:p>
              <a:p>
                <a:endParaRPr lang="en-AU" sz="3000" dirty="0"/>
              </a:p>
              <a:p>
                <a:r>
                  <a:rPr lang="en-AU" sz="3000" dirty="0"/>
                  <a:t>Thus we have a relationship between moles, mass and molar mass</a:t>
                </a:r>
              </a:p>
              <a:p>
                <a:endParaRPr lang="en-AU" sz="3200" dirty="0"/>
              </a:p>
              <a:p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𝑚𝑎𝑠𝑠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𝑚𝑜𝑙𝑎𝑟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𝑚𝑎𝑠𝑠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AU" sz="3200" i="1" baseline="3000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84514-7D9B-4161-8E09-33ACA3B69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601" y="1811557"/>
                <a:ext cx="11006797" cy="4351338"/>
              </a:xfrm>
              <a:blipFill>
                <a:blip r:embed="rId2"/>
                <a:stretch>
                  <a:fillRect l="-775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9828-E8FF-4CF5-81D3-460B1369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Equations!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BB3B-2376-42B5-8D48-E47A9815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824" y="2174658"/>
            <a:ext cx="9078352" cy="3880773"/>
          </a:xfrm>
        </p:spPr>
        <p:txBody>
          <a:bodyPr>
            <a:normAutofit fontScale="92500" lnSpcReduction="20000"/>
          </a:bodyPr>
          <a:lstStyle/>
          <a:p>
            <a:r>
              <a:rPr lang="en-AU" sz="3200" dirty="0"/>
              <a:t>Calculate the mass of 1 </a:t>
            </a:r>
            <a:r>
              <a:rPr lang="en-AU" sz="3200" dirty="0" err="1"/>
              <a:t>mol</a:t>
            </a:r>
            <a:r>
              <a:rPr lang="en-AU" sz="3200" dirty="0"/>
              <a:t> of ethane, C</a:t>
            </a:r>
            <a:r>
              <a:rPr lang="en-AU" sz="3200" baseline="-25000" dirty="0"/>
              <a:t>2</a:t>
            </a:r>
            <a:r>
              <a:rPr lang="en-AU" sz="3200" dirty="0"/>
              <a:t>H</a:t>
            </a:r>
            <a:r>
              <a:rPr lang="en-AU" sz="3200" baseline="-25000" dirty="0"/>
              <a:t>6</a:t>
            </a:r>
          </a:p>
          <a:p>
            <a:endParaRPr lang="en-AU" sz="3200" baseline="-25000" dirty="0"/>
          </a:p>
          <a:p>
            <a:endParaRPr lang="en-AU" sz="3200" baseline="-25000" dirty="0"/>
          </a:p>
          <a:p>
            <a:endParaRPr lang="en-AU" sz="3200" baseline="-25000" dirty="0"/>
          </a:p>
          <a:p>
            <a:r>
              <a:rPr lang="en-AU" sz="3200" dirty="0"/>
              <a:t>How many moles of copper(II) </a:t>
            </a:r>
            <a:r>
              <a:rPr lang="en-AU" sz="3200" dirty="0" err="1"/>
              <a:t>sulfate</a:t>
            </a:r>
            <a:r>
              <a:rPr lang="en-AU" sz="3200" dirty="0"/>
              <a:t> CuSO</a:t>
            </a:r>
            <a:r>
              <a:rPr lang="en-AU" sz="3200" baseline="-25000" dirty="0"/>
              <a:t>4</a:t>
            </a:r>
            <a:r>
              <a:rPr lang="en-AU" sz="3200" dirty="0"/>
              <a:t> are there in 12.2 g copper (II) </a:t>
            </a:r>
            <a:r>
              <a:rPr lang="en-AU" sz="3200" dirty="0" err="1"/>
              <a:t>sulfate</a:t>
            </a:r>
            <a:r>
              <a:rPr lang="en-AU" sz="3200" dirty="0"/>
              <a:t>?</a:t>
            </a:r>
          </a:p>
          <a:p>
            <a:endParaRPr lang="en-AU" sz="3200" baseline="-25000" dirty="0"/>
          </a:p>
          <a:p>
            <a:endParaRPr lang="en-AU" sz="3200" baseline="-25000" dirty="0"/>
          </a:p>
          <a:p>
            <a:r>
              <a:rPr lang="en-AU" sz="3200" dirty="0"/>
              <a:t>What is the mass of 0.75 </a:t>
            </a:r>
            <a:r>
              <a:rPr lang="en-AU" sz="3200" dirty="0" err="1"/>
              <a:t>mol</a:t>
            </a:r>
            <a:r>
              <a:rPr lang="en-AU" sz="3200" dirty="0"/>
              <a:t> of </a:t>
            </a:r>
            <a:r>
              <a:rPr lang="en-AU" sz="3200" dirty="0" err="1"/>
              <a:t>NaOH</a:t>
            </a:r>
            <a:r>
              <a:rPr lang="en-A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21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" y="182880"/>
            <a:ext cx="11594592" cy="72420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AU" sz="2400" dirty="0" smtClean="0"/>
              <a:t>Write the correct formula for the following: silver chloride, dinitrogen monoxide, calcium carbonate, barium hydroxide, water, rhenium (I) </a:t>
            </a:r>
            <a:r>
              <a:rPr lang="en-AU" sz="2400" dirty="0" err="1" smtClean="0"/>
              <a:t>sulfate</a:t>
            </a:r>
            <a:r>
              <a:rPr lang="en-AU" sz="2400" dirty="0" smtClean="0"/>
              <a:t>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AU" sz="2400" dirty="0" smtClean="0"/>
              <a:t>Write a balanced equation with state symbols for the reaction of nickel (II) nitrate and aqueous potassium carbonate, to produce solid nickel (II) carbonate and aqueous potassium nitrate.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AU" sz="2400" dirty="0" smtClean="0"/>
              <a:t>Calculate the number of atoms present in 12.34 g of tin (IV) phosphate.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AU" sz="2400" dirty="0" err="1" smtClean="0">
                <a:solidFill>
                  <a:schemeClr val="accent1">
                    <a:lumMod val="75000"/>
                  </a:schemeClr>
                </a:solidFill>
              </a:rPr>
              <a:t>Quercitrin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 is a natural dye found in </a:t>
            </a:r>
            <a:r>
              <a:rPr lang="en-AU" sz="24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orth American </a:t>
            </a:r>
            <a:r>
              <a:rPr lang="en-AU" sz="2400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hite oaks, and has the chemical formula of C</a:t>
            </a:r>
            <a:r>
              <a:rPr lang="en-AU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21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AU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AU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630936" lvl="1" indent="-457200">
              <a:lnSpc>
                <a:spcPct val="170000"/>
              </a:lnSpc>
              <a:buFont typeface="+mj-lt"/>
              <a:buAutoNum type="alphaLcParenR"/>
            </a:pPr>
            <a:r>
              <a:rPr lang="en-AU" sz="2000" dirty="0" smtClean="0">
                <a:solidFill>
                  <a:schemeClr val="accent1">
                    <a:lumMod val="75000"/>
                  </a:schemeClr>
                </a:solidFill>
              </a:rPr>
              <a:t>Write a balanced equation for the combustion of </a:t>
            </a:r>
            <a:r>
              <a:rPr lang="en-AU" sz="2000" dirty="0" err="1" smtClean="0">
                <a:solidFill>
                  <a:schemeClr val="accent1">
                    <a:lumMod val="75000"/>
                  </a:schemeClr>
                </a:solidFill>
              </a:rPr>
              <a:t>quercitrin</a:t>
            </a:r>
            <a:r>
              <a:rPr lang="en-AU" sz="2000" dirty="0" smtClean="0">
                <a:solidFill>
                  <a:schemeClr val="accent1">
                    <a:lumMod val="75000"/>
                  </a:schemeClr>
                </a:solidFill>
              </a:rPr>
              <a:t> in excess oxygen gas.</a:t>
            </a:r>
          </a:p>
          <a:p>
            <a:pPr marL="630936" lvl="1" indent="-457200">
              <a:lnSpc>
                <a:spcPct val="170000"/>
              </a:lnSpc>
              <a:buFont typeface="+mj-lt"/>
              <a:buAutoNum type="alphaLcParenR"/>
            </a:pPr>
            <a:r>
              <a:rPr lang="en-AU" sz="2000" dirty="0" smtClean="0">
                <a:solidFill>
                  <a:schemeClr val="accent1">
                    <a:lumMod val="75000"/>
                  </a:schemeClr>
                </a:solidFill>
              </a:rPr>
              <a:t>Calculate the mass of carbon dioxide produced from this reaction if 1.76 g of </a:t>
            </a:r>
            <a:r>
              <a:rPr lang="en-AU" sz="2000" dirty="0" err="1" smtClean="0">
                <a:solidFill>
                  <a:schemeClr val="accent1">
                    <a:lumMod val="75000"/>
                  </a:schemeClr>
                </a:solidFill>
              </a:rPr>
              <a:t>quercitrin</a:t>
            </a:r>
            <a:r>
              <a:rPr lang="en-AU" sz="2000" dirty="0" smtClean="0">
                <a:solidFill>
                  <a:schemeClr val="accent1">
                    <a:lumMod val="75000"/>
                  </a:schemeClr>
                </a:solidFill>
              </a:rPr>
              <a:t> is combusted.</a:t>
            </a:r>
          </a:p>
          <a:p>
            <a:pPr marL="457200" indent="-457200">
              <a:buFont typeface="+mj-lt"/>
              <a:buAutoNum type="arabicPeriod"/>
            </a:pPr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23510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Textbook 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6" y="1912513"/>
            <a:ext cx="5746940" cy="45720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 </a:t>
            </a:r>
            <a:r>
              <a:rPr lang="en-AU" sz="2400" dirty="0" err="1" smtClean="0"/>
              <a:t>Lucarelli</a:t>
            </a:r>
            <a:r>
              <a:rPr lang="en-AU" sz="2400" dirty="0" smtClean="0"/>
              <a:t> Ch1.7-1.10: Atoms and Isotopes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400" dirty="0" smtClean="0"/>
              <a:t> </a:t>
            </a:r>
            <a:r>
              <a:rPr lang="en-AU" sz="2400" dirty="0" err="1" smtClean="0"/>
              <a:t>Lucarelli</a:t>
            </a:r>
            <a:r>
              <a:rPr lang="en-AU" sz="2400" dirty="0" smtClean="0"/>
              <a:t> </a:t>
            </a:r>
            <a:r>
              <a:rPr lang="en-AU" sz="2400" dirty="0" err="1" smtClean="0"/>
              <a:t>Ch</a:t>
            </a:r>
            <a:r>
              <a:rPr lang="en-AU" sz="2400" dirty="0" smtClean="0"/>
              <a:t> 4.1-4.3: Symbols and formulae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400" dirty="0" smtClean="0"/>
              <a:t> </a:t>
            </a:r>
            <a:r>
              <a:rPr lang="en-AU" sz="2400" dirty="0" err="1" smtClean="0"/>
              <a:t>Lucarelli</a:t>
            </a:r>
            <a:r>
              <a:rPr lang="en-AU" sz="2400" dirty="0" smtClean="0"/>
              <a:t> 6.1-6.2: Chemical Equations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400" dirty="0"/>
              <a:t> </a:t>
            </a:r>
            <a:r>
              <a:rPr lang="en-AU" sz="2400" dirty="0" err="1" smtClean="0"/>
              <a:t>Lucarelli</a:t>
            </a:r>
            <a:r>
              <a:rPr lang="en-AU" sz="2400" dirty="0" smtClean="0"/>
              <a:t> 10.1-10.5: Moles &amp; Molar Mass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400" dirty="0"/>
              <a:t> </a:t>
            </a:r>
            <a:r>
              <a:rPr lang="en-AU" sz="2400" dirty="0" smtClean="0"/>
              <a:t>Pearson Ch9.1-9.3: The Mole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1144" y="1912513"/>
            <a:ext cx="5746940" cy="4572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 </a:t>
            </a:r>
            <a:r>
              <a:rPr lang="en-AU" sz="2400" dirty="0" smtClean="0"/>
              <a:t>STAWA Set 7 Elements &amp; Symbols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400" dirty="0"/>
              <a:t> </a:t>
            </a:r>
            <a:r>
              <a:rPr lang="en-AU" sz="2400" dirty="0" smtClean="0"/>
              <a:t>STAWA Set 13 Compounds &amp; Formulae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400" dirty="0"/>
              <a:t> </a:t>
            </a:r>
            <a:r>
              <a:rPr lang="en-AU" sz="2400" dirty="0" smtClean="0"/>
              <a:t>STAWA Set 22 Molar Mass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400" dirty="0" smtClean="0"/>
              <a:t> STAWA Set 23 Moles, particles and mass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400" dirty="0"/>
              <a:t> </a:t>
            </a:r>
            <a:r>
              <a:rPr lang="en-AU" sz="2400" dirty="0" smtClean="0"/>
              <a:t>STAWA Set 24 Interpretation of formulae</a:t>
            </a:r>
          </a:p>
        </p:txBody>
      </p:sp>
    </p:spTree>
    <p:extLst>
      <p:ext uri="{BB962C8B-B14F-4D97-AF65-F5344CB8AC3E}">
        <p14:creationId xmlns:p14="http://schemas.microsoft.com/office/powerpoint/2010/main" val="37761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Books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3200" dirty="0" smtClean="0"/>
              <a:t>Pearson 11 Chemistry (also online)</a:t>
            </a:r>
          </a:p>
          <a:p>
            <a:pPr marL="457200" indent="-457200">
              <a:buFont typeface="+mj-lt"/>
              <a:buAutoNum type="arabicPeriod"/>
            </a:pPr>
            <a:endParaRPr lang="en-AU" sz="3200" dirty="0"/>
          </a:p>
          <a:p>
            <a:pPr marL="457200" indent="-457200">
              <a:buFont typeface="+mj-lt"/>
              <a:buAutoNum type="arabicPeriod"/>
            </a:pPr>
            <a:r>
              <a:rPr lang="en-AU" sz="3200" dirty="0" err="1" smtClean="0"/>
              <a:t>Lucarelli</a:t>
            </a:r>
            <a:endParaRPr lang="en-AU" sz="3200" dirty="0" smtClean="0"/>
          </a:p>
          <a:p>
            <a:pPr marL="457200" indent="-457200">
              <a:buFont typeface="+mj-lt"/>
              <a:buAutoNum type="arabicPeriod"/>
            </a:pPr>
            <a:endParaRPr lang="en-AU" sz="3200" dirty="0"/>
          </a:p>
          <a:p>
            <a:pPr marL="457200" indent="-457200">
              <a:buFont typeface="+mj-lt"/>
              <a:buAutoNum type="arabicPeriod"/>
            </a:pPr>
            <a:r>
              <a:rPr lang="en-AU" sz="3200" dirty="0" smtClean="0"/>
              <a:t>STAWA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3258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Year 11 Chemistry Topics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Topic 1: Properties and Atomic Structure</a:t>
            </a:r>
          </a:p>
          <a:p>
            <a:endParaRPr lang="en-AU" sz="2800" dirty="0"/>
          </a:p>
          <a:p>
            <a:r>
              <a:rPr lang="en-AU" sz="2800" dirty="0" smtClean="0"/>
              <a:t>Topic 2: Bonding and Intermolecular Forces</a:t>
            </a:r>
          </a:p>
          <a:p>
            <a:endParaRPr lang="en-AU" sz="2800" dirty="0"/>
          </a:p>
          <a:p>
            <a:r>
              <a:rPr lang="en-AU" sz="2800" dirty="0" smtClean="0"/>
              <a:t>Topic 3: Carbon Chemistry and Energy</a:t>
            </a:r>
          </a:p>
          <a:p>
            <a:endParaRPr lang="en-AU" sz="2800" dirty="0"/>
          </a:p>
          <a:p>
            <a:r>
              <a:rPr lang="en-AU" sz="2800" dirty="0" smtClean="0"/>
              <a:t>Topic 4: Rate of Reaction and Acids and Bases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557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 1 - assessments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CAP 1 (Monday Week 4)</a:t>
            </a:r>
          </a:p>
          <a:p>
            <a:r>
              <a:rPr lang="en-AU" dirty="0" smtClean="0"/>
              <a:t>Task 1: Practical Laboratory Validation			5%</a:t>
            </a:r>
          </a:p>
          <a:p>
            <a:r>
              <a:rPr lang="en-AU" dirty="0" smtClean="0"/>
              <a:t>Task 6: Atomic Models and Nanomaterials		5%</a:t>
            </a:r>
          </a:p>
          <a:p>
            <a:endParaRPr lang="en-AU" dirty="0"/>
          </a:p>
          <a:p>
            <a:r>
              <a:rPr lang="en-AU" b="1" dirty="0" smtClean="0"/>
              <a:t>CAP 2 (Week 9)</a:t>
            </a:r>
          </a:p>
          <a:p>
            <a:r>
              <a:rPr lang="en-AU" dirty="0" smtClean="0"/>
              <a:t>Task 8: </a:t>
            </a:r>
            <a:r>
              <a:rPr lang="en-AU" dirty="0"/>
              <a:t>T</a:t>
            </a:r>
            <a:r>
              <a:rPr lang="en-AU" dirty="0" smtClean="0"/>
              <a:t>opic Test 1 and Topic Test 2			7.5%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1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Prerequisite Quiz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Write the symbols for the following:</a:t>
            </a:r>
          </a:p>
          <a:p>
            <a:endParaRPr lang="en-AU" dirty="0" smtClean="0"/>
          </a:p>
          <a:p>
            <a:r>
              <a:rPr lang="en-AU" sz="2800" dirty="0" smtClean="0"/>
              <a:t>Nitrate ion</a:t>
            </a:r>
          </a:p>
          <a:p>
            <a:r>
              <a:rPr lang="en-AU" sz="2800" dirty="0" err="1" smtClean="0"/>
              <a:t>Sulfate</a:t>
            </a:r>
            <a:r>
              <a:rPr lang="en-AU" sz="2800" dirty="0" smtClean="0"/>
              <a:t> ion</a:t>
            </a:r>
          </a:p>
          <a:p>
            <a:r>
              <a:rPr lang="en-AU" sz="2800" dirty="0" smtClean="0"/>
              <a:t>Phosphate ion</a:t>
            </a:r>
          </a:p>
          <a:p>
            <a:r>
              <a:rPr lang="en-AU" sz="2800" dirty="0" smtClean="0"/>
              <a:t>Nitrogen dioxide</a:t>
            </a:r>
          </a:p>
          <a:p>
            <a:r>
              <a:rPr lang="en-AU" sz="2800" dirty="0" err="1" smtClean="0"/>
              <a:t>Hydrogencarbonate</a:t>
            </a:r>
            <a:r>
              <a:rPr lang="en-AU" sz="2800" dirty="0" smtClean="0"/>
              <a:t> ion</a:t>
            </a:r>
          </a:p>
          <a:p>
            <a:r>
              <a:rPr lang="en-AU" sz="2800" dirty="0" smtClean="0"/>
              <a:t>Tin (IV) oxide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873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Essential Chemistry skills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14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Essential chemistry skills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80775" cy="402336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AU" sz="2600" dirty="0" smtClean="0"/>
              <a:t>The </a:t>
            </a:r>
            <a:r>
              <a:rPr lang="en-AU" sz="2600" dirty="0" smtClean="0"/>
              <a:t>atom (protons, neutrons and electrons)</a:t>
            </a:r>
            <a:endParaRPr lang="en-AU" sz="26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AU" sz="2600" dirty="0" smtClean="0"/>
              <a:t>Writing chemical </a:t>
            </a:r>
            <a:r>
              <a:rPr lang="en-AU" sz="2600" dirty="0" smtClean="0"/>
              <a:t>formulae (ionic compounds and covalent molecules)</a:t>
            </a:r>
            <a:endParaRPr lang="en-AU" sz="26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AU" sz="2600" dirty="0" smtClean="0"/>
              <a:t>Balancing chemical equations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AU" sz="2600" dirty="0" smtClean="0"/>
              <a:t>The mole concept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92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1FC4-5651-4A9E-A73E-3D771B847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The mole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5A3DD-9D60-4DAF-9600-0B0EDF84C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0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270C-119D-4C64-92F0-7C04B681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Relative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9C8E-800F-4545-A2B7-5B5DD008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4709"/>
            <a:ext cx="10927466" cy="4825217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AU" sz="4000" b="1" dirty="0"/>
              <a:t>Relative atomic mass (</a:t>
            </a:r>
            <a:r>
              <a:rPr lang="en-AU" sz="4000" b="1" dirty="0" err="1"/>
              <a:t>A</a:t>
            </a:r>
            <a:r>
              <a:rPr lang="en-AU" sz="4000" b="1" baseline="-25000" dirty="0" err="1"/>
              <a:t>r</a:t>
            </a:r>
            <a:r>
              <a:rPr lang="en-AU" sz="4000" b="1" dirty="0"/>
              <a:t>): </a:t>
            </a:r>
          </a:p>
          <a:p>
            <a:pPr lvl="1" algn="just">
              <a:lnSpc>
                <a:spcPct val="170000"/>
              </a:lnSpc>
            </a:pPr>
            <a:r>
              <a:rPr lang="en-AU" sz="3400" dirty="0"/>
              <a:t>the atomic mass relative to a </a:t>
            </a:r>
            <a:r>
              <a:rPr lang="en-AU" sz="3400" baseline="30000" dirty="0"/>
              <a:t>12</a:t>
            </a:r>
            <a:r>
              <a:rPr lang="en-AU" sz="3400" dirty="0"/>
              <a:t>C atom </a:t>
            </a:r>
          </a:p>
          <a:p>
            <a:pPr algn="just">
              <a:lnSpc>
                <a:spcPct val="170000"/>
              </a:lnSpc>
            </a:pPr>
            <a:r>
              <a:rPr lang="en-AU" sz="4000" b="1" dirty="0"/>
              <a:t>Relative molecular mass (M</a:t>
            </a:r>
            <a:r>
              <a:rPr lang="en-AU" sz="4000" b="1" baseline="-25000" dirty="0"/>
              <a:t>r</a:t>
            </a:r>
            <a:r>
              <a:rPr lang="en-AU" sz="4000" b="1" dirty="0"/>
              <a:t>): </a:t>
            </a:r>
          </a:p>
          <a:p>
            <a:pPr lvl="1" algn="just">
              <a:lnSpc>
                <a:spcPct val="170000"/>
              </a:lnSpc>
            </a:pPr>
            <a:r>
              <a:rPr lang="en-AU" sz="3400" dirty="0" smtClean="0"/>
              <a:t>the mass of one molecule of the substance on a scale in which the mass of an atom of the carbon-12 isotope is exactly 12.</a:t>
            </a:r>
          </a:p>
          <a:p>
            <a:pPr lvl="1" algn="just">
              <a:lnSpc>
                <a:spcPct val="170000"/>
              </a:lnSpc>
            </a:pPr>
            <a:r>
              <a:rPr lang="en-AU" sz="3400" b="1" dirty="0" smtClean="0"/>
              <a:t>Sum </a:t>
            </a:r>
            <a:r>
              <a:rPr lang="en-AU" sz="3400" b="1" dirty="0"/>
              <a:t>of relative atomic masses as given by the molecular formula</a:t>
            </a:r>
          </a:p>
          <a:p>
            <a:pPr lvl="1" algn="just">
              <a:lnSpc>
                <a:spcPct val="170000"/>
              </a:lnSpc>
            </a:pPr>
            <a:r>
              <a:rPr lang="en-AU" sz="3400" dirty="0"/>
              <a:t>E.g. M</a:t>
            </a:r>
            <a:r>
              <a:rPr lang="en-AU" sz="3400" baseline="-25000" dirty="0"/>
              <a:t>r</a:t>
            </a:r>
            <a:r>
              <a:rPr lang="en-AU" sz="3400" dirty="0"/>
              <a:t> (H</a:t>
            </a:r>
            <a:r>
              <a:rPr lang="en-AU" sz="3400" baseline="-25000" dirty="0"/>
              <a:t>2</a:t>
            </a:r>
            <a:r>
              <a:rPr lang="en-AU" sz="3400" dirty="0"/>
              <a:t>O) = 18.016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412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477</TotalTime>
  <Words>581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Tw Cen MT</vt:lpstr>
      <vt:lpstr>Tw Cen MT Condensed</vt:lpstr>
      <vt:lpstr>Wingdings</vt:lpstr>
      <vt:lpstr>Wingdings 3</vt:lpstr>
      <vt:lpstr>Integral</vt:lpstr>
      <vt:lpstr>Yr 11 ATAR Chemistry</vt:lpstr>
      <vt:lpstr>Books</vt:lpstr>
      <vt:lpstr>Year 11 Chemistry Topics</vt:lpstr>
      <vt:lpstr>Term 1 - assessments</vt:lpstr>
      <vt:lpstr>Prerequisite Quiz</vt:lpstr>
      <vt:lpstr>Essential Chemistry skills</vt:lpstr>
      <vt:lpstr>Essential chemistry skills</vt:lpstr>
      <vt:lpstr>The mole</vt:lpstr>
      <vt:lpstr>Relative mass</vt:lpstr>
      <vt:lpstr>The Avogadro Constant (NA)</vt:lpstr>
      <vt:lpstr>The mole</vt:lpstr>
      <vt:lpstr>Particles and moles</vt:lpstr>
      <vt:lpstr>Mass and moles</vt:lpstr>
      <vt:lpstr>Moles and mass</vt:lpstr>
      <vt:lpstr>Equations!</vt:lpstr>
      <vt:lpstr>PowerPoint Presentation</vt:lpstr>
      <vt:lpstr>Textbook Practice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 11 ATAR Chemistry</dc:title>
  <dc:creator>REID Brodie [Perth Modern School]</dc:creator>
  <cp:lastModifiedBy>REID Brodie [Perth Modern School]</cp:lastModifiedBy>
  <cp:revision>33</cp:revision>
  <dcterms:created xsi:type="dcterms:W3CDTF">2019-02-03T23:20:59Z</dcterms:created>
  <dcterms:modified xsi:type="dcterms:W3CDTF">2020-02-07T00:42:39Z</dcterms:modified>
</cp:coreProperties>
</file>