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4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1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2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7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7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43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35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56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68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3ED97F-1620-4347-882E-611604699451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5BC92D-1648-405A-81EA-3CD22A068DF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kpcUpattE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no.gov/nanotech-101/speci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Nanomaterials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Pearson 1.2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2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77" y="2090055"/>
            <a:ext cx="6868161" cy="3480473"/>
          </a:xfrm>
        </p:spPr>
        <p:txBody>
          <a:bodyPr>
            <a:normAutofit/>
          </a:bodyPr>
          <a:lstStyle/>
          <a:p>
            <a:r>
              <a:rPr lang="en-US" dirty="0"/>
              <a:t>Nano robots could be used for medicinal purposes </a:t>
            </a:r>
          </a:p>
          <a:p>
            <a:r>
              <a:rPr lang="en-US" dirty="0"/>
              <a:t>They may complete tasks that are too complex or detailed for surgeons </a:t>
            </a:r>
          </a:p>
          <a:p>
            <a:r>
              <a:rPr lang="en-US" dirty="0"/>
              <a:t>They also may deliver medicine or use technology to target specific problems, such as cancer cells</a:t>
            </a:r>
          </a:p>
          <a:p>
            <a:r>
              <a:rPr lang="en-US" dirty="0"/>
              <a:t>The challenge: constructing robots small enough.  Scientists are basing their model of a molecular “motor” found in mitochondria of cells.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390" y="2330213"/>
            <a:ext cx="5537761" cy="23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626697" cy="1320800"/>
          </a:xfrm>
        </p:spPr>
        <p:txBody>
          <a:bodyPr/>
          <a:lstStyle/>
          <a:p>
            <a:r>
              <a:rPr lang="en-US" dirty="0" err="1"/>
              <a:t>Nanopharmaceuticals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72" y="1600201"/>
            <a:ext cx="6937161" cy="33191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patients are exposed to chemotherapy or radiation therapy, the cancerous cells are destroyed, but so are the helpful cells you need</a:t>
            </a:r>
          </a:p>
          <a:p>
            <a:r>
              <a:rPr lang="en-US" dirty="0" err="1"/>
              <a:t>Nanopharmaceuticals</a:t>
            </a:r>
            <a:r>
              <a:rPr lang="en-US" dirty="0"/>
              <a:t> have smart shells that can deliver the healing medicine by targeting specific cells so they avoid destroying white blood cells and other cells in your body</a:t>
            </a:r>
          </a:p>
          <a:p>
            <a:r>
              <a:rPr lang="en-US" dirty="0" err="1"/>
              <a:t>Nanopharmaceuticals</a:t>
            </a:r>
            <a:r>
              <a:rPr lang="en-US" dirty="0"/>
              <a:t> are in the human trial stage now, in order to be approved, the drugs must show significant improvements in the patients</a:t>
            </a:r>
          </a:p>
          <a:p>
            <a:r>
              <a:rPr lang="en-US" dirty="0"/>
              <a:t>Scientists at the University of Melbourne are developing a </a:t>
            </a:r>
            <a:r>
              <a:rPr lang="en-US" dirty="0" err="1"/>
              <a:t>nanochip</a:t>
            </a:r>
            <a:r>
              <a:rPr lang="en-US" dirty="0"/>
              <a:t> inserted into a </a:t>
            </a:r>
            <a:r>
              <a:rPr lang="en-US" dirty="0" err="1"/>
              <a:t>bandaid</a:t>
            </a:r>
            <a:r>
              <a:rPr lang="en-US" dirty="0"/>
              <a:t> to test for Malaria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96" y="5042494"/>
            <a:ext cx="67945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6386" y="6680794"/>
            <a:ext cx="3908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www.nanopharmaceuticals.org</a:t>
            </a:r>
            <a:r>
              <a:rPr lang="en-US" sz="1000" dirty="0"/>
              <a:t>/news_2006/</a:t>
            </a:r>
            <a:r>
              <a:rPr lang="en-US" sz="1000" dirty="0" err="1"/>
              <a:t>Cisplatin_micelle.html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76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015C-E2ED-442D-9069-5F0AAC6C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0E7E-CE75-416F-A3F3-25284796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Select the option which best describes a nanomaterial:</a:t>
            </a:r>
          </a:p>
          <a:p>
            <a:pPr marL="457200" lvl="1" indent="0">
              <a:buNone/>
            </a:pPr>
            <a:endParaRPr lang="en-AU" sz="2800" dirty="0"/>
          </a:p>
          <a:p>
            <a:pPr marL="642366" lvl="1" indent="-514350">
              <a:buFont typeface="+mj-lt"/>
              <a:buAutoNum type="alphaLcParenR"/>
            </a:pPr>
            <a:r>
              <a:rPr lang="en-AU" sz="2800" dirty="0"/>
              <a:t>A particle in the range of 1 nm – 1000 nm</a:t>
            </a:r>
          </a:p>
          <a:p>
            <a:pPr marL="642366" lvl="1" indent="-514350">
              <a:buFont typeface="+mj-lt"/>
              <a:buAutoNum type="alphaLcParenR"/>
            </a:pPr>
            <a:r>
              <a:rPr lang="en-AU" sz="2800" dirty="0"/>
              <a:t>A material that is used in sunscreens and consists of particles that can been viewed under a microscope</a:t>
            </a:r>
          </a:p>
          <a:p>
            <a:pPr marL="642366" lvl="1" indent="-514350">
              <a:buFont typeface="+mj-lt"/>
              <a:buAutoNum type="alphaLcParenR"/>
            </a:pPr>
            <a:r>
              <a:rPr lang="en-AU" sz="2800" dirty="0"/>
              <a:t>A material consisting of particles in the 1 nm – 100 nm range</a:t>
            </a:r>
          </a:p>
          <a:p>
            <a:pPr marL="642366" lvl="1" indent="-514350">
              <a:buFont typeface="+mj-lt"/>
              <a:buAutoNum type="alphaLcParenR"/>
            </a:pPr>
            <a:r>
              <a:rPr lang="en-AU" sz="2800" dirty="0"/>
              <a:t>A material consisting of particles in the 100 nm – 1000 nm range</a:t>
            </a:r>
          </a:p>
        </p:txBody>
      </p:sp>
    </p:spTree>
    <p:extLst>
      <p:ext uri="{BB962C8B-B14F-4D97-AF65-F5344CB8AC3E}">
        <p14:creationId xmlns:p14="http://schemas.microsoft.com/office/powerpoint/2010/main" val="2951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6" y="232757"/>
            <a:ext cx="9220395" cy="6109220"/>
          </a:xfrm>
        </p:spPr>
      </p:pic>
    </p:spTree>
    <p:extLst>
      <p:ext uri="{BB962C8B-B14F-4D97-AF65-F5344CB8AC3E}">
        <p14:creationId xmlns:p14="http://schemas.microsoft.com/office/powerpoint/2010/main" val="22143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FAA1-B6B8-4595-84ED-4998B97A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Health and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BCAE-8ADE-407F-9826-14B679F3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https://www.youtube.com/watch?v=MkpcUpattE8</a:t>
            </a:r>
            <a:endParaRPr lang="en-AU" dirty="0"/>
          </a:p>
          <a:p>
            <a:endParaRPr lang="en-AU" dirty="0"/>
          </a:p>
          <a:p>
            <a:r>
              <a:rPr lang="en-AU" dirty="0"/>
              <a:t>Describe potential health risks associated with the use of nanoparticles.</a:t>
            </a:r>
          </a:p>
          <a:p>
            <a:endParaRPr lang="en-AU" dirty="0"/>
          </a:p>
          <a:p>
            <a:r>
              <a:rPr lang="en-AU" dirty="0"/>
              <a:t>Describe and explain examples of environmental concerns associated with the use of nanomaterials.</a:t>
            </a:r>
          </a:p>
          <a:p>
            <a:endParaRPr lang="en-AU" dirty="0"/>
          </a:p>
          <a:p>
            <a:r>
              <a:rPr lang="en-AU" b="1" dirty="0"/>
              <a:t>Provide a balanced discussion of the advantages and disadvantages of nanomaterials. 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AB8B7-EBBF-44C4-8512-A4ABFAE91D28}"/>
              </a:ext>
            </a:extLst>
          </p:cNvPr>
          <p:cNvSpPr txBox="1"/>
          <p:nvPr/>
        </p:nvSpPr>
        <p:spPr>
          <a:xfrm>
            <a:off x="6737084" y="609600"/>
            <a:ext cx="3106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Lucarelli 8.10-8.14, Q10-14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Nelson p19-22</a:t>
            </a:r>
          </a:p>
        </p:txBody>
      </p:sp>
    </p:spTree>
    <p:extLst>
      <p:ext uri="{BB962C8B-B14F-4D97-AF65-F5344CB8AC3E}">
        <p14:creationId xmlns:p14="http://schemas.microsoft.com/office/powerpoint/2010/main" val="36717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B50F-046F-473A-BE8E-F5132103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Nanomaterials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8AE1-70F6-4820-A4E5-37541E0D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35" y="2084832"/>
            <a:ext cx="6347714" cy="4484571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Nanotechnology Definition</a:t>
            </a:r>
          </a:p>
          <a:p>
            <a:r>
              <a:rPr lang="en-AU" b="1" dirty="0"/>
              <a:t>Silver/Gold nanoparticles</a:t>
            </a:r>
          </a:p>
          <a:p>
            <a:r>
              <a:rPr lang="en-AU" dirty="0"/>
              <a:t>Quantum dots</a:t>
            </a:r>
          </a:p>
          <a:p>
            <a:r>
              <a:rPr lang="en-AU" dirty="0"/>
              <a:t>Sunscreen</a:t>
            </a:r>
          </a:p>
          <a:p>
            <a:r>
              <a:rPr lang="en-AU" b="1" dirty="0"/>
              <a:t>Carbon nanotubes</a:t>
            </a:r>
          </a:p>
          <a:p>
            <a:r>
              <a:rPr lang="en-AU" dirty="0"/>
              <a:t>Nanocomposites</a:t>
            </a:r>
          </a:p>
          <a:p>
            <a:r>
              <a:rPr lang="en-AU" dirty="0"/>
              <a:t>Dendrimers</a:t>
            </a:r>
          </a:p>
          <a:p>
            <a:r>
              <a:rPr lang="en-AU" dirty="0"/>
              <a:t>Manufacturing Nanoparticles</a:t>
            </a:r>
          </a:p>
          <a:p>
            <a:r>
              <a:rPr lang="en-AU" dirty="0"/>
              <a:t>Imaging Nanoparticles (TEM, SEM, AFM)</a:t>
            </a:r>
          </a:p>
          <a:p>
            <a:r>
              <a:rPr lang="en-AU" dirty="0"/>
              <a:t>Safety of nanoparticles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F0704-4A0F-4A18-8862-31264F071F17}"/>
              </a:ext>
            </a:extLst>
          </p:cNvPr>
          <p:cNvSpPr txBox="1"/>
          <p:nvPr/>
        </p:nvSpPr>
        <p:spPr>
          <a:xfrm>
            <a:off x="6949440" y="2942122"/>
            <a:ext cx="4261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Lucarelli 8.10-8.14, Q10-14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 smtClean="0"/>
              <a:t>Pearson 1.2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4428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STAWA Experiments 2 and 3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b="1" dirty="0" smtClean="0">
                <a:solidFill>
                  <a:srgbClr val="FF0000"/>
                </a:solidFill>
              </a:rPr>
              <a:t>Answer STAWA Experiment Questions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Finish nanomaterials notes from yesterday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Nanomaterials questions 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AU" sz="2000" dirty="0" err="1" smtClean="0"/>
              <a:t>Lucarelli</a:t>
            </a:r>
            <a:r>
              <a:rPr lang="en-AU" sz="2000" dirty="0" smtClean="0"/>
              <a:t> </a:t>
            </a:r>
            <a:r>
              <a:rPr lang="en-AU" sz="2000" dirty="0" err="1" smtClean="0"/>
              <a:t>Ch</a:t>
            </a:r>
            <a:r>
              <a:rPr lang="en-AU" sz="2000" dirty="0" smtClean="0"/>
              <a:t> 8.10-8.14, Set 14 Qs 11-14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AU" sz="2000" dirty="0" smtClean="0"/>
              <a:t>Pearson 1.2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675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mean from science fiction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2185632"/>
            <a:ext cx="7347026" cy="40627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Nope</a:t>
            </a:r>
            <a:r>
              <a:rPr lang="en-US" dirty="0"/>
              <a:t>!  Nanotechnology is a very real and scientific practice.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It </a:t>
            </a:r>
            <a:r>
              <a:rPr lang="en-US" dirty="0"/>
              <a:t>has been developed for the past 30 years, since 1981.  The famous physicist Richard Feynman first suggested it however, in 1959.  (smart guy)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Nanotechnology </a:t>
            </a:r>
            <a:r>
              <a:rPr lang="en-US" dirty="0"/>
              <a:t>is the study of how to produce and control incredibly tiny structures.  These structures are measured in nanometers (one billionth of a meter)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Cannot </a:t>
            </a:r>
            <a:r>
              <a:rPr lang="en-US" dirty="0"/>
              <a:t>see nanoparticles with a normal microscope, can see them with an atomic force microscope (also known as a scanning </a:t>
            </a:r>
            <a:r>
              <a:rPr lang="en-US" dirty="0" smtClean="0"/>
              <a:t>tunneling </a:t>
            </a:r>
            <a:r>
              <a:rPr lang="en-US" dirty="0"/>
              <a:t>microscope)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337" y="2258784"/>
            <a:ext cx="3319056" cy="3319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4386" y="1838611"/>
            <a:ext cx="299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www.howstuffworks.com</a:t>
            </a:r>
            <a:r>
              <a:rPr lang="en-US" sz="1000" dirty="0"/>
              <a:t>/</a:t>
            </a:r>
            <a:r>
              <a:rPr lang="en-US" sz="1000" dirty="0" err="1"/>
              <a:t>nanotechnology.htm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88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ength scale to angstro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6"/>
          <a:stretch/>
        </p:blipFill>
        <p:spPr bwMode="auto">
          <a:xfrm>
            <a:off x="1312164" y="585216"/>
            <a:ext cx="9144000" cy="59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9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60EB-EDAE-4105-8414-D02DFDA8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Nanomaterials: 1 to 100 nm</a:t>
            </a:r>
          </a:p>
        </p:txBody>
      </p:sp>
      <p:pic>
        <p:nvPicPr>
          <p:cNvPr id="1026" name="Picture 2" descr="Image result for nanotechnology scale">
            <a:extLst>
              <a:ext uri="{FF2B5EF4-FFF2-40B4-BE49-F238E27FC236}">
                <a16:creationId xmlns:a16="http://schemas.microsoft.com/office/drawing/2014/main" id="{18BFA3C3-750D-408F-87C2-2D3341B4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2" y="1975103"/>
            <a:ext cx="10783824" cy="45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FC95-5189-4259-8083-961AF75B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Relative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3211-420A-48A0-AFFF-0CF532AD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10 Å	=  1 nm</a:t>
            </a:r>
          </a:p>
          <a:p>
            <a:endParaRPr lang="en-AU" dirty="0"/>
          </a:p>
          <a:p>
            <a:r>
              <a:rPr lang="en-AU" dirty="0"/>
              <a:t>1000 nm  =  1 µm</a:t>
            </a:r>
          </a:p>
          <a:p>
            <a:endParaRPr lang="en-AU" dirty="0"/>
          </a:p>
          <a:p>
            <a:r>
              <a:rPr lang="en-AU" dirty="0"/>
              <a:t>1000 </a:t>
            </a:r>
            <a:r>
              <a:rPr lang="en-AU" sz="1800" dirty="0"/>
              <a:t>µ</a:t>
            </a:r>
            <a:r>
              <a:rPr lang="en-AU" dirty="0"/>
              <a:t>m  =  1 mm</a:t>
            </a:r>
          </a:p>
          <a:p>
            <a:endParaRPr lang="en-AU" dirty="0"/>
          </a:p>
          <a:p>
            <a:r>
              <a:rPr lang="en-AU" dirty="0"/>
              <a:t>10 mm  =  1 cm</a:t>
            </a:r>
          </a:p>
          <a:p>
            <a:endParaRPr lang="en-AU" dirty="0"/>
          </a:p>
          <a:p>
            <a:r>
              <a:rPr lang="en-AU" dirty="0"/>
              <a:t>1000 mm  = 100 cm  = 1 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42B7F-9E12-4BD6-901B-810B74D66301}"/>
              </a:ext>
            </a:extLst>
          </p:cNvPr>
          <p:cNvSpPr txBox="1"/>
          <p:nvPr/>
        </p:nvSpPr>
        <p:spPr>
          <a:xfrm>
            <a:off x="5735960" y="3177646"/>
            <a:ext cx="2968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Therefore:</a:t>
            </a:r>
          </a:p>
          <a:p>
            <a:endParaRPr lang="en-AU" b="1" dirty="0"/>
          </a:p>
          <a:p>
            <a:r>
              <a:rPr lang="en-AU" b="1" dirty="0"/>
              <a:t>1 nm = 1 billionth of a metre</a:t>
            </a:r>
          </a:p>
        </p:txBody>
      </p:sp>
    </p:spTree>
    <p:extLst>
      <p:ext uri="{BB962C8B-B14F-4D97-AF65-F5344CB8AC3E}">
        <p14:creationId xmlns:p14="http://schemas.microsoft.com/office/powerpoint/2010/main" val="567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48F9-EB3F-4CBA-BFCE-D12F3EC8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-353568"/>
            <a:ext cx="9720072" cy="1499616"/>
          </a:xfrm>
        </p:spPr>
        <p:txBody>
          <a:bodyPr/>
          <a:lstStyle/>
          <a:p>
            <a:r>
              <a:rPr lang="en-AU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B524-4BF5-41C4-850C-1EC9FE83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1744646"/>
            <a:ext cx="11631168" cy="49647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“Properties of materials are size-dependent in this scale range. Thus, when particle size is made to be nanoscale, properties such as </a:t>
            </a:r>
            <a:r>
              <a:rPr lang="en-AU" sz="2400" b="1" dirty="0"/>
              <a:t>melting point, fluorescence, electrical conductivity, magnetic permeability, and chemical reactivity</a:t>
            </a:r>
            <a:r>
              <a:rPr lang="en-AU" sz="2400" dirty="0"/>
              <a:t> change as a function of the size of the particle.”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400" dirty="0"/>
              <a:t>	</a:t>
            </a:r>
            <a:r>
              <a:rPr lang="en-AU" sz="2400" dirty="0" smtClean="0"/>
              <a:t>- </a:t>
            </a:r>
            <a:r>
              <a:rPr lang="en-AU" sz="2400" dirty="0">
                <a:hlinkClick r:id="rId2"/>
              </a:rPr>
              <a:t>http://www.nano.gov/nanotech-101/special</a:t>
            </a:r>
            <a:endParaRPr lang="en-AU" sz="2400" dirty="0"/>
          </a:p>
          <a:p>
            <a:pPr marL="0" indent="0">
              <a:lnSpc>
                <a:spcPct val="150000"/>
              </a:lnSpc>
              <a:buNone/>
            </a:pPr>
            <a:endParaRPr lang="en-AU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AU" sz="2400" dirty="0"/>
              <a:t>“Nanomaterials have the stability of materials in the micro-scale as well as the chemical and physical properties of the molecular scale”</a:t>
            </a:r>
          </a:p>
        </p:txBody>
      </p:sp>
    </p:spTree>
    <p:extLst>
      <p:ext uri="{BB962C8B-B14F-4D97-AF65-F5344CB8AC3E}">
        <p14:creationId xmlns:p14="http://schemas.microsoft.com/office/powerpoint/2010/main" val="9864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0B5A-3ADD-4174-8F57-4A1A1B14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QLEDs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7925E-8E63-4F02-90A6-84A4072F3920}"/>
              </a:ext>
            </a:extLst>
          </p:cNvPr>
          <p:cNvSpPr/>
          <p:nvPr/>
        </p:nvSpPr>
        <p:spPr>
          <a:xfrm>
            <a:off x="2026567" y="1607234"/>
            <a:ext cx="6561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333333"/>
                </a:solidFill>
                <a:latin typeface="Franklin ITC Light"/>
              </a:rPr>
              <a:t>Quantum dots are inorganic semiconducting nanoparticles that, depending on their size, emit light at specific wavelengths. </a:t>
            </a:r>
          </a:p>
        </p:txBody>
      </p:sp>
      <p:pic>
        <p:nvPicPr>
          <p:cNvPr id="3074" name="Picture 2" descr="https://c-5uwzmx78pmca09x24quox2ex78czkpx2ekwu.g00.tomsguide.com/g00/3_c-5eee.bwuaocqlm.kwu_/c-5UWZMXPMCA09x24pbbx78ax3ax2fx2fquo.x78czkp.kwux2fwx2fiPZ8kLwdT09tHOtpTuRtk1ZdHu9x78G1RdTuVdjA7GT8kdVrk0VLQeT07giElx78juNaT1NaHEZnG1RtHOt8F1VpjFV9jukcivJtHex3dx3dx3fq98k.uizsx3dquiom_$/$/$">
            <a:extLst>
              <a:ext uri="{FF2B5EF4-FFF2-40B4-BE49-F238E27FC236}">
                <a16:creationId xmlns:a16="http://schemas.microsoft.com/office/drawing/2014/main" id="{E06B5A0A-41E3-4F8D-825F-78A92F4B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39" y="2740398"/>
            <a:ext cx="5400600" cy="431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amsung Galaxy S10">
            <a:extLst>
              <a:ext uri="{FF2B5EF4-FFF2-40B4-BE49-F238E27FC236}">
                <a16:creationId xmlns:a16="http://schemas.microsoft.com/office/drawing/2014/main" id="{FE1460FB-D8BF-4EE1-9FC4-4F1C1170B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9" r="36613"/>
          <a:stretch/>
        </p:blipFill>
        <p:spPr bwMode="auto">
          <a:xfrm flipH="1">
            <a:off x="9431460" y="3020857"/>
            <a:ext cx="1462796" cy="305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D34-EF98-4D8C-81ED-28FE49CE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Sunscreen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CA1-C7BE-426A-B728-4DB09BC5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743" y="2084832"/>
            <a:ext cx="6347714" cy="3880773"/>
          </a:xfrm>
        </p:spPr>
        <p:txBody>
          <a:bodyPr/>
          <a:lstStyle/>
          <a:p>
            <a:r>
              <a:rPr lang="en-AU" dirty="0"/>
              <a:t>Zinc oxide nanoparticles absorb light over the UV/visible spectrum which is not possible with atomic or molecular </a:t>
            </a:r>
            <a:r>
              <a:rPr lang="en-AU" b="1" dirty="0"/>
              <a:t>zinc</a:t>
            </a:r>
            <a:r>
              <a:rPr lang="en-AU" dirty="0"/>
              <a:t>.</a:t>
            </a:r>
          </a:p>
        </p:txBody>
      </p:sp>
      <p:pic>
        <p:nvPicPr>
          <p:cNvPr id="5122" name="Picture 2" descr="Image result for nanoparticle sunscreen">
            <a:extLst>
              <a:ext uri="{FF2B5EF4-FFF2-40B4-BE49-F238E27FC236}">
                <a16:creationId xmlns:a16="http://schemas.microsoft.com/office/drawing/2014/main" id="{B6841271-5A5B-42AB-BA60-E3619C328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212977"/>
            <a:ext cx="6080902" cy="31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cleaning paint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568" y="2084832"/>
            <a:ext cx="6119480" cy="5468112"/>
          </a:xfrm>
        </p:spPr>
        <p:txBody>
          <a:bodyPr/>
          <a:lstStyle/>
          <a:p>
            <a:r>
              <a:rPr lang="en-US" dirty="0"/>
              <a:t>In 1974, a German botanist used the water-repelling ability of lotus leaves, he called the product “</a:t>
            </a:r>
            <a:r>
              <a:rPr lang="en-US" dirty="0" err="1"/>
              <a:t>Lotusan</a:t>
            </a:r>
            <a:r>
              <a:rPr lang="en-US" dirty="0"/>
              <a:t>”</a:t>
            </a:r>
          </a:p>
          <a:p>
            <a:r>
              <a:rPr lang="en-US" dirty="0"/>
              <a:t>The lotus leaves have a rough surface and the water repelled from the surface.  Water-hating surfaces or substances are called “hydrophobic”</a:t>
            </a:r>
          </a:p>
          <a:p>
            <a:pPr lvl="1"/>
            <a:r>
              <a:rPr lang="en-US" dirty="0"/>
              <a:t>Water forms droplets on hydrophobic surfaces</a:t>
            </a:r>
          </a:p>
          <a:p>
            <a:pPr lvl="1"/>
            <a:r>
              <a:rPr lang="en-US" dirty="0"/>
              <a:t>Self-cleaning paint mimics this by forming large water droplets on the surface of the paint and washes away the dirt with it as the droplet falls to the ground</a:t>
            </a:r>
          </a:p>
          <a:p>
            <a:r>
              <a:rPr lang="en-US" dirty="0"/>
              <a:t>Water-loving is known as “hydrophilic”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46" y="2340778"/>
            <a:ext cx="3084116" cy="30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187</TotalTime>
  <Words>645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Franklin ITC Light</vt:lpstr>
      <vt:lpstr>Tw Cen MT</vt:lpstr>
      <vt:lpstr>Tw Cen MT Condensed</vt:lpstr>
      <vt:lpstr>Wingdings 3</vt:lpstr>
      <vt:lpstr>Integral</vt:lpstr>
      <vt:lpstr>Nanomaterials</vt:lpstr>
      <vt:lpstr>You mean from science fiction right?</vt:lpstr>
      <vt:lpstr>PowerPoint Presentation</vt:lpstr>
      <vt:lpstr>Nanomaterials: 1 to 100 nm</vt:lpstr>
      <vt:lpstr>Relative lengths</vt:lpstr>
      <vt:lpstr>Properties</vt:lpstr>
      <vt:lpstr>QLEDs</vt:lpstr>
      <vt:lpstr>Sunscreen</vt:lpstr>
      <vt:lpstr>Self cleaning paint</vt:lpstr>
      <vt:lpstr>Nanobots</vt:lpstr>
      <vt:lpstr>Nanopharmaceuticals</vt:lpstr>
      <vt:lpstr>Questions</vt:lpstr>
      <vt:lpstr>PowerPoint Presentation</vt:lpstr>
      <vt:lpstr>Health and Safety</vt:lpstr>
      <vt:lpstr>Nanomaterials Research</vt:lpstr>
      <vt:lpstr>TOday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Nanomaterials</dc:title>
  <dc:creator>REID Brodie [Perth Modern School]</dc:creator>
  <cp:lastModifiedBy>REID Brodie [Perth Modern School]</cp:lastModifiedBy>
  <cp:revision>8</cp:revision>
  <dcterms:created xsi:type="dcterms:W3CDTF">2019-02-10T22:57:42Z</dcterms:created>
  <dcterms:modified xsi:type="dcterms:W3CDTF">2020-02-17T04:59:10Z</dcterms:modified>
</cp:coreProperties>
</file>