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75" r:id="rId4"/>
    <p:sldId id="272" r:id="rId5"/>
    <p:sldId id="279" r:id="rId6"/>
    <p:sldId id="276" r:id="rId7"/>
    <p:sldId id="280" r:id="rId8"/>
    <p:sldId id="261" r:id="rId9"/>
    <p:sldId id="269" r:id="rId10"/>
    <p:sldId id="270" r:id="rId11"/>
    <p:sldId id="283" r:id="rId12"/>
    <p:sldId id="278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C29DC-17AF-4144-B3E1-F26248FCAD28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F0790-4B18-4843-BF05-331DA9BB1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9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06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7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92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2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2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6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9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6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8D00-5DA2-4AAF-AB32-80F9C391A3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A219-9217-4D13-9DA4-1C32EA880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4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Precipitation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b="1" dirty="0" smtClean="0">
                <a:solidFill>
                  <a:srgbClr val="FF0000"/>
                </a:solidFill>
              </a:rPr>
              <a:t>CHAPTER 16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Balanced</a:t>
            </a:r>
            <a:r>
              <a:rPr lang="en-AU" dirty="0">
                <a:solidFill>
                  <a:srgbClr val="FF0000"/>
                </a:solidFill>
              </a:rPr>
              <a:t> molecular equation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Identify phase symbols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Total ionic equation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Net ionic equation (remove spectator ions)</a:t>
            </a: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AU" dirty="0" err="1">
                <a:solidFill>
                  <a:srgbClr val="0070C0"/>
                </a:solidFill>
              </a:rPr>
              <a:t>Lucarelli</a:t>
            </a:r>
            <a:r>
              <a:rPr lang="en-AU" dirty="0">
                <a:solidFill>
                  <a:srgbClr val="0070C0"/>
                </a:solidFill>
              </a:rPr>
              <a:t>,</a:t>
            </a:r>
            <a:r>
              <a:rPr lang="en-AU" dirty="0"/>
              <a:t> page 47, Questions 6 and 7 – Net Ionic Equations</a:t>
            </a:r>
          </a:p>
          <a:p>
            <a:pPr>
              <a:lnSpc>
                <a:spcPct val="150000"/>
              </a:lnSpc>
            </a:pPr>
            <a:r>
              <a:rPr lang="en-AU" dirty="0"/>
              <a:t>Net ionic equations worksheet – Using the Solubility Table</a:t>
            </a:r>
          </a:p>
          <a:p>
            <a:pPr>
              <a:lnSpc>
                <a:spcPct val="150000"/>
              </a:lnSpc>
            </a:pPr>
            <a:r>
              <a:rPr lang="en-AU" dirty="0" err="1">
                <a:solidFill>
                  <a:srgbClr val="0070C0"/>
                </a:solidFill>
              </a:rPr>
              <a:t>Lucarelli</a:t>
            </a:r>
            <a:r>
              <a:rPr lang="en-AU" dirty="0"/>
              <a:t>, Set 27, Page 143</a:t>
            </a:r>
          </a:p>
        </p:txBody>
      </p:sp>
    </p:spTree>
    <p:extLst>
      <p:ext uri="{BB962C8B-B14F-4D97-AF65-F5344CB8AC3E}">
        <p14:creationId xmlns:p14="http://schemas.microsoft.com/office/powerpoint/2010/main" val="24108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AU" dirty="0"/>
              <a:t>Johnny noticed a white solid that had built up on the inside of his kettle. His chemistry teacher told him that it is due to the precipitation of CaCO</a:t>
            </a:r>
            <a:r>
              <a:rPr lang="en-AU" baseline="-25000" dirty="0"/>
              <a:t>3</a:t>
            </a:r>
            <a:r>
              <a:rPr lang="en-AU" dirty="0"/>
              <a:t> from Ca</a:t>
            </a:r>
            <a:r>
              <a:rPr lang="en-AU" baseline="30000" dirty="0"/>
              <a:t>2+</a:t>
            </a:r>
            <a:r>
              <a:rPr lang="en-AU" dirty="0"/>
              <a:t> and CO</a:t>
            </a:r>
            <a:r>
              <a:rPr lang="en-AU" baseline="-25000" dirty="0"/>
              <a:t>3</a:t>
            </a:r>
            <a:r>
              <a:rPr lang="en-AU" baseline="30000" dirty="0"/>
              <a:t>2-</a:t>
            </a:r>
            <a:r>
              <a:rPr lang="en-AU" dirty="0"/>
              <a:t> ions present in tap water.</a:t>
            </a:r>
          </a:p>
          <a:p>
            <a:pPr>
              <a:lnSpc>
                <a:spcPct val="200000"/>
              </a:lnSpc>
            </a:pPr>
            <a:r>
              <a:rPr lang="en-AU" dirty="0">
                <a:solidFill>
                  <a:srgbClr val="FF0000"/>
                </a:solidFill>
              </a:rPr>
              <a:t>Write the net ionic equation with state symbols.</a:t>
            </a:r>
          </a:p>
          <a:p>
            <a:pPr>
              <a:lnSpc>
                <a:spcPct val="200000"/>
              </a:lnSpc>
            </a:pPr>
            <a:r>
              <a:rPr lang="en-AU" dirty="0">
                <a:solidFill>
                  <a:srgbClr val="FF0000"/>
                </a:solidFill>
              </a:rPr>
              <a:t>SO</a:t>
            </a:r>
            <a:r>
              <a:rPr lang="en-AU" baseline="-25000" dirty="0">
                <a:solidFill>
                  <a:srgbClr val="FF0000"/>
                </a:solidFill>
              </a:rPr>
              <a:t>4</a:t>
            </a:r>
            <a:r>
              <a:rPr lang="en-AU" baseline="30000" dirty="0">
                <a:solidFill>
                  <a:srgbClr val="FF0000"/>
                </a:solidFill>
              </a:rPr>
              <a:t>2-</a:t>
            </a:r>
            <a:r>
              <a:rPr lang="en-AU" dirty="0">
                <a:solidFill>
                  <a:srgbClr val="FF0000"/>
                </a:solidFill>
              </a:rPr>
              <a:t> ions are also present. Will Ca</a:t>
            </a:r>
            <a:r>
              <a:rPr lang="en-AU" baseline="30000" dirty="0">
                <a:solidFill>
                  <a:srgbClr val="FF0000"/>
                </a:solidFill>
              </a:rPr>
              <a:t>2+</a:t>
            </a:r>
            <a:r>
              <a:rPr lang="en-AU" dirty="0">
                <a:solidFill>
                  <a:srgbClr val="FF0000"/>
                </a:solidFill>
              </a:rPr>
              <a:t> react with SO</a:t>
            </a:r>
            <a:r>
              <a:rPr lang="en-AU" baseline="-25000" dirty="0">
                <a:solidFill>
                  <a:srgbClr val="FF0000"/>
                </a:solidFill>
              </a:rPr>
              <a:t>4</a:t>
            </a:r>
            <a:r>
              <a:rPr lang="en-AU" baseline="30000" dirty="0">
                <a:solidFill>
                  <a:srgbClr val="FF0000"/>
                </a:solidFill>
              </a:rPr>
              <a:t>2- </a:t>
            </a:r>
            <a:r>
              <a:rPr lang="en-AU" dirty="0">
                <a:solidFill>
                  <a:srgbClr val="FF0000"/>
                </a:solidFill>
              </a:rPr>
              <a:t>? Why?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Balanced</a:t>
            </a:r>
            <a:r>
              <a:rPr lang="en-AU" dirty="0">
                <a:solidFill>
                  <a:srgbClr val="FF0000"/>
                </a:solidFill>
              </a:rPr>
              <a:t> molecular equation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Identify phase symbols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Total ionic equation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Net ionic equation (remove spectator ions)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AU" b="1" dirty="0"/>
              <a:t>3</a:t>
            </a:r>
            <a:r>
              <a:rPr lang="en-AU" dirty="0"/>
              <a:t> Mg(NO</a:t>
            </a:r>
            <a:r>
              <a:rPr lang="en-AU" baseline="-25000" dirty="0"/>
              <a:t>3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+ </a:t>
            </a:r>
            <a:r>
              <a:rPr lang="en-AU" b="1" dirty="0"/>
              <a:t>2</a:t>
            </a:r>
            <a:r>
              <a:rPr lang="en-AU" dirty="0"/>
              <a:t> Na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→ Mg</a:t>
            </a:r>
            <a:r>
              <a:rPr lang="en-AU" baseline="-25000" dirty="0"/>
              <a:t>3</a:t>
            </a:r>
            <a:r>
              <a:rPr lang="en-AU" dirty="0"/>
              <a:t>(PO</a:t>
            </a:r>
            <a:r>
              <a:rPr lang="en-AU" baseline="-25000" dirty="0"/>
              <a:t>4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baseline="-25000" dirty="0"/>
              <a:t>(s)</a:t>
            </a:r>
            <a:r>
              <a:rPr lang="en-AU" dirty="0"/>
              <a:t> + </a:t>
            </a:r>
            <a:r>
              <a:rPr lang="en-AU" b="1" dirty="0"/>
              <a:t>6</a:t>
            </a:r>
            <a:r>
              <a:rPr lang="en-AU" dirty="0"/>
              <a:t> NaNO</a:t>
            </a:r>
            <a:r>
              <a:rPr lang="en-AU" baseline="-25000" dirty="0"/>
              <a:t>3 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16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796" y="648430"/>
            <a:ext cx="5157787" cy="57889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Chemical Bonding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Pearson Chapter 4-6</a:t>
            </a:r>
          </a:p>
          <a:p>
            <a:pPr lvl="1">
              <a:lnSpc>
                <a:spcPct val="150000"/>
              </a:lnSpc>
            </a:pPr>
            <a:r>
              <a:rPr lang="en-AU" sz="2000" dirty="0" err="1" smtClean="0"/>
              <a:t>Lucarelli</a:t>
            </a:r>
            <a:r>
              <a:rPr lang="en-AU" sz="2000" dirty="0" smtClean="0"/>
              <a:t> Chapter 8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STAWA Set 14-18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Covalent Networks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Pearson Chapter 7</a:t>
            </a:r>
          </a:p>
          <a:p>
            <a:pPr lvl="1">
              <a:lnSpc>
                <a:spcPct val="150000"/>
              </a:lnSpc>
            </a:pPr>
            <a:r>
              <a:rPr lang="en-AU" sz="2000" dirty="0" err="1" smtClean="0"/>
              <a:t>Lucarelli</a:t>
            </a:r>
            <a:r>
              <a:rPr lang="en-AU" sz="2000" dirty="0" smtClean="0"/>
              <a:t> Chapter 8.8-8.9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IMFs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Pearson Chapter 12</a:t>
            </a:r>
          </a:p>
          <a:p>
            <a:pPr lvl="1">
              <a:lnSpc>
                <a:spcPct val="150000"/>
              </a:lnSpc>
            </a:pPr>
            <a:r>
              <a:rPr lang="en-AU" sz="2000" dirty="0" err="1" smtClean="0"/>
              <a:t>Lucarelli</a:t>
            </a:r>
            <a:r>
              <a:rPr lang="en-AU" sz="2000" dirty="0" smtClean="0"/>
              <a:t> Chapter 15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STAWA Set 19-20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316473" y="648430"/>
            <a:ext cx="5157787" cy="57889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Calculations and Formulae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Pearson Chapter 5</a:t>
            </a:r>
          </a:p>
          <a:p>
            <a:pPr lvl="1">
              <a:lnSpc>
                <a:spcPct val="150000"/>
              </a:lnSpc>
            </a:pPr>
            <a:r>
              <a:rPr lang="en-AU" sz="2000" dirty="0" err="1" smtClean="0"/>
              <a:t>Lucarelli</a:t>
            </a:r>
            <a:r>
              <a:rPr lang="en-AU" sz="2000" dirty="0" smtClean="0"/>
              <a:t> Chapter 4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STAWA Set 25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Chromatography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Pearson Chapter 13</a:t>
            </a:r>
          </a:p>
          <a:p>
            <a:pPr lvl="1">
              <a:lnSpc>
                <a:spcPct val="150000"/>
              </a:lnSpc>
            </a:pPr>
            <a:r>
              <a:rPr lang="en-AU" sz="2000" dirty="0" err="1" smtClean="0"/>
              <a:t>Lucarelli</a:t>
            </a:r>
            <a:r>
              <a:rPr lang="en-AU" sz="2000" dirty="0" smtClean="0"/>
              <a:t> Chapter 3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/>
              <a:t>STAWA Set 4</a:t>
            </a:r>
          </a:p>
          <a:p>
            <a:pPr>
              <a:lnSpc>
                <a:spcPct val="150000"/>
              </a:lnSpc>
            </a:pPr>
            <a:r>
              <a:rPr lang="en-AU" sz="2400" dirty="0" smtClean="0">
                <a:solidFill>
                  <a:srgbClr val="0070C0"/>
                </a:solidFill>
              </a:rPr>
              <a:t>Solutions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>
                <a:solidFill>
                  <a:srgbClr val="0070C0"/>
                </a:solidFill>
              </a:rPr>
              <a:t>Pearson Chapter 15-16</a:t>
            </a:r>
          </a:p>
          <a:p>
            <a:pPr lvl="1">
              <a:lnSpc>
                <a:spcPct val="150000"/>
              </a:lnSpc>
            </a:pPr>
            <a:r>
              <a:rPr lang="en-AU" sz="2000" dirty="0" err="1" smtClean="0">
                <a:solidFill>
                  <a:srgbClr val="0070C0"/>
                </a:solidFill>
              </a:rPr>
              <a:t>Lucarelli</a:t>
            </a:r>
            <a:r>
              <a:rPr lang="en-AU" sz="2000" dirty="0" smtClean="0">
                <a:solidFill>
                  <a:srgbClr val="0070C0"/>
                </a:solidFill>
              </a:rPr>
              <a:t> Chapter 6</a:t>
            </a:r>
          </a:p>
          <a:p>
            <a:pPr lvl="1">
              <a:lnSpc>
                <a:spcPct val="150000"/>
              </a:lnSpc>
            </a:pPr>
            <a:r>
              <a:rPr lang="en-AU" sz="2000" dirty="0" smtClean="0">
                <a:solidFill>
                  <a:srgbClr val="0070C0"/>
                </a:solidFill>
              </a:rPr>
              <a:t>STAWA Set 27-28</a:t>
            </a:r>
          </a:p>
          <a:p>
            <a:pPr lvl="1">
              <a:lnSpc>
                <a:spcPct val="150000"/>
              </a:lnSpc>
            </a:pPr>
            <a:endParaRPr lang="en-AU" sz="2000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934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Ionic </a:t>
            </a:r>
            <a:r>
              <a:rPr lang="en-AU" dirty="0" smtClean="0"/>
              <a:t>Compounds – Write Formulae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 smtClean="0"/>
              <a:t>1. Barium </a:t>
            </a:r>
            <a:r>
              <a:rPr lang="en-AU" dirty="0"/>
              <a:t>fluoride		</a:t>
            </a:r>
            <a:endParaRPr lang="en-A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AU" dirty="0" smtClean="0"/>
              <a:t>2. Calcium </a:t>
            </a:r>
            <a:r>
              <a:rPr lang="en-AU" dirty="0"/>
              <a:t>hydroxide	</a:t>
            </a:r>
            <a:endParaRPr lang="en-A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AU" dirty="0" smtClean="0"/>
              <a:t>3. Chromium </a:t>
            </a:r>
            <a:r>
              <a:rPr lang="en-AU" dirty="0"/>
              <a:t>(III) oxide	</a:t>
            </a:r>
            <a:endParaRPr lang="en-A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AU" dirty="0" smtClean="0"/>
              <a:t>4</a:t>
            </a:r>
            <a:r>
              <a:rPr lang="en-AU" dirty="0"/>
              <a:t>. Lithium sulphate	</a:t>
            </a:r>
            <a:endParaRPr lang="en-AU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AU" dirty="0" smtClean="0"/>
              <a:t>5</a:t>
            </a:r>
            <a:r>
              <a:rPr lang="en-AU" dirty="0"/>
              <a:t>. Silver phosphate	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2304" y="1825625"/>
            <a:ext cx="3877985" cy="3836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 smtClean="0"/>
              <a:t>6</a:t>
            </a:r>
            <a:r>
              <a:rPr lang="en-AU" sz="2800" dirty="0"/>
              <a:t>. Potassium nitrate	</a:t>
            </a:r>
            <a:endParaRPr lang="en-AU" sz="2800" dirty="0" smtClean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 smtClean="0"/>
              <a:t>7</a:t>
            </a:r>
            <a:r>
              <a:rPr lang="en-AU" sz="2800" dirty="0"/>
              <a:t>. Iron (II) iodide		</a:t>
            </a:r>
            <a:endParaRPr lang="en-AU" sz="2800" dirty="0" smtClean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 smtClean="0"/>
              <a:t>8</a:t>
            </a:r>
            <a:r>
              <a:rPr lang="en-AU" sz="2800" dirty="0"/>
              <a:t>. Tin (II) sulphide		</a:t>
            </a:r>
            <a:endParaRPr lang="en-AU" sz="2800" dirty="0" smtClean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 smtClean="0"/>
              <a:t>9</a:t>
            </a:r>
            <a:r>
              <a:rPr lang="en-AU" sz="2800" dirty="0"/>
              <a:t>. Gold (III) carbonate	</a:t>
            </a:r>
            <a:endParaRPr lang="en-AU" sz="2800" dirty="0" smtClean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 smtClean="0"/>
              <a:t>10</a:t>
            </a:r>
            <a:r>
              <a:rPr lang="en-AU" sz="2800" dirty="0"/>
              <a:t>. Lithium carbonate	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6919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/>
              <a:t>1. Barium fluoride		</a:t>
            </a:r>
            <a:r>
              <a:rPr lang="en-AU" dirty="0">
                <a:solidFill>
                  <a:srgbClr val="FF0000"/>
                </a:solidFill>
              </a:rPr>
              <a:t>BaF</a:t>
            </a:r>
            <a:r>
              <a:rPr lang="en-AU" baseline="-25000" dirty="0">
                <a:solidFill>
                  <a:srgbClr val="FF0000"/>
                </a:solidFill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2. Calcium hydroxide	</a:t>
            </a:r>
            <a:r>
              <a:rPr lang="en-AU" dirty="0">
                <a:solidFill>
                  <a:srgbClr val="FF0000"/>
                </a:solidFill>
              </a:rPr>
              <a:t>Ca(OH)</a:t>
            </a:r>
            <a:r>
              <a:rPr lang="en-AU" baseline="-25000" dirty="0">
                <a:solidFill>
                  <a:srgbClr val="FF0000"/>
                </a:solidFill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3. Chromium (III) oxide	</a:t>
            </a:r>
            <a:r>
              <a:rPr lang="en-AU" dirty="0">
                <a:solidFill>
                  <a:srgbClr val="FF0000"/>
                </a:solidFill>
              </a:rPr>
              <a:t>Cr</a:t>
            </a:r>
            <a:r>
              <a:rPr lang="en-AU" baseline="-25000" dirty="0">
                <a:solidFill>
                  <a:srgbClr val="FF0000"/>
                </a:solidFill>
              </a:rPr>
              <a:t>2</a:t>
            </a:r>
            <a:r>
              <a:rPr lang="en-AU" dirty="0">
                <a:solidFill>
                  <a:srgbClr val="FF0000"/>
                </a:solidFill>
              </a:rPr>
              <a:t>O</a:t>
            </a:r>
            <a:r>
              <a:rPr lang="en-AU" baseline="-25000" dirty="0">
                <a:solidFill>
                  <a:srgbClr val="FF0000"/>
                </a:solidFill>
              </a:rPr>
              <a:t>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4. Lithium sulphate	</a:t>
            </a:r>
            <a:r>
              <a:rPr lang="en-AU" dirty="0">
                <a:solidFill>
                  <a:srgbClr val="FF0000"/>
                </a:solidFill>
              </a:rPr>
              <a:t>Li</a:t>
            </a:r>
            <a:r>
              <a:rPr lang="en-AU" baseline="-25000" dirty="0">
                <a:solidFill>
                  <a:srgbClr val="FF0000"/>
                </a:solidFill>
              </a:rPr>
              <a:t>2</a:t>
            </a:r>
            <a:r>
              <a:rPr lang="en-AU" dirty="0">
                <a:solidFill>
                  <a:srgbClr val="FF0000"/>
                </a:solidFill>
              </a:rPr>
              <a:t>SO</a:t>
            </a:r>
            <a:r>
              <a:rPr lang="en-AU" baseline="-25000" dirty="0">
                <a:solidFill>
                  <a:srgbClr val="FF0000"/>
                </a:solidFill>
              </a:rPr>
              <a:t>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5. Silver phosphate	</a:t>
            </a:r>
            <a:r>
              <a:rPr lang="en-AU" dirty="0">
                <a:solidFill>
                  <a:srgbClr val="FF0000"/>
                </a:solidFill>
              </a:rPr>
              <a:t>Ag</a:t>
            </a:r>
            <a:r>
              <a:rPr lang="en-AU" baseline="-25000" dirty="0">
                <a:solidFill>
                  <a:srgbClr val="FF0000"/>
                </a:solidFill>
              </a:rPr>
              <a:t>3</a:t>
            </a:r>
            <a:r>
              <a:rPr lang="en-AU" dirty="0">
                <a:solidFill>
                  <a:srgbClr val="FF0000"/>
                </a:solidFill>
              </a:rPr>
              <a:t>PO</a:t>
            </a:r>
            <a:r>
              <a:rPr lang="en-AU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027906"/>
            <a:ext cx="5466625" cy="4888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/>
              <a:t>**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/>
              <a:t>6. Potassium nitrate	</a:t>
            </a:r>
            <a:r>
              <a:rPr lang="en-AU" sz="2800" dirty="0">
                <a:solidFill>
                  <a:srgbClr val="FF0000"/>
                </a:solidFill>
              </a:rPr>
              <a:t>KNO</a:t>
            </a:r>
            <a:r>
              <a:rPr lang="en-AU" sz="2800" baseline="-25000" dirty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/>
              <a:t>7. Iron (II) iodide		</a:t>
            </a:r>
            <a:r>
              <a:rPr lang="en-AU" sz="2800" dirty="0">
                <a:solidFill>
                  <a:srgbClr val="FF0000"/>
                </a:solidFill>
              </a:rPr>
              <a:t>FeI</a:t>
            </a:r>
            <a:r>
              <a:rPr lang="en-AU" sz="2800" baseline="-25000" dirty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/>
              <a:t>8. Tin (II) sulphide		</a:t>
            </a:r>
            <a:r>
              <a:rPr lang="en-AU" sz="2800" dirty="0" err="1">
                <a:solidFill>
                  <a:srgbClr val="FF0000"/>
                </a:solidFill>
              </a:rPr>
              <a:t>SnS</a:t>
            </a:r>
            <a:endParaRPr lang="en-AU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/>
              <a:t>9. Gold (III) carbonate	</a:t>
            </a:r>
            <a:r>
              <a:rPr lang="en-AU" sz="2800" dirty="0">
                <a:solidFill>
                  <a:srgbClr val="FF0000"/>
                </a:solidFill>
              </a:rPr>
              <a:t>Au</a:t>
            </a:r>
            <a:r>
              <a:rPr lang="en-AU" sz="2800" baseline="-25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(CO</a:t>
            </a:r>
            <a:r>
              <a:rPr lang="en-AU" sz="2800" baseline="-25000" dirty="0">
                <a:solidFill>
                  <a:srgbClr val="FF0000"/>
                </a:solidFill>
              </a:rPr>
              <a:t>3</a:t>
            </a:r>
            <a:r>
              <a:rPr lang="en-AU" sz="2800" dirty="0">
                <a:solidFill>
                  <a:srgbClr val="FF0000"/>
                </a:solidFill>
              </a:rPr>
              <a:t>)</a:t>
            </a:r>
            <a:r>
              <a:rPr lang="en-AU" sz="2800" baseline="-25000" dirty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AU" sz="2800" dirty="0"/>
              <a:t>10. Lithium carbonate	</a:t>
            </a:r>
            <a:r>
              <a:rPr lang="en-AU" sz="2800" dirty="0">
                <a:solidFill>
                  <a:srgbClr val="FF0000"/>
                </a:solidFill>
              </a:rPr>
              <a:t>Li</a:t>
            </a:r>
            <a:r>
              <a:rPr lang="en-AU" sz="2800" baseline="-25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CO</a:t>
            </a:r>
            <a:r>
              <a:rPr lang="en-AU" sz="2800" baseline="-25000" dirty="0">
                <a:solidFill>
                  <a:srgbClr val="FF0000"/>
                </a:solidFill>
              </a:rPr>
              <a:t>3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0" t="17010" r="46692" b="13007"/>
          <a:stretch/>
        </p:blipFill>
        <p:spPr>
          <a:xfrm>
            <a:off x="2152356" y="365759"/>
            <a:ext cx="7680961" cy="61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>
                <a:solidFill>
                  <a:srgbClr val="FF0000"/>
                </a:solidFill>
              </a:rPr>
              <a:t>Soluble or insoluble?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/>
              <a:t>Ba(NO</a:t>
            </a:r>
            <a:r>
              <a:rPr lang="en-AU" baseline="-25000" dirty="0"/>
              <a:t>3</a:t>
            </a:r>
            <a:r>
              <a:rPr lang="en-AU" dirty="0"/>
              <a:t>)</a:t>
            </a:r>
            <a:r>
              <a:rPr lang="en-AU" baseline="-25000" dirty="0"/>
              <a:t>2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/>
              <a:t>PbI</a:t>
            </a:r>
            <a:r>
              <a:rPr lang="en-AU" baseline="-25000" dirty="0"/>
              <a:t>2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/>
              <a:t>Ba(OH)</a:t>
            </a:r>
            <a:r>
              <a:rPr lang="en-AU" baseline="-25000" dirty="0"/>
              <a:t>2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/>
              <a:t>SrSO</a:t>
            </a:r>
            <a:r>
              <a:rPr lang="en-AU" baseline="-25000" dirty="0"/>
              <a:t>4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/>
              <a:t>FePO</a:t>
            </a:r>
            <a:r>
              <a:rPr lang="en-AU" baseline="-25000" dirty="0"/>
              <a:t>4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0" t="17010" r="46692" b="13007"/>
          <a:stretch/>
        </p:blipFill>
        <p:spPr>
          <a:xfrm>
            <a:off x="4951828" y="760300"/>
            <a:ext cx="6963509" cy="56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Review – Double Displacement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257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K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+ AgNO</a:t>
            </a:r>
            <a:r>
              <a:rPr lang="en-AU" baseline="-25000" dirty="0"/>
              <a:t>3</a:t>
            </a:r>
            <a:r>
              <a:rPr lang="en-AU" dirty="0"/>
              <a:t> →  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FeI</a:t>
            </a:r>
            <a:r>
              <a:rPr lang="en-AU" baseline="-25000" dirty="0"/>
              <a:t>2</a:t>
            </a:r>
            <a:r>
              <a:rPr lang="en-AU" dirty="0"/>
              <a:t> + Ba(OH)</a:t>
            </a:r>
            <a:r>
              <a:rPr lang="en-AU" baseline="-25000" dirty="0"/>
              <a:t>2</a:t>
            </a:r>
            <a:r>
              <a:rPr lang="en-AU" dirty="0"/>
              <a:t> →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******************</a:t>
            </a:r>
          </a:p>
          <a:p>
            <a:pPr marL="514350" indent="-514350">
              <a:buAutoNum type="arabicPeriod"/>
            </a:pPr>
            <a:r>
              <a:rPr lang="en-AU" dirty="0" err="1" smtClean="0"/>
              <a:t>NaCl</a:t>
            </a:r>
            <a:r>
              <a:rPr lang="en-AU" dirty="0" smtClean="0"/>
              <a:t> </a:t>
            </a:r>
            <a:r>
              <a:rPr lang="en-AU" dirty="0"/>
              <a:t>+ CaSO</a:t>
            </a:r>
            <a:r>
              <a:rPr lang="en-AU" baseline="-25000" dirty="0"/>
              <a:t>4</a:t>
            </a:r>
            <a:r>
              <a:rPr lang="en-AU" dirty="0"/>
              <a:t> →</a:t>
            </a:r>
          </a:p>
        </p:txBody>
      </p:sp>
    </p:spTree>
    <p:extLst>
      <p:ext uri="{BB962C8B-B14F-4D97-AF65-F5344CB8AC3E}">
        <p14:creationId xmlns:p14="http://schemas.microsoft.com/office/powerpoint/2010/main" val="7795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89" y="1487999"/>
            <a:ext cx="10515600" cy="49268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>
                <a:solidFill>
                  <a:srgbClr val="FF0000"/>
                </a:solidFill>
              </a:rPr>
              <a:t>Write balanced </a:t>
            </a:r>
            <a:r>
              <a:rPr lang="en-AU" dirty="0" smtClean="0">
                <a:solidFill>
                  <a:srgbClr val="FF0000"/>
                </a:solidFill>
              </a:rPr>
              <a:t>chemical </a:t>
            </a:r>
            <a:r>
              <a:rPr lang="en-AU" dirty="0">
                <a:solidFill>
                  <a:srgbClr val="FF0000"/>
                </a:solidFill>
              </a:rPr>
              <a:t>equations:</a:t>
            </a:r>
          </a:p>
          <a:p>
            <a:pPr>
              <a:lnSpc>
                <a:spcPct val="200000"/>
              </a:lnSpc>
            </a:pPr>
            <a:r>
              <a:rPr lang="en-AU" dirty="0"/>
              <a:t>Cr</a:t>
            </a:r>
            <a:r>
              <a:rPr lang="en-AU" baseline="-25000" dirty="0"/>
              <a:t>2</a:t>
            </a:r>
            <a:r>
              <a:rPr lang="en-AU" dirty="0"/>
              <a:t>S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+ Na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→ </a:t>
            </a:r>
          </a:p>
          <a:p>
            <a:pPr>
              <a:lnSpc>
                <a:spcPct val="200000"/>
              </a:lnSpc>
            </a:pPr>
            <a:r>
              <a:rPr lang="en-AU" dirty="0"/>
              <a:t>Na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+ SnCO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→</a:t>
            </a:r>
          </a:p>
          <a:p>
            <a:pPr>
              <a:lnSpc>
                <a:spcPct val="200000"/>
              </a:lnSpc>
            </a:pPr>
            <a:r>
              <a:rPr lang="en-AU" dirty="0"/>
              <a:t>Iron (III) chloride + silver nitrate → 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0" t="17010" r="46692" b="13007"/>
          <a:stretch/>
        </p:blipFill>
        <p:spPr>
          <a:xfrm>
            <a:off x="6331802" y="1267057"/>
            <a:ext cx="5860198" cy="47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Balanced</a:t>
            </a:r>
            <a:r>
              <a:rPr lang="en-AU" dirty="0">
                <a:solidFill>
                  <a:srgbClr val="FF0000"/>
                </a:solidFill>
              </a:rPr>
              <a:t> molecular equation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Identify phase symbols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Total ionic equation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Net ionic equation (remove spectator ions)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E.g. 	silver nitrate (</a:t>
            </a:r>
            <a:r>
              <a:rPr lang="en-AU" dirty="0" err="1"/>
              <a:t>aq</a:t>
            </a:r>
            <a:r>
              <a:rPr lang="en-AU" dirty="0"/>
              <a:t>) + potassium chloride (</a:t>
            </a:r>
            <a:r>
              <a:rPr lang="en-AU" dirty="0" err="1"/>
              <a:t>aq</a:t>
            </a:r>
            <a:r>
              <a:rPr lang="en-AU" dirty="0"/>
              <a:t>) →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	silver chloride (s) + potassium nitrate (</a:t>
            </a:r>
            <a:r>
              <a:rPr lang="en-AU" dirty="0" err="1"/>
              <a:t>aq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0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Balanced</a:t>
            </a:r>
            <a:r>
              <a:rPr lang="en-AU" dirty="0">
                <a:solidFill>
                  <a:srgbClr val="FF0000"/>
                </a:solidFill>
              </a:rPr>
              <a:t> molecular equation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Identify phase symbols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Total ionic equation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Net ionic equation (remove spectator ions)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AU" b="1" dirty="0"/>
              <a:t>3</a:t>
            </a:r>
            <a:r>
              <a:rPr lang="en-AU" dirty="0"/>
              <a:t> Mg(NO</a:t>
            </a:r>
            <a:r>
              <a:rPr lang="en-AU" baseline="-25000" dirty="0"/>
              <a:t>3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+ </a:t>
            </a:r>
            <a:r>
              <a:rPr lang="en-AU" b="1" dirty="0"/>
              <a:t>2</a:t>
            </a:r>
            <a:r>
              <a:rPr lang="en-AU" dirty="0"/>
              <a:t> Na</a:t>
            </a:r>
            <a:r>
              <a:rPr lang="en-AU" baseline="-25000" dirty="0"/>
              <a:t>3</a:t>
            </a:r>
            <a:r>
              <a:rPr lang="en-AU" dirty="0"/>
              <a:t>PO</a:t>
            </a:r>
            <a:r>
              <a:rPr lang="en-AU" baseline="-25000" dirty="0"/>
              <a:t>4</a:t>
            </a:r>
            <a:r>
              <a:rPr lang="en-AU" dirty="0"/>
              <a:t>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  <a:r>
              <a:rPr lang="en-AU" dirty="0"/>
              <a:t> → Mg</a:t>
            </a:r>
            <a:r>
              <a:rPr lang="en-AU" baseline="-25000" dirty="0"/>
              <a:t>3</a:t>
            </a:r>
            <a:r>
              <a:rPr lang="en-AU" dirty="0"/>
              <a:t>(PO</a:t>
            </a:r>
            <a:r>
              <a:rPr lang="en-AU" baseline="-25000" dirty="0"/>
              <a:t>4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baseline="-25000" dirty="0"/>
              <a:t>(s)</a:t>
            </a:r>
            <a:r>
              <a:rPr lang="en-AU" dirty="0"/>
              <a:t> + </a:t>
            </a:r>
            <a:r>
              <a:rPr lang="en-AU" b="1" dirty="0"/>
              <a:t>6</a:t>
            </a:r>
            <a:r>
              <a:rPr lang="en-AU" dirty="0"/>
              <a:t> NaNO</a:t>
            </a:r>
            <a:r>
              <a:rPr lang="en-AU" baseline="-25000" dirty="0"/>
              <a:t>3 (</a:t>
            </a:r>
            <a:r>
              <a:rPr lang="en-AU" baseline="-25000" dirty="0" err="1"/>
              <a:t>aq</a:t>
            </a:r>
            <a:r>
              <a:rPr lang="en-AU" baseline="-25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39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374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Precipitation Reactions</vt:lpstr>
      <vt:lpstr>Ionic Compounds – Write Formulae</vt:lpstr>
      <vt:lpstr>Ionic Compounds</vt:lpstr>
      <vt:lpstr>PowerPoint Presentation</vt:lpstr>
      <vt:lpstr>Review</vt:lpstr>
      <vt:lpstr>Review – Double Displacement</vt:lpstr>
      <vt:lpstr>Review</vt:lpstr>
      <vt:lpstr>Net Ionic Equations</vt:lpstr>
      <vt:lpstr>Net Ionic Equations</vt:lpstr>
      <vt:lpstr>Net Ionic Equations</vt:lpstr>
      <vt:lpstr>Final Review</vt:lpstr>
      <vt:lpstr>Net Ionic Equations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Brodie Reid</dc:creator>
  <cp:lastModifiedBy>REID Brodie [Perth Modern School]</cp:lastModifiedBy>
  <cp:revision>71</cp:revision>
  <dcterms:created xsi:type="dcterms:W3CDTF">2017-06-17T06:30:04Z</dcterms:created>
  <dcterms:modified xsi:type="dcterms:W3CDTF">2020-05-04T00:34:43Z</dcterms:modified>
</cp:coreProperties>
</file>