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notesMasterIdLst>
    <p:notesMasterId r:id="rId44"/>
  </p:notesMasterIdLst>
  <p:sldIdLst>
    <p:sldId id="303" r:id="rId2"/>
    <p:sldId id="315" r:id="rId3"/>
    <p:sldId id="316" r:id="rId4"/>
    <p:sldId id="317" r:id="rId5"/>
    <p:sldId id="318" r:id="rId6"/>
    <p:sldId id="319" r:id="rId7"/>
    <p:sldId id="320" r:id="rId8"/>
    <p:sldId id="321" r:id="rId9"/>
    <p:sldId id="322" r:id="rId10"/>
    <p:sldId id="324" r:id="rId11"/>
    <p:sldId id="294" r:id="rId12"/>
    <p:sldId id="293" r:id="rId13"/>
    <p:sldId id="295" r:id="rId14"/>
    <p:sldId id="296" r:id="rId15"/>
    <p:sldId id="326" r:id="rId16"/>
    <p:sldId id="297" r:id="rId17"/>
    <p:sldId id="327" r:id="rId18"/>
    <p:sldId id="328" r:id="rId19"/>
    <p:sldId id="329" r:id="rId20"/>
    <p:sldId id="330" r:id="rId21"/>
    <p:sldId id="331" r:id="rId22"/>
    <p:sldId id="332" r:id="rId23"/>
    <p:sldId id="333" r:id="rId24"/>
    <p:sldId id="334" r:id="rId25"/>
    <p:sldId id="335" r:id="rId26"/>
    <p:sldId id="336" r:id="rId27"/>
    <p:sldId id="337" r:id="rId28"/>
    <p:sldId id="298" r:id="rId29"/>
    <p:sldId id="340" r:id="rId30"/>
    <p:sldId id="299" r:id="rId31"/>
    <p:sldId id="301" r:id="rId32"/>
    <p:sldId id="302" r:id="rId33"/>
    <p:sldId id="300" r:id="rId34"/>
    <p:sldId id="305" r:id="rId35"/>
    <p:sldId id="304" r:id="rId36"/>
    <p:sldId id="307" r:id="rId37"/>
    <p:sldId id="310" r:id="rId38"/>
    <p:sldId id="311" r:id="rId39"/>
    <p:sldId id="341" r:id="rId40"/>
    <p:sldId id="309" r:id="rId41"/>
    <p:sldId id="325" r:id="rId42"/>
    <p:sldId id="314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91" autoAdjust="0"/>
  </p:normalViewPr>
  <p:slideViewPr>
    <p:cSldViewPr snapToGrid="0">
      <p:cViewPr varScale="1">
        <p:scale>
          <a:sx n="81" d="100"/>
          <a:sy n="81" d="100"/>
        </p:scale>
        <p:origin x="120" y="5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BC65F-1663-41B6-B6E8-B30FBE1CF8CD}" type="datetimeFigureOut">
              <a:rPr lang="en-AU" smtClean="0"/>
              <a:t>1/09/2020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AF598B-5C07-4DFB-9CE9-3039E6BD06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301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Bioethanol Fuel value of 85 kJ g-1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F598B-5C07-4DFB-9CE9-3039E6BD0691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99289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610474A3-8C11-4B15-B218-CA1625AB63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1A864DE-C600-4785-9013-FE927D513E71}" type="slidenum">
              <a:rPr lang="en-GB" altLang="en-US"/>
              <a:pPr eaLnBrk="1" hangingPunct="1">
                <a:spcBef>
                  <a:spcPct val="0"/>
                </a:spcBef>
              </a:pPr>
              <a:t>29</a:t>
            </a:fld>
            <a:endParaRPr lang="en-GB" altLang="en-US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C307F2D9-1D9E-4863-9DE3-9936643D10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CB6E7717-F63C-48E5-A8D5-44D5523B15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  <p:sp>
        <p:nvSpPr>
          <p:cNvPr id="43013" name="Rectangle 10">
            <a:extLst>
              <a:ext uri="{FF2B5EF4-FFF2-40B4-BE49-F238E27FC236}">
                <a16:creationId xmlns:a16="http://schemas.microsoft.com/office/drawing/2014/main" id="{21971901-3BDB-419C-9233-0D0B164F88B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1574800" y="88900"/>
            <a:ext cx="383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GB" altLang="en-US" b="1"/>
              <a:t>Boardworks A2 Physics </a:t>
            </a:r>
          </a:p>
          <a:p>
            <a:pPr algn="ctr">
              <a:spcBef>
                <a:spcPct val="0"/>
              </a:spcBef>
            </a:pPr>
            <a:r>
              <a:rPr lang="en-GB" altLang="en-US" b="1"/>
              <a:t>Thermal Physics</a:t>
            </a:r>
          </a:p>
        </p:txBody>
      </p:sp>
    </p:spTree>
    <p:extLst>
      <p:ext uri="{BB962C8B-B14F-4D97-AF65-F5344CB8AC3E}">
        <p14:creationId xmlns:p14="http://schemas.microsoft.com/office/powerpoint/2010/main" val="368275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https://www.allianz.com.au/car-insurance/news/ethanol-versus-petrol-faq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F598B-5C07-4DFB-9CE9-3039E6BD0691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4473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9AD258E6-1B43-430A-9223-B03D3C25E2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1D0F2207-95ED-4F3E-AC67-2E47283E00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  <p:sp>
        <p:nvSpPr>
          <p:cNvPr id="28676" name="Rectangle 10">
            <a:extLst>
              <a:ext uri="{FF2B5EF4-FFF2-40B4-BE49-F238E27FC236}">
                <a16:creationId xmlns:a16="http://schemas.microsoft.com/office/drawing/2014/main" id="{C94244BF-2C03-4975-8751-DA319EEB82D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1574800" y="88900"/>
            <a:ext cx="383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GB" altLang="en-US" b="1"/>
              <a:t>Boardworks A2 Physics </a:t>
            </a:r>
          </a:p>
          <a:p>
            <a:pPr algn="ctr">
              <a:spcBef>
                <a:spcPct val="0"/>
              </a:spcBef>
            </a:pPr>
            <a:r>
              <a:rPr lang="en-GB" altLang="en-US" b="1"/>
              <a:t>Thermal Physics</a:t>
            </a:r>
          </a:p>
        </p:txBody>
      </p:sp>
    </p:spTree>
    <p:extLst>
      <p:ext uri="{BB962C8B-B14F-4D97-AF65-F5344CB8AC3E}">
        <p14:creationId xmlns:p14="http://schemas.microsoft.com/office/powerpoint/2010/main" val="1145027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FA3161B8-783D-417D-ABA8-5934E9C399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0D4AEA7-C120-46AC-B7E8-4B5FCA90F760}" type="slidenum">
              <a:rPr lang="en-GB" altLang="en-US"/>
              <a:pPr eaLnBrk="1" hangingPunct="1">
                <a:spcBef>
                  <a:spcPct val="0"/>
                </a:spcBef>
              </a:pPr>
              <a:t>17</a:t>
            </a:fld>
            <a:endParaRPr lang="en-GB" altLang="en-US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A8E0DE85-7941-49EF-9ED6-D54EC58D2E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E5108361-47AE-4B80-9D45-A853CD1A53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  <p:sp>
        <p:nvSpPr>
          <p:cNvPr id="32773" name="Rectangle 10">
            <a:extLst>
              <a:ext uri="{FF2B5EF4-FFF2-40B4-BE49-F238E27FC236}">
                <a16:creationId xmlns:a16="http://schemas.microsoft.com/office/drawing/2014/main" id="{31EE6381-800D-41A7-B786-D9D57B7CEE2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1574800" y="88900"/>
            <a:ext cx="383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GB" altLang="en-US" b="1"/>
              <a:t>Boardworks A2 Physics </a:t>
            </a:r>
          </a:p>
          <a:p>
            <a:pPr algn="ctr">
              <a:spcBef>
                <a:spcPct val="0"/>
              </a:spcBef>
            </a:pPr>
            <a:r>
              <a:rPr lang="en-GB" altLang="en-US" b="1"/>
              <a:t>Thermal Physics</a:t>
            </a:r>
          </a:p>
        </p:txBody>
      </p:sp>
    </p:spTree>
    <p:extLst>
      <p:ext uri="{BB962C8B-B14F-4D97-AF65-F5344CB8AC3E}">
        <p14:creationId xmlns:p14="http://schemas.microsoft.com/office/powerpoint/2010/main" val="161705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20663F24-1C8C-4316-8B09-ABE6E891858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9794FEF-2BF3-44E5-913E-2C845AD97961}" type="slidenum">
              <a:rPr lang="en-GB" altLang="en-US" b="1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</a:pPr>
              <a:t>18</a:t>
            </a:fld>
            <a:endParaRPr lang="en-GB" altLang="en-US" b="1">
              <a:solidFill>
                <a:srgbClr val="000000"/>
              </a:solidFill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FA4CDB84-5488-445F-85D5-9E25DC224C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DABD7DBC-819A-429D-BDEE-34C784839E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 b="1"/>
              <a:t>Teacher notes</a:t>
            </a:r>
          </a:p>
          <a:p>
            <a:pPr eaLnBrk="1" hangingPunct="1"/>
            <a:r>
              <a:rPr lang="en-GB" altLang="en-US"/>
              <a:t>The absolute scale of temperature (sometimes just absolute temperature) is related to the efficiency of heat engines – these are devices that convert thermal energy input into mechanical energy output. This concept is beyond standard A-Level.</a:t>
            </a:r>
          </a:p>
          <a:p>
            <a:pPr eaLnBrk="1" hangingPunct="1"/>
            <a:endParaRPr lang="en-GB" altLang="en-US"/>
          </a:p>
          <a:p>
            <a:pPr eaLnBrk="1" hangingPunct="1">
              <a:spcBef>
                <a:spcPct val="50000"/>
              </a:spcBef>
            </a:pPr>
            <a:r>
              <a:rPr lang="en-GB" altLang="en-US"/>
              <a:t>Students should note that absolute zero cannot be reached – they could be asked to explain why this is impossible once they have studied Charles’ law (i.e. at absolute zero, a substance would have zero volume).</a:t>
            </a:r>
          </a:p>
        </p:txBody>
      </p:sp>
      <p:sp>
        <p:nvSpPr>
          <p:cNvPr id="34821" name="Rectangle 10">
            <a:extLst>
              <a:ext uri="{FF2B5EF4-FFF2-40B4-BE49-F238E27FC236}">
                <a16:creationId xmlns:a16="http://schemas.microsoft.com/office/drawing/2014/main" id="{B0D69A94-95D6-411C-883C-DEDC9BCF29D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1574800" y="88900"/>
            <a:ext cx="383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GB" altLang="en-US" b="1">
                <a:solidFill>
                  <a:srgbClr val="000000"/>
                </a:solidFill>
              </a:rPr>
              <a:t>Boardworks A2 Physics </a:t>
            </a:r>
          </a:p>
          <a:p>
            <a:pPr algn="ctr">
              <a:spcBef>
                <a:spcPct val="0"/>
              </a:spcBef>
            </a:pPr>
            <a:r>
              <a:rPr lang="en-GB" altLang="en-US" b="1">
                <a:solidFill>
                  <a:srgbClr val="000000"/>
                </a:solidFill>
              </a:rPr>
              <a:t>Thermal Physics</a:t>
            </a:r>
          </a:p>
        </p:txBody>
      </p:sp>
    </p:spTree>
    <p:extLst>
      <p:ext uri="{BB962C8B-B14F-4D97-AF65-F5344CB8AC3E}">
        <p14:creationId xmlns:p14="http://schemas.microsoft.com/office/powerpoint/2010/main" val="635251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A96364F4-729F-4A2B-BC7C-A40917F802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0107360B-94D6-4267-8670-ACB903B99C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  <p:sp>
        <p:nvSpPr>
          <p:cNvPr id="36868" name="Rectangle 10">
            <a:extLst>
              <a:ext uri="{FF2B5EF4-FFF2-40B4-BE49-F238E27FC236}">
                <a16:creationId xmlns:a16="http://schemas.microsoft.com/office/drawing/2014/main" id="{82C5A629-7785-47AB-8835-BF2DEFD587E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1574800" y="88900"/>
            <a:ext cx="383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GB" altLang="en-US" b="1">
                <a:solidFill>
                  <a:srgbClr val="000000"/>
                </a:solidFill>
              </a:rPr>
              <a:t>Boardworks A2 Physics </a:t>
            </a:r>
          </a:p>
          <a:p>
            <a:pPr algn="ctr">
              <a:spcBef>
                <a:spcPct val="0"/>
              </a:spcBef>
            </a:pPr>
            <a:r>
              <a:rPr lang="en-GB" altLang="en-US" b="1">
                <a:solidFill>
                  <a:srgbClr val="000000"/>
                </a:solidFill>
              </a:rPr>
              <a:t>Thermal Physics</a:t>
            </a:r>
          </a:p>
        </p:txBody>
      </p:sp>
    </p:spTree>
    <p:extLst>
      <p:ext uri="{BB962C8B-B14F-4D97-AF65-F5344CB8AC3E}">
        <p14:creationId xmlns:p14="http://schemas.microsoft.com/office/powerpoint/2010/main" val="2095480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13B9973E-1F15-496F-A025-1F8E84D5F70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63E8569-2873-4A93-A28D-92E72A5930DA}" type="slidenum">
              <a:rPr lang="en-GB" altLang="en-US" b="1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</a:pPr>
              <a:t>23</a:t>
            </a:fld>
            <a:endParaRPr lang="en-GB" altLang="en-US" b="1">
              <a:solidFill>
                <a:srgbClr val="000000"/>
              </a:solidFill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60E81096-F87D-4AE0-A79E-C46C8E52B7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03C967CB-FBD6-4982-B5B4-25E341358F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  <p:sp>
        <p:nvSpPr>
          <p:cNvPr id="37893" name="Rectangle 10">
            <a:extLst>
              <a:ext uri="{FF2B5EF4-FFF2-40B4-BE49-F238E27FC236}">
                <a16:creationId xmlns:a16="http://schemas.microsoft.com/office/drawing/2014/main" id="{986D4F1C-BB8E-4F88-BFC5-94AD5B62997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1574800" y="88900"/>
            <a:ext cx="383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GB" altLang="en-US" b="1">
                <a:solidFill>
                  <a:srgbClr val="000000"/>
                </a:solidFill>
              </a:rPr>
              <a:t>Boardworks A2 Physics </a:t>
            </a:r>
          </a:p>
          <a:p>
            <a:pPr algn="ctr">
              <a:spcBef>
                <a:spcPct val="0"/>
              </a:spcBef>
            </a:pPr>
            <a:r>
              <a:rPr lang="en-GB" altLang="en-US" b="1">
                <a:solidFill>
                  <a:srgbClr val="000000"/>
                </a:solidFill>
              </a:rPr>
              <a:t>Thermal Physics</a:t>
            </a:r>
          </a:p>
        </p:txBody>
      </p:sp>
    </p:spTree>
    <p:extLst>
      <p:ext uri="{BB962C8B-B14F-4D97-AF65-F5344CB8AC3E}">
        <p14:creationId xmlns:p14="http://schemas.microsoft.com/office/powerpoint/2010/main" val="996573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79B65DF5-AF38-47AE-BCE4-C89825C4FD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45D515EA-C314-487C-8353-1FDAC7B0AF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  <p:sp>
        <p:nvSpPr>
          <p:cNvPr id="39940" name="Rectangle 10">
            <a:extLst>
              <a:ext uri="{FF2B5EF4-FFF2-40B4-BE49-F238E27FC236}">
                <a16:creationId xmlns:a16="http://schemas.microsoft.com/office/drawing/2014/main" id="{353448AA-AEE3-4353-8D50-17A1A1948AB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1574800" y="88900"/>
            <a:ext cx="383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GB" altLang="en-US" b="1"/>
              <a:t>Boardworks A2 Physics </a:t>
            </a:r>
          </a:p>
          <a:p>
            <a:pPr algn="ctr">
              <a:spcBef>
                <a:spcPct val="0"/>
              </a:spcBef>
            </a:pPr>
            <a:r>
              <a:rPr lang="en-GB" altLang="en-US" b="1"/>
              <a:t>Thermal Physics</a:t>
            </a:r>
          </a:p>
        </p:txBody>
      </p:sp>
    </p:spTree>
    <p:extLst>
      <p:ext uri="{BB962C8B-B14F-4D97-AF65-F5344CB8AC3E}">
        <p14:creationId xmlns:p14="http://schemas.microsoft.com/office/powerpoint/2010/main" val="892699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8B3A6F2E-A045-4E54-8C8C-6465E30534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9363E1F7-9FF6-4925-99E1-C68C4729CF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b="1"/>
              <a:t>Teacher notes</a:t>
            </a:r>
          </a:p>
          <a:p>
            <a:r>
              <a:rPr lang="en-GB" altLang="en-US"/>
              <a:t>The definition of standard temperature and pressure varies from source to source. The most recent IUPAC (International Union of Pure and Applied Chemistry) definition is 273 K / 100 kPa, although its old definition was 273 K / 101 kPa. Other common definitions include 293 K / 101 kPa (the National Institute of Standards and Technology (NIST)).</a:t>
            </a:r>
          </a:p>
          <a:p>
            <a:endParaRPr lang="en-GB" altLang="en-US"/>
          </a:p>
          <a:p>
            <a:r>
              <a:rPr lang="en-GB" altLang="en-US"/>
              <a:t>At 25</a:t>
            </a:r>
            <a:r>
              <a:rPr lang="en-GB" altLang="en-US">
                <a:cs typeface="Arial" panose="020B0604020202020204" pitchFamily="34" charset="0"/>
              </a:rPr>
              <a:t>°C / 100 kPa, the molar volume of an ideal gas is 2.48 × 10</a:t>
            </a:r>
            <a:r>
              <a:rPr lang="en-GB" altLang="en-US" baseline="30000">
                <a:cs typeface="Arial" panose="020B0604020202020204" pitchFamily="34" charset="0"/>
              </a:rPr>
              <a:t>-2</a:t>
            </a:r>
            <a:r>
              <a:rPr lang="en-GB" altLang="en-US">
                <a:cs typeface="Arial" panose="020B0604020202020204" pitchFamily="34" charset="0"/>
              </a:rPr>
              <a:t> m</a:t>
            </a:r>
            <a:r>
              <a:rPr lang="en-GB" altLang="en-US" baseline="30000">
                <a:cs typeface="Arial" panose="020B0604020202020204" pitchFamily="34" charset="0"/>
              </a:rPr>
              <a:t>3</a:t>
            </a:r>
            <a:r>
              <a:rPr lang="en-GB" altLang="en-US">
                <a:cs typeface="Arial" panose="020B0604020202020204" pitchFamily="34" charset="0"/>
              </a:rPr>
              <a:t>.</a:t>
            </a:r>
          </a:p>
          <a:p>
            <a:endParaRPr lang="en-GB" altLang="en-US">
              <a:cs typeface="Arial" panose="020B0604020202020204" pitchFamily="34" charset="0"/>
            </a:endParaRPr>
          </a:p>
          <a:p>
            <a:r>
              <a:rPr lang="en-GB" altLang="en-US">
                <a:cs typeface="Arial" panose="020B0604020202020204" pitchFamily="34" charset="0"/>
              </a:rPr>
              <a:t>Molar volume is sometimes expressed in dm</a:t>
            </a:r>
            <a:r>
              <a:rPr lang="en-GB" altLang="en-US" baseline="30000">
                <a:cs typeface="Arial" panose="020B0604020202020204" pitchFamily="34" charset="0"/>
              </a:rPr>
              <a:t>3</a:t>
            </a:r>
            <a:r>
              <a:rPr lang="en-GB" altLang="en-US">
                <a:cs typeface="Arial" panose="020B0604020202020204" pitchFamily="34" charset="0"/>
              </a:rPr>
              <a:t>, where 1 dm</a:t>
            </a:r>
            <a:r>
              <a:rPr lang="en-GB" altLang="en-US" baseline="30000">
                <a:cs typeface="Arial" panose="020B0604020202020204" pitchFamily="34" charset="0"/>
              </a:rPr>
              <a:t>3</a:t>
            </a:r>
            <a:r>
              <a:rPr lang="en-GB" altLang="en-US">
                <a:cs typeface="Arial" panose="020B0604020202020204" pitchFamily="34" charset="0"/>
              </a:rPr>
              <a:t> = 0.001 m</a:t>
            </a:r>
            <a:r>
              <a:rPr lang="en-GB" altLang="en-US" baseline="30000">
                <a:cs typeface="Arial" panose="020B0604020202020204" pitchFamily="34" charset="0"/>
              </a:rPr>
              <a:t>3</a:t>
            </a:r>
            <a:r>
              <a:rPr lang="en-GB" altLang="en-US">
                <a:cs typeface="Arial" panose="020B0604020202020204" pitchFamily="34" charset="0"/>
              </a:rPr>
              <a:t>. These units are generally used by chemists.</a:t>
            </a:r>
          </a:p>
        </p:txBody>
      </p:sp>
      <p:sp>
        <p:nvSpPr>
          <p:cNvPr id="40964" name="Rectangle 10">
            <a:extLst>
              <a:ext uri="{FF2B5EF4-FFF2-40B4-BE49-F238E27FC236}">
                <a16:creationId xmlns:a16="http://schemas.microsoft.com/office/drawing/2014/main" id="{AE74392A-7985-422D-853B-EAC215854B1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1574800" y="88900"/>
            <a:ext cx="383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GB" altLang="en-US" b="1"/>
              <a:t>Boardworks A2 Physics </a:t>
            </a:r>
          </a:p>
          <a:p>
            <a:pPr algn="ctr">
              <a:spcBef>
                <a:spcPct val="0"/>
              </a:spcBef>
            </a:pPr>
            <a:r>
              <a:rPr lang="en-GB" altLang="en-US" b="1"/>
              <a:t>Thermal Physics</a:t>
            </a:r>
          </a:p>
        </p:txBody>
      </p:sp>
    </p:spTree>
    <p:extLst>
      <p:ext uri="{BB962C8B-B14F-4D97-AF65-F5344CB8AC3E}">
        <p14:creationId xmlns:p14="http://schemas.microsoft.com/office/powerpoint/2010/main" val="2716259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7647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475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174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296333" y="53975"/>
            <a:ext cx="11286067" cy="60721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508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706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218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9/1/2020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255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728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108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600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172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002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1BEF0D-F0BB-DE4B-95CE-6DB70DBA9567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442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.au/url?sa=i&amp;rct=j&amp;q=&amp;esrc=s&amp;source=images&amp;cd=&amp;cad=rja&amp;uact=8&amp;ved=0ahUKEwjrqd2MmpPOAhUMp5QKHWayB4sQjRwIBw&amp;url=https%3A%2F%2Fen.wikipedia.org%2Fwiki%2FPressure&amp;psig=AFQjCNE9tZRCZQoPFXYjABLP01o8_myGcA&amp;ust=1469693744221733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jpeg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google.com.au/url?sa=i&amp;rct=j&amp;q=&amp;esrc=s&amp;source=images&amp;cd=&amp;ved=2ahUKEwjTl5fIhdDjAhWLF3IKHer0DQgQjRx6BAgBEAU&amp;url=https%3A%2F%2Fwww.ck12.org%2Fbook%2FCK-12-Chemistry-Intermediate%2Fsection%2F10.2%2F&amp;psig=AOvVaw1w2wnDR29lGo1-LcsJUzJO&amp;ust=1564143148371862" TargetMode="Externa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Review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Write a balanced chemical equation for:</a:t>
            </a:r>
          </a:p>
          <a:p>
            <a:endParaRPr lang="en-AU" dirty="0"/>
          </a:p>
          <a:p>
            <a:pPr lvl="1"/>
            <a:r>
              <a:rPr lang="en-AU" sz="2800" dirty="0" smtClean="0"/>
              <a:t>The reaction of propane with one mole equivalent of bromine water (in presence of UV light).</a:t>
            </a:r>
          </a:p>
          <a:p>
            <a:pPr lvl="1"/>
            <a:endParaRPr lang="en-AU" sz="2800" dirty="0"/>
          </a:p>
          <a:p>
            <a:pPr lvl="1"/>
            <a:r>
              <a:rPr lang="en-AU" sz="2800" dirty="0" smtClean="0"/>
              <a:t>The reaction of propane in excess bromine water (in presence of UV light).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84097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Practice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200" dirty="0" err="1" smtClean="0"/>
              <a:t>Lucarelli</a:t>
            </a:r>
            <a:r>
              <a:rPr lang="en-AU" sz="3200" dirty="0" smtClean="0"/>
              <a:t> Chapter 13.7 – 13.12, Set 22 (q9-onwards) 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40442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Ideal Gases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370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Objectives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AU" dirty="0" smtClean="0"/>
              <a:t>Kinetic Theory and Ideal Gases</a:t>
            </a:r>
          </a:p>
          <a:p>
            <a:pPr>
              <a:lnSpc>
                <a:spcPct val="150000"/>
              </a:lnSpc>
            </a:pPr>
            <a:r>
              <a:rPr lang="en-AU" dirty="0" smtClean="0"/>
              <a:t>The Ideal Gas equation</a:t>
            </a:r>
          </a:p>
          <a:p>
            <a:pPr>
              <a:lnSpc>
                <a:spcPct val="150000"/>
              </a:lnSpc>
            </a:pPr>
            <a:r>
              <a:rPr lang="en-AU" dirty="0" smtClean="0"/>
              <a:t>Empirical formula from combustion data</a:t>
            </a:r>
          </a:p>
        </p:txBody>
      </p:sp>
    </p:spTree>
    <p:extLst>
      <p:ext uri="{BB962C8B-B14F-4D97-AF65-F5344CB8AC3E}">
        <p14:creationId xmlns:p14="http://schemas.microsoft.com/office/powerpoint/2010/main" val="404468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Kinetic Theory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56" y="2286000"/>
            <a:ext cx="10991088" cy="4416552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AU" sz="2800" dirty="0" smtClean="0"/>
              <a:t> Gases are composed of particles that are in rapid continuous random motion.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AU" sz="2800" dirty="0" smtClean="0"/>
              <a:t> Attraction and repulsion between particles is negligible.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AU" sz="2800" dirty="0" smtClean="0"/>
              <a:t> The average kinetic energy of the particles of a gas is proportional to its temperature and is the same for all gases at the same temperature.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AU" sz="2800" dirty="0" smtClean="0"/>
              <a:t> Particle collisions are elastic. Over time as particles collide they do not lose speed or slow down.</a:t>
            </a:r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2881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Properties of Gases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AU" sz="2800" dirty="0" smtClean="0"/>
              <a:t> Take the shape of their container.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AU" sz="2800" dirty="0" smtClean="0"/>
              <a:t> Can be compressed.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AU" sz="2800" dirty="0" smtClean="0"/>
              <a:t> Readily diffuse through other gases.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AU" sz="2800" dirty="0" smtClean="0"/>
              <a:t> Exert pressure.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88081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2">
            <a:extLst>
              <a:ext uri="{FF2B5EF4-FFF2-40B4-BE49-F238E27FC236}">
                <a16:creationId xmlns:a16="http://schemas.microsoft.com/office/drawing/2014/main" id="{C00CD090-61B0-4953-8298-B653F11E6D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384" y="857796"/>
            <a:ext cx="5451857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dirty="0"/>
              <a:t>Gases consist of particles in constant random motion, spread a long way apart. 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en-US" dirty="0"/>
              <a:t>When gases collide with the walls of their container, each collision exerts a force. This causes a pressure to be exerted on the walls of the container, that is, a force per unit area. </a:t>
            </a:r>
          </a:p>
        </p:txBody>
      </p:sp>
      <p:pic>
        <p:nvPicPr>
          <p:cNvPr id="8197" name="Picture 2" descr="https://upload.wikimedia.org/wikipedia/commons/thumb/9/94/Pressure_exerted_by_collisions.svg/2000px-Pressure_exerted_by_collisions.svg.png">
            <a:hlinkClick r:id="rId3"/>
            <a:extLst>
              <a:ext uri="{FF2B5EF4-FFF2-40B4-BE49-F238E27FC236}">
                <a16:creationId xmlns:a16="http://schemas.microsoft.com/office/drawing/2014/main" id="{9BDFFB83-46CA-4882-B454-76839F055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4" t="8606" r="8592" b="4166"/>
          <a:stretch>
            <a:fillRect/>
          </a:stretch>
        </p:blipFill>
        <p:spPr bwMode="auto">
          <a:xfrm>
            <a:off x="7048500" y="857796"/>
            <a:ext cx="3848100" cy="355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2">
            <a:extLst>
              <a:ext uri="{FF2B5EF4-FFF2-40B4-BE49-F238E27FC236}">
                <a16:creationId xmlns:a16="http://schemas.microsoft.com/office/drawing/2014/main" id="{1C2B8215-ED8A-4B7A-B5BC-BC0013FF1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384" y="4811713"/>
            <a:ext cx="9733979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dirty="0"/>
              <a:t>Pressure is measured in </a:t>
            </a:r>
            <a:r>
              <a:rPr lang="en-GB" altLang="en-US" b="1" dirty="0">
                <a:solidFill>
                  <a:srgbClr val="B71562"/>
                </a:solidFill>
              </a:rPr>
              <a:t>Pascals</a:t>
            </a:r>
            <a:r>
              <a:rPr lang="en-GB" altLang="en-US" dirty="0"/>
              <a:t>, 1 Pa = 1 N/m</a:t>
            </a:r>
            <a:r>
              <a:rPr lang="en-GB" altLang="en-US" baseline="30000" dirty="0"/>
              <a:t>2</a:t>
            </a:r>
            <a:r>
              <a:rPr lang="en-GB" altLang="en-US" dirty="0"/>
              <a:t>.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en-US" dirty="0"/>
              <a:t>We also measure pressure in </a:t>
            </a:r>
            <a:r>
              <a:rPr lang="en-GB" altLang="en-US" b="1" dirty="0">
                <a:solidFill>
                  <a:srgbClr val="B71562"/>
                </a:solidFill>
              </a:rPr>
              <a:t>atmospheres</a:t>
            </a:r>
            <a:r>
              <a:rPr lang="en-GB" altLang="en-US" dirty="0"/>
              <a:t>, where </a:t>
            </a:r>
            <a:br>
              <a:rPr lang="en-GB" altLang="en-US" dirty="0"/>
            </a:br>
            <a:r>
              <a:rPr lang="en-GB" altLang="en-US" b="1" dirty="0">
                <a:solidFill>
                  <a:srgbClr val="B71562"/>
                </a:solidFill>
              </a:rPr>
              <a:t>1 </a:t>
            </a:r>
            <a:r>
              <a:rPr lang="en-GB" altLang="en-US" b="1" dirty="0" err="1">
                <a:solidFill>
                  <a:srgbClr val="B71562"/>
                </a:solidFill>
              </a:rPr>
              <a:t>atm</a:t>
            </a:r>
            <a:r>
              <a:rPr lang="en-GB" altLang="en-US" b="1" dirty="0">
                <a:solidFill>
                  <a:srgbClr val="B71562"/>
                </a:solidFill>
              </a:rPr>
              <a:t> = 101.3 kPa</a:t>
            </a:r>
            <a:r>
              <a:rPr lang="en-GB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4044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An Ideal Gas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AU" sz="2800" b="1" dirty="0"/>
              <a:t>Ideal gas molecules do not attract or repel each other</a:t>
            </a:r>
            <a:r>
              <a:rPr lang="en-AU" sz="2800" dirty="0"/>
              <a:t>. The only interaction between ideal gas molecules would be an elastic collision upon impact with each other or an elastic collision with the walls of the container</a:t>
            </a:r>
            <a:r>
              <a:rPr lang="en-AU" sz="28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AU" sz="2800" dirty="0"/>
          </a:p>
          <a:p>
            <a:pPr marL="457200" indent="-457200">
              <a:buFont typeface="+mj-lt"/>
              <a:buAutoNum type="arabicPeriod"/>
            </a:pPr>
            <a:r>
              <a:rPr lang="en-AU" sz="2800" b="1" dirty="0"/>
              <a:t>Ideal gas molecules themselves take up no volume</a:t>
            </a:r>
            <a:r>
              <a:rPr lang="en-AU" sz="2800" dirty="0"/>
              <a:t>. The gas takes up volume since the molecules expand into a large region of space, but the Ideal gas molecules are approximated as point particles that have no volume in and of themselves.</a:t>
            </a:r>
          </a:p>
          <a:p>
            <a:pPr marL="457200" indent="-457200">
              <a:buFont typeface="+mj-lt"/>
              <a:buAutoNum type="arabicPeriod"/>
            </a:pPr>
            <a:endParaRPr lang="en-AU" dirty="0"/>
          </a:p>
          <a:p>
            <a:pPr marL="457200" indent="-457200">
              <a:buFont typeface="+mj-lt"/>
              <a:buAutoNum type="arabicPeriod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5121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97FDFF1D-BF56-43F1-8A02-60B9C97FCD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1" y="509262"/>
            <a:ext cx="9601196" cy="1303867"/>
          </a:xfrm>
        </p:spPr>
        <p:txBody>
          <a:bodyPr/>
          <a:lstStyle/>
          <a:p>
            <a:pPr eaLnBrk="1" hangingPunct="1"/>
            <a:r>
              <a:rPr lang="en-GB" altLang="en-US" dirty="0"/>
              <a:t>Kinetic energy and temperature</a:t>
            </a:r>
          </a:p>
        </p:txBody>
      </p:sp>
      <p:sp>
        <p:nvSpPr>
          <p:cNvPr id="12292" name="Text Box 10">
            <a:extLst>
              <a:ext uri="{FF2B5EF4-FFF2-40B4-BE49-F238E27FC236}">
                <a16:creationId xmlns:a16="http://schemas.microsoft.com/office/drawing/2014/main" id="{76E873FD-A5FC-4A8A-8CD5-3F45FF13E6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667" y="1870500"/>
            <a:ext cx="84804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00">
                    <a:alpha val="2588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dirty="0"/>
              <a:t>The </a:t>
            </a:r>
            <a:r>
              <a:rPr lang="en-GB" altLang="en-US" b="1" dirty="0">
                <a:solidFill>
                  <a:srgbClr val="B71562"/>
                </a:solidFill>
              </a:rPr>
              <a:t>Maxwell-Boltzmann distribution </a:t>
            </a:r>
            <a:r>
              <a:rPr lang="en-GB" altLang="en-US" dirty="0"/>
              <a:t>- The distribution of kinetic energies of particles at a given temperature.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5683283-0F29-4F7F-9FB8-3B4D33D90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2204" y="2758868"/>
            <a:ext cx="4554243" cy="4498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850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F0B566AD-FF34-46AC-BBBB-6E425492195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31789" y="155448"/>
            <a:ext cx="9601200" cy="1303337"/>
          </a:xfrm>
        </p:spPr>
        <p:txBody>
          <a:bodyPr/>
          <a:lstStyle/>
          <a:p>
            <a:pPr eaLnBrk="1" hangingPunct="1"/>
            <a:r>
              <a:rPr lang="en-GB" altLang="en-US" dirty="0"/>
              <a:t>Measuring temperature</a:t>
            </a:r>
          </a:p>
        </p:txBody>
      </p:sp>
      <p:sp>
        <p:nvSpPr>
          <p:cNvPr id="164870" name="Rectangle 6">
            <a:extLst>
              <a:ext uri="{FF2B5EF4-FFF2-40B4-BE49-F238E27FC236}">
                <a16:creationId xmlns:a16="http://schemas.microsoft.com/office/drawing/2014/main" id="{9E81BEA9-A6D8-4F1C-801A-374679C07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76" y="1370012"/>
            <a:ext cx="11375136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dirty="0"/>
              <a:t>The </a:t>
            </a:r>
            <a:r>
              <a:rPr lang="en-GB" altLang="en-US" b="1" dirty="0">
                <a:solidFill>
                  <a:srgbClr val="B71562"/>
                </a:solidFill>
              </a:rPr>
              <a:t>absolute</a:t>
            </a:r>
            <a:r>
              <a:rPr lang="en-GB" altLang="en-US" dirty="0"/>
              <a:t> or </a:t>
            </a:r>
            <a:r>
              <a:rPr lang="en-GB" altLang="en-US" b="1" dirty="0">
                <a:solidFill>
                  <a:srgbClr val="B71562"/>
                </a:solidFill>
              </a:rPr>
              <a:t>thermodynamic scale of temperature </a:t>
            </a:r>
            <a:r>
              <a:rPr lang="en-GB" altLang="en-US" dirty="0"/>
              <a:t>is a measure of the average kinetic energy of the particles. It is measured in degrees </a:t>
            </a:r>
            <a:r>
              <a:rPr lang="en-GB" altLang="en-US" b="1" dirty="0">
                <a:solidFill>
                  <a:srgbClr val="B71562"/>
                </a:solidFill>
              </a:rPr>
              <a:t>Kelvin</a:t>
            </a:r>
            <a:r>
              <a:rPr lang="en-GB" altLang="en-US" dirty="0"/>
              <a:t> (K). When temperature is measured in Kelvin, the temperature of a substance is </a:t>
            </a:r>
            <a:r>
              <a:rPr lang="en-GB" altLang="en-US" b="1" dirty="0">
                <a:solidFill>
                  <a:srgbClr val="B71562"/>
                </a:solidFill>
              </a:rPr>
              <a:t>directly proportional </a:t>
            </a:r>
            <a:r>
              <a:rPr lang="en-GB" altLang="en-US" dirty="0"/>
              <a:t>to the average kinetic energy of its particles. 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en-US" dirty="0"/>
              <a:t>Absolute temperature starts at </a:t>
            </a:r>
            <a:r>
              <a:rPr lang="en-GB" altLang="en-US" b="1" dirty="0">
                <a:solidFill>
                  <a:srgbClr val="B71562"/>
                </a:solidFill>
              </a:rPr>
              <a:t>absolute zero</a:t>
            </a:r>
            <a:r>
              <a:rPr lang="en-GB" altLang="en-US" dirty="0"/>
              <a:t> – the theoretical lowest possible temperature, at which point the particles would have no kinetic energy. The absolute scale has units of the same magnitude as the Celsius scale. 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en-US" dirty="0"/>
              <a:t>Converting to and from Kelvin and degrees Celsius:</a:t>
            </a:r>
          </a:p>
        </p:txBody>
      </p:sp>
      <p:grpSp>
        <p:nvGrpSpPr>
          <p:cNvPr id="164919" name="Group 55">
            <a:extLst>
              <a:ext uri="{FF2B5EF4-FFF2-40B4-BE49-F238E27FC236}">
                <a16:creationId xmlns:a16="http://schemas.microsoft.com/office/drawing/2014/main" id="{0F11C575-5087-4DFC-A1E4-2F4E7A80E553}"/>
              </a:ext>
            </a:extLst>
          </p:cNvPr>
          <p:cNvGrpSpPr>
            <a:grpSpLocks/>
          </p:cNvGrpSpPr>
          <p:nvPr/>
        </p:nvGrpSpPr>
        <p:grpSpPr bwMode="auto">
          <a:xfrm>
            <a:off x="2192338" y="5429250"/>
            <a:ext cx="3662362" cy="590550"/>
            <a:chOff x="1726" y="2202"/>
            <a:chExt cx="2307" cy="372"/>
          </a:xfrm>
        </p:grpSpPr>
        <p:sp>
          <p:nvSpPr>
            <p:cNvPr id="14346" name="AutoShape 53">
              <a:extLst>
                <a:ext uri="{FF2B5EF4-FFF2-40B4-BE49-F238E27FC236}">
                  <a16:creationId xmlns:a16="http://schemas.microsoft.com/office/drawing/2014/main" id="{B38DB9A6-8F32-4EFB-BEE1-B81F69645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6" y="2202"/>
              <a:ext cx="2307" cy="372"/>
            </a:xfrm>
            <a:prstGeom prst="roundRect">
              <a:avLst>
                <a:gd name="adj" fmla="val 18699"/>
              </a:avLst>
            </a:prstGeom>
            <a:solidFill>
              <a:srgbClr val="FFFFCC"/>
            </a:solidFill>
            <a:ln w="38100">
              <a:solidFill>
                <a:srgbClr val="B7156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AU" altLang="en-US"/>
            </a:p>
          </p:txBody>
        </p:sp>
        <p:sp>
          <p:nvSpPr>
            <p:cNvPr id="14347" name="Rectangle 51">
              <a:extLst>
                <a:ext uri="{FF2B5EF4-FFF2-40B4-BE49-F238E27FC236}">
                  <a16:creationId xmlns:a16="http://schemas.microsoft.com/office/drawing/2014/main" id="{D62131D3-63AE-4285-8232-D2F3835CB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6" y="2244"/>
              <a:ext cx="21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b="1" i="1"/>
                <a:t>T</a:t>
              </a:r>
              <a:r>
                <a:rPr lang="en-GB" altLang="en-US" b="1"/>
                <a:t> (K) = </a:t>
              </a:r>
              <a:r>
                <a:rPr lang="en-AU" altLang="en-US" b="1" i="1"/>
                <a:t>T</a:t>
              </a:r>
              <a:r>
                <a:rPr lang="en-GB" altLang="en-US" b="1" i="1"/>
                <a:t> </a:t>
              </a:r>
              <a:r>
                <a:rPr lang="en-GB" altLang="en-US" b="1"/>
                <a:t>(°C) + 273.15</a:t>
              </a:r>
            </a:p>
          </p:txBody>
        </p:sp>
      </p:grpSp>
      <p:grpSp>
        <p:nvGrpSpPr>
          <p:cNvPr id="164920" name="Group 56">
            <a:extLst>
              <a:ext uri="{FF2B5EF4-FFF2-40B4-BE49-F238E27FC236}">
                <a16:creationId xmlns:a16="http://schemas.microsoft.com/office/drawing/2014/main" id="{8D68C8EB-869B-470E-BAB0-1C9F118C7D62}"/>
              </a:ext>
            </a:extLst>
          </p:cNvPr>
          <p:cNvGrpSpPr>
            <a:grpSpLocks/>
          </p:cNvGrpSpPr>
          <p:nvPr/>
        </p:nvGrpSpPr>
        <p:grpSpPr bwMode="auto">
          <a:xfrm>
            <a:off x="6270626" y="5419725"/>
            <a:ext cx="3662363" cy="590550"/>
            <a:chOff x="1726" y="2202"/>
            <a:chExt cx="2307" cy="372"/>
          </a:xfrm>
        </p:grpSpPr>
        <p:sp>
          <p:nvSpPr>
            <p:cNvPr id="14344" name="AutoShape 57">
              <a:extLst>
                <a:ext uri="{FF2B5EF4-FFF2-40B4-BE49-F238E27FC236}">
                  <a16:creationId xmlns:a16="http://schemas.microsoft.com/office/drawing/2014/main" id="{9BD29A42-EF9E-4C37-AE81-EE8322298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6" y="2202"/>
              <a:ext cx="2307" cy="372"/>
            </a:xfrm>
            <a:prstGeom prst="roundRect">
              <a:avLst>
                <a:gd name="adj" fmla="val 18699"/>
              </a:avLst>
            </a:prstGeom>
            <a:solidFill>
              <a:srgbClr val="FFFFCC"/>
            </a:solidFill>
            <a:ln w="38100">
              <a:solidFill>
                <a:srgbClr val="B7156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AU" altLang="en-US"/>
            </a:p>
          </p:txBody>
        </p:sp>
        <p:sp>
          <p:nvSpPr>
            <p:cNvPr id="14345" name="Rectangle 58">
              <a:extLst>
                <a:ext uri="{FF2B5EF4-FFF2-40B4-BE49-F238E27FC236}">
                  <a16:creationId xmlns:a16="http://schemas.microsoft.com/office/drawing/2014/main" id="{8D2C8094-B5F6-47CA-AFD7-6BD0757D5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6" y="2244"/>
              <a:ext cx="21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AU" altLang="en-US" b="1" i="1"/>
                <a:t>T</a:t>
              </a:r>
              <a:r>
                <a:rPr lang="en-GB" altLang="en-US" b="1" i="1"/>
                <a:t> </a:t>
              </a:r>
              <a:r>
                <a:rPr lang="en-GB" altLang="en-US" b="1"/>
                <a:t>(°C)</a:t>
              </a:r>
              <a:r>
                <a:rPr lang="en-GB" altLang="en-US"/>
                <a:t> </a:t>
              </a:r>
              <a:r>
                <a:rPr lang="en-GB" altLang="en-US" b="1"/>
                <a:t>= </a:t>
              </a:r>
              <a:r>
                <a:rPr lang="en-GB" altLang="en-US" b="1" i="1"/>
                <a:t>T</a:t>
              </a:r>
              <a:r>
                <a:rPr lang="en-GB" altLang="en-US" b="1"/>
                <a:t> (K)</a:t>
              </a:r>
              <a:r>
                <a:rPr lang="en-GB" altLang="en-US"/>
                <a:t> </a:t>
              </a:r>
              <a:r>
                <a:rPr lang="en-GB" altLang="en-US" b="1"/>
                <a:t>- 273.15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7354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4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4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7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6DC8AF50-2E5F-486C-8385-66A03922C4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6112" y="548640"/>
            <a:ext cx="9720072" cy="1499616"/>
          </a:xfrm>
        </p:spPr>
        <p:txBody>
          <a:bodyPr/>
          <a:lstStyle/>
          <a:p>
            <a:r>
              <a:rPr lang="en-GB" altLang="en-US" dirty="0"/>
              <a:t>Applying kinetic theory</a:t>
            </a:r>
          </a:p>
        </p:txBody>
      </p:sp>
      <p:sp>
        <p:nvSpPr>
          <p:cNvPr id="207877" name="Text Box 10">
            <a:extLst>
              <a:ext uri="{FF2B5EF4-FFF2-40B4-BE49-F238E27FC236}">
                <a16:creationId xmlns:a16="http://schemas.microsoft.com/office/drawing/2014/main" id="{B2480831-1DA7-4AC0-B0F8-AE56E4704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656" y="2048256"/>
            <a:ext cx="11256264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00">
                    <a:alpha val="2588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5600" indent="-355600" eaLnBrk="0" hangingPunct="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B71562"/>
              </a:buClr>
              <a:buSzPct val="80000"/>
              <a:buFont typeface="Wingdings" panose="05000000000000000000" pitchFamily="2" charset="2"/>
              <a:buChar char="l"/>
            </a:pPr>
            <a:r>
              <a:rPr lang="en-GB" altLang="en-US" dirty="0"/>
              <a:t>Gases diffuse quickly because gas particles move rapidly and randomly through the large amount of empty space between particles to spread out. </a:t>
            </a:r>
          </a:p>
          <a:p>
            <a:pPr eaLnBrk="1" hangingPunct="1">
              <a:spcBef>
                <a:spcPct val="50000"/>
              </a:spcBef>
              <a:buClr>
                <a:srgbClr val="B71562"/>
              </a:buClr>
              <a:buSzPct val="80000"/>
              <a:buFont typeface="Wingdings" panose="05000000000000000000" pitchFamily="2" charset="2"/>
              <a:buChar char="l"/>
            </a:pPr>
            <a:r>
              <a:rPr lang="en-GB" altLang="en-US" dirty="0"/>
              <a:t>Gases are easily compressed due to the large amount of empty space between particles. </a:t>
            </a:r>
          </a:p>
          <a:p>
            <a:pPr eaLnBrk="1" hangingPunct="1">
              <a:spcBef>
                <a:spcPct val="50000"/>
              </a:spcBef>
              <a:buClr>
                <a:srgbClr val="B71562"/>
              </a:buClr>
              <a:buSzPct val="80000"/>
              <a:buFont typeface="Wingdings" panose="05000000000000000000" pitchFamily="2" charset="2"/>
              <a:buChar char="l"/>
            </a:pPr>
            <a:r>
              <a:rPr lang="en-GB" altLang="en-US" dirty="0"/>
              <a:t>Gases spread out to fill a container due to the negligible forces of attraction between particles. </a:t>
            </a:r>
          </a:p>
          <a:p>
            <a:pPr eaLnBrk="1" hangingPunct="1">
              <a:spcBef>
                <a:spcPct val="50000"/>
              </a:spcBef>
              <a:buClr>
                <a:srgbClr val="B71562"/>
              </a:buClr>
              <a:buSzPct val="80000"/>
              <a:buFont typeface="Wingdings" panose="05000000000000000000" pitchFamily="2" charset="2"/>
              <a:buChar char="l"/>
            </a:pPr>
            <a:r>
              <a:rPr lang="en-GB" altLang="en-US" dirty="0"/>
              <a:t>Gases exert pressure because the particles move rapidly and collide with the interior surfaces of the container. </a:t>
            </a:r>
          </a:p>
          <a:p>
            <a:pPr eaLnBrk="1" hangingPunct="1">
              <a:spcBef>
                <a:spcPct val="50000"/>
              </a:spcBef>
              <a:buClr>
                <a:srgbClr val="B71562"/>
              </a:buClr>
              <a:buSzPct val="80000"/>
              <a:buFont typeface="Wingdings" panose="05000000000000000000" pitchFamily="2" charset="2"/>
              <a:buChar char="l"/>
            </a:pPr>
            <a:r>
              <a:rPr lang="en-GB" altLang="en-US" dirty="0"/>
              <a:t>Gases have low densities due to the large amount of space between particles. </a:t>
            </a:r>
          </a:p>
        </p:txBody>
      </p:sp>
    </p:spTree>
    <p:extLst>
      <p:ext uri="{BB962C8B-B14F-4D97-AF65-F5344CB8AC3E}">
        <p14:creationId xmlns:p14="http://schemas.microsoft.com/office/powerpoint/2010/main" val="132133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7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7DC68-72FF-4A11-A69B-DB4960EDAE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Fuels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4CD9AA-6AC6-42F9-A0F2-508E8AF851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Lucarelli Ch 13.7-13.12, Set 22</a:t>
            </a:r>
          </a:p>
        </p:txBody>
      </p:sp>
    </p:spTree>
    <p:extLst>
      <p:ext uri="{BB962C8B-B14F-4D97-AF65-F5344CB8AC3E}">
        <p14:creationId xmlns:p14="http://schemas.microsoft.com/office/powerpoint/2010/main" val="203035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02726CB2-C0FA-4705-A7E9-1086AAB4E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Boyle’s Law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4E0F9CAF-DE2E-4748-97D3-0670AD5A2F0A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1024128" y="1866107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AU" altLang="en-US" dirty="0"/>
              <a:t>The pressure of a given mass of an ideal gas is inversely proportional to its volume at a constant temperature.</a:t>
            </a:r>
          </a:p>
        </p:txBody>
      </p:sp>
      <p:pic>
        <p:nvPicPr>
          <p:cNvPr id="17412" name="Picture 2" descr="Image result for boyle's law">
            <a:extLst>
              <a:ext uri="{FF2B5EF4-FFF2-40B4-BE49-F238E27FC236}">
                <a16:creationId xmlns:a16="http://schemas.microsoft.com/office/drawing/2014/main" id="{F3E60325-0D32-4B19-9050-885A6EC82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320" y="2750281"/>
            <a:ext cx="3894789" cy="3805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BF9B08D-ABA3-49A0-B926-B787C1CB2F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0581" y="3344070"/>
            <a:ext cx="45085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 dirty="0">
                <a:solidFill>
                  <a:schemeClr val="tx1"/>
                </a:solidFill>
              </a:rPr>
              <a:t>V ∝     , where T = constant</a:t>
            </a:r>
          </a:p>
          <a:p>
            <a:pPr eaLnBrk="1" hangingPunct="1"/>
            <a:endParaRPr lang="en-AU" altLang="en-US" dirty="0">
              <a:solidFill>
                <a:schemeClr val="tx1"/>
              </a:solidFill>
            </a:endParaRPr>
          </a:p>
          <a:p>
            <a:pPr eaLnBrk="1" hangingPunct="1"/>
            <a:endParaRPr lang="en-AU" altLang="en-US" dirty="0">
              <a:solidFill>
                <a:schemeClr val="tx1"/>
              </a:solidFill>
            </a:endParaRPr>
          </a:p>
          <a:p>
            <a:pPr eaLnBrk="1" hangingPunct="1"/>
            <a:r>
              <a:rPr lang="en-AU" altLang="en-US" dirty="0">
                <a:solidFill>
                  <a:schemeClr val="tx1"/>
                </a:solidFill>
              </a:rPr>
              <a:t>P</a:t>
            </a:r>
            <a:r>
              <a:rPr lang="en-AU" altLang="en-US" baseline="-25000" dirty="0">
                <a:solidFill>
                  <a:schemeClr val="tx1"/>
                </a:solidFill>
              </a:rPr>
              <a:t>1</a:t>
            </a:r>
            <a:r>
              <a:rPr lang="en-AU" altLang="en-US" dirty="0">
                <a:solidFill>
                  <a:schemeClr val="tx1"/>
                </a:solidFill>
              </a:rPr>
              <a:t>V</a:t>
            </a:r>
            <a:r>
              <a:rPr lang="en-AU" altLang="en-US" baseline="-25000" dirty="0">
                <a:solidFill>
                  <a:schemeClr val="tx1"/>
                </a:solidFill>
              </a:rPr>
              <a:t>1</a:t>
            </a:r>
            <a:r>
              <a:rPr lang="en-AU" altLang="en-US" dirty="0">
                <a:solidFill>
                  <a:schemeClr val="tx1"/>
                </a:solidFill>
              </a:rPr>
              <a:t> = P</a:t>
            </a:r>
            <a:r>
              <a:rPr lang="en-AU" altLang="en-US" baseline="-25000" dirty="0">
                <a:solidFill>
                  <a:schemeClr val="tx1"/>
                </a:solidFill>
              </a:rPr>
              <a:t>2</a:t>
            </a:r>
            <a:r>
              <a:rPr lang="en-AU" altLang="en-US" dirty="0">
                <a:solidFill>
                  <a:schemeClr val="tx1"/>
                </a:solidFill>
              </a:rPr>
              <a:t>V</a:t>
            </a:r>
            <a:r>
              <a:rPr lang="en-AU" altLang="en-US" baseline="-25000" dirty="0">
                <a:solidFill>
                  <a:schemeClr val="tx1"/>
                </a:solidFill>
              </a:rPr>
              <a:t>2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F1A18340-EACD-4DD3-8357-B8ADA28781F9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8012872" y="3188185"/>
          <a:ext cx="395288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FXE400" r:id="rId4" imgW="1038095" imgH="2885714" progId="FXEquation.Equation">
                  <p:embed/>
                </p:oleObj>
              </mc:Choice>
              <mc:Fallback>
                <p:oleObj name="FXE400" r:id="rId4" imgW="1038095" imgH="2885714" progId="FXEquation.Equation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F1A18340-EACD-4DD3-8357-B8ADA28781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2872" y="3188185"/>
                        <a:ext cx="395288" cy="833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50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3E4EC509-F8E2-4D6F-B015-54C676927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Charles’ Law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E29C0062-1925-44CC-968B-EFFEA05AC742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1024128" y="1934945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AU" altLang="en-US" dirty="0"/>
              <a:t>The volume of an ideal gas at constant pressure is directly proportional to the absolute temperature.</a:t>
            </a:r>
          </a:p>
        </p:txBody>
      </p:sp>
      <p:pic>
        <p:nvPicPr>
          <p:cNvPr id="18436" name="Picture 2" descr="Image result for Charles's law">
            <a:extLst>
              <a:ext uri="{FF2B5EF4-FFF2-40B4-BE49-F238E27FC236}">
                <a16:creationId xmlns:a16="http://schemas.microsoft.com/office/drawing/2014/main" id="{0F615D9D-C5F4-403F-8A8A-5750D990D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906" y="2763723"/>
            <a:ext cx="4790377" cy="369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8437" name="Object 4">
            <a:extLst>
              <a:ext uri="{FF2B5EF4-FFF2-40B4-BE49-F238E27FC236}">
                <a16:creationId xmlns:a16="http://schemas.microsoft.com/office/drawing/2014/main" id="{1CEE8BC3-7F09-427E-A57F-B6923655C3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75276" y="3248026"/>
          <a:ext cx="1439863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FXE400" r:id="rId4" imgW="1440000" imgH="360000" progId="FXEquation.Equation">
                  <p:embed/>
                </p:oleObj>
              </mc:Choice>
              <mc:Fallback>
                <p:oleObj name="FXE400" r:id="rId4" imgW="1440000" imgH="360000" progId="FXEquation.Equation">
                  <p:embed/>
                  <p:pic>
                    <p:nvPicPr>
                      <p:cNvPr id="18437" name="Object 4">
                        <a:extLst>
                          <a:ext uri="{FF2B5EF4-FFF2-40B4-BE49-F238E27FC236}">
                            <a16:creationId xmlns:a16="http://schemas.microsoft.com/office/drawing/2014/main" id="{1CEE8BC3-7F09-427E-A57F-B6923655C3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5276" y="3248026"/>
                        <a:ext cx="1439863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42224EE-81E3-496C-9D7F-409F45C9D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0072" y="3476003"/>
            <a:ext cx="241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 i="1" dirty="0">
                <a:solidFill>
                  <a:schemeClr val="tx1"/>
                </a:solidFill>
              </a:rPr>
              <a:t>V </a:t>
            </a:r>
            <a:r>
              <a:rPr lang="en-AU" altLang="en-US" dirty="0">
                <a:solidFill>
                  <a:schemeClr val="tx1"/>
                </a:solidFill>
              </a:rPr>
              <a:t>∝ </a:t>
            </a:r>
            <a:r>
              <a:rPr lang="en-AU" altLang="en-US" i="1" dirty="0">
                <a:solidFill>
                  <a:schemeClr val="tx1"/>
                </a:solidFill>
              </a:rPr>
              <a:t>T</a:t>
            </a:r>
            <a:endParaRPr lang="en-AU" altLang="en-US" dirty="0">
              <a:solidFill>
                <a:schemeClr val="tx1"/>
              </a:solidFill>
            </a:endParaRPr>
          </a:p>
        </p:txBody>
      </p:sp>
      <p:pic>
        <p:nvPicPr>
          <p:cNvPr id="18440" name="Picture 8" descr="Image result for charles law formula">
            <a:extLst>
              <a:ext uri="{FF2B5EF4-FFF2-40B4-BE49-F238E27FC236}">
                <a16:creationId xmlns:a16="http://schemas.microsoft.com/office/drawing/2014/main" id="{EC132152-8BD7-4D6C-AC33-BBACB215C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5215" y="4485062"/>
            <a:ext cx="15240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425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sky&#10;&#10;Description automatically generated">
            <a:extLst>
              <a:ext uri="{FF2B5EF4-FFF2-40B4-BE49-F238E27FC236}">
                <a16:creationId xmlns:a16="http://schemas.microsoft.com/office/drawing/2014/main" id="{5A7C2B19-B7BA-4B67-9FD3-EB5DD0E02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319" y="1924842"/>
            <a:ext cx="7046898" cy="4327676"/>
          </a:xfrm>
          <a:prstGeom prst="rect">
            <a:avLst/>
          </a:prstGeom>
        </p:spPr>
      </p:pic>
      <p:sp>
        <p:nvSpPr>
          <p:cNvPr id="19458" name="Title 1">
            <a:extLst>
              <a:ext uri="{FF2B5EF4-FFF2-40B4-BE49-F238E27FC236}">
                <a16:creationId xmlns:a16="http://schemas.microsoft.com/office/drawing/2014/main" id="{E4EDBA3A-45F6-4777-9DAD-B467F7402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Gay </a:t>
            </a:r>
            <a:r>
              <a:rPr lang="en-AU" altLang="en-US" dirty="0" err="1"/>
              <a:t>Lussac</a:t>
            </a:r>
            <a:r>
              <a:rPr lang="en-AU" altLang="en-US" dirty="0"/>
              <a:t> Law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CB659-A0A3-4AA1-ACDA-AE322590B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055" y="1881020"/>
            <a:ext cx="7924800" cy="152510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For a fixed mass of gas, at a constant volume, the </a:t>
            </a:r>
            <a:r>
              <a:rPr lang="en-AU" b="1" dirty="0"/>
              <a:t>pressure</a:t>
            </a:r>
            <a:r>
              <a:rPr lang="en-AU" dirty="0"/>
              <a:t> (p) is directly proportional to the absolute temperature (T).</a:t>
            </a:r>
          </a:p>
          <a:p>
            <a:pPr marL="0" indent="0">
              <a:buNone/>
              <a:defRPr/>
            </a:pPr>
            <a:endParaRPr lang="en-AU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3301AE32-B9F4-4042-A1DF-DB82120F4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959" y="3648193"/>
            <a:ext cx="3478456" cy="210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0373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1C2FB644-30DB-42B9-A93F-9D22D7DA787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49252" y="207963"/>
            <a:ext cx="9601200" cy="1303337"/>
          </a:xfrm>
        </p:spPr>
        <p:txBody>
          <a:bodyPr/>
          <a:lstStyle/>
          <a:p>
            <a:pPr eaLnBrk="1" hangingPunct="1"/>
            <a:r>
              <a:rPr lang="en-GB" altLang="en-US" dirty="0"/>
              <a:t>Gas laws</a:t>
            </a:r>
          </a:p>
        </p:txBody>
      </p:sp>
      <p:sp>
        <p:nvSpPr>
          <p:cNvPr id="36868" name="Text Box 10">
            <a:extLst>
              <a:ext uri="{FF2B5EF4-FFF2-40B4-BE49-F238E27FC236}">
                <a16:creationId xmlns:a16="http://schemas.microsoft.com/office/drawing/2014/main" id="{09B589E8-9E48-460F-9D81-4A9D7FA16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1972" y="2554288"/>
            <a:ext cx="51958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00">
                    <a:alpha val="2588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dirty="0"/>
              <a:t>From Charles' law, for a fixed mass of an ideal gas at constant pressure:</a:t>
            </a:r>
          </a:p>
        </p:txBody>
      </p:sp>
      <p:grpSp>
        <p:nvGrpSpPr>
          <p:cNvPr id="178202" name="Group 26">
            <a:extLst>
              <a:ext uri="{FF2B5EF4-FFF2-40B4-BE49-F238E27FC236}">
                <a16:creationId xmlns:a16="http://schemas.microsoft.com/office/drawing/2014/main" id="{0E601386-C958-42F1-AA41-65A18316E9BA}"/>
              </a:ext>
            </a:extLst>
          </p:cNvPr>
          <p:cNvGrpSpPr>
            <a:grpSpLocks/>
          </p:cNvGrpSpPr>
          <p:nvPr/>
        </p:nvGrpSpPr>
        <p:grpSpPr bwMode="auto">
          <a:xfrm>
            <a:off x="7327107" y="2640012"/>
            <a:ext cx="2828925" cy="590550"/>
            <a:chOff x="3658" y="567"/>
            <a:chExt cx="1782" cy="372"/>
          </a:xfrm>
        </p:grpSpPr>
        <p:sp>
          <p:nvSpPr>
            <p:cNvPr id="20498" name="AutoShape 12">
              <a:extLst>
                <a:ext uri="{FF2B5EF4-FFF2-40B4-BE49-F238E27FC236}">
                  <a16:creationId xmlns:a16="http://schemas.microsoft.com/office/drawing/2014/main" id="{14010D83-D4CC-4FFF-AFE4-434BF5C93F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8" y="567"/>
              <a:ext cx="1782" cy="372"/>
            </a:xfrm>
            <a:prstGeom prst="roundRect">
              <a:avLst>
                <a:gd name="adj" fmla="val 18699"/>
              </a:avLst>
            </a:prstGeom>
            <a:solidFill>
              <a:srgbClr val="FFFFCC"/>
            </a:solidFill>
            <a:ln w="38100">
              <a:solidFill>
                <a:srgbClr val="B7156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AU" altLang="en-US"/>
            </a:p>
          </p:txBody>
        </p:sp>
        <p:sp>
          <p:nvSpPr>
            <p:cNvPr id="20499" name="Text Box 10">
              <a:extLst>
                <a:ext uri="{FF2B5EF4-FFF2-40B4-BE49-F238E27FC236}">
                  <a16:creationId xmlns:a16="http://schemas.microsoft.com/office/drawing/2014/main" id="{18B5BC84-F126-4347-B8F0-5CFEE681B1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3" y="609"/>
              <a:ext cx="1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>
                      <a:alpha val="25882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b="1" i="1"/>
                <a:t>V</a:t>
              </a:r>
              <a:r>
                <a:rPr lang="en-GB" altLang="en-US" b="1"/>
                <a:t> / </a:t>
              </a:r>
              <a:r>
                <a:rPr lang="en-GB" altLang="en-US" b="1" i="1"/>
                <a:t>T</a:t>
              </a:r>
              <a:r>
                <a:rPr lang="en-GB" altLang="en-US" b="1"/>
                <a:t>  =  constant</a:t>
              </a:r>
            </a:p>
          </p:txBody>
        </p:sp>
      </p:grpSp>
      <p:sp>
        <p:nvSpPr>
          <p:cNvPr id="178183" name="Text Box 10">
            <a:extLst>
              <a:ext uri="{FF2B5EF4-FFF2-40B4-BE49-F238E27FC236}">
                <a16:creationId xmlns:a16="http://schemas.microsoft.com/office/drawing/2014/main" id="{F7752E6B-28A3-44AA-A50E-42DB356F3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1972" y="1469658"/>
            <a:ext cx="52673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00">
                    <a:alpha val="2588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dirty="0"/>
              <a:t>From Boyle’s law, for a fixed mass of an ideal gas at constant temperature:</a:t>
            </a:r>
          </a:p>
        </p:txBody>
      </p:sp>
      <p:grpSp>
        <p:nvGrpSpPr>
          <p:cNvPr id="178203" name="Group 27">
            <a:extLst>
              <a:ext uri="{FF2B5EF4-FFF2-40B4-BE49-F238E27FC236}">
                <a16:creationId xmlns:a16="http://schemas.microsoft.com/office/drawing/2014/main" id="{C496C729-076E-4258-BDD9-902C0BE9D6AE}"/>
              </a:ext>
            </a:extLst>
          </p:cNvPr>
          <p:cNvGrpSpPr>
            <a:grpSpLocks/>
          </p:cNvGrpSpPr>
          <p:nvPr/>
        </p:nvGrpSpPr>
        <p:grpSpPr bwMode="auto">
          <a:xfrm>
            <a:off x="7373939" y="1577975"/>
            <a:ext cx="2735263" cy="590550"/>
            <a:chOff x="3658" y="1699"/>
            <a:chExt cx="1723" cy="372"/>
          </a:xfrm>
        </p:grpSpPr>
        <p:sp>
          <p:nvSpPr>
            <p:cNvPr id="20496" name="AutoShape 14">
              <a:extLst>
                <a:ext uri="{FF2B5EF4-FFF2-40B4-BE49-F238E27FC236}">
                  <a16:creationId xmlns:a16="http://schemas.microsoft.com/office/drawing/2014/main" id="{72DA612C-F461-4219-989D-CEE0703DA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8" y="1699"/>
              <a:ext cx="1723" cy="372"/>
            </a:xfrm>
            <a:prstGeom prst="roundRect">
              <a:avLst>
                <a:gd name="adj" fmla="val 18699"/>
              </a:avLst>
            </a:prstGeom>
            <a:solidFill>
              <a:srgbClr val="FFFFCC"/>
            </a:solidFill>
            <a:ln w="38100">
              <a:solidFill>
                <a:srgbClr val="B7156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AU" altLang="en-US"/>
            </a:p>
          </p:txBody>
        </p:sp>
        <p:sp>
          <p:nvSpPr>
            <p:cNvPr id="20497" name="Text Box 10">
              <a:extLst>
                <a:ext uri="{FF2B5EF4-FFF2-40B4-BE49-F238E27FC236}">
                  <a16:creationId xmlns:a16="http://schemas.microsoft.com/office/drawing/2014/main" id="{D029B7FD-7C30-4D17-8CAA-1F70423699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9" y="1741"/>
              <a:ext cx="15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>
                      <a:alpha val="25882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b="1" i="1" dirty="0" err="1"/>
                <a:t>pV</a:t>
              </a:r>
              <a:r>
                <a:rPr lang="en-GB" altLang="en-US" b="1" dirty="0"/>
                <a:t>  =  constant</a:t>
              </a:r>
            </a:p>
          </p:txBody>
        </p:sp>
      </p:grpSp>
      <p:sp>
        <p:nvSpPr>
          <p:cNvPr id="178185" name="Text Box 10">
            <a:extLst>
              <a:ext uri="{FF2B5EF4-FFF2-40B4-BE49-F238E27FC236}">
                <a16:creationId xmlns:a16="http://schemas.microsoft.com/office/drawing/2014/main" id="{5224F92F-92EC-4583-8D7F-64B1D424C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1972" y="5011738"/>
            <a:ext cx="4556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00">
                    <a:alpha val="2588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dirty="0"/>
              <a:t>Combining the three gives:</a:t>
            </a:r>
          </a:p>
        </p:txBody>
      </p:sp>
      <p:grpSp>
        <p:nvGrpSpPr>
          <p:cNvPr id="178204" name="Group 28">
            <a:extLst>
              <a:ext uri="{FF2B5EF4-FFF2-40B4-BE49-F238E27FC236}">
                <a16:creationId xmlns:a16="http://schemas.microsoft.com/office/drawing/2014/main" id="{F20E4AFE-CA04-4252-8859-F83E9B1002B0}"/>
              </a:ext>
            </a:extLst>
          </p:cNvPr>
          <p:cNvGrpSpPr>
            <a:grpSpLocks/>
          </p:cNvGrpSpPr>
          <p:nvPr/>
        </p:nvGrpSpPr>
        <p:grpSpPr bwMode="auto">
          <a:xfrm>
            <a:off x="7305676" y="4949825"/>
            <a:ext cx="2970213" cy="590550"/>
            <a:chOff x="3658" y="2244"/>
            <a:chExt cx="1871" cy="372"/>
          </a:xfrm>
        </p:grpSpPr>
        <p:sp>
          <p:nvSpPr>
            <p:cNvPr id="20494" name="AutoShape 15">
              <a:extLst>
                <a:ext uri="{FF2B5EF4-FFF2-40B4-BE49-F238E27FC236}">
                  <a16:creationId xmlns:a16="http://schemas.microsoft.com/office/drawing/2014/main" id="{4885F6B1-E2A7-4A11-B90D-C3292A8C29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8" y="2244"/>
              <a:ext cx="1871" cy="372"/>
            </a:xfrm>
            <a:prstGeom prst="roundRect">
              <a:avLst>
                <a:gd name="adj" fmla="val 18699"/>
              </a:avLst>
            </a:prstGeom>
            <a:solidFill>
              <a:srgbClr val="FFFFCC"/>
            </a:solidFill>
            <a:ln w="38100">
              <a:solidFill>
                <a:srgbClr val="B7156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AU" altLang="en-US"/>
            </a:p>
          </p:txBody>
        </p:sp>
        <p:sp>
          <p:nvSpPr>
            <p:cNvPr id="20495" name="Text Box 10">
              <a:extLst>
                <a:ext uri="{FF2B5EF4-FFF2-40B4-BE49-F238E27FC236}">
                  <a16:creationId xmlns:a16="http://schemas.microsoft.com/office/drawing/2014/main" id="{00BCD196-309C-48B8-B427-E86BB2657D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1" y="2286"/>
              <a:ext cx="17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>
                      <a:alpha val="25882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b="1" i="1"/>
                <a:t>pV</a:t>
              </a:r>
              <a:r>
                <a:rPr lang="en-GB" altLang="en-US" b="1"/>
                <a:t> / </a:t>
              </a:r>
              <a:r>
                <a:rPr lang="en-GB" altLang="en-US" b="1" i="1"/>
                <a:t>T </a:t>
              </a:r>
              <a:r>
                <a:rPr lang="en-GB" altLang="en-US" b="1"/>
                <a:t> =  constant</a:t>
              </a:r>
            </a:p>
          </p:txBody>
        </p:sp>
      </p:grpSp>
      <p:sp>
        <p:nvSpPr>
          <p:cNvPr id="17" name="Text Box 10">
            <a:extLst>
              <a:ext uri="{FF2B5EF4-FFF2-40B4-BE49-F238E27FC236}">
                <a16:creationId xmlns:a16="http://schemas.microsoft.com/office/drawing/2014/main" id="{53B8E48D-20A9-47FC-B30F-3E3BB7AD7E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1972" y="3562350"/>
            <a:ext cx="519588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00">
                    <a:alpha val="2588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dirty="0"/>
              <a:t>From the Gay </a:t>
            </a:r>
            <a:r>
              <a:rPr lang="en-GB" altLang="en-US" dirty="0" err="1"/>
              <a:t>Lussac’s</a:t>
            </a:r>
            <a:r>
              <a:rPr lang="en-GB" altLang="en-US" dirty="0"/>
              <a:t> law, for a fixed mass of an ideal gas at constant volume:</a:t>
            </a:r>
          </a:p>
        </p:txBody>
      </p:sp>
      <p:grpSp>
        <p:nvGrpSpPr>
          <p:cNvPr id="18" name="Group 26">
            <a:extLst>
              <a:ext uri="{FF2B5EF4-FFF2-40B4-BE49-F238E27FC236}">
                <a16:creationId xmlns:a16="http://schemas.microsoft.com/office/drawing/2014/main" id="{A41DAE0F-6866-4AE9-9BE9-97DDA1428F00}"/>
              </a:ext>
            </a:extLst>
          </p:cNvPr>
          <p:cNvGrpSpPr>
            <a:grpSpLocks/>
          </p:cNvGrpSpPr>
          <p:nvPr/>
        </p:nvGrpSpPr>
        <p:grpSpPr bwMode="auto">
          <a:xfrm>
            <a:off x="7373939" y="3840100"/>
            <a:ext cx="2828925" cy="590550"/>
            <a:chOff x="3658" y="567"/>
            <a:chExt cx="1782" cy="372"/>
          </a:xfrm>
        </p:grpSpPr>
        <p:sp>
          <p:nvSpPr>
            <p:cNvPr id="20492" name="AutoShape 12">
              <a:extLst>
                <a:ext uri="{FF2B5EF4-FFF2-40B4-BE49-F238E27FC236}">
                  <a16:creationId xmlns:a16="http://schemas.microsoft.com/office/drawing/2014/main" id="{9E092271-A374-444E-8505-247E7D71AC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8" y="567"/>
              <a:ext cx="1782" cy="372"/>
            </a:xfrm>
            <a:prstGeom prst="roundRect">
              <a:avLst>
                <a:gd name="adj" fmla="val 18699"/>
              </a:avLst>
            </a:prstGeom>
            <a:solidFill>
              <a:srgbClr val="FFFFCC"/>
            </a:solidFill>
            <a:ln w="38100">
              <a:solidFill>
                <a:srgbClr val="B7156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AU" altLang="en-US"/>
            </a:p>
          </p:txBody>
        </p:sp>
        <p:sp>
          <p:nvSpPr>
            <p:cNvPr id="20493" name="Text Box 10">
              <a:extLst>
                <a:ext uri="{FF2B5EF4-FFF2-40B4-BE49-F238E27FC236}">
                  <a16:creationId xmlns:a16="http://schemas.microsoft.com/office/drawing/2014/main" id="{B38B6072-9B0C-468A-9267-746FF05E96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3" y="609"/>
              <a:ext cx="1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>
                      <a:alpha val="25882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b="1" i="1"/>
                <a:t>p</a:t>
              </a:r>
              <a:r>
                <a:rPr lang="en-GB" altLang="en-US" b="1"/>
                <a:t> / </a:t>
              </a:r>
              <a:r>
                <a:rPr lang="en-GB" altLang="en-US" b="1" i="1"/>
                <a:t>T  </a:t>
              </a:r>
              <a:r>
                <a:rPr lang="en-GB" altLang="en-US" b="1"/>
                <a:t>=  constant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1862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8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8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7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/>
      <p:bldP spid="178183" grpId="0"/>
      <p:bldP spid="178185" grpId="0"/>
      <p:bldP spid="1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F7AE4CA5-6427-49E6-BB9F-A079A2EDAE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68680" y="0"/>
            <a:ext cx="9601200" cy="1303337"/>
          </a:xfrm>
        </p:spPr>
        <p:txBody>
          <a:bodyPr/>
          <a:lstStyle/>
          <a:p>
            <a:r>
              <a:rPr lang="en-GB" altLang="en-US" dirty="0"/>
              <a:t>Avogadro’s law</a:t>
            </a:r>
          </a:p>
        </p:txBody>
      </p:sp>
      <p:grpSp>
        <p:nvGrpSpPr>
          <p:cNvPr id="192521" name="Group 9">
            <a:extLst>
              <a:ext uri="{FF2B5EF4-FFF2-40B4-BE49-F238E27FC236}">
                <a16:creationId xmlns:a16="http://schemas.microsoft.com/office/drawing/2014/main" id="{5E6BD946-3B42-45FA-A3B1-4620DA798507}"/>
              </a:ext>
            </a:extLst>
          </p:cNvPr>
          <p:cNvGrpSpPr>
            <a:grpSpLocks/>
          </p:cNvGrpSpPr>
          <p:nvPr/>
        </p:nvGrpSpPr>
        <p:grpSpPr bwMode="auto">
          <a:xfrm>
            <a:off x="1810256" y="1175107"/>
            <a:ext cx="8580781" cy="1471612"/>
            <a:chOff x="256" y="1168"/>
            <a:chExt cx="5247" cy="927"/>
          </a:xfrm>
        </p:grpSpPr>
        <p:sp>
          <p:nvSpPr>
            <p:cNvPr id="22536" name="AutoShape 4">
              <a:extLst>
                <a:ext uri="{FF2B5EF4-FFF2-40B4-BE49-F238E27FC236}">
                  <a16:creationId xmlns:a16="http://schemas.microsoft.com/office/drawing/2014/main" id="{5C23217B-57F3-4A61-8BFB-3E1C5FE109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" y="1168"/>
              <a:ext cx="5247" cy="927"/>
            </a:xfrm>
            <a:prstGeom prst="roundRect">
              <a:avLst>
                <a:gd name="adj" fmla="val 8736"/>
              </a:avLst>
            </a:prstGeom>
            <a:solidFill>
              <a:srgbClr val="FFFFCC"/>
            </a:solidFill>
            <a:ln w="38100">
              <a:solidFill>
                <a:srgbClr val="B7156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AU" altLang="en-US"/>
            </a:p>
          </p:txBody>
        </p:sp>
        <p:sp>
          <p:nvSpPr>
            <p:cNvPr id="22537" name="Text Box 5">
              <a:extLst>
                <a:ext uri="{FF2B5EF4-FFF2-40B4-BE49-F238E27FC236}">
                  <a16:creationId xmlns:a16="http://schemas.microsoft.com/office/drawing/2014/main" id="{80C90438-951A-4998-8F99-3A0477BBF5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" y="1257"/>
              <a:ext cx="4943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25000"/>
                </a:spcBef>
              </a:pPr>
              <a:r>
                <a:rPr lang="en-GB" altLang="en-US" b="1"/>
                <a:t>Avogadro’s law states that equal volumes of different gases at the same pressure and temperature will contain equal numbers of particles.</a:t>
              </a:r>
            </a:p>
          </p:txBody>
        </p:sp>
      </p:grpSp>
      <p:sp>
        <p:nvSpPr>
          <p:cNvPr id="192518" name="Text Box 6">
            <a:extLst>
              <a:ext uri="{FF2B5EF4-FFF2-40B4-BE49-F238E27FC236}">
                <a16:creationId xmlns:a16="http://schemas.microsoft.com/office/drawing/2014/main" id="{4DABC1A0-ADDB-4B49-9597-D1287E986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6875" y="3036996"/>
            <a:ext cx="794067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dirty="0"/>
              <a:t>For example, if there are 2 moles of O</a:t>
            </a:r>
            <a:r>
              <a:rPr lang="en-GB" altLang="en-US" baseline="-25000" dirty="0"/>
              <a:t>2</a:t>
            </a:r>
            <a:r>
              <a:rPr lang="en-GB" altLang="en-US" dirty="0"/>
              <a:t> in 50</a:t>
            </a:r>
            <a:r>
              <a:rPr lang="en-GB" altLang="en-US" sz="1000" dirty="0"/>
              <a:t> </a:t>
            </a:r>
            <a:r>
              <a:rPr lang="en-GB" altLang="en-US" dirty="0"/>
              <a:t>mL of oxygen gas, then there will be 2 moles of N</a:t>
            </a:r>
            <a:r>
              <a:rPr lang="en-GB" altLang="en-US" baseline="-25000" dirty="0"/>
              <a:t>2</a:t>
            </a:r>
            <a:r>
              <a:rPr lang="en-GB" altLang="en-US" dirty="0"/>
              <a:t> in 50</a:t>
            </a:r>
            <a:r>
              <a:rPr lang="en-GB" altLang="en-US" sz="1000" dirty="0"/>
              <a:t> </a:t>
            </a:r>
            <a:r>
              <a:rPr lang="en-GB" altLang="en-US" dirty="0"/>
              <a:t>mL of nitrogen gas and 2 moles of CO</a:t>
            </a:r>
            <a:r>
              <a:rPr lang="en-GB" altLang="en-US" baseline="-25000" dirty="0"/>
              <a:t>2</a:t>
            </a:r>
            <a:r>
              <a:rPr lang="en-GB" altLang="en-US" dirty="0"/>
              <a:t> in 50</a:t>
            </a:r>
            <a:r>
              <a:rPr lang="en-GB" altLang="en-US" sz="1000" dirty="0"/>
              <a:t> </a:t>
            </a:r>
            <a:r>
              <a:rPr lang="en-GB" altLang="en-US" dirty="0"/>
              <a:t>mL of carbon dioxide gas at the same temperature and pressure.</a:t>
            </a:r>
            <a:endParaRPr lang="en-US" altLang="en-US" dirty="0"/>
          </a:p>
        </p:txBody>
      </p:sp>
      <p:sp>
        <p:nvSpPr>
          <p:cNvPr id="192519" name="Text Box 7">
            <a:extLst>
              <a:ext uri="{FF2B5EF4-FFF2-40B4-BE49-F238E27FC236}">
                <a16:creationId xmlns:a16="http://schemas.microsoft.com/office/drawing/2014/main" id="{90244E60-3ECB-4F9B-AC85-121502831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6875" y="4909124"/>
            <a:ext cx="79406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dirty="0"/>
              <a:t>The volume that a gas occupies will depend on the number of moles of the gas. </a:t>
            </a:r>
            <a:endParaRPr lang="en-US" altLang="en-US"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2ADE300-B5A5-4712-8D13-9991A3013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19" y="3890157"/>
            <a:ext cx="311467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31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2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2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2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8" grpId="0"/>
      <p:bldP spid="1925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6106B224-0370-45AE-AE23-881DFA8C8CF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42859" y="39169"/>
            <a:ext cx="9601200" cy="1303337"/>
          </a:xfrm>
        </p:spPr>
        <p:txBody>
          <a:bodyPr/>
          <a:lstStyle/>
          <a:p>
            <a:r>
              <a:rPr lang="en-GB" altLang="en-US" dirty="0"/>
              <a:t>Molar volumes of gases</a:t>
            </a:r>
          </a:p>
        </p:txBody>
      </p:sp>
      <p:sp>
        <p:nvSpPr>
          <p:cNvPr id="23555" name="Text Box 3">
            <a:extLst>
              <a:ext uri="{FF2B5EF4-FFF2-40B4-BE49-F238E27FC236}">
                <a16:creationId xmlns:a16="http://schemas.microsoft.com/office/drawing/2014/main" id="{94B3A135-E53B-4E87-930F-2477ECE5DD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5501" y="1431942"/>
            <a:ext cx="87852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dirty="0"/>
              <a:t>If the temperature and pressure are fixed at convenient standard values, the molar volume of a gas can be determined. </a:t>
            </a:r>
          </a:p>
        </p:txBody>
      </p:sp>
      <p:grpSp>
        <p:nvGrpSpPr>
          <p:cNvPr id="194574" name="Group 14">
            <a:extLst>
              <a:ext uri="{FF2B5EF4-FFF2-40B4-BE49-F238E27FC236}">
                <a16:creationId xmlns:a16="http://schemas.microsoft.com/office/drawing/2014/main" id="{8650A889-E7FB-46FA-88E4-B325E17EAA47}"/>
              </a:ext>
            </a:extLst>
          </p:cNvPr>
          <p:cNvGrpSpPr>
            <a:grpSpLocks/>
          </p:cNvGrpSpPr>
          <p:nvPr/>
        </p:nvGrpSpPr>
        <p:grpSpPr bwMode="auto">
          <a:xfrm>
            <a:off x="2310029" y="2724145"/>
            <a:ext cx="8481988" cy="1403350"/>
            <a:chOff x="433" y="1289"/>
            <a:chExt cx="4893" cy="884"/>
          </a:xfrm>
        </p:grpSpPr>
        <p:sp>
          <p:nvSpPr>
            <p:cNvPr id="23564" name="AutoShape 4">
              <a:extLst>
                <a:ext uri="{FF2B5EF4-FFF2-40B4-BE49-F238E27FC236}">
                  <a16:creationId xmlns:a16="http://schemas.microsoft.com/office/drawing/2014/main" id="{0603C70E-03B8-4F9A-A790-D07B33DA37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" y="1289"/>
              <a:ext cx="4893" cy="884"/>
            </a:xfrm>
            <a:prstGeom prst="roundRect">
              <a:avLst>
                <a:gd name="adj" fmla="val 11426"/>
              </a:avLst>
            </a:prstGeom>
            <a:solidFill>
              <a:srgbClr val="FFFFCC"/>
            </a:solidFill>
            <a:ln w="38100">
              <a:solidFill>
                <a:srgbClr val="B7156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AU" altLang="en-US"/>
            </a:p>
          </p:txBody>
        </p:sp>
        <p:sp>
          <p:nvSpPr>
            <p:cNvPr id="23565" name="Text Box 6">
              <a:extLst>
                <a:ext uri="{FF2B5EF4-FFF2-40B4-BE49-F238E27FC236}">
                  <a16:creationId xmlns:a16="http://schemas.microsoft.com/office/drawing/2014/main" id="{F9A31B32-62EE-421D-950A-0B8E0FAE93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" y="1357"/>
              <a:ext cx="4829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10066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b="1" dirty="0"/>
                <a:t>At standard temperature and pressure (273</a:t>
              </a:r>
              <a:r>
                <a:rPr lang="en-GB" altLang="en-US" sz="1000" b="1" dirty="0"/>
                <a:t> </a:t>
              </a:r>
              <a:r>
                <a:rPr lang="en-GB" altLang="en-US" b="1" dirty="0"/>
                <a:t>K &amp; 100</a:t>
              </a:r>
              <a:r>
                <a:rPr lang="en-GB" altLang="en-US" sz="1000" b="1" dirty="0"/>
                <a:t> </a:t>
              </a:r>
              <a:r>
                <a:rPr lang="en-GB" altLang="en-US" b="1" dirty="0"/>
                <a:t>kPa), 1 mole of any gas occupies a volume of 22.71 L. </a:t>
              </a:r>
            </a:p>
          </p:txBody>
        </p:sp>
      </p:grpSp>
      <p:sp>
        <p:nvSpPr>
          <p:cNvPr id="194567" name="AutoShape 7">
            <a:extLst>
              <a:ext uri="{FF2B5EF4-FFF2-40B4-BE49-F238E27FC236}">
                <a16:creationId xmlns:a16="http://schemas.microsoft.com/office/drawing/2014/main" id="{9449ACF0-5FE1-4375-B5D4-5317840CB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0029" y="4306824"/>
            <a:ext cx="8464550" cy="2474912"/>
          </a:xfrm>
          <a:prstGeom prst="roundRect">
            <a:avLst>
              <a:gd name="adj" fmla="val 6389"/>
            </a:avLst>
          </a:prstGeom>
          <a:solidFill>
            <a:srgbClr val="F7B9D7"/>
          </a:solidFill>
          <a:ln w="38100">
            <a:solidFill>
              <a:srgbClr val="B7156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GB" altLang="en-US"/>
          </a:p>
        </p:txBody>
      </p:sp>
      <p:sp>
        <p:nvSpPr>
          <p:cNvPr id="194568" name="Text Box 8">
            <a:extLst>
              <a:ext uri="{FF2B5EF4-FFF2-40B4-BE49-F238E27FC236}">
                <a16:creationId xmlns:a16="http://schemas.microsoft.com/office/drawing/2014/main" id="{DE0CE6A2-D349-44FA-BC5B-0FA0BCF37D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5429" y="4424231"/>
            <a:ext cx="820578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="1" dirty="0"/>
              <a:t>Example: </a:t>
            </a:r>
            <a:r>
              <a:rPr lang="en-GB" altLang="en-US" dirty="0"/>
              <a:t>What volume does 5 moles of CO</a:t>
            </a:r>
            <a:r>
              <a:rPr lang="en-GB" altLang="en-US" baseline="-25000" dirty="0"/>
              <a:t>2</a:t>
            </a:r>
            <a:r>
              <a:rPr lang="en-GB" altLang="en-US" dirty="0"/>
              <a:t> occupy at standard temperature and pressure?</a:t>
            </a:r>
          </a:p>
        </p:txBody>
      </p:sp>
      <p:sp>
        <p:nvSpPr>
          <p:cNvPr id="194569" name="Text Box 9">
            <a:extLst>
              <a:ext uri="{FF2B5EF4-FFF2-40B4-BE49-F238E27FC236}">
                <a16:creationId xmlns:a16="http://schemas.microsoft.com/office/drawing/2014/main" id="{3DF260A8-600B-4277-8CC2-E3C1027CB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5624" y="5274277"/>
            <a:ext cx="6321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dirty="0"/>
              <a:t>volume occupied = no. moles × molar volume</a:t>
            </a:r>
          </a:p>
        </p:txBody>
      </p:sp>
      <p:sp>
        <p:nvSpPr>
          <p:cNvPr id="194570" name="Text Box 10">
            <a:extLst>
              <a:ext uri="{FF2B5EF4-FFF2-40B4-BE49-F238E27FC236}">
                <a16:creationId xmlns:a16="http://schemas.microsoft.com/office/drawing/2014/main" id="{2C1AF05F-B55B-41B2-9E5C-AFBD9BFE1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4851" y="5799304"/>
            <a:ext cx="17414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dirty="0"/>
              <a:t>= 5 × 22.71</a:t>
            </a:r>
          </a:p>
        </p:txBody>
      </p:sp>
      <p:sp>
        <p:nvSpPr>
          <p:cNvPr id="194571" name="Text Box 11">
            <a:extLst>
              <a:ext uri="{FF2B5EF4-FFF2-40B4-BE49-F238E27FC236}">
                <a16:creationId xmlns:a16="http://schemas.microsoft.com/office/drawing/2014/main" id="{C3BB4739-6D6E-45D1-BEC7-6A5D95AE4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4851" y="6261267"/>
            <a:ext cx="16478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="1" dirty="0"/>
              <a:t>= 113.55 L</a:t>
            </a:r>
          </a:p>
        </p:txBody>
      </p:sp>
    </p:spTree>
    <p:extLst>
      <p:ext uri="{BB962C8B-B14F-4D97-AF65-F5344CB8AC3E}">
        <p14:creationId xmlns:p14="http://schemas.microsoft.com/office/powerpoint/2010/main" val="836074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4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94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94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94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94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7" grpId="0" animBg="1"/>
      <p:bldP spid="194568" grpId="0"/>
      <p:bldP spid="194569" grpId="0"/>
      <p:bldP spid="194570" grpId="0"/>
      <p:bldP spid="19457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B4878E5-0541-48A7-AB93-F6412FE03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298448"/>
            <a:ext cx="4080887" cy="37307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 dirty="0"/>
              <a:t>One mole of any gas occupies </a:t>
            </a:r>
            <a:r>
              <a:rPr lang="en-US" sz="5900" spc="-100" dirty="0" smtClean="0"/>
              <a:t>22.71 L </a:t>
            </a:r>
            <a:r>
              <a:rPr lang="en-US" sz="5900" spc="-100" dirty="0"/>
              <a:t>at STP</a:t>
            </a:r>
          </a:p>
        </p:txBody>
      </p:sp>
      <p:pic>
        <p:nvPicPr>
          <p:cNvPr id="29698" name="Picture 2" descr="Image result for molar volume of a gas equation">
            <a:hlinkClick r:id="rId2"/>
            <a:extLst>
              <a:ext uri="{FF2B5EF4-FFF2-40B4-BE49-F238E27FC236}">
                <a16:creationId xmlns:a16="http://schemas.microsoft.com/office/drawing/2014/main" id="{6AC4B891-A42A-48B0-A2F3-BD103494F44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20640" y="1148623"/>
            <a:ext cx="6367271" cy="4552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15262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B4878E5-0541-48A7-AB93-F6412FE03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1298448"/>
            <a:ext cx="3258688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spc="-100" dirty="0"/>
              <a:t>One mole of any gas occupies </a:t>
            </a:r>
            <a:r>
              <a:rPr lang="en-US" sz="4600" spc="-100" dirty="0" smtClean="0"/>
              <a:t>22.71 L </a:t>
            </a:r>
            <a:r>
              <a:rPr lang="en-US" sz="4600" spc="-100" dirty="0"/>
              <a:t>at STP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5A184916-FA4B-4DA9-B1E6-7359B199F0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9252" y="759599"/>
            <a:ext cx="6010046" cy="533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7597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Ideal Gas Law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PV = </a:t>
            </a:r>
            <a:r>
              <a:rPr lang="en-AU" dirty="0" err="1" smtClean="0"/>
              <a:t>nRT</a:t>
            </a:r>
            <a:endParaRPr lang="en-AU" dirty="0" smtClean="0"/>
          </a:p>
          <a:p>
            <a:endParaRPr lang="en-AU" dirty="0"/>
          </a:p>
          <a:p>
            <a:r>
              <a:rPr lang="en-AU" dirty="0" smtClean="0"/>
              <a:t>P = pressure, </a:t>
            </a:r>
            <a:r>
              <a:rPr lang="en-AU" dirty="0" err="1" smtClean="0"/>
              <a:t>kPa</a:t>
            </a:r>
            <a:endParaRPr lang="en-AU" dirty="0" smtClean="0"/>
          </a:p>
          <a:p>
            <a:r>
              <a:rPr lang="en-AU" dirty="0" smtClean="0"/>
              <a:t>V = Volume, L</a:t>
            </a:r>
          </a:p>
          <a:p>
            <a:r>
              <a:rPr lang="en-AU" dirty="0"/>
              <a:t>n</a:t>
            </a:r>
            <a:r>
              <a:rPr lang="en-AU" dirty="0" smtClean="0"/>
              <a:t> = moles, </a:t>
            </a:r>
            <a:r>
              <a:rPr lang="en-AU" dirty="0" err="1" smtClean="0"/>
              <a:t>mol</a:t>
            </a:r>
            <a:endParaRPr lang="en-AU" dirty="0" smtClean="0"/>
          </a:p>
          <a:p>
            <a:r>
              <a:rPr lang="en-AU" dirty="0" smtClean="0"/>
              <a:t>R = 8.314 J K</a:t>
            </a:r>
            <a:r>
              <a:rPr lang="en-AU" baseline="30000" dirty="0" smtClean="0"/>
              <a:t>-1</a:t>
            </a:r>
            <a:r>
              <a:rPr lang="en-AU" dirty="0" smtClean="0"/>
              <a:t> mol</a:t>
            </a:r>
            <a:r>
              <a:rPr lang="en-AU" baseline="30000" dirty="0" smtClean="0"/>
              <a:t>-1</a:t>
            </a:r>
          </a:p>
          <a:p>
            <a:r>
              <a:rPr lang="en-AU" dirty="0" smtClean="0"/>
              <a:t>T = Temperature, K</a:t>
            </a:r>
          </a:p>
          <a:p>
            <a:endParaRPr lang="en-AU" baseline="30000" dirty="0"/>
          </a:p>
        </p:txBody>
      </p:sp>
      <p:sp>
        <p:nvSpPr>
          <p:cNvPr id="4" name="TextBox 3"/>
          <p:cNvSpPr txBox="1"/>
          <p:nvPr/>
        </p:nvSpPr>
        <p:spPr>
          <a:xfrm>
            <a:off x="4639897" y="3954790"/>
            <a:ext cx="2701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 smtClean="0"/>
              <a:t>STP: 100 </a:t>
            </a:r>
            <a:r>
              <a:rPr lang="en-AU" sz="2800" dirty="0" err="1" smtClean="0"/>
              <a:t>kPa</a:t>
            </a:r>
            <a:r>
              <a:rPr lang="en-AU" sz="2800" dirty="0" smtClean="0"/>
              <a:t>, 0 C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039" y="2031020"/>
            <a:ext cx="3844848" cy="384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05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558B6791-E257-4C9C-B1D6-87306A77B2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6171" y="1110733"/>
            <a:ext cx="9473437" cy="5492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altLang="en-US" i="1" dirty="0" err="1"/>
              <a:t>pV</a:t>
            </a:r>
            <a:r>
              <a:rPr lang="en-GB" altLang="en-US" dirty="0"/>
              <a:t> / </a:t>
            </a:r>
            <a:r>
              <a:rPr lang="en-GB" altLang="en-US" i="1" dirty="0"/>
              <a:t>T</a:t>
            </a:r>
            <a:r>
              <a:rPr lang="en-GB" altLang="en-US" dirty="0"/>
              <a:t> graph: calculating number of moles </a:t>
            </a:r>
          </a:p>
        </p:txBody>
      </p:sp>
      <p:sp>
        <p:nvSpPr>
          <p:cNvPr id="25604" name="Text Box 10">
            <a:extLst>
              <a:ext uri="{FF2B5EF4-FFF2-40B4-BE49-F238E27FC236}">
                <a16:creationId xmlns:a16="http://schemas.microsoft.com/office/drawing/2014/main" id="{9831CEB1-3CEF-40FC-BAFA-9EAC6480BE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628" y="1856277"/>
            <a:ext cx="8301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00">
                    <a:alpha val="2588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dirty="0"/>
              <a:t>Plotting </a:t>
            </a:r>
            <a:r>
              <a:rPr lang="en-GB" altLang="en-US" i="1" dirty="0" err="1"/>
              <a:t>pV</a:t>
            </a:r>
            <a:r>
              <a:rPr lang="en-GB" altLang="en-US" dirty="0"/>
              <a:t> against </a:t>
            </a:r>
            <a:r>
              <a:rPr lang="en-GB" altLang="en-US" i="1" dirty="0"/>
              <a:t>T</a:t>
            </a:r>
            <a:r>
              <a:rPr lang="en-GB" altLang="en-US" dirty="0"/>
              <a:t> for an ideal gas:</a:t>
            </a:r>
          </a:p>
        </p:txBody>
      </p:sp>
      <p:sp>
        <p:nvSpPr>
          <p:cNvPr id="116746" name="TextBox 13">
            <a:extLst>
              <a:ext uri="{FF2B5EF4-FFF2-40B4-BE49-F238E27FC236}">
                <a16:creationId xmlns:a16="http://schemas.microsoft.com/office/drawing/2014/main" id="{E3299D5C-3420-4196-9914-7D8C4D0A9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4597" y="2509746"/>
            <a:ext cx="414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7B9D7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i="1" dirty="0" err="1"/>
              <a:t>pV</a:t>
            </a:r>
            <a:r>
              <a:rPr lang="en-GB" altLang="en-US" dirty="0"/>
              <a:t> = </a:t>
            </a:r>
            <a:r>
              <a:rPr lang="en-GB" altLang="en-US" i="1" dirty="0" err="1"/>
              <a:t>nRT</a:t>
            </a:r>
            <a:r>
              <a:rPr lang="en-GB" altLang="en-US" dirty="0"/>
              <a:t>, so </a:t>
            </a:r>
            <a:r>
              <a:rPr lang="en-GB" altLang="en-US" i="1" dirty="0" err="1"/>
              <a:t>pV</a:t>
            </a:r>
            <a:r>
              <a:rPr lang="en-GB" altLang="en-US" dirty="0"/>
              <a:t> / </a:t>
            </a:r>
            <a:r>
              <a:rPr lang="en-GB" altLang="en-US" i="1" dirty="0"/>
              <a:t>T</a:t>
            </a:r>
            <a:r>
              <a:rPr lang="en-GB" altLang="en-US" dirty="0"/>
              <a:t> = </a:t>
            </a:r>
            <a:r>
              <a:rPr lang="en-GB" altLang="en-US" i="1" dirty="0" err="1"/>
              <a:t>nR</a:t>
            </a:r>
            <a:endParaRPr lang="en-GB" altLang="en-US" i="1" dirty="0"/>
          </a:p>
        </p:txBody>
      </p:sp>
      <p:sp>
        <p:nvSpPr>
          <p:cNvPr id="116749" name="TextBox 13">
            <a:extLst>
              <a:ext uri="{FF2B5EF4-FFF2-40B4-BE49-F238E27FC236}">
                <a16:creationId xmlns:a16="http://schemas.microsoft.com/office/drawing/2014/main" id="{7CEB0F15-AA9D-4BB9-9C51-8A5F3FAB55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7872" y="4262080"/>
            <a:ext cx="8613775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7B9D7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i="1" dirty="0"/>
              <a:t>R</a:t>
            </a:r>
            <a:r>
              <a:rPr lang="en-GB" altLang="en-US" dirty="0"/>
              <a:t> is a constant, the number of moles can be calculated from the gradient.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en-US" dirty="0"/>
              <a:t>n = </a:t>
            </a:r>
            <a:r>
              <a:rPr lang="en-GB" altLang="en-US" dirty="0" err="1"/>
              <a:t>pV</a:t>
            </a:r>
            <a:r>
              <a:rPr lang="en-GB" altLang="en-US" dirty="0"/>
              <a:t>/RT</a:t>
            </a:r>
          </a:p>
        </p:txBody>
      </p:sp>
      <p:sp>
        <p:nvSpPr>
          <p:cNvPr id="116750" name="TextBox 13">
            <a:extLst>
              <a:ext uri="{FF2B5EF4-FFF2-40B4-BE49-F238E27FC236}">
                <a16:creationId xmlns:a16="http://schemas.microsoft.com/office/drawing/2014/main" id="{2FEF0F11-27F6-4544-A41D-4D3B539AB6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4156" y="3422709"/>
            <a:ext cx="70483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7B9D7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dirty="0"/>
              <a:t>Therefore gradient of the graph is equal to </a:t>
            </a:r>
            <a:r>
              <a:rPr lang="en-GB" altLang="en-US" i="1" dirty="0" err="1"/>
              <a:t>nR</a:t>
            </a:r>
            <a:r>
              <a:rPr lang="en-GB" altLang="en-US" dirty="0"/>
              <a:t>.</a:t>
            </a:r>
          </a:p>
        </p:txBody>
      </p:sp>
      <p:pic>
        <p:nvPicPr>
          <p:cNvPr id="116751" name="Picture 15" descr="pV_T_graph">
            <a:extLst>
              <a:ext uri="{FF2B5EF4-FFF2-40B4-BE49-F238E27FC236}">
                <a16:creationId xmlns:a16="http://schemas.microsoft.com/office/drawing/2014/main" id="{52D98F79-ACCF-4E8E-B996-EB6141371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11" y="3537703"/>
            <a:ext cx="3167062" cy="299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6186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6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6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6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6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6" grpId="0"/>
      <p:bldP spid="116749" grpId="0"/>
      <p:bldP spid="11675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5EB0A-00E0-4A3A-B994-F303A6F8C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ECEDF-F51B-41EF-A2EC-EAA19F724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800" dirty="0"/>
              <a:t>Discuss the benefits and drawbacks of using hydrocarbons as fuels, including the effect on the environment.</a:t>
            </a:r>
          </a:p>
          <a:p>
            <a:endParaRPr lang="en-AU" sz="2800" dirty="0"/>
          </a:p>
          <a:p>
            <a:r>
              <a:rPr lang="en-AU" sz="2800" dirty="0"/>
              <a:t>Compare the effectiveness and suitability of different fuels, including </a:t>
            </a:r>
            <a:r>
              <a:rPr lang="en-AU" sz="2800" b="1" dirty="0"/>
              <a:t>hydrocarbons and biofuels </a:t>
            </a:r>
            <a:r>
              <a:rPr lang="en-AU" sz="2800" dirty="0"/>
              <a:t>(biogas, biodiesel, bioethanol), and suggest why certain fuels are used.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2598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161" y="202500"/>
            <a:ext cx="7571677" cy="6418179"/>
          </a:xfrm>
        </p:spPr>
      </p:pic>
    </p:spTree>
    <p:extLst>
      <p:ext uri="{BB962C8B-B14F-4D97-AF65-F5344CB8AC3E}">
        <p14:creationId xmlns:p14="http://schemas.microsoft.com/office/powerpoint/2010/main" val="155085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Energy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979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Enthalpy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The internal energy of the system.</a:t>
            </a:r>
          </a:p>
          <a:p>
            <a:endParaRPr lang="en-AU" dirty="0"/>
          </a:p>
          <a:p>
            <a:r>
              <a:rPr lang="en-AU" dirty="0" smtClean="0"/>
              <a:t>The symbol, H (J or kJ).</a:t>
            </a:r>
          </a:p>
          <a:p>
            <a:endParaRPr lang="en-AU" dirty="0"/>
          </a:p>
          <a:p>
            <a:r>
              <a:rPr lang="en-AU" dirty="0" smtClean="0"/>
              <a:t>Change in enthalpy, </a:t>
            </a:r>
            <a:r>
              <a:rPr lang="el-GR" dirty="0" smtClean="0"/>
              <a:t>Δ</a:t>
            </a:r>
            <a:r>
              <a:rPr lang="en-AU" dirty="0" smtClean="0"/>
              <a:t>H (J or kJ)</a:t>
            </a:r>
          </a:p>
          <a:p>
            <a:endParaRPr lang="en-AU" dirty="0"/>
          </a:p>
          <a:p>
            <a:r>
              <a:rPr lang="en-AU" dirty="0" smtClean="0"/>
              <a:t>ΔH = H (products) – H (reactants)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2483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9259" t="33556" r="8148" b="19037"/>
          <a:stretch/>
        </p:blipFill>
        <p:spPr>
          <a:xfrm>
            <a:off x="609600" y="1301463"/>
            <a:ext cx="113284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14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Draw a labelled energy profile diagram with reactants (15 kJ) and products (35 kJ) and an activation energy of (40 kJ). </a:t>
            </a:r>
          </a:p>
          <a:p>
            <a:endParaRPr lang="en-AU" dirty="0"/>
          </a:p>
          <a:p>
            <a:r>
              <a:rPr lang="en-AU" dirty="0" smtClean="0"/>
              <a:t>Calculate the enthalpy of the reaction (</a:t>
            </a:r>
            <a:r>
              <a:rPr lang="el-GR" dirty="0" smtClean="0"/>
              <a:t>Δ</a:t>
            </a:r>
            <a:r>
              <a:rPr lang="en-AU" dirty="0" smtClean="0"/>
              <a:t>H).</a:t>
            </a:r>
          </a:p>
          <a:p>
            <a:endParaRPr lang="en-AU" dirty="0"/>
          </a:p>
          <a:p>
            <a:r>
              <a:rPr lang="en-AU" dirty="0" smtClean="0"/>
              <a:t>Is this reaction exothermic or endothermic?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8712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Heat of Combustion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You will need to apply the rule:</a:t>
            </a:r>
          </a:p>
          <a:p>
            <a:endParaRPr lang="en-AU" dirty="0"/>
          </a:p>
          <a:p>
            <a:r>
              <a:rPr lang="en-AU" sz="2000" b="1" dirty="0"/>
              <a:t>∆H = </a:t>
            </a:r>
            <a:r>
              <a:rPr lang="en-AU" sz="2000" b="1" dirty="0">
                <a:sym typeface="Symbol" panose="05050102010706020507" pitchFamily="18" charset="2"/>
              </a:rPr>
              <a:t></a:t>
            </a:r>
            <a:r>
              <a:rPr lang="en-AU" sz="2000" b="1" dirty="0"/>
              <a:t> </a:t>
            </a:r>
            <a:r>
              <a:rPr lang="en-AU" sz="2000" b="1" dirty="0" err="1"/>
              <a:t>mc∆T</a:t>
            </a:r>
            <a:r>
              <a:rPr lang="en-AU" sz="2000" dirty="0"/>
              <a:t> 	where ∆H = enthalpy change (J)</a:t>
            </a:r>
          </a:p>
          <a:p>
            <a:r>
              <a:rPr lang="en-AU" sz="2000" dirty="0"/>
              <a:t>		</a:t>
            </a:r>
            <a:r>
              <a:rPr lang="en-AU" sz="2000" dirty="0" smtClean="0"/>
              <a:t>m </a:t>
            </a:r>
            <a:r>
              <a:rPr lang="en-AU" sz="2000" dirty="0"/>
              <a:t>= mass of water being heated by the burning alcohol (kg)</a:t>
            </a:r>
          </a:p>
          <a:p>
            <a:r>
              <a:rPr lang="en-AU" sz="2000" dirty="0"/>
              <a:t>		</a:t>
            </a:r>
            <a:r>
              <a:rPr lang="en-AU" sz="2000" dirty="0" smtClean="0"/>
              <a:t>c </a:t>
            </a:r>
            <a:r>
              <a:rPr lang="en-AU" sz="2000" dirty="0"/>
              <a:t>= specific heat capacity of the water being heated (4.18 x 10</a:t>
            </a:r>
            <a:r>
              <a:rPr lang="en-AU" sz="2000" baseline="30000" dirty="0"/>
              <a:t>3</a:t>
            </a:r>
            <a:r>
              <a:rPr lang="en-AU" sz="2000" dirty="0"/>
              <a:t> J kg</a:t>
            </a:r>
            <a:r>
              <a:rPr lang="en-AU" sz="2000" baseline="30000" dirty="0"/>
              <a:t>-1</a:t>
            </a:r>
            <a:r>
              <a:rPr lang="en-AU" sz="2000" dirty="0"/>
              <a:t> °C</a:t>
            </a:r>
            <a:r>
              <a:rPr lang="en-AU" sz="2000" baseline="30000" dirty="0"/>
              <a:t>-1</a:t>
            </a:r>
            <a:r>
              <a:rPr lang="en-AU" sz="2000" dirty="0"/>
              <a:t>)</a:t>
            </a:r>
          </a:p>
          <a:p>
            <a:r>
              <a:rPr lang="en-AU" sz="2000" dirty="0"/>
              <a:t>		</a:t>
            </a:r>
            <a:r>
              <a:rPr lang="en-AU" sz="2000" dirty="0" smtClean="0"/>
              <a:t>∆</a:t>
            </a:r>
            <a:r>
              <a:rPr lang="en-AU" sz="2000" dirty="0"/>
              <a:t>T = change in temperature of water being heated (°C)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6242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Practice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b="1" dirty="0" smtClean="0"/>
              <a:t>Kinetic Theory:</a:t>
            </a:r>
            <a:r>
              <a:rPr lang="en-AU" dirty="0" smtClean="0"/>
              <a:t> 	</a:t>
            </a:r>
            <a:r>
              <a:rPr lang="en-AU" dirty="0" err="1" smtClean="0"/>
              <a:t>Lucarelli</a:t>
            </a:r>
            <a:r>
              <a:rPr lang="en-AU" dirty="0" smtClean="0"/>
              <a:t> Set 1 p 5-6</a:t>
            </a:r>
          </a:p>
          <a:p>
            <a:endParaRPr lang="en-AU" dirty="0"/>
          </a:p>
          <a:p>
            <a:r>
              <a:rPr lang="en-AU" b="1" dirty="0" smtClean="0"/>
              <a:t>Ideal Gases:</a:t>
            </a:r>
            <a:r>
              <a:rPr lang="en-AU" dirty="0" smtClean="0"/>
              <a:t> 		STAWA Set 26 p 163-164</a:t>
            </a:r>
            <a:endParaRPr lang="en-AU" b="1" dirty="0" smtClean="0"/>
          </a:p>
          <a:p>
            <a:endParaRPr lang="en-AU" dirty="0"/>
          </a:p>
          <a:p>
            <a:r>
              <a:rPr lang="en-AU" b="1" dirty="0" smtClean="0"/>
              <a:t>Energy: 		</a:t>
            </a:r>
            <a:r>
              <a:rPr lang="en-AU" dirty="0" err="1" smtClean="0"/>
              <a:t>Lucarelli</a:t>
            </a:r>
            <a:r>
              <a:rPr lang="en-AU" dirty="0" smtClean="0"/>
              <a:t> Chapter 13 Set 22 p 111-114</a:t>
            </a:r>
          </a:p>
          <a:p>
            <a:pPr marL="0" indent="0">
              <a:buNone/>
            </a:pPr>
            <a:r>
              <a:rPr lang="en-AU" dirty="0"/>
              <a:t>	</a:t>
            </a:r>
            <a:r>
              <a:rPr lang="en-AU" dirty="0" smtClean="0"/>
              <a:t>		STAWA Set 38 and 39 p 193-196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6478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260088"/>
            <a:ext cx="9601196" cy="461578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AU" dirty="0" smtClean="0"/>
              <a:t>A sample of hex-2-ene is made to react with hydrochloric acid. Write a chemical equation to illustrate this reaction. Note all possible isomers and name the products.</a:t>
            </a:r>
          </a:p>
          <a:p>
            <a:pPr>
              <a:lnSpc>
                <a:spcPct val="150000"/>
              </a:lnSpc>
            </a:pPr>
            <a:endParaRPr lang="en-AU" dirty="0"/>
          </a:p>
          <a:p>
            <a:pPr>
              <a:lnSpc>
                <a:spcPct val="150000"/>
              </a:lnSpc>
            </a:pPr>
            <a:r>
              <a:rPr lang="en-AU" dirty="0" smtClean="0"/>
              <a:t>A sample of 4-iodopent-2-ene is made to react with bromine water. </a:t>
            </a:r>
            <a:r>
              <a:rPr lang="en-AU" dirty="0"/>
              <a:t>Write a chemical equation to illustrate this reaction. Note all </a:t>
            </a:r>
            <a:r>
              <a:rPr lang="en-AU" dirty="0" smtClean="0"/>
              <a:t>possible isomers and name the product.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6783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Review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AU" smtClean="0"/>
              <a:t>Propene is made to react with hydrogen gas in the presence of a platinum catalyst. The resulting product (2.03 g) is then combusted in excess oxygen gas. What volume of O</a:t>
            </a:r>
            <a:r>
              <a:rPr lang="en-AU" baseline="-25000" smtClean="0"/>
              <a:t>2</a:t>
            </a:r>
            <a:r>
              <a:rPr lang="en-AU" smtClean="0"/>
              <a:t> is required to completely react with the abovementioned product at STP?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7898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607" y="268487"/>
            <a:ext cx="10832122" cy="563994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AU" sz="2400" dirty="0" smtClean="0"/>
              <a:t>The major component of petrol (octane, 6.70 g) is combusted in a </a:t>
            </a:r>
            <a:r>
              <a:rPr lang="en-AU" sz="2400" b="1" dirty="0" smtClean="0"/>
              <a:t>limited</a:t>
            </a:r>
            <a:r>
              <a:rPr lang="en-AU" sz="2400" dirty="0" smtClean="0"/>
              <a:t> amount of oxygen. The carbon containing gas produced was stored in a 1.5 L container at 45 C. </a:t>
            </a:r>
          </a:p>
          <a:p>
            <a:pPr>
              <a:lnSpc>
                <a:spcPct val="150000"/>
              </a:lnSpc>
            </a:pPr>
            <a:r>
              <a:rPr lang="en-AU" sz="2400" dirty="0" smtClean="0"/>
              <a:t>A) What is the pressure in the container in </a:t>
            </a:r>
            <a:r>
              <a:rPr lang="en-AU" sz="2400" dirty="0" err="1" smtClean="0"/>
              <a:t>kPa</a:t>
            </a:r>
            <a:r>
              <a:rPr lang="en-AU" sz="2400" dirty="0" smtClean="0"/>
              <a:t>? (</a:t>
            </a:r>
            <a:r>
              <a:rPr lang="en-AU" sz="2400" b="1" dirty="0"/>
              <a:t>6</a:t>
            </a:r>
            <a:r>
              <a:rPr lang="en-AU" sz="2400" b="1" dirty="0" smtClean="0"/>
              <a:t> marks</a:t>
            </a:r>
            <a:r>
              <a:rPr lang="en-AU" sz="2400" dirty="0" smtClean="0"/>
              <a:t>) </a:t>
            </a:r>
          </a:p>
          <a:p>
            <a:pPr>
              <a:lnSpc>
                <a:spcPct val="150000"/>
              </a:lnSpc>
            </a:pPr>
            <a:r>
              <a:rPr lang="en-AU" sz="2400" dirty="0" smtClean="0"/>
              <a:t>B) The change in enthalpy is -5100 kJ and the initial enthalpy of the reactants is 7050 kJ. What is the enthalpy of the products? (</a:t>
            </a:r>
            <a:r>
              <a:rPr lang="en-AU" sz="2400" b="1" dirty="0" smtClean="0"/>
              <a:t>1 mark</a:t>
            </a:r>
            <a:r>
              <a:rPr lang="en-AU" sz="2400" dirty="0" smtClean="0"/>
              <a:t>) </a:t>
            </a:r>
          </a:p>
          <a:p>
            <a:pPr>
              <a:lnSpc>
                <a:spcPct val="150000"/>
              </a:lnSpc>
            </a:pPr>
            <a:r>
              <a:rPr lang="en-AU" sz="2400" dirty="0" smtClean="0"/>
              <a:t>C) Given the activation energy of the combustion is 900 kJ, draw an energy profile diagram to represent the progress of this reaction. (</a:t>
            </a:r>
            <a:r>
              <a:rPr lang="en-AU" sz="2400" b="1" dirty="0"/>
              <a:t>8</a:t>
            </a:r>
            <a:r>
              <a:rPr lang="en-AU" sz="2400" b="1" dirty="0" smtClean="0"/>
              <a:t> marks</a:t>
            </a:r>
            <a:r>
              <a:rPr lang="en-AU" sz="24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AU" sz="2400" dirty="0" smtClean="0"/>
              <a:t>D) Explain, using your knowledge of ideal gases, how the pressure exerted and energy released in this reaction would change if the octane was burned in </a:t>
            </a:r>
            <a:r>
              <a:rPr lang="en-AU" sz="2400" b="1" dirty="0" smtClean="0"/>
              <a:t>excess</a:t>
            </a:r>
            <a:r>
              <a:rPr lang="en-AU" sz="2400" dirty="0" smtClean="0"/>
              <a:t> oxygen. (short answer </a:t>
            </a:r>
            <a:r>
              <a:rPr lang="en-AU" sz="2400" b="1" dirty="0"/>
              <a:t>4</a:t>
            </a:r>
            <a:r>
              <a:rPr lang="en-AU" sz="2400" b="1" dirty="0" smtClean="0"/>
              <a:t> marks</a:t>
            </a:r>
            <a:r>
              <a:rPr lang="en-AU" sz="2400" dirty="0" smtClean="0"/>
              <a:t>, long answer </a:t>
            </a:r>
            <a:r>
              <a:rPr lang="en-AU" sz="2400" b="1" dirty="0" smtClean="0"/>
              <a:t>10 marks</a:t>
            </a:r>
            <a:r>
              <a:rPr lang="en-AU" sz="2400" dirty="0" smtClean="0"/>
              <a:t>)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71334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DDA98-28EA-4647-A221-4130D255F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Fuels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EDAAC-4271-4988-AC0F-701C9145A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Fuels: substances that release heat energy when they are combusted.</a:t>
            </a:r>
          </a:p>
          <a:p>
            <a:endParaRPr lang="en-AU" dirty="0"/>
          </a:p>
          <a:p>
            <a:r>
              <a:rPr lang="en-AU" b="1" dirty="0"/>
              <a:t>Fossil fuels</a:t>
            </a:r>
            <a:r>
              <a:rPr lang="en-AU" dirty="0"/>
              <a:t>: 		</a:t>
            </a:r>
            <a:r>
              <a:rPr lang="en-AU" dirty="0" smtClean="0"/>
              <a:t>	coal</a:t>
            </a:r>
            <a:r>
              <a:rPr lang="en-AU" dirty="0"/>
              <a:t>, oil, natural gas</a:t>
            </a:r>
          </a:p>
          <a:p>
            <a:r>
              <a:rPr lang="en-AU" b="1" dirty="0"/>
              <a:t>Biofuels</a:t>
            </a:r>
            <a:r>
              <a:rPr lang="en-AU" dirty="0"/>
              <a:t>: 			biodiesel, bioethanol, biogas</a:t>
            </a:r>
          </a:p>
          <a:p>
            <a:endParaRPr lang="en-AU" dirty="0"/>
          </a:p>
          <a:p>
            <a:r>
              <a:rPr lang="en-AU" dirty="0"/>
              <a:t>These fuels produce varying amounts of </a:t>
            </a:r>
            <a:r>
              <a:rPr lang="en-AU" b="1" dirty="0"/>
              <a:t>energy</a:t>
            </a:r>
            <a:r>
              <a:rPr lang="en-AU" dirty="0"/>
              <a:t> and </a:t>
            </a:r>
            <a:r>
              <a:rPr lang="en-AU" b="1" dirty="0"/>
              <a:t>carbon emissions </a:t>
            </a:r>
            <a:r>
              <a:rPr lang="en-AU" dirty="0"/>
              <a:t>(CO</a:t>
            </a:r>
            <a:r>
              <a:rPr lang="en-AU" baseline="-25000" dirty="0"/>
              <a:t>2</a:t>
            </a:r>
            <a:r>
              <a:rPr lang="en-A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5473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607" y="268487"/>
            <a:ext cx="10832122" cy="563994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AU" sz="2400" dirty="0" smtClean="0"/>
              <a:t>The major component of petrol (octane, 6.70 g) is combusted in a </a:t>
            </a:r>
            <a:r>
              <a:rPr lang="en-AU" sz="2400" b="1" dirty="0" smtClean="0"/>
              <a:t>limited</a:t>
            </a:r>
            <a:r>
              <a:rPr lang="en-AU" sz="2400" dirty="0" smtClean="0"/>
              <a:t> amount of oxygen. The carbon containing gas produced was stored in a 1.5 L container at 45 C. </a:t>
            </a:r>
          </a:p>
          <a:p>
            <a:pPr>
              <a:lnSpc>
                <a:spcPct val="150000"/>
              </a:lnSpc>
            </a:pPr>
            <a:r>
              <a:rPr lang="en-AU" sz="2400" dirty="0" smtClean="0"/>
              <a:t>What is the pressure in the container in </a:t>
            </a:r>
            <a:r>
              <a:rPr lang="en-AU" sz="2400" dirty="0" err="1" smtClean="0"/>
              <a:t>kPa</a:t>
            </a:r>
            <a:r>
              <a:rPr lang="en-AU" sz="2400" dirty="0" smtClean="0"/>
              <a:t>? (</a:t>
            </a:r>
            <a:r>
              <a:rPr lang="en-AU" sz="2400" b="1" dirty="0"/>
              <a:t>6</a:t>
            </a:r>
            <a:r>
              <a:rPr lang="en-AU" sz="2400" b="1" dirty="0" smtClean="0"/>
              <a:t> marks</a:t>
            </a:r>
            <a:r>
              <a:rPr lang="en-AU" sz="2400" dirty="0" smtClean="0"/>
              <a:t>) </a:t>
            </a:r>
            <a:r>
              <a:rPr lang="en-AU" sz="2400" b="1" dirty="0" smtClean="0">
                <a:solidFill>
                  <a:srgbClr val="FF0000"/>
                </a:solidFill>
              </a:rPr>
              <a:t>828 </a:t>
            </a:r>
            <a:r>
              <a:rPr lang="en-AU" sz="2400" b="1" dirty="0" err="1" smtClean="0">
                <a:solidFill>
                  <a:srgbClr val="FF0000"/>
                </a:solidFill>
              </a:rPr>
              <a:t>kPa</a:t>
            </a:r>
            <a:endParaRPr lang="en-AU" sz="2400" dirty="0" smtClean="0"/>
          </a:p>
          <a:p>
            <a:pPr>
              <a:lnSpc>
                <a:spcPct val="150000"/>
              </a:lnSpc>
            </a:pPr>
            <a:r>
              <a:rPr lang="en-AU" sz="2400" dirty="0" smtClean="0"/>
              <a:t>The change in enthalpy is -5100 kJ and the initial enthalpy of the reactants is 7050 kJ. What is the enthalpy of the products? (</a:t>
            </a:r>
            <a:r>
              <a:rPr lang="en-AU" sz="2400" b="1" dirty="0" smtClean="0"/>
              <a:t>1 mark</a:t>
            </a:r>
            <a:r>
              <a:rPr lang="en-AU" sz="2400" dirty="0" smtClean="0"/>
              <a:t>) </a:t>
            </a:r>
            <a:r>
              <a:rPr lang="en-AU" sz="2400" b="1" dirty="0" smtClean="0">
                <a:solidFill>
                  <a:srgbClr val="FF0000"/>
                </a:solidFill>
              </a:rPr>
              <a:t>1950 kJ</a:t>
            </a:r>
          </a:p>
          <a:p>
            <a:pPr>
              <a:lnSpc>
                <a:spcPct val="150000"/>
              </a:lnSpc>
            </a:pPr>
            <a:r>
              <a:rPr lang="en-AU" sz="2400" dirty="0" smtClean="0"/>
              <a:t>Given the activation energy of the combustion is 900 kJ, draw an energy profile diagram to represent the progress of this reaction. (</a:t>
            </a:r>
            <a:r>
              <a:rPr lang="en-AU" sz="2400" b="1" dirty="0" smtClean="0"/>
              <a:t>4 marks</a:t>
            </a:r>
            <a:r>
              <a:rPr lang="en-AU" sz="24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AU" sz="2400" dirty="0" smtClean="0"/>
              <a:t>Explain, using your knowledge of ideal gases, how the pressure exerted and energy released in this reaction would change if the octane was burned in </a:t>
            </a:r>
            <a:r>
              <a:rPr lang="en-AU" sz="2400" b="1" dirty="0" smtClean="0"/>
              <a:t>excess</a:t>
            </a:r>
            <a:r>
              <a:rPr lang="en-AU" sz="2400" dirty="0" smtClean="0"/>
              <a:t> oxygen. (short answer </a:t>
            </a:r>
            <a:r>
              <a:rPr lang="en-AU" sz="2400" b="1" dirty="0"/>
              <a:t>4</a:t>
            </a:r>
            <a:r>
              <a:rPr lang="en-AU" sz="2400" b="1" dirty="0" smtClean="0"/>
              <a:t> marks</a:t>
            </a:r>
            <a:r>
              <a:rPr lang="en-AU" sz="2400" dirty="0" smtClean="0"/>
              <a:t>, long answer </a:t>
            </a:r>
            <a:r>
              <a:rPr lang="en-AU" sz="2400" b="1" dirty="0" smtClean="0"/>
              <a:t>10 marks</a:t>
            </a:r>
            <a:r>
              <a:rPr lang="en-AU" sz="2400" dirty="0" smtClean="0"/>
              <a:t>)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17146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Practice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AU" sz="2800" dirty="0" err="1" smtClean="0"/>
              <a:t>Lucarelli</a:t>
            </a:r>
            <a:r>
              <a:rPr lang="en-AU" sz="2800" dirty="0"/>
              <a:t>	</a:t>
            </a:r>
            <a:r>
              <a:rPr lang="en-AU" sz="2800" dirty="0" smtClean="0"/>
              <a:t>Chapter 12 		</a:t>
            </a:r>
            <a:r>
              <a:rPr lang="en-AU" sz="2800" dirty="0" smtClean="0"/>
              <a:t>	Hydrocarbons </a:t>
            </a:r>
            <a:r>
              <a:rPr lang="en-AU" sz="2800" dirty="0" smtClean="0"/>
              <a:t>(Set 20-21)</a:t>
            </a:r>
          </a:p>
          <a:p>
            <a:pPr>
              <a:lnSpc>
                <a:spcPct val="150000"/>
              </a:lnSpc>
            </a:pPr>
            <a:r>
              <a:rPr lang="en-AU" sz="2800" dirty="0" err="1" smtClean="0"/>
              <a:t>Lucarelli</a:t>
            </a:r>
            <a:r>
              <a:rPr lang="en-AU" sz="2800" dirty="0" smtClean="0"/>
              <a:t>	Chapter 13.8-13.12	Fuels</a:t>
            </a:r>
            <a:r>
              <a:rPr lang="en-AU" sz="2800" dirty="0"/>
              <a:t> </a:t>
            </a:r>
            <a:r>
              <a:rPr lang="en-AU" sz="2800" dirty="0" smtClean="0"/>
              <a:t>(Set 22)</a:t>
            </a:r>
          </a:p>
          <a:p>
            <a:pPr>
              <a:lnSpc>
                <a:spcPct val="150000"/>
              </a:lnSpc>
            </a:pPr>
            <a:r>
              <a:rPr lang="en-AU" sz="2800" dirty="0" err="1" smtClean="0"/>
              <a:t>Lucarelli</a:t>
            </a:r>
            <a:r>
              <a:rPr lang="en-AU" sz="2800" dirty="0" smtClean="0"/>
              <a:t>	Chapter 11.1-11.3	</a:t>
            </a:r>
            <a:r>
              <a:rPr lang="en-AU" sz="2800" dirty="0" smtClean="0"/>
              <a:t>	Stoichiometry </a:t>
            </a:r>
            <a:r>
              <a:rPr lang="en-AU" sz="2800" dirty="0" smtClean="0"/>
              <a:t>(Set 17)</a:t>
            </a:r>
          </a:p>
          <a:p>
            <a:pPr>
              <a:lnSpc>
                <a:spcPct val="150000"/>
              </a:lnSpc>
            </a:pPr>
            <a:r>
              <a:rPr lang="en-AU" sz="2800" dirty="0" smtClean="0"/>
              <a:t>STAWA</a:t>
            </a:r>
            <a:r>
              <a:rPr lang="en-AU" sz="2800" dirty="0"/>
              <a:t>	</a:t>
            </a:r>
            <a:r>
              <a:rPr lang="en-AU" sz="2800" dirty="0" smtClean="0"/>
              <a:t>Sets 29, 40-42</a:t>
            </a:r>
          </a:p>
        </p:txBody>
      </p:sp>
    </p:spTree>
    <p:extLst>
      <p:ext uri="{BB962C8B-B14F-4D97-AF65-F5344CB8AC3E}">
        <p14:creationId xmlns:p14="http://schemas.microsoft.com/office/powerpoint/2010/main" val="58534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Practice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b="1" dirty="0" smtClean="0"/>
              <a:t>Kinetic Theory:</a:t>
            </a:r>
            <a:r>
              <a:rPr lang="en-AU" dirty="0" smtClean="0"/>
              <a:t> 	</a:t>
            </a:r>
            <a:r>
              <a:rPr lang="en-AU" dirty="0" err="1" smtClean="0"/>
              <a:t>Lucarelli</a:t>
            </a:r>
            <a:r>
              <a:rPr lang="en-AU" dirty="0" smtClean="0"/>
              <a:t> Set 1 p 5-6</a:t>
            </a:r>
          </a:p>
          <a:p>
            <a:endParaRPr lang="en-AU" dirty="0"/>
          </a:p>
          <a:p>
            <a:r>
              <a:rPr lang="en-AU" b="1" dirty="0" smtClean="0"/>
              <a:t>Ideal Gases:</a:t>
            </a:r>
            <a:r>
              <a:rPr lang="en-AU" dirty="0" smtClean="0"/>
              <a:t> 		STAWA Set 26 p 163-164</a:t>
            </a:r>
            <a:endParaRPr lang="en-AU" b="1" dirty="0" smtClean="0"/>
          </a:p>
          <a:p>
            <a:endParaRPr lang="en-AU" dirty="0"/>
          </a:p>
          <a:p>
            <a:r>
              <a:rPr lang="en-AU" b="1" dirty="0" smtClean="0"/>
              <a:t>Energy: 		</a:t>
            </a:r>
            <a:r>
              <a:rPr lang="en-AU" dirty="0" err="1" smtClean="0"/>
              <a:t>Lucarelli</a:t>
            </a:r>
            <a:r>
              <a:rPr lang="en-AU" dirty="0" smtClean="0"/>
              <a:t> </a:t>
            </a:r>
            <a:r>
              <a:rPr lang="en-AU" dirty="0" smtClean="0"/>
              <a:t>Chapter 13 Set 22 p 111-114</a:t>
            </a:r>
          </a:p>
          <a:p>
            <a:pPr marL="0" indent="0">
              <a:buNone/>
            </a:pPr>
            <a:r>
              <a:rPr lang="en-AU" dirty="0"/>
              <a:t>	</a:t>
            </a:r>
            <a:r>
              <a:rPr lang="en-AU" dirty="0" smtClean="0"/>
              <a:t>				</a:t>
            </a:r>
            <a:r>
              <a:rPr lang="en-AU" dirty="0" smtClean="0"/>
              <a:t>STAWA </a:t>
            </a:r>
            <a:r>
              <a:rPr lang="en-AU" dirty="0" smtClean="0"/>
              <a:t>Set 38 and 39 p 193-196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1461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B6D17-9970-41A5-9319-475BA7ED4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664079"/>
            <a:ext cx="9601196" cy="1303867"/>
          </a:xfrm>
        </p:spPr>
        <p:txBody>
          <a:bodyPr/>
          <a:lstStyle/>
          <a:p>
            <a:r>
              <a:rPr lang="en-AU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B3442-7B37-42E1-B5BC-A2D619F94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967947"/>
            <a:ext cx="9601196" cy="3907922"/>
          </a:xfrm>
        </p:spPr>
        <p:txBody>
          <a:bodyPr>
            <a:normAutofit fontScale="92500" lnSpcReduction="10000"/>
          </a:bodyPr>
          <a:lstStyle/>
          <a:p>
            <a:r>
              <a:rPr lang="en-AU" sz="2800" dirty="0"/>
              <a:t>Bioethanol:</a:t>
            </a:r>
          </a:p>
          <a:p>
            <a:pPr lvl="1"/>
            <a:r>
              <a:rPr lang="en-AU" sz="2400" dirty="0"/>
              <a:t>C</a:t>
            </a:r>
            <a:r>
              <a:rPr lang="en-AU" sz="2400" baseline="-25000" dirty="0"/>
              <a:t>2</a:t>
            </a:r>
            <a:r>
              <a:rPr lang="en-AU" sz="2400" dirty="0"/>
              <a:t>H</a:t>
            </a:r>
            <a:r>
              <a:rPr lang="en-AU" sz="2400" baseline="-25000" dirty="0"/>
              <a:t>5</a:t>
            </a:r>
            <a:r>
              <a:rPr lang="en-AU" sz="2400" dirty="0"/>
              <a:t>OH		+	3 O</a:t>
            </a:r>
            <a:r>
              <a:rPr lang="en-AU" sz="2400" baseline="-25000" dirty="0"/>
              <a:t>2</a:t>
            </a:r>
            <a:r>
              <a:rPr lang="en-AU" sz="2400" dirty="0"/>
              <a:t> 	→		</a:t>
            </a:r>
            <a:r>
              <a:rPr lang="en-AU" sz="2400" b="1" dirty="0"/>
              <a:t>2 CO</a:t>
            </a:r>
            <a:r>
              <a:rPr lang="en-AU" sz="2400" b="1" baseline="-25000" dirty="0"/>
              <a:t>2</a:t>
            </a:r>
            <a:r>
              <a:rPr lang="en-AU" sz="2400" b="1" dirty="0"/>
              <a:t> </a:t>
            </a:r>
            <a:r>
              <a:rPr lang="en-AU" sz="2400" dirty="0"/>
              <a:t>	+ 	3 H</a:t>
            </a:r>
            <a:r>
              <a:rPr lang="en-AU" sz="2400" baseline="-25000" dirty="0"/>
              <a:t>2</a:t>
            </a:r>
            <a:r>
              <a:rPr lang="en-AU" sz="2400" dirty="0"/>
              <a:t>O	+	</a:t>
            </a:r>
            <a:r>
              <a:rPr lang="en-AU" sz="2400" b="1" dirty="0"/>
              <a:t>1367 kJ</a:t>
            </a:r>
          </a:p>
          <a:p>
            <a:pPr lvl="1"/>
            <a:endParaRPr lang="en-AU" sz="2400" b="1" dirty="0"/>
          </a:p>
          <a:p>
            <a:r>
              <a:rPr lang="en-AU" sz="2800" dirty="0"/>
              <a:t>Natural Gas</a:t>
            </a:r>
          </a:p>
          <a:p>
            <a:pPr lvl="1"/>
            <a:r>
              <a:rPr lang="en-AU" sz="2400" dirty="0"/>
              <a:t>CH</a:t>
            </a:r>
            <a:r>
              <a:rPr lang="en-AU" sz="2400" baseline="-25000" dirty="0"/>
              <a:t>4</a:t>
            </a:r>
            <a:r>
              <a:rPr lang="en-AU" sz="2400" dirty="0"/>
              <a:t>			+	2 O</a:t>
            </a:r>
            <a:r>
              <a:rPr lang="en-AU" sz="2400" baseline="-25000" dirty="0"/>
              <a:t>2</a:t>
            </a:r>
            <a:r>
              <a:rPr lang="en-AU" sz="2400" dirty="0"/>
              <a:t>	 →		</a:t>
            </a:r>
            <a:r>
              <a:rPr lang="en-AU" sz="2400" b="1" dirty="0"/>
              <a:t>CO</a:t>
            </a:r>
            <a:r>
              <a:rPr lang="en-AU" sz="2400" b="1" baseline="-25000" dirty="0"/>
              <a:t>2</a:t>
            </a:r>
            <a:r>
              <a:rPr lang="en-AU" sz="2400" dirty="0"/>
              <a:t>	+	2 H</a:t>
            </a:r>
            <a:r>
              <a:rPr lang="en-AU" sz="2400" baseline="-25000" dirty="0"/>
              <a:t>2</a:t>
            </a:r>
            <a:r>
              <a:rPr lang="en-AU" sz="2400" dirty="0"/>
              <a:t>O	+	</a:t>
            </a:r>
            <a:r>
              <a:rPr lang="en-AU" sz="2400" b="1" dirty="0"/>
              <a:t>890 kJ</a:t>
            </a:r>
          </a:p>
          <a:p>
            <a:pPr lvl="1"/>
            <a:endParaRPr lang="en-AU" sz="2400" b="1" dirty="0"/>
          </a:p>
          <a:p>
            <a:r>
              <a:rPr lang="en-AU" sz="2800" dirty="0"/>
              <a:t>Petrol</a:t>
            </a:r>
          </a:p>
          <a:p>
            <a:pPr lvl="1"/>
            <a:r>
              <a:rPr lang="en-AU" sz="2400" dirty="0"/>
              <a:t>2 C</a:t>
            </a:r>
            <a:r>
              <a:rPr lang="en-AU" sz="2400" baseline="-25000" dirty="0"/>
              <a:t>8</a:t>
            </a:r>
            <a:r>
              <a:rPr lang="en-AU" sz="2400" dirty="0"/>
              <a:t>H</a:t>
            </a:r>
            <a:r>
              <a:rPr lang="en-AU" sz="2400" baseline="-25000" dirty="0"/>
              <a:t>18</a:t>
            </a:r>
            <a:r>
              <a:rPr lang="en-AU" sz="2400" dirty="0"/>
              <a:t>		+	25 O</a:t>
            </a:r>
            <a:r>
              <a:rPr lang="en-AU" sz="2400" baseline="-25000" dirty="0"/>
              <a:t>2</a:t>
            </a:r>
            <a:r>
              <a:rPr lang="en-AU" sz="2400" dirty="0"/>
              <a:t>	 →		</a:t>
            </a:r>
            <a:r>
              <a:rPr lang="en-AU" sz="2400" b="1" dirty="0"/>
              <a:t>16 CO</a:t>
            </a:r>
            <a:r>
              <a:rPr lang="en-AU" sz="2400" b="1" baseline="-25000" dirty="0"/>
              <a:t>2</a:t>
            </a:r>
            <a:r>
              <a:rPr lang="en-AU" sz="2400" dirty="0"/>
              <a:t>	+	18 H</a:t>
            </a:r>
            <a:r>
              <a:rPr lang="en-AU" sz="2400" baseline="-25000" dirty="0"/>
              <a:t>2</a:t>
            </a:r>
            <a:r>
              <a:rPr lang="en-AU" sz="2400" dirty="0"/>
              <a:t>O	+	</a:t>
            </a:r>
            <a:r>
              <a:rPr lang="en-AU" sz="2400" b="1" dirty="0"/>
              <a:t>10940 kJ</a:t>
            </a:r>
          </a:p>
        </p:txBody>
      </p:sp>
    </p:spTree>
    <p:extLst>
      <p:ext uri="{BB962C8B-B14F-4D97-AF65-F5344CB8AC3E}">
        <p14:creationId xmlns:p14="http://schemas.microsoft.com/office/powerpoint/2010/main" val="235874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2EE1C-3307-42CD-9532-ABB2F21CF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*Fuel Value and CO</a:t>
            </a:r>
            <a:r>
              <a:rPr lang="en-AU" baseline="-25000" dirty="0"/>
              <a:t>2</a:t>
            </a:r>
            <a:r>
              <a:rPr lang="en-AU" dirty="0"/>
              <a:t> emission*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27CF8-DE5A-433E-80C4-C036C44FC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Fuel value (kJ g</a:t>
            </a:r>
            <a:r>
              <a:rPr lang="en-AU" baseline="30000" dirty="0"/>
              <a:t>-1</a:t>
            </a:r>
            <a:r>
              <a:rPr lang="en-AU" dirty="0"/>
              <a:t>) = heat energy (kJ mol</a:t>
            </a:r>
            <a:r>
              <a:rPr lang="en-AU" baseline="30000" dirty="0"/>
              <a:t>-1</a:t>
            </a:r>
            <a:r>
              <a:rPr lang="en-AU" dirty="0"/>
              <a:t>) / molecular weight	(g mol</a:t>
            </a:r>
            <a:r>
              <a:rPr lang="en-AU" baseline="30000" dirty="0"/>
              <a:t>-1</a:t>
            </a:r>
            <a:r>
              <a:rPr lang="en-AU" dirty="0"/>
              <a:t>)</a:t>
            </a:r>
          </a:p>
          <a:p>
            <a:endParaRPr lang="en-AU" dirty="0"/>
          </a:p>
          <a:p>
            <a:r>
              <a:rPr lang="en-AU" dirty="0"/>
              <a:t>Higher the fuel value the better, for energy purposes.</a:t>
            </a:r>
          </a:p>
          <a:p>
            <a:endParaRPr lang="en-AU" dirty="0"/>
          </a:p>
          <a:p>
            <a:r>
              <a:rPr lang="en-AU" dirty="0"/>
              <a:t>Carbon emissions (CO</a:t>
            </a:r>
            <a:r>
              <a:rPr lang="en-AU" baseline="-25000" dirty="0"/>
              <a:t>2</a:t>
            </a:r>
            <a:r>
              <a:rPr lang="en-AU" dirty="0"/>
              <a:t>) measured in mass of CO</a:t>
            </a:r>
            <a:r>
              <a:rPr lang="en-AU" baseline="-25000" dirty="0"/>
              <a:t>2</a:t>
            </a:r>
            <a:r>
              <a:rPr lang="en-AU" dirty="0"/>
              <a:t> per MJ of energy released (i.e. g MJ</a:t>
            </a:r>
            <a:r>
              <a:rPr lang="en-AU" baseline="30000" dirty="0"/>
              <a:t>-1</a:t>
            </a:r>
            <a:r>
              <a:rPr lang="en-A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8149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BD6758-366E-4C5D-97B6-CB9217CBCDF9}"/>
              </a:ext>
            </a:extLst>
          </p:cNvPr>
          <p:cNvSpPr txBox="1"/>
          <p:nvPr/>
        </p:nvSpPr>
        <p:spPr>
          <a:xfrm>
            <a:off x="950794" y="812139"/>
            <a:ext cx="102904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Compare the effectiveness and suitability of different fuels, </a:t>
            </a:r>
            <a:r>
              <a:rPr lang="en-AU" sz="2400" b="1" dirty="0"/>
              <a:t>including hydrocarbons </a:t>
            </a:r>
            <a:r>
              <a:rPr lang="en-AU" sz="2400" dirty="0"/>
              <a:t>and biofuels (biogas, biodiesel, bioethanol), and suggest why certain fuels are used.</a:t>
            </a:r>
          </a:p>
          <a:p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073B2E-9907-4278-9360-5A1C6E71B604}"/>
              </a:ext>
            </a:extLst>
          </p:cNvPr>
          <p:cNvSpPr txBox="1"/>
          <p:nvPr/>
        </p:nvSpPr>
        <p:spPr>
          <a:xfrm>
            <a:off x="1009934" y="2606722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/>
          </a:p>
          <a:p>
            <a:endParaRPr lang="en-AU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63A1672-3106-4F3A-AE1F-ACB7C603150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94665" y="2175076"/>
          <a:ext cx="9570384" cy="3671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2935">
                  <a:extLst>
                    <a:ext uri="{9D8B030D-6E8A-4147-A177-3AD203B41FA5}">
                      <a16:colId xmlns:a16="http://schemas.microsoft.com/office/drawing/2014/main" val="859058178"/>
                    </a:ext>
                  </a:extLst>
                </a:gridCol>
                <a:gridCol w="3439236">
                  <a:extLst>
                    <a:ext uri="{9D8B030D-6E8A-4147-A177-3AD203B41FA5}">
                      <a16:colId xmlns:a16="http://schemas.microsoft.com/office/drawing/2014/main" val="4115855192"/>
                    </a:ext>
                  </a:extLst>
                </a:gridCol>
                <a:gridCol w="3668213">
                  <a:extLst>
                    <a:ext uri="{9D8B030D-6E8A-4147-A177-3AD203B41FA5}">
                      <a16:colId xmlns:a16="http://schemas.microsoft.com/office/drawing/2014/main" val="1396813605"/>
                    </a:ext>
                  </a:extLst>
                </a:gridCol>
              </a:tblGrid>
              <a:tr h="52445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Fuel Value [MJ kg</a:t>
                      </a:r>
                      <a:r>
                        <a:rPr lang="en-AU" baseline="30000" dirty="0"/>
                        <a:t>-1</a:t>
                      </a:r>
                      <a:r>
                        <a:rPr lang="en-AU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Carbon emissions [g(CO</a:t>
                      </a:r>
                      <a:r>
                        <a:rPr lang="en-AU" baseline="-25000" dirty="0"/>
                        <a:t>2</a:t>
                      </a:r>
                      <a:r>
                        <a:rPr lang="en-AU" dirty="0"/>
                        <a:t>) MJ</a:t>
                      </a:r>
                      <a:r>
                        <a:rPr lang="en-AU" baseline="30000" dirty="0"/>
                        <a:t>-1</a:t>
                      </a:r>
                      <a:r>
                        <a:rPr lang="en-AU" baseline="0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57313"/>
                  </a:ext>
                </a:extLst>
              </a:tr>
              <a:tr h="52445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Coal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24-30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90-95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226252"/>
                  </a:ext>
                </a:extLst>
              </a:tr>
              <a:tr h="52445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Natural Gas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575661"/>
                  </a:ext>
                </a:extLst>
              </a:tr>
              <a:tr h="52445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LNG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446945"/>
                  </a:ext>
                </a:extLst>
              </a:tr>
              <a:tr h="52445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LPG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430704"/>
                  </a:ext>
                </a:extLst>
              </a:tr>
              <a:tr h="52445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Petrol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18248"/>
                  </a:ext>
                </a:extLst>
              </a:tr>
              <a:tr h="52445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Diesel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143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600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BD6758-366E-4C5D-97B6-CB9217CBCDF9}"/>
              </a:ext>
            </a:extLst>
          </p:cNvPr>
          <p:cNvSpPr txBox="1"/>
          <p:nvPr/>
        </p:nvSpPr>
        <p:spPr>
          <a:xfrm>
            <a:off x="950794" y="812139"/>
            <a:ext cx="102904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Compare the effectiveness and suitability of different fuels, including hydrocarbons</a:t>
            </a:r>
            <a:r>
              <a:rPr lang="en-AU" sz="2400" b="1" dirty="0"/>
              <a:t> </a:t>
            </a:r>
            <a:r>
              <a:rPr lang="en-AU" sz="2400" dirty="0"/>
              <a:t>and </a:t>
            </a:r>
            <a:r>
              <a:rPr lang="en-AU" sz="2400" b="1" dirty="0"/>
              <a:t>biofuels (biogas, biodiesel, bioethanol)</a:t>
            </a:r>
            <a:r>
              <a:rPr lang="en-AU" sz="2400" dirty="0"/>
              <a:t>, and suggest why certain fuels are used.</a:t>
            </a:r>
          </a:p>
          <a:p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073B2E-9907-4278-9360-5A1C6E71B604}"/>
              </a:ext>
            </a:extLst>
          </p:cNvPr>
          <p:cNvSpPr txBox="1"/>
          <p:nvPr/>
        </p:nvSpPr>
        <p:spPr>
          <a:xfrm>
            <a:off x="1009934" y="2606722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/>
          </a:p>
          <a:p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DD29FE-E08B-48CD-AE86-58D09E4D09E6}"/>
              </a:ext>
            </a:extLst>
          </p:cNvPr>
          <p:cNvSpPr txBox="1"/>
          <p:nvPr/>
        </p:nvSpPr>
        <p:spPr>
          <a:xfrm>
            <a:off x="1364974" y="2289467"/>
            <a:ext cx="987623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Biofuels: produced from </a:t>
            </a:r>
            <a:r>
              <a:rPr lang="en-AU" sz="2400" b="1" dirty="0"/>
              <a:t>biomass</a:t>
            </a:r>
            <a:r>
              <a:rPr lang="en-AU" sz="2400" dirty="0"/>
              <a:t> and are alternatives to fossil fuels.</a:t>
            </a:r>
          </a:p>
          <a:p>
            <a:endParaRPr lang="en-AU" sz="2400" b="1" dirty="0"/>
          </a:p>
          <a:p>
            <a:r>
              <a:rPr lang="en-AU" sz="2400" dirty="0"/>
              <a:t>These resources are renewable as they originate from organic matter and their use results in lower carbon emissions. They are considered ‘carbon neutral’.</a:t>
            </a:r>
          </a:p>
          <a:p>
            <a:endParaRPr lang="en-AU" sz="2400" b="1" dirty="0"/>
          </a:p>
          <a:p>
            <a:r>
              <a:rPr lang="en-AU" sz="2400" dirty="0"/>
              <a:t>Ethanol fermentation: 			C</a:t>
            </a:r>
            <a:r>
              <a:rPr lang="en-AU" sz="2400" baseline="-25000" dirty="0"/>
              <a:t>6</a:t>
            </a:r>
            <a:r>
              <a:rPr lang="en-AU" sz="2400" dirty="0"/>
              <a:t>H</a:t>
            </a:r>
            <a:r>
              <a:rPr lang="en-AU" sz="2400" baseline="-25000" dirty="0"/>
              <a:t>12</a:t>
            </a:r>
            <a:r>
              <a:rPr lang="en-AU" sz="2400" dirty="0"/>
              <a:t>O</a:t>
            </a:r>
            <a:r>
              <a:rPr lang="en-AU" sz="2400" baseline="-25000" dirty="0"/>
              <a:t>6</a:t>
            </a:r>
            <a:r>
              <a:rPr lang="en-AU" sz="2400" dirty="0"/>
              <a:t>		→	2 C</a:t>
            </a:r>
            <a:r>
              <a:rPr lang="en-AU" sz="2400" baseline="-25000" dirty="0"/>
              <a:t>2</a:t>
            </a:r>
            <a:r>
              <a:rPr lang="en-AU" sz="2400" dirty="0"/>
              <a:t>H</a:t>
            </a:r>
            <a:r>
              <a:rPr lang="en-AU" sz="2400" baseline="-25000" dirty="0"/>
              <a:t>5</a:t>
            </a:r>
            <a:r>
              <a:rPr lang="en-AU" sz="2400" dirty="0"/>
              <a:t>OH	+	2 CO</a:t>
            </a:r>
            <a:r>
              <a:rPr lang="en-AU" sz="2400" baseline="-25000" dirty="0"/>
              <a:t>2</a:t>
            </a:r>
          </a:p>
          <a:p>
            <a:endParaRPr lang="en-AU" sz="2400" dirty="0"/>
          </a:p>
          <a:p>
            <a:r>
              <a:rPr lang="en-AU" sz="2400" dirty="0"/>
              <a:t>Photosynthesis:		6 CO</a:t>
            </a:r>
            <a:r>
              <a:rPr lang="en-AU" sz="2400" baseline="-25000" dirty="0"/>
              <a:t>2</a:t>
            </a:r>
            <a:r>
              <a:rPr lang="en-AU" sz="2400" dirty="0"/>
              <a:t> + 6 H</a:t>
            </a:r>
            <a:r>
              <a:rPr lang="en-AU" sz="2400" baseline="-25000" dirty="0"/>
              <a:t>2</a:t>
            </a:r>
            <a:r>
              <a:rPr lang="en-AU" sz="2400" dirty="0"/>
              <a:t>O		→	C</a:t>
            </a:r>
            <a:r>
              <a:rPr lang="en-AU" sz="2400" baseline="-25000" dirty="0"/>
              <a:t>6</a:t>
            </a:r>
            <a:r>
              <a:rPr lang="en-AU" sz="2400" dirty="0"/>
              <a:t>H</a:t>
            </a:r>
            <a:r>
              <a:rPr lang="en-AU" sz="2400" baseline="-25000" dirty="0"/>
              <a:t>12</a:t>
            </a:r>
            <a:r>
              <a:rPr lang="en-AU" sz="2400" dirty="0"/>
              <a:t>O</a:t>
            </a:r>
            <a:r>
              <a:rPr lang="en-AU" sz="2400" baseline="-25000" dirty="0"/>
              <a:t>6</a:t>
            </a:r>
            <a:r>
              <a:rPr lang="en-AU" sz="2400" dirty="0"/>
              <a:t>	+	6 O</a:t>
            </a:r>
            <a:r>
              <a:rPr lang="en-AU" sz="2400" baseline="-25000" dirty="0"/>
              <a:t>2</a:t>
            </a:r>
          </a:p>
          <a:p>
            <a:endParaRPr lang="en-AU" sz="2400" dirty="0"/>
          </a:p>
          <a:p>
            <a:r>
              <a:rPr lang="en-AU" sz="2400" dirty="0"/>
              <a:t>Combustion:			C</a:t>
            </a:r>
            <a:r>
              <a:rPr lang="en-AU" sz="2400" baseline="-25000" dirty="0"/>
              <a:t>2</a:t>
            </a:r>
            <a:r>
              <a:rPr lang="en-AU" sz="2400" dirty="0"/>
              <a:t>H</a:t>
            </a:r>
            <a:r>
              <a:rPr lang="en-AU" sz="2400" baseline="-25000" dirty="0"/>
              <a:t>5</a:t>
            </a:r>
            <a:r>
              <a:rPr lang="en-AU" sz="2400" dirty="0"/>
              <a:t>OH + 3 O</a:t>
            </a:r>
            <a:r>
              <a:rPr lang="en-AU" sz="2400" baseline="-25000" dirty="0"/>
              <a:t>2</a:t>
            </a:r>
            <a:r>
              <a:rPr lang="en-AU" sz="2400" dirty="0"/>
              <a:t>	 	→	3 H</a:t>
            </a:r>
            <a:r>
              <a:rPr lang="en-AU" sz="2400" baseline="-25000" dirty="0"/>
              <a:t>2</a:t>
            </a:r>
            <a:r>
              <a:rPr lang="en-AU" sz="2400" dirty="0"/>
              <a:t>O	 +	2 CO</a:t>
            </a:r>
            <a:r>
              <a:rPr lang="en-AU" sz="2400" baseline="-25000" dirty="0"/>
              <a:t>2</a:t>
            </a:r>
          </a:p>
          <a:p>
            <a:endParaRPr lang="en-AU" sz="2000" b="1" dirty="0"/>
          </a:p>
        </p:txBody>
      </p:sp>
    </p:spTree>
    <p:extLst>
      <p:ext uri="{BB962C8B-B14F-4D97-AF65-F5344CB8AC3E}">
        <p14:creationId xmlns:p14="http://schemas.microsoft.com/office/powerpoint/2010/main" val="164058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125569-DC6A-430D-BA3A-7D8936D8CD17}"/>
              </a:ext>
            </a:extLst>
          </p:cNvPr>
          <p:cNvSpPr txBox="1"/>
          <p:nvPr/>
        </p:nvSpPr>
        <p:spPr>
          <a:xfrm>
            <a:off x="1313982" y="782121"/>
            <a:ext cx="9564035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AU" sz="2000" b="1" dirty="0"/>
              <a:t>How much more environmentally friendly is ethanol than petrol?</a:t>
            </a:r>
          </a:p>
          <a:p>
            <a:pPr>
              <a:lnSpc>
                <a:spcPct val="200000"/>
              </a:lnSpc>
            </a:pPr>
            <a:r>
              <a:rPr lang="en-AU" sz="2000" dirty="0"/>
              <a:t>On a simple litre-per-litre basis, ethanol produces 1.5kg of carbon dioxide (CO</a:t>
            </a:r>
            <a:r>
              <a:rPr lang="en-AU" sz="2000" baseline="-25000" dirty="0"/>
              <a:t>2</a:t>
            </a:r>
            <a:r>
              <a:rPr lang="en-AU" sz="2000" dirty="0"/>
              <a:t>) compared to 2.2kg produced by petrol. However, ethanol produces less energy than petrol so 1.4L of ethanol (which produces 2.15kg of CO</a:t>
            </a:r>
            <a:r>
              <a:rPr lang="en-AU" sz="2000" baseline="-25000" dirty="0"/>
              <a:t>2</a:t>
            </a:r>
            <a:r>
              <a:rPr lang="en-AU" sz="2000" dirty="0"/>
              <a:t>) contains the same amount of energy as 1L of </a:t>
            </a:r>
            <a:r>
              <a:rPr lang="en-AU" sz="2000" dirty="0" err="1"/>
              <a:t>petrol</a:t>
            </a:r>
            <a:r>
              <a:rPr lang="en-AU" sz="2000" baseline="30000" dirty="0" err="1"/>
              <a:t>iv</a:t>
            </a:r>
            <a:r>
              <a:rPr lang="en-AU" sz="2000" dirty="0"/>
              <a:t>. While this suggests the difference to the environment is small, the CO</a:t>
            </a:r>
            <a:r>
              <a:rPr lang="en-AU" sz="2000" baseline="-25000" dirty="0"/>
              <a:t>2</a:t>
            </a:r>
            <a:r>
              <a:rPr lang="en-AU" sz="2000" dirty="0"/>
              <a:t> produced by ethanol-blended fuel use is countered somewhat by the CO</a:t>
            </a:r>
            <a:r>
              <a:rPr lang="en-AU" sz="2000" baseline="-25000" dirty="0"/>
              <a:t>2</a:t>
            </a:r>
            <a:r>
              <a:rPr lang="en-AU" sz="2000" dirty="0"/>
              <a:t> consumed by the plants used to produce the ethanol, with estimates attributing a carbon dioxide saving of 70% once all production and distribution factors have been taken into </a:t>
            </a:r>
            <a:r>
              <a:rPr lang="en-AU" sz="2000" baseline="30000" dirty="0"/>
              <a:t>v</a:t>
            </a:r>
            <a:r>
              <a:rPr lang="en-AU" sz="2000" dirty="0"/>
              <a:t>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8826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865</TotalTime>
  <Words>2523</Words>
  <Application>Microsoft Office PowerPoint</Application>
  <PresentationFormat>Widescreen</PresentationFormat>
  <Paragraphs>244</Paragraphs>
  <Slides>42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Arial</vt:lpstr>
      <vt:lpstr>Calibri</vt:lpstr>
      <vt:lpstr>Symbol</vt:lpstr>
      <vt:lpstr>Tw Cen MT</vt:lpstr>
      <vt:lpstr>Tw Cen MT Condensed</vt:lpstr>
      <vt:lpstr>Wingdings</vt:lpstr>
      <vt:lpstr>Wingdings 3</vt:lpstr>
      <vt:lpstr>Integral</vt:lpstr>
      <vt:lpstr>FXE400</vt:lpstr>
      <vt:lpstr>Review</vt:lpstr>
      <vt:lpstr>Fuels</vt:lpstr>
      <vt:lpstr>Objectives</vt:lpstr>
      <vt:lpstr>Fuels</vt:lpstr>
      <vt:lpstr>Examples</vt:lpstr>
      <vt:lpstr>*Fuel Value and CO2 emission*</vt:lpstr>
      <vt:lpstr>PowerPoint Presentation</vt:lpstr>
      <vt:lpstr>PowerPoint Presentation</vt:lpstr>
      <vt:lpstr>PowerPoint Presentation</vt:lpstr>
      <vt:lpstr>Practice</vt:lpstr>
      <vt:lpstr>Ideal Gases</vt:lpstr>
      <vt:lpstr>Objectives</vt:lpstr>
      <vt:lpstr>Kinetic Theory</vt:lpstr>
      <vt:lpstr>Properties of Gases</vt:lpstr>
      <vt:lpstr>PowerPoint Presentation</vt:lpstr>
      <vt:lpstr>An Ideal Gas</vt:lpstr>
      <vt:lpstr>Kinetic energy and temperature</vt:lpstr>
      <vt:lpstr>Measuring temperature</vt:lpstr>
      <vt:lpstr>Applying kinetic theory</vt:lpstr>
      <vt:lpstr>Boyle’s Law</vt:lpstr>
      <vt:lpstr>Charles’ Law</vt:lpstr>
      <vt:lpstr>Gay Lussac Law</vt:lpstr>
      <vt:lpstr>Gas laws</vt:lpstr>
      <vt:lpstr>Avogadro’s law</vt:lpstr>
      <vt:lpstr>Molar volumes of gases</vt:lpstr>
      <vt:lpstr>One mole of any gas occupies 22.71 L at STP</vt:lpstr>
      <vt:lpstr>One mole of any gas occupies 22.71 L at STP</vt:lpstr>
      <vt:lpstr>Ideal Gas Law</vt:lpstr>
      <vt:lpstr>pV / T graph: calculating number of moles </vt:lpstr>
      <vt:lpstr>PowerPoint Presentation</vt:lpstr>
      <vt:lpstr>Energy</vt:lpstr>
      <vt:lpstr>Enthalpy</vt:lpstr>
      <vt:lpstr>PowerPoint Presentation</vt:lpstr>
      <vt:lpstr>Example</vt:lpstr>
      <vt:lpstr>Heat of Combustion</vt:lpstr>
      <vt:lpstr>Practice</vt:lpstr>
      <vt:lpstr>PowerPoint Presentation</vt:lpstr>
      <vt:lpstr>Review</vt:lpstr>
      <vt:lpstr>PowerPoint Presentation</vt:lpstr>
      <vt:lpstr>PowerPoint Presentation</vt:lpstr>
      <vt:lpstr>Practice</vt:lpstr>
      <vt:lpstr>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Fuels</dc:title>
  <dc:creator>Brodie Reid</dc:creator>
  <cp:lastModifiedBy>REID Brodie [Perth Modern School]</cp:lastModifiedBy>
  <cp:revision>56</cp:revision>
  <dcterms:created xsi:type="dcterms:W3CDTF">2018-06-25T23:20:50Z</dcterms:created>
  <dcterms:modified xsi:type="dcterms:W3CDTF">2020-09-01T06:45:12Z</dcterms:modified>
</cp:coreProperties>
</file>