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5" r:id="rId3"/>
    <p:sldId id="280" r:id="rId4"/>
    <p:sldId id="279" r:id="rId5"/>
    <p:sldId id="285" r:id="rId6"/>
    <p:sldId id="282" r:id="rId7"/>
    <p:sldId id="284" r:id="rId8"/>
    <p:sldId id="288" r:id="rId9"/>
    <p:sldId id="289" r:id="rId10"/>
    <p:sldId id="292" r:id="rId11"/>
    <p:sldId id="286" r:id="rId12"/>
    <p:sldId id="290" r:id="rId13"/>
    <p:sldId id="293" r:id="rId14"/>
    <p:sldId id="295" r:id="rId15"/>
    <p:sldId id="296" r:id="rId16"/>
    <p:sldId id="299" r:id="rId17"/>
    <p:sldId id="298" r:id="rId18"/>
    <p:sldId id="297" r:id="rId19"/>
    <p:sldId id="294" r:id="rId20"/>
    <p:sldId id="304" r:id="rId21"/>
    <p:sldId id="30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79CD30-04DE-488B-88FF-0E642450F3D7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3C1-6018-4006-A86E-1770EB85C655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CD30-04DE-488B-88FF-0E642450F3D7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3C1-6018-4006-A86E-1770EB85C6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489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CD30-04DE-488B-88FF-0E642450F3D7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3C1-6018-4006-A86E-1770EB85C655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65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CD30-04DE-488B-88FF-0E642450F3D7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3C1-6018-4006-A86E-1770EB85C6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840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CD30-04DE-488B-88FF-0E642450F3D7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3C1-6018-4006-A86E-1770EB85C655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25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CD30-04DE-488B-88FF-0E642450F3D7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3C1-6018-4006-A86E-1770EB85C6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917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CD30-04DE-488B-88FF-0E642450F3D7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3C1-6018-4006-A86E-1770EB85C6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790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CD30-04DE-488B-88FF-0E642450F3D7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3C1-6018-4006-A86E-1770EB85C6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44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CD30-04DE-488B-88FF-0E642450F3D7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3C1-6018-4006-A86E-1770EB85C6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74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CD30-04DE-488B-88FF-0E642450F3D7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3C1-6018-4006-A86E-1770EB85C6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56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9CD30-04DE-488B-88FF-0E642450F3D7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883C1-6018-4006-A86E-1770EB85C655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99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179CD30-04DE-488B-88FF-0E642450F3D7}" type="datetimeFigureOut">
              <a:rPr lang="en-AU" smtClean="0"/>
              <a:t>14/08/2020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C9883C1-6018-4006-A86E-1770EB85C655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25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Acids and Bases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err="1" smtClean="0"/>
              <a:t>Lucarelli</a:t>
            </a:r>
            <a:r>
              <a:rPr lang="en-AU" dirty="0" smtClean="0"/>
              <a:t> Chapter 17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39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objectives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188" t="28320" r="15781" b="35938"/>
          <a:stretch/>
        </p:blipFill>
        <p:spPr>
          <a:xfrm>
            <a:off x="1024128" y="2084832"/>
            <a:ext cx="10317709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3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Acid Base Reactions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See </a:t>
            </a:r>
            <a:r>
              <a:rPr lang="en-AU" dirty="0" err="1" smtClean="0"/>
              <a:t>Lucarelli</a:t>
            </a:r>
            <a:r>
              <a:rPr lang="en-AU" dirty="0" smtClean="0"/>
              <a:t> 17.1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95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4128" y="585216"/>
            <a:ext cx="9720073" cy="5724144"/>
          </a:xfrm>
        </p:spPr>
        <p:txBody>
          <a:bodyPr>
            <a:noAutofit/>
          </a:bodyPr>
          <a:lstStyle/>
          <a:p>
            <a:r>
              <a:rPr lang="en-AU" sz="2800" dirty="0" smtClean="0"/>
              <a:t>Write the </a:t>
            </a:r>
            <a:r>
              <a:rPr lang="en-AU" sz="2800" b="1" dirty="0" smtClean="0"/>
              <a:t>formula and net ionic equation </a:t>
            </a:r>
            <a:r>
              <a:rPr lang="en-AU" sz="2800" dirty="0" smtClean="0"/>
              <a:t>for these chemical reactions:</a:t>
            </a:r>
          </a:p>
          <a:p>
            <a:endParaRPr lang="en-AU" sz="2800" dirty="0"/>
          </a:p>
          <a:p>
            <a:pPr marL="623887" indent="-514350">
              <a:buFont typeface="+mj-lt"/>
              <a:buAutoNum type="arabicPeriod"/>
            </a:pPr>
            <a:r>
              <a:rPr lang="en-AU" sz="2800" dirty="0" smtClean="0"/>
              <a:t>Barium hydroxide solution + sodium carbonate solution</a:t>
            </a:r>
          </a:p>
          <a:p>
            <a:pPr marL="623887" indent="-514350">
              <a:buFont typeface="+mj-lt"/>
              <a:buAutoNum type="arabicPeriod"/>
            </a:pPr>
            <a:endParaRPr lang="en-AU" sz="2800" dirty="0" smtClean="0"/>
          </a:p>
          <a:p>
            <a:pPr marL="623887" indent="-514350">
              <a:buFont typeface="+mj-lt"/>
              <a:buAutoNum type="arabicPeriod"/>
            </a:pPr>
            <a:endParaRPr lang="en-AU" sz="2800" dirty="0" smtClean="0"/>
          </a:p>
          <a:p>
            <a:pPr marL="623887" indent="-514350">
              <a:buFont typeface="+mj-lt"/>
              <a:buAutoNum type="arabicPeriod"/>
            </a:pPr>
            <a:endParaRPr lang="en-AU" sz="2800" dirty="0" smtClean="0"/>
          </a:p>
          <a:p>
            <a:pPr marL="623887" indent="-514350">
              <a:buFont typeface="+mj-lt"/>
              <a:buAutoNum type="arabicPeriod"/>
            </a:pPr>
            <a:r>
              <a:rPr lang="en-AU" sz="2800" dirty="0" smtClean="0"/>
              <a:t>Calcium metal + hydrochloric acid</a:t>
            </a:r>
          </a:p>
          <a:p>
            <a:pPr marL="623887" indent="-514350">
              <a:buFont typeface="+mj-lt"/>
              <a:buAutoNum type="arabicPeriod"/>
            </a:pPr>
            <a:endParaRPr lang="en-AU" sz="2800" dirty="0"/>
          </a:p>
          <a:p>
            <a:pPr marL="623887" indent="-514350">
              <a:buFont typeface="+mj-lt"/>
              <a:buAutoNum type="arabicPeriod"/>
            </a:pPr>
            <a:endParaRPr lang="en-AU" sz="2800" dirty="0" smtClean="0"/>
          </a:p>
          <a:p>
            <a:pPr marL="623887" indent="-514350">
              <a:buFont typeface="+mj-lt"/>
              <a:buAutoNum type="arabicPeriod"/>
            </a:pPr>
            <a:r>
              <a:rPr lang="en-AU" sz="2800" dirty="0" smtClean="0"/>
              <a:t>Potassium hydroxide solution + copper (II) chloride solution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106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12800"/>
            <a:ext cx="9720073" cy="549656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800" dirty="0" smtClean="0"/>
              <a:t>Hydrochloric acid is added to zinc metal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 dirty="0" smtClean="0"/>
              <a:t>Nitric acid is added to copper (II) oxide solid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 dirty="0" smtClean="0"/>
              <a:t>Sulphuric acid is added to sodium hydroxide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 dirty="0" smtClean="0"/>
              <a:t>Ethanoic acid is added to sodium carbonate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 dirty="0" smtClean="0"/>
              <a:t>Phosphoric acid is added to barium hydrogen carbonate solid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 dirty="0"/>
              <a:t>N</a:t>
            </a:r>
            <a:r>
              <a:rPr lang="en-AU" sz="2800" dirty="0" smtClean="0"/>
              <a:t>itric acid is added to silver metal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 dirty="0" smtClean="0"/>
              <a:t>Sodium hydroxide solution is added to ammonium </a:t>
            </a:r>
            <a:r>
              <a:rPr lang="en-AU" sz="2800" dirty="0" err="1" smtClean="0"/>
              <a:t>sulfate</a:t>
            </a:r>
            <a:r>
              <a:rPr lang="en-AU" sz="2800" dirty="0" smtClean="0"/>
              <a:t>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 dirty="0" smtClean="0"/>
              <a:t>Carbon dioxide gas is bubbled through a potassium hydroxide solution 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 dirty="0" err="1" smtClean="0"/>
              <a:t>Sulfur</a:t>
            </a:r>
            <a:r>
              <a:rPr lang="en-AU" sz="2800" dirty="0" smtClean="0"/>
              <a:t> trioxide gas is bubbled through a sodium hydroxide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800" dirty="0" smtClean="0"/>
              <a:t>Ethanoic acid is added to magnesium metal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91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12800"/>
            <a:ext cx="9720073" cy="54965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800" dirty="0" smtClean="0"/>
              <a:t>2 </a:t>
            </a:r>
            <a:r>
              <a:rPr lang="en-AU" sz="2800" dirty="0" err="1" smtClean="0"/>
              <a:t>HCl</a:t>
            </a:r>
            <a:r>
              <a:rPr lang="en-AU" sz="2800" dirty="0" smtClean="0"/>
              <a:t> (</a:t>
            </a:r>
            <a:r>
              <a:rPr lang="en-AU" sz="2800" dirty="0" err="1" smtClean="0"/>
              <a:t>aq</a:t>
            </a:r>
            <a:r>
              <a:rPr lang="en-AU" sz="2800" dirty="0" smtClean="0"/>
              <a:t>) + Zn (s) -&gt; ZnCl</a:t>
            </a:r>
            <a:r>
              <a:rPr lang="en-AU" sz="2800" baseline="-25000" dirty="0" smtClean="0"/>
              <a:t>2</a:t>
            </a:r>
            <a:r>
              <a:rPr lang="en-AU" sz="2800" dirty="0" smtClean="0"/>
              <a:t> (</a:t>
            </a:r>
            <a:r>
              <a:rPr lang="en-AU" sz="2800" dirty="0" err="1" smtClean="0"/>
              <a:t>aq</a:t>
            </a:r>
            <a:r>
              <a:rPr lang="en-AU" sz="2800" dirty="0" smtClean="0"/>
              <a:t>) + H</a:t>
            </a:r>
            <a:r>
              <a:rPr lang="en-AU" sz="2800" baseline="-25000" dirty="0" smtClean="0"/>
              <a:t>2</a:t>
            </a:r>
            <a:r>
              <a:rPr lang="en-AU" sz="2800" dirty="0" smtClean="0"/>
              <a:t> (g)</a:t>
            </a:r>
          </a:p>
          <a:p>
            <a:pPr marL="0" indent="0">
              <a:buNone/>
            </a:pPr>
            <a:r>
              <a:rPr lang="en-AU" sz="2800" dirty="0" smtClean="0"/>
              <a:t>2 H</a:t>
            </a:r>
            <a:r>
              <a:rPr lang="en-AU" sz="2800" baseline="30000" dirty="0" smtClean="0"/>
              <a:t>+</a:t>
            </a:r>
            <a:r>
              <a:rPr lang="en-AU" sz="2800" dirty="0" smtClean="0"/>
              <a:t> (</a:t>
            </a:r>
            <a:r>
              <a:rPr lang="en-AU" sz="2800" dirty="0" err="1" smtClean="0"/>
              <a:t>aq</a:t>
            </a:r>
            <a:r>
              <a:rPr lang="en-AU" sz="2800" dirty="0" smtClean="0"/>
              <a:t>) + Zn (s) -&gt; Zn</a:t>
            </a:r>
            <a:r>
              <a:rPr lang="en-AU" sz="2800" baseline="30000" dirty="0" smtClean="0"/>
              <a:t>2+</a:t>
            </a:r>
            <a:r>
              <a:rPr lang="en-AU" sz="2800" dirty="0" smtClean="0"/>
              <a:t> (</a:t>
            </a:r>
            <a:r>
              <a:rPr lang="en-AU" sz="2800" dirty="0" err="1" smtClean="0"/>
              <a:t>aq</a:t>
            </a:r>
            <a:r>
              <a:rPr lang="en-AU" sz="2800" dirty="0" smtClean="0"/>
              <a:t>) + H</a:t>
            </a:r>
            <a:r>
              <a:rPr lang="en-AU" sz="2800" baseline="-25000" dirty="0" smtClean="0"/>
              <a:t>2</a:t>
            </a:r>
            <a:r>
              <a:rPr lang="en-AU" sz="2800" dirty="0" smtClean="0"/>
              <a:t> (g)</a:t>
            </a:r>
          </a:p>
          <a:p>
            <a:pPr marL="0" indent="0">
              <a:buNone/>
            </a:pPr>
            <a:r>
              <a:rPr lang="en-AU" sz="2800" dirty="0" smtClean="0"/>
              <a:t>A colourless solution is added to a grey solid. The solid is consumed and a colourless odourless gas is evolved</a:t>
            </a:r>
          </a:p>
          <a:p>
            <a:pPr marL="0" indent="0">
              <a:buNone/>
            </a:pPr>
            <a:endParaRPr lang="en-AU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AU" sz="2800" dirty="0" smtClean="0"/>
              <a:t>2 HNO</a:t>
            </a:r>
            <a:r>
              <a:rPr lang="en-AU" sz="2800" baseline="-25000" dirty="0" smtClean="0"/>
              <a:t>3</a:t>
            </a:r>
            <a:r>
              <a:rPr lang="en-AU" sz="2800" dirty="0" smtClean="0"/>
              <a:t> (</a:t>
            </a:r>
            <a:r>
              <a:rPr lang="en-AU" sz="2800" dirty="0" err="1" smtClean="0"/>
              <a:t>aq</a:t>
            </a:r>
            <a:r>
              <a:rPr lang="en-AU" sz="2800" dirty="0" smtClean="0"/>
              <a:t>) + </a:t>
            </a:r>
            <a:r>
              <a:rPr lang="en-AU" sz="2800" dirty="0" err="1" smtClean="0"/>
              <a:t>CuO</a:t>
            </a:r>
            <a:r>
              <a:rPr lang="en-AU" sz="2800" dirty="0" smtClean="0"/>
              <a:t> (s) -&gt; Cu(NO</a:t>
            </a:r>
            <a:r>
              <a:rPr lang="en-AU" sz="2800" baseline="-25000" dirty="0" smtClean="0"/>
              <a:t>3</a:t>
            </a:r>
            <a:r>
              <a:rPr lang="en-AU" sz="2800" dirty="0" smtClean="0"/>
              <a:t>)</a:t>
            </a:r>
            <a:r>
              <a:rPr lang="en-AU" sz="2800" baseline="-25000" dirty="0" smtClean="0"/>
              <a:t>2</a:t>
            </a:r>
            <a:r>
              <a:rPr lang="en-AU" sz="2800" dirty="0" smtClean="0"/>
              <a:t> (</a:t>
            </a:r>
            <a:r>
              <a:rPr lang="en-AU" sz="2800" dirty="0" err="1" smtClean="0"/>
              <a:t>aq</a:t>
            </a:r>
            <a:r>
              <a:rPr lang="en-AU" sz="2800" dirty="0" smtClean="0"/>
              <a:t>) + H</a:t>
            </a:r>
            <a:r>
              <a:rPr lang="en-AU" sz="2800" baseline="-25000" dirty="0" smtClean="0"/>
              <a:t>2</a:t>
            </a:r>
            <a:r>
              <a:rPr lang="en-AU" sz="2800" dirty="0" smtClean="0"/>
              <a:t>O</a:t>
            </a:r>
          </a:p>
          <a:p>
            <a:pPr marL="0" indent="0">
              <a:buNone/>
            </a:pPr>
            <a:r>
              <a:rPr lang="en-AU" sz="2800" dirty="0" smtClean="0"/>
              <a:t>2 H</a:t>
            </a:r>
            <a:r>
              <a:rPr lang="en-AU" sz="2800" baseline="30000" dirty="0" smtClean="0"/>
              <a:t>+</a:t>
            </a:r>
            <a:r>
              <a:rPr lang="en-AU" sz="2800" dirty="0" smtClean="0"/>
              <a:t> (</a:t>
            </a:r>
            <a:r>
              <a:rPr lang="en-AU" sz="2800" dirty="0" err="1" smtClean="0"/>
              <a:t>aq</a:t>
            </a:r>
            <a:r>
              <a:rPr lang="en-AU" sz="2800" dirty="0" smtClean="0"/>
              <a:t>) + </a:t>
            </a:r>
            <a:r>
              <a:rPr lang="en-AU" sz="2800" dirty="0" err="1" smtClean="0"/>
              <a:t>CuO</a:t>
            </a:r>
            <a:r>
              <a:rPr lang="en-AU" sz="2800" dirty="0" smtClean="0"/>
              <a:t> (s) -&gt; Cu</a:t>
            </a:r>
            <a:r>
              <a:rPr lang="en-AU" sz="2800" baseline="30000" dirty="0" smtClean="0"/>
              <a:t>2+</a:t>
            </a:r>
            <a:r>
              <a:rPr lang="en-AU" sz="2800" dirty="0" smtClean="0"/>
              <a:t> (</a:t>
            </a:r>
            <a:r>
              <a:rPr lang="en-AU" sz="2800" dirty="0" err="1" smtClean="0"/>
              <a:t>aq</a:t>
            </a:r>
            <a:r>
              <a:rPr lang="en-AU" sz="2800" dirty="0" smtClean="0"/>
              <a:t>) + H</a:t>
            </a:r>
            <a:r>
              <a:rPr lang="en-AU" sz="2800" baseline="-25000" dirty="0" smtClean="0"/>
              <a:t>2</a:t>
            </a:r>
            <a:r>
              <a:rPr lang="en-AU" sz="2800" dirty="0" smtClean="0"/>
              <a:t>O</a:t>
            </a:r>
          </a:p>
          <a:p>
            <a:pPr marL="0" indent="0">
              <a:buNone/>
            </a:pPr>
            <a:r>
              <a:rPr lang="en-AU" sz="2800" dirty="0" smtClean="0"/>
              <a:t>A colourless solution is added to a black solid. The solid is consumed to produce a blue solution.</a:t>
            </a:r>
            <a:endParaRPr lang="en-AU" sz="2800" dirty="0"/>
          </a:p>
          <a:p>
            <a:pPr marL="457200" indent="-45720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458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12800"/>
            <a:ext cx="9720073" cy="54965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800" dirty="0" smtClean="0"/>
              <a:t>H</a:t>
            </a:r>
            <a:r>
              <a:rPr lang="en-AU" sz="2800" baseline="-25000" dirty="0" smtClean="0"/>
              <a:t>2</a:t>
            </a:r>
            <a:r>
              <a:rPr lang="en-AU" sz="2800" dirty="0" smtClean="0"/>
              <a:t>SO</a:t>
            </a:r>
            <a:r>
              <a:rPr lang="en-AU" sz="2800" baseline="-25000" dirty="0" smtClean="0"/>
              <a:t>4</a:t>
            </a:r>
            <a:r>
              <a:rPr lang="en-AU" sz="2800" dirty="0" smtClean="0"/>
              <a:t> (</a:t>
            </a:r>
            <a:r>
              <a:rPr lang="en-AU" sz="2800" dirty="0" err="1" smtClean="0"/>
              <a:t>aq</a:t>
            </a:r>
            <a:r>
              <a:rPr lang="en-AU" sz="2800" dirty="0" smtClean="0"/>
              <a:t>) + </a:t>
            </a:r>
            <a:r>
              <a:rPr lang="en-AU" sz="2800" dirty="0" err="1" smtClean="0"/>
              <a:t>NaOH</a:t>
            </a:r>
            <a:r>
              <a:rPr lang="en-AU" sz="2800" dirty="0" smtClean="0"/>
              <a:t> (</a:t>
            </a:r>
            <a:r>
              <a:rPr lang="en-AU" sz="2800" dirty="0" err="1" smtClean="0"/>
              <a:t>aq</a:t>
            </a:r>
            <a:r>
              <a:rPr lang="en-AU" sz="2800" dirty="0" smtClean="0"/>
              <a:t>) -&gt; Na</a:t>
            </a:r>
            <a:r>
              <a:rPr lang="en-AU" sz="2800" baseline="-25000" dirty="0" smtClean="0"/>
              <a:t>2</a:t>
            </a:r>
            <a:r>
              <a:rPr lang="en-AU" sz="2800" dirty="0" smtClean="0"/>
              <a:t>SO</a:t>
            </a:r>
            <a:r>
              <a:rPr lang="en-AU" sz="2800" baseline="-25000" dirty="0" smtClean="0"/>
              <a:t>4</a:t>
            </a:r>
            <a:r>
              <a:rPr lang="en-AU" sz="2800" dirty="0" smtClean="0"/>
              <a:t> (</a:t>
            </a:r>
            <a:r>
              <a:rPr lang="en-AU" sz="2800" dirty="0" err="1" smtClean="0"/>
              <a:t>aq</a:t>
            </a:r>
            <a:r>
              <a:rPr lang="en-AU" sz="2800" dirty="0" smtClean="0"/>
              <a:t>) + H</a:t>
            </a:r>
            <a:r>
              <a:rPr lang="en-AU" sz="2800" baseline="-25000" dirty="0" smtClean="0"/>
              <a:t>2</a:t>
            </a:r>
            <a:r>
              <a:rPr lang="en-AU" sz="2800" dirty="0" smtClean="0"/>
              <a:t>O (l)</a:t>
            </a:r>
          </a:p>
          <a:p>
            <a:pPr marL="0" indent="0">
              <a:buNone/>
            </a:pPr>
            <a:r>
              <a:rPr lang="en-AU" sz="2800" dirty="0" smtClean="0"/>
              <a:t>H+ (</a:t>
            </a:r>
            <a:r>
              <a:rPr lang="en-AU" sz="2800" dirty="0" err="1" smtClean="0"/>
              <a:t>aq</a:t>
            </a:r>
            <a:r>
              <a:rPr lang="en-AU" sz="2800" dirty="0" smtClean="0"/>
              <a:t>) + OH- (</a:t>
            </a:r>
            <a:r>
              <a:rPr lang="en-AU" sz="2800" dirty="0" err="1" smtClean="0"/>
              <a:t>aq</a:t>
            </a:r>
            <a:r>
              <a:rPr lang="en-AU" sz="2800" dirty="0" smtClean="0"/>
              <a:t>) -&gt; H</a:t>
            </a:r>
            <a:r>
              <a:rPr lang="en-AU" sz="2800" baseline="-25000" dirty="0" smtClean="0"/>
              <a:t>2</a:t>
            </a:r>
            <a:r>
              <a:rPr lang="en-AU" sz="2800" dirty="0" smtClean="0"/>
              <a:t>O (l)</a:t>
            </a:r>
          </a:p>
          <a:p>
            <a:pPr marL="0" indent="0">
              <a:buNone/>
            </a:pPr>
            <a:r>
              <a:rPr lang="en-AU" sz="2800" dirty="0" smtClean="0"/>
              <a:t>No visible reaction.</a:t>
            </a:r>
          </a:p>
          <a:p>
            <a:pPr marL="457200" indent="-457200">
              <a:buFont typeface="+mj-lt"/>
              <a:buAutoNum type="arabicPeriod"/>
            </a:pPr>
            <a:endParaRPr lang="en-AU" sz="2800" dirty="0"/>
          </a:p>
          <a:p>
            <a:pPr marL="457200" indent="-457200">
              <a:buFont typeface="+mj-lt"/>
              <a:buAutoNum type="arabicPeriod"/>
            </a:pPr>
            <a:r>
              <a:rPr lang="en-AU" sz="2800" dirty="0" smtClean="0"/>
              <a:t>CH</a:t>
            </a:r>
            <a:r>
              <a:rPr lang="en-AU" sz="2800" baseline="-25000" dirty="0" smtClean="0"/>
              <a:t>3</a:t>
            </a:r>
            <a:r>
              <a:rPr lang="en-AU" sz="2800" dirty="0" smtClean="0"/>
              <a:t>COOH (</a:t>
            </a:r>
            <a:r>
              <a:rPr lang="en-AU" sz="2800" dirty="0" err="1" smtClean="0"/>
              <a:t>aq</a:t>
            </a:r>
            <a:r>
              <a:rPr lang="en-AU" sz="2800" dirty="0" smtClean="0"/>
              <a:t>) + Na</a:t>
            </a:r>
            <a:r>
              <a:rPr lang="en-AU" sz="2800" baseline="-25000" dirty="0" smtClean="0"/>
              <a:t>2</a:t>
            </a:r>
            <a:r>
              <a:rPr lang="en-AU" sz="2800" dirty="0" smtClean="0"/>
              <a:t>CO</a:t>
            </a:r>
            <a:r>
              <a:rPr lang="en-AU" sz="2800" baseline="-25000" dirty="0" smtClean="0"/>
              <a:t>3</a:t>
            </a:r>
            <a:r>
              <a:rPr lang="en-AU" sz="2800" dirty="0" smtClean="0"/>
              <a:t> (</a:t>
            </a:r>
            <a:r>
              <a:rPr lang="en-AU" sz="2800" dirty="0" err="1" smtClean="0"/>
              <a:t>aq</a:t>
            </a:r>
            <a:r>
              <a:rPr lang="en-AU" sz="2800" dirty="0" smtClean="0"/>
              <a:t>) - &gt; 2 NaCH</a:t>
            </a:r>
            <a:r>
              <a:rPr lang="en-AU" sz="2800" baseline="-25000" dirty="0" smtClean="0"/>
              <a:t>3</a:t>
            </a:r>
            <a:r>
              <a:rPr lang="en-AU" sz="2800" dirty="0" smtClean="0"/>
              <a:t>COO (</a:t>
            </a:r>
            <a:r>
              <a:rPr lang="en-AU" sz="2800" dirty="0" err="1" smtClean="0"/>
              <a:t>aq</a:t>
            </a:r>
            <a:r>
              <a:rPr lang="en-AU" sz="2800" dirty="0" smtClean="0"/>
              <a:t>) + CO</a:t>
            </a:r>
            <a:r>
              <a:rPr lang="en-AU" sz="2800" baseline="-25000" dirty="0" smtClean="0"/>
              <a:t>2</a:t>
            </a:r>
            <a:r>
              <a:rPr lang="en-AU" sz="2800" dirty="0" smtClean="0"/>
              <a:t> (g) + H</a:t>
            </a:r>
            <a:r>
              <a:rPr lang="en-AU" sz="2800" baseline="-25000" dirty="0" smtClean="0"/>
              <a:t>2</a:t>
            </a:r>
            <a:r>
              <a:rPr lang="en-AU" sz="2800" dirty="0" smtClean="0"/>
              <a:t>O (l)</a:t>
            </a:r>
          </a:p>
          <a:p>
            <a:pPr marL="0" indent="0">
              <a:buNone/>
            </a:pPr>
            <a:r>
              <a:rPr lang="en-AU" sz="2800" dirty="0"/>
              <a:t>CH</a:t>
            </a:r>
            <a:r>
              <a:rPr lang="en-AU" sz="2800" baseline="-25000" dirty="0"/>
              <a:t>3</a:t>
            </a:r>
            <a:r>
              <a:rPr lang="en-AU" sz="2800" dirty="0"/>
              <a:t>COOH (</a:t>
            </a:r>
            <a:r>
              <a:rPr lang="en-AU" sz="2800" dirty="0" err="1"/>
              <a:t>aq</a:t>
            </a:r>
            <a:r>
              <a:rPr lang="en-AU" sz="2800" dirty="0"/>
              <a:t>) + </a:t>
            </a:r>
            <a:r>
              <a:rPr lang="en-AU" sz="2800" dirty="0" smtClean="0"/>
              <a:t>CO</a:t>
            </a:r>
            <a:r>
              <a:rPr lang="en-AU" sz="2800" baseline="-25000" dirty="0" smtClean="0"/>
              <a:t>3</a:t>
            </a:r>
            <a:r>
              <a:rPr lang="en-AU" sz="2800" baseline="30000" dirty="0" smtClean="0"/>
              <a:t>2-</a:t>
            </a:r>
            <a:r>
              <a:rPr lang="en-AU" sz="2800" dirty="0" smtClean="0"/>
              <a:t> (</a:t>
            </a:r>
            <a:r>
              <a:rPr lang="en-AU" sz="2800" dirty="0" err="1" smtClean="0"/>
              <a:t>aq</a:t>
            </a:r>
            <a:r>
              <a:rPr lang="en-AU" sz="2800" dirty="0" smtClean="0"/>
              <a:t>) </a:t>
            </a:r>
            <a:r>
              <a:rPr lang="en-AU" sz="2800" dirty="0"/>
              <a:t>- &gt; </a:t>
            </a:r>
            <a:r>
              <a:rPr lang="en-AU" sz="2800" dirty="0" smtClean="0"/>
              <a:t>2 CH</a:t>
            </a:r>
            <a:r>
              <a:rPr lang="en-AU" sz="2800" baseline="-25000" dirty="0" smtClean="0"/>
              <a:t>3</a:t>
            </a:r>
            <a:r>
              <a:rPr lang="en-AU" sz="2800" dirty="0" smtClean="0"/>
              <a:t>COO</a:t>
            </a:r>
            <a:r>
              <a:rPr lang="en-AU" sz="2800" baseline="30000" dirty="0" smtClean="0"/>
              <a:t>-</a:t>
            </a:r>
            <a:r>
              <a:rPr lang="en-AU" sz="2800" dirty="0" smtClean="0"/>
              <a:t> </a:t>
            </a:r>
            <a:r>
              <a:rPr lang="en-AU" sz="2800" dirty="0"/>
              <a:t>(</a:t>
            </a:r>
            <a:r>
              <a:rPr lang="en-AU" sz="2800" dirty="0" err="1"/>
              <a:t>aq</a:t>
            </a:r>
            <a:r>
              <a:rPr lang="en-AU" sz="2800" dirty="0"/>
              <a:t>) + CO</a:t>
            </a:r>
            <a:r>
              <a:rPr lang="en-AU" sz="2800" baseline="-25000" dirty="0"/>
              <a:t>2</a:t>
            </a:r>
            <a:r>
              <a:rPr lang="en-AU" sz="2800" dirty="0"/>
              <a:t> (g) + H</a:t>
            </a:r>
            <a:r>
              <a:rPr lang="en-AU" sz="2800" baseline="-25000" dirty="0"/>
              <a:t>2</a:t>
            </a:r>
            <a:r>
              <a:rPr lang="en-AU" sz="2800" dirty="0"/>
              <a:t>O (l</a:t>
            </a:r>
            <a:r>
              <a:rPr lang="en-AU" sz="2800" dirty="0" smtClean="0"/>
              <a:t>)</a:t>
            </a:r>
          </a:p>
          <a:p>
            <a:pPr marL="0" indent="0">
              <a:buNone/>
            </a:pPr>
            <a:r>
              <a:rPr lang="en-AU" sz="2800" dirty="0" smtClean="0"/>
              <a:t>A colourless solution is added to a white solid. The solid is consumed and a colourless odourless gas is evolved.</a:t>
            </a:r>
            <a:endParaRPr lang="en-AU" sz="2800" dirty="0"/>
          </a:p>
          <a:p>
            <a:pPr marL="457200" indent="-45720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550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12800"/>
            <a:ext cx="10142310" cy="54965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800" dirty="0" smtClean="0"/>
              <a:t>2 H</a:t>
            </a:r>
            <a:r>
              <a:rPr lang="en-AU" sz="2800" baseline="-25000" dirty="0" smtClean="0"/>
              <a:t>3</a:t>
            </a:r>
            <a:r>
              <a:rPr lang="en-AU" sz="2800" dirty="0" smtClean="0"/>
              <a:t>PO</a:t>
            </a:r>
            <a:r>
              <a:rPr lang="en-AU" sz="2800" baseline="-25000" dirty="0" smtClean="0"/>
              <a:t>4</a:t>
            </a:r>
            <a:r>
              <a:rPr lang="en-AU" sz="2800" dirty="0" smtClean="0"/>
              <a:t> (</a:t>
            </a:r>
            <a:r>
              <a:rPr lang="en-AU" sz="2800" dirty="0" err="1" smtClean="0"/>
              <a:t>aq</a:t>
            </a:r>
            <a:r>
              <a:rPr lang="en-AU" sz="2800" dirty="0" smtClean="0"/>
              <a:t>) + 3 Ba(HCO</a:t>
            </a:r>
            <a:r>
              <a:rPr lang="en-AU" sz="2800" baseline="-25000" dirty="0" smtClean="0"/>
              <a:t>3</a:t>
            </a:r>
            <a:r>
              <a:rPr lang="en-AU" sz="2800" dirty="0" smtClean="0"/>
              <a:t>)</a:t>
            </a:r>
            <a:r>
              <a:rPr lang="en-AU" sz="2800" baseline="-25000" dirty="0" smtClean="0"/>
              <a:t>2</a:t>
            </a:r>
            <a:r>
              <a:rPr lang="en-AU" sz="2800" dirty="0" smtClean="0"/>
              <a:t> (s) -&gt; Ba</a:t>
            </a:r>
            <a:r>
              <a:rPr lang="en-AU" sz="2800" baseline="-25000" dirty="0" smtClean="0"/>
              <a:t>3</a:t>
            </a:r>
            <a:r>
              <a:rPr lang="en-AU" sz="2800" dirty="0" smtClean="0"/>
              <a:t>(PO</a:t>
            </a:r>
            <a:r>
              <a:rPr lang="en-AU" sz="2800" baseline="-25000" dirty="0" smtClean="0"/>
              <a:t>4</a:t>
            </a:r>
            <a:r>
              <a:rPr lang="en-AU" sz="2800" dirty="0" smtClean="0"/>
              <a:t>)</a:t>
            </a:r>
            <a:r>
              <a:rPr lang="en-AU" sz="2800" baseline="-25000" dirty="0" smtClean="0"/>
              <a:t>2</a:t>
            </a:r>
            <a:r>
              <a:rPr lang="en-AU" sz="2800" dirty="0" smtClean="0"/>
              <a:t> (s) + 6 CO</a:t>
            </a:r>
            <a:r>
              <a:rPr lang="en-AU" sz="2800" baseline="-25000" dirty="0" smtClean="0"/>
              <a:t>2</a:t>
            </a:r>
            <a:r>
              <a:rPr lang="en-AU" sz="2800" dirty="0" smtClean="0"/>
              <a:t> (g) + 6 H</a:t>
            </a:r>
            <a:r>
              <a:rPr lang="en-AU" sz="2800" baseline="-25000" dirty="0" smtClean="0"/>
              <a:t>2</a:t>
            </a:r>
            <a:r>
              <a:rPr lang="en-AU" sz="2800" dirty="0" smtClean="0"/>
              <a:t>O (l)</a:t>
            </a:r>
          </a:p>
          <a:p>
            <a:pPr marL="0" indent="0">
              <a:buNone/>
            </a:pPr>
            <a:endParaRPr lang="en-AU" sz="2800" dirty="0"/>
          </a:p>
          <a:p>
            <a:pPr marL="0" indent="0">
              <a:buNone/>
            </a:pPr>
            <a:r>
              <a:rPr lang="en-AU" sz="2800" dirty="0" smtClean="0"/>
              <a:t>A colourless solution is added to a white solid. The solid is consumed and a new white solid id formed. A colourless odourless gas is evolved in a colourless solution.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71750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12800"/>
            <a:ext cx="10131552" cy="54965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800" dirty="0" smtClean="0"/>
              <a:t>HNO</a:t>
            </a:r>
            <a:r>
              <a:rPr lang="en-AU" sz="2800" baseline="-25000" dirty="0" smtClean="0"/>
              <a:t>3</a:t>
            </a:r>
            <a:r>
              <a:rPr lang="en-AU" sz="2800" dirty="0" smtClean="0"/>
              <a:t> (</a:t>
            </a:r>
            <a:r>
              <a:rPr lang="en-AU" sz="2800" dirty="0" err="1" smtClean="0"/>
              <a:t>aq</a:t>
            </a:r>
            <a:r>
              <a:rPr lang="en-AU" sz="2800" dirty="0" smtClean="0"/>
              <a:t>) + Ag (s) -&gt; no reaction</a:t>
            </a:r>
          </a:p>
          <a:p>
            <a:pPr marL="0" indent="0">
              <a:buNone/>
            </a:pPr>
            <a:r>
              <a:rPr lang="en-AU" sz="2800" dirty="0" smtClean="0"/>
              <a:t>No visible reaction</a:t>
            </a:r>
          </a:p>
          <a:p>
            <a:pPr marL="0" indent="0">
              <a:buNone/>
            </a:pPr>
            <a:endParaRPr lang="en-AU" sz="2800" dirty="0"/>
          </a:p>
          <a:p>
            <a:pPr marL="0" indent="0">
              <a:buNone/>
            </a:pPr>
            <a:endParaRPr lang="en-AU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AU" sz="2800" dirty="0" err="1" smtClean="0"/>
              <a:t>NaOH</a:t>
            </a:r>
            <a:r>
              <a:rPr lang="en-AU" sz="2800" dirty="0" smtClean="0"/>
              <a:t> (</a:t>
            </a:r>
            <a:r>
              <a:rPr lang="en-AU" sz="2800" dirty="0" err="1" smtClean="0"/>
              <a:t>aq</a:t>
            </a:r>
            <a:r>
              <a:rPr lang="en-AU" sz="2800" dirty="0" smtClean="0"/>
              <a:t>) + NH</a:t>
            </a:r>
            <a:r>
              <a:rPr lang="en-AU" sz="2800" baseline="-25000" dirty="0" smtClean="0"/>
              <a:t>4</a:t>
            </a:r>
            <a:r>
              <a:rPr lang="en-AU" sz="2800" dirty="0" smtClean="0"/>
              <a:t>SO</a:t>
            </a:r>
            <a:r>
              <a:rPr lang="en-AU" sz="2800" baseline="-25000" dirty="0" smtClean="0"/>
              <a:t>4</a:t>
            </a:r>
            <a:r>
              <a:rPr lang="en-AU" sz="2800" dirty="0" smtClean="0"/>
              <a:t> (</a:t>
            </a:r>
            <a:r>
              <a:rPr lang="en-AU" sz="2800" dirty="0" err="1" smtClean="0"/>
              <a:t>aq</a:t>
            </a:r>
            <a:r>
              <a:rPr lang="en-AU" sz="2800" dirty="0" smtClean="0"/>
              <a:t>) -&gt; Na</a:t>
            </a:r>
            <a:r>
              <a:rPr lang="en-AU" sz="2800" baseline="-25000" dirty="0" smtClean="0"/>
              <a:t>2</a:t>
            </a:r>
            <a:r>
              <a:rPr lang="en-AU" sz="2800" dirty="0" smtClean="0"/>
              <a:t>SO</a:t>
            </a:r>
            <a:r>
              <a:rPr lang="en-AU" sz="2800" baseline="-25000" dirty="0" smtClean="0"/>
              <a:t>4</a:t>
            </a:r>
            <a:r>
              <a:rPr lang="en-AU" sz="2800" dirty="0" smtClean="0"/>
              <a:t> (</a:t>
            </a:r>
            <a:r>
              <a:rPr lang="en-AU" sz="2800" dirty="0" err="1" smtClean="0"/>
              <a:t>aq</a:t>
            </a:r>
            <a:r>
              <a:rPr lang="en-AU" sz="2800" dirty="0" smtClean="0"/>
              <a:t>) + NH</a:t>
            </a:r>
            <a:r>
              <a:rPr lang="en-AU" sz="2800" baseline="-25000" dirty="0" smtClean="0"/>
              <a:t>3</a:t>
            </a:r>
            <a:r>
              <a:rPr lang="en-AU" sz="2800" dirty="0" smtClean="0"/>
              <a:t> (g) + H</a:t>
            </a:r>
            <a:r>
              <a:rPr lang="en-AU" sz="2800" baseline="-25000" dirty="0" smtClean="0"/>
              <a:t>2</a:t>
            </a:r>
            <a:r>
              <a:rPr lang="en-AU" sz="2800" dirty="0" smtClean="0"/>
              <a:t>O (l)</a:t>
            </a:r>
          </a:p>
          <a:p>
            <a:pPr marL="0" indent="0">
              <a:buNone/>
            </a:pPr>
            <a:r>
              <a:rPr lang="en-AU" sz="2800" dirty="0" smtClean="0"/>
              <a:t>OH</a:t>
            </a:r>
            <a:r>
              <a:rPr lang="en-AU" sz="2800" baseline="30000" dirty="0" smtClean="0"/>
              <a:t>-</a:t>
            </a:r>
            <a:r>
              <a:rPr lang="en-AU" sz="2800" dirty="0" smtClean="0"/>
              <a:t> (</a:t>
            </a:r>
            <a:r>
              <a:rPr lang="en-AU" sz="2800" dirty="0" err="1" smtClean="0"/>
              <a:t>aq</a:t>
            </a:r>
            <a:r>
              <a:rPr lang="en-AU" sz="2800" dirty="0" smtClean="0"/>
              <a:t>) + NH</a:t>
            </a:r>
            <a:r>
              <a:rPr lang="en-AU" sz="2800" baseline="-25000" dirty="0" smtClean="0"/>
              <a:t>4</a:t>
            </a:r>
            <a:r>
              <a:rPr lang="en-AU" sz="2800" baseline="30000" dirty="0" smtClean="0"/>
              <a:t>+</a:t>
            </a:r>
            <a:r>
              <a:rPr lang="en-AU" sz="2800" dirty="0" smtClean="0"/>
              <a:t> (</a:t>
            </a:r>
            <a:r>
              <a:rPr lang="en-AU" sz="2800" dirty="0" err="1" smtClean="0"/>
              <a:t>aq</a:t>
            </a:r>
            <a:r>
              <a:rPr lang="en-AU" sz="2800" dirty="0" smtClean="0"/>
              <a:t>) -&gt; NH</a:t>
            </a:r>
            <a:r>
              <a:rPr lang="en-AU" sz="2800" baseline="-25000" dirty="0" smtClean="0"/>
              <a:t>3</a:t>
            </a:r>
            <a:r>
              <a:rPr lang="en-AU" sz="2800" dirty="0" smtClean="0"/>
              <a:t> (g) + H</a:t>
            </a:r>
            <a:r>
              <a:rPr lang="en-AU" sz="2800" baseline="-25000" dirty="0" smtClean="0"/>
              <a:t>2</a:t>
            </a:r>
            <a:r>
              <a:rPr lang="en-AU" sz="2800" dirty="0" smtClean="0"/>
              <a:t>O (l)</a:t>
            </a:r>
          </a:p>
          <a:p>
            <a:pPr marL="0" indent="0">
              <a:buNone/>
            </a:pPr>
            <a:r>
              <a:rPr lang="en-AU" sz="2800" dirty="0" smtClean="0"/>
              <a:t>Two colourless solutions are mixed. Bubbles are produced evolving a colourless odourless gas.</a:t>
            </a:r>
            <a:endParaRPr lang="en-AU" sz="2800" dirty="0"/>
          </a:p>
          <a:p>
            <a:pPr marL="457200" indent="-45720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471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720762"/>
            <a:ext cx="9720073" cy="558859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CO</a:t>
            </a:r>
            <a:r>
              <a:rPr lang="en-AU" sz="2400" baseline="-25000" dirty="0" smtClean="0"/>
              <a:t>2</a:t>
            </a:r>
            <a:r>
              <a:rPr lang="en-AU" sz="2400" dirty="0" smtClean="0"/>
              <a:t> (g) + 2 KOH (</a:t>
            </a:r>
            <a:r>
              <a:rPr lang="en-AU" sz="2400" dirty="0" err="1" smtClean="0"/>
              <a:t>aq</a:t>
            </a:r>
            <a:r>
              <a:rPr lang="en-AU" sz="2400" dirty="0" smtClean="0"/>
              <a:t>) -&gt; K</a:t>
            </a:r>
            <a:r>
              <a:rPr lang="en-AU" sz="2400" baseline="-25000" dirty="0" smtClean="0"/>
              <a:t>2</a:t>
            </a:r>
            <a:r>
              <a:rPr lang="en-AU" sz="2400" dirty="0" smtClean="0"/>
              <a:t>CO</a:t>
            </a:r>
            <a:r>
              <a:rPr lang="en-AU" sz="2400" baseline="-25000" dirty="0" smtClean="0"/>
              <a:t>3</a:t>
            </a:r>
            <a:r>
              <a:rPr lang="en-AU" sz="2400" dirty="0" smtClean="0"/>
              <a:t> (</a:t>
            </a:r>
            <a:r>
              <a:rPr lang="en-AU" sz="2400" dirty="0" err="1" smtClean="0"/>
              <a:t>aq</a:t>
            </a:r>
            <a:r>
              <a:rPr lang="en-AU" sz="2400" dirty="0" smtClean="0"/>
              <a:t>) + H</a:t>
            </a:r>
            <a:r>
              <a:rPr lang="en-AU" sz="2400" baseline="-25000" dirty="0" smtClean="0"/>
              <a:t>2</a:t>
            </a:r>
            <a:r>
              <a:rPr lang="en-AU" sz="2400" dirty="0" smtClean="0"/>
              <a:t>O (l)</a:t>
            </a:r>
          </a:p>
          <a:p>
            <a:pPr marL="0" indent="0">
              <a:buNone/>
            </a:pPr>
            <a:r>
              <a:rPr lang="en-AU" sz="2400" dirty="0" smtClean="0"/>
              <a:t>CO</a:t>
            </a:r>
            <a:r>
              <a:rPr lang="en-AU" sz="2400" baseline="-25000" dirty="0" smtClean="0"/>
              <a:t>2</a:t>
            </a:r>
            <a:r>
              <a:rPr lang="en-AU" sz="2400" dirty="0" smtClean="0"/>
              <a:t> (g) + 2 OH</a:t>
            </a:r>
            <a:r>
              <a:rPr lang="en-AU" sz="2400" baseline="30000" dirty="0" smtClean="0"/>
              <a:t>-</a:t>
            </a:r>
            <a:r>
              <a:rPr lang="en-AU" sz="2400" dirty="0" smtClean="0"/>
              <a:t> (</a:t>
            </a:r>
            <a:r>
              <a:rPr lang="en-AU" sz="2400" dirty="0" err="1" smtClean="0"/>
              <a:t>aq</a:t>
            </a:r>
            <a:r>
              <a:rPr lang="en-AU" sz="2400" dirty="0" smtClean="0"/>
              <a:t>) -&gt; CO</a:t>
            </a:r>
            <a:r>
              <a:rPr lang="en-AU" sz="2400" baseline="-25000" dirty="0" smtClean="0"/>
              <a:t>3</a:t>
            </a:r>
            <a:r>
              <a:rPr lang="en-AU" sz="2400" baseline="30000" dirty="0" smtClean="0"/>
              <a:t>2-</a:t>
            </a:r>
            <a:r>
              <a:rPr lang="en-AU" sz="2400" dirty="0" smtClean="0"/>
              <a:t> (</a:t>
            </a:r>
            <a:r>
              <a:rPr lang="en-AU" sz="2400" dirty="0" err="1" smtClean="0"/>
              <a:t>aq</a:t>
            </a:r>
            <a:r>
              <a:rPr lang="en-AU" sz="2400" dirty="0" smtClean="0"/>
              <a:t>) + H</a:t>
            </a:r>
            <a:r>
              <a:rPr lang="en-AU" sz="2400" baseline="-25000" dirty="0" smtClean="0"/>
              <a:t>2</a:t>
            </a:r>
            <a:r>
              <a:rPr lang="en-AU" sz="2400" dirty="0" smtClean="0"/>
              <a:t>O (l)</a:t>
            </a:r>
            <a:endParaRPr lang="en-AU" sz="2400" dirty="0"/>
          </a:p>
          <a:p>
            <a:pPr marL="457200" indent="-457200">
              <a:buFont typeface="+mj-lt"/>
              <a:buAutoNum type="arabicPeriod"/>
            </a:pPr>
            <a:endParaRPr lang="en-AU" sz="2400" dirty="0" smtClean="0"/>
          </a:p>
          <a:p>
            <a:pPr marL="0" indent="0">
              <a:buNone/>
            </a:pPr>
            <a:r>
              <a:rPr lang="en-AU" sz="2400" dirty="0" smtClean="0"/>
              <a:t>A colourless odourless gas is bubbled through a colourless solution to produce a colourless solution.</a:t>
            </a:r>
          </a:p>
          <a:p>
            <a:pPr marL="457200" indent="-457200">
              <a:buFont typeface="+mj-lt"/>
              <a:buAutoNum type="arabicPeriod"/>
            </a:pPr>
            <a:endParaRPr lang="en-A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CH</a:t>
            </a:r>
            <a:r>
              <a:rPr lang="en-AU" sz="2400" baseline="-25000" dirty="0" smtClean="0"/>
              <a:t>3</a:t>
            </a:r>
            <a:r>
              <a:rPr lang="en-AU" sz="2400" dirty="0" smtClean="0"/>
              <a:t>COOH (</a:t>
            </a:r>
            <a:r>
              <a:rPr lang="en-AU" sz="2400" dirty="0" err="1" smtClean="0"/>
              <a:t>aq</a:t>
            </a:r>
            <a:r>
              <a:rPr lang="en-AU" sz="2400" dirty="0" smtClean="0"/>
              <a:t>) + Mg (s) -&gt; Mg(CH</a:t>
            </a:r>
            <a:r>
              <a:rPr lang="en-AU" sz="2400" baseline="-25000" dirty="0" smtClean="0"/>
              <a:t>3</a:t>
            </a:r>
            <a:r>
              <a:rPr lang="en-AU" sz="2400" dirty="0" smtClean="0"/>
              <a:t>COO)</a:t>
            </a:r>
            <a:r>
              <a:rPr lang="en-AU" sz="2400" baseline="-25000" dirty="0" smtClean="0"/>
              <a:t>2</a:t>
            </a:r>
            <a:r>
              <a:rPr lang="en-AU" sz="2400" dirty="0" smtClean="0"/>
              <a:t> (</a:t>
            </a:r>
            <a:r>
              <a:rPr lang="en-AU" sz="2400" dirty="0" err="1" smtClean="0"/>
              <a:t>aq</a:t>
            </a:r>
            <a:r>
              <a:rPr lang="en-AU" sz="2400" dirty="0" smtClean="0"/>
              <a:t>) + H</a:t>
            </a:r>
            <a:r>
              <a:rPr lang="en-AU" sz="2400" baseline="-25000" dirty="0" smtClean="0"/>
              <a:t>2</a:t>
            </a:r>
            <a:r>
              <a:rPr lang="en-AU" sz="2400" dirty="0" smtClean="0"/>
              <a:t> (g)</a:t>
            </a:r>
          </a:p>
          <a:p>
            <a:pPr marL="0" indent="0">
              <a:buNone/>
            </a:pPr>
            <a:r>
              <a:rPr lang="en-AU" sz="2400" dirty="0"/>
              <a:t>CH</a:t>
            </a:r>
            <a:r>
              <a:rPr lang="en-AU" sz="2400" baseline="-25000" dirty="0"/>
              <a:t>3</a:t>
            </a:r>
            <a:r>
              <a:rPr lang="en-AU" sz="2400" dirty="0"/>
              <a:t>COOH (</a:t>
            </a:r>
            <a:r>
              <a:rPr lang="en-AU" sz="2400" dirty="0" err="1"/>
              <a:t>aq</a:t>
            </a:r>
            <a:r>
              <a:rPr lang="en-AU" sz="2400" dirty="0"/>
              <a:t>) + Mg (s) -&gt; </a:t>
            </a:r>
            <a:r>
              <a:rPr lang="en-AU" sz="2400" dirty="0" smtClean="0"/>
              <a:t>Mg</a:t>
            </a:r>
            <a:r>
              <a:rPr lang="en-AU" sz="2400" baseline="30000" dirty="0" smtClean="0"/>
              <a:t>2+</a:t>
            </a:r>
            <a:r>
              <a:rPr lang="en-AU" sz="2400" dirty="0" smtClean="0"/>
              <a:t> (</a:t>
            </a:r>
            <a:r>
              <a:rPr lang="en-AU" sz="2400" dirty="0" err="1" smtClean="0"/>
              <a:t>aq</a:t>
            </a:r>
            <a:r>
              <a:rPr lang="en-AU" sz="2400" dirty="0" smtClean="0"/>
              <a:t>) + 2 CH</a:t>
            </a:r>
            <a:r>
              <a:rPr lang="en-AU" sz="2400" baseline="-25000" dirty="0" smtClean="0"/>
              <a:t>3</a:t>
            </a:r>
            <a:r>
              <a:rPr lang="en-AU" sz="2400" dirty="0" smtClean="0"/>
              <a:t>COO</a:t>
            </a:r>
            <a:r>
              <a:rPr lang="en-AU" sz="2400" baseline="30000" dirty="0" smtClean="0"/>
              <a:t>-</a:t>
            </a:r>
            <a:r>
              <a:rPr lang="en-AU" sz="2400" dirty="0" smtClean="0"/>
              <a:t> </a:t>
            </a:r>
            <a:r>
              <a:rPr lang="en-AU" sz="2400" dirty="0"/>
              <a:t>(</a:t>
            </a:r>
            <a:r>
              <a:rPr lang="en-AU" sz="2400" dirty="0" err="1"/>
              <a:t>aq</a:t>
            </a:r>
            <a:r>
              <a:rPr lang="en-AU" sz="2400" dirty="0"/>
              <a:t>) + H</a:t>
            </a:r>
            <a:r>
              <a:rPr lang="en-AU" sz="2400" baseline="-25000" dirty="0"/>
              <a:t>2</a:t>
            </a:r>
            <a:r>
              <a:rPr lang="en-AU" sz="2400" dirty="0"/>
              <a:t> (g</a:t>
            </a:r>
            <a:r>
              <a:rPr lang="en-AU" sz="2400" dirty="0" smtClean="0"/>
              <a:t>)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 smtClean="0"/>
              <a:t>A colourless solution is added to a grey coloured solid. The solid is consumed and a colourless odourless gas is produced.</a:t>
            </a:r>
            <a:endParaRPr lang="en-AU" sz="2400" dirty="0"/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endParaRPr lang="en-AU" sz="24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02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Practice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AU" sz="3200" dirty="0" err="1" smtClean="0"/>
              <a:t>Lucarelli</a:t>
            </a:r>
            <a:r>
              <a:rPr lang="en-AU" sz="3200" dirty="0" smtClean="0"/>
              <a:t> Ch17 Sets 29 and 30</a:t>
            </a:r>
          </a:p>
          <a:p>
            <a:pPr>
              <a:lnSpc>
                <a:spcPct val="200000"/>
              </a:lnSpc>
            </a:pPr>
            <a:r>
              <a:rPr lang="en-AU" sz="3200" dirty="0" smtClean="0"/>
              <a:t>STAWA </a:t>
            </a:r>
            <a:r>
              <a:rPr lang="en-AU" sz="3200" dirty="0" smtClean="0"/>
              <a:t>Set 27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69623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Pop quiz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10451593" cy="4523591"/>
          </a:xfrm>
        </p:spPr>
        <p:txBody>
          <a:bodyPr>
            <a:normAutofit/>
          </a:bodyPr>
          <a:lstStyle/>
          <a:p>
            <a:r>
              <a:rPr lang="en-AU" sz="2800" dirty="0" smtClean="0"/>
              <a:t>Write </a:t>
            </a:r>
            <a:r>
              <a:rPr lang="en-AU" sz="2800" smtClean="0"/>
              <a:t>chemical equations and NIE </a:t>
            </a:r>
            <a:r>
              <a:rPr lang="en-AU" sz="2800" dirty="0" smtClean="0"/>
              <a:t>for the following reactions:</a:t>
            </a:r>
          </a:p>
          <a:p>
            <a:endParaRPr lang="en-AU" dirty="0"/>
          </a:p>
          <a:p>
            <a:r>
              <a:rPr lang="en-AU" sz="2800" dirty="0" smtClean="0"/>
              <a:t>1. nitric acid is added to magnesium metal</a:t>
            </a:r>
          </a:p>
          <a:p>
            <a:r>
              <a:rPr lang="en-AU" sz="2800" dirty="0" smtClean="0"/>
              <a:t>2. </a:t>
            </a:r>
            <a:r>
              <a:rPr lang="en-AU" sz="2800" dirty="0" err="1" smtClean="0"/>
              <a:t>sulfuric</a:t>
            </a:r>
            <a:r>
              <a:rPr lang="en-AU" sz="2800" dirty="0" smtClean="0"/>
              <a:t> acid is added to sodium carbonate solid</a:t>
            </a:r>
          </a:p>
          <a:p>
            <a:r>
              <a:rPr lang="en-AU" sz="2800" dirty="0" smtClean="0"/>
              <a:t>3. phosphoric acid is added to potassium hydroxide solution</a:t>
            </a:r>
          </a:p>
          <a:p>
            <a:r>
              <a:rPr lang="en-AU" sz="2800" dirty="0" smtClean="0"/>
              <a:t>4. hydrochloric acid is added to nickel (II) hydrogen carbonate solid</a:t>
            </a:r>
          </a:p>
          <a:p>
            <a:r>
              <a:rPr lang="en-AU" sz="2800" dirty="0" smtClean="0"/>
              <a:t>5. ethanoic acid is added to solid sodium </a:t>
            </a:r>
            <a:r>
              <a:rPr lang="en-AU" sz="2800" dirty="0" err="1" smtClean="0"/>
              <a:t>sulfite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53396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Ph</a:t>
            </a:r>
            <a:r>
              <a:rPr lang="en-AU" dirty="0" smtClean="0"/>
              <a:t> 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 smtClean="0"/>
              <a:t>Kw = [H</a:t>
            </a:r>
            <a:r>
              <a:rPr lang="en-AU" sz="2800" baseline="30000" dirty="0" smtClean="0"/>
              <a:t>+</a:t>
            </a:r>
            <a:r>
              <a:rPr lang="en-AU" sz="2800" dirty="0" smtClean="0"/>
              <a:t>] [OH</a:t>
            </a:r>
            <a:r>
              <a:rPr lang="en-AU" sz="2800" baseline="30000" dirty="0" smtClean="0"/>
              <a:t>-</a:t>
            </a:r>
            <a:r>
              <a:rPr lang="en-AU" sz="2800" dirty="0" smtClean="0"/>
              <a:t>] = 1 </a:t>
            </a:r>
            <a:r>
              <a:rPr lang="en-AU" sz="2800" smtClean="0"/>
              <a:t>x 10</a:t>
            </a:r>
            <a:r>
              <a:rPr lang="en-AU" sz="2800" baseline="30000" smtClean="0"/>
              <a:t>-14</a:t>
            </a:r>
            <a:endParaRPr lang="en-AU" sz="2800" baseline="30000" dirty="0" smtClean="0"/>
          </a:p>
          <a:p>
            <a:endParaRPr lang="en-AU" sz="2800" baseline="30000" dirty="0"/>
          </a:p>
          <a:p>
            <a:r>
              <a:rPr lang="en-AU" sz="2800" dirty="0" smtClean="0"/>
              <a:t>pH = -log [H</a:t>
            </a:r>
            <a:r>
              <a:rPr lang="en-AU" sz="2800" baseline="30000" dirty="0" smtClean="0"/>
              <a:t>+</a:t>
            </a:r>
            <a:r>
              <a:rPr lang="en-AU" sz="2800" dirty="0" smtClean="0"/>
              <a:t>]		pOH = -log [OH</a:t>
            </a:r>
            <a:r>
              <a:rPr lang="en-AU" sz="2800" baseline="30000" dirty="0" smtClean="0"/>
              <a:t>-</a:t>
            </a:r>
            <a:r>
              <a:rPr lang="en-AU" sz="2800" dirty="0" smtClean="0"/>
              <a:t>]	</a:t>
            </a:r>
          </a:p>
          <a:p>
            <a:endParaRPr lang="en-AU" sz="2800" dirty="0"/>
          </a:p>
          <a:p>
            <a:r>
              <a:rPr lang="en-AU" sz="2800" dirty="0" smtClean="0"/>
              <a:t>pH + pOH = 14</a:t>
            </a:r>
          </a:p>
          <a:p>
            <a:endParaRPr lang="en-AU" sz="2800" dirty="0"/>
          </a:p>
          <a:p>
            <a:r>
              <a:rPr lang="en-AU" sz="2800" dirty="0" smtClean="0"/>
              <a:t>[H</a:t>
            </a:r>
            <a:r>
              <a:rPr lang="en-AU" sz="2800" baseline="30000" dirty="0" smtClean="0"/>
              <a:t>+</a:t>
            </a:r>
            <a:r>
              <a:rPr lang="en-AU" sz="2800" dirty="0" smtClean="0"/>
              <a:t>] = 10</a:t>
            </a:r>
            <a:r>
              <a:rPr lang="en-AU" sz="2800" baseline="30000" dirty="0" smtClean="0"/>
              <a:t>-pH</a:t>
            </a:r>
            <a:r>
              <a:rPr lang="en-AU" sz="2800" dirty="0" smtClean="0"/>
              <a:t>		[OH</a:t>
            </a:r>
            <a:r>
              <a:rPr lang="en-AU" sz="2800" baseline="30000" dirty="0" smtClean="0"/>
              <a:t>-</a:t>
            </a:r>
            <a:r>
              <a:rPr lang="en-AU" sz="2800" dirty="0" smtClean="0"/>
              <a:t>] = 10</a:t>
            </a:r>
            <a:r>
              <a:rPr lang="en-AU" sz="2800" baseline="30000" dirty="0" smtClean="0"/>
              <a:t>-pOH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8624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Determine the H</a:t>
            </a:r>
            <a:r>
              <a:rPr lang="en-AU" sz="3200" baseline="30000" dirty="0" smtClean="0"/>
              <a:t>+</a:t>
            </a:r>
            <a:r>
              <a:rPr lang="en-AU" sz="3200" dirty="0" smtClean="0"/>
              <a:t> and OH</a:t>
            </a:r>
            <a:r>
              <a:rPr lang="en-AU" sz="3200" baseline="30000" dirty="0" smtClean="0"/>
              <a:t>-</a:t>
            </a:r>
            <a:r>
              <a:rPr lang="en-AU" sz="3200" dirty="0" smtClean="0"/>
              <a:t> concentrations of a sample of swimming pool water with a pH of 6.2</a:t>
            </a:r>
            <a:r>
              <a:rPr lang="en-AU" sz="3200" dirty="0" smtClean="0"/>
              <a:t>.</a:t>
            </a:r>
          </a:p>
          <a:p>
            <a:endParaRPr lang="en-AU" sz="3200" dirty="0"/>
          </a:p>
          <a:p>
            <a:endParaRPr lang="en-AU" sz="3200" dirty="0" smtClean="0"/>
          </a:p>
          <a:p>
            <a:r>
              <a:rPr lang="en-AU" sz="3200" dirty="0" smtClean="0">
                <a:solidFill>
                  <a:srgbClr val="FF0000"/>
                </a:solidFill>
              </a:rPr>
              <a:t>Answer: 1.58 x 10</a:t>
            </a:r>
            <a:r>
              <a:rPr lang="en-AU" sz="3200" baseline="30000" dirty="0" smtClean="0">
                <a:solidFill>
                  <a:srgbClr val="FF0000"/>
                </a:solidFill>
              </a:rPr>
              <a:t>-8</a:t>
            </a:r>
            <a:r>
              <a:rPr lang="en-AU" sz="3200" dirty="0" smtClean="0">
                <a:solidFill>
                  <a:srgbClr val="FF0000"/>
                </a:solidFill>
              </a:rPr>
              <a:t> </a:t>
            </a:r>
            <a:r>
              <a:rPr lang="en-AU" sz="3200" dirty="0" err="1" smtClean="0">
                <a:solidFill>
                  <a:srgbClr val="FF0000"/>
                </a:solidFill>
              </a:rPr>
              <a:t>mol</a:t>
            </a:r>
            <a:r>
              <a:rPr lang="en-AU" sz="3200" dirty="0" smtClean="0">
                <a:solidFill>
                  <a:srgbClr val="FF0000"/>
                </a:solidFill>
              </a:rPr>
              <a:t> L</a:t>
            </a:r>
            <a:r>
              <a:rPr lang="en-AU" sz="3200" baseline="30000" dirty="0" smtClean="0">
                <a:solidFill>
                  <a:srgbClr val="FF0000"/>
                </a:solidFill>
              </a:rPr>
              <a:t>-1</a:t>
            </a:r>
            <a:endParaRPr lang="en-AU" sz="32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72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Common Acids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029" y="2300986"/>
            <a:ext cx="5808472" cy="4023360"/>
          </a:xfrm>
        </p:spPr>
        <p:txBody>
          <a:bodyPr/>
          <a:lstStyle/>
          <a:p>
            <a:r>
              <a:rPr lang="en-AU" sz="2400" dirty="0" err="1" smtClean="0"/>
              <a:t>HCl</a:t>
            </a:r>
            <a:r>
              <a:rPr lang="en-AU" sz="2400" dirty="0" smtClean="0"/>
              <a:t>			hydrochloric acid</a:t>
            </a:r>
          </a:p>
          <a:p>
            <a:r>
              <a:rPr lang="en-AU" sz="2400" dirty="0" smtClean="0"/>
              <a:t>HNO</a:t>
            </a:r>
            <a:r>
              <a:rPr lang="en-AU" sz="2400" baseline="-25000" dirty="0" smtClean="0"/>
              <a:t>3</a:t>
            </a:r>
            <a:r>
              <a:rPr lang="en-AU" sz="2400" dirty="0" smtClean="0"/>
              <a:t>			nitric acid</a:t>
            </a:r>
          </a:p>
          <a:p>
            <a:r>
              <a:rPr lang="en-AU" sz="2400" dirty="0" smtClean="0"/>
              <a:t>H</a:t>
            </a:r>
            <a:r>
              <a:rPr lang="en-AU" sz="2400" baseline="-25000" dirty="0" smtClean="0"/>
              <a:t>2</a:t>
            </a:r>
            <a:r>
              <a:rPr lang="en-AU" sz="2400" dirty="0" smtClean="0"/>
              <a:t>SO</a:t>
            </a:r>
            <a:r>
              <a:rPr lang="en-AU" sz="2400" baseline="-25000" dirty="0" smtClean="0"/>
              <a:t>4</a:t>
            </a:r>
            <a:r>
              <a:rPr lang="en-AU" sz="2400" dirty="0" smtClean="0"/>
              <a:t>			</a:t>
            </a:r>
            <a:r>
              <a:rPr lang="en-AU" sz="2400" dirty="0" err="1" smtClean="0"/>
              <a:t>sulfuric</a:t>
            </a:r>
            <a:r>
              <a:rPr lang="en-AU" sz="2400" dirty="0" smtClean="0"/>
              <a:t> acid</a:t>
            </a:r>
          </a:p>
          <a:p>
            <a:r>
              <a:rPr lang="en-AU" sz="2400" dirty="0" smtClean="0"/>
              <a:t>H</a:t>
            </a:r>
            <a:r>
              <a:rPr lang="en-AU" sz="2400" baseline="-25000" dirty="0" smtClean="0"/>
              <a:t>3</a:t>
            </a:r>
            <a:r>
              <a:rPr lang="en-AU" sz="2400" dirty="0" smtClean="0"/>
              <a:t>PO</a:t>
            </a:r>
            <a:r>
              <a:rPr lang="en-AU" sz="2400" baseline="-25000" dirty="0" smtClean="0"/>
              <a:t>4</a:t>
            </a:r>
            <a:r>
              <a:rPr lang="en-AU" sz="2400" dirty="0" smtClean="0"/>
              <a:t>			phosphoric acid</a:t>
            </a:r>
          </a:p>
          <a:p>
            <a:r>
              <a:rPr lang="en-AU" sz="2400" dirty="0" smtClean="0"/>
              <a:t>CH</a:t>
            </a:r>
            <a:r>
              <a:rPr lang="en-AU" sz="2400" baseline="-25000" dirty="0" smtClean="0"/>
              <a:t>3</a:t>
            </a:r>
            <a:r>
              <a:rPr lang="en-AU" sz="2400" dirty="0" smtClean="0"/>
              <a:t>COOH		ethanoic acid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257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Arrhenius theory of acids and bases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028" y="2247900"/>
            <a:ext cx="10558272" cy="4023360"/>
          </a:xfrm>
        </p:spPr>
        <p:txBody>
          <a:bodyPr>
            <a:normAutofit/>
          </a:bodyPr>
          <a:lstStyle/>
          <a:p>
            <a:r>
              <a:rPr lang="en-AU" sz="2800" dirty="0" smtClean="0"/>
              <a:t>An acid is a substance that will ionise in solution producing </a:t>
            </a:r>
            <a:r>
              <a:rPr lang="en-AU" sz="2800" b="1" dirty="0" smtClean="0"/>
              <a:t>H</a:t>
            </a:r>
            <a:r>
              <a:rPr lang="en-AU" sz="2800" b="1" baseline="30000" dirty="0" smtClean="0"/>
              <a:t>+</a:t>
            </a:r>
            <a:r>
              <a:rPr lang="en-AU" sz="2800" dirty="0" smtClean="0"/>
              <a:t> (</a:t>
            </a:r>
            <a:r>
              <a:rPr lang="en-AU" sz="2800" dirty="0" err="1" smtClean="0"/>
              <a:t>aq</a:t>
            </a:r>
            <a:r>
              <a:rPr lang="en-AU" sz="2800" dirty="0" smtClean="0"/>
              <a:t>) ions</a:t>
            </a:r>
          </a:p>
          <a:p>
            <a:endParaRPr lang="en-AU" sz="2800" dirty="0" smtClean="0"/>
          </a:p>
          <a:p>
            <a:r>
              <a:rPr lang="en-AU" sz="2800" dirty="0" err="1" smtClean="0"/>
              <a:t>HCl</a:t>
            </a:r>
            <a:r>
              <a:rPr lang="en-AU" sz="2800" dirty="0" smtClean="0"/>
              <a:t> (</a:t>
            </a:r>
            <a:r>
              <a:rPr lang="en-AU" sz="2800" dirty="0" err="1" smtClean="0"/>
              <a:t>aq</a:t>
            </a:r>
            <a:r>
              <a:rPr lang="en-AU" sz="2800" dirty="0" smtClean="0"/>
              <a:t>) </a:t>
            </a:r>
            <a:r>
              <a:rPr lang="en-A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AU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AU" sz="2800" b="1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AU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AU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aq</a:t>
            </a:r>
            <a:r>
              <a:rPr lang="en-A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+ Cl</a:t>
            </a:r>
            <a:r>
              <a:rPr lang="en-AU" sz="28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A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AU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aq</a:t>
            </a:r>
            <a:r>
              <a:rPr lang="en-A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 base is a substance that will dissociate in solution releasing </a:t>
            </a:r>
            <a:r>
              <a:rPr lang="en-AU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OH</a:t>
            </a:r>
            <a:r>
              <a:rPr lang="en-AU" sz="2800" b="1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A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ions</a:t>
            </a:r>
          </a:p>
          <a:p>
            <a:endParaRPr lang="en-AU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NaOH</a:t>
            </a:r>
            <a:r>
              <a:rPr lang="en-A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(s) → Na</a:t>
            </a:r>
            <a:r>
              <a:rPr lang="en-AU" sz="28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A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AU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aq</a:t>
            </a:r>
            <a:r>
              <a:rPr lang="en-A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) + </a:t>
            </a:r>
            <a:r>
              <a:rPr lang="en-AU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OH</a:t>
            </a:r>
            <a:r>
              <a:rPr lang="en-AU" sz="2800" b="1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A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AU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aq</a:t>
            </a:r>
            <a:r>
              <a:rPr lang="en-AU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6648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Concentration of Acids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2286000"/>
            <a:ext cx="11226800" cy="4023360"/>
          </a:xfrm>
        </p:spPr>
        <p:txBody>
          <a:bodyPr>
            <a:normAutofit/>
          </a:bodyPr>
          <a:lstStyle/>
          <a:p>
            <a:r>
              <a:rPr lang="en-AU" sz="2800" dirty="0" smtClean="0"/>
              <a:t>What is the difference between </a:t>
            </a:r>
            <a:r>
              <a:rPr lang="en-AU" sz="2800" b="1" dirty="0" smtClean="0"/>
              <a:t>1 </a:t>
            </a:r>
            <a:r>
              <a:rPr lang="en-AU" sz="2800" b="1" dirty="0" err="1" smtClean="0"/>
              <a:t>mol</a:t>
            </a:r>
            <a:r>
              <a:rPr lang="en-AU" sz="2800" b="1" dirty="0" smtClean="0"/>
              <a:t> L</a:t>
            </a:r>
            <a:r>
              <a:rPr lang="en-AU" sz="2800" b="1" baseline="30000" dirty="0" smtClean="0"/>
              <a:t>-1</a:t>
            </a:r>
            <a:r>
              <a:rPr lang="en-AU" sz="2800" dirty="0" smtClean="0"/>
              <a:t> HNO</a:t>
            </a:r>
            <a:r>
              <a:rPr lang="en-AU" sz="2800" baseline="-25000" dirty="0" smtClean="0"/>
              <a:t>3</a:t>
            </a:r>
            <a:r>
              <a:rPr lang="en-AU" sz="2800" dirty="0" smtClean="0"/>
              <a:t> and H</a:t>
            </a:r>
            <a:r>
              <a:rPr lang="en-AU" sz="2800" baseline="-25000" dirty="0" smtClean="0"/>
              <a:t>2</a:t>
            </a:r>
            <a:r>
              <a:rPr lang="en-AU" sz="2800" dirty="0" smtClean="0"/>
              <a:t>SO</a:t>
            </a:r>
            <a:r>
              <a:rPr lang="en-AU" sz="2800" baseline="-25000" dirty="0" smtClean="0"/>
              <a:t>4</a:t>
            </a:r>
            <a:r>
              <a:rPr lang="en-AU" sz="2800" dirty="0" smtClean="0"/>
              <a:t>?</a:t>
            </a:r>
          </a:p>
          <a:p>
            <a:endParaRPr lang="en-AU" sz="2800" dirty="0"/>
          </a:p>
          <a:p>
            <a:r>
              <a:rPr lang="en-AU" sz="2800" dirty="0" smtClean="0"/>
              <a:t>Use the word </a:t>
            </a:r>
            <a:r>
              <a:rPr lang="en-AU" sz="2800" b="1" dirty="0" err="1" smtClean="0"/>
              <a:t>monoprotic</a:t>
            </a:r>
            <a:r>
              <a:rPr lang="en-AU" sz="2800" b="1" dirty="0" smtClean="0"/>
              <a:t>, diprotic </a:t>
            </a:r>
            <a:r>
              <a:rPr lang="en-AU" sz="2800" dirty="0" smtClean="0"/>
              <a:t>etc.</a:t>
            </a:r>
          </a:p>
          <a:p>
            <a:endParaRPr lang="en-AU" sz="2800" dirty="0"/>
          </a:p>
          <a:p>
            <a:r>
              <a:rPr lang="en-AU" sz="2800" dirty="0" smtClean="0"/>
              <a:t>Can you think of a </a:t>
            </a:r>
            <a:r>
              <a:rPr lang="en-AU" sz="2800" b="1" dirty="0" err="1" smtClean="0"/>
              <a:t>triprotic</a:t>
            </a:r>
            <a:r>
              <a:rPr lang="en-AU" sz="2800" dirty="0" smtClean="0"/>
              <a:t> acid?</a:t>
            </a:r>
            <a:br>
              <a:rPr lang="en-AU" sz="2800" dirty="0" smtClean="0"/>
            </a:br>
            <a:endParaRPr lang="en-AU" sz="2800" dirty="0" smtClean="0"/>
          </a:p>
          <a:p>
            <a:r>
              <a:rPr lang="en-AU" sz="2800" dirty="0" smtClean="0"/>
              <a:t>What is the difference between a concentrated and dilute acid?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67774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Strong and weak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See </a:t>
            </a:r>
            <a:r>
              <a:rPr lang="en-AU" dirty="0" err="1" smtClean="0"/>
              <a:t>Lucarelli</a:t>
            </a:r>
            <a:r>
              <a:rPr lang="en-AU" dirty="0" smtClean="0"/>
              <a:t> Chapter 17 for list of strong and weak acids/bases.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17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Metal and non-metal oxides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17700"/>
            <a:ext cx="9720073" cy="4023360"/>
          </a:xfrm>
        </p:spPr>
        <p:txBody>
          <a:bodyPr/>
          <a:lstStyle/>
          <a:p>
            <a:r>
              <a:rPr lang="en-AU" sz="2400" dirty="0" smtClean="0"/>
              <a:t>Non-metal oxides are </a:t>
            </a:r>
            <a:r>
              <a:rPr lang="en-AU" sz="2400" b="1" dirty="0" smtClean="0"/>
              <a:t>acidic</a:t>
            </a:r>
            <a:r>
              <a:rPr lang="en-AU" sz="2400" dirty="0" smtClean="0"/>
              <a:t>.</a:t>
            </a:r>
          </a:p>
          <a:p>
            <a:r>
              <a:rPr lang="en-AU" dirty="0" smtClean="0"/>
              <a:t>CO</a:t>
            </a:r>
            <a:r>
              <a:rPr lang="en-AU" baseline="-25000" dirty="0" smtClean="0"/>
              <a:t>2</a:t>
            </a:r>
            <a:r>
              <a:rPr lang="en-AU" dirty="0" smtClean="0"/>
              <a:t> (g) + H</a:t>
            </a:r>
            <a:r>
              <a:rPr lang="en-AU" baseline="-25000" dirty="0" smtClean="0"/>
              <a:t>2</a:t>
            </a:r>
            <a:r>
              <a:rPr lang="en-AU" dirty="0" smtClean="0"/>
              <a:t>O (l) 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→ H</a:t>
            </a:r>
            <a:r>
              <a:rPr lang="en-AU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</a:t>
            </a:r>
            <a:r>
              <a:rPr lang="en-AU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A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aq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	H</a:t>
            </a:r>
            <a:r>
              <a:rPr lang="en-AU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</a:t>
            </a:r>
            <a:r>
              <a:rPr lang="en-AU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A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aq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 → </a:t>
            </a:r>
            <a:r>
              <a:rPr lang="en-A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AU" sz="2400" b="1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A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A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aq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 + HCO</a:t>
            </a:r>
            <a:r>
              <a:rPr lang="en-AU" sz="24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3-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A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aq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AU" sz="2400" baseline="30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en-AU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(g) + H</a:t>
            </a:r>
            <a:r>
              <a:rPr lang="en-AU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 (l) → H</a:t>
            </a:r>
            <a:r>
              <a:rPr lang="en-AU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en-AU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A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aq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	H</a:t>
            </a:r>
            <a:r>
              <a:rPr lang="en-AU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en-AU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A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aq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 → </a:t>
            </a:r>
            <a:r>
              <a:rPr lang="en-A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AU" sz="2400" b="1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A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A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aq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 + HSO</a:t>
            </a:r>
            <a:r>
              <a:rPr lang="en-AU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AU" sz="24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2-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A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aq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AU" sz="2400" baseline="30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AU" sz="2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Metal oxides are </a:t>
            </a:r>
            <a:r>
              <a:rPr lang="en-A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basic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AU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 (s) → 2 Na</a:t>
            </a:r>
            <a:r>
              <a:rPr lang="en-AU" sz="24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A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aq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 + O</a:t>
            </a:r>
            <a:r>
              <a:rPr lang="en-AU" sz="24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2-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A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aq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AU" sz="2400" baseline="30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AU" sz="24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2-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A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aq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 + H</a:t>
            </a:r>
            <a:r>
              <a:rPr lang="en-AU" sz="2400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 (l) → 2 </a:t>
            </a:r>
            <a:r>
              <a:rPr lang="en-AU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OH</a:t>
            </a:r>
            <a:r>
              <a:rPr lang="en-AU" sz="2400" b="1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A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aq</a:t>
            </a:r>
            <a:r>
              <a:rPr lang="en-A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AU" baseline="30000" dirty="0"/>
          </a:p>
        </p:txBody>
      </p:sp>
    </p:spTree>
    <p:extLst>
      <p:ext uri="{BB962C8B-B14F-4D97-AF65-F5344CB8AC3E}">
        <p14:creationId xmlns:p14="http://schemas.microsoft.com/office/powerpoint/2010/main" val="11496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pH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585216"/>
            <a:ext cx="10273552" cy="5136776"/>
          </a:xfrm>
        </p:spPr>
      </p:pic>
    </p:spTree>
    <p:extLst>
      <p:ext uri="{BB962C8B-B14F-4D97-AF65-F5344CB8AC3E}">
        <p14:creationId xmlns:p14="http://schemas.microsoft.com/office/powerpoint/2010/main" val="77246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37" y="0"/>
            <a:ext cx="9944454" cy="7029487"/>
          </a:xfrm>
        </p:spPr>
      </p:pic>
    </p:spTree>
    <p:extLst>
      <p:ext uri="{BB962C8B-B14F-4D97-AF65-F5344CB8AC3E}">
        <p14:creationId xmlns:p14="http://schemas.microsoft.com/office/powerpoint/2010/main" val="5824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1260</TotalTime>
  <Words>1035</Words>
  <Application>Microsoft Office PowerPoint</Application>
  <PresentationFormat>Widescreen</PresentationFormat>
  <Paragraphs>115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Tw Cen MT</vt:lpstr>
      <vt:lpstr>Tw Cen MT Condensed</vt:lpstr>
      <vt:lpstr>Wingdings 3</vt:lpstr>
      <vt:lpstr>Integral</vt:lpstr>
      <vt:lpstr>Acids and Bases</vt:lpstr>
      <vt:lpstr>Pop quiz</vt:lpstr>
      <vt:lpstr>Common Acids</vt:lpstr>
      <vt:lpstr>Arrhenius theory of acids and bases</vt:lpstr>
      <vt:lpstr>Concentration of Acids</vt:lpstr>
      <vt:lpstr>Strong and weak</vt:lpstr>
      <vt:lpstr>Metal and non-metal oxides</vt:lpstr>
      <vt:lpstr>pH</vt:lpstr>
      <vt:lpstr>PowerPoint Presentation</vt:lpstr>
      <vt:lpstr>objectives</vt:lpstr>
      <vt:lpstr>Acid Base Reactions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Ph Summary</vt:lpstr>
      <vt:lpstr>Question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REID Brodie [Perth Modern School]</dc:creator>
  <cp:lastModifiedBy>REID Brodie [Perth Modern School]</cp:lastModifiedBy>
  <cp:revision>89</cp:revision>
  <dcterms:created xsi:type="dcterms:W3CDTF">2018-07-30T03:35:45Z</dcterms:created>
  <dcterms:modified xsi:type="dcterms:W3CDTF">2020-08-14T04:17:21Z</dcterms:modified>
</cp:coreProperties>
</file>