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76" r:id="rId5"/>
    <p:sldId id="277" r:id="rId6"/>
    <p:sldId id="281" r:id="rId7"/>
    <p:sldId id="278" r:id="rId8"/>
    <p:sldId id="279" r:id="rId9"/>
    <p:sldId id="280" r:id="rId10"/>
    <p:sldId id="261" r:id="rId11"/>
    <p:sldId id="262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C284-BF39-49A9-9A65-8F6DF1B7B038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243B-452F-45AD-A0A9-D67896BD71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C284-BF39-49A9-9A65-8F6DF1B7B038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243B-452F-45AD-A0A9-D67896BD71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994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C284-BF39-49A9-9A65-8F6DF1B7B038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243B-452F-45AD-A0A9-D67896BD71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725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C284-BF39-49A9-9A65-8F6DF1B7B038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243B-452F-45AD-A0A9-D67896BD71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51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C284-BF39-49A9-9A65-8F6DF1B7B038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243B-452F-45AD-A0A9-D67896BD71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706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C284-BF39-49A9-9A65-8F6DF1B7B038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243B-452F-45AD-A0A9-D67896BD71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43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C284-BF39-49A9-9A65-8F6DF1B7B038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243B-452F-45AD-A0A9-D67896BD71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0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C284-BF39-49A9-9A65-8F6DF1B7B038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243B-452F-45AD-A0A9-D67896BD71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133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C284-BF39-49A9-9A65-8F6DF1B7B038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243B-452F-45AD-A0A9-D67896BD71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17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C284-BF39-49A9-9A65-8F6DF1B7B038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243B-452F-45AD-A0A9-D67896BD71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94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C284-BF39-49A9-9A65-8F6DF1B7B038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243B-452F-45AD-A0A9-D67896BD71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263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C284-BF39-49A9-9A65-8F6DF1B7B038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A243B-452F-45AD-A0A9-D67896BD71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31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Solutions and Concentration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err="1" smtClean="0"/>
              <a:t>Lucarelli</a:t>
            </a:r>
            <a:r>
              <a:rPr lang="en-AU" dirty="0" smtClean="0"/>
              <a:t> Chapter 16</a:t>
            </a:r>
          </a:p>
        </p:txBody>
      </p:sp>
    </p:spTree>
    <p:extLst>
      <p:ext uri="{BB962C8B-B14F-4D97-AF65-F5344CB8AC3E}">
        <p14:creationId xmlns:p14="http://schemas.microsoft.com/office/powerpoint/2010/main" val="38538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78" y="882485"/>
            <a:ext cx="116140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AU" sz="2800" b="1" dirty="0">
                <a:solidFill>
                  <a:srgbClr val="FF0000"/>
                </a:solidFill>
              </a:rPr>
              <a:t>Question</a:t>
            </a:r>
            <a:endParaRPr lang="en-AU" sz="28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AU" sz="2800" dirty="0"/>
              <a:t>1.73 g of silver phosphate was precipitated from a reaction of silver nitrate (</a:t>
            </a:r>
            <a:r>
              <a:rPr lang="en-AU" sz="2800" dirty="0" smtClean="0"/>
              <a:t>40.0 </a:t>
            </a:r>
            <a:r>
              <a:rPr lang="en-AU" sz="2800" dirty="0"/>
              <a:t>mL) </a:t>
            </a:r>
          </a:p>
          <a:p>
            <a:pPr>
              <a:lnSpc>
                <a:spcPct val="200000"/>
              </a:lnSpc>
            </a:pPr>
            <a:r>
              <a:rPr lang="en-AU" sz="2800" dirty="0"/>
              <a:t>and potassium phosphate (</a:t>
            </a:r>
            <a:r>
              <a:rPr lang="en-AU" sz="2800" dirty="0" smtClean="0"/>
              <a:t>40.0 </a:t>
            </a:r>
            <a:r>
              <a:rPr lang="en-AU" sz="2800" dirty="0"/>
              <a:t>mL). Write the </a:t>
            </a:r>
            <a:r>
              <a:rPr lang="en-AU" sz="2800" b="1" dirty="0"/>
              <a:t>balanced </a:t>
            </a:r>
            <a:r>
              <a:rPr lang="en-AU" sz="2800" b="1" dirty="0" smtClean="0"/>
              <a:t>chemical </a:t>
            </a:r>
            <a:r>
              <a:rPr lang="en-AU" sz="2800" b="1" dirty="0"/>
              <a:t>equation </a:t>
            </a:r>
            <a:r>
              <a:rPr lang="en-AU" sz="2800" dirty="0"/>
              <a:t>and determine </a:t>
            </a:r>
            <a:r>
              <a:rPr lang="en-AU" sz="2800" dirty="0" smtClean="0"/>
              <a:t>the </a:t>
            </a:r>
            <a:r>
              <a:rPr lang="en-AU" sz="2800" b="1" dirty="0"/>
              <a:t>concentration</a:t>
            </a:r>
            <a:r>
              <a:rPr lang="en-AU" sz="2800" dirty="0"/>
              <a:t> (in molL</a:t>
            </a:r>
            <a:r>
              <a:rPr lang="en-AU" sz="2800" baseline="30000" dirty="0"/>
              <a:t>-1</a:t>
            </a:r>
            <a:r>
              <a:rPr lang="en-AU" sz="2800" dirty="0"/>
              <a:t>, gL</a:t>
            </a:r>
            <a:r>
              <a:rPr lang="en-AU" sz="2800" baseline="30000" dirty="0"/>
              <a:t>-1</a:t>
            </a:r>
            <a:r>
              <a:rPr lang="en-AU" sz="2800" dirty="0"/>
              <a:t>, and ppm) of silver nitrate in its </a:t>
            </a:r>
            <a:r>
              <a:rPr lang="en-AU" sz="2800" dirty="0" smtClean="0"/>
              <a:t>40.0 </a:t>
            </a:r>
            <a:r>
              <a:rPr lang="en-AU" sz="2800" dirty="0"/>
              <a:t>mL solution </a:t>
            </a:r>
            <a:r>
              <a:rPr lang="en-AU" sz="2800" dirty="0" smtClean="0"/>
              <a:t>before </a:t>
            </a:r>
            <a:r>
              <a:rPr lang="en-AU" sz="2800" dirty="0"/>
              <a:t>mixing.</a:t>
            </a:r>
          </a:p>
        </p:txBody>
      </p:sp>
    </p:spTree>
    <p:extLst>
      <p:ext uri="{BB962C8B-B14F-4D97-AF65-F5344CB8AC3E}">
        <p14:creationId xmlns:p14="http://schemas.microsoft.com/office/powerpoint/2010/main" val="5467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818461"/>
            <a:ext cx="7563679" cy="533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3 AgNO</a:t>
            </a:r>
            <a:r>
              <a:rPr lang="en-AU" baseline="-25000" dirty="0"/>
              <a:t>3</a:t>
            </a:r>
            <a:r>
              <a:rPr lang="en-AU" dirty="0"/>
              <a:t>      +      K</a:t>
            </a:r>
            <a:r>
              <a:rPr lang="en-AU" baseline="-25000" dirty="0"/>
              <a:t>3</a:t>
            </a:r>
            <a:r>
              <a:rPr lang="en-AU" dirty="0"/>
              <a:t>PO</a:t>
            </a:r>
            <a:r>
              <a:rPr lang="en-AU" baseline="-25000" dirty="0"/>
              <a:t>4</a:t>
            </a:r>
            <a:r>
              <a:rPr lang="en-AU" dirty="0"/>
              <a:t>   →   3 KNO</a:t>
            </a:r>
            <a:r>
              <a:rPr lang="en-AU" baseline="-25000" dirty="0"/>
              <a:t>3</a:t>
            </a:r>
            <a:r>
              <a:rPr lang="en-AU" dirty="0"/>
              <a:t>      +      Ag</a:t>
            </a:r>
            <a:r>
              <a:rPr lang="en-AU" baseline="-25000" dirty="0"/>
              <a:t>3</a:t>
            </a:r>
            <a:r>
              <a:rPr lang="en-AU" dirty="0"/>
              <a:t>PO</a:t>
            </a:r>
            <a:r>
              <a:rPr lang="en-AU" baseline="-25000" dirty="0"/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1324061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n = 0.012 </a:t>
            </a:r>
            <a:r>
              <a:rPr lang="en-AU" sz="2000" dirty="0" err="1">
                <a:solidFill>
                  <a:srgbClr val="FF0000"/>
                </a:solidFill>
              </a:rPr>
              <a:t>mol</a:t>
            </a:r>
            <a:endParaRPr lang="en-AU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80659" y="2076711"/>
                <a:ext cx="5976732" cy="624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FF0000"/>
                    </a:solidFill>
                  </a:rPr>
                  <a:t>C (</a:t>
                </a:r>
                <a:r>
                  <a:rPr lang="en-AU" sz="2400" dirty="0" err="1">
                    <a:solidFill>
                      <a:srgbClr val="FF0000"/>
                    </a:solidFill>
                  </a:rPr>
                  <a:t>mol</a:t>
                </a:r>
                <a:r>
                  <a:rPr lang="en-AU" sz="2400" dirty="0">
                    <a:solidFill>
                      <a:srgbClr val="FF0000"/>
                    </a:solidFill>
                  </a:rPr>
                  <a:t> L</a:t>
                </a:r>
                <a:r>
                  <a:rPr lang="en-AU" sz="2400" baseline="30000" dirty="0">
                    <a:solidFill>
                      <a:srgbClr val="FF0000"/>
                    </a:solidFill>
                  </a:rPr>
                  <a:t>-1</a:t>
                </a:r>
                <a:r>
                  <a:rPr lang="en-AU" sz="2400" dirty="0">
                    <a:solidFill>
                      <a:srgbClr val="FF0000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A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0.012 </m:t>
                        </m:r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0.04 </m:t>
                        </m:r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A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400" dirty="0">
                    <a:solidFill>
                      <a:srgbClr val="FF0000"/>
                    </a:solidFill>
                  </a:rPr>
                  <a:t> </a:t>
                </a:r>
                <a:r>
                  <a:rPr lang="en-AU" sz="2400" b="1" dirty="0">
                    <a:solidFill>
                      <a:srgbClr val="FF0000"/>
                    </a:solidFill>
                  </a:rPr>
                  <a:t>0.310 </a:t>
                </a:r>
                <a:r>
                  <a:rPr lang="en-AU" sz="2400" b="1" dirty="0" err="1">
                    <a:solidFill>
                      <a:srgbClr val="FF0000"/>
                    </a:solidFill>
                  </a:rPr>
                  <a:t>mol</a:t>
                </a:r>
                <a:r>
                  <a:rPr lang="en-AU" sz="2400" b="1" dirty="0">
                    <a:solidFill>
                      <a:srgbClr val="FF0000"/>
                    </a:solidFill>
                  </a:rPr>
                  <a:t> L</a:t>
                </a:r>
                <a:r>
                  <a:rPr lang="en-AU" sz="2400" b="1" baseline="30000" dirty="0">
                    <a:solidFill>
                      <a:srgbClr val="FF0000"/>
                    </a:solidFill>
                  </a:rPr>
                  <a:t>-1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59" y="2076711"/>
                <a:ext cx="5976732" cy="624595"/>
              </a:xfrm>
              <a:prstGeom prst="rect">
                <a:avLst/>
              </a:prstGeom>
              <a:blipFill>
                <a:blip r:embed="rId2"/>
                <a:stretch>
                  <a:fillRect l="-1633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80659" y="3046092"/>
            <a:ext cx="730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C (g L</a:t>
            </a:r>
            <a:r>
              <a:rPr lang="en-AU" sz="2400" baseline="30000" dirty="0">
                <a:solidFill>
                  <a:srgbClr val="0070C0"/>
                </a:solidFill>
              </a:rPr>
              <a:t>-1</a:t>
            </a:r>
            <a:r>
              <a:rPr lang="en-AU" sz="2400" dirty="0">
                <a:solidFill>
                  <a:srgbClr val="0070C0"/>
                </a:solidFill>
              </a:rPr>
              <a:t>) = 0.310 </a:t>
            </a:r>
            <a:r>
              <a:rPr lang="en-AU" sz="2400" dirty="0" err="1">
                <a:solidFill>
                  <a:srgbClr val="0070C0"/>
                </a:solidFill>
              </a:rPr>
              <a:t>mol</a:t>
            </a:r>
            <a:r>
              <a:rPr lang="en-AU" sz="2400" dirty="0">
                <a:solidFill>
                  <a:srgbClr val="0070C0"/>
                </a:solidFill>
              </a:rPr>
              <a:t> L</a:t>
            </a:r>
            <a:r>
              <a:rPr lang="en-AU" sz="2400" baseline="30000" dirty="0">
                <a:solidFill>
                  <a:srgbClr val="0070C0"/>
                </a:solidFill>
              </a:rPr>
              <a:t>-1</a:t>
            </a:r>
            <a:r>
              <a:rPr lang="en-AU" sz="2400" dirty="0">
                <a:solidFill>
                  <a:srgbClr val="0070C0"/>
                </a:solidFill>
              </a:rPr>
              <a:t> x 169.87 g mol</a:t>
            </a:r>
            <a:r>
              <a:rPr lang="en-AU" sz="2400" baseline="30000" dirty="0">
                <a:solidFill>
                  <a:srgbClr val="0070C0"/>
                </a:solidFill>
              </a:rPr>
              <a:t>-1</a:t>
            </a:r>
            <a:r>
              <a:rPr lang="en-AU" sz="2400" dirty="0">
                <a:solidFill>
                  <a:srgbClr val="0070C0"/>
                </a:solidFill>
              </a:rPr>
              <a:t> = </a:t>
            </a:r>
            <a:r>
              <a:rPr lang="en-AU" sz="2400" b="1" dirty="0">
                <a:solidFill>
                  <a:srgbClr val="0070C0"/>
                </a:solidFill>
              </a:rPr>
              <a:t>52.62 g L</a:t>
            </a:r>
            <a:r>
              <a:rPr lang="en-AU" sz="2400" b="1" baseline="30000" dirty="0">
                <a:solidFill>
                  <a:srgbClr val="0070C0"/>
                </a:solidFill>
              </a:rPr>
              <a:t>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0659" y="3624483"/>
            <a:ext cx="730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C (mg L</a:t>
            </a:r>
            <a:r>
              <a:rPr lang="en-AU" sz="2400" baseline="30000" dirty="0">
                <a:solidFill>
                  <a:srgbClr val="0070C0"/>
                </a:solidFill>
              </a:rPr>
              <a:t>-1</a:t>
            </a:r>
            <a:r>
              <a:rPr lang="en-AU" sz="2400" dirty="0">
                <a:solidFill>
                  <a:srgbClr val="0070C0"/>
                </a:solidFill>
              </a:rPr>
              <a:t>) = 52.66 g L</a:t>
            </a:r>
            <a:r>
              <a:rPr lang="en-AU" sz="2400" baseline="30000" dirty="0">
                <a:solidFill>
                  <a:srgbClr val="0070C0"/>
                </a:solidFill>
              </a:rPr>
              <a:t>-1</a:t>
            </a:r>
            <a:r>
              <a:rPr lang="en-AU" sz="2400" dirty="0">
                <a:solidFill>
                  <a:srgbClr val="0070C0"/>
                </a:solidFill>
              </a:rPr>
              <a:t> x 1000 mg g</a:t>
            </a:r>
            <a:r>
              <a:rPr lang="en-AU" sz="2400" baseline="30000" dirty="0">
                <a:solidFill>
                  <a:srgbClr val="0070C0"/>
                </a:solidFill>
              </a:rPr>
              <a:t>-1</a:t>
            </a:r>
            <a:r>
              <a:rPr lang="en-AU" sz="2400" dirty="0">
                <a:solidFill>
                  <a:srgbClr val="0070C0"/>
                </a:solidFill>
              </a:rPr>
              <a:t> = </a:t>
            </a:r>
            <a:r>
              <a:rPr lang="en-AU" sz="2400" b="1" dirty="0">
                <a:solidFill>
                  <a:srgbClr val="0070C0"/>
                </a:solidFill>
              </a:rPr>
              <a:t>52617 mg L</a:t>
            </a:r>
            <a:r>
              <a:rPr lang="en-AU" sz="2400" b="1" baseline="30000" dirty="0">
                <a:solidFill>
                  <a:srgbClr val="0070C0"/>
                </a:solidFill>
              </a:rPr>
              <a:t>-1</a:t>
            </a:r>
            <a:r>
              <a:rPr lang="en-AU" sz="2400" b="1" dirty="0">
                <a:solidFill>
                  <a:srgbClr val="0070C0"/>
                </a:solidFill>
              </a:rPr>
              <a:t> </a:t>
            </a:r>
            <a:endParaRPr lang="en-AU" sz="2400" b="1" baseline="30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0172" y="4433706"/>
            <a:ext cx="714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2060"/>
                </a:solidFill>
              </a:rPr>
              <a:t>m (AgNO</a:t>
            </a:r>
            <a:r>
              <a:rPr lang="en-AU" sz="2400" baseline="-25000" dirty="0">
                <a:solidFill>
                  <a:srgbClr val="002060"/>
                </a:solidFill>
              </a:rPr>
              <a:t>3</a:t>
            </a:r>
            <a:r>
              <a:rPr lang="en-AU" sz="2400" dirty="0">
                <a:solidFill>
                  <a:srgbClr val="002060"/>
                </a:solidFill>
              </a:rPr>
              <a:t>) = 0.012 </a:t>
            </a:r>
            <a:r>
              <a:rPr lang="en-AU" sz="2400" dirty="0" err="1">
                <a:solidFill>
                  <a:srgbClr val="002060"/>
                </a:solidFill>
              </a:rPr>
              <a:t>mol</a:t>
            </a:r>
            <a:r>
              <a:rPr lang="en-AU" sz="2400" dirty="0">
                <a:solidFill>
                  <a:srgbClr val="002060"/>
                </a:solidFill>
              </a:rPr>
              <a:t> x 169.87 g mol</a:t>
            </a:r>
            <a:r>
              <a:rPr lang="en-AU" sz="2400" baseline="30000" dirty="0">
                <a:solidFill>
                  <a:srgbClr val="002060"/>
                </a:solidFill>
              </a:rPr>
              <a:t>-1</a:t>
            </a:r>
            <a:r>
              <a:rPr lang="en-AU" sz="2400" dirty="0">
                <a:solidFill>
                  <a:srgbClr val="002060"/>
                </a:solidFill>
              </a:rPr>
              <a:t> = 2.104 g</a:t>
            </a:r>
            <a:endParaRPr lang="en-AU" sz="2400" b="1" baseline="30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60172" y="5009326"/>
                <a:ext cx="7142924" cy="624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C (g mol</a:t>
                </a:r>
                <a:r>
                  <a:rPr lang="en-AU" sz="2400" baseline="30000" dirty="0">
                    <a:solidFill>
                      <a:srgbClr val="002060"/>
                    </a:solidFill>
                  </a:rPr>
                  <a:t>-1</a:t>
                </a:r>
                <a:r>
                  <a:rPr lang="en-AU" sz="2400" dirty="0">
                    <a:solidFill>
                      <a:srgbClr val="002060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AU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2.104</m:t>
                        </m:r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0.04 </m:t>
                        </m:r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AU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</a:t>
                </a:r>
                <a:r>
                  <a:rPr lang="en-AU" sz="2400" b="1" dirty="0">
                    <a:solidFill>
                      <a:srgbClr val="002060"/>
                    </a:solidFill>
                  </a:rPr>
                  <a:t>52.62 g L</a:t>
                </a:r>
                <a:r>
                  <a:rPr lang="en-AU" sz="2400" b="1" baseline="30000" dirty="0">
                    <a:solidFill>
                      <a:srgbClr val="002060"/>
                    </a:solidFill>
                  </a:rPr>
                  <a:t>-1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2" y="5009326"/>
                <a:ext cx="7142924" cy="624595"/>
              </a:xfrm>
              <a:prstGeom prst="rect">
                <a:avLst/>
              </a:prstGeom>
              <a:blipFill>
                <a:blip r:embed="rId3"/>
                <a:stretch>
                  <a:fillRect l="-1365" b="-88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60172" y="5747876"/>
                <a:ext cx="7142924" cy="624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C (g mol</a:t>
                </a:r>
                <a:r>
                  <a:rPr lang="en-AU" sz="2400" baseline="30000" dirty="0">
                    <a:solidFill>
                      <a:srgbClr val="002060"/>
                    </a:solidFill>
                  </a:rPr>
                  <a:t>-1</a:t>
                </a:r>
                <a:r>
                  <a:rPr lang="en-AU" sz="2400" dirty="0">
                    <a:solidFill>
                      <a:srgbClr val="002060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AU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2.104</m:t>
                        </m:r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0.04 </m:t>
                        </m:r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AU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</a:t>
                </a:r>
                <a:r>
                  <a:rPr lang="en-AU" sz="2400" b="1" dirty="0">
                    <a:solidFill>
                      <a:srgbClr val="002060"/>
                    </a:solidFill>
                  </a:rPr>
                  <a:t>52617 mg L</a:t>
                </a:r>
                <a:r>
                  <a:rPr lang="en-AU" sz="2400" b="1" baseline="30000" dirty="0">
                    <a:solidFill>
                      <a:srgbClr val="002060"/>
                    </a:solidFill>
                  </a:rPr>
                  <a:t>-1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2" y="5747876"/>
                <a:ext cx="7142924" cy="624595"/>
              </a:xfrm>
              <a:prstGeom prst="rect">
                <a:avLst/>
              </a:prstGeom>
              <a:blipFill>
                <a:blip r:embed="rId4"/>
                <a:stretch>
                  <a:fillRect l="-1365" b="-88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3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Concentration of 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1.25 g of (NH</a:t>
            </a:r>
            <a:r>
              <a:rPr lang="en-AU" baseline="-25000" dirty="0"/>
              <a:t>4</a:t>
            </a:r>
            <a:r>
              <a:rPr lang="en-AU" dirty="0"/>
              <a:t>)</a:t>
            </a:r>
            <a:r>
              <a:rPr lang="en-AU" baseline="-25000" dirty="0"/>
              <a:t>3</a:t>
            </a:r>
            <a:r>
              <a:rPr lang="en-AU" dirty="0"/>
              <a:t>PO</a:t>
            </a:r>
            <a:r>
              <a:rPr lang="en-AU" baseline="-25000" dirty="0"/>
              <a:t>4</a:t>
            </a:r>
            <a:r>
              <a:rPr lang="en-AU" dirty="0"/>
              <a:t> was dissolved in 80 mL of water. What is the concentration of ammonium ion in the solution in molL</a:t>
            </a:r>
            <a:r>
              <a:rPr lang="en-AU" baseline="30000" dirty="0"/>
              <a:t>-1</a:t>
            </a:r>
            <a:r>
              <a:rPr lang="en-AU" dirty="0"/>
              <a:t> </a:t>
            </a:r>
            <a:r>
              <a:rPr lang="en-AU" dirty="0" smtClean="0"/>
              <a:t>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991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Concentration of 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1.25 g of (NH</a:t>
            </a:r>
            <a:r>
              <a:rPr lang="en-AU" baseline="-25000" dirty="0"/>
              <a:t>4</a:t>
            </a:r>
            <a:r>
              <a:rPr lang="en-AU" dirty="0"/>
              <a:t>)</a:t>
            </a:r>
            <a:r>
              <a:rPr lang="en-AU" baseline="-25000" dirty="0"/>
              <a:t>3</a:t>
            </a:r>
            <a:r>
              <a:rPr lang="en-AU" dirty="0"/>
              <a:t>PO</a:t>
            </a:r>
            <a:r>
              <a:rPr lang="en-AU" baseline="-25000" dirty="0"/>
              <a:t>4</a:t>
            </a:r>
            <a:r>
              <a:rPr lang="en-AU" dirty="0"/>
              <a:t> was dissolved in 80 mL of water. What is the concentration of ammonium ion in the solution in </a:t>
            </a:r>
            <a:r>
              <a:rPr lang="en-AU" dirty="0" err="1"/>
              <a:t>mol</a:t>
            </a:r>
            <a:r>
              <a:rPr lang="en-AU" dirty="0"/>
              <a:t> L</a:t>
            </a:r>
            <a:r>
              <a:rPr lang="en-AU" baseline="30000" dirty="0"/>
              <a:t>-1</a:t>
            </a:r>
            <a:r>
              <a:rPr lang="en-AU" dirty="0"/>
              <a:t>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0661" y="3790122"/>
            <a:ext cx="8129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n [(NH</a:t>
            </a:r>
            <a:r>
              <a:rPr lang="en-AU" sz="2400" baseline="-25000" dirty="0">
                <a:solidFill>
                  <a:srgbClr val="FF0000"/>
                </a:solidFill>
              </a:rPr>
              <a:t>4</a:t>
            </a:r>
            <a:r>
              <a:rPr lang="en-AU" sz="2400" dirty="0">
                <a:solidFill>
                  <a:srgbClr val="FF0000"/>
                </a:solidFill>
              </a:rPr>
              <a:t>)</a:t>
            </a:r>
            <a:r>
              <a:rPr lang="en-AU" sz="2400" baseline="-25000" dirty="0">
                <a:solidFill>
                  <a:srgbClr val="FF0000"/>
                </a:solidFill>
              </a:rPr>
              <a:t>3</a:t>
            </a:r>
            <a:r>
              <a:rPr lang="en-AU" sz="2400" dirty="0">
                <a:solidFill>
                  <a:srgbClr val="FF0000"/>
                </a:solidFill>
              </a:rPr>
              <a:t>PO</a:t>
            </a:r>
            <a:r>
              <a:rPr lang="en-AU" sz="2400" baseline="-25000" dirty="0">
                <a:solidFill>
                  <a:srgbClr val="FF0000"/>
                </a:solidFill>
              </a:rPr>
              <a:t>4</a:t>
            </a:r>
            <a:r>
              <a:rPr lang="en-AU" sz="2400" dirty="0">
                <a:solidFill>
                  <a:srgbClr val="FF0000"/>
                </a:solidFill>
              </a:rPr>
              <a:t>] = m / M = 1.25 g / 149.08 g mol</a:t>
            </a:r>
            <a:r>
              <a:rPr lang="en-AU" sz="2400" baseline="30000" dirty="0">
                <a:solidFill>
                  <a:srgbClr val="FF0000"/>
                </a:solidFill>
              </a:rPr>
              <a:t>-1</a:t>
            </a:r>
            <a:r>
              <a:rPr lang="en-AU" sz="2400" dirty="0">
                <a:solidFill>
                  <a:srgbClr val="FF0000"/>
                </a:solidFill>
              </a:rPr>
              <a:t> = 8.38 x 10</a:t>
            </a:r>
            <a:r>
              <a:rPr lang="en-AU" sz="2400" baseline="30000" dirty="0">
                <a:solidFill>
                  <a:srgbClr val="FF0000"/>
                </a:solidFill>
              </a:rPr>
              <a:t>-3</a:t>
            </a:r>
            <a:r>
              <a:rPr lang="en-AU" sz="2400" dirty="0">
                <a:solidFill>
                  <a:srgbClr val="FF0000"/>
                </a:solidFill>
              </a:rPr>
              <a:t> </a:t>
            </a:r>
            <a:r>
              <a:rPr lang="en-AU" sz="2400" dirty="0" err="1">
                <a:solidFill>
                  <a:srgbClr val="FF0000"/>
                </a:solidFill>
              </a:rPr>
              <a:t>mol</a:t>
            </a:r>
            <a:r>
              <a:rPr lang="en-AU" sz="2400" dirty="0">
                <a:solidFill>
                  <a:srgbClr val="FF0000"/>
                </a:solidFill>
              </a:rPr>
              <a:t> </a:t>
            </a:r>
            <a:endParaRPr lang="en-AU" sz="2400" baseline="30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0661" y="4521877"/>
            <a:ext cx="792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C [(NH</a:t>
            </a:r>
            <a:r>
              <a:rPr lang="en-AU" sz="2400" baseline="-25000" dirty="0">
                <a:solidFill>
                  <a:srgbClr val="FF0000"/>
                </a:solidFill>
              </a:rPr>
              <a:t>4</a:t>
            </a:r>
            <a:r>
              <a:rPr lang="en-AU" sz="2400" dirty="0">
                <a:solidFill>
                  <a:srgbClr val="FF0000"/>
                </a:solidFill>
              </a:rPr>
              <a:t>)</a:t>
            </a:r>
            <a:r>
              <a:rPr lang="en-AU" sz="2400" baseline="-25000" dirty="0">
                <a:solidFill>
                  <a:srgbClr val="FF0000"/>
                </a:solidFill>
              </a:rPr>
              <a:t>3</a:t>
            </a:r>
            <a:r>
              <a:rPr lang="en-AU" sz="2400" dirty="0">
                <a:solidFill>
                  <a:srgbClr val="FF0000"/>
                </a:solidFill>
              </a:rPr>
              <a:t>PO</a:t>
            </a:r>
            <a:r>
              <a:rPr lang="en-AU" sz="2400" baseline="-25000" dirty="0">
                <a:solidFill>
                  <a:srgbClr val="FF0000"/>
                </a:solidFill>
              </a:rPr>
              <a:t>4</a:t>
            </a:r>
            <a:r>
              <a:rPr lang="en-AU" sz="2400" dirty="0">
                <a:solidFill>
                  <a:srgbClr val="FF0000"/>
                </a:solidFill>
              </a:rPr>
              <a:t>] = n / V = 8.38 x 10</a:t>
            </a:r>
            <a:r>
              <a:rPr lang="en-AU" sz="2400" baseline="30000" dirty="0">
                <a:solidFill>
                  <a:srgbClr val="FF0000"/>
                </a:solidFill>
              </a:rPr>
              <a:t>-3</a:t>
            </a:r>
            <a:r>
              <a:rPr lang="en-AU" sz="2400" dirty="0">
                <a:solidFill>
                  <a:srgbClr val="FF0000"/>
                </a:solidFill>
              </a:rPr>
              <a:t> </a:t>
            </a:r>
            <a:r>
              <a:rPr lang="en-AU" sz="2400" dirty="0" err="1">
                <a:solidFill>
                  <a:srgbClr val="FF0000"/>
                </a:solidFill>
              </a:rPr>
              <a:t>mol</a:t>
            </a:r>
            <a:r>
              <a:rPr lang="en-AU" sz="2400" dirty="0">
                <a:solidFill>
                  <a:srgbClr val="FF0000"/>
                </a:solidFill>
              </a:rPr>
              <a:t> / 0.08 L = 0.105 </a:t>
            </a:r>
            <a:r>
              <a:rPr lang="en-AU" sz="2400" dirty="0" err="1">
                <a:solidFill>
                  <a:srgbClr val="FF0000"/>
                </a:solidFill>
              </a:rPr>
              <a:t>mol</a:t>
            </a:r>
            <a:r>
              <a:rPr lang="en-AU" sz="2400" dirty="0">
                <a:solidFill>
                  <a:srgbClr val="FF0000"/>
                </a:solidFill>
              </a:rPr>
              <a:t> L</a:t>
            </a:r>
            <a:r>
              <a:rPr lang="en-AU" sz="2400" baseline="30000" dirty="0">
                <a:solidFill>
                  <a:srgbClr val="FF0000"/>
                </a:solidFill>
              </a:rPr>
              <a:t>-1</a:t>
            </a:r>
            <a:r>
              <a:rPr lang="en-AU" sz="2400" dirty="0">
                <a:solidFill>
                  <a:srgbClr val="FF0000"/>
                </a:solidFill>
              </a:rPr>
              <a:t> </a:t>
            </a:r>
            <a:endParaRPr lang="en-AU" sz="2400" baseline="30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0661" y="5253632"/>
            <a:ext cx="5585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C (NH</a:t>
            </a:r>
            <a:r>
              <a:rPr lang="en-AU" sz="2400" baseline="-25000" dirty="0">
                <a:solidFill>
                  <a:srgbClr val="FF0000"/>
                </a:solidFill>
              </a:rPr>
              <a:t>4</a:t>
            </a:r>
            <a:r>
              <a:rPr lang="en-AU" sz="2400" baseline="30000" dirty="0">
                <a:solidFill>
                  <a:srgbClr val="FF0000"/>
                </a:solidFill>
              </a:rPr>
              <a:t>+</a:t>
            </a:r>
            <a:r>
              <a:rPr lang="en-AU" sz="2400" dirty="0">
                <a:solidFill>
                  <a:srgbClr val="FF0000"/>
                </a:solidFill>
              </a:rPr>
              <a:t>) = 3 x 0.105 </a:t>
            </a:r>
            <a:r>
              <a:rPr lang="en-AU" sz="2400" dirty="0" err="1">
                <a:solidFill>
                  <a:srgbClr val="FF0000"/>
                </a:solidFill>
              </a:rPr>
              <a:t>mol</a:t>
            </a:r>
            <a:r>
              <a:rPr lang="en-AU" sz="2400" dirty="0">
                <a:solidFill>
                  <a:srgbClr val="FF0000"/>
                </a:solidFill>
              </a:rPr>
              <a:t> L</a:t>
            </a:r>
            <a:r>
              <a:rPr lang="en-AU" sz="2400" baseline="30000" dirty="0">
                <a:solidFill>
                  <a:srgbClr val="FF0000"/>
                </a:solidFill>
              </a:rPr>
              <a:t>-1</a:t>
            </a:r>
            <a:r>
              <a:rPr lang="en-AU" sz="2400" dirty="0">
                <a:solidFill>
                  <a:srgbClr val="FF0000"/>
                </a:solidFill>
              </a:rPr>
              <a:t> = 0.314 </a:t>
            </a:r>
            <a:r>
              <a:rPr lang="en-AU" sz="2400" dirty="0" err="1">
                <a:solidFill>
                  <a:srgbClr val="FF0000"/>
                </a:solidFill>
              </a:rPr>
              <a:t>mol</a:t>
            </a:r>
            <a:r>
              <a:rPr lang="en-AU" sz="2400" dirty="0">
                <a:solidFill>
                  <a:srgbClr val="FF0000"/>
                </a:solidFill>
              </a:rPr>
              <a:t> L</a:t>
            </a:r>
            <a:r>
              <a:rPr lang="en-AU" sz="2400" baseline="30000" dirty="0">
                <a:solidFill>
                  <a:srgbClr val="FF0000"/>
                </a:solidFill>
              </a:rPr>
              <a:t>-1</a:t>
            </a:r>
            <a:r>
              <a:rPr lang="en-AU" sz="2400" dirty="0">
                <a:solidFill>
                  <a:srgbClr val="FF0000"/>
                </a:solidFill>
              </a:rPr>
              <a:t> </a:t>
            </a:r>
            <a:endParaRPr lang="en-AU" sz="24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Define</a:t>
            </a:r>
            <a:r>
              <a:rPr lang="en-AU" dirty="0" smtClean="0"/>
              <a:t> the terms: solution, solute, solvent, electrolyte, saturated.</a:t>
            </a:r>
          </a:p>
          <a:p>
            <a:endParaRPr lang="en-AU" dirty="0"/>
          </a:p>
          <a:p>
            <a:r>
              <a:rPr lang="en-AU" dirty="0" smtClean="0"/>
              <a:t>Analyse a </a:t>
            </a:r>
            <a:r>
              <a:rPr lang="en-AU" dirty="0" smtClean="0">
                <a:solidFill>
                  <a:srgbClr val="FF0000"/>
                </a:solidFill>
              </a:rPr>
              <a:t>solubility curve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r>
              <a:rPr lang="en-AU" dirty="0" smtClean="0"/>
              <a:t>Calculate the </a:t>
            </a:r>
            <a:r>
              <a:rPr lang="en-AU" dirty="0">
                <a:solidFill>
                  <a:srgbClr val="FF0000"/>
                </a:solidFill>
              </a:rPr>
              <a:t>c</a:t>
            </a:r>
            <a:r>
              <a:rPr lang="en-AU" dirty="0" smtClean="0">
                <a:solidFill>
                  <a:srgbClr val="FF0000"/>
                </a:solidFill>
              </a:rPr>
              <a:t>oncentration</a:t>
            </a:r>
            <a:r>
              <a:rPr lang="en-AU" dirty="0" smtClean="0"/>
              <a:t> of a solute dissolved in solution.</a:t>
            </a:r>
          </a:p>
          <a:p>
            <a:endParaRPr lang="en-AU" dirty="0"/>
          </a:p>
          <a:p>
            <a:r>
              <a:rPr lang="en-AU" dirty="0" smtClean="0"/>
              <a:t>Write </a:t>
            </a:r>
            <a:r>
              <a:rPr lang="en-AU" dirty="0" smtClean="0">
                <a:solidFill>
                  <a:srgbClr val="FF0000"/>
                </a:solidFill>
              </a:rPr>
              <a:t>balanced chemical equations </a:t>
            </a:r>
            <a:r>
              <a:rPr lang="en-AU" dirty="0" smtClean="0"/>
              <a:t>with observations (</a:t>
            </a:r>
            <a:r>
              <a:rPr lang="en-AU" dirty="0" err="1" smtClean="0"/>
              <a:t>ppt</a:t>
            </a:r>
            <a:r>
              <a:rPr lang="en-AU" dirty="0" smtClean="0"/>
              <a:t> reactions).</a:t>
            </a:r>
          </a:p>
          <a:p>
            <a:endParaRPr lang="en-AU" dirty="0"/>
          </a:p>
          <a:p>
            <a:r>
              <a:rPr lang="en-AU" dirty="0" smtClean="0"/>
              <a:t>Write balanced </a:t>
            </a:r>
            <a:r>
              <a:rPr lang="en-AU" dirty="0" smtClean="0">
                <a:solidFill>
                  <a:srgbClr val="FF0000"/>
                </a:solidFill>
              </a:rPr>
              <a:t>net ionic equations </a:t>
            </a:r>
            <a:r>
              <a:rPr lang="en-AU" dirty="0" smtClean="0"/>
              <a:t>with observations.</a:t>
            </a:r>
          </a:p>
        </p:txBody>
      </p:sp>
    </p:spTree>
    <p:extLst>
      <p:ext uri="{BB962C8B-B14F-4D97-AF65-F5344CB8AC3E}">
        <p14:creationId xmlns:p14="http://schemas.microsoft.com/office/powerpoint/2010/main" val="8022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 smtClean="0"/>
              <a:t>Solution: a homogenous mixture of a solute dissolved in a solvent.</a:t>
            </a:r>
          </a:p>
          <a:p>
            <a:pPr>
              <a:lnSpc>
                <a:spcPct val="150000"/>
              </a:lnSpc>
            </a:pPr>
            <a:endParaRPr lang="en-AU" dirty="0"/>
          </a:p>
          <a:p>
            <a:pPr>
              <a:lnSpc>
                <a:spcPct val="150000"/>
              </a:lnSpc>
            </a:pPr>
            <a:r>
              <a:rPr lang="en-AU" dirty="0" smtClean="0"/>
              <a:t>Solubility of a solute: a mass that can dissolve in 100 g of water.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Generally solubility increases with temperature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Gases are always less soluble at higher temperature!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99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Saturated: a solute can no longer dissolve in a solvent.</a:t>
            </a:r>
          </a:p>
          <a:p>
            <a:endParaRPr lang="en-AU" dirty="0"/>
          </a:p>
          <a:p>
            <a:r>
              <a:rPr lang="en-AU" dirty="0" smtClean="0"/>
              <a:t>Unsaturated: more solute can be dissolved in a solvent</a:t>
            </a:r>
          </a:p>
          <a:p>
            <a:endParaRPr lang="en-AU" dirty="0"/>
          </a:p>
          <a:p>
            <a:r>
              <a:rPr lang="en-AU" dirty="0" smtClean="0"/>
              <a:t>Supersaturated: more solute dissolved in a solvent than is expected at a certain temperature.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94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Electrolytes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Electrolytes: solutes that produce ions when dissolved in a solvent (e.g. </a:t>
            </a:r>
            <a:r>
              <a:rPr lang="en-AU" dirty="0" err="1" smtClean="0"/>
              <a:t>NaCl</a:t>
            </a:r>
            <a:r>
              <a:rPr lang="en-AU" dirty="0" smtClean="0"/>
              <a:t>)</a:t>
            </a:r>
          </a:p>
          <a:p>
            <a:endParaRPr lang="en-AU" dirty="0"/>
          </a:p>
          <a:p>
            <a:pPr lvl="1"/>
            <a:r>
              <a:rPr lang="en-AU" dirty="0" smtClean="0"/>
              <a:t>Strong: entire solute is ionised</a:t>
            </a:r>
          </a:p>
          <a:p>
            <a:pPr lvl="1"/>
            <a:r>
              <a:rPr lang="en-AU" dirty="0" smtClean="0"/>
              <a:t>Weak: party ionised, some compound present in molecular form</a:t>
            </a:r>
          </a:p>
          <a:p>
            <a:pPr lvl="1"/>
            <a:r>
              <a:rPr lang="en-AU" dirty="0" smtClean="0"/>
              <a:t>Non-electrolyte: do not produce ions</a:t>
            </a:r>
          </a:p>
          <a:p>
            <a:pPr lvl="1"/>
            <a:endParaRPr lang="en-AU" dirty="0"/>
          </a:p>
          <a:p>
            <a:r>
              <a:rPr lang="en-AU" dirty="0" smtClean="0"/>
              <a:t>All ionic compounds are strong electrolytes.</a:t>
            </a:r>
          </a:p>
          <a:p>
            <a:r>
              <a:rPr lang="en-AU" dirty="0" smtClean="0"/>
              <a:t>Most covalent are non-electrolytes.</a:t>
            </a:r>
          </a:p>
          <a:p>
            <a:r>
              <a:rPr lang="en-AU" dirty="0" smtClean="0"/>
              <a:t>Covalent acids can be weak electrolytes (</a:t>
            </a:r>
            <a:r>
              <a:rPr lang="en-AU" b="1" dirty="0" smtClean="0"/>
              <a:t>Year 12 – equilibrium</a:t>
            </a:r>
            <a:r>
              <a:rPr lang="en-AU" dirty="0" smtClean="0"/>
              <a:t>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55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Solubility Curves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19648" cy="4351338"/>
          </a:xfrm>
        </p:spPr>
        <p:txBody>
          <a:bodyPr/>
          <a:lstStyle/>
          <a:p>
            <a:r>
              <a:rPr lang="en-AU" dirty="0" smtClean="0"/>
              <a:t>Solubility decreases with temperature = gas</a:t>
            </a:r>
          </a:p>
          <a:p>
            <a:endParaRPr lang="en-AU" dirty="0"/>
          </a:p>
          <a:p>
            <a:r>
              <a:rPr lang="en-AU" dirty="0" smtClean="0"/>
              <a:t>You can determine the solubility </a:t>
            </a:r>
            <a:r>
              <a:rPr lang="en-AU" smtClean="0"/>
              <a:t>(saturated) in </a:t>
            </a:r>
            <a:r>
              <a:rPr lang="en-AU" dirty="0" smtClean="0"/>
              <a:t>100 g water at any temperature between 0 and 100 C.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AutoShape 2" descr="Image result for solubility curv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28" name="Picture 4" descr="Image result for solubility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710" y="-714349"/>
            <a:ext cx="5513290" cy="778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8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Concentration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Concentration is the amount of solute dissolved in a volume of solvent.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Concentration units that you must know!</a:t>
            </a:r>
          </a:p>
          <a:p>
            <a:pPr lvl="1"/>
            <a:r>
              <a:rPr lang="en-AU" dirty="0" err="1"/>
              <a:t>m</a:t>
            </a:r>
            <a:r>
              <a:rPr lang="en-AU" dirty="0" err="1" smtClean="0"/>
              <a:t>ol</a:t>
            </a:r>
            <a:r>
              <a:rPr lang="en-AU" dirty="0" smtClean="0"/>
              <a:t> L</a:t>
            </a:r>
            <a:r>
              <a:rPr lang="en-AU" baseline="30000" dirty="0" smtClean="0"/>
              <a:t>-1</a:t>
            </a:r>
            <a:endParaRPr lang="en-AU" dirty="0" smtClean="0"/>
          </a:p>
          <a:p>
            <a:pPr lvl="1"/>
            <a:r>
              <a:rPr lang="en-AU" dirty="0" smtClean="0"/>
              <a:t>g L</a:t>
            </a:r>
            <a:r>
              <a:rPr lang="en-AU" baseline="30000" dirty="0" smtClean="0"/>
              <a:t>-1</a:t>
            </a:r>
            <a:endParaRPr lang="en-AU" dirty="0" smtClean="0"/>
          </a:p>
          <a:p>
            <a:pPr lvl="1"/>
            <a:r>
              <a:rPr lang="en-AU" dirty="0"/>
              <a:t>m</a:t>
            </a:r>
            <a:r>
              <a:rPr lang="en-AU" dirty="0" smtClean="0"/>
              <a:t>g L</a:t>
            </a:r>
            <a:r>
              <a:rPr lang="en-AU" baseline="30000" dirty="0" smtClean="0"/>
              <a:t>-1</a:t>
            </a:r>
            <a:r>
              <a:rPr lang="en-AU" dirty="0" smtClean="0"/>
              <a:t> (ppm)</a:t>
            </a:r>
          </a:p>
          <a:p>
            <a:pPr lvl="1"/>
            <a:endParaRPr lang="en-AU" dirty="0"/>
          </a:p>
          <a:p>
            <a:r>
              <a:rPr lang="en-AU" dirty="0" smtClean="0"/>
              <a:t>C = n / V</a:t>
            </a:r>
          </a:p>
          <a:p>
            <a:pPr lvl="1"/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316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Concentration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</a:t>
            </a:r>
            <a:r>
              <a:rPr lang="en-AU" dirty="0" smtClean="0"/>
              <a:t> / L = g L</a:t>
            </a:r>
            <a:r>
              <a:rPr lang="en-AU" baseline="30000" dirty="0" smtClean="0"/>
              <a:t>-1</a:t>
            </a:r>
          </a:p>
          <a:p>
            <a:endParaRPr lang="en-AU" dirty="0"/>
          </a:p>
          <a:p>
            <a:r>
              <a:rPr lang="en-AU" dirty="0" err="1" smtClean="0"/>
              <a:t>mol</a:t>
            </a:r>
            <a:r>
              <a:rPr lang="en-AU" dirty="0" smtClean="0"/>
              <a:t> L</a:t>
            </a:r>
            <a:r>
              <a:rPr lang="en-AU" baseline="30000" dirty="0" smtClean="0"/>
              <a:t>-1</a:t>
            </a:r>
            <a:r>
              <a:rPr lang="en-AU" dirty="0" smtClean="0"/>
              <a:t> x g mol</a:t>
            </a:r>
            <a:r>
              <a:rPr lang="en-AU" baseline="30000" dirty="0" smtClean="0"/>
              <a:t>-1</a:t>
            </a:r>
            <a:r>
              <a:rPr lang="en-AU" dirty="0" smtClean="0"/>
              <a:t> = g L</a:t>
            </a:r>
            <a:r>
              <a:rPr lang="en-AU" baseline="30000" dirty="0" smtClean="0"/>
              <a:t>-1</a:t>
            </a:r>
          </a:p>
          <a:p>
            <a:endParaRPr lang="en-AU" baseline="30000" dirty="0"/>
          </a:p>
          <a:p>
            <a:r>
              <a:rPr lang="en-AU" dirty="0" smtClean="0"/>
              <a:t>g L</a:t>
            </a:r>
            <a:r>
              <a:rPr lang="en-AU" baseline="30000" dirty="0" smtClean="0"/>
              <a:t>-1</a:t>
            </a:r>
            <a:r>
              <a:rPr lang="en-AU" dirty="0" smtClean="0"/>
              <a:t> x 1000 mg g</a:t>
            </a:r>
            <a:r>
              <a:rPr lang="en-AU" baseline="30000" dirty="0" smtClean="0"/>
              <a:t>-1</a:t>
            </a:r>
            <a:r>
              <a:rPr lang="en-AU" dirty="0" smtClean="0"/>
              <a:t> = mg L</a:t>
            </a:r>
            <a:r>
              <a:rPr lang="en-AU" baseline="30000" dirty="0" smtClean="0"/>
              <a:t>-1</a:t>
            </a:r>
            <a:r>
              <a:rPr lang="en-AU" dirty="0" smtClean="0"/>
              <a:t> (ppm)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02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 smtClean="0"/>
              <a:t>1.75 g of sodium carbonate is dissolved in 100 mL of water. What is the concentration of sodium carbonate in </a:t>
            </a:r>
            <a:r>
              <a:rPr lang="en-AU" b="1" dirty="0" err="1" smtClean="0"/>
              <a:t>mol</a:t>
            </a:r>
            <a:r>
              <a:rPr lang="en-AU" b="1" dirty="0" smtClean="0"/>
              <a:t> L</a:t>
            </a:r>
            <a:r>
              <a:rPr lang="en-AU" b="1" baseline="30000" dirty="0" smtClean="0"/>
              <a:t>-1</a:t>
            </a:r>
            <a:r>
              <a:rPr lang="en-AU" dirty="0" smtClean="0"/>
              <a:t>, </a:t>
            </a:r>
            <a:r>
              <a:rPr lang="en-AU" b="1" dirty="0" smtClean="0"/>
              <a:t>g L</a:t>
            </a:r>
            <a:r>
              <a:rPr lang="en-AU" b="1" baseline="30000" dirty="0" smtClean="0"/>
              <a:t>-1</a:t>
            </a:r>
            <a:r>
              <a:rPr lang="en-AU" b="1" dirty="0" smtClean="0"/>
              <a:t> </a:t>
            </a:r>
            <a:r>
              <a:rPr lang="en-AU" dirty="0" smtClean="0"/>
              <a:t>and </a:t>
            </a:r>
            <a:r>
              <a:rPr lang="en-AU" b="1" dirty="0" smtClean="0"/>
              <a:t>ppm</a:t>
            </a:r>
            <a:r>
              <a:rPr lang="en-AU" dirty="0" smtClean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AU" dirty="0" smtClean="0"/>
          </a:p>
          <a:p>
            <a:pPr>
              <a:lnSpc>
                <a:spcPct val="150000"/>
              </a:lnSpc>
            </a:pPr>
            <a:r>
              <a:rPr lang="en-AU" dirty="0" smtClean="0"/>
              <a:t>0.25 </a:t>
            </a:r>
            <a:r>
              <a:rPr lang="en-AU" dirty="0" err="1" smtClean="0"/>
              <a:t>mol</a:t>
            </a:r>
            <a:r>
              <a:rPr lang="en-AU" dirty="0" smtClean="0"/>
              <a:t> of potassium phosphate is dissolved in a 250 mL water at 50 C. </a:t>
            </a:r>
            <a:r>
              <a:rPr lang="en-AU" dirty="0"/>
              <a:t>What is the concentration of </a:t>
            </a:r>
            <a:r>
              <a:rPr lang="en-AU" dirty="0" smtClean="0"/>
              <a:t>potassium phosphate in </a:t>
            </a:r>
            <a:r>
              <a:rPr lang="en-AU" b="1" dirty="0" err="1"/>
              <a:t>mol</a:t>
            </a:r>
            <a:r>
              <a:rPr lang="en-AU" b="1" dirty="0"/>
              <a:t> L</a:t>
            </a:r>
            <a:r>
              <a:rPr lang="en-AU" b="1" baseline="30000" dirty="0"/>
              <a:t>-1</a:t>
            </a:r>
            <a:r>
              <a:rPr lang="en-AU" dirty="0"/>
              <a:t>, </a:t>
            </a:r>
            <a:r>
              <a:rPr lang="en-AU" b="1" dirty="0"/>
              <a:t>g L</a:t>
            </a:r>
            <a:r>
              <a:rPr lang="en-AU" b="1" baseline="30000" dirty="0"/>
              <a:t>-1</a:t>
            </a:r>
            <a:r>
              <a:rPr lang="en-AU" b="1" dirty="0"/>
              <a:t> </a:t>
            </a:r>
            <a:r>
              <a:rPr lang="en-AU" dirty="0"/>
              <a:t>and </a:t>
            </a:r>
            <a:r>
              <a:rPr lang="en-AU" b="1" dirty="0"/>
              <a:t>ppm</a:t>
            </a:r>
            <a:r>
              <a:rPr lang="en-AU" dirty="0"/>
              <a:t>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06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651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Solutions and Concentration</vt:lpstr>
      <vt:lpstr>Objectives</vt:lpstr>
      <vt:lpstr>Solutions</vt:lpstr>
      <vt:lpstr>Solutions</vt:lpstr>
      <vt:lpstr>Electrolytes</vt:lpstr>
      <vt:lpstr>Solubility Curves</vt:lpstr>
      <vt:lpstr>Concentration</vt:lpstr>
      <vt:lpstr>Concentration</vt:lpstr>
      <vt:lpstr>Question</vt:lpstr>
      <vt:lpstr>PowerPoint Presentation</vt:lpstr>
      <vt:lpstr>PowerPoint Presentation</vt:lpstr>
      <vt:lpstr>Concentration of ions</vt:lpstr>
      <vt:lpstr>Concentration of 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Brodie Reid</dc:creator>
  <cp:lastModifiedBy>REID Brodie [Perth Modern School]</cp:lastModifiedBy>
  <cp:revision>21</cp:revision>
  <dcterms:created xsi:type="dcterms:W3CDTF">2017-06-29T23:51:26Z</dcterms:created>
  <dcterms:modified xsi:type="dcterms:W3CDTF">2020-06-08T02:41:01Z</dcterms:modified>
</cp:coreProperties>
</file>