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3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grpSp>
        <p:nvGrpSpPr>
          <p:cNvPr id="8" name="Group 7"/>
          <p:cNvGrpSpPr/>
          <p:nvPr/>
        </p:nvGrpSpPr>
        <p:grpSpPr>
          <a:xfrm>
            <a:off x="1217616" y="610607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57523"/>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dirty="0"/>
              <a:t>Click to edit Master title style</a:t>
            </a:r>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B57A92-FB92-4AAF-B66D-FA6AC0987692}" type="datetimeFigureOut">
              <a:rPr lang="en-AU" smtClean="0"/>
              <a:t>29/08/2018</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DB84D59C-D7C5-4585-8C87-6A6A1F04DCA4}" type="slidenum">
              <a:rPr lang="en-AU" smtClean="0"/>
              <a:t>‹#›</a:t>
            </a:fld>
            <a:endParaRPr lang="en-AU" dirty="0"/>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B57A92-FB92-4AAF-B66D-FA6AC0987692}" type="datetimeFigureOut">
              <a:rPr lang="en-AU" smtClean="0"/>
              <a:t>29/08/2018</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DB84D59C-D7C5-4585-8C87-6A6A1F04DCA4}" type="slidenum">
              <a:rPr lang="en-AU" smtClean="0"/>
              <a:t>‹#›</a:t>
            </a:fld>
            <a:endParaRPr lang="en-AU" dirty="0"/>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B57A92-FB92-4AAF-B66D-FA6AC0987692}" type="datetimeFigureOut">
              <a:rPr lang="en-AU" smtClean="0"/>
              <a:t>29/08/2018</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DB84D59C-D7C5-4585-8C87-6A6A1F04DCA4}" type="slidenum">
              <a:rPr lang="en-AU" smtClean="0"/>
              <a:t>‹#›</a:t>
            </a:fld>
            <a:endParaRPr lang="en-AU" dirty="0"/>
          </a:p>
        </p:txBody>
      </p:sp>
      <p:sp>
        <p:nvSpPr>
          <p:cNvPr id="11" name="Title 10"/>
          <p:cNvSpPr>
            <a:spLocks noGrp="1"/>
          </p:cNvSpPr>
          <p:nvPr>
            <p:ph type="title"/>
          </p:nvPr>
        </p:nvSpPr>
        <p:spPr/>
        <p:txBody>
          <a:bodyPr/>
          <a:lstStyle/>
          <a:p>
            <a:r>
              <a:rPr lang="en-US"/>
              <a:t>Click to edit Master title style</a:t>
            </a:r>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B57A92-FB92-4AAF-B66D-FA6AC0987692}" type="datetimeFigureOut">
              <a:rPr lang="en-AU" smtClean="0"/>
              <a:t>29/08/2018</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DB84D59C-D7C5-4585-8C87-6A6A1F04DCA4}" type="slidenum">
              <a:rPr lang="en-AU" smtClean="0"/>
              <a:t>‹#›</a:t>
            </a:fld>
            <a:endParaRPr lang="en-AU"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FB57A92-FB92-4AAF-B66D-FA6AC0987692}" type="datetimeFigureOut">
              <a:rPr lang="en-AU" smtClean="0"/>
              <a:t>29/08/2018</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DB84D59C-D7C5-4585-8C87-6A6A1F04DCA4}" type="slidenum">
              <a:rPr lang="en-AU" smtClean="0"/>
              <a:t>‹#›</a:t>
            </a:fld>
            <a:endParaRPr lang="en-AU" dirty="0"/>
          </a:p>
        </p:txBody>
      </p:sp>
      <p:sp>
        <p:nvSpPr>
          <p:cNvPr id="12" name="Title 1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p:cNvSpPr>
            <a:spLocks noGrp="1"/>
          </p:cNvSpPr>
          <p:nvPr>
            <p:ph sz="quarter" idx="14"/>
          </p:nvPr>
        </p:nvSpPr>
        <p:spPr>
          <a:xfrm>
            <a:off x="4645151" y="2240280"/>
            <a:ext cx="3803904"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B57A92-FB92-4AAF-B66D-FA6AC0987692}" type="datetimeFigureOut">
              <a:rPr lang="en-AU" smtClean="0"/>
              <a:t>29/08/2018</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DB84D59C-D7C5-4585-8C87-6A6A1F04DCA4}" type="slidenum">
              <a:rPr lang="en-AU" smtClean="0"/>
              <a:t>‹#›</a:t>
            </a:fld>
            <a:endParaRPr lang="en-AU" dirty="0"/>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B57A92-FB92-4AAF-B66D-FA6AC0987692}" type="datetimeFigureOut">
              <a:rPr lang="en-AU" smtClean="0"/>
              <a:t>29/08/2018</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DB84D59C-D7C5-4585-8C87-6A6A1F04DCA4}" type="slidenum">
              <a:rPr lang="en-AU" smtClean="0"/>
              <a:t>‹#›</a:t>
            </a:fld>
            <a:endParaRPr lang="en-AU" dirty="0"/>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B57A92-FB92-4AAF-B66D-FA6AC0987692}" type="datetimeFigureOut">
              <a:rPr lang="en-AU" smtClean="0"/>
              <a:t>29/08/2018</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DB84D59C-D7C5-4585-8C87-6A6A1F04DCA4}" type="slidenum">
              <a:rPr lang="en-AU" smtClean="0"/>
              <a:t>‹#›</a:t>
            </a:fld>
            <a:endParaRPr lang="en-A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a:t>Click to edit Master title style</a:t>
            </a:r>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B57A92-FB92-4AAF-B66D-FA6AC0987692}" type="datetimeFigureOut">
              <a:rPr lang="en-AU" smtClean="0"/>
              <a:t>29/08/2018</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DB84D59C-D7C5-4585-8C87-6A6A1F04DCA4}" type="slidenum">
              <a:rPr lang="en-AU" smtClean="0"/>
              <a:t>‹#›</a:t>
            </a:fld>
            <a:endParaRPr lang="en-AU"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a:t>Click to edit Master title style</a:t>
            </a:r>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B57A92-FB92-4AAF-B66D-FA6AC0987692}" type="datetimeFigureOut">
              <a:rPr lang="en-AU" smtClean="0"/>
              <a:t>29/08/2018</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DB84D59C-D7C5-4585-8C87-6A6A1F04DCA4}" type="slidenum">
              <a:rPr lang="en-AU" smtClean="0"/>
              <a:t>‹#›</a:t>
            </a:fld>
            <a:endParaRPr lang="en-AU"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AFB57A92-FB92-4AAF-B66D-FA6AC0987692}" type="datetimeFigureOut">
              <a:rPr lang="en-AU" smtClean="0"/>
              <a:t>29/08/2018</a:t>
            </a:fld>
            <a:endParaRPr lang="en-AU" dirty="0"/>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AU" dirty="0"/>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DB84D59C-D7C5-4585-8C87-6A6A1F04DCA4}" type="slidenum">
              <a:rPr lang="en-AU" smtClean="0"/>
              <a:t>‹#›</a:t>
            </a:fld>
            <a:endParaRPr lang="en-AU"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41" y="7640"/>
            <a:ext cx="9144000" cy="1130879"/>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AU"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Unique Properties of Water</a:t>
            </a:r>
          </a:p>
        </p:txBody>
      </p:sp>
      <p:sp>
        <p:nvSpPr>
          <p:cNvPr id="3" name="Subtitle 2"/>
          <p:cNvSpPr>
            <a:spLocks noGrp="1"/>
          </p:cNvSpPr>
          <p:nvPr>
            <p:ph type="subTitle" idx="1"/>
          </p:nvPr>
        </p:nvSpPr>
        <p:spPr>
          <a:xfrm>
            <a:off x="0" y="1124744"/>
            <a:ext cx="9144000" cy="2016224"/>
          </a:xfrm>
        </p:spPr>
        <p:txBody>
          <a:bodyPr>
            <a:normAutofit/>
          </a:bodyPr>
          <a:lstStyle/>
          <a:p>
            <a:pPr algn="l"/>
            <a:r>
              <a:rPr lang="en-AU" sz="2800" b="1" dirty="0">
                <a:solidFill>
                  <a:srgbClr val="FFFF00"/>
                </a:solidFill>
                <a:effectLst/>
              </a:rPr>
              <a:t>High melting and boiling points (0 °C and 100 °C respectively) – due to strong hydrogen bonds present between molecules (water molecules can form up to four hydrogen bonds per molecule).</a:t>
            </a:r>
          </a:p>
          <a:p>
            <a:pPr algn="l"/>
            <a:endParaRPr lang="en-AU" sz="2800" b="1" dirty="0">
              <a:solidFill>
                <a:schemeClr val="bg1"/>
              </a:solidFill>
              <a:effectLst/>
            </a:endParaRPr>
          </a:p>
        </p:txBody>
      </p:sp>
      <p:sp>
        <p:nvSpPr>
          <p:cNvPr id="4" name="TextBox 3"/>
          <p:cNvSpPr txBox="1"/>
          <p:nvPr/>
        </p:nvSpPr>
        <p:spPr>
          <a:xfrm>
            <a:off x="5930303" y="6104329"/>
            <a:ext cx="1231427" cy="276999"/>
          </a:xfrm>
          <a:prstGeom prst="rect">
            <a:avLst/>
          </a:prstGeom>
          <a:noFill/>
        </p:spPr>
        <p:txBody>
          <a:bodyPr wrap="none" rtlCol="0">
            <a:spAutoFit/>
          </a:bodyPr>
          <a:lstStyle/>
          <a:p>
            <a:r>
              <a:rPr lang="en-AU" sz="1200" dirty="0">
                <a:solidFill>
                  <a:srgbClr val="FFFF00"/>
                </a:solidFill>
              </a:rPr>
              <a:t>(</a:t>
            </a:r>
            <a:r>
              <a:rPr lang="en-AU" sz="1200" dirty="0" err="1">
                <a:solidFill>
                  <a:srgbClr val="FFFF00"/>
                </a:solidFill>
              </a:rPr>
              <a:t>Quydyan</a:t>
            </a:r>
            <a:r>
              <a:rPr lang="en-AU" sz="1200" dirty="0">
                <a:solidFill>
                  <a:srgbClr val="FFFF00"/>
                </a:solidFill>
              </a:rPr>
              <a:t> </a:t>
            </a:r>
            <a:r>
              <a:rPr lang="en-AU" sz="1200" dirty="0" err="1">
                <a:solidFill>
                  <a:srgbClr val="FFFF00"/>
                </a:solidFill>
              </a:rPr>
              <a:t>n.d.</a:t>
            </a:r>
            <a:r>
              <a:rPr lang="en-AU" sz="1200" dirty="0">
                <a:solidFill>
                  <a:srgbClr val="FFFF00"/>
                </a:solidFill>
              </a:rPr>
              <a:t>)</a:t>
            </a:r>
            <a:endParaRPr lang="en-AU" dirty="0">
              <a:solidFill>
                <a:srgbClr val="FFFF00"/>
              </a:solidFill>
            </a:endParaRPr>
          </a:p>
        </p:txBody>
      </p:sp>
      <p:pic>
        <p:nvPicPr>
          <p:cNvPr id="1030" name="Picture 6"/>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712"/>
          <a:stretch/>
        </p:blipFill>
        <p:spPr bwMode="auto">
          <a:xfrm>
            <a:off x="2792395" y="2893749"/>
            <a:ext cx="3219765" cy="3487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891663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30"/>
                                        </p:tgtEl>
                                        <p:attrNameLst>
                                          <p:attrName>style.visibility</p:attrName>
                                        </p:attrNameLst>
                                      </p:cBhvr>
                                      <p:to>
                                        <p:strVal val="visible"/>
                                      </p:to>
                                    </p:set>
                                    <p:anim calcmode="lin" valueType="num">
                                      <p:cBhvr additive="base">
                                        <p:cTn id="13" dur="500" fill="hold"/>
                                        <p:tgtEl>
                                          <p:spTgt spid="1030"/>
                                        </p:tgtEl>
                                        <p:attrNameLst>
                                          <p:attrName>ppt_x</p:attrName>
                                        </p:attrNameLst>
                                      </p:cBhvr>
                                      <p:tavLst>
                                        <p:tav tm="0">
                                          <p:val>
                                            <p:strVal val="#ppt_x"/>
                                          </p:val>
                                        </p:tav>
                                        <p:tav tm="100000">
                                          <p:val>
                                            <p:strVal val="#ppt_x"/>
                                          </p:val>
                                        </p:tav>
                                      </p:tavLst>
                                    </p:anim>
                                    <p:anim calcmode="lin" valueType="num">
                                      <p:cBhvr additive="base">
                                        <p:cTn id="14"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266" y="0"/>
            <a:ext cx="9144000" cy="6858000"/>
          </a:xfrm>
        </p:spPr>
        <p:txBody>
          <a:bodyPr>
            <a:normAutofit/>
          </a:bodyPr>
          <a:lstStyle/>
          <a:p>
            <a:pPr marL="457200" indent="-457200" algn="l">
              <a:buClr>
                <a:srgbClr val="FFFF00"/>
              </a:buClr>
              <a:buSzPct val="120000"/>
              <a:buFont typeface="Arial" panose="020B0604020202020204" pitchFamily="34" charset="0"/>
              <a:buChar char="•"/>
            </a:pPr>
            <a:r>
              <a:rPr lang="en-AU" sz="2800" b="1" dirty="0">
                <a:solidFill>
                  <a:srgbClr val="FFFF00"/>
                </a:solidFill>
                <a:effectLst/>
              </a:rPr>
              <a:t>Unsaturated – a solution in which more solute can still be dissolved under the same conditions of temperature and pressure.</a:t>
            </a:r>
          </a:p>
          <a:p>
            <a:pPr marL="457200" indent="-457200" algn="l">
              <a:buClr>
                <a:srgbClr val="FFFF00"/>
              </a:buClr>
              <a:buSzPct val="120000"/>
              <a:buFont typeface="Arial" panose="020B0604020202020204" pitchFamily="34" charset="0"/>
              <a:buChar char="•"/>
            </a:pPr>
            <a:r>
              <a:rPr lang="en-AU" sz="2800" b="1" dirty="0">
                <a:solidFill>
                  <a:srgbClr val="FFFF00"/>
                </a:solidFill>
                <a:effectLst/>
              </a:rPr>
              <a:t>Saturated – a solution in which no more solute can be dissolved under the same conditions of temperature and pressure.</a:t>
            </a:r>
          </a:p>
          <a:p>
            <a:pPr marL="457200" indent="-457200" algn="l">
              <a:buClr>
                <a:srgbClr val="FFFF00"/>
              </a:buClr>
              <a:buSzPct val="120000"/>
              <a:buFont typeface="Arial" panose="020B0604020202020204" pitchFamily="34" charset="0"/>
              <a:buChar char="•"/>
            </a:pPr>
            <a:r>
              <a:rPr lang="en-AU" sz="2800" b="1" dirty="0">
                <a:solidFill>
                  <a:srgbClr val="FFFF00"/>
                </a:solidFill>
                <a:effectLst/>
              </a:rPr>
              <a:t>Supersaturated – a solution that contains more solute than a saturated solution could normally hold under the same conditions of temperature and pressure. </a:t>
            </a:r>
          </a:p>
          <a:p>
            <a:pPr marL="442913" algn="l">
              <a:buClr>
                <a:srgbClr val="FFFF00"/>
              </a:buClr>
              <a:buSzPct val="120000"/>
            </a:pPr>
            <a:r>
              <a:rPr lang="en-AU" sz="2800" b="1" dirty="0">
                <a:solidFill>
                  <a:srgbClr val="FFFF00"/>
                </a:solidFill>
                <a:effectLst/>
              </a:rPr>
              <a:t>Many supersaturated solutions are unstable and the presence of dust or the addition of a small quantity of solid solute can cause the excess solute to crystallize (“bomb”) out from the solution.</a:t>
            </a:r>
          </a:p>
        </p:txBody>
      </p:sp>
    </p:spTree>
    <p:extLst>
      <p:ext uri="{BB962C8B-B14F-4D97-AF65-F5344CB8AC3E}">
        <p14:creationId xmlns:p14="http://schemas.microsoft.com/office/powerpoint/2010/main" val="61237258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30266" y="0"/>
                <a:ext cx="9144000" cy="6858000"/>
              </a:xfrm>
            </p:spPr>
            <p:txBody>
              <a:bodyPr>
                <a:normAutofit/>
              </a:bodyPr>
              <a:lstStyle/>
              <a:p>
                <a:pPr algn="l">
                  <a:buClr>
                    <a:srgbClr val="FFFF00"/>
                  </a:buClr>
                  <a:buSzPct val="120000"/>
                </a:pPr>
                <a:r>
                  <a:rPr lang="en-AU" sz="2800" b="1" dirty="0">
                    <a:solidFill>
                      <a:srgbClr val="FFFF00"/>
                    </a:solidFill>
                    <a:effectLst/>
                  </a:rPr>
                  <a:t>Concentration – the  quantity of solute dissolved in a quantity of solvent.</a:t>
                </a:r>
              </a:p>
              <a:p>
                <a:pPr algn="l">
                  <a:buClr>
                    <a:srgbClr val="FFFF00"/>
                  </a:buClr>
                  <a:buSzPct val="120000"/>
                </a:pPr>
                <a:r>
                  <a:rPr lang="en-AU" sz="2800" b="1" dirty="0">
                    <a:solidFill>
                      <a:srgbClr val="FFFF00"/>
                    </a:solidFill>
                    <a:effectLst/>
                  </a:rPr>
                  <a:t>It can be calculated in a number of ways including:</a:t>
                </a:r>
              </a:p>
              <a:p>
                <a:pPr algn="l">
                  <a:buClr>
                    <a:srgbClr val="FFFF00"/>
                  </a:buClr>
                  <a:buSzPct val="120000"/>
                </a:pPr>
                <a:endParaRPr lang="en-AU" sz="2800" b="1" dirty="0">
                  <a:solidFill>
                    <a:srgbClr val="FFFF00"/>
                  </a:solidFill>
                  <a:effectLst/>
                </a:endParaRPr>
              </a:p>
              <a:p>
                <a:pPr marL="457200" indent="-457200" algn="l">
                  <a:buClr>
                    <a:srgbClr val="FFFF00"/>
                  </a:buClr>
                  <a:buSzPct val="120000"/>
                  <a:buFont typeface="Arial" panose="020B0604020202020204" pitchFamily="34" charset="0"/>
                  <a:buChar char="•"/>
                </a:pPr>
                <a:r>
                  <a:rPr lang="en-AU" sz="2800" b="1" dirty="0">
                    <a:solidFill>
                      <a:srgbClr val="FFFF00"/>
                    </a:solidFill>
                    <a:effectLst/>
                  </a:rPr>
                  <a:t>Moles per litre (</a:t>
                </a:r>
                <a:r>
                  <a:rPr lang="en-AU" sz="2800" b="1" dirty="0" err="1">
                    <a:solidFill>
                      <a:srgbClr val="FFFF00"/>
                    </a:solidFill>
                    <a:effectLst/>
                  </a:rPr>
                  <a:t>mol</a:t>
                </a:r>
                <a:r>
                  <a:rPr lang="en-AU" sz="2800" b="1" dirty="0">
                    <a:solidFill>
                      <a:srgbClr val="FFFF00"/>
                    </a:solidFill>
                    <a:effectLst/>
                  </a:rPr>
                  <a:t> L</a:t>
                </a:r>
                <a:r>
                  <a:rPr lang="en-AU" sz="2800" b="1" baseline="30000" dirty="0">
                    <a:solidFill>
                      <a:srgbClr val="FFFF00"/>
                    </a:solidFill>
                    <a:effectLst/>
                  </a:rPr>
                  <a:t>-1</a:t>
                </a:r>
                <a:r>
                  <a:rPr lang="en-AU" sz="2800" b="1" dirty="0">
                    <a:solidFill>
                      <a:srgbClr val="FFFF00"/>
                    </a:solidFill>
                    <a:effectLst/>
                  </a:rPr>
                  <a:t>) – this is the number of moles of solute per litre of solution. It is calculated using the formula:</a:t>
                </a:r>
              </a:p>
              <a:p>
                <a:pPr>
                  <a:buClr>
                    <a:srgbClr val="FFFF00"/>
                  </a:buClr>
                  <a:buSzPct val="120000"/>
                </a:pPr>
                <a:r>
                  <a:rPr lang="en-AU" sz="2800" b="1" dirty="0">
                    <a:solidFill>
                      <a:srgbClr val="FFFF00"/>
                    </a:solidFill>
                    <a:effectLst/>
                  </a:rPr>
                  <a:t>concentration (</a:t>
                </a:r>
                <a:r>
                  <a:rPr lang="en-AU" sz="2800" b="1" dirty="0" err="1">
                    <a:solidFill>
                      <a:srgbClr val="FFFF00"/>
                    </a:solidFill>
                    <a:effectLst/>
                  </a:rPr>
                  <a:t>mol</a:t>
                </a:r>
                <a:r>
                  <a:rPr lang="en-AU" sz="2800" b="1" dirty="0">
                    <a:solidFill>
                      <a:srgbClr val="FFFF00"/>
                    </a:solidFill>
                    <a:effectLst/>
                  </a:rPr>
                  <a:t> L</a:t>
                </a:r>
                <a:r>
                  <a:rPr lang="en-AU" sz="2800" b="1" baseline="30000" dirty="0">
                    <a:solidFill>
                      <a:srgbClr val="FFFF00"/>
                    </a:solidFill>
                    <a:effectLst/>
                  </a:rPr>
                  <a:t>-1</a:t>
                </a:r>
                <a:r>
                  <a:rPr lang="en-AU" sz="2800" b="1" dirty="0">
                    <a:solidFill>
                      <a:srgbClr val="FFFF00"/>
                    </a:solidFill>
                    <a:effectLst/>
                  </a:rPr>
                  <a:t>) = </a:t>
                </a:r>
                <a14:m>
                  <m:oMath xmlns:m="http://schemas.openxmlformats.org/officeDocument/2006/math">
                    <m:f>
                      <m:fPr>
                        <m:ctrlPr>
                          <a:rPr lang="en-AU" sz="2800" b="1" i="1" smtClean="0">
                            <a:solidFill>
                              <a:srgbClr val="FFFF00"/>
                            </a:solidFill>
                            <a:effectLst/>
                            <a:latin typeface="Cambria Math"/>
                          </a:rPr>
                        </m:ctrlPr>
                      </m:fPr>
                      <m:num>
                        <m:r>
                          <m:rPr>
                            <m:nor/>
                          </m:rPr>
                          <a:rPr lang="en-US" sz="2800" b="1" i="0" smtClean="0">
                            <a:solidFill>
                              <a:srgbClr val="FFFF00"/>
                            </a:solidFill>
                            <a:effectLst/>
                            <a:latin typeface="Cambria Math"/>
                          </a:rPr>
                          <m:t>moles</m:t>
                        </m:r>
                        <m:r>
                          <m:rPr>
                            <m:nor/>
                          </m:rPr>
                          <a:rPr lang="en-US" sz="2800" b="1" i="0" smtClean="0">
                            <a:solidFill>
                              <a:srgbClr val="FFFF00"/>
                            </a:solidFill>
                            <a:effectLst/>
                            <a:latin typeface="Cambria Math"/>
                          </a:rPr>
                          <m:t> </m:t>
                        </m:r>
                        <m:r>
                          <m:rPr>
                            <m:nor/>
                          </m:rPr>
                          <a:rPr lang="en-US" sz="2800" b="1" i="0" smtClean="0">
                            <a:solidFill>
                              <a:srgbClr val="FFFF00"/>
                            </a:solidFill>
                            <a:effectLst/>
                            <a:latin typeface="Cambria Math"/>
                          </a:rPr>
                          <m:t>of</m:t>
                        </m:r>
                        <m:r>
                          <m:rPr>
                            <m:nor/>
                          </m:rPr>
                          <a:rPr lang="en-US" sz="2800" b="1" i="0" smtClean="0">
                            <a:solidFill>
                              <a:srgbClr val="FFFF00"/>
                            </a:solidFill>
                            <a:effectLst/>
                            <a:latin typeface="Cambria Math"/>
                          </a:rPr>
                          <m:t> </m:t>
                        </m:r>
                        <m:r>
                          <m:rPr>
                            <m:nor/>
                          </m:rPr>
                          <a:rPr lang="en-US" sz="2800" b="1" i="0" smtClean="0">
                            <a:solidFill>
                              <a:srgbClr val="FFFF00"/>
                            </a:solidFill>
                            <a:effectLst/>
                            <a:latin typeface="Cambria Math"/>
                          </a:rPr>
                          <m:t>solute</m:t>
                        </m:r>
                        <m:r>
                          <m:rPr>
                            <m:nor/>
                          </m:rPr>
                          <a:rPr lang="en-US" sz="2800" b="1" i="0" smtClean="0">
                            <a:solidFill>
                              <a:srgbClr val="FFFF00"/>
                            </a:solidFill>
                            <a:effectLst/>
                            <a:latin typeface="Cambria Math"/>
                          </a:rPr>
                          <m:t> (</m:t>
                        </m:r>
                        <m:r>
                          <m:rPr>
                            <m:nor/>
                          </m:rPr>
                          <a:rPr lang="en-US" sz="2800" b="1" i="0" smtClean="0">
                            <a:solidFill>
                              <a:srgbClr val="FFFF00"/>
                            </a:solidFill>
                            <a:effectLst/>
                            <a:latin typeface="Cambria Math"/>
                          </a:rPr>
                          <m:t>mol</m:t>
                        </m:r>
                        <m:r>
                          <m:rPr>
                            <m:nor/>
                          </m:rPr>
                          <a:rPr lang="en-US" sz="2800" b="1" i="0" smtClean="0">
                            <a:solidFill>
                              <a:srgbClr val="FFFF00"/>
                            </a:solidFill>
                            <a:effectLst/>
                            <a:latin typeface="Cambria Math"/>
                          </a:rPr>
                          <m:t>)</m:t>
                        </m:r>
                      </m:num>
                      <m:den>
                        <m:r>
                          <m:rPr>
                            <m:nor/>
                          </m:rPr>
                          <a:rPr lang="en-US" sz="2800" b="1" i="0" smtClean="0">
                            <a:solidFill>
                              <a:srgbClr val="FFFF00"/>
                            </a:solidFill>
                            <a:effectLst/>
                            <a:latin typeface="Cambria Math"/>
                          </a:rPr>
                          <m:t>volume</m:t>
                        </m:r>
                        <m:r>
                          <m:rPr>
                            <m:nor/>
                          </m:rPr>
                          <a:rPr lang="en-US" sz="2800" b="1" i="0" smtClean="0">
                            <a:solidFill>
                              <a:srgbClr val="FFFF00"/>
                            </a:solidFill>
                            <a:effectLst/>
                            <a:latin typeface="Cambria Math"/>
                          </a:rPr>
                          <m:t> </m:t>
                        </m:r>
                        <m:r>
                          <m:rPr>
                            <m:nor/>
                          </m:rPr>
                          <a:rPr lang="en-US" sz="2800" b="1" i="0" smtClean="0">
                            <a:solidFill>
                              <a:srgbClr val="FFFF00"/>
                            </a:solidFill>
                            <a:effectLst/>
                            <a:latin typeface="Cambria Math"/>
                          </a:rPr>
                          <m:t>of</m:t>
                        </m:r>
                        <m:r>
                          <m:rPr>
                            <m:nor/>
                          </m:rPr>
                          <a:rPr lang="en-US" sz="2800" b="1" i="0" smtClean="0">
                            <a:solidFill>
                              <a:srgbClr val="FFFF00"/>
                            </a:solidFill>
                            <a:effectLst/>
                            <a:latin typeface="Cambria Math"/>
                          </a:rPr>
                          <m:t> </m:t>
                        </m:r>
                        <m:r>
                          <m:rPr>
                            <m:nor/>
                          </m:rPr>
                          <a:rPr lang="en-US" sz="2800" b="1" i="0" smtClean="0">
                            <a:solidFill>
                              <a:srgbClr val="FFFF00"/>
                            </a:solidFill>
                            <a:effectLst/>
                            <a:latin typeface="Cambria Math"/>
                          </a:rPr>
                          <m:t>solution</m:t>
                        </m:r>
                        <m:r>
                          <m:rPr>
                            <m:nor/>
                          </m:rPr>
                          <a:rPr lang="en-US" sz="2800" b="1" i="0" smtClean="0">
                            <a:solidFill>
                              <a:srgbClr val="FFFF00"/>
                            </a:solidFill>
                            <a:effectLst/>
                            <a:latin typeface="Cambria Math"/>
                          </a:rPr>
                          <m:t> (</m:t>
                        </m:r>
                        <m:r>
                          <m:rPr>
                            <m:nor/>
                          </m:rPr>
                          <a:rPr lang="en-US" sz="2800" b="1" i="0" smtClean="0">
                            <a:solidFill>
                              <a:srgbClr val="FFFF00"/>
                            </a:solidFill>
                            <a:effectLst/>
                            <a:latin typeface="Cambria Math"/>
                          </a:rPr>
                          <m:t>L</m:t>
                        </m:r>
                        <m:r>
                          <m:rPr>
                            <m:nor/>
                          </m:rPr>
                          <a:rPr lang="en-US" sz="2800" b="1" i="0" smtClean="0">
                            <a:solidFill>
                              <a:srgbClr val="FFFF00"/>
                            </a:solidFill>
                            <a:effectLst/>
                            <a:latin typeface="Cambria Math"/>
                          </a:rPr>
                          <m:t>)</m:t>
                        </m:r>
                      </m:den>
                    </m:f>
                  </m:oMath>
                </a14:m>
                <a:endParaRPr lang="en-AU" sz="2800" b="1" dirty="0">
                  <a:solidFill>
                    <a:srgbClr val="FFFF00"/>
                  </a:solidFill>
                  <a:effectLst/>
                  <a:latin typeface="Arial" panose="020B0604020202020204" pitchFamily="34" charset="0"/>
                  <a:cs typeface="Arial" panose="020B0604020202020204" pitchFamily="34" charset="0"/>
                </a:endParaRPr>
              </a:p>
              <a:p>
                <a:pPr>
                  <a:buClr>
                    <a:srgbClr val="FFFF00"/>
                  </a:buClr>
                  <a:buSzPct val="120000"/>
                </a:pPr>
                <a:r>
                  <a:rPr lang="en-AU" sz="2800" b="1" dirty="0">
                    <a:solidFill>
                      <a:srgbClr val="FFFF00"/>
                    </a:solidFill>
                    <a:effectLst/>
                  </a:rPr>
                  <a:t>c = </a:t>
                </a:r>
                <a14:m>
                  <m:oMath xmlns:m="http://schemas.openxmlformats.org/officeDocument/2006/math">
                    <m:f>
                      <m:fPr>
                        <m:ctrlPr>
                          <a:rPr lang="en-AU" sz="2800" b="1" i="1">
                            <a:solidFill>
                              <a:srgbClr val="FFFF00"/>
                            </a:solidFill>
                            <a:effectLst/>
                            <a:latin typeface="Cambria Math"/>
                          </a:rPr>
                        </m:ctrlPr>
                      </m:fPr>
                      <m:num>
                        <m:r>
                          <m:rPr>
                            <m:nor/>
                          </m:rPr>
                          <a:rPr lang="en-US" sz="2800" b="1" i="0" smtClean="0">
                            <a:solidFill>
                              <a:srgbClr val="FFFF00"/>
                            </a:solidFill>
                            <a:effectLst/>
                            <a:latin typeface="Cambria Math"/>
                          </a:rPr>
                          <m:t>n</m:t>
                        </m:r>
                      </m:num>
                      <m:den>
                        <m:r>
                          <m:rPr>
                            <m:nor/>
                          </m:rPr>
                          <a:rPr lang="en-US" sz="2800" b="1" i="0" smtClean="0">
                            <a:solidFill>
                              <a:srgbClr val="FFFF00"/>
                            </a:solidFill>
                            <a:effectLst/>
                            <a:latin typeface="Cambria Math"/>
                          </a:rPr>
                          <m:t>V</m:t>
                        </m:r>
                      </m:den>
                    </m:f>
                  </m:oMath>
                </a14:m>
                <a:endParaRPr lang="en-AU" sz="2800" b="1" dirty="0">
                  <a:solidFill>
                    <a:srgbClr val="FFFF00"/>
                  </a:solidFill>
                  <a:effectLst/>
                  <a:latin typeface="Arial" panose="020B0604020202020204" pitchFamily="34" charset="0"/>
                  <a:cs typeface="Arial" panose="020B0604020202020204" pitchFamily="34" charset="0"/>
                </a:endParaRPr>
              </a:p>
              <a:p>
                <a:pPr algn="l">
                  <a:buClr>
                    <a:srgbClr val="FFFF00"/>
                  </a:buClr>
                  <a:buSzPct val="120000"/>
                </a:pPr>
                <a:endParaRPr lang="en-AU" sz="2800" b="1" dirty="0">
                  <a:solidFill>
                    <a:srgbClr val="FFFF00"/>
                  </a:solidFill>
                  <a:effectLst/>
                </a:endParaRPr>
              </a:p>
              <a:p>
                <a:pPr algn="l">
                  <a:buClr>
                    <a:srgbClr val="FFFF00"/>
                  </a:buClr>
                  <a:buSzPct val="120000"/>
                </a:pPr>
                <a:r>
                  <a:rPr lang="en-AU" sz="2800" b="1" dirty="0">
                    <a:solidFill>
                      <a:srgbClr val="FFFF00"/>
                    </a:solidFill>
                    <a:effectLst/>
                  </a:rPr>
                  <a:t>Unless otherwise stated, it is assumed the volume of a solution is not changed by adding a solute.</a:t>
                </a:r>
              </a:p>
              <a:p>
                <a:pPr>
                  <a:buClr>
                    <a:srgbClr val="FFFF00"/>
                  </a:buClr>
                  <a:buSzPct val="120000"/>
                </a:pPr>
                <a:endParaRPr lang="en-AU" sz="2800" b="1" dirty="0">
                  <a:solidFill>
                    <a:srgbClr val="FFFF00"/>
                  </a:solidFill>
                  <a:effectLst/>
                  <a:latin typeface="Arial" panose="020B0604020202020204" pitchFamily="34" charset="0"/>
                  <a:cs typeface="Arial" panose="020B0604020202020204" pitchFamily="34"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30266" y="0"/>
                <a:ext cx="9144000" cy="6858000"/>
              </a:xfrm>
              <a:blipFill rotWithShape="1">
                <a:blip r:embed="rId2"/>
                <a:stretch>
                  <a:fillRect l="-1667" t="-978" r="-67"/>
                </a:stretch>
              </a:blipFill>
            </p:spPr>
            <p:txBody>
              <a:bodyPr/>
              <a:lstStyle/>
              <a:p>
                <a:r>
                  <a:rPr lang="en-AU">
                    <a:noFill/>
                  </a:rPr>
                  <a:t> </a:t>
                </a:r>
              </a:p>
            </p:txBody>
          </p:sp>
        </mc:Fallback>
      </mc:AlternateContent>
    </p:spTree>
    <p:extLst>
      <p:ext uri="{BB962C8B-B14F-4D97-AF65-F5344CB8AC3E}">
        <p14:creationId xmlns:p14="http://schemas.microsoft.com/office/powerpoint/2010/main" val="265114254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30266" y="0"/>
                <a:ext cx="9144000" cy="6858000"/>
              </a:xfrm>
            </p:spPr>
            <p:txBody>
              <a:bodyPr>
                <a:normAutofit/>
              </a:bodyPr>
              <a:lstStyle/>
              <a:p>
                <a:pPr marL="457200" indent="-457200" algn="l">
                  <a:buClr>
                    <a:srgbClr val="FFFF00"/>
                  </a:buClr>
                  <a:buSzPct val="120000"/>
                  <a:buFont typeface="Arial" panose="020B0604020202020204" pitchFamily="34" charset="0"/>
                  <a:buChar char="•"/>
                </a:pPr>
                <a:r>
                  <a:rPr lang="en-AU" sz="2800" b="1" dirty="0">
                    <a:solidFill>
                      <a:srgbClr val="FFFF00"/>
                    </a:solidFill>
                    <a:effectLst/>
                  </a:rPr>
                  <a:t>Grams per litre (g L</a:t>
                </a:r>
                <a:r>
                  <a:rPr lang="en-AU" sz="2800" b="1" baseline="30000" dirty="0">
                    <a:solidFill>
                      <a:srgbClr val="FFFF00"/>
                    </a:solidFill>
                    <a:effectLst/>
                  </a:rPr>
                  <a:t>-1</a:t>
                </a:r>
                <a:r>
                  <a:rPr lang="en-AU" sz="2800" b="1" dirty="0">
                    <a:solidFill>
                      <a:srgbClr val="FFFF00"/>
                    </a:solidFill>
                    <a:effectLst/>
                  </a:rPr>
                  <a:t>) – this is the mass of solute (in grams) per litre of solution. It is calculated using the formula:</a:t>
                </a:r>
              </a:p>
              <a:p>
                <a:pPr>
                  <a:buClr>
                    <a:srgbClr val="FFFF00"/>
                  </a:buClr>
                  <a:buSzPct val="120000"/>
                </a:pPr>
                <a:r>
                  <a:rPr lang="en-AU" sz="2800" b="1" dirty="0">
                    <a:solidFill>
                      <a:srgbClr val="FFFF00"/>
                    </a:solidFill>
                    <a:effectLst/>
                  </a:rPr>
                  <a:t>concentration  (g L</a:t>
                </a:r>
                <a:r>
                  <a:rPr lang="en-AU" sz="2800" b="1" baseline="30000" dirty="0">
                    <a:solidFill>
                      <a:srgbClr val="FFFF00"/>
                    </a:solidFill>
                    <a:effectLst/>
                  </a:rPr>
                  <a:t>-1</a:t>
                </a:r>
                <a:r>
                  <a:rPr lang="en-AU" sz="2800" b="1" dirty="0">
                    <a:solidFill>
                      <a:srgbClr val="FFFF00"/>
                    </a:solidFill>
                    <a:effectLst/>
                  </a:rPr>
                  <a:t>) = </a:t>
                </a:r>
                <a14:m>
                  <m:oMath xmlns:m="http://schemas.openxmlformats.org/officeDocument/2006/math">
                    <m:f>
                      <m:fPr>
                        <m:ctrlPr>
                          <a:rPr lang="en-AU" sz="2800" b="1" i="1" smtClean="0">
                            <a:solidFill>
                              <a:srgbClr val="FFFF00"/>
                            </a:solidFill>
                            <a:effectLst/>
                            <a:latin typeface="Cambria Math"/>
                          </a:rPr>
                        </m:ctrlPr>
                      </m:fPr>
                      <m:num>
                        <m:r>
                          <m:rPr>
                            <m:nor/>
                          </m:rPr>
                          <a:rPr lang="en-US" sz="2800" b="1" i="0" smtClean="0">
                            <a:solidFill>
                              <a:srgbClr val="FFFF00"/>
                            </a:solidFill>
                            <a:effectLst/>
                            <a:latin typeface="Cambria Math"/>
                          </a:rPr>
                          <m:t>mass</m:t>
                        </m:r>
                        <m:r>
                          <m:rPr>
                            <m:nor/>
                          </m:rPr>
                          <a:rPr lang="en-US" sz="2800" b="1" i="0" smtClean="0">
                            <a:solidFill>
                              <a:srgbClr val="FFFF00"/>
                            </a:solidFill>
                            <a:effectLst/>
                            <a:latin typeface="Cambria Math"/>
                          </a:rPr>
                          <m:t> </m:t>
                        </m:r>
                        <m:r>
                          <m:rPr>
                            <m:nor/>
                          </m:rPr>
                          <a:rPr lang="en-US" sz="2800" b="1" i="0" smtClean="0">
                            <a:solidFill>
                              <a:srgbClr val="FFFF00"/>
                            </a:solidFill>
                            <a:effectLst/>
                            <a:latin typeface="Cambria Math"/>
                          </a:rPr>
                          <m:t>of</m:t>
                        </m:r>
                        <m:r>
                          <m:rPr>
                            <m:nor/>
                          </m:rPr>
                          <a:rPr lang="en-US" sz="2800" b="1" i="0" smtClean="0">
                            <a:solidFill>
                              <a:srgbClr val="FFFF00"/>
                            </a:solidFill>
                            <a:effectLst/>
                            <a:latin typeface="Cambria Math"/>
                          </a:rPr>
                          <m:t> </m:t>
                        </m:r>
                        <m:r>
                          <m:rPr>
                            <m:nor/>
                          </m:rPr>
                          <a:rPr lang="en-US" sz="2800" b="1" i="0" smtClean="0">
                            <a:solidFill>
                              <a:srgbClr val="FFFF00"/>
                            </a:solidFill>
                            <a:effectLst/>
                            <a:latin typeface="Cambria Math"/>
                          </a:rPr>
                          <m:t>solute</m:t>
                        </m:r>
                        <m:r>
                          <m:rPr>
                            <m:nor/>
                          </m:rPr>
                          <a:rPr lang="en-US" sz="2800" b="1" i="0" smtClean="0">
                            <a:solidFill>
                              <a:srgbClr val="FFFF00"/>
                            </a:solidFill>
                            <a:effectLst/>
                            <a:latin typeface="Cambria Math"/>
                          </a:rPr>
                          <m:t> (</m:t>
                        </m:r>
                        <m:r>
                          <m:rPr>
                            <m:nor/>
                          </m:rPr>
                          <a:rPr lang="en-US" sz="2800" b="1" i="0" smtClean="0">
                            <a:solidFill>
                              <a:srgbClr val="FFFF00"/>
                            </a:solidFill>
                            <a:effectLst/>
                            <a:latin typeface="Cambria Math"/>
                          </a:rPr>
                          <m:t>g</m:t>
                        </m:r>
                        <m:r>
                          <m:rPr>
                            <m:nor/>
                          </m:rPr>
                          <a:rPr lang="en-US" sz="2800" b="1" i="0" smtClean="0">
                            <a:solidFill>
                              <a:srgbClr val="FFFF00"/>
                            </a:solidFill>
                            <a:effectLst/>
                            <a:latin typeface="Cambria Math"/>
                          </a:rPr>
                          <m:t>)</m:t>
                        </m:r>
                      </m:num>
                      <m:den>
                        <m:r>
                          <m:rPr>
                            <m:nor/>
                          </m:rPr>
                          <a:rPr lang="en-US" sz="2800" b="1" i="0" smtClean="0">
                            <a:solidFill>
                              <a:srgbClr val="FFFF00"/>
                            </a:solidFill>
                            <a:effectLst/>
                            <a:latin typeface="Cambria Math"/>
                          </a:rPr>
                          <m:t>volume</m:t>
                        </m:r>
                        <m:r>
                          <m:rPr>
                            <m:nor/>
                          </m:rPr>
                          <a:rPr lang="en-US" sz="2800" b="1" i="0" smtClean="0">
                            <a:solidFill>
                              <a:srgbClr val="FFFF00"/>
                            </a:solidFill>
                            <a:effectLst/>
                            <a:latin typeface="Cambria Math"/>
                          </a:rPr>
                          <m:t> </m:t>
                        </m:r>
                        <m:r>
                          <m:rPr>
                            <m:nor/>
                          </m:rPr>
                          <a:rPr lang="en-US" sz="2800" b="1" i="0" smtClean="0">
                            <a:solidFill>
                              <a:srgbClr val="FFFF00"/>
                            </a:solidFill>
                            <a:effectLst/>
                            <a:latin typeface="Cambria Math"/>
                          </a:rPr>
                          <m:t>of</m:t>
                        </m:r>
                        <m:r>
                          <m:rPr>
                            <m:nor/>
                          </m:rPr>
                          <a:rPr lang="en-US" sz="2800" b="1" i="0" smtClean="0">
                            <a:solidFill>
                              <a:srgbClr val="FFFF00"/>
                            </a:solidFill>
                            <a:effectLst/>
                            <a:latin typeface="Cambria Math"/>
                          </a:rPr>
                          <m:t> </m:t>
                        </m:r>
                        <m:r>
                          <m:rPr>
                            <m:nor/>
                          </m:rPr>
                          <a:rPr lang="en-US" sz="2800" b="1" i="0" smtClean="0">
                            <a:solidFill>
                              <a:srgbClr val="FFFF00"/>
                            </a:solidFill>
                            <a:effectLst/>
                            <a:latin typeface="Cambria Math"/>
                          </a:rPr>
                          <m:t>solution</m:t>
                        </m:r>
                        <m:r>
                          <m:rPr>
                            <m:nor/>
                          </m:rPr>
                          <a:rPr lang="en-US" sz="2800" b="1" i="0" smtClean="0">
                            <a:solidFill>
                              <a:srgbClr val="FFFF00"/>
                            </a:solidFill>
                            <a:effectLst/>
                            <a:latin typeface="Cambria Math"/>
                          </a:rPr>
                          <m:t> (</m:t>
                        </m:r>
                        <m:r>
                          <m:rPr>
                            <m:nor/>
                          </m:rPr>
                          <a:rPr lang="en-US" sz="2800" b="1" i="0" smtClean="0">
                            <a:solidFill>
                              <a:srgbClr val="FFFF00"/>
                            </a:solidFill>
                            <a:effectLst/>
                            <a:latin typeface="Cambria Math"/>
                          </a:rPr>
                          <m:t>L</m:t>
                        </m:r>
                        <m:r>
                          <m:rPr>
                            <m:nor/>
                          </m:rPr>
                          <a:rPr lang="en-US" sz="2800" b="1" i="0" smtClean="0">
                            <a:solidFill>
                              <a:srgbClr val="FFFF00"/>
                            </a:solidFill>
                            <a:effectLst/>
                            <a:latin typeface="Cambria Math"/>
                          </a:rPr>
                          <m:t>)</m:t>
                        </m:r>
                      </m:den>
                    </m:f>
                  </m:oMath>
                </a14:m>
                <a:endParaRPr lang="en-AU" sz="2800" b="1" dirty="0">
                  <a:solidFill>
                    <a:srgbClr val="FFFF00"/>
                  </a:solidFill>
                  <a:effectLst/>
                  <a:latin typeface="Arial" panose="020B0604020202020204" pitchFamily="34" charset="0"/>
                  <a:cs typeface="Arial" panose="020B0604020202020204" pitchFamily="34" charset="0"/>
                </a:endParaRPr>
              </a:p>
              <a:p>
                <a:pPr>
                  <a:buClr>
                    <a:srgbClr val="FFFF00"/>
                  </a:buClr>
                  <a:buSzPct val="120000"/>
                </a:pPr>
                <a:r>
                  <a:rPr lang="en-AU" sz="2800" b="1" dirty="0">
                    <a:solidFill>
                      <a:srgbClr val="FFFF00"/>
                    </a:solidFill>
                    <a:effectLst/>
                  </a:rPr>
                  <a:t>c = </a:t>
                </a:r>
                <a14:m>
                  <m:oMath xmlns:m="http://schemas.openxmlformats.org/officeDocument/2006/math">
                    <m:f>
                      <m:fPr>
                        <m:ctrlPr>
                          <a:rPr lang="en-AU" sz="2800" b="1" i="1">
                            <a:solidFill>
                              <a:srgbClr val="FFFF00"/>
                            </a:solidFill>
                            <a:effectLst/>
                            <a:latin typeface="Cambria Math"/>
                          </a:rPr>
                        </m:ctrlPr>
                      </m:fPr>
                      <m:num>
                        <m:r>
                          <m:rPr>
                            <m:nor/>
                          </m:rPr>
                          <a:rPr lang="en-US" sz="2800" b="1" i="0" smtClean="0">
                            <a:solidFill>
                              <a:srgbClr val="FFFF00"/>
                            </a:solidFill>
                            <a:effectLst/>
                            <a:latin typeface="Cambria Math"/>
                          </a:rPr>
                          <m:t>m</m:t>
                        </m:r>
                      </m:num>
                      <m:den>
                        <m:r>
                          <m:rPr>
                            <m:nor/>
                          </m:rPr>
                          <a:rPr lang="en-US" sz="2800" b="1" i="0" smtClean="0">
                            <a:solidFill>
                              <a:srgbClr val="FFFF00"/>
                            </a:solidFill>
                            <a:effectLst/>
                            <a:latin typeface="Cambria Math"/>
                          </a:rPr>
                          <m:t>V</m:t>
                        </m:r>
                      </m:den>
                    </m:f>
                  </m:oMath>
                </a14:m>
                <a:endParaRPr lang="en-AU" sz="2800" b="1" dirty="0">
                  <a:solidFill>
                    <a:srgbClr val="FFFF00"/>
                  </a:solidFill>
                  <a:effectLst/>
                  <a:latin typeface="Arial" panose="020B0604020202020204" pitchFamily="34" charset="0"/>
                  <a:cs typeface="Arial" panose="020B0604020202020204" pitchFamily="34" charset="0"/>
                </a:endParaRPr>
              </a:p>
              <a:p>
                <a:pPr marL="457200" indent="-457200" algn="l">
                  <a:buClr>
                    <a:srgbClr val="FFFF00"/>
                  </a:buClr>
                  <a:buSzPct val="120000"/>
                  <a:buFont typeface="Arial" panose="020B0604020202020204" pitchFamily="34" charset="0"/>
                  <a:buChar char="•"/>
                </a:pPr>
                <a:r>
                  <a:rPr lang="en-AU" sz="2800" b="1" dirty="0">
                    <a:solidFill>
                      <a:srgbClr val="FFFF00"/>
                    </a:solidFill>
                    <a:effectLst/>
                  </a:rPr>
                  <a:t>Parts per million (ppm) – this is the mass of solute in milligrams per kilogram of solution. It is calculated using the formula:</a:t>
                </a:r>
              </a:p>
              <a:p>
                <a:pPr>
                  <a:buClr>
                    <a:srgbClr val="FFFF00"/>
                  </a:buClr>
                  <a:buSzPct val="120000"/>
                </a:pPr>
                <a:r>
                  <a:rPr lang="en-AU" sz="2800" b="1" dirty="0">
                    <a:solidFill>
                      <a:srgbClr val="FFFF00"/>
                    </a:solidFill>
                    <a:effectLst/>
                  </a:rPr>
                  <a:t>concentration  (ppm) = </a:t>
                </a:r>
                <a14:m>
                  <m:oMath xmlns:m="http://schemas.openxmlformats.org/officeDocument/2006/math">
                    <m:f>
                      <m:fPr>
                        <m:ctrlPr>
                          <a:rPr lang="en-AU" sz="2800" b="1" i="1">
                            <a:solidFill>
                              <a:srgbClr val="FFFF00"/>
                            </a:solidFill>
                            <a:effectLst/>
                            <a:latin typeface="Cambria Math"/>
                          </a:rPr>
                        </m:ctrlPr>
                      </m:fPr>
                      <m:num>
                        <m:r>
                          <m:rPr>
                            <m:nor/>
                          </m:rPr>
                          <a:rPr lang="en-US" sz="2800" b="1">
                            <a:solidFill>
                              <a:srgbClr val="FFFF00"/>
                            </a:solidFill>
                            <a:effectLst/>
                            <a:latin typeface="Cambria Math"/>
                          </a:rPr>
                          <m:t>mass</m:t>
                        </m:r>
                        <m:r>
                          <m:rPr>
                            <m:nor/>
                          </m:rPr>
                          <a:rPr lang="en-US" sz="2800" b="1">
                            <a:solidFill>
                              <a:srgbClr val="FFFF00"/>
                            </a:solidFill>
                            <a:effectLst/>
                            <a:latin typeface="Cambria Math"/>
                          </a:rPr>
                          <m:t> </m:t>
                        </m:r>
                        <m:r>
                          <m:rPr>
                            <m:nor/>
                          </m:rPr>
                          <a:rPr lang="en-US" sz="2800" b="1">
                            <a:solidFill>
                              <a:srgbClr val="FFFF00"/>
                            </a:solidFill>
                            <a:effectLst/>
                            <a:latin typeface="Cambria Math"/>
                          </a:rPr>
                          <m:t>of</m:t>
                        </m:r>
                        <m:r>
                          <m:rPr>
                            <m:nor/>
                          </m:rPr>
                          <a:rPr lang="en-US" sz="2800" b="1">
                            <a:solidFill>
                              <a:srgbClr val="FFFF00"/>
                            </a:solidFill>
                            <a:effectLst/>
                            <a:latin typeface="Cambria Math"/>
                          </a:rPr>
                          <m:t> </m:t>
                        </m:r>
                        <m:r>
                          <m:rPr>
                            <m:nor/>
                          </m:rPr>
                          <a:rPr lang="en-US" sz="2800" b="1">
                            <a:solidFill>
                              <a:srgbClr val="FFFF00"/>
                            </a:solidFill>
                            <a:effectLst/>
                            <a:latin typeface="Cambria Math"/>
                          </a:rPr>
                          <m:t>solute</m:t>
                        </m:r>
                        <m:r>
                          <m:rPr>
                            <m:nor/>
                          </m:rPr>
                          <a:rPr lang="en-US" sz="2800" b="1">
                            <a:solidFill>
                              <a:srgbClr val="FFFF00"/>
                            </a:solidFill>
                            <a:effectLst/>
                            <a:latin typeface="Cambria Math"/>
                          </a:rPr>
                          <m:t> (</m:t>
                        </m:r>
                        <m:r>
                          <m:rPr>
                            <m:nor/>
                          </m:rPr>
                          <a:rPr lang="en-US" sz="2800" b="1" i="0" smtClean="0">
                            <a:solidFill>
                              <a:srgbClr val="FFFF00"/>
                            </a:solidFill>
                            <a:effectLst/>
                            <a:latin typeface="Cambria Math"/>
                          </a:rPr>
                          <m:t>m</m:t>
                        </m:r>
                        <m:r>
                          <m:rPr>
                            <m:nor/>
                          </m:rPr>
                          <a:rPr lang="en-US" sz="2800" b="1">
                            <a:solidFill>
                              <a:srgbClr val="FFFF00"/>
                            </a:solidFill>
                            <a:effectLst/>
                            <a:latin typeface="Cambria Math"/>
                          </a:rPr>
                          <m:t>g</m:t>
                        </m:r>
                        <m:r>
                          <m:rPr>
                            <m:nor/>
                          </m:rPr>
                          <a:rPr lang="en-US" sz="2800" b="1">
                            <a:solidFill>
                              <a:srgbClr val="FFFF00"/>
                            </a:solidFill>
                            <a:effectLst/>
                            <a:latin typeface="Cambria Math"/>
                          </a:rPr>
                          <m:t>)</m:t>
                        </m:r>
                      </m:num>
                      <m:den>
                        <m:r>
                          <m:rPr>
                            <m:nor/>
                          </m:rPr>
                          <a:rPr lang="en-US" sz="2800" b="1" i="0" smtClean="0">
                            <a:solidFill>
                              <a:srgbClr val="FFFF00"/>
                            </a:solidFill>
                            <a:effectLst/>
                            <a:latin typeface="Cambria Math"/>
                          </a:rPr>
                          <m:t>mass</m:t>
                        </m:r>
                        <m:r>
                          <m:rPr>
                            <m:nor/>
                          </m:rPr>
                          <a:rPr lang="en-US" sz="2800" b="1" i="0" smtClean="0">
                            <a:solidFill>
                              <a:srgbClr val="FFFF00"/>
                            </a:solidFill>
                            <a:effectLst/>
                            <a:latin typeface="Cambria Math"/>
                          </a:rPr>
                          <m:t> </m:t>
                        </m:r>
                        <m:r>
                          <m:rPr>
                            <m:nor/>
                          </m:rPr>
                          <a:rPr lang="en-US" sz="2800" b="1">
                            <a:solidFill>
                              <a:srgbClr val="FFFF00"/>
                            </a:solidFill>
                            <a:effectLst/>
                            <a:latin typeface="Cambria Math"/>
                          </a:rPr>
                          <m:t>of</m:t>
                        </m:r>
                        <m:r>
                          <m:rPr>
                            <m:nor/>
                          </m:rPr>
                          <a:rPr lang="en-US" sz="2800" b="1">
                            <a:solidFill>
                              <a:srgbClr val="FFFF00"/>
                            </a:solidFill>
                            <a:effectLst/>
                            <a:latin typeface="Cambria Math"/>
                          </a:rPr>
                          <m:t> </m:t>
                        </m:r>
                        <m:r>
                          <m:rPr>
                            <m:nor/>
                          </m:rPr>
                          <a:rPr lang="en-US" sz="2800" b="1">
                            <a:solidFill>
                              <a:srgbClr val="FFFF00"/>
                            </a:solidFill>
                            <a:effectLst/>
                            <a:latin typeface="Cambria Math"/>
                          </a:rPr>
                          <m:t>solution</m:t>
                        </m:r>
                        <m:r>
                          <m:rPr>
                            <m:nor/>
                          </m:rPr>
                          <a:rPr lang="en-US" sz="2800" b="1">
                            <a:solidFill>
                              <a:srgbClr val="FFFF00"/>
                            </a:solidFill>
                            <a:effectLst/>
                            <a:latin typeface="Cambria Math"/>
                          </a:rPr>
                          <m:t> (</m:t>
                        </m:r>
                        <m:r>
                          <m:rPr>
                            <m:nor/>
                          </m:rPr>
                          <a:rPr lang="en-US" sz="2800" b="1" i="0" smtClean="0">
                            <a:solidFill>
                              <a:srgbClr val="FFFF00"/>
                            </a:solidFill>
                            <a:effectLst/>
                            <a:latin typeface="Cambria Math"/>
                          </a:rPr>
                          <m:t>kg</m:t>
                        </m:r>
                        <m:r>
                          <m:rPr>
                            <m:nor/>
                          </m:rPr>
                          <a:rPr lang="en-US" sz="2800" b="1">
                            <a:solidFill>
                              <a:srgbClr val="FFFF00"/>
                            </a:solidFill>
                            <a:effectLst/>
                            <a:latin typeface="Cambria Math"/>
                          </a:rPr>
                          <m:t>)</m:t>
                        </m:r>
                      </m:den>
                    </m:f>
                  </m:oMath>
                </a14:m>
                <a:endParaRPr lang="en-AU" sz="2800" b="1" dirty="0">
                  <a:solidFill>
                    <a:srgbClr val="FFFF00"/>
                  </a:solidFill>
                  <a:effectLst/>
                  <a:latin typeface="Arial" panose="020B0604020202020204" pitchFamily="34" charset="0"/>
                  <a:cs typeface="Arial" panose="020B0604020202020204" pitchFamily="34" charset="0"/>
                </a:endParaRPr>
              </a:p>
              <a:p>
                <a:pPr>
                  <a:buClr>
                    <a:srgbClr val="FFFF00"/>
                  </a:buClr>
                  <a:buSzPct val="120000"/>
                </a:pPr>
                <a:r>
                  <a:rPr lang="en-AU" sz="2800" b="1" dirty="0">
                    <a:solidFill>
                      <a:srgbClr val="FFFF00"/>
                    </a:solidFill>
                    <a:effectLst/>
                  </a:rPr>
                  <a:t>c = </a:t>
                </a:r>
                <a14:m>
                  <m:oMath xmlns:m="http://schemas.openxmlformats.org/officeDocument/2006/math">
                    <m:f>
                      <m:fPr>
                        <m:ctrlPr>
                          <a:rPr lang="en-AU" sz="2800" b="1" i="1">
                            <a:solidFill>
                              <a:srgbClr val="FFFF00"/>
                            </a:solidFill>
                            <a:effectLst/>
                            <a:latin typeface="Cambria Math"/>
                          </a:rPr>
                        </m:ctrlPr>
                      </m:fPr>
                      <m:num>
                        <m:r>
                          <m:rPr>
                            <m:nor/>
                          </m:rPr>
                          <a:rPr lang="en-US" sz="2800" b="1">
                            <a:solidFill>
                              <a:srgbClr val="FFFF00"/>
                            </a:solidFill>
                            <a:effectLst/>
                            <a:latin typeface="Cambria Math"/>
                          </a:rPr>
                          <m:t>m</m:t>
                        </m:r>
                        <m:r>
                          <m:rPr>
                            <m:nor/>
                          </m:rPr>
                          <a:rPr lang="en-US" sz="2800" b="1" i="0" baseline="-25000" smtClean="0">
                            <a:solidFill>
                              <a:srgbClr val="FFFF00"/>
                            </a:solidFill>
                            <a:effectLst/>
                            <a:latin typeface="Cambria Math"/>
                          </a:rPr>
                          <m:t>solute</m:t>
                        </m:r>
                        <m:r>
                          <m:rPr>
                            <m:nor/>
                          </m:rPr>
                          <a:rPr lang="en-US" sz="2800" b="1" i="0" smtClean="0">
                            <a:solidFill>
                              <a:srgbClr val="FFFF00"/>
                            </a:solidFill>
                            <a:effectLst/>
                            <a:latin typeface="Cambria Math"/>
                          </a:rPr>
                          <m:t> </m:t>
                        </m:r>
                        <m:r>
                          <m:rPr>
                            <m:nor/>
                          </m:rPr>
                          <a:rPr lang="en-US" sz="2800" b="1" i="0" smtClean="0">
                            <a:solidFill>
                              <a:srgbClr val="FFFF00"/>
                            </a:solidFill>
                            <a:effectLst/>
                            <a:latin typeface="Cambria Math"/>
                          </a:rPr>
                          <m:t>in</m:t>
                        </m:r>
                        <m:r>
                          <m:rPr>
                            <m:nor/>
                          </m:rPr>
                          <a:rPr lang="en-US" sz="2800" b="1" i="0" smtClean="0">
                            <a:solidFill>
                              <a:srgbClr val="FFFF00"/>
                            </a:solidFill>
                            <a:effectLst/>
                            <a:latin typeface="Cambria Math"/>
                          </a:rPr>
                          <m:t> </m:t>
                        </m:r>
                        <m:r>
                          <m:rPr>
                            <m:nor/>
                          </m:rPr>
                          <a:rPr lang="en-US" sz="2800" b="1" i="0" smtClean="0">
                            <a:solidFill>
                              <a:srgbClr val="FFFF00"/>
                            </a:solidFill>
                            <a:effectLst/>
                            <a:latin typeface="Cambria Math"/>
                          </a:rPr>
                          <m:t>mg</m:t>
                        </m:r>
                      </m:num>
                      <m:den>
                        <m:r>
                          <m:rPr>
                            <m:nor/>
                          </m:rPr>
                          <a:rPr lang="en-US" sz="2800" b="1" i="0" smtClean="0">
                            <a:solidFill>
                              <a:srgbClr val="FFFF00"/>
                            </a:solidFill>
                            <a:effectLst/>
                            <a:latin typeface="Cambria Math"/>
                          </a:rPr>
                          <m:t>m</m:t>
                        </m:r>
                        <m:r>
                          <m:rPr>
                            <m:nor/>
                          </m:rPr>
                          <a:rPr lang="en-US" sz="2800" b="1" i="0" baseline="-25000" smtClean="0">
                            <a:solidFill>
                              <a:srgbClr val="FFFF00"/>
                            </a:solidFill>
                            <a:effectLst/>
                            <a:latin typeface="Cambria Math"/>
                          </a:rPr>
                          <m:t>solution</m:t>
                        </m:r>
                        <m:r>
                          <m:rPr>
                            <m:nor/>
                          </m:rPr>
                          <a:rPr lang="en-US" sz="2800" b="1" i="0" smtClean="0">
                            <a:solidFill>
                              <a:srgbClr val="FFFF00"/>
                            </a:solidFill>
                            <a:effectLst/>
                            <a:latin typeface="Cambria Math"/>
                          </a:rPr>
                          <m:t> </m:t>
                        </m:r>
                        <m:r>
                          <m:rPr>
                            <m:nor/>
                          </m:rPr>
                          <a:rPr lang="en-US" sz="2800" b="1" i="0" smtClean="0">
                            <a:solidFill>
                              <a:srgbClr val="FFFF00"/>
                            </a:solidFill>
                            <a:effectLst/>
                            <a:latin typeface="Cambria Math"/>
                          </a:rPr>
                          <m:t>in</m:t>
                        </m:r>
                        <m:r>
                          <m:rPr>
                            <m:nor/>
                          </m:rPr>
                          <a:rPr lang="en-US" sz="2800" b="1" i="0" smtClean="0">
                            <a:solidFill>
                              <a:srgbClr val="FFFF00"/>
                            </a:solidFill>
                            <a:effectLst/>
                            <a:latin typeface="Cambria Math"/>
                          </a:rPr>
                          <m:t> </m:t>
                        </m:r>
                        <m:r>
                          <m:rPr>
                            <m:nor/>
                          </m:rPr>
                          <a:rPr lang="en-US" sz="2800" b="1" i="0" smtClean="0">
                            <a:solidFill>
                              <a:srgbClr val="FFFF00"/>
                            </a:solidFill>
                            <a:effectLst/>
                            <a:latin typeface="Cambria Math"/>
                          </a:rPr>
                          <m:t>kg</m:t>
                        </m:r>
                      </m:den>
                    </m:f>
                  </m:oMath>
                </a14:m>
                <a:endParaRPr lang="en-AU" sz="2800" b="1" dirty="0">
                  <a:solidFill>
                    <a:srgbClr val="FFFF00"/>
                  </a:solidFill>
                  <a:effectLst/>
                  <a:latin typeface="Arial" panose="020B0604020202020204" pitchFamily="34" charset="0"/>
                  <a:cs typeface="Arial" panose="020B0604020202020204" pitchFamily="34" charset="0"/>
                </a:endParaRPr>
              </a:p>
              <a:p>
                <a:pPr algn="l">
                  <a:buClr>
                    <a:srgbClr val="FFFF00"/>
                  </a:buClr>
                  <a:buSzPct val="120000"/>
                </a:pPr>
                <a:endParaRPr lang="en-AU" sz="2800" b="1" dirty="0">
                  <a:solidFill>
                    <a:srgbClr val="FFFF00"/>
                  </a:solidFill>
                  <a:effectLst/>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30266" y="0"/>
                <a:ext cx="9144000" cy="6858000"/>
              </a:xfrm>
              <a:blipFill rotWithShape="1">
                <a:blip r:embed="rId2"/>
                <a:stretch>
                  <a:fillRect l="-1667" t="-1867" r="-2067"/>
                </a:stretch>
              </a:blipFill>
            </p:spPr>
            <p:txBody>
              <a:bodyPr/>
              <a:lstStyle/>
              <a:p>
                <a:r>
                  <a:rPr lang="en-AU">
                    <a:noFill/>
                  </a:rPr>
                  <a:t> </a:t>
                </a:r>
              </a:p>
            </p:txBody>
          </p:sp>
        </mc:Fallback>
      </mc:AlternateContent>
    </p:spTree>
    <p:extLst>
      <p:ext uri="{BB962C8B-B14F-4D97-AF65-F5344CB8AC3E}">
        <p14:creationId xmlns:p14="http://schemas.microsoft.com/office/powerpoint/2010/main" val="354412972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41" y="7640"/>
            <a:ext cx="9144000" cy="973088"/>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AU"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Precipitation Reactions</a:t>
            </a:r>
          </a:p>
        </p:txBody>
      </p:sp>
      <p:sp>
        <p:nvSpPr>
          <p:cNvPr id="3" name="Subtitle 2"/>
          <p:cNvSpPr>
            <a:spLocks noGrp="1"/>
          </p:cNvSpPr>
          <p:nvPr>
            <p:ph type="subTitle" idx="1"/>
          </p:nvPr>
        </p:nvSpPr>
        <p:spPr>
          <a:xfrm>
            <a:off x="30266" y="1556792"/>
            <a:ext cx="9144000" cy="4752528"/>
          </a:xfrm>
        </p:spPr>
        <p:txBody>
          <a:bodyPr>
            <a:normAutofit/>
          </a:bodyPr>
          <a:lstStyle/>
          <a:p>
            <a:pPr algn="l"/>
            <a:r>
              <a:rPr lang="en-AU" sz="2800" b="1" dirty="0">
                <a:solidFill>
                  <a:srgbClr val="FFFF00"/>
                </a:solidFill>
                <a:effectLst/>
              </a:rPr>
              <a:t>The solubility table can be used to determine whether or not an ionic compound will be soluble. If it is soluble, the ions present will be released into the water in a process called dissociation.</a:t>
            </a:r>
          </a:p>
          <a:p>
            <a:pPr algn="l"/>
            <a:r>
              <a:rPr lang="en-AU" sz="2800" b="1" dirty="0">
                <a:solidFill>
                  <a:srgbClr val="FFFF00"/>
                </a:solidFill>
                <a:effectLst/>
              </a:rPr>
              <a:t>E.g. </a:t>
            </a:r>
          </a:p>
          <a:p>
            <a:endParaRPr lang="en-AU" sz="2800" b="1" dirty="0">
              <a:solidFill>
                <a:srgbClr val="FFFF00"/>
              </a:solidFill>
              <a:effectLst/>
            </a:endParaRPr>
          </a:p>
          <a:p>
            <a:r>
              <a:rPr lang="en-AU" sz="2800" b="1" dirty="0" err="1">
                <a:solidFill>
                  <a:srgbClr val="FFFF00"/>
                </a:solidFill>
                <a:effectLst/>
              </a:rPr>
              <a:t>NaC</a:t>
            </a:r>
            <a:r>
              <a:rPr lang="en-AU" sz="2800" b="1" i="1" dirty="0" err="1">
                <a:solidFill>
                  <a:srgbClr val="FFFF00"/>
                </a:solidFill>
                <a:effectLst/>
              </a:rPr>
              <a:t>l</a:t>
            </a:r>
            <a:r>
              <a:rPr lang="en-AU" sz="2800" b="1" baseline="-25000" dirty="0">
                <a:solidFill>
                  <a:srgbClr val="FFFF00"/>
                </a:solidFill>
                <a:effectLst/>
              </a:rPr>
              <a:t>(s)</a:t>
            </a:r>
            <a:r>
              <a:rPr lang="en-AU" sz="2800" b="1" dirty="0">
                <a:solidFill>
                  <a:srgbClr val="FFFF00"/>
                </a:solidFill>
                <a:effectLst/>
              </a:rPr>
              <a:t>  →  Na</a:t>
            </a:r>
            <a:r>
              <a:rPr lang="en-AU" sz="2800" b="1" baseline="30000" dirty="0">
                <a:solidFill>
                  <a:srgbClr val="FFFF00"/>
                </a:solidFill>
                <a:effectLst/>
              </a:rPr>
              <a:t>+</a:t>
            </a:r>
            <a:r>
              <a:rPr lang="en-AU" sz="2800" b="1" baseline="-25000" dirty="0">
                <a:solidFill>
                  <a:srgbClr val="FFFF00"/>
                </a:solidFill>
                <a:effectLst/>
              </a:rPr>
              <a:t>(</a:t>
            </a:r>
            <a:r>
              <a:rPr lang="en-AU" sz="2800" b="1" baseline="-25000" dirty="0" err="1">
                <a:solidFill>
                  <a:srgbClr val="FFFF00"/>
                </a:solidFill>
                <a:effectLst/>
              </a:rPr>
              <a:t>aq</a:t>
            </a:r>
            <a:r>
              <a:rPr lang="en-AU" sz="2800" b="1" baseline="-25000" dirty="0">
                <a:solidFill>
                  <a:srgbClr val="FFFF00"/>
                </a:solidFill>
                <a:effectLst/>
              </a:rPr>
              <a:t>)</a:t>
            </a:r>
            <a:r>
              <a:rPr lang="en-AU" sz="2800" b="1" dirty="0">
                <a:solidFill>
                  <a:srgbClr val="FFFF00"/>
                </a:solidFill>
                <a:effectLst/>
              </a:rPr>
              <a:t>  +  C</a:t>
            </a:r>
            <a:r>
              <a:rPr lang="en-AU" sz="2800" b="1" i="1" dirty="0">
                <a:solidFill>
                  <a:srgbClr val="FFFF00"/>
                </a:solidFill>
                <a:effectLst/>
              </a:rPr>
              <a:t>l</a:t>
            </a:r>
            <a:r>
              <a:rPr lang="en-AU" sz="2800" b="1" baseline="30000" dirty="0">
                <a:solidFill>
                  <a:srgbClr val="FFFF00"/>
                </a:solidFill>
                <a:effectLst/>
              </a:rPr>
              <a:t>‒</a:t>
            </a:r>
            <a:r>
              <a:rPr lang="en-AU" sz="2800" b="1" baseline="-25000" dirty="0">
                <a:solidFill>
                  <a:srgbClr val="FFFF00"/>
                </a:solidFill>
                <a:effectLst/>
              </a:rPr>
              <a:t>(</a:t>
            </a:r>
            <a:r>
              <a:rPr lang="en-AU" sz="2800" b="1" baseline="-25000" dirty="0" err="1">
                <a:solidFill>
                  <a:srgbClr val="FFFF00"/>
                </a:solidFill>
                <a:effectLst/>
              </a:rPr>
              <a:t>aq</a:t>
            </a:r>
            <a:r>
              <a:rPr lang="en-AU" sz="2800" b="1" baseline="-25000" dirty="0">
                <a:solidFill>
                  <a:srgbClr val="FFFF00"/>
                </a:solidFill>
                <a:effectLst/>
              </a:rPr>
              <a:t>)</a:t>
            </a:r>
            <a:endParaRPr lang="en-AU" sz="2800" b="1" dirty="0">
              <a:solidFill>
                <a:srgbClr val="FFFF00"/>
              </a:solidFill>
              <a:effectLst/>
            </a:endParaRPr>
          </a:p>
          <a:p>
            <a:r>
              <a:rPr lang="en-AU" sz="2800" b="1" dirty="0">
                <a:solidFill>
                  <a:srgbClr val="FFFF00"/>
                </a:solidFill>
                <a:effectLst/>
              </a:rPr>
              <a:t>Cr</a:t>
            </a:r>
            <a:r>
              <a:rPr lang="en-AU" sz="2800" b="1" baseline="-25000" dirty="0">
                <a:solidFill>
                  <a:srgbClr val="FFFF00"/>
                </a:solidFill>
                <a:effectLst/>
              </a:rPr>
              <a:t>2</a:t>
            </a:r>
            <a:r>
              <a:rPr lang="en-AU" sz="2800" b="1" dirty="0">
                <a:solidFill>
                  <a:srgbClr val="FFFF00"/>
                </a:solidFill>
                <a:effectLst/>
              </a:rPr>
              <a:t>(SO</a:t>
            </a:r>
            <a:r>
              <a:rPr lang="en-AU" sz="2800" b="1" baseline="-25000" dirty="0">
                <a:solidFill>
                  <a:srgbClr val="FFFF00"/>
                </a:solidFill>
                <a:effectLst/>
              </a:rPr>
              <a:t>4</a:t>
            </a:r>
            <a:r>
              <a:rPr lang="en-AU" sz="2800" b="1" dirty="0">
                <a:solidFill>
                  <a:srgbClr val="FFFF00"/>
                </a:solidFill>
                <a:effectLst/>
              </a:rPr>
              <a:t>)</a:t>
            </a:r>
            <a:r>
              <a:rPr lang="en-AU" sz="2800" b="1" baseline="-25000" dirty="0">
                <a:solidFill>
                  <a:srgbClr val="FFFF00"/>
                </a:solidFill>
                <a:effectLst/>
              </a:rPr>
              <a:t>3(s)</a:t>
            </a:r>
            <a:r>
              <a:rPr lang="en-AU" sz="2800" b="1" dirty="0">
                <a:solidFill>
                  <a:srgbClr val="FFFF00"/>
                </a:solidFill>
                <a:effectLst/>
              </a:rPr>
              <a:t>  →  2Cr</a:t>
            </a:r>
            <a:r>
              <a:rPr lang="en-AU" sz="2800" b="1" baseline="30000" dirty="0">
                <a:solidFill>
                  <a:srgbClr val="FFFF00"/>
                </a:solidFill>
                <a:effectLst/>
              </a:rPr>
              <a:t>3+</a:t>
            </a:r>
            <a:r>
              <a:rPr lang="en-AU" sz="2800" b="1" baseline="-25000" dirty="0">
                <a:solidFill>
                  <a:srgbClr val="FFFF00"/>
                </a:solidFill>
                <a:effectLst/>
              </a:rPr>
              <a:t>(</a:t>
            </a:r>
            <a:r>
              <a:rPr lang="en-AU" sz="2800" b="1" baseline="-25000" dirty="0" err="1">
                <a:solidFill>
                  <a:srgbClr val="FFFF00"/>
                </a:solidFill>
                <a:effectLst/>
              </a:rPr>
              <a:t>aq</a:t>
            </a:r>
            <a:r>
              <a:rPr lang="en-AU" sz="2800" b="1" baseline="-25000" dirty="0">
                <a:solidFill>
                  <a:srgbClr val="FFFF00"/>
                </a:solidFill>
                <a:effectLst/>
              </a:rPr>
              <a:t>)</a:t>
            </a:r>
            <a:r>
              <a:rPr lang="en-AU" sz="2800" b="1" dirty="0">
                <a:solidFill>
                  <a:srgbClr val="FFFF00"/>
                </a:solidFill>
                <a:effectLst/>
              </a:rPr>
              <a:t>  +  3SO</a:t>
            </a:r>
            <a:r>
              <a:rPr lang="en-AU" sz="2800" b="1" baseline="-25000" dirty="0">
                <a:solidFill>
                  <a:srgbClr val="FFFF00"/>
                </a:solidFill>
                <a:effectLst/>
              </a:rPr>
              <a:t>4</a:t>
            </a:r>
            <a:r>
              <a:rPr lang="en-AU" sz="2800" b="1" baseline="30000" dirty="0">
                <a:solidFill>
                  <a:srgbClr val="FFFF00"/>
                </a:solidFill>
                <a:effectLst/>
              </a:rPr>
              <a:t>2-</a:t>
            </a:r>
            <a:r>
              <a:rPr lang="en-AU" sz="2800" b="1" baseline="-25000" dirty="0">
                <a:solidFill>
                  <a:srgbClr val="FFFF00"/>
                </a:solidFill>
                <a:effectLst/>
              </a:rPr>
              <a:t>(</a:t>
            </a:r>
            <a:r>
              <a:rPr lang="en-AU" sz="2800" b="1" baseline="-25000" dirty="0" err="1">
                <a:solidFill>
                  <a:srgbClr val="FFFF00"/>
                </a:solidFill>
                <a:effectLst/>
              </a:rPr>
              <a:t>aq</a:t>
            </a:r>
            <a:r>
              <a:rPr lang="en-AU" sz="2800" b="1" baseline="-25000" dirty="0">
                <a:solidFill>
                  <a:srgbClr val="FFFF00"/>
                </a:solidFill>
                <a:effectLst/>
              </a:rPr>
              <a:t>)</a:t>
            </a:r>
            <a:r>
              <a:rPr lang="en-AU" sz="2800" b="1" dirty="0">
                <a:solidFill>
                  <a:srgbClr val="FFFF00"/>
                </a:solidFill>
                <a:effectLst/>
              </a:rPr>
              <a:t> </a:t>
            </a:r>
          </a:p>
        </p:txBody>
      </p:sp>
    </p:spTree>
    <p:extLst>
      <p:ext uri="{BB962C8B-B14F-4D97-AF65-F5344CB8AC3E}">
        <p14:creationId xmlns:p14="http://schemas.microsoft.com/office/powerpoint/2010/main" val="389004968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266" y="116632"/>
            <a:ext cx="9144000" cy="6192688"/>
          </a:xfrm>
        </p:spPr>
        <p:txBody>
          <a:bodyPr>
            <a:normAutofit/>
          </a:bodyPr>
          <a:lstStyle/>
          <a:p>
            <a:pPr algn="l"/>
            <a:r>
              <a:rPr lang="en-AU" sz="2800" b="1" dirty="0">
                <a:solidFill>
                  <a:srgbClr val="FFFF00"/>
                </a:solidFill>
                <a:effectLst/>
              </a:rPr>
              <a:t>In the case of a molecular compound dissolving in water to produce ions, it is called ionisation.</a:t>
            </a:r>
          </a:p>
          <a:p>
            <a:pPr algn="l"/>
            <a:endParaRPr lang="en-AU" sz="2800" b="1" dirty="0">
              <a:solidFill>
                <a:srgbClr val="FFFF00"/>
              </a:solidFill>
              <a:effectLst/>
            </a:endParaRPr>
          </a:p>
          <a:p>
            <a:pPr algn="l"/>
            <a:r>
              <a:rPr lang="en-AU" sz="2800" b="1" dirty="0">
                <a:solidFill>
                  <a:srgbClr val="FFFF00"/>
                </a:solidFill>
                <a:effectLst/>
              </a:rPr>
              <a:t>E.g. </a:t>
            </a:r>
          </a:p>
          <a:p>
            <a:endParaRPr lang="en-AU" sz="2800" b="1" dirty="0">
              <a:solidFill>
                <a:srgbClr val="FFFF00"/>
              </a:solidFill>
              <a:effectLst/>
            </a:endParaRPr>
          </a:p>
          <a:p>
            <a:r>
              <a:rPr lang="en-AU" sz="2800" b="1" dirty="0">
                <a:solidFill>
                  <a:srgbClr val="FFFF00"/>
                </a:solidFill>
                <a:effectLst/>
              </a:rPr>
              <a:t>HNO</a:t>
            </a:r>
            <a:r>
              <a:rPr lang="en-AU" sz="2800" b="1" baseline="-25000" dirty="0">
                <a:solidFill>
                  <a:srgbClr val="FFFF00"/>
                </a:solidFill>
                <a:effectLst/>
              </a:rPr>
              <a:t>3(</a:t>
            </a:r>
            <a:r>
              <a:rPr lang="en-AU" sz="2800" b="1" i="1" baseline="-25000" dirty="0">
                <a:solidFill>
                  <a:srgbClr val="FFFF00"/>
                </a:solidFill>
                <a:effectLst/>
              </a:rPr>
              <a:t>l</a:t>
            </a:r>
            <a:r>
              <a:rPr lang="en-AU" sz="2800" b="1" baseline="-25000" dirty="0">
                <a:solidFill>
                  <a:srgbClr val="FFFF00"/>
                </a:solidFill>
                <a:effectLst/>
              </a:rPr>
              <a:t>)</a:t>
            </a:r>
            <a:r>
              <a:rPr lang="en-AU" sz="2800" b="1" dirty="0">
                <a:solidFill>
                  <a:srgbClr val="FFFF00"/>
                </a:solidFill>
                <a:effectLst/>
              </a:rPr>
              <a:t>  →  H</a:t>
            </a:r>
            <a:r>
              <a:rPr lang="en-AU" sz="2800" b="1" baseline="30000" dirty="0">
                <a:solidFill>
                  <a:srgbClr val="FFFF00"/>
                </a:solidFill>
                <a:effectLst/>
              </a:rPr>
              <a:t>+</a:t>
            </a:r>
            <a:r>
              <a:rPr lang="en-AU" sz="2800" b="1" baseline="-25000" dirty="0">
                <a:solidFill>
                  <a:srgbClr val="FFFF00"/>
                </a:solidFill>
                <a:effectLst/>
              </a:rPr>
              <a:t>(</a:t>
            </a:r>
            <a:r>
              <a:rPr lang="en-AU" sz="2800" b="1" baseline="-25000" dirty="0" err="1">
                <a:solidFill>
                  <a:srgbClr val="FFFF00"/>
                </a:solidFill>
                <a:effectLst/>
              </a:rPr>
              <a:t>aq</a:t>
            </a:r>
            <a:r>
              <a:rPr lang="en-AU" sz="2800" b="1" baseline="-25000" dirty="0">
                <a:solidFill>
                  <a:srgbClr val="FFFF00"/>
                </a:solidFill>
                <a:effectLst/>
              </a:rPr>
              <a:t>)</a:t>
            </a:r>
            <a:r>
              <a:rPr lang="en-AU" sz="2800" b="1" dirty="0">
                <a:solidFill>
                  <a:srgbClr val="FFFF00"/>
                </a:solidFill>
                <a:effectLst/>
              </a:rPr>
              <a:t>  +  NO</a:t>
            </a:r>
            <a:r>
              <a:rPr lang="en-AU" sz="2800" b="1" baseline="-25000" dirty="0">
                <a:solidFill>
                  <a:srgbClr val="FFFF00"/>
                </a:solidFill>
                <a:effectLst/>
              </a:rPr>
              <a:t>3</a:t>
            </a:r>
            <a:r>
              <a:rPr lang="en-AU" sz="2800" b="1" baseline="30000" dirty="0">
                <a:solidFill>
                  <a:srgbClr val="FFFF00"/>
                </a:solidFill>
                <a:effectLst/>
              </a:rPr>
              <a:t>‒</a:t>
            </a:r>
            <a:r>
              <a:rPr lang="en-AU" sz="2800" b="1" baseline="-25000" dirty="0">
                <a:solidFill>
                  <a:srgbClr val="FFFF00"/>
                </a:solidFill>
                <a:effectLst/>
              </a:rPr>
              <a:t>(</a:t>
            </a:r>
            <a:r>
              <a:rPr lang="en-AU" sz="2800" b="1" baseline="-25000" dirty="0" err="1">
                <a:solidFill>
                  <a:srgbClr val="FFFF00"/>
                </a:solidFill>
                <a:effectLst/>
              </a:rPr>
              <a:t>aq</a:t>
            </a:r>
            <a:r>
              <a:rPr lang="en-AU" sz="2800" b="1" baseline="-25000" dirty="0">
                <a:solidFill>
                  <a:srgbClr val="FFFF00"/>
                </a:solidFill>
                <a:effectLst/>
              </a:rPr>
              <a:t>)</a:t>
            </a:r>
          </a:p>
          <a:p>
            <a:r>
              <a:rPr lang="en-AU" sz="2800" b="1" dirty="0">
                <a:solidFill>
                  <a:srgbClr val="FFFF00"/>
                </a:solidFill>
                <a:effectLst/>
              </a:rPr>
              <a:t>HCN</a:t>
            </a:r>
            <a:r>
              <a:rPr lang="en-AU" sz="2800" b="1" baseline="-25000" dirty="0">
                <a:solidFill>
                  <a:srgbClr val="FFFF00"/>
                </a:solidFill>
                <a:effectLst/>
              </a:rPr>
              <a:t>(</a:t>
            </a:r>
            <a:r>
              <a:rPr lang="en-AU" sz="2800" b="1" i="1" baseline="-25000" dirty="0">
                <a:solidFill>
                  <a:srgbClr val="FFFF00"/>
                </a:solidFill>
                <a:effectLst/>
              </a:rPr>
              <a:t>s</a:t>
            </a:r>
            <a:r>
              <a:rPr lang="en-AU" sz="2800" b="1" baseline="-25000" dirty="0">
                <a:solidFill>
                  <a:srgbClr val="FFFF00"/>
                </a:solidFill>
                <a:effectLst/>
              </a:rPr>
              <a:t>)</a:t>
            </a:r>
            <a:r>
              <a:rPr lang="en-AU" sz="2800" b="1" dirty="0">
                <a:solidFill>
                  <a:srgbClr val="FFFF00"/>
                </a:solidFill>
                <a:effectLst/>
              </a:rPr>
              <a:t>  +  H</a:t>
            </a:r>
            <a:r>
              <a:rPr lang="en-AU" sz="2800" b="1" baseline="-25000" dirty="0">
                <a:solidFill>
                  <a:srgbClr val="FFFF00"/>
                </a:solidFill>
                <a:effectLst/>
              </a:rPr>
              <a:t>2</a:t>
            </a:r>
            <a:r>
              <a:rPr lang="en-AU" sz="2800" b="1" dirty="0">
                <a:solidFill>
                  <a:srgbClr val="FFFF00"/>
                </a:solidFill>
                <a:effectLst/>
              </a:rPr>
              <a:t>O</a:t>
            </a:r>
            <a:r>
              <a:rPr lang="en-AU" sz="2800" b="1" baseline="-25000" dirty="0">
                <a:solidFill>
                  <a:srgbClr val="FFFF00"/>
                </a:solidFill>
                <a:effectLst/>
              </a:rPr>
              <a:t>(</a:t>
            </a:r>
            <a:r>
              <a:rPr lang="en-AU" sz="2800" b="1" i="1" baseline="-25000" dirty="0">
                <a:solidFill>
                  <a:srgbClr val="FFFF00"/>
                </a:solidFill>
                <a:effectLst/>
              </a:rPr>
              <a:t>l</a:t>
            </a:r>
            <a:r>
              <a:rPr lang="en-AU" sz="2800" b="1" baseline="-25000" dirty="0">
                <a:solidFill>
                  <a:srgbClr val="FFFF00"/>
                </a:solidFill>
                <a:effectLst/>
              </a:rPr>
              <a:t>)</a:t>
            </a:r>
            <a:r>
              <a:rPr lang="en-AU" sz="2800" b="1" dirty="0">
                <a:solidFill>
                  <a:srgbClr val="FFFF00"/>
                </a:solidFill>
                <a:effectLst/>
              </a:rPr>
              <a:t>  ⇋  H</a:t>
            </a:r>
            <a:r>
              <a:rPr lang="en-AU" sz="2800" b="1" baseline="-25000" dirty="0">
                <a:solidFill>
                  <a:srgbClr val="FFFF00"/>
                </a:solidFill>
                <a:effectLst/>
              </a:rPr>
              <a:t>3</a:t>
            </a:r>
            <a:r>
              <a:rPr lang="en-AU" sz="2800" b="1" dirty="0">
                <a:solidFill>
                  <a:srgbClr val="FFFF00"/>
                </a:solidFill>
                <a:effectLst/>
              </a:rPr>
              <a:t>O</a:t>
            </a:r>
            <a:r>
              <a:rPr lang="en-AU" sz="2800" b="1" baseline="30000" dirty="0">
                <a:solidFill>
                  <a:srgbClr val="FFFF00"/>
                </a:solidFill>
                <a:effectLst/>
              </a:rPr>
              <a:t>+</a:t>
            </a:r>
            <a:r>
              <a:rPr lang="en-AU" sz="2800" b="1" baseline="-25000" dirty="0">
                <a:solidFill>
                  <a:srgbClr val="FFFF00"/>
                </a:solidFill>
                <a:effectLst/>
              </a:rPr>
              <a:t>(</a:t>
            </a:r>
            <a:r>
              <a:rPr lang="en-AU" sz="2800" b="1" baseline="-25000" dirty="0" err="1">
                <a:solidFill>
                  <a:srgbClr val="FFFF00"/>
                </a:solidFill>
                <a:effectLst/>
              </a:rPr>
              <a:t>aq</a:t>
            </a:r>
            <a:r>
              <a:rPr lang="en-AU" sz="2800" b="1" baseline="-25000" dirty="0">
                <a:solidFill>
                  <a:srgbClr val="FFFF00"/>
                </a:solidFill>
                <a:effectLst/>
              </a:rPr>
              <a:t>)</a:t>
            </a:r>
            <a:r>
              <a:rPr lang="en-AU" sz="2800" b="1" dirty="0">
                <a:solidFill>
                  <a:srgbClr val="FFFF00"/>
                </a:solidFill>
                <a:effectLst/>
              </a:rPr>
              <a:t>  +  CN</a:t>
            </a:r>
            <a:r>
              <a:rPr lang="en-AU" sz="2800" b="1" baseline="30000" dirty="0">
                <a:solidFill>
                  <a:srgbClr val="FFFF00"/>
                </a:solidFill>
                <a:effectLst/>
              </a:rPr>
              <a:t>‒</a:t>
            </a:r>
            <a:r>
              <a:rPr lang="en-AU" sz="2800" b="1" baseline="-25000" dirty="0">
                <a:solidFill>
                  <a:srgbClr val="FFFF00"/>
                </a:solidFill>
                <a:effectLst/>
              </a:rPr>
              <a:t>(</a:t>
            </a:r>
            <a:r>
              <a:rPr lang="en-AU" sz="2800" b="1" baseline="-25000" dirty="0" err="1">
                <a:solidFill>
                  <a:srgbClr val="FFFF00"/>
                </a:solidFill>
                <a:effectLst/>
              </a:rPr>
              <a:t>aq</a:t>
            </a:r>
            <a:r>
              <a:rPr lang="en-AU" sz="2800" b="1" baseline="-25000" dirty="0">
                <a:solidFill>
                  <a:srgbClr val="FFFF00"/>
                </a:solidFill>
                <a:effectLst/>
              </a:rPr>
              <a:t>) </a:t>
            </a:r>
          </a:p>
          <a:p>
            <a:endParaRPr lang="en-AU" sz="2800" b="1" dirty="0">
              <a:solidFill>
                <a:srgbClr val="FFFF00"/>
              </a:solidFill>
              <a:effectLst/>
            </a:endParaRPr>
          </a:p>
          <a:p>
            <a:r>
              <a:rPr lang="en-AU" sz="2800" b="1" dirty="0">
                <a:solidFill>
                  <a:srgbClr val="FFFF00"/>
                </a:solidFill>
                <a:effectLst/>
              </a:rPr>
              <a:t>(note the use of the ⇋ arrow indicates that this ionisation only takes place to a limited extent)</a:t>
            </a:r>
          </a:p>
        </p:txBody>
      </p:sp>
    </p:spTree>
    <p:extLst>
      <p:ext uri="{BB962C8B-B14F-4D97-AF65-F5344CB8AC3E}">
        <p14:creationId xmlns:p14="http://schemas.microsoft.com/office/powerpoint/2010/main" val="270697946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266" y="116632"/>
            <a:ext cx="9144000" cy="6192688"/>
          </a:xfrm>
        </p:spPr>
        <p:txBody>
          <a:bodyPr>
            <a:normAutofit/>
          </a:bodyPr>
          <a:lstStyle/>
          <a:p>
            <a:pPr algn="l"/>
            <a:endParaRPr lang="en-AU" sz="2800" b="1" dirty="0">
              <a:solidFill>
                <a:srgbClr val="FFFF00"/>
              </a:solidFill>
              <a:effectLst/>
            </a:endParaRPr>
          </a:p>
          <a:p>
            <a:pPr algn="l"/>
            <a:r>
              <a:rPr lang="en-AU" sz="2800" b="1" dirty="0">
                <a:solidFill>
                  <a:srgbClr val="FFFF00"/>
                </a:solidFill>
                <a:effectLst/>
              </a:rPr>
              <a:t>Some ions are coloured in solution. </a:t>
            </a:r>
          </a:p>
          <a:p>
            <a:pPr algn="l"/>
            <a:r>
              <a:rPr lang="en-AU" sz="2800" b="1" dirty="0">
                <a:solidFill>
                  <a:srgbClr val="FFFF00"/>
                </a:solidFill>
                <a:effectLst/>
              </a:rPr>
              <a:t>If they are colourless in solution, the solid compound containing this particular ion will be white (unless paired with another coloured ion). For example, ZnNO</a:t>
            </a:r>
            <a:r>
              <a:rPr lang="en-AU" sz="2800" b="1" baseline="-25000" dirty="0">
                <a:solidFill>
                  <a:srgbClr val="FFFF00"/>
                </a:solidFill>
                <a:effectLst/>
              </a:rPr>
              <a:t>3</a:t>
            </a:r>
            <a:r>
              <a:rPr lang="en-AU" sz="2800" b="1" dirty="0">
                <a:solidFill>
                  <a:srgbClr val="FFFF00"/>
                </a:solidFill>
                <a:effectLst/>
              </a:rPr>
              <a:t> solution is colourless and the solid is white. </a:t>
            </a:r>
          </a:p>
          <a:p>
            <a:pPr algn="l"/>
            <a:r>
              <a:rPr lang="en-AU" sz="2800" b="1" dirty="0">
                <a:solidFill>
                  <a:srgbClr val="FFFF00"/>
                </a:solidFill>
                <a:effectLst/>
              </a:rPr>
              <a:t>Some ions have different colours depending upon in which compound they are found. For example, a CuSO</a:t>
            </a:r>
            <a:r>
              <a:rPr lang="en-AU" sz="2800" b="1" baseline="-25000" dirty="0">
                <a:solidFill>
                  <a:srgbClr val="FFFF00"/>
                </a:solidFill>
                <a:effectLst/>
              </a:rPr>
              <a:t>4</a:t>
            </a:r>
            <a:r>
              <a:rPr lang="en-AU" sz="2800" b="1" dirty="0">
                <a:solidFill>
                  <a:srgbClr val="FFFF00"/>
                </a:solidFill>
                <a:effectLst/>
              </a:rPr>
              <a:t> solution is blue (as is the solid) but solid CuCO</a:t>
            </a:r>
            <a:r>
              <a:rPr lang="en-AU" sz="2800" b="1" baseline="-25000" dirty="0">
                <a:solidFill>
                  <a:srgbClr val="FFFF00"/>
                </a:solidFill>
                <a:effectLst/>
              </a:rPr>
              <a:t>3</a:t>
            </a:r>
            <a:r>
              <a:rPr lang="en-AU" sz="2800" b="1" dirty="0">
                <a:solidFill>
                  <a:srgbClr val="FFFF00"/>
                </a:solidFill>
                <a:effectLst/>
              </a:rPr>
              <a:t> is green whilst </a:t>
            </a:r>
            <a:r>
              <a:rPr lang="en-AU" sz="2800" b="1" dirty="0" err="1">
                <a:solidFill>
                  <a:srgbClr val="FFFF00"/>
                </a:solidFill>
                <a:effectLst/>
              </a:rPr>
              <a:t>CuO</a:t>
            </a:r>
            <a:r>
              <a:rPr lang="en-AU" sz="2800" b="1" dirty="0">
                <a:solidFill>
                  <a:srgbClr val="FFFF00"/>
                </a:solidFill>
                <a:effectLst/>
              </a:rPr>
              <a:t> is black. </a:t>
            </a:r>
          </a:p>
          <a:p>
            <a:pPr algn="l"/>
            <a:r>
              <a:rPr lang="en-AU" sz="2800" b="1" dirty="0">
                <a:solidFill>
                  <a:srgbClr val="FFFF00"/>
                </a:solidFill>
                <a:effectLst/>
              </a:rPr>
              <a:t>The colour of various solutions can be used to give an idea of what ions could be in the solution.</a:t>
            </a:r>
          </a:p>
        </p:txBody>
      </p:sp>
    </p:spTree>
    <p:extLst>
      <p:ext uri="{BB962C8B-B14F-4D97-AF65-F5344CB8AC3E}">
        <p14:creationId xmlns:p14="http://schemas.microsoft.com/office/powerpoint/2010/main" val="268177993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266" y="0"/>
            <a:ext cx="9144000" cy="6525344"/>
          </a:xfrm>
        </p:spPr>
        <p:txBody>
          <a:bodyPr>
            <a:normAutofit/>
          </a:bodyPr>
          <a:lstStyle/>
          <a:p>
            <a:pPr algn="l"/>
            <a:r>
              <a:rPr lang="en-AU" sz="2800" b="1" dirty="0">
                <a:solidFill>
                  <a:srgbClr val="FFFF00"/>
                </a:solidFill>
                <a:effectLst/>
              </a:rPr>
              <a:t>Precipitation reaction – two solutions containing soluble solutes are mixed together and produce a solid.</a:t>
            </a:r>
          </a:p>
          <a:p>
            <a:pPr algn="l"/>
            <a:endParaRPr lang="en-AU" sz="2800" b="1" dirty="0">
              <a:solidFill>
                <a:srgbClr val="FFFF00"/>
              </a:solidFill>
              <a:effectLst/>
            </a:endParaRPr>
          </a:p>
          <a:p>
            <a:pPr algn="l"/>
            <a:r>
              <a:rPr lang="en-AU" sz="2800" b="1" dirty="0">
                <a:solidFill>
                  <a:srgbClr val="FFFF00"/>
                </a:solidFill>
                <a:effectLst/>
              </a:rPr>
              <a:t>For example, suppose a sodium chloride solution is added to a silver nitrate solution. The reaction could be written as:</a:t>
            </a:r>
          </a:p>
          <a:p>
            <a:r>
              <a:rPr lang="en-AU" sz="2800" b="1" dirty="0" err="1">
                <a:solidFill>
                  <a:srgbClr val="FFFF00"/>
                </a:solidFill>
                <a:effectLst/>
              </a:rPr>
              <a:t>NaC</a:t>
            </a:r>
            <a:r>
              <a:rPr lang="en-AU" sz="2800" b="1" i="1" dirty="0" err="1">
                <a:solidFill>
                  <a:srgbClr val="FFFF00"/>
                </a:solidFill>
                <a:effectLst/>
              </a:rPr>
              <a:t>l</a:t>
            </a:r>
            <a:r>
              <a:rPr lang="en-AU" sz="2800" b="1" dirty="0">
                <a:solidFill>
                  <a:srgbClr val="FFFF00"/>
                </a:solidFill>
                <a:effectLst/>
              </a:rPr>
              <a:t>  +  AgNO</a:t>
            </a:r>
            <a:r>
              <a:rPr lang="en-AU" sz="2800" b="1" baseline="-25000" dirty="0">
                <a:solidFill>
                  <a:srgbClr val="FFFF00"/>
                </a:solidFill>
                <a:effectLst/>
              </a:rPr>
              <a:t>3</a:t>
            </a:r>
            <a:r>
              <a:rPr lang="en-AU" sz="2800" b="1" dirty="0">
                <a:solidFill>
                  <a:srgbClr val="FFFF00"/>
                </a:solidFill>
                <a:effectLst/>
              </a:rPr>
              <a:t>  →  </a:t>
            </a:r>
            <a:r>
              <a:rPr lang="en-AU" sz="2800" b="1" dirty="0" err="1">
                <a:solidFill>
                  <a:srgbClr val="FFFF00"/>
                </a:solidFill>
                <a:effectLst/>
              </a:rPr>
              <a:t>AgC</a:t>
            </a:r>
            <a:r>
              <a:rPr lang="en-AU" sz="2800" b="1" i="1" dirty="0" err="1">
                <a:solidFill>
                  <a:srgbClr val="FFFF00"/>
                </a:solidFill>
                <a:effectLst/>
              </a:rPr>
              <a:t>l</a:t>
            </a:r>
            <a:r>
              <a:rPr lang="en-AU" sz="2800" b="1" dirty="0">
                <a:solidFill>
                  <a:srgbClr val="FFFF00"/>
                </a:solidFill>
                <a:effectLst/>
              </a:rPr>
              <a:t>  +  NaNO</a:t>
            </a:r>
            <a:r>
              <a:rPr lang="en-AU" sz="2800" b="1" baseline="-25000" dirty="0">
                <a:solidFill>
                  <a:srgbClr val="FFFF00"/>
                </a:solidFill>
                <a:effectLst/>
              </a:rPr>
              <a:t>3</a:t>
            </a:r>
            <a:endParaRPr lang="en-AU" sz="2800" b="1" dirty="0">
              <a:solidFill>
                <a:srgbClr val="FFFF00"/>
              </a:solidFill>
              <a:effectLst/>
            </a:endParaRPr>
          </a:p>
          <a:p>
            <a:endParaRPr lang="en-AU" sz="2800" b="1" dirty="0">
              <a:solidFill>
                <a:srgbClr val="FFFF00"/>
              </a:solidFill>
              <a:effectLst/>
            </a:endParaRPr>
          </a:p>
          <a:p>
            <a:pPr algn="l"/>
            <a:r>
              <a:rPr lang="en-AU" sz="2800" b="1" dirty="0">
                <a:solidFill>
                  <a:srgbClr val="FFFF00"/>
                </a:solidFill>
                <a:effectLst/>
              </a:rPr>
              <a:t>but this gives no indication of whether a precipitate is formed. As such, the solubility table is used to determine the states of each substance in the reaction such that:</a:t>
            </a:r>
          </a:p>
          <a:p>
            <a:r>
              <a:rPr lang="en-AU" sz="2800" b="1" dirty="0" err="1">
                <a:solidFill>
                  <a:srgbClr val="FFFF00"/>
                </a:solidFill>
                <a:effectLst/>
              </a:rPr>
              <a:t>NaC</a:t>
            </a:r>
            <a:r>
              <a:rPr lang="en-AU" sz="2800" b="1" i="1" dirty="0" err="1">
                <a:solidFill>
                  <a:srgbClr val="FFFF00"/>
                </a:solidFill>
                <a:effectLst/>
              </a:rPr>
              <a:t>l</a:t>
            </a:r>
            <a:r>
              <a:rPr lang="en-AU" sz="2800" b="1" baseline="-25000" dirty="0">
                <a:solidFill>
                  <a:srgbClr val="FFFF00"/>
                </a:solidFill>
                <a:effectLst/>
              </a:rPr>
              <a:t>(</a:t>
            </a:r>
            <a:r>
              <a:rPr lang="en-AU" sz="2800" b="1" baseline="-25000" dirty="0" err="1">
                <a:solidFill>
                  <a:srgbClr val="FFFF00"/>
                </a:solidFill>
                <a:effectLst/>
              </a:rPr>
              <a:t>aq</a:t>
            </a:r>
            <a:r>
              <a:rPr lang="en-AU" sz="2800" b="1" baseline="-25000" dirty="0">
                <a:solidFill>
                  <a:srgbClr val="FFFF00"/>
                </a:solidFill>
                <a:effectLst/>
              </a:rPr>
              <a:t>)</a:t>
            </a:r>
            <a:r>
              <a:rPr lang="en-AU" sz="2800" b="1" dirty="0">
                <a:solidFill>
                  <a:srgbClr val="FFFF00"/>
                </a:solidFill>
                <a:effectLst/>
              </a:rPr>
              <a:t>  +  AgNO</a:t>
            </a:r>
            <a:r>
              <a:rPr lang="en-AU" sz="2800" b="1" baseline="-25000" dirty="0">
                <a:solidFill>
                  <a:srgbClr val="FFFF00"/>
                </a:solidFill>
                <a:effectLst/>
              </a:rPr>
              <a:t>3(</a:t>
            </a:r>
            <a:r>
              <a:rPr lang="en-AU" sz="2800" b="1" baseline="-25000" dirty="0" err="1">
                <a:solidFill>
                  <a:srgbClr val="FFFF00"/>
                </a:solidFill>
                <a:effectLst/>
              </a:rPr>
              <a:t>aq</a:t>
            </a:r>
            <a:r>
              <a:rPr lang="en-AU" sz="2800" b="1" baseline="-25000" dirty="0">
                <a:solidFill>
                  <a:srgbClr val="FFFF00"/>
                </a:solidFill>
                <a:effectLst/>
              </a:rPr>
              <a:t>)</a:t>
            </a:r>
            <a:r>
              <a:rPr lang="en-AU" sz="2800" b="1" dirty="0">
                <a:solidFill>
                  <a:srgbClr val="FFFF00"/>
                </a:solidFill>
                <a:effectLst/>
              </a:rPr>
              <a:t>  →  </a:t>
            </a:r>
            <a:r>
              <a:rPr lang="en-AU" sz="2800" b="1" dirty="0" err="1">
                <a:solidFill>
                  <a:srgbClr val="FFFF00"/>
                </a:solidFill>
                <a:effectLst/>
              </a:rPr>
              <a:t>AgC</a:t>
            </a:r>
            <a:r>
              <a:rPr lang="en-AU" sz="2800" b="1" i="1" dirty="0" err="1">
                <a:solidFill>
                  <a:srgbClr val="FFFF00"/>
                </a:solidFill>
                <a:effectLst/>
              </a:rPr>
              <a:t>l</a:t>
            </a:r>
            <a:r>
              <a:rPr lang="en-AU" sz="2800" b="1" baseline="-25000" dirty="0">
                <a:solidFill>
                  <a:srgbClr val="FFFF00"/>
                </a:solidFill>
                <a:effectLst/>
              </a:rPr>
              <a:t>(s)</a:t>
            </a:r>
            <a:r>
              <a:rPr lang="en-AU" sz="2800" b="1" dirty="0">
                <a:solidFill>
                  <a:srgbClr val="FFFF00"/>
                </a:solidFill>
                <a:effectLst/>
              </a:rPr>
              <a:t>  +  NaNO</a:t>
            </a:r>
            <a:r>
              <a:rPr lang="en-AU" sz="2800" b="1" baseline="-25000" dirty="0">
                <a:solidFill>
                  <a:srgbClr val="FFFF00"/>
                </a:solidFill>
                <a:effectLst/>
              </a:rPr>
              <a:t>3(</a:t>
            </a:r>
            <a:r>
              <a:rPr lang="en-AU" sz="2800" b="1" baseline="-25000" dirty="0" err="1">
                <a:solidFill>
                  <a:srgbClr val="FFFF00"/>
                </a:solidFill>
                <a:effectLst/>
              </a:rPr>
              <a:t>aq</a:t>
            </a:r>
            <a:r>
              <a:rPr lang="en-AU" sz="2800" b="1" baseline="-25000" dirty="0">
                <a:solidFill>
                  <a:srgbClr val="FFFF00"/>
                </a:solidFill>
                <a:effectLst/>
              </a:rPr>
              <a:t>)</a:t>
            </a:r>
            <a:endParaRPr lang="en-AU" sz="2800" b="1" dirty="0">
              <a:solidFill>
                <a:srgbClr val="FFFF00"/>
              </a:solidFill>
              <a:effectLst/>
            </a:endParaRPr>
          </a:p>
          <a:p>
            <a:pPr algn="l"/>
            <a:endParaRPr lang="en-AU" sz="2800" b="1" dirty="0">
              <a:solidFill>
                <a:srgbClr val="FFFF00"/>
              </a:solidFill>
              <a:effectLst/>
            </a:endParaRPr>
          </a:p>
        </p:txBody>
      </p:sp>
    </p:spTree>
    <p:extLst>
      <p:ext uri="{BB962C8B-B14F-4D97-AF65-F5344CB8AC3E}">
        <p14:creationId xmlns:p14="http://schemas.microsoft.com/office/powerpoint/2010/main" val="340187766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266" y="0"/>
            <a:ext cx="9144000" cy="6525344"/>
          </a:xfrm>
        </p:spPr>
        <p:txBody>
          <a:bodyPr>
            <a:normAutofit/>
          </a:bodyPr>
          <a:lstStyle/>
          <a:p>
            <a:pPr algn="l"/>
            <a:r>
              <a:rPr lang="en-AU" sz="2800" b="1" dirty="0">
                <a:solidFill>
                  <a:srgbClr val="FFFF00"/>
                </a:solidFill>
                <a:effectLst/>
              </a:rPr>
              <a:t>For this reaction, the observations written would be: </a:t>
            </a:r>
          </a:p>
          <a:p>
            <a:pPr algn="l"/>
            <a:r>
              <a:rPr lang="en-AU" sz="2800" b="1" dirty="0">
                <a:solidFill>
                  <a:srgbClr val="FFFF00"/>
                </a:solidFill>
                <a:effectLst/>
              </a:rPr>
              <a:t>two colourless solutions are added together to produce a white solid (note that no compounds are named, only generic descriptions).</a:t>
            </a:r>
          </a:p>
          <a:p>
            <a:pPr algn="l"/>
            <a:r>
              <a:rPr lang="en-AU" sz="2800" b="1" dirty="0">
                <a:solidFill>
                  <a:srgbClr val="FFFF00"/>
                </a:solidFill>
                <a:effectLst/>
              </a:rPr>
              <a:t>When writing precipitation reactions (and other types of reactions) often some ions do not take part in the reaction. These are called spectator ions. If we remove the spectator ions, the chemical equation is referred to as an ionic equation. For example, in the previous reaction involving sodium chloride and silver nitrate solution when writing these two solutions, because they are soluble, we can write them in their dissociated form, i.e.</a:t>
            </a:r>
          </a:p>
          <a:p>
            <a:r>
              <a:rPr lang="en-AU" sz="2800" b="1" dirty="0">
                <a:solidFill>
                  <a:srgbClr val="FFFF00"/>
                </a:solidFill>
                <a:effectLst/>
              </a:rPr>
              <a:t>Na</a:t>
            </a:r>
            <a:r>
              <a:rPr lang="en-AU" sz="2800" b="1" baseline="30000" dirty="0">
                <a:solidFill>
                  <a:srgbClr val="FFFF00"/>
                </a:solidFill>
                <a:effectLst/>
              </a:rPr>
              <a:t>+</a:t>
            </a:r>
            <a:r>
              <a:rPr lang="en-AU" sz="2800" b="1" baseline="-25000" dirty="0">
                <a:solidFill>
                  <a:srgbClr val="FFFF00"/>
                </a:solidFill>
                <a:effectLst/>
              </a:rPr>
              <a:t>(</a:t>
            </a:r>
            <a:r>
              <a:rPr lang="en-AU" sz="2800" b="1" baseline="-25000" dirty="0" err="1">
                <a:solidFill>
                  <a:srgbClr val="FFFF00"/>
                </a:solidFill>
                <a:effectLst/>
              </a:rPr>
              <a:t>aq</a:t>
            </a:r>
            <a:r>
              <a:rPr lang="en-AU" sz="2800" b="1" baseline="-25000" dirty="0">
                <a:solidFill>
                  <a:srgbClr val="FFFF00"/>
                </a:solidFill>
                <a:effectLst/>
              </a:rPr>
              <a:t>)</a:t>
            </a:r>
            <a:r>
              <a:rPr lang="en-AU" sz="2800" b="1" dirty="0">
                <a:solidFill>
                  <a:srgbClr val="FFFF00"/>
                </a:solidFill>
                <a:effectLst/>
              </a:rPr>
              <a:t>  +  Cl</a:t>
            </a:r>
            <a:r>
              <a:rPr lang="en-AU" sz="2800" b="1" baseline="30000" dirty="0">
                <a:solidFill>
                  <a:srgbClr val="FFFF00"/>
                </a:solidFill>
                <a:effectLst/>
              </a:rPr>
              <a:t>‒</a:t>
            </a:r>
            <a:r>
              <a:rPr lang="en-AU" sz="2800" b="1" baseline="-25000" dirty="0">
                <a:solidFill>
                  <a:srgbClr val="FFFF00"/>
                </a:solidFill>
                <a:effectLst/>
              </a:rPr>
              <a:t>(</a:t>
            </a:r>
            <a:r>
              <a:rPr lang="en-AU" sz="2800" b="1" baseline="-25000" dirty="0" err="1">
                <a:solidFill>
                  <a:srgbClr val="FFFF00"/>
                </a:solidFill>
                <a:effectLst/>
              </a:rPr>
              <a:t>aq</a:t>
            </a:r>
            <a:r>
              <a:rPr lang="en-AU" sz="2800" b="1" baseline="-25000" dirty="0">
                <a:solidFill>
                  <a:srgbClr val="FFFF00"/>
                </a:solidFill>
                <a:effectLst/>
              </a:rPr>
              <a:t>)</a:t>
            </a:r>
            <a:r>
              <a:rPr lang="en-AU" sz="2800" b="1" dirty="0">
                <a:solidFill>
                  <a:srgbClr val="FFFF00"/>
                </a:solidFill>
                <a:effectLst/>
              </a:rPr>
              <a:t>  +  Ag</a:t>
            </a:r>
            <a:r>
              <a:rPr lang="en-AU" sz="2800" b="1" baseline="30000" dirty="0">
                <a:solidFill>
                  <a:srgbClr val="FFFF00"/>
                </a:solidFill>
                <a:effectLst/>
              </a:rPr>
              <a:t>+</a:t>
            </a:r>
            <a:r>
              <a:rPr lang="en-AU" sz="2800" b="1" baseline="-25000" dirty="0">
                <a:solidFill>
                  <a:srgbClr val="FFFF00"/>
                </a:solidFill>
                <a:effectLst/>
              </a:rPr>
              <a:t>(</a:t>
            </a:r>
            <a:r>
              <a:rPr lang="en-AU" sz="2800" b="1" baseline="-25000" dirty="0" err="1">
                <a:solidFill>
                  <a:srgbClr val="FFFF00"/>
                </a:solidFill>
                <a:effectLst/>
              </a:rPr>
              <a:t>aq</a:t>
            </a:r>
            <a:r>
              <a:rPr lang="en-AU" sz="2800" b="1" baseline="-25000" dirty="0">
                <a:solidFill>
                  <a:srgbClr val="FFFF00"/>
                </a:solidFill>
                <a:effectLst/>
              </a:rPr>
              <a:t>)</a:t>
            </a:r>
            <a:r>
              <a:rPr lang="en-AU" sz="2800" b="1" dirty="0">
                <a:solidFill>
                  <a:srgbClr val="FFFF00"/>
                </a:solidFill>
                <a:effectLst/>
              </a:rPr>
              <a:t>  +  NO</a:t>
            </a:r>
            <a:r>
              <a:rPr lang="en-AU" sz="2800" b="1" baseline="-25000" dirty="0">
                <a:solidFill>
                  <a:srgbClr val="FFFF00"/>
                </a:solidFill>
                <a:effectLst/>
              </a:rPr>
              <a:t>3</a:t>
            </a:r>
            <a:r>
              <a:rPr lang="en-AU" sz="2800" b="1" baseline="30000" dirty="0">
                <a:solidFill>
                  <a:srgbClr val="FFFF00"/>
                </a:solidFill>
                <a:effectLst/>
              </a:rPr>
              <a:t>‒</a:t>
            </a:r>
            <a:r>
              <a:rPr lang="en-AU" sz="2800" b="1" baseline="-25000" dirty="0">
                <a:solidFill>
                  <a:srgbClr val="FFFF00"/>
                </a:solidFill>
                <a:effectLst/>
              </a:rPr>
              <a:t>(</a:t>
            </a:r>
            <a:r>
              <a:rPr lang="en-AU" sz="2800" b="1" baseline="-25000" dirty="0" err="1">
                <a:solidFill>
                  <a:srgbClr val="FFFF00"/>
                </a:solidFill>
                <a:effectLst/>
              </a:rPr>
              <a:t>aq</a:t>
            </a:r>
            <a:r>
              <a:rPr lang="en-AU" sz="2800" b="1" baseline="-25000" dirty="0">
                <a:solidFill>
                  <a:srgbClr val="FFFF00"/>
                </a:solidFill>
                <a:effectLst/>
              </a:rPr>
              <a:t>)</a:t>
            </a:r>
            <a:endParaRPr lang="en-AU" sz="2800" b="1" dirty="0">
              <a:solidFill>
                <a:srgbClr val="FFFF00"/>
              </a:solidFill>
              <a:effectLst/>
            </a:endParaRPr>
          </a:p>
          <a:p>
            <a:endParaRPr lang="en-AU" sz="2800" b="1" dirty="0">
              <a:solidFill>
                <a:srgbClr val="FFFF00"/>
              </a:solidFill>
              <a:effectLst/>
            </a:endParaRPr>
          </a:p>
        </p:txBody>
      </p:sp>
    </p:spTree>
    <p:extLst>
      <p:ext uri="{BB962C8B-B14F-4D97-AF65-F5344CB8AC3E}">
        <p14:creationId xmlns:p14="http://schemas.microsoft.com/office/powerpoint/2010/main" val="176776511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266" y="0"/>
            <a:ext cx="9144000" cy="6525344"/>
          </a:xfrm>
        </p:spPr>
        <p:txBody>
          <a:bodyPr>
            <a:normAutofit/>
          </a:bodyPr>
          <a:lstStyle/>
          <a:p>
            <a:pPr algn="l"/>
            <a:r>
              <a:rPr lang="en-AU" sz="2800" b="1" dirty="0">
                <a:solidFill>
                  <a:srgbClr val="FFFF00"/>
                </a:solidFill>
                <a:effectLst/>
              </a:rPr>
              <a:t>with the products (solid silver chloride and sodium nitrate solution) we can write the solution in its dissociated form but not the solid (as this is insoluble)</a:t>
            </a:r>
          </a:p>
          <a:p>
            <a:r>
              <a:rPr lang="en-AU" sz="2800" b="1" dirty="0" err="1">
                <a:solidFill>
                  <a:srgbClr val="FFFF00"/>
                </a:solidFill>
                <a:effectLst/>
              </a:rPr>
              <a:t>AgCl</a:t>
            </a:r>
            <a:r>
              <a:rPr lang="en-AU" sz="2800" b="1" baseline="-25000" dirty="0">
                <a:solidFill>
                  <a:srgbClr val="FFFF00"/>
                </a:solidFill>
                <a:effectLst/>
              </a:rPr>
              <a:t>(s)</a:t>
            </a:r>
            <a:r>
              <a:rPr lang="en-AU" sz="2800" b="1" dirty="0">
                <a:solidFill>
                  <a:srgbClr val="FFFF00"/>
                </a:solidFill>
                <a:effectLst/>
              </a:rPr>
              <a:t>  +  Na</a:t>
            </a:r>
            <a:r>
              <a:rPr lang="en-AU" sz="2800" b="1" baseline="30000" dirty="0">
                <a:solidFill>
                  <a:srgbClr val="FFFF00"/>
                </a:solidFill>
                <a:effectLst/>
              </a:rPr>
              <a:t>+</a:t>
            </a:r>
            <a:r>
              <a:rPr lang="en-AU" sz="2800" b="1" baseline="-25000" dirty="0">
                <a:solidFill>
                  <a:srgbClr val="FFFF00"/>
                </a:solidFill>
                <a:effectLst/>
              </a:rPr>
              <a:t>(</a:t>
            </a:r>
            <a:r>
              <a:rPr lang="en-AU" sz="2800" b="1" baseline="-25000" dirty="0" err="1">
                <a:solidFill>
                  <a:srgbClr val="FFFF00"/>
                </a:solidFill>
                <a:effectLst/>
              </a:rPr>
              <a:t>aq</a:t>
            </a:r>
            <a:r>
              <a:rPr lang="en-AU" sz="2800" b="1" baseline="-25000" dirty="0">
                <a:solidFill>
                  <a:srgbClr val="FFFF00"/>
                </a:solidFill>
                <a:effectLst/>
              </a:rPr>
              <a:t>)</a:t>
            </a:r>
            <a:r>
              <a:rPr lang="en-AU" sz="2800" b="1" dirty="0">
                <a:solidFill>
                  <a:srgbClr val="FFFF00"/>
                </a:solidFill>
                <a:effectLst/>
              </a:rPr>
              <a:t>  +  NO</a:t>
            </a:r>
            <a:r>
              <a:rPr lang="en-AU" sz="2800" b="1" baseline="-25000" dirty="0">
                <a:solidFill>
                  <a:srgbClr val="FFFF00"/>
                </a:solidFill>
                <a:effectLst/>
              </a:rPr>
              <a:t>3</a:t>
            </a:r>
            <a:r>
              <a:rPr lang="en-AU" sz="2800" b="1" baseline="30000" dirty="0">
                <a:solidFill>
                  <a:srgbClr val="FFFF00"/>
                </a:solidFill>
                <a:effectLst/>
              </a:rPr>
              <a:t>‒</a:t>
            </a:r>
            <a:r>
              <a:rPr lang="en-AU" sz="2800" b="1" baseline="-25000" dirty="0">
                <a:solidFill>
                  <a:srgbClr val="FFFF00"/>
                </a:solidFill>
                <a:effectLst/>
              </a:rPr>
              <a:t>(</a:t>
            </a:r>
            <a:r>
              <a:rPr lang="en-AU" sz="2800" b="1" baseline="-25000" dirty="0" err="1">
                <a:solidFill>
                  <a:srgbClr val="FFFF00"/>
                </a:solidFill>
                <a:effectLst/>
              </a:rPr>
              <a:t>aq</a:t>
            </a:r>
            <a:r>
              <a:rPr lang="en-AU" sz="2800" b="1" baseline="-25000" dirty="0">
                <a:solidFill>
                  <a:srgbClr val="FFFF00"/>
                </a:solidFill>
                <a:effectLst/>
              </a:rPr>
              <a:t>)</a:t>
            </a:r>
          </a:p>
          <a:p>
            <a:endParaRPr lang="en-AU" sz="2800" b="1" baseline="-25000" dirty="0">
              <a:solidFill>
                <a:srgbClr val="FFFF00"/>
              </a:solidFill>
              <a:effectLst/>
            </a:endParaRPr>
          </a:p>
          <a:p>
            <a:pPr algn="l"/>
            <a:r>
              <a:rPr lang="en-AU" sz="2800" b="1" dirty="0">
                <a:solidFill>
                  <a:srgbClr val="FFFF00"/>
                </a:solidFill>
                <a:effectLst/>
              </a:rPr>
              <a:t>Putting these two together, we can see that the sodium and nitrate ions appear the same on both sides of the arrow. </a:t>
            </a:r>
          </a:p>
          <a:p>
            <a:r>
              <a:rPr lang="en-AU" sz="2800" b="1" dirty="0">
                <a:solidFill>
                  <a:srgbClr val="FFFF00"/>
                </a:solidFill>
                <a:effectLst/>
              </a:rPr>
              <a:t>Na</a:t>
            </a:r>
            <a:r>
              <a:rPr lang="en-AU" sz="2800" b="1" baseline="30000" dirty="0">
                <a:solidFill>
                  <a:srgbClr val="FFFF00"/>
                </a:solidFill>
                <a:effectLst/>
              </a:rPr>
              <a:t>+</a:t>
            </a:r>
            <a:r>
              <a:rPr lang="en-AU" sz="2800" b="1" baseline="-25000" dirty="0">
                <a:solidFill>
                  <a:srgbClr val="FFFF00"/>
                </a:solidFill>
                <a:effectLst/>
              </a:rPr>
              <a:t>(</a:t>
            </a:r>
            <a:r>
              <a:rPr lang="en-AU" sz="2800" b="1" baseline="-25000" dirty="0" err="1">
                <a:solidFill>
                  <a:srgbClr val="FFFF00"/>
                </a:solidFill>
                <a:effectLst/>
              </a:rPr>
              <a:t>aq</a:t>
            </a:r>
            <a:r>
              <a:rPr lang="en-AU" sz="2800" b="1" baseline="-25000" dirty="0">
                <a:solidFill>
                  <a:srgbClr val="FFFF00"/>
                </a:solidFill>
                <a:effectLst/>
              </a:rPr>
              <a:t>)</a:t>
            </a:r>
            <a:r>
              <a:rPr lang="en-AU" sz="2800" b="1" dirty="0">
                <a:solidFill>
                  <a:srgbClr val="FFFF00"/>
                </a:solidFill>
                <a:effectLst/>
              </a:rPr>
              <a:t>  +  Cl</a:t>
            </a:r>
            <a:r>
              <a:rPr lang="en-AU" sz="2800" b="1" baseline="30000" dirty="0">
                <a:solidFill>
                  <a:srgbClr val="FFFF00"/>
                </a:solidFill>
                <a:effectLst/>
              </a:rPr>
              <a:t>‒</a:t>
            </a:r>
            <a:r>
              <a:rPr lang="en-AU" sz="2800" b="1" baseline="-25000" dirty="0">
                <a:solidFill>
                  <a:srgbClr val="FFFF00"/>
                </a:solidFill>
                <a:effectLst/>
              </a:rPr>
              <a:t>(</a:t>
            </a:r>
            <a:r>
              <a:rPr lang="en-AU" sz="2800" b="1" baseline="-25000" dirty="0" err="1">
                <a:solidFill>
                  <a:srgbClr val="FFFF00"/>
                </a:solidFill>
                <a:effectLst/>
              </a:rPr>
              <a:t>aq</a:t>
            </a:r>
            <a:r>
              <a:rPr lang="en-AU" sz="2800" b="1" baseline="-25000" dirty="0">
                <a:solidFill>
                  <a:srgbClr val="FFFF00"/>
                </a:solidFill>
                <a:effectLst/>
              </a:rPr>
              <a:t>)</a:t>
            </a:r>
            <a:r>
              <a:rPr lang="en-AU" sz="2800" b="1" dirty="0">
                <a:solidFill>
                  <a:srgbClr val="FFFF00"/>
                </a:solidFill>
                <a:effectLst/>
              </a:rPr>
              <a:t>  +  Ag</a:t>
            </a:r>
            <a:r>
              <a:rPr lang="en-AU" sz="2800" b="1" baseline="30000" dirty="0">
                <a:solidFill>
                  <a:srgbClr val="FFFF00"/>
                </a:solidFill>
                <a:effectLst/>
              </a:rPr>
              <a:t>+</a:t>
            </a:r>
            <a:r>
              <a:rPr lang="en-AU" sz="2800" b="1" baseline="-25000" dirty="0">
                <a:solidFill>
                  <a:srgbClr val="FFFF00"/>
                </a:solidFill>
                <a:effectLst/>
              </a:rPr>
              <a:t>(</a:t>
            </a:r>
            <a:r>
              <a:rPr lang="en-AU" sz="2800" b="1" baseline="-25000" dirty="0" err="1">
                <a:solidFill>
                  <a:srgbClr val="FFFF00"/>
                </a:solidFill>
                <a:effectLst/>
              </a:rPr>
              <a:t>aq</a:t>
            </a:r>
            <a:r>
              <a:rPr lang="en-AU" sz="2800" b="1" baseline="-25000" dirty="0">
                <a:solidFill>
                  <a:srgbClr val="FFFF00"/>
                </a:solidFill>
                <a:effectLst/>
              </a:rPr>
              <a:t>)</a:t>
            </a:r>
            <a:r>
              <a:rPr lang="en-AU" sz="2800" b="1" dirty="0">
                <a:solidFill>
                  <a:srgbClr val="FFFF00"/>
                </a:solidFill>
                <a:effectLst/>
              </a:rPr>
              <a:t>  +  NO</a:t>
            </a:r>
            <a:r>
              <a:rPr lang="en-AU" sz="2800" b="1" baseline="-25000" dirty="0">
                <a:solidFill>
                  <a:srgbClr val="FFFF00"/>
                </a:solidFill>
                <a:effectLst/>
              </a:rPr>
              <a:t>3</a:t>
            </a:r>
            <a:r>
              <a:rPr lang="en-AU" sz="2800" b="1" baseline="30000" dirty="0">
                <a:solidFill>
                  <a:srgbClr val="FFFF00"/>
                </a:solidFill>
                <a:effectLst/>
              </a:rPr>
              <a:t>‒</a:t>
            </a:r>
            <a:r>
              <a:rPr lang="en-AU" sz="2800" b="1" baseline="-25000" dirty="0">
                <a:solidFill>
                  <a:srgbClr val="FFFF00"/>
                </a:solidFill>
                <a:effectLst/>
              </a:rPr>
              <a:t>(</a:t>
            </a:r>
            <a:r>
              <a:rPr lang="en-AU" sz="2800" b="1" baseline="-25000" dirty="0" err="1">
                <a:solidFill>
                  <a:srgbClr val="FFFF00"/>
                </a:solidFill>
                <a:effectLst/>
              </a:rPr>
              <a:t>aq</a:t>
            </a:r>
            <a:r>
              <a:rPr lang="en-AU" sz="2800" b="1" baseline="-25000" dirty="0">
                <a:solidFill>
                  <a:srgbClr val="FFFF00"/>
                </a:solidFill>
                <a:effectLst/>
              </a:rPr>
              <a:t>)</a:t>
            </a:r>
            <a:r>
              <a:rPr lang="en-AU" sz="2800" b="1" dirty="0">
                <a:solidFill>
                  <a:srgbClr val="FFFF00"/>
                </a:solidFill>
                <a:effectLst/>
              </a:rPr>
              <a:t>   →   </a:t>
            </a:r>
            <a:r>
              <a:rPr lang="en-AU" sz="2800" b="1" dirty="0" err="1">
                <a:solidFill>
                  <a:srgbClr val="FFFF00"/>
                </a:solidFill>
                <a:effectLst/>
              </a:rPr>
              <a:t>AgCl</a:t>
            </a:r>
            <a:r>
              <a:rPr lang="en-AU" sz="2800" b="1" baseline="-25000" dirty="0">
                <a:solidFill>
                  <a:srgbClr val="FFFF00"/>
                </a:solidFill>
                <a:effectLst/>
              </a:rPr>
              <a:t>(s)</a:t>
            </a:r>
            <a:r>
              <a:rPr lang="en-AU" sz="2800" b="1" dirty="0">
                <a:solidFill>
                  <a:srgbClr val="FFFF00"/>
                </a:solidFill>
                <a:effectLst/>
              </a:rPr>
              <a:t>  +  Na</a:t>
            </a:r>
            <a:r>
              <a:rPr lang="en-AU" sz="2800" b="1" baseline="30000" dirty="0">
                <a:solidFill>
                  <a:srgbClr val="FFFF00"/>
                </a:solidFill>
                <a:effectLst/>
              </a:rPr>
              <a:t>+</a:t>
            </a:r>
            <a:r>
              <a:rPr lang="en-AU" sz="2800" b="1" baseline="-25000" dirty="0">
                <a:solidFill>
                  <a:srgbClr val="FFFF00"/>
                </a:solidFill>
                <a:effectLst/>
              </a:rPr>
              <a:t>(</a:t>
            </a:r>
            <a:r>
              <a:rPr lang="en-AU" sz="2800" b="1" baseline="-25000" dirty="0" err="1">
                <a:solidFill>
                  <a:srgbClr val="FFFF00"/>
                </a:solidFill>
                <a:effectLst/>
              </a:rPr>
              <a:t>aq</a:t>
            </a:r>
            <a:r>
              <a:rPr lang="en-AU" sz="2800" b="1" baseline="-25000" dirty="0">
                <a:solidFill>
                  <a:srgbClr val="FFFF00"/>
                </a:solidFill>
                <a:effectLst/>
              </a:rPr>
              <a:t>)</a:t>
            </a:r>
            <a:r>
              <a:rPr lang="en-AU" sz="2800" b="1" dirty="0">
                <a:solidFill>
                  <a:srgbClr val="FFFF00"/>
                </a:solidFill>
                <a:effectLst/>
              </a:rPr>
              <a:t>  +  NO</a:t>
            </a:r>
            <a:r>
              <a:rPr lang="en-AU" sz="2800" b="1" baseline="-25000" dirty="0">
                <a:solidFill>
                  <a:srgbClr val="FFFF00"/>
                </a:solidFill>
                <a:effectLst/>
              </a:rPr>
              <a:t>3</a:t>
            </a:r>
            <a:r>
              <a:rPr lang="en-AU" sz="2800" b="1" baseline="30000" dirty="0">
                <a:solidFill>
                  <a:srgbClr val="FFFF00"/>
                </a:solidFill>
                <a:effectLst/>
              </a:rPr>
              <a:t>‒</a:t>
            </a:r>
            <a:r>
              <a:rPr lang="en-AU" sz="2800" b="1" baseline="-25000" dirty="0">
                <a:solidFill>
                  <a:srgbClr val="FFFF00"/>
                </a:solidFill>
                <a:effectLst/>
              </a:rPr>
              <a:t>(</a:t>
            </a:r>
            <a:r>
              <a:rPr lang="en-AU" sz="2800" b="1" baseline="-25000" dirty="0" err="1">
                <a:solidFill>
                  <a:srgbClr val="FFFF00"/>
                </a:solidFill>
                <a:effectLst/>
              </a:rPr>
              <a:t>aq</a:t>
            </a:r>
            <a:r>
              <a:rPr lang="en-AU" sz="2800" b="1" baseline="-25000" dirty="0">
                <a:solidFill>
                  <a:srgbClr val="FFFF00"/>
                </a:solidFill>
                <a:effectLst/>
              </a:rPr>
              <a:t>)</a:t>
            </a:r>
            <a:endParaRPr lang="en-AU" sz="2800" b="1" dirty="0">
              <a:solidFill>
                <a:srgbClr val="FFFF00"/>
              </a:solidFill>
              <a:effectLst/>
            </a:endParaRPr>
          </a:p>
          <a:p>
            <a:pPr algn="l"/>
            <a:endParaRPr lang="en-AU" sz="2800" dirty="0">
              <a:effectLst/>
            </a:endParaRPr>
          </a:p>
          <a:p>
            <a:pPr algn="l"/>
            <a:r>
              <a:rPr lang="en-AU" sz="2800" b="1" dirty="0">
                <a:solidFill>
                  <a:srgbClr val="FFFF00"/>
                </a:solidFill>
                <a:effectLst/>
              </a:rPr>
              <a:t>As such, they are spectators and can be crossed out:</a:t>
            </a:r>
          </a:p>
          <a:p>
            <a:r>
              <a:rPr lang="en-AU" sz="2800" b="1" dirty="0">
                <a:solidFill>
                  <a:srgbClr val="FFFF00"/>
                </a:solidFill>
                <a:effectLst/>
              </a:rPr>
              <a:t>Na</a:t>
            </a:r>
            <a:r>
              <a:rPr lang="en-AU" sz="2800" b="1" baseline="30000" dirty="0">
                <a:solidFill>
                  <a:srgbClr val="FFFF00"/>
                </a:solidFill>
                <a:effectLst/>
              </a:rPr>
              <a:t>+</a:t>
            </a:r>
            <a:r>
              <a:rPr lang="en-AU" sz="2800" b="1" baseline="-25000" dirty="0">
                <a:solidFill>
                  <a:srgbClr val="FFFF00"/>
                </a:solidFill>
                <a:effectLst/>
              </a:rPr>
              <a:t>(</a:t>
            </a:r>
            <a:r>
              <a:rPr lang="en-AU" sz="2800" b="1" baseline="-25000" dirty="0" err="1">
                <a:solidFill>
                  <a:srgbClr val="FFFF00"/>
                </a:solidFill>
                <a:effectLst/>
              </a:rPr>
              <a:t>aq</a:t>
            </a:r>
            <a:r>
              <a:rPr lang="en-AU" sz="2800" b="1" baseline="-25000" dirty="0">
                <a:solidFill>
                  <a:srgbClr val="FFFF00"/>
                </a:solidFill>
                <a:effectLst/>
              </a:rPr>
              <a:t>)</a:t>
            </a:r>
            <a:r>
              <a:rPr lang="en-AU" sz="2800" b="1" dirty="0">
                <a:solidFill>
                  <a:srgbClr val="FFFF00"/>
                </a:solidFill>
                <a:effectLst/>
              </a:rPr>
              <a:t>  +  Cl</a:t>
            </a:r>
            <a:r>
              <a:rPr lang="en-AU" sz="2800" b="1" baseline="30000" dirty="0">
                <a:solidFill>
                  <a:srgbClr val="FFFF00"/>
                </a:solidFill>
                <a:effectLst/>
              </a:rPr>
              <a:t>‒</a:t>
            </a:r>
            <a:r>
              <a:rPr lang="en-AU" sz="2800" b="1" baseline="-25000" dirty="0">
                <a:solidFill>
                  <a:srgbClr val="FFFF00"/>
                </a:solidFill>
                <a:effectLst/>
              </a:rPr>
              <a:t>(</a:t>
            </a:r>
            <a:r>
              <a:rPr lang="en-AU" sz="2800" b="1" baseline="-25000" dirty="0" err="1">
                <a:solidFill>
                  <a:srgbClr val="FFFF00"/>
                </a:solidFill>
                <a:effectLst/>
              </a:rPr>
              <a:t>aq</a:t>
            </a:r>
            <a:r>
              <a:rPr lang="en-AU" sz="2800" b="1" baseline="-25000" dirty="0">
                <a:solidFill>
                  <a:srgbClr val="FFFF00"/>
                </a:solidFill>
                <a:effectLst/>
              </a:rPr>
              <a:t>)</a:t>
            </a:r>
            <a:r>
              <a:rPr lang="en-AU" sz="2800" b="1" dirty="0">
                <a:solidFill>
                  <a:srgbClr val="FFFF00"/>
                </a:solidFill>
                <a:effectLst/>
              </a:rPr>
              <a:t>  +  Ag</a:t>
            </a:r>
            <a:r>
              <a:rPr lang="en-AU" sz="2800" b="1" baseline="30000" dirty="0">
                <a:solidFill>
                  <a:srgbClr val="FFFF00"/>
                </a:solidFill>
                <a:effectLst/>
              </a:rPr>
              <a:t>+</a:t>
            </a:r>
            <a:r>
              <a:rPr lang="en-AU" sz="2800" b="1" baseline="-25000" dirty="0">
                <a:solidFill>
                  <a:srgbClr val="FFFF00"/>
                </a:solidFill>
                <a:effectLst/>
              </a:rPr>
              <a:t>(</a:t>
            </a:r>
            <a:r>
              <a:rPr lang="en-AU" sz="2800" b="1" baseline="-25000" dirty="0" err="1">
                <a:solidFill>
                  <a:srgbClr val="FFFF00"/>
                </a:solidFill>
                <a:effectLst/>
              </a:rPr>
              <a:t>aq</a:t>
            </a:r>
            <a:r>
              <a:rPr lang="en-AU" sz="2800" b="1" baseline="-25000" dirty="0">
                <a:solidFill>
                  <a:srgbClr val="FFFF00"/>
                </a:solidFill>
                <a:effectLst/>
              </a:rPr>
              <a:t>)</a:t>
            </a:r>
            <a:r>
              <a:rPr lang="en-AU" sz="2800" b="1" dirty="0">
                <a:solidFill>
                  <a:srgbClr val="FFFF00"/>
                </a:solidFill>
                <a:effectLst/>
              </a:rPr>
              <a:t>  +  NO</a:t>
            </a:r>
            <a:r>
              <a:rPr lang="en-AU" sz="2800" b="1" baseline="-25000" dirty="0">
                <a:solidFill>
                  <a:srgbClr val="FFFF00"/>
                </a:solidFill>
                <a:effectLst/>
              </a:rPr>
              <a:t>3</a:t>
            </a:r>
            <a:r>
              <a:rPr lang="en-AU" sz="2800" b="1" baseline="30000" dirty="0">
                <a:solidFill>
                  <a:srgbClr val="FFFF00"/>
                </a:solidFill>
                <a:effectLst/>
              </a:rPr>
              <a:t>‒</a:t>
            </a:r>
            <a:r>
              <a:rPr lang="en-AU" sz="2800" b="1" baseline="-25000" dirty="0">
                <a:solidFill>
                  <a:srgbClr val="FFFF00"/>
                </a:solidFill>
                <a:effectLst/>
              </a:rPr>
              <a:t>(</a:t>
            </a:r>
            <a:r>
              <a:rPr lang="en-AU" sz="2800" b="1" baseline="-25000" dirty="0" err="1">
                <a:solidFill>
                  <a:srgbClr val="FFFF00"/>
                </a:solidFill>
                <a:effectLst/>
              </a:rPr>
              <a:t>aq</a:t>
            </a:r>
            <a:r>
              <a:rPr lang="en-AU" sz="2800" b="1" baseline="-25000" dirty="0">
                <a:solidFill>
                  <a:srgbClr val="FFFF00"/>
                </a:solidFill>
                <a:effectLst/>
              </a:rPr>
              <a:t>)</a:t>
            </a:r>
            <a:r>
              <a:rPr lang="en-AU" sz="2800" b="1" dirty="0">
                <a:solidFill>
                  <a:srgbClr val="FFFF00"/>
                </a:solidFill>
                <a:effectLst/>
              </a:rPr>
              <a:t>   →   </a:t>
            </a:r>
            <a:r>
              <a:rPr lang="en-AU" sz="2800" b="1" dirty="0" err="1">
                <a:solidFill>
                  <a:srgbClr val="FFFF00"/>
                </a:solidFill>
                <a:effectLst/>
              </a:rPr>
              <a:t>AgCl</a:t>
            </a:r>
            <a:r>
              <a:rPr lang="en-AU" sz="2800" b="1" baseline="-25000" dirty="0">
                <a:solidFill>
                  <a:srgbClr val="FFFF00"/>
                </a:solidFill>
                <a:effectLst/>
              </a:rPr>
              <a:t>(s)</a:t>
            </a:r>
            <a:r>
              <a:rPr lang="en-AU" sz="2800" b="1" dirty="0">
                <a:solidFill>
                  <a:srgbClr val="FFFF00"/>
                </a:solidFill>
                <a:effectLst/>
              </a:rPr>
              <a:t>  +  Na</a:t>
            </a:r>
            <a:r>
              <a:rPr lang="en-AU" sz="2800" b="1" baseline="30000" dirty="0">
                <a:solidFill>
                  <a:srgbClr val="FFFF00"/>
                </a:solidFill>
                <a:effectLst/>
              </a:rPr>
              <a:t>+</a:t>
            </a:r>
            <a:r>
              <a:rPr lang="en-AU" sz="2800" b="1" baseline="-25000" dirty="0">
                <a:solidFill>
                  <a:srgbClr val="FFFF00"/>
                </a:solidFill>
                <a:effectLst/>
              </a:rPr>
              <a:t>(</a:t>
            </a:r>
            <a:r>
              <a:rPr lang="en-AU" sz="2800" b="1" baseline="-25000" dirty="0" err="1">
                <a:solidFill>
                  <a:srgbClr val="FFFF00"/>
                </a:solidFill>
                <a:effectLst/>
              </a:rPr>
              <a:t>aq</a:t>
            </a:r>
            <a:r>
              <a:rPr lang="en-AU" sz="2800" b="1" baseline="-25000" dirty="0">
                <a:solidFill>
                  <a:srgbClr val="FFFF00"/>
                </a:solidFill>
                <a:effectLst/>
              </a:rPr>
              <a:t>)</a:t>
            </a:r>
            <a:r>
              <a:rPr lang="en-AU" sz="2800" b="1" dirty="0">
                <a:solidFill>
                  <a:srgbClr val="FFFF00"/>
                </a:solidFill>
                <a:effectLst/>
              </a:rPr>
              <a:t>  +  NO</a:t>
            </a:r>
            <a:r>
              <a:rPr lang="en-AU" sz="2800" b="1" baseline="-25000" dirty="0">
                <a:solidFill>
                  <a:srgbClr val="FFFF00"/>
                </a:solidFill>
                <a:effectLst/>
              </a:rPr>
              <a:t>3</a:t>
            </a:r>
            <a:r>
              <a:rPr lang="en-AU" sz="2800" b="1" baseline="30000" dirty="0">
                <a:solidFill>
                  <a:srgbClr val="FFFF00"/>
                </a:solidFill>
                <a:effectLst/>
              </a:rPr>
              <a:t>‒</a:t>
            </a:r>
            <a:r>
              <a:rPr lang="en-AU" sz="2800" b="1" baseline="-25000" dirty="0">
                <a:solidFill>
                  <a:srgbClr val="FFFF00"/>
                </a:solidFill>
                <a:effectLst/>
              </a:rPr>
              <a:t>(</a:t>
            </a:r>
            <a:r>
              <a:rPr lang="en-AU" sz="2800" b="1" baseline="-25000" dirty="0" err="1">
                <a:solidFill>
                  <a:srgbClr val="FFFF00"/>
                </a:solidFill>
                <a:effectLst/>
              </a:rPr>
              <a:t>aq</a:t>
            </a:r>
            <a:r>
              <a:rPr lang="en-AU" sz="2800" b="1" baseline="-25000" dirty="0">
                <a:solidFill>
                  <a:srgbClr val="FFFF00"/>
                </a:solidFill>
                <a:effectLst/>
              </a:rPr>
              <a:t>)</a:t>
            </a:r>
            <a:endParaRPr lang="en-AU" sz="2800" b="1" dirty="0">
              <a:solidFill>
                <a:srgbClr val="FFFF00"/>
              </a:solidFill>
              <a:effectLst/>
            </a:endParaRPr>
          </a:p>
          <a:p>
            <a:pPr algn="l"/>
            <a:endParaRPr lang="en-AU" sz="2800" b="1" dirty="0">
              <a:solidFill>
                <a:srgbClr val="FFFF00"/>
              </a:solidFill>
              <a:effectLst/>
            </a:endParaRPr>
          </a:p>
          <a:p>
            <a:pPr algn="l"/>
            <a:endParaRPr lang="en-AU" sz="2800" b="1" dirty="0">
              <a:solidFill>
                <a:srgbClr val="FFFF00"/>
              </a:solidFill>
              <a:effectLst/>
            </a:endParaRPr>
          </a:p>
          <a:p>
            <a:endParaRPr lang="en-AU" sz="2800" b="1" dirty="0">
              <a:solidFill>
                <a:srgbClr val="FFFF00"/>
              </a:solidFill>
              <a:effectLst/>
            </a:endParaRPr>
          </a:p>
        </p:txBody>
      </p:sp>
      <p:sp>
        <p:nvSpPr>
          <p:cNvPr id="2" name="Multiply 1"/>
          <p:cNvSpPr/>
          <p:nvPr/>
        </p:nvSpPr>
        <p:spPr>
          <a:xfrm>
            <a:off x="251520" y="5517232"/>
            <a:ext cx="720080" cy="72008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Multiply 3"/>
          <p:cNvSpPr/>
          <p:nvPr/>
        </p:nvSpPr>
        <p:spPr>
          <a:xfrm>
            <a:off x="5004048" y="5445224"/>
            <a:ext cx="720080" cy="72008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Multiply 4"/>
          <p:cNvSpPr/>
          <p:nvPr/>
        </p:nvSpPr>
        <p:spPr>
          <a:xfrm>
            <a:off x="3059832" y="5895681"/>
            <a:ext cx="720080" cy="72008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Multiply 5"/>
          <p:cNvSpPr/>
          <p:nvPr/>
        </p:nvSpPr>
        <p:spPr>
          <a:xfrm>
            <a:off x="4716016" y="5877272"/>
            <a:ext cx="720080" cy="72008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63529332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ppt_x"/>
                                          </p:val>
                                        </p:tav>
                                        <p:tav tm="100000">
                                          <p:val>
                                            <p:strVal val="#ppt_x"/>
                                          </p:val>
                                        </p:tav>
                                      </p:tavLst>
                                    </p:anim>
                                    <p:anim calcmode="lin" valueType="num">
                                      <p:cBhvr additive="base">
                                        <p:cTn id="5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500" fill="hold"/>
                                        <p:tgtEl>
                                          <p:spTgt spid="6"/>
                                        </p:tgtEl>
                                        <p:attrNameLst>
                                          <p:attrName>ppt_x</p:attrName>
                                        </p:attrNameLst>
                                      </p:cBhvr>
                                      <p:tavLst>
                                        <p:tav tm="0">
                                          <p:val>
                                            <p:strVal val="#ppt_x"/>
                                          </p:val>
                                        </p:tav>
                                        <p:tav tm="100000">
                                          <p:val>
                                            <p:strVal val="#ppt_x"/>
                                          </p:val>
                                        </p:tav>
                                      </p:tavLst>
                                    </p:anim>
                                    <p:anim calcmode="lin" valueType="num">
                                      <p:cBhvr additive="base">
                                        <p:cTn id="6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266" y="0"/>
            <a:ext cx="9144000" cy="6525344"/>
          </a:xfrm>
        </p:spPr>
        <p:txBody>
          <a:bodyPr>
            <a:normAutofit/>
          </a:bodyPr>
          <a:lstStyle/>
          <a:p>
            <a:pPr algn="l"/>
            <a:r>
              <a:rPr lang="en-AU" sz="2800" b="1" dirty="0">
                <a:solidFill>
                  <a:srgbClr val="FFFF00"/>
                </a:solidFill>
                <a:effectLst/>
              </a:rPr>
              <a:t>Leaving behind the ionic equation which is written as:</a:t>
            </a:r>
          </a:p>
          <a:p>
            <a:r>
              <a:rPr lang="en-AU" sz="2800" b="1" dirty="0">
                <a:solidFill>
                  <a:srgbClr val="FFFF00"/>
                </a:solidFill>
                <a:effectLst/>
              </a:rPr>
              <a:t>Ag</a:t>
            </a:r>
            <a:r>
              <a:rPr lang="en-AU" sz="2800" b="1" baseline="30000" dirty="0">
                <a:solidFill>
                  <a:srgbClr val="FFFF00"/>
                </a:solidFill>
                <a:effectLst/>
              </a:rPr>
              <a:t>+</a:t>
            </a:r>
            <a:r>
              <a:rPr lang="en-AU" sz="2800" b="1" baseline="-25000" dirty="0">
                <a:solidFill>
                  <a:srgbClr val="FFFF00"/>
                </a:solidFill>
                <a:effectLst/>
              </a:rPr>
              <a:t>(</a:t>
            </a:r>
            <a:r>
              <a:rPr lang="en-AU" sz="2800" b="1" baseline="-25000" dirty="0" err="1">
                <a:solidFill>
                  <a:srgbClr val="FFFF00"/>
                </a:solidFill>
                <a:effectLst/>
              </a:rPr>
              <a:t>aq</a:t>
            </a:r>
            <a:r>
              <a:rPr lang="en-AU" sz="2800" b="1" baseline="-25000" dirty="0">
                <a:solidFill>
                  <a:srgbClr val="FFFF00"/>
                </a:solidFill>
                <a:effectLst/>
              </a:rPr>
              <a:t>)</a:t>
            </a:r>
            <a:r>
              <a:rPr lang="en-AU" sz="2800" b="1" dirty="0">
                <a:solidFill>
                  <a:srgbClr val="FFFF00"/>
                </a:solidFill>
                <a:effectLst/>
              </a:rPr>
              <a:t>  +  Cl</a:t>
            </a:r>
            <a:r>
              <a:rPr lang="en-AU" sz="2800" b="1" baseline="30000" dirty="0">
                <a:solidFill>
                  <a:srgbClr val="FFFF00"/>
                </a:solidFill>
                <a:effectLst/>
              </a:rPr>
              <a:t>‒</a:t>
            </a:r>
            <a:r>
              <a:rPr lang="en-AU" sz="2800" b="1" baseline="-25000" dirty="0">
                <a:solidFill>
                  <a:srgbClr val="FFFF00"/>
                </a:solidFill>
                <a:effectLst/>
              </a:rPr>
              <a:t>(</a:t>
            </a:r>
            <a:r>
              <a:rPr lang="en-AU" sz="2800" b="1" baseline="-25000" dirty="0" err="1">
                <a:solidFill>
                  <a:srgbClr val="FFFF00"/>
                </a:solidFill>
                <a:effectLst/>
              </a:rPr>
              <a:t>aq</a:t>
            </a:r>
            <a:r>
              <a:rPr lang="en-AU" sz="2800" b="1" baseline="-25000" dirty="0">
                <a:solidFill>
                  <a:srgbClr val="FFFF00"/>
                </a:solidFill>
                <a:effectLst/>
              </a:rPr>
              <a:t>)</a:t>
            </a:r>
            <a:r>
              <a:rPr lang="en-AU" sz="2800" b="1" dirty="0">
                <a:solidFill>
                  <a:srgbClr val="FFFF00"/>
                </a:solidFill>
                <a:effectLst/>
              </a:rPr>
              <a:t>   →   </a:t>
            </a:r>
            <a:r>
              <a:rPr lang="en-AU" sz="2800" b="1" dirty="0" err="1">
                <a:solidFill>
                  <a:srgbClr val="FFFF00"/>
                </a:solidFill>
                <a:effectLst/>
              </a:rPr>
              <a:t>AgCl</a:t>
            </a:r>
            <a:r>
              <a:rPr lang="en-AU" sz="2800" b="1" baseline="-25000" dirty="0">
                <a:solidFill>
                  <a:srgbClr val="FFFF00"/>
                </a:solidFill>
                <a:effectLst/>
              </a:rPr>
              <a:t>(s)</a:t>
            </a:r>
          </a:p>
          <a:p>
            <a:pPr algn="l"/>
            <a:r>
              <a:rPr lang="en-AU" sz="2800" b="1" dirty="0">
                <a:solidFill>
                  <a:srgbClr val="FFFF00"/>
                </a:solidFill>
                <a:effectLst/>
              </a:rPr>
              <a:t>Notice that both the atoms and charges must balance.</a:t>
            </a:r>
          </a:p>
          <a:p>
            <a:pPr algn="l"/>
            <a:endParaRPr lang="en-AU" sz="2800" b="1" dirty="0">
              <a:solidFill>
                <a:srgbClr val="FFFF00"/>
              </a:solidFill>
              <a:effectLst/>
            </a:endParaRPr>
          </a:p>
          <a:p>
            <a:pPr algn="l"/>
            <a:endParaRPr lang="en-AU" sz="2800" b="1" dirty="0">
              <a:solidFill>
                <a:srgbClr val="FFFF00"/>
              </a:solidFill>
              <a:effectLst/>
            </a:endParaRPr>
          </a:p>
          <a:p>
            <a:pPr algn="l"/>
            <a:r>
              <a:rPr lang="en-AU" sz="2800" b="1" dirty="0">
                <a:solidFill>
                  <a:srgbClr val="FFFF00"/>
                </a:solidFill>
                <a:effectLst/>
              </a:rPr>
              <a:t>The following substances are written as separated ions:</a:t>
            </a:r>
          </a:p>
          <a:p>
            <a:pPr algn="l"/>
            <a:endParaRPr lang="en-AU" sz="2800" b="1" dirty="0">
              <a:solidFill>
                <a:srgbClr val="FFFF00"/>
              </a:solidFill>
              <a:effectLst/>
            </a:endParaRPr>
          </a:p>
          <a:p>
            <a:pPr marL="457200" indent="-457200" algn="l">
              <a:buClr>
                <a:srgbClr val="FFFF00"/>
              </a:buClr>
              <a:buSzPct val="120000"/>
              <a:buFont typeface="Arial" panose="020B0604020202020204" pitchFamily="34" charset="0"/>
              <a:buChar char="•"/>
            </a:pPr>
            <a:r>
              <a:rPr lang="en-AU" sz="2800" b="1" dirty="0">
                <a:solidFill>
                  <a:srgbClr val="FFFF00"/>
                </a:solidFill>
                <a:effectLst/>
              </a:rPr>
              <a:t>Soluble ionic compounds in solution</a:t>
            </a:r>
          </a:p>
          <a:p>
            <a:pPr marL="457200" indent="-457200" algn="l">
              <a:buClr>
                <a:srgbClr val="FFFF00"/>
              </a:buClr>
              <a:buSzPct val="120000"/>
              <a:buFont typeface="Arial" panose="020B0604020202020204" pitchFamily="34" charset="0"/>
              <a:buChar char="•"/>
            </a:pPr>
            <a:r>
              <a:rPr lang="en-AU" sz="2800" b="1" dirty="0">
                <a:solidFill>
                  <a:srgbClr val="FFFF00"/>
                </a:solidFill>
                <a:effectLst/>
              </a:rPr>
              <a:t>Solutions of strong acids (i.e. </a:t>
            </a:r>
            <a:r>
              <a:rPr lang="en-AU" sz="2800" b="1" dirty="0" err="1">
                <a:solidFill>
                  <a:srgbClr val="FFFF00"/>
                </a:solidFill>
                <a:effectLst/>
              </a:rPr>
              <a:t>HC</a:t>
            </a:r>
            <a:r>
              <a:rPr lang="en-AU" sz="2800" b="1" i="1" dirty="0" err="1">
                <a:solidFill>
                  <a:srgbClr val="FFFF00"/>
                </a:solidFill>
                <a:effectLst/>
              </a:rPr>
              <a:t>l</a:t>
            </a:r>
            <a:r>
              <a:rPr lang="en-AU" sz="2800" b="1" dirty="0">
                <a:solidFill>
                  <a:srgbClr val="FFFF00"/>
                </a:solidFill>
                <a:effectLst/>
              </a:rPr>
              <a:t>, HNO</a:t>
            </a:r>
            <a:r>
              <a:rPr lang="en-AU" sz="2800" b="1" baseline="-25000" dirty="0">
                <a:solidFill>
                  <a:srgbClr val="FFFF00"/>
                </a:solidFill>
                <a:effectLst/>
              </a:rPr>
              <a:t>3</a:t>
            </a:r>
            <a:r>
              <a:rPr lang="en-AU" sz="2800" b="1" dirty="0">
                <a:solidFill>
                  <a:srgbClr val="FFFF00"/>
                </a:solidFill>
                <a:effectLst/>
              </a:rPr>
              <a:t>, H</a:t>
            </a:r>
            <a:r>
              <a:rPr lang="en-AU" sz="2800" b="1" baseline="-25000" dirty="0">
                <a:solidFill>
                  <a:srgbClr val="FFFF00"/>
                </a:solidFill>
                <a:effectLst/>
              </a:rPr>
              <a:t>2</a:t>
            </a:r>
            <a:r>
              <a:rPr lang="en-AU" sz="2800" b="1" dirty="0">
                <a:solidFill>
                  <a:srgbClr val="FFFF00"/>
                </a:solidFill>
                <a:effectLst/>
              </a:rPr>
              <a:t>SO</a:t>
            </a:r>
            <a:r>
              <a:rPr lang="en-AU" sz="2800" b="1" baseline="-25000" dirty="0">
                <a:solidFill>
                  <a:srgbClr val="FFFF00"/>
                </a:solidFill>
                <a:effectLst/>
              </a:rPr>
              <a:t>4</a:t>
            </a:r>
            <a:r>
              <a:rPr lang="en-AU" sz="2800" b="1" dirty="0">
                <a:solidFill>
                  <a:srgbClr val="FFFF00"/>
                </a:solidFill>
                <a:effectLst/>
              </a:rPr>
              <a:t>, </a:t>
            </a:r>
            <a:r>
              <a:rPr lang="en-AU" sz="2800" b="1" dirty="0" err="1">
                <a:solidFill>
                  <a:srgbClr val="FFFF00"/>
                </a:solidFill>
                <a:effectLst/>
              </a:rPr>
              <a:t>HBr</a:t>
            </a:r>
            <a:r>
              <a:rPr lang="en-AU" sz="2800" b="1" dirty="0">
                <a:solidFill>
                  <a:srgbClr val="FFFF00"/>
                </a:solidFill>
                <a:effectLst/>
              </a:rPr>
              <a:t> and HI)</a:t>
            </a:r>
          </a:p>
          <a:p>
            <a:pPr marL="457200" indent="-457200" algn="l">
              <a:buClr>
                <a:srgbClr val="FFFF00"/>
              </a:buClr>
              <a:buSzPct val="120000"/>
              <a:buFont typeface="Arial" panose="020B0604020202020204" pitchFamily="34" charset="0"/>
              <a:buChar char="•"/>
            </a:pPr>
            <a:endParaRPr lang="en-AU" sz="2800" b="1" dirty="0">
              <a:solidFill>
                <a:srgbClr val="FFFF00"/>
              </a:solidFill>
              <a:effectLst/>
            </a:endParaRPr>
          </a:p>
          <a:p>
            <a:pPr algn="l">
              <a:buClr>
                <a:srgbClr val="FFFF00"/>
              </a:buClr>
              <a:buSzPct val="120000"/>
            </a:pPr>
            <a:endParaRPr lang="en-AU" sz="2800" b="1" dirty="0">
              <a:solidFill>
                <a:srgbClr val="FFFF00"/>
              </a:solidFill>
              <a:effectLst/>
            </a:endParaRPr>
          </a:p>
          <a:p>
            <a:pPr algn="l"/>
            <a:endParaRPr lang="en-AU" sz="2800" b="1" dirty="0">
              <a:solidFill>
                <a:srgbClr val="FFFF00"/>
              </a:solidFill>
              <a:effectLst/>
            </a:endParaRPr>
          </a:p>
          <a:p>
            <a:pPr algn="l"/>
            <a:endParaRPr lang="en-AU" sz="2800" b="1" dirty="0">
              <a:solidFill>
                <a:srgbClr val="FFFF00"/>
              </a:solidFill>
              <a:effectLst/>
            </a:endParaRPr>
          </a:p>
          <a:p>
            <a:pPr algn="l"/>
            <a:endParaRPr lang="en-AU" sz="2800" b="1" dirty="0">
              <a:solidFill>
                <a:srgbClr val="FFFF00"/>
              </a:solidFill>
              <a:effectLst/>
            </a:endParaRPr>
          </a:p>
          <a:p>
            <a:endParaRPr lang="en-AU" sz="2800" b="1" dirty="0">
              <a:solidFill>
                <a:srgbClr val="FFFF00"/>
              </a:solidFill>
              <a:effectLst/>
            </a:endParaRPr>
          </a:p>
        </p:txBody>
      </p:sp>
    </p:spTree>
    <p:extLst>
      <p:ext uri="{BB962C8B-B14F-4D97-AF65-F5344CB8AC3E}">
        <p14:creationId xmlns:p14="http://schemas.microsoft.com/office/powerpoint/2010/main" val="334560875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2276872"/>
          </a:xfrm>
        </p:spPr>
        <p:txBody>
          <a:bodyPr>
            <a:normAutofit/>
          </a:bodyPr>
          <a:lstStyle/>
          <a:p>
            <a:pPr algn="l"/>
            <a:r>
              <a:rPr lang="en-AU" sz="2800" b="1" dirty="0">
                <a:solidFill>
                  <a:srgbClr val="FFFF00"/>
                </a:solidFill>
                <a:effectLst/>
              </a:rPr>
              <a:t>Density – at 4 °C water has a density around 1.0 g mL</a:t>
            </a:r>
            <a:r>
              <a:rPr lang="en-AU" sz="2800" b="1" baseline="30000" dirty="0">
                <a:solidFill>
                  <a:srgbClr val="FFFF00"/>
                </a:solidFill>
                <a:effectLst/>
              </a:rPr>
              <a:t>-1</a:t>
            </a:r>
            <a:r>
              <a:rPr lang="en-AU" sz="2800" b="1" dirty="0">
                <a:solidFill>
                  <a:srgbClr val="FFFF00"/>
                </a:solidFill>
                <a:effectLst/>
              </a:rPr>
              <a:t> and can go as low as 0.934 g mL</a:t>
            </a:r>
            <a:r>
              <a:rPr lang="en-AU" sz="2800" b="1" baseline="30000" dirty="0">
                <a:solidFill>
                  <a:srgbClr val="FFFF00"/>
                </a:solidFill>
                <a:effectLst/>
              </a:rPr>
              <a:t>-1</a:t>
            </a:r>
            <a:r>
              <a:rPr lang="en-AU" sz="2800" b="1" dirty="0">
                <a:solidFill>
                  <a:srgbClr val="FFFF00"/>
                </a:solidFill>
                <a:effectLst/>
              </a:rPr>
              <a:t> at </a:t>
            </a:r>
            <a:r>
              <a:rPr lang="en-AU" sz="2800" b="1" dirty="0">
                <a:solidFill>
                  <a:srgbClr val="FFFF00"/>
                </a:solidFill>
                <a:effectLst/>
                <a:latin typeface="Arial"/>
                <a:cs typeface="Arial"/>
              </a:rPr>
              <a:t>‒</a:t>
            </a:r>
            <a:r>
              <a:rPr lang="en-AU" sz="2800" b="1" dirty="0">
                <a:solidFill>
                  <a:srgbClr val="FFFF00"/>
                </a:solidFill>
                <a:effectLst/>
              </a:rPr>
              <a:t>180 °C. In solid water, molecules arrange themselves in a tetrahedral arrangement such that the water molecules are further apart in ice than in water.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3" y="2253246"/>
            <a:ext cx="3600400" cy="4272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660232" y="6320352"/>
            <a:ext cx="1194558" cy="276999"/>
          </a:xfrm>
          <a:prstGeom prst="rect">
            <a:avLst/>
          </a:prstGeom>
          <a:noFill/>
        </p:spPr>
        <p:txBody>
          <a:bodyPr wrap="none" rtlCol="0">
            <a:spAutoFit/>
          </a:bodyPr>
          <a:lstStyle/>
          <a:p>
            <a:r>
              <a:rPr lang="en-AU" sz="1200" dirty="0">
                <a:solidFill>
                  <a:srgbClr val="FFFF00"/>
                </a:solidFill>
              </a:rPr>
              <a:t>(</a:t>
            </a:r>
            <a:r>
              <a:rPr lang="en-AU" sz="1200" dirty="0" err="1">
                <a:solidFill>
                  <a:srgbClr val="FFFF00"/>
                </a:solidFill>
              </a:rPr>
              <a:t>Serianni</a:t>
            </a:r>
            <a:r>
              <a:rPr lang="en-AU" sz="1200" dirty="0">
                <a:solidFill>
                  <a:srgbClr val="FFFF00"/>
                </a:solidFill>
              </a:rPr>
              <a:t> 2015)</a:t>
            </a:r>
            <a:endParaRPr lang="en-AU" dirty="0">
              <a:solidFill>
                <a:srgbClr val="FFFF00"/>
              </a:solidFill>
            </a:endParaRPr>
          </a:p>
        </p:txBody>
      </p:sp>
    </p:spTree>
    <p:extLst>
      <p:ext uri="{BB962C8B-B14F-4D97-AF65-F5344CB8AC3E}">
        <p14:creationId xmlns:p14="http://schemas.microsoft.com/office/powerpoint/2010/main" val="308995421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266" y="0"/>
            <a:ext cx="9144000" cy="6525344"/>
          </a:xfrm>
        </p:spPr>
        <p:txBody>
          <a:bodyPr>
            <a:normAutofit/>
          </a:bodyPr>
          <a:lstStyle/>
          <a:p>
            <a:pPr algn="l"/>
            <a:endParaRPr lang="en-AU" sz="2800" b="1" dirty="0">
              <a:solidFill>
                <a:srgbClr val="FFFF00"/>
              </a:solidFill>
              <a:effectLst/>
            </a:endParaRPr>
          </a:p>
          <a:p>
            <a:pPr algn="l"/>
            <a:r>
              <a:rPr lang="en-AU" sz="2800" b="1" dirty="0">
                <a:solidFill>
                  <a:srgbClr val="FFFF00"/>
                </a:solidFill>
                <a:effectLst/>
              </a:rPr>
              <a:t>The following substances are written as ‘normal’ formulae:</a:t>
            </a:r>
          </a:p>
          <a:p>
            <a:pPr algn="l"/>
            <a:endParaRPr lang="en-AU" sz="2800" b="1" dirty="0">
              <a:solidFill>
                <a:srgbClr val="FFFF00"/>
              </a:solidFill>
              <a:effectLst/>
            </a:endParaRPr>
          </a:p>
          <a:p>
            <a:pPr marL="457200" indent="-457200" algn="l">
              <a:buClr>
                <a:srgbClr val="FFFF00"/>
              </a:buClr>
              <a:buSzPct val="120000"/>
              <a:buFont typeface="Arial" panose="020B0604020202020204" pitchFamily="34" charset="0"/>
              <a:buChar char="•"/>
            </a:pPr>
            <a:r>
              <a:rPr lang="en-AU" sz="2800" b="1" dirty="0">
                <a:solidFill>
                  <a:srgbClr val="FFFF00"/>
                </a:solidFill>
                <a:effectLst/>
              </a:rPr>
              <a:t>Insoluble ionic substances</a:t>
            </a:r>
          </a:p>
          <a:p>
            <a:pPr marL="457200" indent="-457200" algn="l">
              <a:buClr>
                <a:srgbClr val="FFFF00"/>
              </a:buClr>
              <a:buSzPct val="120000"/>
              <a:buFont typeface="Arial" panose="020B0604020202020204" pitchFamily="34" charset="0"/>
              <a:buChar char="•"/>
            </a:pPr>
            <a:r>
              <a:rPr lang="en-AU" sz="2800" b="1" dirty="0">
                <a:solidFill>
                  <a:srgbClr val="FFFF00"/>
                </a:solidFill>
                <a:effectLst/>
              </a:rPr>
              <a:t>Covalent molecular or network substances in solid, liquid or gaseous states or in solution</a:t>
            </a:r>
          </a:p>
          <a:p>
            <a:pPr marL="457200" indent="-457200" algn="l">
              <a:buClr>
                <a:srgbClr val="FFFF00"/>
              </a:buClr>
              <a:buSzPct val="120000"/>
              <a:buFont typeface="Arial" panose="020B0604020202020204" pitchFamily="34" charset="0"/>
              <a:buChar char="•"/>
            </a:pPr>
            <a:r>
              <a:rPr lang="en-AU" sz="2800" b="1" dirty="0">
                <a:solidFill>
                  <a:srgbClr val="FFFF00"/>
                </a:solidFill>
                <a:effectLst/>
              </a:rPr>
              <a:t>Weak acids (e.g. CH</a:t>
            </a:r>
            <a:r>
              <a:rPr lang="en-AU" sz="2800" b="1" baseline="-25000" dirty="0">
                <a:solidFill>
                  <a:srgbClr val="FFFF00"/>
                </a:solidFill>
                <a:effectLst/>
              </a:rPr>
              <a:t>3</a:t>
            </a:r>
            <a:r>
              <a:rPr lang="en-AU" sz="2800" b="1" dirty="0">
                <a:solidFill>
                  <a:srgbClr val="FFFF00"/>
                </a:solidFill>
                <a:effectLst/>
              </a:rPr>
              <a:t>COOH, H</a:t>
            </a:r>
            <a:r>
              <a:rPr lang="en-AU" sz="2800" b="1" baseline="-25000" dirty="0">
                <a:solidFill>
                  <a:srgbClr val="FFFF00"/>
                </a:solidFill>
                <a:effectLst/>
              </a:rPr>
              <a:t>2</a:t>
            </a:r>
            <a:r>
              <a:rPr lang="en-AU" sz="2800" b="1" dirty="0">
                <a:solidFill>
                  <a:srgbClr val="FFFF00"/>
                </a:solidFill>
                <a:effectLst/>
              </a:rPr>
              <a:t>CO</a:t>
            </a:r>
            <a:r>
              <a:rPr lang="en-AU" sz="2800" b="1" baseline="-25000" dirty="0">
                <a:solidFill>
                  <a:srgbClr val="FFFF00"/>
                </a:solidFill>
                <a:effectLst/>
              </a:rPr>
              <a:t>3</a:t>
            </a:r>
            <a:r>
              <a:rPr lang="en-AU" sz="2800" b="1" dirty="0">
                <a:solidFill>
                  <a:srgbClr val="FFFF00"/>
                </a:solidFill>
                <a:effectLst/>
              </a:rPr>
              <a:t>, H</a:t>
            </a:r>
            <a:r>
              <a:rPr lang="en-AU" sz="2800" b="1" baseline="-25000" dirty="0">
                <a:solidFill>
                  <a:srgbClr val="FFFF00"/>
                </a:solidFill>
                <a:effectLst/>
              </a:rPr>
              <a:t>2</a:t>
            </a:r>
            <a:r>
              <a:rPr lang="en-AU" sz="2800" b="1" dirty="0">
                <a:solidFill>
                  <a:srgbClr val="FFFF00"/>
                </a:solidFill>
                <a:effectLst/>
              </a:rPr>
              <a:t>SO</a:t>
            </a:r>
            <a:r>
              <a:rPr lang="en-AU" sz="2800" b="1" baseline="-25000" dirty="0">
                <a:solidFill>
                  <a:srgbClr val="FFFF00"/>
                </a:solidFill>
                <a:effectLst/>
              </a:rPr>
              <a:t>3</a:t>
            </a:r>
            <a:r>
              <a:rPr lang="en-AU" sz="2800" b="1" dirty="0">
                <a:solidFill>
                  <a:srgbClr val="FFFF00"/>
                </a:solidFill>
                <a:effectLst/>
              </a:rPr>
              <a:t>, H</a:t>
            </a:r>
            <a:r>
              <a:rPr lang="en-AU" sz="2800" b="1" baseline="-25000" dirty="0">
                <a:solidFill>
                  <a:srgbClr val="FFFF00"/>
                </a:solidFill>
                <a:effectLst/>
              </a:rPr>
              <a:t>3</a:t>
            </a:r>
            <a:r>
              <a:rPr lang="en-AU" sz="2800" b="1" dirty="0">
                <a:solidFill>
                  <a:srgbClr val="FFFF00"/>
                </a:solidFill>
                <a:effectLst/>
              </a:rPr>
              <a:t>PO</a:t>
            </a:r>
            <a:r>
              <a:rPr lang="en-AU" sz="2800" b="1" baseline="-25000" dirty="0">
                <a:solidFill>
                  <a:srgbClr val="FFFF00"/>
                </a:solidFill>
                <a:effectLst/>
              </a:rPr>
              <a:t>4</a:t>
            </a:r>
            <a:r>
              <a:rPr lang="en-AU" sz="2800" b="1" dirty="0">
                <a:solidFill>
                  <a:srgbClr val="FFFF00"/>
                </a:solidFill>
                <a:effectLst/>
              </a:rPr>
              <a:t>, H</a:t>
            </a:r>
            <a:r>
              <a:rPr lang="en-AU" sz="2800" b="1" baseline="-25000" dirty="0">
                <a:solidFill>
                  <a:srgbClr val="FFFF00"/>
                </a:solidFill>
                <a:effectLst/>
              </a:rPr>
              <a:t>2</a:t>
            </a:r>
            <a:r>
              <a:rPr lang="en-AU" sz="2800" b="1" dirty="0">
                <a:solidFill>
                  <a:srgbClr val="FFFF00"/>
                </a:solidFill>
                <a:effectLst/>
              </a:rPr>
              <a:t>C</a:t>
            </a:r>
            <a:r>
              <a:rPr lang="en-AU" sz="2800" b="1" baseline="-25000" dirty="0">
                <a:solidFill>
                  <a:srgbClr val="FFFF00"/>
                </a:solidFill>
                <a:effectLst/>
              </a:rPr>
              <a:t>2</a:t>
            </a:r>
            <a:r>
              <a:rPr lang="en-AU" sz="2800" b="1" dirty="0">
                <a:solidFill>
                  <a:srgbClr val="FFFF00"/>
                </a:solidFill>
                <a:effectLst/>
              </a:rPr>
              <a:t>O</a:t>
            </a:r>
            <a:r>
              <a:rPr lang="en-AU" sz="2800" b="1" baseline="-25000" dirty="0">
                <a:solidFill>
                  <a:srgbClr val="FFFF00"/>
                </a:solidFill>
                <a:effectLst/>
              </a:rPr>
              <a:t>4</a:t>
            </a:r>
            <a:r>
              <a:rPr lang="en-AU" sz="2800" b="1" dirty="0">
                <a:solidFill>
                  <a:srgbClr val="FFFF00"/>
                </a:solidFill>
                <a:effectLst/>
              </a:rPr>
              <a:t>, </a:t>
            </a:r>
            <a:r>
              <a:rPr lang="en-AU" sz="2800" b="1" dirty="0" err="1">
                <a:solidFill>
                  <a:srgbClr val="FFFF00"/>
                </a:solidFill>
                <a:effectLst/>
              </a:rPr>
              <a:t>etc</a:t>
            </a:r>
            <a:r>
              <a:rPr lang="en-AU" sz="2800" b="1" dirty="0">
                <a:solidFill>
                  <a:srgbClr val="FFFF00"/>
                </a:solidFill>
                <a:effectLst/>
              </a:rPr>
              <a:t>)</a:t>
            </a:r>
          </a:p>
          <a:p>
            <a:pPr marL="457200" indent="-457200" algn="l">
              <a:buClr>
                <a:srgbClr val="FFFF00"/>
              </a:buClr>
              <a:buSzPct val="120000"/>
              <a:buFont typeface="Arial" panose="020B0604020202020204" pitchFamily="34" charset="0"/>
              <a:buChar char="•"/>
            </a:pPr>
            <a:r>
              <a:rPr lang="en-AU" sz="2800" b="1" dirty="0">
                <a:solidFill>
                  <a:srgbClr val="FFFF00"/>
                </a:solidFill>
                <a:effectLst/>
              </a:rPr>
              <a:t>Metals</a:t>
            </a:r>
          </a:p>
          <a:p>
            <a:pPr marL="457200" indent="-457200" algn="l">
              <a:buClr>
                <a:srgbClr val="FFFF00"/>
              </a:buClr>
              <a:buSzPct val="120000"/>
              <a:buFont typeface="Arial" panose="020B0604020202020204" pitchFamily="34" charset="0"/>
              <a:buChar char="•"/>
            </a:pPr>
            <a:endParaRPr lang="en-AU" sz="2800" b="1" dirty="0">
              <a:solidFill>
                <a:srgbClr val="FFFF00"/>
              </a:solidFill>
              <a:effectLst/>
            </a:endParaRPr>
          </a:p>
          <a:p>
            <a:pPr algn="l">
              <a:buClr>
                <a:srgbClr val="FFFF00"/>
              </a:buClr>
              <a:buSzPct val="120000"/>
            </a:pPr>
            <a:endParaRPr lang="en-AU" sz="2800" b="1" dirty="0">
              <a:solidFill>
                <a:srgbClr val="FFFF00"/>
              </a:solidFill>
              <a:effectLst/>
            </a:endParaRPr>
          </a:p>
          <a:p>
            <a:pPr algn="l"/>
            <a:endParaRPr lang="en-AU" sz="2800" b="1" dirty="0">
              <a:solidFill>
                <a:srgbClr val="FFFF00"/>
              </a:solidFill>
              <a:effectLst/>
            </a:endParaRPr>
          </a:p>
          <a:p>
            <a:pPr algn="l"/>
            <a:endParaRPr lang="en-AU" sz="2800" b="1" dirty="0">
              <a:solidFill>
                <a:srgbClr val="FFFF00"/>
              </a:solidFill>
              <a:effectLst/>
            </a:endParaRPr>
          </a:p>
          <a:p>
            <a:pPr algn="l"/>
            <a:endParaRPr lang="en-AU" sz="2800" b="1" dirty="0">
              <a:solidFill>
                <a:srgbClr val="FFFF00"/>
              </a:solidFill>
              <a:effectLst/>
            </a:endParaRPr>
          </a:p>
          <a:p>
            <a:endParaRPr lang="en-AU" sz="2800" b="1" dirty="0">
              <a:solidFill>
                <a:srgbClr val="FFFF00"/>
              </a:solidFill>
              <a:effectLst/>
            </a:endParaRPr>
          </a:p>
        </p:txBody>
      </p:sp>
    </p:spTree>
    <p:extLst>
      <p:ext uri="{BB962C8B-B14F-4D97-AF65-F5344CB8AC3E}">
        <p14:creationId xmlns:p14="http://schemas.microsoft.com/office/powerpoint/2010/main" val="391436069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266" y="0"/>
            <a:ext cx="9144000" cy="6858000"/>
          </a:xfrm>
        </p:spPr>
        <p:txBody>
          <a:bodyPr>
            <a:normAutofit lnSpcReduction="10000"/>
          </a:bodyPr>
          <a:lstStyle/>
          <a:p>
            <a:pPr algn="l"/>
            <a:r>
              <a:rPr lang="en-AU" sz="2800" b="1" dirty="0">
                <a:solidFill>
                  <a:srgbClr val="FFFF00"/>
                </a:solidFill>
                <a:effectLst/>
              </a:rPr>
              <a:t>When asked to write observations for chemical reactions the following apply:</a:t>
            </a:r>
          </a:p>
          <a:p>
            <a:pPr marL="457200" indent="-457200" algn="l">
              <a:buClr>
                <a:srgbClr val="FFFF00"/>
              </a:buClr>
              <a:buSzPct val="120000"/>
              <a:buFont typeface="Arial" panose="020B0604020202020204" pitchFamily="34" charset="0"/>
              <a:buChar char="•"/>
            </a:pPr>
            <a:r>
              <a:rPr lang="en-AU" sz="2800" b="1" dirty="0">
                <a:solidFill>
                  <a:srgbClr val="FFFF00"/>
                </a:solidFill>
                <a:effectLst/>
              </a:rPr>
              <a:t>The colours of solutions are given on the data sheet. Unless otherwise indicated, assume solid forms of the ions have the same colour as the ion in solution.</a:t>
            </a:r>
          </a:p>
          <a:p>
            <a:pPr marL="457200" indent="-457200" algn="l">
              <a:buClr>
                <a:srgbClr val="FFFF00"/>
              </a:buClr>
              <a:buSzPct val="120000"/>
              <a:buFont typeface="Arial" panose="020B0604020202020204" pitchFamily="34" charset="0"/>
              <a:buChar char="•"/>
            </a:pPr>
            <a:r>
              <a:rPr lang="en-AU" sz="2800" b="1" dirty="0">
                <a:solidFill>
                  <a:srgbClr val="FFFF00"/>
                </a:solidFill>
                <a:effectLst/>
              </a:rPr>
              <a:t>If a solution has no colour, it is said to be colourless but if it is a solid with no colour it is white.</a:t>
            </a:r>
          </a:p>
          <a:p>
            <a:pPr marL="457200" indent="-457200" algn="l">
              <a:buClr>
                <a:srgbClr val="FFFF00"/>
              </a:buClr>
              <a:buSzPct val="120000"/>
              <a:buFont typeface="Arial" panose="020B0604020202020204" pitchFamily="34" charset="0"/>
              <a:buChar char="•"/>
            </a:pPr>
            <a:r>
              <a:rPr lang="en-AU" sz="2800" b="1" dirty="0">
                <a:solidFill>
                  <a:srgbClr val="FFFF00"/>
                </a:solidFill>
                <a:effectLst/>
              </a:rPr>
              <a:t>Common gases and their colours and odours include; H</a:t>
            </a:r>
            <a:r>
              <a:rPr lang="en-AU" sz="2800" b="1" baseline="-25000" dirty="0">
                <a:solidFill>
                  <a:srgbClr val="FFFF00"/>
                </a:solidFill>
                <a:effectLst/>
              </a:rPr>
              <a:t>2</a:t>
            </a:r>
            <a:r>
              <a:rPr lang="en-AU" sz="2800" b="1" dirty="0">
                <a:solidFill>
                  <a:srgbClr val="FFFF00"/>
                </a:solidFill>
                <a:effectLst/>
              </a:rPr>
              <a:t> (colourless, odourless), CO</a:t>
            </a:r>
            <a:r>
              <a:rPr lang="en-AU" sz="2800" b="1" baseline="-25000" dirty="0">
                <a:solidFill>
                  <a:srgbClr val="FFFF00"/>
                </a:solidFill>
                <a:effectLst/>
              </a:rPr>
              <a:t>2</a:t>
            </a:r>
            <a:r>
              <a:rPr lang="en-AU" sz="2800" b="1" dirty="0">
                <a:solidFill>
                  <a:srgbClr val="FFFF00"/>
                </a:solidFill>
                <a:effectLst/>
              </a:rPr>
              <a:t> (colourless, odourless), H</a:t>
            </a:r>
            <a:r>
              <a:rPr lang="en-AU" sz="2800" b="1" baseline="-25000" dirty="0">
                <a:solidFill>
                  <a:srgbClr val="FFFF00"/>
                </a:solidFill>
                <a:effectLst/>
              </a:rPr>
              <a:t>2</a:t>
            </a:r>
            <a:r>
              <a:rPr lang="en-AU" sz="2800" b="1" dirty="0">
                <a:solidFill>
                  <a:srgbClr val="FFFF00"/>
                </a:solidFill>
                <a:effectLst/>
              </a:rPr>
              <a:t>S (colourless, rotten egg odour), SO</a:t>
            </a:r>
            <a:r>
              <a:rPr lang="en-AU" sz="2800" b="1" baseline="-25000" dirty="0">
                <a:solidFill>
                  <a:srgbClr val="FFFF00"/>
                </a:solidFill>
                <a:effectLst/>
              </a:rPr>
              <a:t>2</a:t>
            </a:r>
            <a:r>
              <a:rPr lang="en-AU" sz="2800" b="1" dirty="0">
                <a:solidFill>
                  <a:srgbClr val="FFFF00"/>
                </a:solidFill>
                <a:effectLst/>
              </a:rPr>
              <a:t> (colourless, pungent), NH</a:t>
            </a:r>
            <a:r>
              <a:rPr lang="en-AU" sz="2800" b="1" baseline="-25000" dirty="0">
                <a:solidFill>
                  <a:srgbClr val="FFFF00"/>
                </a:solidFill>
                <a:effectLst/>
              </a:rPr>
              <a:t>3</a:t>
            </a:r>
            <a:r>
              <a:rPr lang="en-AU" sz="2800" b="1" dirty="0">
                <a:solidFill>
                  <a:srgbClr val="FFFF00"/>
                </a:solidFill>
                <a:effectLst/>
              </a:rPr>
              <a:t> (colourless, pungent), NO</a:t>
            </a:r>
            <a:r>
              <a:rPr lang="en-AU" sz="2800" b="1" baseline="-25000" dirty="0">
                <a:solidFill>
                  <a:srgbClr val="FFFF00"/>
                </a:solidFill>
                <a:effectLst/>
              </a:rPr>
              <a:t>2</a:t>
            </a:r>
            <a:r>
              <a:rPr lang="en-AU" sz="2800" b="1" dirty="0">
                <a:solidFill>
                  <a:srgbClr val="FFFF00"/>
                </a:solidFill>
                <a:effectLst/>
              </a:rPr>
              <a:t> (brown, pungent), C­</a:t>
            </a:r>
            <a:r>
              <a:rPr lang="en-AU" sz="2800" b="1" i="1" dirty="0">
                <a:solidFill>
                  <a:srgbClr val="FFFF00"/>
                </a:solidFill>
                <a:effectLst/>
              </a:rPr>
              <a:t>l</a:t>
            </a:r>
            <a:r>
              <a:rPr lang="en-AU" sz="2800" b="1" baseline="-25000" dirty="0">
                <a:solidFill>
                  <a:srgbClr val="FFFF00"/>
                </a:solidFill>
                <a:effectLst/>
              </a:rPr>
              <a:t>2</a:t>
            </a:r>
            <a:r>
              <a:rPr lang="en-AU" sz="2800" b="1" dirty="0">
                <a:solidFill>
                  <a:srgbClr val="FFFF00"/>
                </a:solidFill>
                <a:effectLst/>
              </a:rPr>
              <a:t> (greenish-yellow, pungent)</a:t>
            </a:r>
          </a:p>
          <a:p>
            <a:pPr marL="457200" indent="-457200" algn="l">
              <a:buClr>
                <a:srgbClr val="FFFF00"/>
              </a:buClr>
              <a:buSzPct val="120000"/>
              <a:buFont typeface="Arial" panose="020B0604020202020204" pitchFamily="34" charset="0"/>
              <a:buChar char="•"/>
            </a:pPr>
            <a:r>
              <a:rPr lang="en-AU" sz="2800" b="1" dirty="0">
                <a:solidFill>
                  <a:srgbClr val="FFFF00"/>
                </a:solidFill>
                <a:effectLst/>
              </a:rPr>
              <a:t>No reference must be made of the identity of the substance. Generic terms such as solid, solution, gas, etc. are to be used.</a:t>
            </a:r>
          </a:p>
          <a:p>
            <a:pPr algn="l">
              <a:buClr>
                <a:srgbClr val="FFFF00"/>
              </a:buClr>
              <a:buSzPct val="120000"/>
            </a:pPr>
            <a:endParaRPr lang="en-AU" sz="2800" b="1" dirty="0">
              <a:solidFill>
                <a:srgbClr val="FFFF00"/>
              </a:solidFill>
              <a:effectLst/>
            </a:endParaRPr>
          </a:p>
          <a:p>
            <a:pPr algn="l"/>
            <a:endParaRPr lang="en-AU" sz="2800" b="1" dirty="0">
              <a:solidFill>
                <a:srgbClr val="FFFF00"/>
              </a:solidFill>
              <a:effectLst/>
            </a:endParaRPr>
          </a:p>
          <a:p>
            <a:pPr algn="l"/>
            <a:endParaRPr lang="en-AU" sz="2800" b="1" dirty="0">
              <a:solidFill>
                <a:srgbClr val="FFFF00"/>
              </a:solidFill>
              <a:effectLst/>
            </a:endParaRPr>
          </a:p>
          <a:p>
            <a:pPr algn="l"/>
            <a:endParaRPr lang="en-AU" sz="2800" b="1" dirty="0">
              <a:solidFill>
                <a:srgbClr val="FFFF00"/>
              </a:solidFill>
              <a:effectLst/>
            </a:endParaRPr>
          </a:p>
          <a:p>
            <a:endParaRPr lang="en-AU" sz="2800" b="1" dirty="0">
              <a:solidFill>
                <a:srgbClr val="FFFF00"/>
              </a:solidFill>
              <a:effectLst/>
            </a:endParaRPr>
          </a:p>
        </p:txBody>
      </p:sp>
    </p:spTree>
    <p:extLst>
      <p:ext uri="{BB962C8B-B14F-4D97-AF65-F5344CB8AC3E}">
        <p14:creationId xmlns:p14="http://schemas.microsoft.com/office/powerpoint/2010/main" val="348959482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266" y="0"/>
            <a:ext cx="9144000" cy="6858000"/>
          </a:xfrm>
        </p:spPr>
        <p:txBody>
          <a:bodyPr>
            <a:normAutofit/>
          </a:bodyPr>
          <a:lstStyle/>
          <a:p>
            <a:pPr algn="l"/>
            <a:r>
              <a:rPr lang="en-AU" sz="2800" b="1" dirty="0">
                <a:solidFill>
                  <a:srgbClr val="FFFF00"/>
                </a:solidFill>
                <a:effectLst/>
              </a:rPr>
              <a:t>Precipitation reactions can be used to distinguish between unknown solutions. In this type of question, specific solutions must be identified and the observations of the named unknown solutions must be given. </a:t>
            </a:r>
          </a:p>
          <a:p>
            <a:pPr algn="l"/>
            <a:r>
              <a:rPr lang="en-AU" sz="2800" b="1" dirty="0">
                <a:solidFill>
                  <a:srgbClr val="FFFF00"/>
                </a:solidFill>
                <a:effectLst/>
              </a:rPr>
              <a:t>For example, distinguish between two unlabelled solutions of sodium sulfate and sodium hydroxide.</a:t>
            </a:r>
          </a:p>
          <a:p>
            <a:pPr algn="l"/>
            <a:r>
              <a:rPr lang="en-AU" sz="2800" b="1" dirty="0">
                <a:solidFill>
                  <a:srgbClr val="FFFF00"/>
                </a:solidFill>
                <a:effectLst/>
              </a:rPr>
              <a:t>Note that if a question asks, “Using a </a:t>
            </a:r>
            <a:r>
              <a:rPr lang="en-AU" sz="2800" b="1" u="sng" dirty="0">
                <a:solidFill>
                  <a:srgbClr val="FFFF00"/>
                </a:solidFill>
                <a:effectLst/>
              </a:rPr>
              <a:t>chemical test </a:t>
            </a:r>
            <a:r>
              <a:rPr lang="en-AU" sz="2800" b="1" dirty="0">
                <a:solidFill>
                  <a:srgbClr val="FFFF00"/>
                </a:solidFill>
                <a:effectLst/>
              </a:rPr>
              <a:t>distinguish between…,” you must perform a chemical reaction of some sort (i.e. you cannot use simple solubility in water or the original colour of solutions to determine identities). If the question asks. “Using a </a:t>
            </a:r>
            <a:r>
              <a:rPr lang="en-AU" sz="2800" b="1" u="sng" dirty="0">
                <a:solidFill>
                  <a:srgbClr val="FFFF00"/>
                </a:solidFill>
                <a:effectLst/>
              </a:rPr>
              <a:t>test</a:t>
            </a:r>
            <a:r>
              <a:rPr lang="en-AU" sz="2800" b="1" dirty="0">
                <a:solidFill>
                  <a:srgbClr val="FFFF00"/>
                </a:solidFill>
                <a:effectLst/>
              </a:rPr>
              <a:t> distinguish between…,” then solubility in water and the original colours of solutions are fine.</a:t>
            </a:r>
          </a:p>
          <a:p>
            <a:pPr algn="l"/>
            <a:endParaRPr lang="en-AU" sz="2800" b="1" dirty="0">
              <a:solidFill>
                <a:srgbClr val="FFFF00"/>
              </a:solidFill>
              <a:effectLst/>
            </a:endParaRPr>
          </a:p>
          <a:p>
            <a:pPr algn="l"/>
            <a:endParaRPr lang="en-AU" sz="2800" b="1" dirty="0">
              <a:solidFill>
                <a:srgbClr val="FFFF00"/>
              </a:solidFill>
              <a:effectLst/>
            </a:endParaRPr>
          </a:p>
          <a:p>
            <a:pPr algn="l"/>
            <a:endParaRPr lang="en-AU" sz="2800" b="1" dirty="0">
              <a:solidFill>
                <a:srgbClr val="FFFF00"/>
              </a:solidFill>
              <a:effectLst/>
            </a:endParaRPr>
          </a:p>
          <a:p>
            <a:pPr algn="l"/>
            <a:endParaRPr lang="en-AU" sz="2800" b="1" dirty="0">
              <a:solidFill>
                <a:srgbClr val="FFFF00"/>
              </a:solidFill>
              <a:effectLst/>
            </a:endParaRPr>
          </a:p>
          <a:p>
            <a:endParaRPr lang="en-AU" sz="2800" b="1" dirty="0">
              <a:solidFill>
                <a:srgbClr val="FFFF00"/>
              </a:solidFill>
              <a:effectLst/>
            </a:endParaRPr>
          </a:p>
        </p:txBody>
      </p:sp>
    </p:spTree>
    <p:extLst>
      <p:ext uri="{BB962C8B-B14F-4D97-AF65-F5344CB8AC3E}">
        <p14:creationId xmlns:p14="http://schemas.microsoft.com/office/powerpoint/2010/main" val="397695851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41" y="44624"/>
            <a:ext cx="9144000" cy="1008112"/>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AU"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Acids and Bases</a:t>
            </a:r>
          </a:p>
        </p:txBody>
      </p:sp>
      <p:sp>
        <p:nvSpPr>
          <p:cNvPr id="3" name="Subtitle 2"/>
          <p:cNvSpPr>
            <a:spLocks noGrp="1"/>
          </p:cNvSpPr>
          <p:nvPr>
            <p:ph type="subTitle" idx="1"/>
          </p:nvPr>
        </p:nvSpPr>
        <p:spPr>
          <a:xfrm>
            <a:off x="30266" y="1124744"/>
            <a:ext cx="9144000" cy="5184576"/>
          </a:xfrm>
        </p:spPr>
        <p:txBody>
          <a:bodyPr>
            <a:normAutofit/>
          </a:bodyPr>
          <a:lstStyle/>
          <a:p>
            <a:pPr algn="l"/>
            <a:r>
              <a:rPr lang="en-AU" sz="2800" b="1" dirty="0">
                <a:solidFill>
                  <a:srgbClr val="FFFF00"/>
                </a:solidFill>
                <a:effectLst/>
              </a:rPr>
              <a:t>Arrhenius theory of acids and bases was an early attempt at explaining the properties of acids and bases. He suggested:</a:t>
            </a:r>
          </a:p>
          <a:p>
            <a:pPr algn="l"/>
            <a:r>
              <a:rPr lang="en-AU" sz="2800" b="1" dirty="0">
                <a:solidFill>
                  <a:srgbClr val="FFFF00"/>
                </a:solidFill>
                <a:effectLst/>
              </a:rPr>
              <a:t>Acids: </a:t>
            </a:r>
          </a:p>
          <a:p>
            <a:pPr marL="457200" lvl="0" indent="-457200" algn="l">
              <a:buClr>
                <a:srgbClr val="FFFF00"/>
              </a:buClr>
              <a:buSzPct val="120000"/>
              <a:buFont typeface="Arial" panose="020B0604020202020204" pitchFamily="34" charset="0"/>
              <a:buChar char="•"/>
            </a:pPr>
            <a:r>
              <a:rPr lang="en-AU" sz="2800" b="1" dirty="0">
                <a:solidFill>
                  <a:srgbClr val="FFFF00"/>
                </a:solidFill>
                <a:effectLst/>
              </a:rPr>
              <a:t>contain H in their formula</a:t>
            </a:r>
          </a:p>
          <a:p>
            <a:pPr marL="457200" lvl="0" indent="-457200" algn="l">
              <a:buClr>
                <a:srgbClr val="FFFF00"/>
              </a:buClr>
              <a:buSzPct val="120000"/>
              <a:buFont typeface="Arial" panose="020B0604020202020204" pitchFamily="34" charset="0"/>
              <a:buChar char="•"/>
            </a:pPr>
            <a:r>
              <a:rPr lang="en-AU" sz="2800" b="1" dirty="0">
                <a:solidFill>
                  <a:srgbClr val="FFFF00"/>
                </a:solidFill>
                <a:effectLst/>
              </a:rPr>
              <a:t>produce hydrogen ions in solution</a:t>
            </a:r>
          </a:p>
          <a:p>
            <a:pPr marL="457200" lvl="0" indent="-457200" algn="l">
              <a:buClr>
                <a:srgbClr val="FFFF00"/>
              </a:buClr>
              <a:buSzPct val="120000"/>
              <a:buFont typeface="Arial" panose="020B0604020202020204" pitchFamily="34" charset="0"/>
              <a:buChar char="•"/>
            </a:pPr>
            <a:r>
              <a:rPr lang="en-AU" sz="2800" b="1" dirty="0">
                <a:solidFill>
                  <a:srgbClr val="FFFF00"/>
                </a:solidFill>
                <a:effectLst/>
              </a:rPr>
              <a:t>can be strong (i.e. fully ionise in solution e.g.   </a:t>
            </a:r>
            <a:r>
              <a:rPr lang="en-AU" sz="2800" b="1" dirty="0" err="1">
                <a:solidFill>
                  <a:srgbClr val="FFFF00"/>
                </a:solidFill>
                <a:effectLst/>
              </a:rPr>
              <a:t>HC</a:t>
            </a:r>
            <a:r>
              <a:rPr lang="en-AU" sz="2800" b="1" i="1" dirty="0" err="1">
                <a:solidFill>
                  <a:srgbClr val="FFFF00"/>
                </a:solidFill>
                <a:effectLst/>
              </a:rPr>
              <a:t>l</a:t>
            </a:r>
            <a:r>
              <a:rPr lang="en-AU" sz="2800" b="1" baseline="-25000" dirty="0">
                <a:solidFill>
                  <a:srgbClr val="FFFF00"/>
                </a:solidFill>
                <a:effectLst/>
              </a:rPr>
              <a:t>(g)</a:t>
            </a:r>
            <a:r>
              <a:rPr lang="en-AU" sz="2800" b="1" dirty="0">
                <a:solidFill>
                  <a:srgbClr val="FFFF00"/>
                </a:solidFill>
                <a:effectLst/>
              </a:rPr>
              <a:t>  →  H</a:t>
            </a:r>
            <a:r>
              <a:rPr lang="en-AU" sz="2800" b="1" baseline="30000" dirty="0">
                <a:solidFill>
                  <a:srgbClr val="FFFF00"/>
                </a:solidFill>
                <a:effectLst/>
              </a:rPr>
              <a:t>+</a:t>
            </a:r>
            <a:r>
              <a:rPr lang="en-AU" sz="2800" b="1" baseline="-25000" dirty="0">
                <a:solidFill>
                  <a:srgbClr val="FFFF00"/>
                </a:solidFill>
                <a:effectLst/>
              </a:rPr>
              <a:t>(</a:t>
            </a:r>
            <a:r>
              <a:rPr lang="en-AU" sz="2800" b="1" baseline="-25000" dirty="0" err="1">
                <a:solidFill>
                  <a:srgbClr val="FFFF00"/>
                </a:solidFill>
                <a:effectLst/>
              </a:rPr>
              <a:t>aq</a:t>
            </a:r>
            <a:r>
              <a:rPr lang="en-AU" sz="2800" b="1" baseline="-25000" dirty="0">
                <a:solidFill>
                  <a:srgbClr val="FFFF00"/>
                </a:solidFill>
                <a:effectLst/>
              </a:rPr>
              <a:t>)</a:t>
            </a:r>
            <a:r>
              <a:rPr lang="en-AU" sz="2800" b="1" dirty="0">
                <a:solidFill>
                  <a:srgbClr val="FFFF00"/>
                </a:solidFill>
                <a:effectLst/>
              </a:rPr>
              <a:t>  +  C</a:t>
            </a:r>
            <a:r>
              <a:rPr lang="en-AU" sz="2800" b="1" i="1" dirty="0">
                <a:solidFill>
                  <a:srgbClr val="FFFF00"/>
                </a:solidFill>
                <a:effectLst/>
              </a:rPr>
              <a:t>l</a:t>
            </a:r>
            <a:r>
              <a:rPr lang="en-AU" sz="2800" b="1" baseline="30000" dirty="0">
                <a:solidFill>
                  <a:srgbClr val="FFFF00"/>
                </a:solidFill>
                <a:effectLst/>
              </a:rPr>
              <a:t>‒</a:t>
            </a:r>
            <a:r>
              <a:rPr lang="en-AU" sz="2800" b="1" baseline="-25000" dirty="0">
                <a:solidFill>
                  <a:srgbClr val="FFFF00"/>
                </a:solidFill>
                <a:effectLst/>
              </a:rPr>
              <a:t>(</a:t>
            </a:r>
            <a:r>
              <a:rPr lang="en-AU" sz="2800" b="1" baseline="-25000" dirty="0" err="1">
                <a:solidFill>
                  <a:srgbClr val="FFFF00"/>
                </a:solidFill>
                <a:effectLst/>
              </a:rPr>
              <a:t>aq</a:t>
            </a:r>
            <a:r>
              <a:rPr lang="en-AU" sz="2800" b="1" baseline="-25000" dirty="0">
                <a:solidFill>
                  <a:srgbClr val="FFFF00"/>
                </a:solidFill>
                <a:effectLst/>
              </a:rPr>
              <a:t>)</a:t>
            </a:r>
            <a:r>
              <a:rPr lang="en-AU" sz="2800" b="1" dirty="0">
                <a:solidFill>
                  <a:srgbClr val="FFFF00"/>
                </a:solidFill>
                <a:effectLst/>
              </a:rPr>
              <a:t>)</a:t>
            </a:r>
          </a:p>
          <a:p>
            <a:pPr marL="457200" lvl="0" indent="-457200" algn="l">
              <a:buClr>
                <a:srgbClr val="FFFF00"/>
              </a:buClr>
              <a:buSzPct val="120000"/>
              <a:buFont typeface="Arial" panose="020B0604020202020204" pitchFamily="34" charset="0"/>
              <a:buChar char="•"/>
            </a:pPr>
            <a:r>
              <a:rPr lang="en-AU" sz="2800" b="1" dirty="0">
                <a:solidFill>
                  <a:srgbClr val="FFFF00"/>
                </a:solidFill>
                <a:effectLst/>
              </a:rPr>
              <a:t>can be weak (</a:t>
            </a:r>
            <a:r>
              <a:rPr lang="en-AU" sz="2800" b="1" dirty="0" err="1">
                <a:solidFill>
                  <a:srgbClr val="FFFF00"/>
                </a:solidFill>
                <a:effectLst/>
              </a:rPr>
              <a:t>i.e</a:t>
            </a:r>
            <a:r>
              <a:rPr lang="en-AU" sz="2800" b="1" dirty="0">
                <a:solidFill>
                  <a:srgbClr val="FFFF00"/>
                </a:solidFill>
                <a:effectLst/>
              </a:rPr>
              <a:t> partially ionise in solution e.g. CH</a:t>
            </a:r>
            <a:r>
              <a:rPr lang="en-AU" sz="2800" b="1" baseline="-25000" dirty="0">
                <a:solidFill>
                  <a:srgbClr val="FFFF00"/>
                </a:solidFill>
                <a:effectLst/>
              </a:rPr>
              <a:t>3</a:t>
            </a:r>
            <a:r>
              <a:rPr lang="en-AU" sz="2800" b="1" dirty="0">
                <a:solidFill>
                  <a:srgbClr val="FFFF00"/>
                </a:solidFill>
                <a:effectLst/>
              </a:rPr>
              <a:t>COOH</a:t>
            </a:r>
            <a:r>
              <a:rPr lang="en-AU" sz="2800" b="1" baseline="-25000" dirty="0">
                <a:solidFill>
                  <a:srgbClr val="FFFF00"/>
                </a:solidFill>
                <a:effectLst/>
              </a:rPr>
              <a:t>(g)</a:t>
            </a:r>
            <a:r>
              <a:rPr lang="en-AU" sz="2800" b="1" dirty="0">
                <a:solidFill>
                  <a:srgbClr val="FFFF00"/>
                </a:solidFill>
                <a:effectLst/>
              </a:rPr>
              <a:t>  ⇋  H</a:t>
            </a:r>
            <a:r>
              <a:rPr lang="en-AU" sz="2800" b="1" baseline="30000" dirty="0">
                <a:solidFill>
                  <a:srgbClr val="FFFF00"/>
                </a:solidFill>
                <a:effectLst/>
              </a:rPr>
              <a:t>+</a:t>
            </a:r>
            <a:r>
              <a:rPr lang="en-AU" sz="2800" b="1" baseline="-25000" dirty="0">
                <a:solidFill>
                  <a:srgbClr val="FFFF00"/>
                </a:solidFill>
                <a:effectLst/>
              </a:rPr>
              <a:t>(</a:t>
            </a:r>
            <a:r>
              <a:rPr lang="en-AU" sz="2800" b="1" baseline="-25000" dirty="0" err="1">
                <a:solidFill>
                  <a:srgbClr val="FFFF00"/>
                </a:solidFill>
                <a:effectLst/>
              </a:rPr>
              <a:t>aq</a:t>
            </a:r>
            <a:r>
              <a:rPr lang="en-AU" sz="2800" b="1" baseline="-25000" dirty="0">
                <a:solidFill>
                  <a:srgbClr val="FFFF00"/>
                </a:solidFill>
                <a:effectLst/>
              </a:rPr>
              <a:t>)</a:t>
            </a:r>
            <a:r>
              <a:rPr lang="en-AU" sz="2800" b="1" dirty="0">
                <a:solidFill>
                  <a:srgbClr val="FFFF00"/>
                </a:solidFill>
                <a:effectLst/>
              </a:rPr>
              <a:t>  +  CH</a:t>
            </a:r>
            <a:r>
              <a:rPr lang="en-AU" sz="2800" b="1" baseline="-25000" dirty="0">
                <a:solidFill>
                  <a:srgbClr val="FFFF00"/>
                </a:solidFill>
                <a:effectLst/>
              </a:rPr>
              <a:t>3</a:t>
            </a:r>
            <a:r>
              <a:rPr lang="en-AU" sz="2800" b="1" dirty="0">
                <a:solidFill>
                  <a:srgbClr val="FFFF00"/>
                </a:solidFill>
                <a:effectLst/>
              </a:rPr>
              <a:t>COO</a:t>
            </a:r>
            <a:r>
              <a:rPr lang="en-AU" sz="2800" b="1" baseline="30000" dirty="0">
                <a:solidFill>
                  <a:srgbClr val="FFFF00"/>
                </a:solidFill>
                <a:effectLst/>
              </a:rPr>
              <a:t>‒</a:t>
            </a:r>
            <a:r>
              <a:rPr lang="en-AU" sz="2800" b="1" baseline="-25000" dirty="0">
                <a:solidFill>
                  <a:srgbClr val="FFFF00"/>
                </a:solidFill>
                <a:effectLst/>
              </a:rPr>
              <a:t>(</a:t>
            </a:r>
            <a:r>
              <a:rPr lang="en-AU" sz="2800" b="1" baseline="-25000" dirty="0" err="1">
                <a:solidFill>
                  <a:srgbClr val="FFFF00"/>
                </a:solidFill>
                <a:effectLst/>
              </a:rPr>
              <a:t>aq</a:t>
            </a:r>
            <a:r>
              <a:rPr lang="en-AU" sz="2800" b="1" baseline="-25000" dirty="0">
                <a:solidFill>
                  <a:srgbClr val="FFFF00"/>
                </a:solidFill>
                <a:effectLst/>
              </a:rPr>
              <a:t>)</a:t>
            </a:r>
            <a:r>
              <a:rPr lang="en-AU" sz="2800" b="1" dirty="0">
                <a:solidFill>
                  <a:srgbClr val="FFFF00"/>
                </a:solidFill>
                <a:effectLst/>
              </a:rPr>
              <a:t>)</a:t>
            </a:r>
          </a:p>
          <a:p>
            <a:pPr algn="l"/>
            <a:endParaRPr lang="en-AU" sz="2800" b="1" dirty="0">
              <a:solidFill>
                <a:srgbClr val="FFFF00"/>
              </a:solidFill>
              <a:effectLst/>
            </a:endParaRPr>
          </a:p>
        </p:txBody>
      </p:sp>
    </p:spTree>
    <p:extLst>
      <p:ext uri="{BB962C8B-B14F-4D97-AF65-F5344CB8AC3E}">
        <p14:creationId xmlns:p14="http://schemas.microsoft.com/office/powerpoint/2010/main" val="285225151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512" y="0"/>
            <a:ext cx="9144000" cy="6669360"/>
          </a:xfrm>
        </p:spPr>
        <p:txBody>
          <a:bodyPr>
            <a:normAutofit/>
          </a:bodyPr>
          <a:lstStyle/>
          <a:p>
            <a:pPr algn="l"/>
            <a:r>
              <a:rPr lang="en-AU" sz="2800" b="1" dirty="0">
                <a:solidFill>
                  <a:srgbClr val="FFFF00"/>
                </a:solidFill>
                <a:effectLst/>
              </a:rPr>
              <a:t>Bases: </a:t>
            </a:r>
          </a:p>
          <a:p>
            <a:pPr marL="457200" lvl="0" indent="-457200" algn="l">
              <a:buClr>
                <a:srgbClr val="FFFF00"/>
              </a:buClr>
              <a:buSzPct val="120000"/>
              <a:buFont typeface="Arial" panose="020B0604020202020204" pitchFamily="34" charset="0"/>
              <a:buChar char="•"/>
            </a:pPr>
            <a:r>
              <a:rPr lang="en-AU" sz="2800" b="1" dirty="0">
                <a:solidFill>
                  <a:srgbClr val="FFFF00"/>
                </a:solidFill>
                <a:effectLst/>
              </a:rPr>
              <a:t>contain OH in their formula</a:t>
            </a:r>
          </a:p>
          <a:p>
            <a:pPr marL="457200" lvl="0" indent="-457200" algn="l">
              <a:buClr>
                <a:srgbClr val="FFFF00"/>
              </a:buClr>
              <a:buSzPct val="120000"/>
              <a:buFont typeface="Arial" panose="020B0604020202020204" pitchFamily="34" charset="0"/>
              <a:buChar char="•"/>
            </a:pPr>
            <a:r>
              <a:rPr lang="en-AU" sz="2800" b="1" dirty="0">
                <a:solidFill>
                  <a:srgbClr val="FFFF00"/>
                </a:solidFill>
                <a:effectLst/>
              </a:rPr>
              <a:t>produce hydroxide ions in solution</a:t>
            </a:r>
          </a:p>
          <a:p>
            <a:pPr marL="457200" lvl="0" indent="-457200" algn="l">
              <a:buClr>
                <a:srgbClr val="FFFF00"/>
              </a:buClr>
              <a:buSzPct val="120000"/>
              <a:buFont typeface="Arial" panose="020B0604020202020204" pitchFamily="34" charset="0"/>
              <a:buChar char="•"/>
            </a:pPr>
            <a:r>
              <a:rPr lang="en-AU" sz="2800" b="1" dirty="0">
                <a:solidFill>
                  <a:srgbClr val="FFFF00"/>
                </a:solidFill>
                <a:effectLst/>
              </a:rPr>
              <a:t>completely dissociate in solution (e.g. </a:t>
            </a:r>
            <a:r>
              <a:rPr lang="en-AU" sz="2800" b="1" dirty="0" err="1">
                <a:solidFill>
                  <a:srgbClr val="FFFF00"/>
                </a:solidFill>
                <a:effectLst/>
              </a:rPr>
              <a:t>NaOH</a:t>
            </a:r>
            <a:r>
              <a:rPr lang="en-AU" sz="2800" b="1" baseline="-25000" dirty="0">
                <a:solidFill>
                  <a:srgbClr val="FFFF00"/>
                </a:solidFill>
                <a:effectLst/>
              </a:rPr>
              <a:t>(s)</a:t>
            </a:r>
            <a:r>
              <a:rPr lang="en-AU" sz="2800" b="1" dirty="0">
                <a:solidFill>
                  <a:srgbClr val="FFFF00"/>
                </a:solidFill>
                <a:effectLst/>
              </a:rPr>
              <a:t>  →  Na</a:t>
            </a:r>
            <a:r>
              <a:rPr lang="en-AU" sz="2800" b="1" baseline="30000" dirty="0">
                <a:solidFill>
                  <a:srgbClr val="FFFF00"/>
                </a:solidFill>
                <a:effectLst/>
              </a:rPr>
              <a:t>+</a:t>
            </a:r>
            <a:r>
              <a:rPr lang="en-AU" sz="2800" b="1" baseline="-25000" dirty="0">
                <a:solidFill>
                  <a:srgbClr val="FFFF00"/>
                </a:solidFill>
                <a:effectLst/>
              </a:rPr>
              <a:t>(</a:t>
            </a:r>
            <a:r>
              <a:rPr lang="en-AU" sz="2800" b="1" baseline="-25000" dirty="0" err="1">
                <a:solidFill>
                  <a:srgbClr val="FFFF00"/>
                </a:solidFill>
                <a:effectLst/>
              </a:rPr>
              <a:t>aq</a:t>
            </a:r>
            <a:r>
              <a:rPr lang="en-AU" sz="2800" b="1" baseline="-25000" dirty="0">
                <a:solidFill>
                  <a:srgbClr val="FFFF00"/>
                </a:solidFill>
                <a:effectLst/>
              </a:rPr>
              <a:t>)</a:t>
            </a:r>
            <a:r>
              <a:rPr lang="en-AU" sz="2800" b="1" dirty="0">
                <a:solidFill>
                  <a:srgbClr val="FFFF00"/>
                </a:solidFill>
                <a:effectLst/>
              </a:rPr>
              <a:t>  +  OH</a:t>
            </a:r>
            <a:r>
              <a:rPr lang="en-AU" sz="2800" b="1" baseline="30000" dirty="0">
                <a:solidFill>
                  <a:srgbClr val="FFFF00"/>
                </a:solidFill>
                <a:effectLst/>
              </a:rPr>
              <a:t>‒</a:t>
            </a:r>
            <a:r>
              <a:rPr lang="en-AU" sz="2800" b="1" baseline="-25000" dirty="0">
                <a:solidFill>
                  <a:srgbClr val="FFFF00"/>
                </a:solidFill>
                <a:effectLst/>
              </a:rPr>
              <a:t>(</a:t>
            </a:r>
            <a:r>
              <a:rPr lang="en-AU" sz="2800" b="1" baseline="-25000" dirty="0" err="1">
                <a:solidFill>
                  <a:srgbClr val="FFFF00"/>
                </a:solidFill>
                <a:effectLst/>
              </a:rPr>
              <a:t>aq</a:t>
            </a:r>
            <a:r>
              <a:rPr lang="en-AU" sz="2800" b="1" baseline="-25000" dirty="0">
                <a:solidFill>
                  <a:srgbClr val="FFFF00"/>
                </a:solidFill>
                <a:effectLst/>
              </a:rPr>
              <a:t>)</a:t>
            </a:r>
            <a:r>
              <a:rPr lang="en-AU" sz="2800" b="1" dirty="0">
                <a:solidFill>
                  <a:srgbClr val="FFFF00"/>
                </a:solidFill>
                <a:effectLst/>
              </a:rPr>
              <a:t>)</a:t>
            </a:r>
          </a:p>
          <a:p>
            <a:pPr marL="457200" lvl="0" indent="-457200" algn="l">
              <a:buClr>
                <a:srgbClr val="FFFF00"/>
              </a:buClr>
              <a:buSzPct val="120000"/>
              <a:buFont typeface="Arial" panose="020B0604020202020204" pitchFamily="34" charset="0"/>
              <a:buChar char="•"/>
            </a:pPr>
            <a:endParaRPr lang="en-US" sz="2800" b="1" dirty="0">
              <a:solidFill>
                <a:srgbClr val="FFFF00"/>
              </a:solidFill>
              <a:effectLst/>
            </a:endParaRPr>
          </a:p>
          <a:p>
            <a:pPr lvl="0" algn="l">
              <a:buClr>
                <a:srgbClr val="FFFF00"/>
              </a:buClr>
              <a:buSzPct val="120000"/>
            </a:pPr>
            <a:r>
              <a:rPr lang="en-AU" sz="2800" b="1" dirty="0">
                <a:solidFill>
                  <a:srgbClr val="FFFF00"/>
                </a:solidFill>
                <a:effectLst/>
              </a:rPr>
              <a:t>Although not recognised in the Arrhenius theory of acids and bases, (strong) bases can also contain oxide (e.g. Na</a:t>
            </a:r>
            <a:r>
              <a:rPr lang="en-AU" sz="2800" b="1" baseline="-25000" dirty="0">
                <a:solidFill>
                  <a:srgbClr val="FFFF00"/>
                </a:solidFill>
                <a:effectLst/>
              </a:rPr>
              <a:t>2</a:t>
            </a:r>
            <a:r>
              <a:rPr lang="en-AU" sz="2800" b="1" dirty="0">
                <a:solidFill>
                  <a:srgbClr val="FFFF00"/>
                </a:solidFill>
                <a:effectLst/>
              </a:rPr>
              <a:t>O, </a:t>
            </a:r>
            <a:r>
              <a:rPr lang="en-AU" sz="2800" b="1" dirty="0" err="1">
                <a:solidFill>
                  <a:srgbClr val="FFFF00"/>
                </a:solidFill>
                <a:effectLst/>
              </a:rPr>
              <a:t>CaO</a:t>
            </a:r>
            <a:r>
              <a:rPr lang="en-AU" sz="2800" b="1" dirty="0">
                <a:solidFill>
                  <a:srgbClr val="FFFF00"/>
                </a:solidFill>
                <a:effectLst/>
              </a:rPr>
              <a:t>, </a:t>
            </a:r>
            <a:r>
              <a:rPr lang="en-AU" sz="2800" b="1" dirty="0" err="1">
                <a:solidFill>
                  <a:srgbClr val="FFFF00"/>
                </a:solidFill>
                <a:effectLst/>
              </a:rPr>
              <a:t>etc</a:t>
            </a:r>
            <a:r>
              <a:rPr lang="en-AU" sz="2800" b="1" dirty="0">
                <a:solidFill>
                  <a:srgbClr val="FFFF00"/>
                </a:solidFill>
                <a:effectLst/>
              </a:rPr>
              <a:t>).</a:t>
            </a:r>
          </a:p>
          <a:p>
            <a:pPr lvl="0" algn="l">
              <a:buClr>
                <a:srgbClr val="FFFF00"/>
              </a:buClr>
              <a:buSzPct val="120000"/>
            </a:pPr>
            <a:endParaRPr lang="en-US" sz="2800" b="1" dirty="0">
              <a:solidFill>
                <a:srgbClr val="FFFF00"/>
              </a:solidFill>
              <a:effectLst/>
            </a:endParaRPr>
          </a:p>
          <a:p>
            <a:pPr lvl="0" algn="l">
              <a:buClr>
                <a:srgbClr val="FFFF00"/>
              </a:buClr>
              <a:buSzPct val="120000"/>
            </a:pPr>
            <a:r>
              <a:rPr lang="en-AU" sz="2800" b="1" dirty="0">
                <a:solidFill>
                  <a:srgbClr val="FFFF00"/>
                </a:solidFill>
                <a:effectLst/>
              </a:rPr>
              <a:t>In general acids turn blue litmus (an indicator paper) red and taste sour. They conduct an electric current but it depends on the strength of the acid. </a:t>
            </a:r>
          </a:p>
        </p:txBody>
      </p:sp>
    </p:spTree>
    <p:extLst>
      <p:ext uri="{BB962C8B-B14F-4D97-AF65-F5344CB8AC3E}">
        <p14:creationId xmlns:p14="http://schemas.microsoft.com/office/powerpoint/2010/main" val="404478339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512" y="0"/>
            <a:ext cx="9144000" cy="6669360"/>
          </a:xfrm>
        </p:spPr>
        <p:txBody>
          <a:bodyPr>
            <a:normAutofit/>
          </a:bodyPr>
          <a:lstStyle/>
          <a:p>
            <a:pPr algn="l"/>
            <a:r>
              <a:rPr lang="en-AU" sz="2800" b="1" dirty="0">
                <a:solidFill>
                  <a:srgbClr val="FFFF00"/>
                </a:solidFill>
                <a:effectLst/>
              </a:rPr>
              <a:t>Bases, on the other hand, turn red litmus blue, taste bitter, will also conduct an electric current and can have a slippery, soapy feel.</a:t>
            </a:r>
          </a:p>
          <a:p>
            <a:pPr algn="l"/>
            <a:endParaRPr lang="en-AU" sz="2800" b="1" dirty="0">
              <a:solidFill>
                <a:srgbClr val="FFFF00"/>
              </a:solidFill>
              <a:effectLst/>
            </a:endParaRPr>
          </a:p>
          <a:p>
            <a:pPr algn="l"/>
            <a:r>
              <a:rPr lang="en-AU" sz="2800" b="1" dirty="0">
                <a:solidFill>
                  <a:srgbClr val="FFFF00"/>
                </a:solidFill>
                <a:effectLst/>
              </a:rPr>
              <a:t>General acid and base reactions include:</a:t>
            </a:r>
          </a:p>
          <a:p>
            <a:pPr algn="l"/>
            <a:endParaRPr lang="en-AU" sz="2800" b="1" dirty="0">
              <a:solidFill>
                <a:srgbClr val="FFFF00"/>
              </a:solidFill>
              <a:effectLst/>
            </a:endParaRPr>
          </a:p>
          <a:p>
            <a:pPr marL="457200" indent="-457200" algn="l">
              <a:buClr>
                <a:srgbClr val="FFFF00"/>
              </a:buClr>
              <a:buSzPct val="120000"/>
              <a:buFont typeface="Arial" panose="020B0604020202020204" pitchFamily="34" charset="0"/>
              <a:buChar char="•"/>
            </a:pPr>
            <a:r>
              <a:rPr lang="en-AU" sz="2800" b="1" dirty="0">
                <a:solidFill>
                  <a:srgbClr val="FFFF00"/>
                </a:solidFill>
                <a:effectLst/>
              </a:rPr>
              <a:t>acid + reactive metal  →  salt + hydrogen gas</a:t>
            </a:r>
          </a:p>
          <a:p>
            <a:pPr marL="457200" indent="-457200" algn="l">
              <a:buClr>
                <a:srgbClr val="FFFF00"/>
              </a:buClr>
              <a:buSzPct val="120000"/>
              <a:buFont typeface="Arial" panose="020B0604020202020204" pitchFamily="34" charset="0"/>
              <a:buChar char="•"/>
            </a:pPr>
            <a:r>
              <a:rPr lang="en-AU" sz="2800" b="1" dirty="0">
                <a:solidFill>
                  <a:srgbClr val="FFFF00"/>
                </a:solidFill>
                <a:effectLst/>
              </a:rPr>
              <a:t>acid + metal hydroxide (base)  →  salt + water</a:t>
            </a:r>
          </a:p>
          <a:p>
            <a:pPr marL="457200" indent="-457200" algn="l">
              <a:buClr>
                <a:srgbClr val="FFFF00"/>
              </a:buClr>
              <a:buSzPct val="120000"/>
              <a:buFont typeface="Arial" panose="020B0604020202020204" pitchFamily="34" charset="0"/>
              <a:buChar char="•"/>
            </a:pPr>
            <a:r>
              <a:rPr lang="en-AU" sz="2800" b="1" dirty="0">
                <a:solidFill>
                  <a:srgbClr val="FFFF00"/>
                </a:solidFill>
                <a:effectLst/>
              </a:rPr>
              <a:t>acid + metal oxide (base)  →  salt + water</a:t>
            </a:r>
          </a:p>
          <a:p>
            <a:pPr marL="457200" indent="-457200" algn="l">
              <a:buClr>
                <a:srgbClr val="FFFF00"/>
              </a:buClr>
              <a:buSzPct val="120000"/>
              <a:buFont typeface="Arial" panose="020B0604020202020204" pitchFamily="34" charset="0"/>
              <a:buChar char="•"/>
            </a:pPr>
            <a:r>
              <a:rPr lang="en-AU" sz="2800" b="1" dirty="0">
                <a:solidFill>
                  <a:srgbClr val="FFFF00"/>
                </a:solidFill>
                <a:effectLst/>
              </a:rPr>
              <a:t>acid + metal carbonate  →  salt + carbon dioxide + water</a:t>
            </a:r>
          </a:p>
          <a:p>
            <a:pPr marL="457200" indent="-457200" algn="l">
              <a:buClr>
                <a:srgbClr val="FFFF00"/>
              </a:buClr>
              <a:buSzPct val="120000"/>
              <a:buFont typeface="Arial" panose="020B0604020202020204" pitchFamily="34" charset="0"/>
              <a:buChar char="•"/>
            </a:pPr>
            <a:r>
              <a:rPr lang="en-AU" sz="2800" b="1" dirty="0">
                <a:solidFill>
                  <a:srgbClr val="FFFF00"/>
                </a:solidFill>
                <a:effectLst/>
              </a:rPr>
              <a:t>acid + metal </a:t>
            </a:r>
            <a:r>
              <a:rPr lang="en-AU" sz="2800" b="1" dirty="0" err="1">
                <a:solidFill>
                  <a:srgbClr val="FFFF00"/>
                </a:solidFill>
                <a:effectLst/>
              </a:rPr>
              <a:t>hydrogencarbonate</a:t>
            </a:r>
            <a:r>
              <a:rPr lang="en-AU" sz="2800" b="1" dirty="0">
                <a:solidFill>
                  <a:srgbClr val="FFFF00"/>
                </a:solidFill>
                <a:effectLst/>
              </a:rPr>
              <a:t>  →  salt + carbon dioxide + water</a:t>
            </a:r>
          </a:p>
        </p:txBody>
      </p:sp>
    </p:spTree>
    <p:extLst>
      <p:ext uri="{BB962C8B-B14F-4D97-AF65-F5344CB8AC3E}">
        <p14:creationId xmlns:p14="http://schemas.microsoft.com/office/powerpoint/2010/main" val="189675389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512" y="0"/>
            <a:ext cx="9144000" cy="6669360"/>
          </a:xfrm>
        </p:spPr>
        <p:txBody>
          <a:bodyPr>
            <a:normAutofit/>
          </a:bodyPr>
          <a:lstStyle/>
          <a:p>
            <a:pPr marL="457200" indent="-457200" algn="l">
              <a:buClr>
                <a:srgbClr val="FFFF00"/>
              </a:buClr>
              <a:buSzPct val="120000"/>
              <a:buFont typeface="Arial" panose="020B0604020202020204" pitchFamily="34" charset="0"/>
              <a:buChar char="•"/>
            </a:pPr>
            <a:r>
              <a:rPr lang="en-AU" sz="2800" b="1" dirty="0">
                <a:solidFill>
                  <a:srgbClr val="FFFF00"/>
                </a:solidFill>
                <a:effectLst/>
              </a:rPr>
              <a:t>acid + metal </a:t>
            </a:r>
            <a:r>
              <a:rPr lang="en-AU" sz="2800" b="1" dirty="0" err="1">
                <a:solidFill>
                  <a:srgbClr val="FFFF00"/>
                </a:solidFill>
                <a:effectLst/>
              </a:rPr>
              <a:t>sulfite</a:t>
            </a:r>
            <a:r>
              <a:rPr lang="en-AU" sz="2800" b="1" dirty="0">
                <a:solidFill>
                  <a:srgbClr val="FFFF00"/>
                </a:solidFill>
                <a:effectLst/>
              </a:rPr>
              <a:t>  →  salt + </a:t>
            </a:r>
            <a:r>
              <a:rPr lang="en-AU" sz="2800" b="1" dirty="0" err="1">
                <a:solidFill>
                  <a:srgbClr val="FFFF00"/>
                </a:solidFill>
                <a:effectLst/>
              </a:rPr>
              <a:t>sulfur</a:t>
            </a:r>
            <a:r>
              <a:rPr lang="en-AU" sz="2800" b="1" dirty="0">
                <a:solidFill>
                  <a:srgbClr val="FFFF00"/>
                </a:solidFill>
                <a:effectLst/>
              </a:rPr>
              <a:t> dioxide + water</a:t>
            </a:r>
          </a:p>
          <a:p>
            <a:pPr marL="457200" indent="-457200" algn="l">
              <a:buClr>
                <a:srgbClr val="FFFF00"/>
              </a:buClr>
              <a:buSzPct val="120000"/>
              <a:buFont typeface="Arial" panose="020B0604020202020204" pitchFamily="34" charset="0"/>
              <a:buChar char="•"/>
            </a:pPr>
            <a:r>
              <a:rPr lang="en-AU" sz="2800" b="1" dirty="0">
                <a:solidFill>
                  <a:srgbClr val="FFFF00"/>
                </a:solidFill>
                <a:effectLst/>
              </a:rPr>
              <a:t>base + ammonium salt  →  salt + ammonia + water</a:t>
            </a:r>
          </a:p>
          <a:p>
            <a:pPr marL="457200" indent="-457200" algn="l">
              <a:buClr>
                <a:srgbClr val="FFFF00"/>
              </a:buClr>
              <a:buSzPct val="120000"/>
              <a:buFont typeface="Arial" panose="020B0604020202020204" pitchFamily="34" charset="0"/>
              <a:buChar char="•"/>
            </a:pPr>
            <a:r>
              <a:rPr lang="en-AU" sz="2800" b="1" dirty="0">
                <a:solidFill>
                  <a:srgbClr val="FFFF00"/>
                </a:solidFill>
                <a:effectLst/>
              </a:rPr>
              <a:t>base + non-metal oxide  →  salt + water</a:t>
            </a:r>
          </a:p>
        </p:txBody>
      </p:sp>
    </p:spTree>
    <p:extLst>
      <p:ext uri="{BB962C8B-B14F-4D97-AF65-F5344CB8AC3E}">
        <p14:creationId xmlns:p14="http://schemas.microsoft.com/office/powerpoint/2010/main" val="342482338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41" y="44624"/>
            <a:ext cx="9144000" cy="1008112"/>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AU"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Indicators and pH Scale</a:t>
            </a:r>
          </a:p>
        </p:txBody>
      </p:sp>
      <p:sp>
        <p:nvSpPr>
          <p:cNvPr id="3" name="Subtitle 2"/>
          <p:cNvSpPr>
            <a:spLocks noGrp="1"/>
          </p:cNvSpPr>
          <p:nvPr>
            <p:ph type="subTitle" idx="1"/>
          </p:nvPr>
        </p:nvSpPr>
        <p:spPr>
          <a:xfrm>
            <a:off x="30266" y="1124744"/>
            <a:ext cx="9144000" cy="1944216"/>
          </a:xfrm>
        </p:spPr>
        <p:txBody>
          <a:bodyPr>
            <a:normAutofit/>
          </a:bodyPr>
          <a:lstStyle/>
          <a:p>
            <a:pPr algn="l"/>
            <a:r>
              <a:rPr lang="en-AU" sz="2800" b="1" dirty="0">
                <a:solidFill>
                  <a:srgbClr val="FFFF00"/>
                </a:solidFill>
                <a:effectLst/>
              </a:rPr>
              <a:t>An indicator is a solution that changes colour depending on the acidity of the solution it is added to. </a:t>
            </a:r>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492896"/>
            <a:ext cx="5616624" cy="3384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7092280" y="5886259"/>
            <a:ext cx="939681" cy="253916"/>
          </a:xfrm>
          <a:prstGeom prst="rect">
            <a:avLst/>
          </a:prstGeom>
          <a:noFill/>
        </p:spPr>
        <p:txBody>
          <a:bodyPr wrap="none" rtlCol="0">
            <a:spAutoFit/>
          </a:bodyPr>
          <a:lstStyle/>
          <a:p>
            <a:r>
              <a:rPr lang="en-AU" sz="1050" dirty="0">
                <a:solidFill>
                  <a:srgbClr val="FFFF00"/>
                </a:solidFill>
              </a:rPr>
              <a:t>(</a:t>
            </a:r>
            <a:r>
              <a:rPr lang="en-US" sz="1050" dirty="0">
                <a:solidFill>
                  <a:srgbClr val="FFFF00"/>
                </a:solidFill>
              </a:rPr>
              <a:t>Wong 2013</a:t>
            </a:r>
            <a:r>
              <a:rPr lang="en-AU" sz="1050" dirty="0">
                <a:solidFill>
                  <a:srgbClr val="FFFF00"/>
                </a:solidFill>
              </a:rPr>
              <a:t>)</a:t>
            </a:r>
            <a:endParaRPr lang="en-AU" dirty="0">
              <a:solidFill>
                <a:srgbClr val="FFFF00"/>
              </a:solidFill>
            </a:endParaRPr>
          </a:p>
        </p:txBody>
      </p:sp>
    </p:spTree>
    <p:extLst>
      <p:ext uri="{BB962C8B-B14F-4D97-AF65-F5344CB8AC3E}">
        <p14:creationId xmlns:p14="http://schemas.microsoft.com/office/powerpoint/2010/main" val="265142955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30"/>
                                        </p:tgtEl>
                                        <p:attrNameLst>
                                          <p:attrName>style.visibility</p:attrName>
                                        </p:attrNameLst>
                                      </p:cBhvr>
                                      <p:to>
                                        <p:strVal val="visible"/>
                                      </p:to>
                                    </p:set>
                                    <p:anim calcmode="lin" valueType="num">
                                      <p:cBhvr additive="base">
                                        <p:cTn id="13" dur="500" fill="hold"/>
                                        <p:tgtEl>
                                          <p:spTgt spid="1030"/>
                                        </p:tgtEl>
                                        <p:attrNameLst>
                                          <p:attrName>ppt_x</p:attrName>
                                        </p:attrNameLst>
                                      </p:cBhvr>
                                      <p:tavLst>
                                        <p:tav tm="0">
                                          <p:val>
                                            <p:strVal val="#ppt_x"/>
                                          </p:val>
                                        </p:tav>
                                        <p:tav tm="100000">
                                          <p:val>
                                            <p:strVal val="#ppt_x"/>
                                          </p:val>
                                        </p:tav>
                                      </p:tavLst>
                                    </p:anim>
                                    <p:anim calcmode="lin" valueType="num">
                                      <p:cBhvr additive="base">
                                        <p:cTn id="14"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6380"/>
            <a:ext cx="9144000" cy="1944216"/>
          </a:xfrm>
        </p:spPr>
        <p:txBody>
          <a:bodyPr>
            <a:normAutofit/>
          </a:bodyPr>
          <a:lstStyle/>
          <a:p>
            <a:pPr algn="l"/>
            <a:r>
              <a:rPr lang="en-AU" sz="2800" b="1" dirty="0">
                <a:solidFill>
                  <a:srgbClr val="FFFF00"/>
                </a:solidFill>
                <a:effectLst/>
              </a:rPr>
              <a:t>Universal indicator is a mixture of indicators that changes colour over the pH scale from 1 – 14.</a:t>
            </a:r>
          </a:p>
        </p:txBody>
      </p:sp>
      <p:pic>
        <p:nvPicPr>
          <p:cNvPr id="1028" name="Picture 4" descr="http://img1.mnimgs.com/img/study_content/lp/1/10/10/146/356/856/210/2.6.08_sonali_chemistry_10.2.2.2.1_SJT_SG_html_mfe6742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96752"/>
            <a:ext cx="5058125" cy="172819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100914" y="2924945"/>
            <a:ext cx="1064715" cy="261610"/>
          </a:xfrm>
          <a:prstGeom prst="rect">
            <a:avLst/>
          </a:prstGeom>
          <a:noFill/>
        </p:spPr>
        <p:txBody>
          <a:bodyPr wrap="none" rtlCol="0">
            <a:spAutoFit/>
          </a:bodyPr>
          <a:lstStyle/>
          <a:p>
            <a:r>
              <a:rPr lang="en-AU" sz="1050" dirty="0">
                <a:solidFill>
                  <a:srgbClr val="FFFF00"/>
                </a:solidFill>
              </a:rPr>
              <a:t>(</a:t>
            </a:r>
            <a:r>
              <a:rPr lang="en-US" sz="1050" dirty="0">
                <a:solidFill>
                  <a:srgbClr val="FFFF00"/>
                </a:solidFill>
              </a:rPr>
              <a:t>Pandey 2013</a:t>
            </a:r>
            <a:r>
              <a:rPr lang="en-AU" sz="1050" dirty="0">
                <a:solidFill>
                  <a:srgbClr val="FFFF00"/>
                </a:solidFill>
              </a:rPr>
              <a:t>)</a:t>
            </a:r>
            <a:endParaRPr lang="en-AU" dirty="0">
              <a:solidFill>
                <a:srgbClr val="FFFF00"/>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1844824"/>
            <a:ext cx="3674766" cy="1789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7060555" y="3705863"/>
            <a:ext cx="1906291" cy="246221"/>
          </a:xfrm>
          <a:prstGeom prst="rect">
            <a:avLst/>
          </a:prstGeom>
          <a:noFill/>
        </p:spPr>
        <p:txBody>
          <a:bodyPr wrap="none" rtlCol="0">
            <a:spAutoFit/>
          </a:bodyPr>
          <a:lstStyle/>
          <a:p>
            <a:r>
              <a:rPr lang="en-AU" sz="1000" dirty="0">
                <a:solidFill>
                  <a:srgbClr val="FFFF00"/>
                </a:solidFill>
              </a:rPr>
              <a:t>(</a:t>
            </a:r>
            <a:r>
              <a:rPr lang="en-US" sz="1000" dirty="0">
                <a:solidFill>
                  <a:srgbClr val="FFFF00"/>
                </a:solidFill>
              </a:rPr>
              <a:t>Universe of Science, </a:t>
            </a:r>
            <a:r>
              <a:rPr lang="en-US" sz="1000" dirty="0" err="1">
                <a:solidFill>
                  <a:srgbClr val="FFFF00"/>
                </a:solidFill>
              </a:rPr>
              <a:t>Inc</a:t>
            </a:r>
            <a:r>
              <a:rPr lang="en-US" sz="1000" dirty="0">
                <a:solidFill>
                  <a:srgbClr val="FFFF00"/>
                </a:solidFill>
              </a:rPr>
              <a:t> 2007</a:t>
            </a:r>
            <a:r>
              <a:rPr lang="en-AU" sz="1000" dirty="0">
                <a:solidFill>
                  <a:srgbClr val="FFFF00"/>
                </a:solidFill>
              </a:rPr>
              <a:t>)</a:t>
            </a:r>
            <a:endParaRPr lang="en-AU" dirty="0">
              <a:solidFill>
                <a:srgbClr val="FFFF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099327335"/>
              </p:ext>
            </p:extLst>
          </p:nvPr>
        </p:nvGraphicFramePr>
        <p:xfrm>
          <a:off x="1259633" y="3705862"/>
          <a:ext cx="5832648" cy="2604504"/>
        </p:xfrm>
        <a:graphic>
          <a:graphicData uri="http://schemas.openxmlformats.org/drawingml/2006/table">
            <a:tbl>
              <a:tblPr firstRow="1" firstCol="1" bandRow="1">
                <a:tableStyleId>{5C22544A-7EE6-4342-B048-85BDC9FD1C3A}</a:tableStyleId>
              </a:tblPr>
              <a:tblGrid>
                <a:gridCol w="1715343">
                  <a:extLst>
                    <a:ext uri="{9D8B030D-6E8A-4147-A177-3AD203B41FA5}">
                      <a16:colId xmlns="" xmlns:a16="http://schemas.microsoft.com/office/drawing/2014/main" val="20000"/>
                    </a:ext>
                  </a:extLst>
                </a:gridCol>
                <a:gridCol w="2226878">
                  <a:extLst>
                    <a:ext uri="{9D8B030D-6E8A-4147-A177-3AD203B41FA5}">
                      <a16:colId xmlns="" xmlns:a16="http://schemas.microsoft.com/office/drawing/2014/main" val="20001"/>
                    </a:ext>
                  </a:extLst>
                </a:gridCol>
                <a:gridCol w="1890427">
                  <a:extLst>
                    <a:ext uri="{9D8B030D-6E8A-4147-A177-3AD203B41FA5}">
                      <a16:colId xmlns="" xmlns:a16="http://schemas.microsoft.com/office/drawing/2014/main" val="20002"/>
                    </a:ext>
                  </a:extLst>
                </a:gridCol>
              </a:tblGrid>
              <a:tr h="433044">
                <a:tc>
                  <a:txBody>
                    <a:bodyPr/>
                    <a:lstStyle/>
                    <a:p>
                      <a:pPr algn="ctr">
                        <a:lnSpc>
                          <a:spcPct val="115000"/>
                        </a:lnSpc>
                        <a:spcAft>
                          <a:spcPts val="0"/>
                        </a:spcAft>
                      </a:pPr>
                      <a:r>
                        <a:rPr lang="en-AU" sz="2000" b="1" dirty="0">
                          <a:effectLst/>
                        </a:rPr>
                        <a:t>pH Range</a:t>
                      </a:r>
                      <a:endParaRPr lang="en-AU" sz="1800" b="1"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AU" sz="2000" b="1" dirty="0">
                          <a:effectLst/>
                        </a:rPr>
                        <a:t>Description</a:t>
                      </a:r>
                      <a:endParaRPr lang="en-AU" sz="1800" b="1"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AU" sz="2000" b="1">
                          <a:effectLst/>
                        </a:rPr>
                        <a:t>Colour</a:t>
                      </a:r>
                      <a:endParaRPr lang="en-AU" sz="1800" b="1">
                        <a:effectLst/>
                        <a:latin typeface="Calibri"/>
                        <a:ea typeface="Calibri"/>
                        <a:cs typeface="Times New Roman"/>
                      </a:endParaRPr>
                    </a:p>
                  </a:txBody>
                  <a:tcPr marL="68580" marR="68580" marT="0" marB="0"/>
                </a:tc>
                <a:extLst>
                  <a:ext uri="{0D108BD9-81ED-4DB2-BD59-A6C34878D82A}">
                    <a16:rowId xmlns="" xmlns:a16="http://schemas.microsoft.com/office/drawing/2014/main" val="10000"/>
                  </a:ext>
                </a:extLst>
              </a:tr>
              <a:tr h="434292">
                <a:tc>
                  <a:txBody>
                    <a:bodyPr/>
                    <a:lstStyle/>
                    <a:p>
                      <a:pPr algn="ctr">
                        <a:lnSpc>
                          <a:spcPct val="115000"/>
                        </a:lnSpc>
                        <a:spcAft>
                          <a:spcPts val="0"/>
                        </a:spcAft>
                      </a:pPr>
                      <a:r>
                        <a:rPr lang="en-AU" sz="2000" b="1" dirty="0">
                          <a:effectLst/>
                        </a:rPr>
                        <a:t>&lt;3</a:t>
                      </a:r>
                      <a:endParaRPr lang="en-AU" sz="1800" b="1"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AU" sz="2000" b="1" dirty="0">
                          <a:effectLst/>
                        </a:rPr>
                        <a:t>strong acid</a:t>
                      </a:r>
                      <a:endParaRPr lang="en-AU" sz="1800" b="1"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AU" sz="2000" b="1">
                          <a:effectLst/>
                        </a:rPr>
                        <a:t>red</a:t>
                      </a:r>
                      <a:endParaRPr lang="en-AU" sz="1800" b="1">
                        <a:effectLst/>
                        <a:latin typeface="Calibri"/>
                        <a:ea typeface="Calibri"/>
                        <a:cs typeface="Times New Roman"/>
                      </a:endParaRPr>
                    </a:p>
                  </a:txBody>
                  <a:tcPr marL="68580" marR="68580" marT="0" marB="0"/>
                </a:tc>
                <a:extLst>
                  <a:ext uri="{0D108BD9-81ED-4DB2-BD59-A6C34878D82A}">
                    <a16:rowId xmlns="" xmlns:a16="http://schemas.microsoft.com/office/drawing/2014/main" val="10001"/>
                  </a:ext>
                </a:extLst>
              </a:tr>
              <a:tr h="434292">
                <a:tc>
                  <a:txBody>
                    <a:bodyPr/>
                    <a:lstStyle/>
                    <a:p>
                      <a:pPr algn="ctr">
                        <a:lnSpc>
                          <a:spcPct val="115000"/>
                        </a:lnSpc>
                        <a:spcAft>
                          <a:spcPts val="0"/>
                        </a:spcAft>
                      </a:pPr>
                      <a:r>
                        <a:rPr lang="en-AU" sz="2000" b="1">
                          <a:effectLst/>
                        </a:rPr>
                        <a:t>3-6</a:t>
                      </a:r>
                      <a:endParaRPr lang="en-AU" sz="1800" b="1">
                        <a:effectLst/>
                        <a:latin typeface="Calibri"/>
                        <a:ea typeface="Calibri"/>
                        <a:cs typeface="Times New Roman"/>
                      </a:endParaRPr>
                    </a:p>
                  </a:txBody>
                  <a:tcPr marL="68580" marR="68580" marT="0" marB="0"/>
                </a:tc>
                <a:tc>
                  <a:txBody>
                    <a:bodyPr/>
                    <a:lstStyle/>
                    <a:p>
                      <a:pPr algn="ctr">
                        <a:lnSpc>
                          <a:spcPct val="115000"/>
                        </a:lnSpc>
                        <a:spcAft>
                          <a:spcPts val="0"/>
                        </a:spcAft>
                      </a:pPr>
                      <a:r>
                        <a:rPr lang="en-AU" sz="2000" b="1" dirty="0">
                          <a:effectLst/>
                        </a:rPr>
                        <a:t>weak acid</a:t>
                      </a:r>
                      <a:endParaRPr lang="en-AU" sz="1800" b="1"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AU" sz="2000" b="1" dirty="0">
                          <a:effectLst/>
                        </a:rPr>
                        <a:t>orange/yellow</a:t>
                      </a:r>
                      <a:endParaRPr lang="en-AU" sz="1800" b="1" dirty="0">
                        <a:effectLst/>
                        <a:latin typeface="Calibri"/>
                        <a:ea typeface="Calibri"/>
                        <a:cs typeface="Times New Roman"/>
                      </a:endParaRPr>
                    </a:p>
                  </a:txBody>
                  <a:tcPr marL="68580" marR="68580" marT="0" marB="0"/>
                </a:tc>
                <a:extLst>
                  <a:ext uri="{0D108BD9-81ED-4DB2-BD59-A6C34878D82A}">
                    <a16:rowId xmlns="" xmlns:a16="http://schemas.microsoft.com/office/drawing/2014/main" val="10002"/>
                  </a:ext>
                </a:extLst>
              </a:tr>
              <a:tr h="434292">
                <a:tc>
                  <a:txBody>
                    <a:bodyPr/>
                    <a:lstStyle/>
                    <a:p>
                      <a:pPr algn="ctr">
                        <a:lnSpc>
                          <a:spcPct val="115000"/>
                        </a:lnSpc>
                        <a:spcAft>
                          <a:spcPts val="0"/>
                        </a:spcAft>
                      </a:pPr>
                      <a:r>
                        <a:rPr lang="en-AU" sz="2000" b="1">
                          <a:effectLst/>
                        </a:rPr>
                        <a:t>7</a:t>
                      </a:r>
                      <a:endParaRPr lang="en-AU" sz="1800" b="1">
                        <a:effectLst/>
                        <a:latin typeface="Calibri"/>
                        <a:ea typeface="Calibri"/>
                        <a:cs typeface="Times New Roman"/>
                      </a:endParaRPr>
                    </a:p>
                  </a:txBody>
                  <a:tcPr marL="68580" marR="68580" marT="0" marB="0"/>
                </a:tc>
                <a:tc>
                  <a:txBody>
                    <a:bodyPr/>
                    <a:lstStyle/>
                    <a:p>
                      <a:pPr algn="ctr">
                        <a:lnSpc>
                          <a:spcPct val="115000"/>
                        </a:lnSpc>
                        <a:spcAft>
                          <a:spcPts val="0"/>
                        </a:spcAft>
                      </a:pPr>
                      <a:r>
                        <a:rPr lang="en-AU" sz="2000" b="1">
                          <a:effectLst/>
                        </a:rPr>
                        <a:t>neutral</a:t>
                      </a:r>
                      <a:endParaRPr lang="en-AU" sz="1800" b="1">
                        <a:effectLst/>
                        <a:latin typeface="Calibri"/>
                        <a:ea typeface="Calibri"/>
                        <a:cs typeface="Times New Roman"/>
                      </a:endParaRPr>
                    </a:p>
                  </a:txBody>
                  <a:tcPr marL="68580" marR="68580" marT="0" marB="0"/>
                </a:tc>
                <a:tc>
                  <a:txBody>
                    <a:bodyPr/>
                    <a:lstStyle/>
                    <a:p>
                      <a:pPr algn="ctr">
                        <a:lnSpc>
                          <a:spcPct val="115000"/>
                        </a:lnSpc>
                        <a:spcAft>
                          <a:spcPts val="0"/>
                        </a:spcAft>
                      </a:pPr>
                      <a:r>
                        <a:rPr lang="en-AU" sz="2000" b="1" dirty="0">
                          <a:effectLst/>
                        </a:rPr>
                        <a:t>green</a:t>
                      </a:r>
                      <a:endParaRPr lang="en-AU" sz="1800" b="1" dirty="0">
                        <a:effectLst/>
                        <a:latin typeface="Calibri"/>
                        <a:ea typeface="Calibri"/>
                        <a:cs typeface="Times New Roman"/>
                      </a:endParaRPr>
                    </a:p>
                  </a:txBody>
                  <a:tcPr marL="68580" marR="68580" marT="0" marB="0"/>
                </a:tc>
                <a:extLst>
                  <a:ext uri="{0D108BD9-81ED-4DB2-BD59-A6C34878D82A}">
                    <a16:rowId xmlns="" xmlns:a16="http://schemas.microsoft.com/office/drawing/2014/main" val="10003"/>
                  </a:ext>
                </a:extLst>
              </a:tr>
              <a:tr h="434292">
                <a:tc>
                  <a:txBody>
                    <a:bodyPr/>
                    <a:lstStyle/>
                    <a:p>
                      <a:pPr algn="ctr">
                        <a:lnSpc>
                          <a:spcPct val="115000"/>
                        </a:lnSpc>
                        <a:spcAft>
                          <a:spcPts val="0"/>
                        </a:spcAft>
                      </a:pPr>
                      <a:r>
                        <a:rPr lang="en-AU" sz="2000" b="1">
                          <a:effectLst/>
                        </a:rPr>
                        <a:t>8-11</a:t>
                      </a:r>
                      <a:endParaRPr lang="en-AU" sz="1800" b="1">
                        <a:effectLst/>
                        <a:latin typeface="Calibri"/>
                        <a:ea typeface="Calibri"/>
                        <a:cs typeface="Times New Roman"/>
                      </a:endParaRPr>
                    </a:p>
                  </a:txBody>
                  <a:tcPr marL="68580" marR="68580" marT="0" marB="0"/>
                </a:tc>
                <a:tc>
                  <a:txBody>
                    <a:bodyPr/>
                    <a:lstStyle/>
                    <a:p>
                      <a:pPr algn="ctr">
                        <a:lnSpc>
                          <a:spcPct val="115000"/>
                        </a:lnSpc>
                        <a:spcAft>
                          <a:spcPts val="0"/>
                        </a:spcAft>
                      </a:pPr>
                      <a:r>
                        <a:rPr lang="en-AU" sz="2000" b="1">
                          <a:effectLst/>
                        </a:rPr>
                        <a:t>weak base</a:t>
                      </a:r>
                      <a:endParaRPr lang="en-AU" sz="1800" b="1">
                        <a:effectLst/>
                        <a:latin typeface="Calibri"/>
                        <a:ea typeface="Calibri"/>
                        <a:cs typeface="Times New Roman"/>
                      </a:endParaRPr>
                    </a:p>
                  </a:txBody>
                  <a:tcPr marL="68580" marR="68580" marT="0" marB="0"/>
                </a:tc>
                <a:tc>
                  <a:txBody>
                    <a:bodyPr/>
                    <a:lstStyle/>
                    <a:p>
                      <a:pPr algn="ctr">
                        <a:lnSpc>
                          <a:spcPct val="115000"/>
                        </a:lnSpc>
                        <a:spcAft>
                          <a:spcPts val="0"/>
                        </a:spcAft>
                      </a:pPr>
                      <a:r>
                        <a:rPr lang="en-AU" sz="2000" b="1" dirty="0">
                          <a:effectLst/>
                        </a:rPr>
                        <a:t>blue</a:t>
                      </a:r>
                      <a:endParaRPr lang="en-AU" sz="1800" b="1" dirty="0">
                        <a:effectLst/>
                        <a:latin typeface="Calibri"/>
                        <a:ea typeface="Calibri"/>
                        <a:cs typeface="Times New Roman"/>
                      </a:endParaRPr>
                    </a:p>
                  </a:txBody>
                  <a:tcPr marL="68580" marR="68580" marT="0" marB="0"/>
                </a:tc>
                <a:extLst>
                  <a:ext uri="{0D108BD9-81ED-4DB2-BD59-A6C34878D82A}">
                    <a16:rowId xmlns="" xmlns:a16="http://schemas.microsoft.com/office/drawing/2014/main" val="10004"/>
                  </a:ext>
                </a:extLst>
              </a:tr>
              <a:tr h="434292">
                <a:tc>
                  <a:txBody>
                    <a:bodyPr/>
                    <a:lstStyle/>
                    <a:p>
                      <a:pPr algn="ctr">
                        <a:lnSpc>
                          <a:spcPct val="115000"/>
                        </a:lnSpc>
                        <a:spcAft>
                          <a:spcPts val="0"/>
                        </a:spcAft>
                      </a:pPr>
                      <a:r>
                        <a:rPr lang="en-AU" sz="2000" b="1">
                          <a:effectLst/>
                        </a:rPr>
                        <a:t>&gt;11</a:t>
                      </a:r>
                      <a:endParaRPr lang="en-AU" sz="1800" b="1">
                        <a:effectLst/>
                        <a:latin typeface="Calibri"/>
                        <a:ea typeface="Calibri"/>
                        <a:cs typeface="Times New Roman"/>
                      </a:endParaRPr>
                    </a:p>
                  </a:txBody>
                  <a:tcPr marL="68580" marR="68580" marT="0" marB="0"/>
                </a:tc>
                <a:tc>
                  <a:txBody>
                    <a:bodyPr/>
                    <a:lstStyle/>
                    <a:p>
                      <a:pPr algn="ctr">
                        <a:lnSpc>
                          <a:spcPct val="115000"/>
                        </a:lnSpc>
                        <a:spcAft>
                          <a:spcPts val="0"/>
                        </a:spcAft>
                      </a:pPr>
                      <a:r>
                        <a:rPr lang="en-AU" sz="2000" b="1">
                          <a:effectLst/>
                        </a:rPr>
                        <a:t>strong base</a:t>
                      </a:r>
                      <a:endParaRPr lang="en-AU" sz="1800" b="1">
                        <a:effectLst/>
                        <a:latin typeface="Calibri"/>
                        <a:ea typeface="Calibri"/>
                        <a:cs typeface="Times New Roman"/>
                      </a:endParaRPr>
                    </a:p>
                  </a:txBody>
                  <a:tcPr marL="68580" marR="68580" marT="0" marB="0"/>
                </a:tc>
                <a:tc>
                  <a:txBody>
                    <a:bodyPr/>
                    <a:lstStyle/>
                    <a:p>
                      <a:pPr algn="ctr">
                        <a:lnSpc>
                          <a:spcPct val="115000"/>
                        </a:lnSpc>
                        <a:spcAft>
                          <a:spcPts val="0"/>
                        </a:spcAft>
                      </a:pPr>
                      <a:r>
                        <a:rPr lang="en-AU" sz="2000" b="1" dirty="0">
                          <a:effectLst/>
                        </a:rPr>
                        <a:t>violet/purple</a:t>
                      </a:r>
                      <a:endParaRPr lang="en-AU" sz="1800" b="1" dirty="0">
                        <a:effectLst/>
                        <a:latin typeface="Calibri"/>
                        <a:ea typeface="Calibri"/>
                        <a:cs typeface="Times New Roman"/>
                      </a:endParaRPr>
                    </a:p>
                  </a:txBody>
                  <a:tcPr marL="68580" marR="68580" marT="0" marB="0"/>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316497516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anim calcmode="lin" valueType="num">
                                      <p:cBhvr additive="base">
                                        <p:cTn id="13" dur="500" fill="hold"/>
                                        <p:tgtEl>
                                          <p:spTgt spid="1028"/>
                                        </p:tgtEl>
                                        <p:attrNameLst>
                                          <p:attrName>ppt_x</p:attrName>
                                        </p:attrNameLst>
                                      </p:cBhvr>
                                      <p:tavLst>
                                        <p:tav tm="0">
                                          <p:val>
                                            <p:strVal val="#ppt_x"/>
                                          </p:val>
                                        </p:tav>
                                        <p:tav tm="100000">
                                          <p:val>
                                            <p:strVal val="#ppt_x"/>
                                          </p:val>
                                        </p:tav>
                                      </p:tavLst>
                                    </p:anim>
                                    <p:anim calcmode="lin" valueType="num">
                                      <p:cBhvr additive="base">
                                        <p:cTn id="14"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9"/>
                                        </p:tgtEl>
                                        <p:attrNameLst>
                                          <p:attrName>style.visibility</p:attrName>
                                        </p:attrNameLst>
                                      </p:cBhvr>
                                      <p:to>
                                        <p:strVal val="visible"/>
                                      </p:to>
                                    </p:set>
                                    <p:anim calcmode="lin" valueType="num">
                                      <p:cBhvr additive="base">
                                        <p:cTn id="25" dur="500" fill="hold"/>
                                        <p:tgtEl>
                                          <p:spTgt spid="1029"/>
                                        </p:tgtEl>
                                        <p:attrNameLst>
                                          <p:attrName>ppt_x</p:attrName>
                                        </p:attrNameLst>
                                      </p:cBhvr>
                                      <p:tavLst>
                                        <p:tav tm="0">
                                          <p:val>
                                            <p:strVal val="#ppt_x"/>
                                          </p:val>
                                        </p:tav>
                                        <p:tav tm="100000">
                                          <p:val>
                                            <p:strVal val="#ppt_x"/>
                                          </p:val>
                                        </p:tav>
                                      </p:tavLst>
                                    </p:anim>
                                    <p:anim calcmode="lin" valueType="num">
                                      <p:cBhvr additive="base">
                                        <p:cTn id="26" dur="500" fill="hold"/>
                                        <p:tgtEl>
                                          <p:spTgt spid="102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6380"/>
            <a:ext cx="9144000" cy="6364948"/>
          </a:xfrm>
        </p:spPr>
        <p:txBody>
          <a:bodyPr>
            <a:normAutofit/>
          </a:bodyPr>
          <a:lstStyle/>
          <a:p>
            <a:pPr algn="l"/>
            <a:r>
              <a:rPr lang="en-AU" sz="2800" b="1" dirty="0">
                <a:solidFill>
                  <a:srgbClr val="FFFF00"/>
                </a:solidFill>
                <a:effectLst/>
              </a:rPr>
              <a:t>Universal indicator can be used to help determine whether a solution is acidic, basic or neutral. </a:t>
            </a:r>
          </a:p>
          <a:p>
            <a:pPr algn="l"/>
            <a:endParaRPr lang="en-AU" sz="2800" b="1" dirty="0">
              <a:solidFill>
                <a:srgbClr val="FFFF00"/>
              </a:solidFill>
              <a:effectLst/>
            </a:endParaRPr>
          </a:p>
          <a:p>
            <a:pPr algn="l"/>
            <a:r>
              <a:rPr lang="en-AU" sz="2800" b="1" dirty="0">
                <a:solidFill>
                  <a:srgbClr val="FFFF00"/>
                </a:solidFill>
                <a:effectLst/>
              </a:rPr>
              <a:t>The pH scale is dependent on the concentration of hydrogen ions in solution. It is calculated using the formula pH = ‒log</a:t>
            </a:r>
            <a:r>
              <a:rPr lang="en-AU" sz="2800" b="1" baseline="-25000" dirty="0">
                <a:solidFill>
                  <a:srgbClr val="FFFF00"/>
                </a:solidFill>
                <a:effectLst/>
              </a:rPr>
              <a:t>10</a:t>
            </a:r>
            <a:r>
              <a:rPr lang="en-AU" sz="2800" b="1" dirty="0">
                <a:solidFill>
                  <a:srgbClr val="FFFF00"/>
                </a:solidFill>
                <a:effectLst/>
              </a:rPr>
              <a:t>[H</a:t>
            </a:r>
            <a:r>
              <a:rPr lang="en-AU" sz="2800" b="1" baseline="30000" dirty="0">
                <a:solidFill>
                  <a:srgbClr val="FFFF00"/>
                </a:solidFill>
                <a:effectLst/>
              </a:rPr>
              <a:t>+</a:t>
            </a:r>
            <a:r>
              <a:rPr lang="en-AU" sz="2800" b="1" dirty="0">
                <a:solidFill>
                  <a:srgbClr val="FFFF00"/>
                </a:solidFill>
                <a:effectLst/>
              </a:rPr>
              <a:t>]. </a:t>
            </a:r>
          </a:p>
          <a:p>
            <a:pPr algn="l"/>
            <a:endParaRPr lang="en-AU" sz="2800" b="1" dirty="0">
              <a:solidFill>
                <a:srgbClr val="FFFF00"/>
              </a:solidFill>
              <a:effectLst/>
            </a:endParaRPr>
          </a:p>
          <a:p>
            <a:pPr algn="l"/>
            <a:r>
              <a:rPr lang="en-AU" sz="2800" b="1" dirty="0">
                <a:solidFill>
                  <a:srgbClr val="FFFF00"/>
                </a:solidFill>
                <a:effectLst/>
              </a:rPr>
              <a:t>The greater the concentration of hydrogen ions, the more acidic the solution (and the lower the pH). </a:t>
            </a:r>
          </a:p>
          <a:p>
            <a:pPr algn="l"/>
            <a:endParaRPr lang="en-AU" sz="2800" b="1" dirty="0">
              <a:solidFill>
                <a:srgbClr val="FFFF00"/>
              </a:solidFill>
              <a:effectLst/>
            </a:endParaRPr>
          </a:p>
          <a:p>
            <a:pPr algn="l"/>
            <a:r>
              <a:rPr lang="en-AU" sz="2800" b="1" dirty="0">
                <a:solidFill>
                  <a:srgbClr val="FFFF00"/>
                </a:solidFill>
                <a:effectLst/>
              </a:rPr>
              <a:t>The lesser the concentration of hydrogen ions, the more basic the solution (and the higher the pH).</a:t>
            </a:r>
          </a:p>
        </p:txBody>
      </p:sp>
    </p:spTree>
    <p:extLst>
      <p:ext uri="{BB962C8B-B14F-4D97-AF65-F5344CB8AC3E}">
        <p14:creationId xmlns:p14="http://schemas.microsoft.com/office/powerpoint/2010/main" val="108336852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2276872"/>
          </a:xfrm>
        </p:spPr>
        <p:txBody>
          <a:bodyPr>
            <a:normAutofit/>
          </a:bodyPr>
          <a:lstStyle/>
          <a:p>
            <a:pPr algn="l"/>
            <a:r>
              <a:rPr lang="en-AU" sz="2800" b="1" dirty="0">
                <a:solidFill>
                  <a:srgbClr val="FFFF00"/>
                </a:solidFill>
                <a:effectLst/>
              </a:rPr>
              <a:t>High surface tension – </a:t>
            </a:r>
            <a:r>
              <a:rPr lang="en-AU" sz="2800" b="1">
                <a:solidFill>
                  <a:srgbClr val="FFFF00"/>
                </a:solidFill>
                <a:effectLst/>
              </a:rPr>
              <a:t>A liquid’s </a:t>
            </a:r>
            <a:r>
              <a:rPr lang="en-AU" sz="2800" b="1" dirty="0">
                <a:solidFill>
                  <a:srgbClr val="FFFF00"/>
                </a:solidFill>
                <a:effectLst/>
              </a:rPr>
              <a:t>tendency to reduce its surface area. Due to the strong intermolecular forces at the surface of the liquid being unbalanced, causing the molecules to be pulled inwards.</a:t>
            </a:r>
          </a:p>
        </p:txBody>
      </p:sp>
      <p:sp>
        <p:nvSpPr>
          <p:cNvPr id="4" name="TextBox 3"/>
          <p:cNvSpPr txBox="1"/>
          <p:nvPr/>
        </p:nvSpPr>
        <p:spPr>
          <a:xfrm>
            <a:off x="7236296" y="3872081"/>
            <a:ext cx="928459" cy="276999"/>
          </a:xfrm>
          <a:prstGeom prst="rect">
            <a:avLst/>
          </a:prstGeom>
          <a:noFill/>
        </p:spPr>
        <p:txBody>
          <a:bodyPr wrap="none" rtlCol="0">
            <a:spAutoFit/>
          </a:bodyPr>
          <a:lstStyle/>
          <a:p>
            <a:r>
              <a:rPr lang="en-AU" sz="1200" dirty="0">
                <a:solidFill>
                  <a:srgbClr val="FFFF00"/>
                </a:solidFill>
              </a:rPr>
              <a:t>(Leon </a:t>
            </a:r>
            <a:r>
              <a:rPr lang="en-AU" sz="1200" dirty="0" err="1">
                <a:solidFill>
                  <a:srgbClr val="FFFF00"/>
                </a:solidFill>
              </a:rPr>
              <a:t>n.d.</a:t>
            </a:r>
            <a:r>
              <a:rPr lang="en-AU" sz="1200" dirty="0">
                <a:solidFill>
                  <a:srgbClr val="FFFF00"/>
                </a:solidFill>
              </a:rPr>
              <a:t>)</a:t>
            </a:r>
            <a:endParaRPr lang="en-AU" dirty="0">
              <a:solidFill>
                <a:srgbClr val="FFFF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025" y="1941016"/>
            <a:ext cx="4741663" cy="2136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ubtitle 2"/>
          <p:cNvSpPr txBox="1">
            <a:spLocks/>
          </p:cNvSpPr>
          <p:nvPr/>
        </p:nvSpPr>
        <p:spPr>
          <a:xfrm>
            <a:off x="0" y="4509120"/>
            <a:ext cx="9144000" cy="2077301"/>
          </a:xfrm>
          <a:prstGeom prst="rect">
            <a:avLst/>
          </a:prstGeom>
        </p:spPr>
        <p:txBody>
          <a:bodyPr vert="horz" lIns="91440" tIns="45720" rIns="91440" bIns="45720" rtlCol="0">
            <a:normAutofit/>
          </a:bodyPr>
          <a:lstStyle>
            <a:lvl1pPr marL="0" indent="0" algn="ctr" defTabSz="914400" rtl="0" eaLnBrk="1" latinLnBrk="0" hangingPunct="1">
              <a:spcBef>
                <a:spcPct val="20000"/>
              </a:spcBef>
              <a:buClr>
                <a:schemeClr val="accent1"/>
              </a:buClr>
              <a:buFont typeface="Wingdings" pitchFamily="2" charset="2"/>
              <a:buNone/>
              <a:defRPr sz="2400" kern="1200">
                <a:solidFill>
                  <a:schemeClr val="tx1"/>
                </a:solidFill>
                <a:effectLst>
                  <a:outerShdw blurRad="34925" dist="12700" dir="14400000" rotWithShape="0">
                    <a:prstClr val="black">
                      <a:alpha val="21000"/>
                    </a:prstClr>
                  </a:outerShdw>
                </a:effectLst>
                <a:latin typeface="+mn-lt"/>
                <a:ea typeface="+mn-ea"/>
                <a:cs typeface="+mn-cs"/>
              </a:defRPr>
            </a:lvl1pPr>
            <a:lvl2pPr marL="457200" indent="0" algn="ctr" defTabSz="914400" rtl="0" eaLnBrk="1" latinLnBrk="0" hangingPunct="1">
              <a:spcBef>
                <a:spcPct val="20000"/>
              </a:spcBef>
              <a:buClr>
                <a:schemeClr val="accent1"/>
              </a:buClr>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Font typeface="Wingdings" pitchFamily="2"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400"/>
              </a:spcBef>
              <a:buClr>
                <a:schemeClr val="accent1"/>
              </a:buClr>
              <a:buFont typeface="Wingdings" pitchFamily="2"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400"/>
              </a:spcBef>
              <a:buClr>
                <a:schemeClr val="accent1"/>
              </a:buClr>
              <a:buFont typeface="Wingdings" pitchFamily="2"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400"/>
              </a:spcBef>
              <a:buClr>
                <a:schemeClr val="accent1"/>
              </a:buClr>
              <a:buFont typeface="Wingdings" pitchFamily="2"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400"/>
              </a:spcBef>
              <a:buClr>
                <a:schemeClr val="accent1"/>
              </a:buClr>
              <a:buFont typeface="Wingdings" pitchFamily="2" charset="2"/>
              <a:buNone/>
              <a:defRPr sz="1400" kern="1200">
                <a:solidFill>
                  <a:schemeClr val="tx1">
                    <a:tint val="75000"/>
                  </a:schemeClr>
                </a:solidFill>
                <a:latin typeface="+mn-lt"/>
                <a:ea typeface="+mn-ea"/>
                <a:cs typeface="+mn-cs"/>
              </a:defRPr>
            </a:lvl9pPr>
          </a:lstStyle>
          <a:p>
            <a:pPr algn="l"/>
            <a:r>
              <a:rPr lang="en-AU" sz="2800" b="1" dirty="0">
                <a:solidFill>
                  <a:srgbClr val="FFFF00"/>
                </a:solidFill>
                <a:effectLst/>
              </a:rPr>
              <a:t>Water is often referred to as the universal solvent because of the large range of substances (solutes) that are soluble in water. The solubility of (and reasons for) various substances in water are:</a:t>
            </a:r>
          </a:p>
        </p:txBody>
      </p:sp>
    </p:spTree>
    <p:extLst>
      <p:ext uri="{BB962C8B-B14F-4D97-AF65-F5344CB8AC3E}">
        <p14:creationId xmlns:p14="http://schemas.microsoft.com/office/powerpoint/2010/main" val="341212187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 calcmode="lin" valueType="num">
                                      <p:cBhvr additive="base">
                                        <p:cTn id="13" dur="500" fill="hold"/>
                                        <p:tgtEl>
                                          <p:spTgt spid="3074"/>
                                        </p:tgtEl>
                                        <p:attrNameLst>
                                          <p:attrName>ppt_x</p:attrName>
                                        </p:attrNameLst>
                                      </p:cBhvr>
                                      <p:tavLst>
                                        <p:tav tm="0">
                                          <p:val>
                                            <p:strVal val="#ppt_x"/>
                                          </p:val>
                                        </p:tav>
                                        <p:tav tm="100000">
                                          <p:val>
                                            <p:strVal val="#ppt_x"/>
                                          </p:val>
                                        </p:tav>
                                      </p:tavLst>
                                    </p:anim>
                                    <p:anim calcmode="lin" valueType="num">
                                      <p:cBhvr additive="base">
                                        <p:cTn id="1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additive="base">
                                        <p:cTn id="2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6380"/>
            <a:ext cx="9144000" cy="6724988"/>
          </a:xfrm>
        </p:spPr>
        <p:txBody>
          <a:bodyPr>
            <a:normAutofit lnSpcReduction="10000"/>
          </a:bodyPr>
          <a:lstStyle/>
          <a:p>
            <a:pPr algn="l"/>
            <a:r>
              <a:rPr lang="en-AU" sz="2800" b="1" dirty="0">
                <a:solidFill>
                  <a:srgbClr val="FFFF00"/>
                </a:solidFill>
                <a:effectLst/>
              </a:rPr>
              <a:t>For every pH unit that is increased, the concentration of hydrogen ions present decreases by a factor of 10. </a:t>
            </a:r>
          </a:p>
          <a:p>
            <a:pPr algn="l"/>
            <a:r>
              <a:rPr lang="en-AU" sz="2800" b="1" dirty="0">
                <a:solidFill>
                  <a:srgbClr val="FFFF00"/>
                </a:solidFill>
                <a:effectLst/>
              </a:rPr>
              <a:t>For example, a solution of pH 1 has a hydrogen ion concentration of 1.00×10</a:t>
            </a:r>
            <a:r>
              <a:rPr lang="en-AU" sz="2800" b="1" baseline="30000" dirty="0">
                <a:solidFill>
                  <a:srgbClr val="FFFF00"/>
                </a:solidFill>
                <a:effectLst/>
              </a:rPr>
              <a:t>-1</a:t>
            </a:r>
            <a:r>
              <a:rPr lang="en-AU" sz="2800" b="1" dirty="0">
                <a:solidFill>
                  <a:srgbClr val="FFFF00"/>
                </a:solidFill>
                <a:effectLst/>
              </a:rPr>
              <a:t> </a:t>
            </a:r>
            <a:r>
              <a:rPr lang="en-AU" sz="2800" b="1" dirty="0" err="1">
                <a:solidFill>
                  <a:srgbClr val="FFFF00"/>
                </a:solidFill>
                <a:effectLst/>
              </a:rPr>
              <a:t>mol</a:t>
            </a:r>
            <a:r>
              <a:rPr lang="en-AU" sz="2800" b="1" dirty="0">
                <a:solidFill>
                  <a:srgbClr val="FFFF00"/>
                </a:solidFill>
                <a:effectLst/>
              </a:rPr>
              <a:t> L</a:t>
            </a:r>
            <a:r>
              <a:rPr lang="en-AU" sz="2800" b="1" baseline="30000" dirty="0">
                <a:solidFill>
                  <a:srgbClr val="FFFF00"/>
                </a:solidFill>
                <a:effectLst/>
              </a:rPr>
              <a:t>-1</a:t>
            </a:r>
            <a:r>
              <a:rPr lang="en-AU" sz="2800" b="1" dirty="0">
                <a:solidFill>
                  <a:srgbClr val="FFFF00"/>
                </a:solidFill>
                <a:effectLst/>
              </a:rPr>
              <a:t> but a solution of pH 2 has a hydrogen ion concentration of 1.00×10</a:t>
            </a:r>
            <a:r>
              <a:rPr lang="en-AU" sz="2800" b="1" baseline="30000" dirty="0">
                <a:solidFill>
                  <a:srgbClr val="FFFF00"/>
                </a:solidFill>
                <a:effectLst/>
              </a:rPr>
              <a:t>-2</a:t>
            </a:r>
            <a:r>
              <a:rPr lang="en-AU" sz="2800" b="1" dirty="0">
                <a:solidFill>
                  <a:srgbClr val="FFFF00"/>
                </a:solidFill>
                <a:effectLst/>
              </a:rPr>
              <a:t> </a:t>
            </a:r>
            <a:r>
              <a:rPr lang="en-AU" sz="2800" b="1" dirty="0" err="1">
                <a:solidFill>
                  <a:srgbClr val="FFFF00"/>
                </a:solidFill>
                <a:effectLst/>
              </a:rPr>
              <a:t>mol</a:t>
            </a:r>
            <a:r>
              <a:rPr lang="en-AU" sz="2800" b="1" dirty="0">
                <a:solidFill>
                  <a:srgbClr val="FFFF00"/>
                </a:solidFill>
                <a:effectLst/>
              </a:rPr>
              <a:t> L</a:t>
            </a:r>
            <a:r>
              <a:rPr lang="en-AU" sz="2800" b="1" baseline="30000" dirty="0">
                <a:solidFill>
                  <a:srgbClr val="FFFF00"/>
                </a:solidFill>
                <a:effectLst/>
              </a:rPr>
              <a:t>-1</a:t>
            </a:r>
            <a:r>
              <a:rPr lang="en-AU" sz="2800" b="1" dirty="0">
                <a:solidFill>
                  <a:srgbClr val="FFFF00"/>
                </a:solidFill>
                <a:effectLst/>
              </a:rPr>
              <a:t>.</a:t>
            </a:r>
          </a:p>
          <a:p>
            <a:pPr algn="l"/>
            <a:endParaRPr lang="en-US" sz="2800" b="1" dirty="0">
              <a:solidFill>
                <a:srgbClr val="FFFF00"/>
              </a:solidFill>
              <a:effectLst/>
            </a:endParaRPr>
          </a:p>
          <a:p>
            <a:pPr algn="l"/>
            <a:r>
              <a:rPr lang="en-AU" sz="2800" b="1" dirty="0">
                <a:solidFill>
                  <a:srgbClr val="FFFF00"/>
                </a:solidFill>
                <a:effectLst/>
              </a:rPr>
              <a:t>A very small amount of water undergoes ionisation to produce hydrogen ions and hydroxide ions according to the equation:</a:t>
            </a:r>
          </a:p>
          <a:p>
            <a:r>
              <a:rPr lang="en-AU" sz="2800" b="1" dirty="0">
                <a:solidFill>
                  <a:srgbClr val="FFFF00"/>
                </a:solidFill>
                <a:effectLst/>
              </a:rPr>
              <a:t>H</a:t>
            </a:r>
            <a:r>
              <a:rPr lang="en-AU" sz="2800" b="1" baseline="-25000" dirty="0">
                <a:solidFill>
                  <a:srgbClr val="FFFF00"/>
                </a:solidFill>
                <a:effectLst/>
              </a:rPr>
              <a:t>2</a:t>
            </a:r>
            <a:r>
              <a:rPr lang="en-AU" sz="2800" b="1" dirty="0">
                <a:solidFill>
                  <a:srgbClr val="FFFF00"/>
                </a:solidFill>
                <a:effectLst/>
              </a:rPr>
              <a:t>O</a:t>
            </a:r>
            <a:r>
              <a:rPr lang="en-AU" sz="2800" b="1" baseline="-25000" dirty="0">
                <a:solidFill>
                  <a:srgbClr val="FFFF00"/>
                </a:solidFill>
                <a:effectLst/>
              </a:rPr>
              <a:t>(</a:t>
            </a:r>
            <a:r>
              <a:rPr lang="en-AU" sz="2800" b="1" i="1" baseline="-25000" dirty="0">
                <a:solidFill>
                  <a:srgbClr val="FFFF00"/>
                </a:solidFill>
                <a:effectLst/>
              </a:rPr>
              <a:t>l</a:t>
            </a:r>
            <a:r>
              <a:rPr lang="en-AU" sz="2800" b="1" baseline="-25000" dirty="0">
                <a:solidFill>
                  <a:srgbClr val="FFFF00"/>
                </a:solidFill>
                <a:effectLst/>
              </a:rPr>
              <a:t>)</a:t>
            </a:r>
            <a:r>
              <a:rPr lang="en-AU" sz="2800" b="1" dirty="0">
                <a:solidFill>
                  <a:srgbClr val="FFFF00"/>
                </a:solidFill>
                <a:effectLst/>
              </a:rPr>
              <a:t>  ⇋  H</a:t>
            </a:r>
            <a:r>
              <a:rPr lang="en-AU" sz="2800" b="1" baseline="30000" dirty="0">
                <a:solidFill>
                  <a:srgbClr val="FFFF00"/>
                </a:solidFill>
                <a:effectLst/>
              </a:rPr>
              <a:t>+</a:t>
            </a:r>
            <a:r>
              <a:rPr lang="en-AU" sz="2800" b="1" baseline="-25000" dirty="0">
                <a:solidFill>
                  <a:srgbClr val="FFFF00"/>
                </a:solidFill>
                <a:effectLst/>
              </a:rPr>
              <a:t>(</a:t>
            </a:r>
            <a:r>
              <a:rPr lang="en-AU" sz="2800" b="1" baseline="-25000" dirty="0" err="1">
                <a:solidFill>
                  <a:srgbClr val="FFFF00"/>
                </a:solidFill>
                <a:effectLst/>
              </a:rPr>
              <a:t>aq</a:t>
            </a:r>
            <a:r>
              <a:rPr lang="en-AU" sz="2800" b="1" baseline="-25000" dirty="0">
                <a:solidFill>
                  <a:srgbClr val="FFFF00"/>
                </a:solidFill>
                <a:effectLst/>
              </a:rPr>
              <a:t>)</a:t>
            </a:r>
            <a:r>
              <a:rPr lang="en-AU" sz="2800" b="1" dirty="0">
                <a:solidFill>
                  <a:srgbClr val="FFFF00"/>
                </a:solidFill>
                <a:effectLst/>
              </a:rPr>
              <a:t>  +  OH</a:t>
            </a:r>
            <a:r>
              <a:rPr lang="en-AU" sz="2800" b="1" baseline="30000" dirty="0">
                <a:solidFill>
                  <a:srgbClr val="FFFF00"/>
                </a:solidFill>
                <a:effectLst/>
              </a:rPr>
              <a:t>‒</a:t>
            </a:r>
            <a:r>
              <a:rPr lang="en-AU" sz="2800" b="1" baseline="-25000" dirty="0">
                <a:solidFill>
                  <a:srgbClr val="FFFF00"/>
                </a:solidFill>
                <a:effectLst/>
              </a:rPr>
              <a:t>(</a:t>
            </a:r>
            <a:r>
              <a:rPr lang="en-AU" sz="2800" b="1" baseline="-25000" dirty="0" err="1">
                <a:solidFill>
                  <a:srgbClr val="FFFF00"/>
                </a:solidFill>
                <a:effectLst/>
              </a:rPr>
              <a:t>aq</a:t>
            </a:r>
            <a:r>
              <a:rPr lang="en-AU" sz="2800" b="1" baseline="-25000" dirty="0">
                <a:solidFill>
                  <a:srgbClr val="FFFF00"/>
                </a:solidFill>
                <a:effectLst/>
              </a:rPr>
              <a:t>)</a:t>
            </a:r>
          </a:p>
          <a:p>
            <a:endParaRPr lang="en-US" sz="2800" b="1" baseline="-25000" dirty="0">
              <a:solidFill>
                <a:srgbClr val="FFFF00"/>
              </a:solidFill>
              <a:effectLst/>
            </a:endParaRPr>
          </a:p>
          <a:p>
            <a:pPr algn="l"/>
            <a:r>
              <a:rPr lang="en-AU" sz="2800" b="1" dirty="0">
                <a:solidFill>
                  <a:srgbClr val="FFFF00"/>
                </a:solidFill>
                <a:effectLst/>
              </a:rPr>
              <a:t>For every water molecule that ionises, an equal number of hydrogen ions and hydroxide ions are produced. These neutralise each other which means a solution of water is neutral and has a pH of 7. </a:t>
            </a:r>
          </a:p>
        </p:txBody>
      </p:sp>
    </p:spTree>
    <p:extLst>
      <p:ext uri="{BB962C8B-B14F-4D97-AF65-F5344CB8AC3E}">
        <p14:creationId xmlns:p14="http://schemas.microsoft.com/office/powerpoint/2010/main" val="409748389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41" y="-171400"/>
            <a:ext cx="9144000" cy="973088"/>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AU"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Stoichiometry and Solutions</a:t>
            </a:r>
          </a:p>
        </p:txBody>
      </p:sp>
      <p:sp>
        <p:nvSpPr>
          <p:cNvPr id="3" name="Subtitle 2"/>
          <p:cNvSpPr>
            <a:spLocks noGrp="1"/>
          </p:cNvSpPr>
          <p:nvPr>
            <p:ph type="subTitle" idx="1"/>
          </p:nvPr>
        </p:nvSpPr>
        <p:spPr>
          <a:xfrm>
            <a:off x="0" y="692696"/>
            <a:ext cx="9174266" cy="6165304"/>
          </a:xfrm>
        </p:spPr>
        <p:txBody>
          <a:bodyPr>
            <a:normAutofit lnSpcReduction="10000"/>
          </a:bodyPr>
          <a:lstStyle/>
          <a:p>
            <a:pPr algn="l"/>
            <a:r>
              <a:rPr lang="en-AU" sz="2800" b="1" dirty="0">
                <a:solidFill>
                  <a:srgbClr val="FFFF00"/>
                </a:solidFill>
                <a:effectLst/>
              </a:rPr>
              <a:t>Using the formula n = </a:t>
            </a:r>
            <a:r>
              <a:rPr lang="en-AU" sz="2800" b="1" dirty="0" err="1">
                <a:solidFill>
                  <a:srgbClr val="FFFF00"/>
                </a:solidFill>
                <a:effectLst/>
              </a:rPr>
              <a:t>cV</a:t>
            </a:r>
            <a:r>
              <a:rPr lang="en-AU" sz="2800" b="1" dirty="0">
                <a:solidFill>
                  <a:srgbClr val="FFFF00"/>
                </a:solidFill>
                <a:effectLst/>
              </a:rPr>
              <a:t>, calculations involving chemical reactions with solutions can be performed. </a:t>
            </a:r>
          </a:p>
          <a:p>
            <a:pPr algn="l"/>
            <a:r>
              <a:rPr lang="en-AU" sz="2800" b="1" dirty="0">
                <a:solidFill>
                  <a:srgbClr val="FFFF00"/>
                </a:solidFill>
                <a:effectLst/>
              </a:rPr>
              <a:t>For example, calculate the mass of tin (IV) hydroxide produced when 3.45×10</a:t>
            </a:r>
            <a:r>
              <a:rPr lang="en-AU" sz="2800" b="1" baseline="30000" dirty="0">
                <a:solidFill>
                  <a:srgbClr val="FFFF00"/>
                </a:solidFill>
                <a:effectLst/>
              </a:rPr>
              <a:t>-1</a:t>
            </a:r>
            <a:r>
              <a:rPr lang="en-AU" sz="2800" b="1" dirty="0">
                <a:solidFill>
                  <a:srgbClr val="FFFF00"/>
                </a:solidFill>
                <a:effectLst/>
              </a:rPr>
              <a:t> L of 1.982×10</a:t>
            </a:r>
            <a:r>
              <a:rPr lang="en-AU" sz="2800" b="1" baseline="30000" dirty="0">
                <a:solidFill>
                  <a:srgbClr val="FFFF00"/>
                </a:solidFill>
                <a:effectLst/>
              </a:rPr>
              <a:t>1</a:t>
            </a:r>
            <a:r>
              <a:rPr lang="en-AU" sz="2800" b="1" dirty="0">
                <a:solidFill>
                  <a:srgbClr val="FFFF00"/>
                </a:solidFill>
                <a:effectLst/>
              </a:rPr>
              <a:t> </a:t>
            </a:r>
            <a:r>
              <a:rPr lang="en-AU" sz="2800" b="1" dirty="0" err="1">
                <a:solidFill>
                  <a:srgbClr val="FFFF00"/>
                </a:solidFill>
                <a:effectLst/>
              </a:rPr>
              <a:t>mol</a:t>
            </a:r>
            <a:r>
              <a:rPr lang="en-AU" sz="2800" b="1" dirty="0">
                <a:solidFill>
                  <a:srgbClr val="FFFF00"/>
                </a:solidFill>
                <a:effectLst/>
              </a:rPr>
              <a:t> L</a:t>
            </a:r>
            <a:r>
              <a:rPr lang="en-AU" sz="2800" b="1" baseline="30000" dirty="0">
                <a:solidFill>
                  <a:srgbClr val="FFFF00"/>
                </a:solidFill>
                <a:effectLst/>
              </a:rPr>
              <a:t>-1</a:t>
            </a:r>
            <a:r>
              <a:rPr lang="en-AU" sz="2800" b="1" dirty="0">
                <a:solidFill>
                  <a:srgbClr val="FFFF00"/>
                </a:solidFill>
                <a:effectLst/>
              </a:rPr>
              <a:t> tin (IV) nitrate reacts with excess sodium hydroxide solution.</a:t>
            </a:r>
          </a:p>
          <a:p>
            <a:pPr algn="l"/>
            <a:endParaRPr lang="en-AU" sz="2800" b="1" dirty="0">
              <a:solidFill>
                <a:srgbClr val="FFFF00"/>
              </a:solidFill>
              <a:effectLst/>
            </a:endParaRPr>
          </a:p>
          <a:p>
            <a:pPr algn="l"/>
            <a:r>
              <a:rPr lang="en-AU" sz="2800" b="1" dirty="0">
                <a:solidFill>
                  <a:srgbClr val="FFFF00"/>
                </a:solidFill>
                <a:effectLst/>
              </a:rPr>
              <a:t>Using all the formulae we have learnt throughout the year, it is now possible to perform stoichiometric calculations for chemical equations using solids, liquids, gases and solutions. </a:t>
            </a:r>
          </a:p>
          <a:p>
            <a:pPr algn="l"/>
            <a:r>
              <a:rPr lang="en-AU" sz="2800" b="1" dirty="0">
                <a:solidFill>
                  <a:srgbClr val="FFFF00"/>
                </a:solidFill>
                <a:effectLst/>
              </a:rPr>
              <a:t>For example; calculate the volume of carbon dioxide gas produced at STP when 896 mL of </a:t>
            </a:r>
          </a:p>
          <a:p>
            <a:pPr algn="l"/>
            <a:r>
              <a:rPr lang="en-AU" sz="2800" b="1" dirty="0">
                <a:solidFill>
                  <a:srgbClr val="FFFF00"/>
                </a:solidFill>
                <a:effectLst/>
              </a:rPr>
              <a:t>6.09×10</a:t>
            </a:r>
            <a:r>
              <a:rPr lang="en-AU" sz="2800" b="1" baseline="30000" dirty="0">
                <a:solidFill>
                  <a:srgbClr val="FFFF00"/>
                </a:solidFill>
                <a:effectLst/>
              </a:rPr>
              <a:t>-2</a:t>
            </a:r>
            <a:r>
              <a:rPr lang="en-AU" sz="2800" b="1" dirty="0">
                <a:solidFill>
                  <a:srgbClr val="FFFF00"/>
                </a:solidFill>
                <a:effectLst/>
              </a:rPr>
              <a:t> </a:t>
            </a:r>
            <a:r>
              <a:rPr lang="en-AU" sz="2800" b="1" dirty="0" err="1">
                <a:solidFill>
                  <a:srgbClr val="FFFF00"/>
                </a:solidFill>
                <a:effectLst/>
              </a:rPr>
              <a:t>mol</a:t>
            </a:r>
            <a:r>
              <a:rPr lang="en-AU" sz="2800" b="1" dirty="0">
                <a:solidFill>
                  <a:srgbClr val="FFFF00"/>
                </a:solidFill>
                <a:effectLst/>
              </a:rPr>
              <a:t> L</a:t>
            </a:r>
            <a:r>
              <a:rPr lang="en-AU" sz="2800" b="1" baseline="30000" dirty="0">
                <a:solidFill>
                  <a:srgbClr val="FFFF00"/>
                </a:solidFill>
                <a:effectLst/>
              </a:rPr>
              <a:t>-1</a:t>
            </a:r>
            <a:r>
              <a:rPr lang="en-AU" sz="2800" b="1" dirty="0">
                <a:solidFill>
                  <a:srgbClr val="FFFF00"/>
                </a:solidFill>
                <a:effectLst/>
              </a:rPr>
              <a:t> nitric acid reacts with 3.44 g of solid sodium carbonate.</a:t>
            </a:r>
          </a:p>
          <a:p>
            <a:pPr algn="l"/>
            <a:endParaRPr lang="en-AU" sz="2800" b="1" dirty="0">
              <a:solidFill>
                <a:srgbClr val="FFFF00"/>
              </a:solidFill>
              <a:effectLst/>
            </a:endParaRPr>
          </a:p>
        </p:txBody>
      </p:sp>
    </p:spTree>
    <p:extLst>
      <p:ext uri="{BB962C8B-B14F-4D97-AF65-F5344CB8AC3E}">
        <p14:creationId xmlns:p14="http://schemas.microsoft.com/office/powerpoint/2010/main" val="264445250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74266" cy="6858000"/>
          </a:xfrm>
        </p:spPr>
        <p:txBody>
          <a:bodyPr>
            <a:normAutofit/>
          </a:bodyPr>
          <a:lstStyle/>
          <a:p>
            <a:pPr algn="l"/>
            <a:r>
              <a:rPr lang="en-US" sz="2900" b="1" dirty="0">
                <a:solidFill>
                  <a:srgbClr val="FFFF00"/>
                </a:solidFill>
                <a:effectLst/>
              </a:rPr>
              <a:t>Bibliography</a:t>
            </a:r>
            <a:endParaRPr lang="en-AU" sz="2900" b="1" dirty="0">
              <a:solidFill>
                <a:srgbClr val="FFFF00"/>
              </a:solidFill>
              <a:effectLst/>
            </a:endParaRPr>
          </a:p>
          <a:p>
            <a:pPr algn="l"/>
            <a:r>
              <a:rPr lang="en-US" sz="1400" dirty="0">
                <a:solidFill>
                  <a:srgbClr val="FFFF00"/>
                </a:solidFill>
                <a:effectLst/>
              </a:rPr>
              <a:t>"Acid &amp; Base </a:t>
            </a:r>
            <a:r>
              <a:rPr lang="en-US" sz="1400" dirty="0" err="1">
                <a:solidFill>
                  <a:srgbClr val="FFFF00"/>
                </a:solidFill>
                <a:effectLst/>
              </a:rPr>
              <a:t>Humour</a:t>
            </a:r>
            <a:r>
              <a:rPr lang="en-US" sz="1400" dirty="0">
                <a:solidFill>
                  <a:srgbClr val="FFFF00"/>
                </a:solidFill>
                <a:effectLst/>
              </a:rPr>
              <a:t>." </a:t>
            </a:r>
            <a:r>
              <a:rPr lang="en-US" sz="1400" i="1" dirty="0">
                <a:solidFill>
                  <a:srgbClr val="FFFF00"/>
                </a:solidFill>
                <a:effectLst/>
              </a:rPr>
              <a:t>Acids &amp; Bases.</a:t>
            </a:r>
            <a:r>
              <a:rPr lang="en-US" sz="1400" dirty="0">
                <a:solidFill>
                  <a:srgbClr val="FFFF00"/>
                </a:solidFill>
                <a:effectLst/>
              </a:rPr>
              <a:t> </a:t>
            </a:r>
            <a:r>
              <a:rPr lang="en-US" sz="1400" dirty="0" err="1">
                <a:solidFill>
                  <a:srgbClr val="FFFF00"/>
                </a:solidFill>
                <a:effectLst/>
              </a:rPr>
              <a:t>n.d.</a:t>
            </a:r>
            <a:r>
              <a:rPr lang="en-US" sz="1400" dirty="0">
                <a:solidFill>
                  <a:srgbClr val="FFFF00"/>
                </a:solidFill>
                <a:effectLst/>
              </a:rPr>
              <a:t> http://professorpopz.weebly.com/humor.html (accessed September 1, 2015).</a:t>
            </a:r>
            <a:endParaRPr lang="en-AU" sz="1400" dirty="0">
              <a:solidFill>
                <a:srgbClr val="FFFF00"/>
              </a:solidFill>
              <a:effectLst/>
            </a:endParaRPr>
          </a:p>
          <a:p>
            <a:pPr algn="l"/>
            <a:r>
              <a:rPr lang="en-US" sz="1400" dirty="0">
                <a:solidFill>
                  <a:srgbClr val="FFFF00"/>
                </a:solidFill>
                <a:effectLst/>
              </a:rPr>
              <a:t>"Acid Base Chemistry Jokes." </a:t>
            </a:r>
            <a:r>
              <a:rPr lang="en-US" sz="1400" i="1" dirty="0" err="1">
                <a:solidFill>
                  <a:srgbClr val="FFFF00"/>
                </a:solidFill>
                <a:effectLst/>
              </a:rPr>
              <a:t>PinstoPin</a:t>
            </a:r>
            <a:r>
              <a:rPr lang="en-US" sz="1400" i="1" dirty="0">
                <a:solidFill>
                  <a:srgbClr val="FFFF00"/>
                </a:solidFill>
                <a:effectLst/>
              </a:rPr>
              <a:t>.</a:t>
            </a:r>
            <a:r>
              <a:rPr lang="en-US" sz="1400" dirty="0">
                <a:solidFill>
                  <a:srgbClr val="FFFF00"/>
                </a:solidFill>
                <a:effectLst/>
              </a:rPr>
              <a:t> </a:t>
            </a:r>
            <a:r>
              <a:rPr lang="en-US" sz="1400" dirty="0" err="1">
                <a:solidFill>
                  <a:srgbClr val="FFFF00"/>
                </a:solidFill>
                <a:effectLst/>
              </a:rPr>
              <a:t>n.d.</a:t>
            </a:r>
            <a:r>
              <a:rPr lang="en-US" sz="1400" dirty="0">
                <a:solidFill>
                  <a:srgbClr val="FFFF00"/>
                </a:solidFill>
                <a:effectLst/>
              </a:rPr>
              <a:t> http://www.pinstopin.com/acid-base-chemistry-jokes/ (accessed September 1, 2015).</a:t>
            </a:r>
            <a:endParaRPr lang="en-AU" sz="1400" dirty="0">
              <a:solidFill>
                <a:srgbClr val="FFFF00"/>
              </a:solidFill>
              <a:effectLst/>
            </a:endParaRPr>
          </a:p>
          <a:p>
            <a:pPr algn="l"/>
            <a:r>
              <a:rPr lang="en-US" sz="1400" dirty="0">
                <a:solidFill>
                  <a:srgbClr val="FFFF00"/>
                </a:solidFill>
                <a:effectLst/>
              </a:rPr>
              <a:t>Cherie Lewis, Peter Lewis. </a:t>
            </a:r>
            <a:r>
              <a:rPr lang="en-US" sz="1400" i="1" dirty="0">
                <a:solidFill>
                  <a:srgbClr val="FFFF00"/>
                </a:solidFill>
                <a:effectLst/>
              </a:rPr>
              <a:t>Chemistry for WA 2 Stage 3: Units 3A and 3B.</a:t>
            </a:r>
            <a:r>
              <a:rPr lang="en-US" sz="1400" dirty="0">
                <a:solidFill>
                  <a:srgbClr val="FFFF00"/>
                </a:solidFill>
                <a:effectLst/>
              </a:rPr>
              <a:t> Melbourne: Pearson Australia, 2012.</a:t>
            </a:r>
            <a:endParaRPr lang="en-AU" sz="1400" dirty="0">
              <a:solidFill>
                <a:srgbClr val="FFFF00"/>
              </a:solidFill>
              <a:effectLst/>
            </a:endParaRPr>
          </a:p>
          <a:p>
            <a:pPr algn="l"/>
            <a:r>
              <a:rPr lang="en-US" sz="1400" dirty="0">
                <a:solidFill>
                  <a:srgbClr val="FFFF00"/>
                </a:solidFill>
                <a:effectLst/>
              </a:rPr>
              <a:t>Leon, Donald James and Mark. "Surface Tension Driven-Flow." </a:t>
            </a:r>
            <a:r>
              <a:rPr lang="en-US" sz="1400" i="1" dirty="0">
                <a:solidFill>
                  <a:srgbClr val="FFFF00"/>
                </a:solidFill>
                <a:effectLst/>
              </a:rPr>
              <a:t>NASA Quest.</a:t>
            </a:r>
            <a:r>
              <a:rPr lang="en-US" sz="1400" dirty="0">
                <a:solidFill>
                  <a:srgbClr val="FFFF00"/>
                </a:solidFill>
                <a:effectLst/>
              </a:rPr>
              <a:t> </a:t>
            </a:r>
            <a:r>
              <a:rPr lang="en-US" sz="1400" dirty="0" err="1">
                <a:solidFill>
                  <a:srgbClr val="FFFF00"/>
                </a:solidFill>
                <a:effectLst/>
              </a:rPr>
              <a:t>n.d.</a:t>
            </a:r>
            <a:r>
              <a:rPr lang="en-US" sz="1400" dirty="0">
                <a:solidFill>
                  <a:srgbClr val="FFFF00"/>
                </a:solidFill>
                <a:effectLst/>
              </a:rPr>
              <a:t> http://quest.nasa.gov/space/teachers/microgravity/6surf.html (accessed September 2, 2015).</a:t>
            </a:r>
            <a:endParaRPr lang="en-AU" sz="1400" dirty="0">
              <a:solidFill>
                <a:srgbClr val="FFFF00"/>
              </a:solidFill>
              <a:effectLst/>
            </a:endParaRPr>
          </a:p>
          <a:p>
            <a:pPr algn="l"/>
            <a:r>
              <a:rPr lang="en-US" sz="1400" dirty="0">
                <a:solidFill>
                  <a:srgbClr val="FFFF00"/>
                </a:solidFill>
                <a:effectLst/>
              </a:rPr>
              <a:t>Love-Lei, </a:t>
            </a:r>
            <a:r>
              <a:rPr lang="en-US" sz="1400" dirty="0" err="1">
                <a:solidFill>
                  <a:srgbClr val="FFFF00"/>
                </a:solidFill>
                <a:effectLst/>
              </a:rPr>
              <a:t>DreadieBelle</a:t>
            </a:r>
            <a:r>
              <a:rPr lang="en-US" sz="1400" dirty="0">
                <a:solidFill>
                  <a:srgbClr val="FFFF00"/>
                </a:solidFill>
                <a:effectLst/>
              </a:rPr>
              <a:t>. "I Love Science." </a:t>
            </a:r>
            <a:r>
              <a:rPr lang="en-US" sz="1400" i="1" dirty="0" err="1">
                <a:solidFill>
                  <a:srgbClr val="FFFF00"/>
                </a:solidFill>
                <a:effectLst/>
              </a:rPr>
              <a:t>Pintrest</a:t>
            </a:r>
            <a:r>
              <a:rPr lang="en-US" sz="1400" i="1" dirty="0">
                <a:solidFill>
                  <a:srgbClr val="FFFF00"/>
                </a:solidFill>
                <a:effectLst/>
              </a:rPr>
              <a:t>.</a:t>
            </a:r>
            <a:r>
              <a:rPr lang="en-US" sz="1400" dirty="0">
                <a:solidFill>
                  <a:srgbClr val="FFFF00"/>
                </a:solidFill>
                <a:effectLst/>
              </a:rPr>
              <a:t> </a:t>
            </a:r>
            <a:r>
              <a:rPr lang="en-US" sz="1400" dirty="0" err="1">
                <a:solidFill>
                  <a:srgbClr val="FFFF00"/>
                </a:solidFill>
                <a:effectLst/>
              </a:rPr>
              <a:t>n.d.</a:t>
            </a:r>
            <a:r>
              <a:rPr lang="en-US" sz="1400" dirty="0">
                <a:solidFill>
                  <a:srgbClr val="FFFF00"/>
                </a:solidFill>
                <a:effectLst/>
              </a:rPr>
              <a:t> https://www.pinterest.com/DreadieBelle710/i-fkn-love-science/ (accessed September 1, 2015).</a:t>
            </a:r>
            <a:endParaRPr lang="en-AU" sz="1400" dirty="0">
              <a:solidFill>
                <a:srgbClr val="FFFF00"/>
              </a:solidFill>
              <a:effectLst/>
            </a:endParaRPr>
          </a:p>
          <a:p>
            <a:pPr algn="l"/>
            <a:r>
              <a:rPr lang="en-US" sz="1400" dirty="0">
                <a:solidFill>
                  <a:srgbClr val="FFFF00"/>
                </a:solidFill>
                <a:effectLst/>
              </a:rPr>
              <a:t>Pandey, </a:t>
            </a:r>
            <a:r>
              <a:rPr lang="en-US" sz="1400" dirty="0" err="1">
                <a:solidFill>
                  <a:srgbClr val="FFFF00"/>
                </a:solidFill>
                <a:effectLst/>
              </a:rPr>
              <a:t>Shalini</a:t>
            </a:r>
            <a:r>
              <a:rPr lang="en-US" sz="1400" dirty="0">
                <a:solidFill>
                  <a:srgbClr val="FFFF00"/>
                </a:solidFill>
                <a:effectLst/>
              </a:rPr>
              <a:t>. "Acids, Bases and Salts." </a:t>
            </a:r>
            <a:r>
              <a:rPr lang="en-US" sz="1400" i="1" dirty="0" err="1">
                <a:solidFill>
                  <a:srgbClr val="FFFF00"/>
                </a:solidFill>
                <a:effectLst/>
              </a:rPr>
              <a:t>Meritnation</a:t>
            </a:r>
            <a:r>
              <a:rPr lang="en-US" sz="1400" i="1" dirty="0">
                <a:solidFill>
                  <a:srgbClr val="FFFF00"/>
                </a:solidFill>
                <a:effectLst/>
              </a:rPr>
              <a:t>.</a:t>
            </a:r>
            <a:r>
              <a:rPr lang="en-US" sz="1400" dirty="0">
                <a:solidFill>
                  <a:srgbClr val="FFFF00"/>
                </a:solidFill>
                <a:effectLst/>
              </a:rPr>
              <a:t> July 27, 2013. http://www.meritnation.com/ask-answer/question/state-whether-a-litmus-is-a-common-acid-base-indicator-or-a/chemistry/5484869 (accessed September 14, 2015).</a:t>
            </a:r>
            <a:endParaRPr lang="en-AU" sz="1400" dirty="0">
              <a:solidFill>
                <a:srgbClr val="FFFF00"/>
              </a:solidFill>
              <a:effectLst/>
            </a:endParaRPr>
          </a:p>
          <a:p>
            <a:pPr algn="l"/>
            <a:r>
              <a:rPr lang="en-US" sz="1400" dirty="0" err="1">
                <a:solidFill>
                  <a:srgbClr val="FFFF00"/>
                </a:solidFill>
                <a:effectLst/>
              </a:rPr>
              <a:t>Qaydyan</a:t>
            </a:r>
            <a:r>
              <a:rPr lang="en-US" sz="1400" dirty="0">
                <a:solidFill>
                  <a:srgbClr val="FFFF00"/>
                </a:solidFill>
                <a:effectLst/>
              </a:rPr>
              <a:t>, T. </a:t>
            </a:r>
            <a:r>
              <a:rPr lang="en-US" sz="1400" i="1" dirty="0">
                <a:solidFill>
                  <a:srgbClr val="FFFF00"/>
                </a:solidFill>
                <a:effectLst/>
              </a:rPr>
              <a:t>Ladders Chemistry.</a:t>
            </a:r>
            <a:r>
              <a:rPr lang="en-US" sz="1400" dirty="0">
                <a:solidFill>
                  <a:srgbClr val="FFFF00"/>
                </a:solidFill>
                <a:effectLst/>
              </a:rPr>
              <a:t> </a:t>
            </a:r>
            <a:r>
              <a:rPr lang="en-US" sz="1400" dirty="0" err="1">
                <a:solidFill>
                  <a:srgbClr val="FFFF00"/>
                </a:solidFill>
                <a:effectLst/>
              </a:rPr>
              <a:t>n.d.</a:t>
            </a:r>
            <a:r>
              <a:rPr lang="en-US" sz="1400" dirty="0">
                <a:solidFill>
                  <a:srgbClr val="FFFF00"/>
                </a:solidFill>
                <a:effectLst/>
              </a:rPr>
              <a:t> http://nardbanchem.blogfa.com/ (accessed September 9, 2015).</a:t>
            </a:r>
            <a:endParaRPr lang="en-AU" sz="1400" dirty="0">
              <a:solidFill>
                <a:srgbClr val="FFFF00"/>
              </a:solidFill>
              <a:effectLst/>
            </a:endParaRPr>
          </a:p>
          <a:p>
            <a:pPr algn="l"/>
            <a:r>
              <a:rPr lang="en-US" sz="1400" dirty="0">
                <a:solidFill>
                  <a:srgbClr val="FFFF00"/>
                </a:solidFill>
                <a:effectLst/>
              </a:rPr>
              <a:t>Rochelle Schwartz-Bloom, Fulton Crews, Linda </a:t>
            </a:r>
            <a:r>
              <a:rPr lang="en-US" sz="1400" dirty="0" err="1">
                <a:solidFill>
                  <a:srgbClr val="FFFF00"/>
                </a:solidFill>
                <a:effectLst/>
              </a:rPr>
              <a:t>Porrino</a:t>
            </a:r>
            <a:r>
              <a:rPr lang="en-US" sz="1400" dirty="0">
                <a:solidFill>
                  <a:srgbClr val="FFFF00"/>
                </a:solidFill>
                <a:effectLst/>
              </a:rPr>
              <a:t>, David Friedman, A Leslie Morrow, Kathleen </a:t>
            </a:r>
            <a:r>
              <a:rPr lang="en-US" sz="1400" dirty="0" err="1">
                <a:solidFill>
                  <a:srgbClr val="FFFF00"/>
                </a:solidFill>
                <a:effectLst/>
              </a:rPr>
              <a:t>Sulik</a:t>
            </a:r>
            <a:r>
              <a:rPr lang="en-US" sz="1400" dirty="0">
                <a:solidFill>
                  <a:srgbClr val="FFFF00"/>
                </a:solidFill>
                <a:effectLst/>
              </a:rPr>
              <a:t>. "What is Alcohol?" </a:t>
            </a:r>
            <a:r>
              <a:rPr lang="en-US" sz="1400" i="1" dirty="0">
                <a:solidFill>
                  <a:srgbClr val="FFFF00"/>
                </a:solidFill>
                <a:effectLst/>
              </a:rPr>
              <a:t>Alcohol Pharmacology Education Partnership.</a:t>
            </a:r>
            <a:r>
              <a:rPr lang="en-US" sz="1400" dirty="0">
                <a:solidFill>
                  <a:srgbClr val="FFFF00"/>
                </a:solidFill>
                <a:effectLst/>
              </a:rPr>
              <a:t> </a:t>
            </a:r>
            <a:r>
              <a:rPr lang="en-US" sz="1400" dirty="0" err="1">
                <a:solidFill>
                  <a:srgbClr val="FFFF00"/>
                </a:solidFill>
                <a:effectLst/>
              </a:rPr>
              <a:t>n.d.</a:t>
            </a:r>
            <a:r>
              <a:rPr lang="en-US" sz="1400" dirty="0">
                <a:solidFill>
                  <a:srgbClr val="FFFF00"/>
                </a:solidFill>
                <a:effectLst/>
              </a:rPr>
              <a:t> http://www.rise.duke.edu/apep/pages/page.html?010401 (accessed September 2, 2015).</a:t>
            </a:r>
            <a:endParaRPr lang="en-AU" sz="1400" dirty="0">
              <a:solidFill>
                <a:srgbClr val="FFFF00"/>
              </a:solidFill>
              <a:effectLst/>
            </a:endParaRPr>
          </a:p>
          <a:p>
            <a:pPr algn="l"/>
            <a:r>
              <a:rPr lang="en-US" sz="1400" dirty="0" err="1">
                <a:solidFill>
                  <a:srgbClr val="FFFF00"/>
                </a:solidFill>
                <a:effectLst/>
              </a:rPr>
              <a:t>Serianni</a:t>
            </a:r>
            <a:r>
              <a:rPr lang="en-US" sz="1400" dirty="0">
                <a:solidFill>
                  <a:srgbClr val="FFFF00"/>
                </a:solidFill>
                <a:effectLst/>
              </a:rPr>
              <a:t>, Anthony. "Structure of Ice." </a:t>
            </a:r>
            <a:r>
              <a:rPr lang="en-US" sz="1400" i="1" dirty="0">
                <a:solidFill>
                  <a:srgbClr val="FFFF00"/>
                </a:solidFill>
                <a:effectLst/>
              </a:rPr>
              <a:t>Structural </a:t>
            </a:r>
            <a:r>
              <a:rPr lang="en-US" sz="1400" i="1" dirty="0" err="1">
                <a:solidFill>
                  <a:srgbClr val="FFFF00"/>
                </a:solidFill>
                <a:effectLst/>
              </a:rPr>
              <a:t>Glycoscience</a:t>
            </a:r>
            <a:r>
              <a:rPr lang="en-US" sz="1400" i="1" dirty="0">
                <a:solidFill>
                  <a:srgbClr val="FFFF00"/>
                </a:solidFill>
                <a:effectLst/>
              </a:rPr>
              <a:t> at the University of Notre Dame.</a:t>
            </a:r>
            <a:r>
              <a:rPr lang="en-US" sz="1400" dirty="0">
                <a:solidFill>
                  <a:srgbClr val="FFFF00"/>
                </a:solidFill>
                <a:effectLst/>
              </a:rPr>
              <a:t> July 29, 2015. https://www3.nd.edu/~aseriann/ice.html (accessed September 2, 2015).</a:t>
            </a:r>
            <a:endParaRPr lang="en-AU" sz="1400" dirty="0">
              <a:solidFill>
                <a:srgbClr val="FFFF00"/>
              </a:solidFill>
              <a:effectLst/>
            </a:endParaRPr>
          </a:p>
          <a:p>
            <a:pPr algn="l"/>
            <a:r>
              <a:rPr lang="en-US" sz="1400" dirty="0">
                <a:solidFill>
                  <a:srgbClr val="FFFF00"/>
                </a:solidFill>
                <a:effectLst/>
              </a:rPr>
              <a:t>Starr, Claudia. "Education/Teaching: Science." </a:t>
            </a:r>
            <a:r>
              <a:rPr lang="en-US" sz="1400" i="1" dirty="0" err="1">
                <a:solidFill>
                  <a:srgbClr val="FFFF00"/>
                </a:solidFill>
                <a:effectLst/>
              </a:rPr>
              <a:t>Pintrest</a:t>
            </a:r>
            <a:r>
              <a:rPr lang="en-US" sz="1400" i="1" dirty="0">
                <a:solidFill>
                  <a:srgbClr val="FFFF00"/>
                </a:solidFill>
                <a:effectLst/>
              </a:rPr>
              <a:t>.</a:t>
            </a:r>
            <a:r>
              <a:rPr lang="en-US" sz="1400" dirty="0">
                <a:solidFill>
                  <a:srgbClr val="FFFF00"/>
                </a:solidFill>
                <a:effectLst/>
              </a:rPr>
              <a:t> </a:t>
            </a:r>
            <a:r>
              <a:rPr lang="en-US" sz="1400" dirty="0" err="1">
                <a:solidFill>
                  <a:srgbClr val="FFFF00"/>
                </a:solidFill>
                <a:effectLst/>
              </a:rPr>
              <a:t>n.d.</a:t>
            </a:r>
            <a:r>
              <a:rPr lang="en-US" sz="1400" dirty="0">
                <a:solidFill>
                  <a:srgbClr val="FFFF00"/>
                </a:solidFill>
                <a:effectLst/>
              </a:rPr>
              <a:t> https://www.pinterest.com/claudiastar/education-teaching-science/ (accessed September 1, 2015).</a:t>
            </a:r>
            <a:endParaRPr lang="en-AU" sz="1400" dirty="0">
              <a:solidFill>
                <a:srgbClr val="FFFF00"/>
              </a:solidFill>
              <a:effectLst/>
            </a:endParaRPr>
          </a:p>
          <a:p>
            <a:pPr algn="l"/>
            <a:r>
              <a:rPr lang="en-US" sz="1400" dirty="0">
                <a:solidFill>
                  <a:srgbClr val="FFFF00"/>
                </a:solidFill>
                <a:effectLst/>
              </a:rPr>
              <a:t>Universe of Science, Inc. "Chemistry's Rainbow." </a:t>
            </a:r>
            <a:r>
              <a:rPr lang="en-US" sz="1400" i="1" dirty="0">
                <a:solidFill>
                  <a:srgbClr val="FFFF00"/>
                </a:solidFill>
                <a:effectLst/>
              </a:rPr>
              <a:t>Universe of Science, Inc.</a:t>
            </a:r>
            <a:r>
              <a:rPr lang="en-US" sz="1400" dirty="0">
                <a:solidFill>
                  <a:srgbClr val="FFFF00"/>
                </a:solidFill>
                <a:effectLst/>
              </a:rPr>
              <a:t> 2007. http://www.universeofscience.com/chemrainbow.html (accessed September 15, 2015).</a:t>
            </a:r>
            <a:endParaRPr lang="en-AU" sz="1400" dirty="0">
              <a:solidFill>
                <a:srgbClr val="FFFF00"/>
              </a:solidFill>
              <a:effectLst/>
            </a:endParaRPr>
          </a:p>
          <a:p>
            <a:pPr algn="l"/>
            <a:r>
              <a:rPr lang="en-US" sz="1400" dirty="0">
                <a:solidFill>
                  <a:srgbClr val="FFFF00"/>
                </a:solidFill>
                <a:effectLst/>
              </a:rPr>
              <a:t>Wong, </a:t>
            </a:r>
            <a:r>
              <a:rPr lang="en-US" sz="1400" dirty="0" err="1">
                <a:solidFill>
                  <a:srgbClr val="FFFF00"/>
                </a:solidFill>
                <a:effectLst/>
              </a:rPr>
              <a:t>Cikgu</a:t>
            </a:r>
            <a:r>
              <a:rPr lang="en-US" sz="1400" dirty="0">
                <a:solidFill>
                  <a:srgbClr val="FFFF00"/>
                </a:solidFill>
                <a:effectLst/>
              </a:rPr>
              <a:t>. "Chemistry Form 4 - Chapter 7: Examples of Acid-Base Indicator." </a:t>
            </a:r>
            <a:r>
              <a:rPr lang="en-US" sz="1400" i="1" dirty="0" err="1">
                <a:solidFill>
                  <a:srgbClr val="FFFF00"/>
                </a:solidFill>
                <a:effectLst/>
              </a:rPr>
              <a:t>EduMission</a:t>
            </a:r>
            <a:r>
              <a:rPr lang="en-US" sz="1400" i="1" dirty="0">
                <a:solidFill>
                  <a:srgbClr val="FFFF00"/>
                </a:solidFill>
                <a:effectLst/>
              </a:rPr>
              <a:t>.</a:t>
            </a:r>
            <a:r>
              <a:rPr lang="en-US" sz="1400" dirty="0">
                <a:solidFill>
                  <a:srgbClr val="FFFF00"/>
                </a:solidFill>
                <a:effectLst/>
              </a:rPr>
              <a:t> July 8, 2013. http://cikguwong.blogspot.com.au/2013/07/chemistry-form-4-chapter-7-examples-of.html (accessed September 15, </a:t>
            </a:r>
            <a:r>
              <a:rPr lang="en-US" sz="1400">
                <a:solidFill>
                  <a:srgbClr val="FFFF00"/>
                </a:solidFill>
                <a:effectLst/>
              </a:rPr>
              <a:t>2015).</a:t>
            </a:r>
            <a:endParaRPr lang="en-AU" sz="1400" dirty="0">
              <a:solidFill>
                <a:srgbClr val="FFFF00"/>
              </a:solidFill>
              <a:effectLst/>
            </a:endParaRPr>
          </a:p>
        </p:txBody>
      </p:sp>
    </p:spTree>
    <p:extLst>
      <p:ext uri="{BB962C8B-B14F-4D97-AF65-F5344CB8AC3E}">
        <p14:creationId xmlns:p14="http://schemas.microsoft.com/office/powerpoint/2010/main" val="121177410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597352"/>
          </a:xfrm>
        </p:spPr>
        <p:txBody>
          <a:bodyPr>
            <a:normAutofit lnSpcReduction="10000"/>
          </a:bodyPr>
          <a:lstStyle/>
          <a:p>
            <a:pPr marL="457200" indent="-457200" algn="l">
              <a:buClr>
                <a:srgbClr val="FFFF00"/>
              </a:buClr>
              <a:buSzPct val="120000"/>
              <a:buFont typeface="Arial" panose="020B0604020202020204" pitchFamily="34" charset="0"/>
              <a:buChar char="•"/>
            </a:pPr>
            <a:r>
              <a:rPr lang="en-AU" sz="2800" b="1" dirty="0">
                <a:solidFill>
                  <a:srgbClr val="FFFF00"/>
                </a:solidFill>
                <a:effectLst/>
              </a:rPr>
              <a:t>Polar substances –solubility in water may be due to favourable hydrogen bonding interactions between the water and polar substance (e.g. methanol in water) or dipole-dipole interactions between the water and polar substance (e.g. </a:t>
            </a:r>
            <a:r>
              <a:rPr lang="en-AU" sz="2800" b="1" dirty="0" smtClean="0">
                <a:solidFill>
                  <a:srgbClr val="FFFF00"/>
                </a:solidFill>
                <a:effectLst/>
              </a:rPr>
              <a:t>hydrogen </a:t>
            </a:r>
            <a:r>
              <a:rPr lang="en-AU" sz="2800" b="1" dirty="0" err="1" smtClean="0">
                <a:solidFill>
                  <a:srgbClr val="FFFF00"/>
                </a:solidFill>
                <a:effectLst/>
              </a:rPr>
              <a:t>sulfide</a:t>
            </a:r>
            <a:r>
              <a:rPr lang="en-AU" sz="2800" b="1" dirty="0" smtClean="0">
                <a:solidFill>
                  <a:srgbClr val="FFFF00"/>
                </a:solidFill>
                <a:effectLst/>
              </a:rPr>
              <a:t> </a:t>
            </a:r>
            <a:r>
              <a:rPr lang="en-AU" sz="2800" b="1" dirty="0">
                <a:solidFill>
                  <a:srgbClr val="FFFF00"/>
                </a:solidFill>
                <a:effectLst/>
              </a:rPr>
              <a:t>in water). </a:t>
            </a:r>
          </a:p>
          <a:p>
            <a:pPr algn="l">
              <a:buClr>
                <a:srgbClr val="FFFF00"/>
              </a:buClr>
              <a:buSzPct val="120000"/>
            </a:pPr>
            <a:endParaRPr lang="en-AU" sz="2800" b="1" dirty="0">
              <a:solidFill>
                <a:srgbClr val="FFFF00"/>
              </a:solidFill>
              <a:effectLst/>
            </a:endParaRPr>
          </a:p>
          <a:p>
            <a:pPr marL="457200" indent="-457200" algn="l">
              <a:buClr>
                <a:srgbClr val="FFFF00"/>
              </a:buClr>
              <a:buSzPct val="120000"/>
              <a:buFont typeface="Arial" panose="020B0604020202020204" pitchFamily="34" charset="0"/>
              <a:buChar char="•"/>
            </a:pPr>
            <a:r>
              <a:rPr lang="en-AU" sz="2800" b="1" dirty="0">
                <a:solidFill>
                  <a:srgbClr val="FFFF00"/>
                </a:solidFill>
                <a:effectLst/>
              </a:rPr>
              <a:t>In order for a solute to be soluble in a solvent, the strength of the interactions between the solute and solvent molecules must be strong enough to overcome the solvent-solvent interactions and the solute-solute interactions (i.e. the energy produced from the formation of the solvent-solute interactions must be greater than the energy required to overcome the solute-solute and solvent-solvent interactions). </a:t>
            </a:r>
          </a:p>
          <a:p>
            <a:pPr algn="l"/>
            <a:endParaRPr lang="en-AU" sz="2800" b="1" dirty="0">
              <a:solidFill>
                <a:srgbClr val="FFFF00"/>
              </a:solidFill>
              <a:effectLst/>
            </a:endParaRPr>
          </a:p>
        </p:txBody>
      </p:sp>
    </p:spTree>
    <p:extLst>
      <p:ext uri="{BB962C8B-B14F-4D97-AF65-F5344CB8AC3E}">
        <p14:creationId xmlns:p14="http://schemas.microsoft.com/office/powerpoint/2010/main" val="25444950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32656"/>
            <a:ext cx="7982336"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574340" y="6176337"/>
            <a:ext cx="1569660" cy="276999"/>
          </a:xfrm>
          <a:prstGeom prst="rect">
            <a:avLst/>
          </a:prstGeom>
          <a:noFill/>
        </p:spPr>
        <p:txBody>
          <a:bodyPr wrap="none" rtlCol="0">
            <a:spAutoFit/>
          </a:bodyPr>
          <a:lstStyle/>
          <a:p>
            <a:r>
              <a:rPr lang="en-AU" sz="1200" dirty="0">
                <a:solidFill>
                  <a:srgbClr val="FFFF00"/>
                </a:solidFill>
              </a:rPr>
              <a:t>(Cherie Lewis 2012)</a:t>
            </a:r>
            <a:endParaRPr lang="en-AU" dirty="0">
              <a:solidFill>
                <a:srgbClr val="FFFF00"/>
              </a:solidFill>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767" y="3429000"/>
            <a:ext cx="7879906"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550580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9"/>
                                        </p:tgtEl>
                                        <p:attrNameLst>
                                          <p:attrName>style.visibility</p:attrName>
                                        </p:attrNameLst>
                                      </p:cBhvr>
                                      <p:to>
                                        <p:strVal val="visible"/>
                                      </p:to>
                                    </p:set>
                                    <p:anim calcmode="lin" valueType="num">
                                      <p:cBhvr additive="base">
                                        <p:cTn id="13" dur="500" fill="hold"/>
                                        <p:tgtEl>
                                          <p:spTgt spid="4099"/>
                                        </p:tgtEl>
                                        <p:attrNameLst>
                                          <p:attrName>ppt_x</p:attrName>
                                        </p:attrNameLst>
                                      </p:cBhvr>
                                      <p:tavLst>
                                        <p:tav tm="0">
                                          <p:val>
                                            <p:strVal val="#ppt_x"/>
                                          </p:val>
                                        </p:tav>
                                        <p:tav tm="100000">
                                          <p:val>
                                            <p:strVal val="#ppt_x"/>
                                          </p:val>
                                        </p:tav>
                                      </p:tavLst>
                                    </p:anim>
                                    <p:anim calcmode="lin" valueType="num">
                                      <p:cBhvr additive="base">
                                        <p:cTn id="14"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2708920"/>
          </a:xfrm>
        </p:spPr>
        <p:txBody>
          <a:bodyPr>
            <a:normAutofit/>
          </a:bodyPr>
          <a:lstStyle/>
          <a:p>
            <a:pPr algn="l">
              <a:buClr>
                <a:srgbClr val="FFFF00"/>
              </a:buClr>
              <a:buSzPct val="120000"/>
            </a:pPr>
            <a:r>
              <a:rPr lang="en-AU" sz="2800" b="1" dirty="0">
                <a:solidFill>
                  <a:srgbClr val="FFFF00"/>
                </a:solidFill>
                <a:effectLst/>
              </a:rPr>
              <a:t>Not all polar substances are soluble in water -  dispersion forces can become more and more significant which can then interfere with the favourable intermolecular forces set up between the solute and solvent. </a:t>
            </a:r>
          </a:p>
          <a:p>
            <a:pPr algn="l">
              <a:buClr>
                <a:srgbClr val="FFFF00"/>
              </a:buClr>
              <a:buSzPct val="120000"/>
            </a:pPr>
            <a:endParaRPr lang="en-AU" sz="2800" b="1" dirty="0">
              <a:solidFill>
                <a:srgbClr val="FFFF00"/>
              </a:solidFill>
              <a:effectLs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5344" y="2276873"/>
            <a:ext cx="5925247"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588224" y="5589240"/>
            <a:ext cx="2294218" cy="276999"/>
          </a:xfrm>
          <a:prstGeom prst="rect">
            <a:avLst/>
          </a:prstGeom>
          <a:noFill/>
        </p:spPr>
        <p:txBody>
          <a:bodyPr wrap="none" rtlCol="0">
            <a:spAutoFit/>
          </a:bodyPr>
          <a:lstStyle/>
          <a:p>
            <a:r>
              <a:rPr lang="en-AU" sz="1200" dirty="0">
                <a:solidFill>
                  <a:srgbClr val="FFFF00"/>
                </a:solidFill>
              </a:rPr>
              <a:t>(</a:t>
            </a:r>
            <a:r>
              <a:rPr lang="en-US" sz="1200" dirty="0">
                <a:solidFill>
                  <a:srgbClr val="FFFF00"/>
                </a:solidFill>
              </a:rPr>
              <a:t>Rochelle Schwartz-Bloom </a:t>
            </a:r>
            <a:r>
              <a:rPr lang="en-US" sz="1200" dirty="0" err="1">
                <a:solidFill>
                  <a:srgbClr val="FFFF00"/>
                </a:solidFill>
              </a:rPr>
              <a:t>n.d</a:t>
            </a:r>
            <a:r>
              <a:rPr lang="en-AU" sz="1200" dirty="0">
                <a:solidFill>
                  <a:srgbClr val="FFFF00"/>
                </a:solidFill>
              </a:rPr>
              <a:t>)</a:t>
            </a:r>
            <a:endParaRPr lang="en-AU" dirty="0">
              <a:solidFill>
                <a:srgbClr val="FFFF00"/>
              </a:solidFill>
            </a:endParaRPr>
          </a:p>
        </p:txBody>
      </p:sp>
    </p:spTree>
    <p:extLst>
      <p:ext uri="{BB962C8B-B14F-4D97-AF65-F5344CB8AC3E}">
        <p14:creationId xmlns:p14="http://schemas.microsoft.com/office/powerpoint/2010/main" val="114912497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597352"/>
          </a:xfrm>
        </p:spPr>
        <p:txBody>
          <a:bodyPr>
            <a:normAutofit/>
          </a:bodyPr>
          <a:lstStyle/>
          <a:p>
            <a:pPr marL="457200" lvl="0" indent="-457200" algn="l">
              <a:buClr>
                <a:srgbClr val="FFFF00"/>
              </a:buClr>
              <a:buSzPct val="120000"/>
              <a:buFont typeface="Arial" panose="020B0604020202020204" pitchFamily="34" charset="0"/>
              <a:buChar char="•"/>
            </a:pPr>
            <a:r>
              <a:rPr lang="en-AU" sz="2800" b="1" dirty="0">
                <a:solidFill>
                  <a:srgbClr val="FFFF00"/>
                </a:solidFill>
                <a:effectLst/>
              </a:rPr>
              <a:t>Ionic substances – many are soluble in water due to electrostatic forces of attraction set up between the ions and water molecules called ion-dipole forces. In this type of force positive ions are attracted to the negative end of the water dipole and negative ions are attracted to the positive end of the water dipole.</a:t>
            </a:r>
          </a:p>
          <a:p>
            <a:pPr marL="457200" indent="-457200" algn="l">
              <a:buClr>
                <a:srgbClr val="FFFF00"/>
              </a:buClr>
              <a:buSzPct val="120000"/>
              <a:buFont typeface="Arial" panose="020B0604020202020204" pitchFamily="34" charset="0"/>
              <a:buChar char="•"/>
            </a:pPr>
            <a:endParaRPr lang="en-AU" sz="2800" b="1" dirty="0">
              <a:solidFill>
                <a:srgbClr val="FFFF00"/>
              </a:solidFill>
              <a:effectLs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571" y="2780928"/>
            <a:ext cx="6258749"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380312" y="5661248"/>
            <a:ext cx="1531188" cy="276999"/>
          </a:xfrm>
          <a:prstGeom prst="rect">
            <a:avLst/>
          </a:prstGeom>
          <a:noFill/>
        </p:spPr>
        <p:txBody>
          <a:bodyPr wrap="none" rtlCol="0">
            <a:spAutoFit/>
          </a:bodyPr>
          <a:lstStyle/>
          <a:p>
            <a:r>
              <a:rPr lang="en-AU" sz="1200" dirty="0">
                <a:solidFill>
                  <a:srgbClr val="FFFF00"/>
                </a:solidFill>
              </a:rPr>
              <a:t>(Cherie </a:t>
            </a:r>
            <a:r>
              <a:rPr lang="en-US" sz="1200" dirty="0">
                <a:solidFill>
                  <a:srgbClr val="FFFF00"/>
                </a:solidFill>
              </a:rPr>
              <a:t>Lewis 2012</a:t>
            </a:r>
            <a:r>
              <a:rPr lang="en-AU" sz="1200" dirty="0">
                <a:solidFill>
                  <a:srgbClr val="FFFF00"/>
                </a:solidFill>
              </a:rPr>
              <a:t>)</a:t>
            </a:r>
            <a:endParaRPr lang="en-AU" dirty="0">
              <a:solidFill>
                <a:srgbClr val="FFFF00"/>
              </a:solidFill>
            </a:endParaRPr>
          </a:p>
        </p:txBody>
      </p:sp>
    </p:spTree>
    <p:extLst>
      <p:ext uri="{BB962C8B-B14F-4D97-AF65-F5344CB8AC3E}">
        <p14:creationId xmlns:p14="http://schemas.microsoft.com/office/powerpoint/2010/main" val="426779950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500" fill="hold"/>
                                        <p:tgtEl>
                                          <p:spTgt spid="2050"/>
                                        </p:tgtEl>
                                        <p:attrNameLst>
                                          <p:attrName>ppt_x</p:attrName>
                                        </p:attrNameLst>
                                      </p:cBhvr>
                                      <p:tavLst>
                                        <p:tav tm="0">
                                          <p:val>
                                            <p:strVal val="#ppt_x"/>
                                          </p:val>
                                        </p:tav>
                                        <p:tav tm="100000">
                                          <p:val>
                                            <p:strVal val="#ppt_x"/>
                                          </p:val>
                                        </p:tav>
                                      </p:tavLst>
                                    </p:anim>
                                    <p:anim calcmode="lin" valueType="num">
                                      <p:cBhvr additive="base">
                                        <p:cTn id="14"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marL="457200" indent="-457200" algn="l">
              <a:buClr>
                <a:srgbClr val="FFFF00"/>
              </a:buClr>
              <a:buSzPct val="120000"/>
              <a:buFont typeface="Arial" panose="020B0604020202020204" pitchFamily="34" charset="0"/>
              <a:buChar char="•"/>
            </a:pPr>
            <a:r>
              <a:rPr lang="en-AU" sz="2800" b="1" dirty="0">
                <a:solidFill>
                  <a:srgbClr val="FFFF00"/>
                </a:solidFill>
                <a:effectLst/>
              </a:rPr>
              <a:t>Non-polar substances –tend not to be soluble in water as the energy produced in forming solvent-solute interactions is not strong enough to overcome the solute-solute interactions and solvent-solvent interactions.</a:t>
            </a:r>
          </a:p>
          <a:p>
            <a:pPr algn="l">
              <a:buClr>
                <a:srgbClr val="FFFF00"/>
              </a:buClr>
              <a:buSzPct val="120000"/>
            </a:pPr>
            <a:endParaRPr lang="en-AU" sz="2800" b="1" dirty="0">
              <a:solidFill>
                <a:srgbClr val="FFFF00"/>
              </a:solidFill>
              <a:effectLst/>
            </a:endParaRPr>
          </a:p>
          <a:p>
            <a:pPr algn="l">
              <a:buClr>
                <a:srgbClr val="FFFF00"/>
              </a:buClr>
              <a:buSzPct val="120000"/>
            </a:pPr>
            <a:endParaRPr lang="en-AU" sz="2800" b="1" dirty="0">
              <a:solidFill>
                <a:srgbClr val="FFFF00"/>
              </a:solidFill>
              <a:effectLst/>
            </a:endParaRPr>
          </a:p>
          <a:p>
            <a:pPr algn="l">
              <a:buClr>
                <a:srgbClr val="FFFF00"/>
              </a:buClr>
              <a:buSzPct val="120000"/>
            </a:pPr>
            <a:endParaRPr lang="en-AU" sz="2800" b="1" dirty="0">
              <a:solidFill>
                <a:srgbClr val="FFFF00"/>
              </a:solidFill>
              <a:effectLst/>
            </a:endParaRPr>
          </a:p>
          <a:p>
            <a:pPr algn="l">
              <a:buClr>
                <a:srgbClr val="FFFF00"/>
              </a:buClr>
              <a:buSzPct val="120000"/>
            </a:pPr>
            <a:endParaRPr lang="en-AU" sz="2800" b="1" dirty="0">
              <a:solidFill>
                <a:srgbClr val="FFFF00"/>
              </a:solidFill>
              <a:effectLst/>
            </a:endParaRPr>
          </a:p>
          <a:p>
            <a:pPr algn="l">
              <a:buClr>
                <a:srgbClr val="FFFF00"/>
              </a:buClr>
              <a:buSzPct val="120000"/>
            </a:pPr>
            <a:endParaRPr lang="en-AU" sz="2800" b="1" dirty="0">
              <a:solidFill>
                <a:srgbClr val="FFFF00"/>
              </a:solidFill>
              <a:effectLst/>
            </a:endParaRPr>
          </a:p>
          <a:p>
            <a:pPr algn="l">
              <a:buClr>
                <a:srgbClr val="FFFF00"/>
              </a:buClr>
              <a:buSzPct val="120000"/>
            </a:pPr>
            <a:r>
              <a:rPr lang="en-AU" sz="2800" b="1" dirty="0">
                <a:solidFill>
                  <a:srgbClr val="FFFF00"/>
                </a:solidFill>
                <a:effectLst/>
              </a:rPr>
              <a:t>In general, as the temperature increases, the solubility of solids and liquids increases in water but the solubility of gases tends to decrease.</a:t>
            </a:r>
          </a:p>
          <a:p>
            <a:pPr algn="l">
              <a:buClr>
                <a:srgbClr val="FFFF00"/>
              </a:buClr>
              <a:buSzPct val="120000"/>
            </a:pPr>
            <a:endParaRPr lang="en-AU" sz="2800" b="1" dirty="0">
              <a:solidFill>
                <a:srgbClr val="FFFF00"/>
              </a:solidFill>
              <a:effectLst/>
            </a:endParaRPr>
          </a:p>
        </p:txBody>
      </p:sp>
      <p:sp>
        <p:nvSpPr>
          <p:cNvPr id="4" name="TextBox 3"/>
          <p:cNvSpPr txBox="1"/>
          <p:nvPr/>
        </p:nvSpPr>
        <p:spPr>
          <a:xfrm>
            <a:off x="7577316" y="4489993"/>
            <a:ext cx="1531188" cy="276999"/>
          </a:xfrm>
          <a:prstGeom prst="rect">
            <a:avLst/>
          </a:prstGeom>
          <a:noFill/>
        </p:spPr>
        <p:txBody>
          <a:bodyPr wrap="none" rtlCol="0">
            <a:spAutoFit/>
          </a:bodyPr>
          <a:lstStyle/>
          <a:p>
            <a:r>
              <a:rPr lang="en-AU" sz="1200" dirty="0">
                <a:solidFill>
                  <a:srgbClr val="FFFF00"/>
                </a:solidFill>
              </a:rPr>
              <a:t>(Cherie </a:t>
            </a:r>
            <a:r>
              <a:rPr lang="en-US" sz="1200" dirty="0">
                <a:solidFill>
                  <a:srgbClr val="FFFF00"/>
                </a:solidFill>
              </a:rPr>
              <a:t>Lewis 2012</a:t>
            </a:r>
            <a:r>
              <a:rPr lang="en-AU" sz="1200" dirty="0">
                <a:solidFill>
                  <a:srgbClr val="FFFF00"/>
                </a:solidFill>
              </a:rPr>
              <a:t>)</a:t>
            </a:r>
            <a:endParaRPr lang="en-AU" dirty="0">
              <a:solidFill>
                <a:srgbClr val="FFFF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054" y="2189376"/>
            <a:ext cx="7030290" cy="2569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768681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 calcmode="lin" valueType="num">
                                      <p:cBhvr additive="base">
                                        <p:cTn id="13" dur="500" fill="hold"/>
                                        <p:tgtEl>
                                          <p:spTgt spid="3074"/>
                                        </p:tgtEl>
                                        <p:attrNameLst>
                                          <p:attrName>ppt_x</p:attrName>
                                        </p:attrNameLst>
                                      </p:cBhvr>
                                      <p:tavLst>
                                        <p:tav tm="0">
                                          <p:val>
                                            <p:strVal val="#ppt_x"/>
                                          </p:val>
                                        </p:tav>
                                        <p:tav tm="100000">
                                          <p:val>
                                            <p:strVal val="#ppt_x"/>
                                          </p:val>
                                        </p:tav>
                                      </p:tavLst>
                                    </p:anim>
                                    <p:anim calcmode="lin" valueType="num">
                                      <p:cBhvr additive="base">
                                        <p:cTn id="1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41" y="7640"/>
            <a:ext cx="9144000" cy="1765176"/>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AU"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Solutions and Concentrations</a:t>
            </a:r>
          </a:p>
        </p:txBody>
      </p:sp>
      <p:sp>
        <p:nvSpPr>
          <p:cNvPr id="3" name="Subtitle 2"/>
          <p:cNvSpPr>
            <a:spLocks noGrp="1"/>
          </p:cNvSpPr>
          <p:nvPr>
            <p:ph type="subTitle" idx="1"/>
          </p:nvPr>
        </p:nvSpPr>
        <p:spPr>
          <a:xfrm>
            <a:off x="30266" y="1772816"/>
            <a:ext cx="9144000" cy="4536504"/>
          </a:xfrm>
        </p:spPr>
        <p:txBody>
          <a:bodyPr>
            <a:normAutofit/>
          </a:bodyPr>
          <a:lstStyle/>
          <a:p>
            <a:pPr algn="l"/>
            <a:r>
              <a:rPr lang="en-AU" sz="2800" b="1" dirty="0">
                <a:solidFill>
                  <a:srgbClr val="FFFF00"/>
                </a:solidFill>
                <a:effectLst/>
              </a:rPr>
              <a:t>A solution is defined as a homogeneous mixture where the solute is dissolved uniformly throughout the solvent. Dissolved solutes that produce ions are often called electrolytes. </a:t>
            </a:r>
          </a:p>
          <a:p>
            <a:pPr algn="l"/>
            <a:r>
              <a:rPr lang="en-AU" sz="2800" b="1" dirty="0">
                <a:solidFill>
                  <a:srgbClr val="FFFF00"/>
                </a:solidFill>
                <a:effectLst/>
              </a:rPr>
              <a:t>A solution can be unsaturated, saturated or supersaturated.</a:t>
            </a:r>
          </a:p>
          <a:p>
            <a:pPr marL="457200" indent="-457200" algn="l">
              <a:buClr>
                <a:srgbClr val="FFFF00"/>
              </a:buClr>
              <a:buSzPct val="120000"/>
              <a:buFont typeface="Arial" panose="020B0604020202020204" pitchFamily="34" charset="0"/>
              <a:buChar char="•"/>
            </a:pPr>
            <a:r>
              <a:rPr lang="en-AU" sz="2800" b="1" dirty="0">
                <a:solidFill>
                  <a:srgbClr val="FFFF00"/>
                </a:solidFill>
                <a:effectLst/>
              </a:rPr>
              <a:t>Unsaturated – a solution in which more solute can still be dissolved under the same conditions of temperature and pressure.</a:t>
            </a:r>
          </a:p>
        </p:txBody>
      </p:sp>
    </p:spTree>
    <p:extLst>
      <p:ext uri="{BB962C8B-B14F-4D97-AF65-F5344CB8AC3E}">
        <p14:creationId xmlns:p14="http://schemas.microsoft.com/office/powerpoint/2010/main" val="228357962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411</TotalTime>
  <Words>2844</Words>
  <Application>Microsoft Office PowerPoint</Application>
  <PresentationFormat>On-screen Show (4:3)</PresentationFormat>
  <Paragraphs>208</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Hardcover</vt:lpstr>
      <vt:lpstr>Unique Properties of Water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Solutions and Concentrations</vt:lpstr>
      <vt:lpstr>PowerPoint Presentation</vt:lpstr>
      <vt:lpstr>PowerPoint Presentation</vt:lpstr>
      <vt:lpstr>PowerPoint Presentation</vt:lpstr>
      <vt:lpstr>Precipitation Reactions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Acids and Bases</vt:lpstr>
      <vt:lpstr>PowerPoint Presentation</vt:lpstr>
      <vt:lpstr>PowerPoint Presentation</vt:lpstr>
      <vt:lpstr>PowerPoint Presentation</vt:lpstr>
      <vt:lpstr>Indicators and pH Scale</vt:lpstr>
      <vt:lpstr>PowerPoint Presentation</vt:lpstr>
      <vt:lpstr>PowerPoint Presentation</vt:lpstr>
      <vt:lpstr>PowerPoint Presentation</vt:lpstr>
      <vt:lpstr>Stoichiometry and Solutions</vt:lpstr>
      <vt:lpstr>PowerPoint Presentation</vt:lpstr>
    </vt:vector>
  </TitlesOfParts>
  <Company>Kennedy Baptist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Unique Properties of Water</dc:title>
  <dc:creator>Rick Cricelli</dc:creator>
  <cp:lastModifiedBy>Rick Cricelli</cp:lastModifiedBy>
  <cp:revision>40</cp:revision>
  <dcterms:created xsi:type="dcterms:W3CDTF">2015-09-09T03:45:50Z</dcterms:created>
  <dcterms:modified xsi:type="dcterms:W3CDTF">2018-08-29T01:44:06Z</dcterms:modified>
</cp:coreProperties>
</file>