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61" r:id="rId3"/>
    <p:sldId id="291" r:id="rId4"/>
    <p:sldId id="256" r:id="rId5"/>
    <p:sldId id="257" r:id="rId6"/>
    <p:sldId id="259" r:id="rId7"/>
    <p:sldId id="258" r:id="rId8"/>
    <p:sldId id="260" r:id="rId9"/>
    <p:sldId id="263" r:id="rId10"/>
    <p:sldId id="264" r:id="rId11"/>
    <p:sldId id="265" r:id="rId12"/>
    <p:sldId id="269" r:id="rId13"/>
    <p:sldId id="270" r:id="rId14"/>
    <p:sldId id="271" r:id="rId15"/>
    <p:sldId id="273" r:id="rId16"/>
    <p:sldId id="275" r:id="rId17"/>
    <p:sldId id="276" r:id="rId18"/>
    <p:sldId id="279" r:id="rId19"/>
    <p:sldId id="281" r:id="rId20"/>
    <p:sldId id="280" r:id="rId21"/>
    <p:sldId id="283" r:id="rId22"/>
    <p:sldId id="282" r:id="rId23"/>
    <p:sldId id="284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7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39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5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9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5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86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5CAEDD-2D93-41C2-B656-3A9A4866DA54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C754F3-F776-4B62-9CC2-CC4B74CEFFE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843707" cy="4023360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Essential Chemistry Skills</a:t>
            </a:r>
            <a:endParaRPr lang="en-AU" b="1" dirty="0"/>
          </a:p>
          <a:p>
            <a:r>
              <a:rPr lang="en-AU" dirty="0"/>
              <a:t>Pearson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smtClean="0"/>
              <a:t>9</a:t>
            </a:r>
            <a:endParaRPr lang="en-AU" dirty="0"/>
          </a:p>
          <a:p>
            <a:r>
              <a:rPr lang="en-AU" dirty="0" err="1"/>
              <a:t>Lucarelli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smtClean="0"/>
              <a:t>4.1-4.3, 6.1-6.2, 10</a:t>
            </a:r>
            <a:endParaRPr lang="en-AU" dirty="0"/>
          </a:p>
          <a:p>
            <a:r>
              <a:rPr lang="en-AU" dirty="0"/>
              <a:t>STAWA Set </a:t>
            </a:r>
            <a:r>
              <a:rPr lang="en-AU" dirty="0" smtClean="0"/>
              <a:t>7, 13, 22-24</a:t>
            </a:r>
            <a:endParaRPr lang="en-AU" dirty="0"/>
          </a:p>
          <a:p>
            <a:pPr marL="0" indent="0">
              <a:buNone/>
            </a:pPr>
            <a:endParaRPr lang="en-AU" b="1" dirty="0"/>
          </a:p>
          <a:p>
            <a:r>
              <a:rPr lang="en-AU" b="1" dirty="0" smtClean="0"/>
              <a:t>Materials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1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3</a:t>
            </a:r>
          </a:p>
          <a:p>
            <a:r>
              <a:rPr lang="en-AU" dirty="0" smtClean="0"/>
              <a:t>STAWA Set 4, 6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763" y="2286000"/>
            <a:ext cx="4166437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The atom, nucleus and electrons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2, 3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1.7-1.11, 2, 7</a:t>
            </a:r>
          </a:p>
          <a:p>
            <a:r>
              <a:rPr lang="en-AU" dirty="0" smtClean="0"/>
              <a:t>STAWA Set 8-9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Periodic Trends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3.3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9</a:t>
            </a:r>
          </a:p>
          <a:p>
            <a:r>
              <a:rPr lang="en-AU" dirty="0" smtClean="0"/>
              <a:t>STAWA Set 10-11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6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7C79-1339-4EDF-8C04-C88E1943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1BEF-51A9-403D-B6A1-C65C3C23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8924"/>
            <a:ext cx="10622003" cy="45304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Atoms tend to form </a:t>
            </a:r>
            <a:r>
              <a:rPr lang="en-AU" sz="2400" b="1" dirty="0"/>
              <a:t>chemical bonds </a:t>
            </a:r>
            <a:r>
              <a:rPr lang="en-AU" sz="2400" dirty="0"/>
              <a:t>to obtain a filled valence shell and become chemically stable.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Chemical bonds </a:t>
            </a:r>
            <a:r>
              <a:rPr lang="en-AU" sz="2400" dirty="0"/>
              <a:t>are due to the electrostatic force of attraction between positive and negative charges in participating atoms.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Valency</a:t>
            </a:r>
            <a:r>
              <a:rPr lang="en-AU" sz="2400" dirty="0"/>
              <a:t> is the combining power of an atom and is equal to the number of hydrogen atoms that an atom could combine with or displace from a compound.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3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9FF7-B0B0-4E5D-BF8E-41E335C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EE0A-2A36-49D8-B180-6FF80745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A163D-2291-45AC-BBC0-0D013F1AE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7" t="26609" r="26846" b="35172"/>
          <a:stretch/>
        </p:blipFill>
        <p:spPr>
          <a:xfrm>
            <a:off x="838200" y="1675552"/>
            <a:ext cx="10176330" cy="45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39CB-5665-41C5-870D-9B6F412A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Metallic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02DB-5316-4A47-8656-39508A71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Metallic bonding is the strong attraction between closely packed positive metal </a:t>
            </a:r>
            <a:r>
              <a:rPr lang="en-AU" b="1" dirty="0"/>
              <a:t>ions</a:t>
            </a:r>
            <a:r>
              <a:rPr lang="en-AU" dirty="0"/>
              <a:t> and a '</a:t>
            </a:r>
            <a:r>
              <a:rPr lang="en-AU" b="1" dirty="0"/>
              <a:t>sea' of delocalised electrons</a:t>
            </a:r>
          </a:p>
          <a:p>
            <a:pPr>
              <a:lnSpc>
                <a:spcPct val="150000"/>
              </a:lnSpc>
            </a:pPr>
            <a:endParaRPr lang="en-AU" b="1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20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5A5F-2D7F-4CF4-A4FC-81380C4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7343-F8FB-4CBE-BBE9-0EF75960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Pearson for Table of properties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389-B268-471C-85A5-0BE2E87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A6D4-1F8A-44A8-8420-6F7A4659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Atoms lose or gain electrons to form charged ions</a:t>
            </a:r>
          </a:p>
          <a:p>
            <a:pPr lvl="1"/>
            <a:r>
              <a:rPr lang="en-AU" sz="2400" dirty="0"/>
              <a:t>Cation (+)</a:t>
            </a:r>
          </a:p>
          <a:p>
            <a:pPr lvl="1"/>
            <a:r>
              <a:rPr lang="en-AU" sz="2400" dirty="0"/>
              <a:t>Anion(-)</a:t>
            </a:r>
          </a:p>
          <a:p>
            <a:pPr lvl="1"/>
            <a:endParaRPr lang="en-AU" sz="2400" dirty="0"/>
          </a:p>
          <a:p>
            <a:pPr lvl="1"/>
            <a:endParaRPr lang="en-AU" sz="2400" dirty="0"/>
          </a:p>
          <a:p>
            <a:r>
              <a:rPr lang="en-AU" sz="2800" dirty="0"/>
              <a:t>Oppositely charged ions are attracted to one another</a:t>
            </a:r>
          </a:p>
          <a:p>
            <a:endParaRPr lang="en-AU" sz="2800" dirty="0"/>
          </a:p>
          <a:p>
            <a:r>
              <a:rPr lang="en-AU" sz="2800" dirty="0"/>
              <a:t>An electrostatic attraction between a lattice of positively and negatively charged ions – </a:t>
            </a:r>
            <a:r>
              <a:rPr lang="en-AU" sz="2800" b="1" dirty="0"/>
              <a:t>ionic bonding</a:t>
            </a:r>
          </a:p>
        </p:txBody>
      </p:sp>
    </p:spTree>
    <p:extLst>
      <p:ext uri="{BB962C8B-B14F-4D97-AF65-F5344CB8AC3E}">
        <p14:creationId xmlns:p14="http://schemas.microsoft.com/office/powerpoint/2010/main" val="13102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FF3-4E44-4E36-9875-0F7DBC64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Ionic bonding properties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07C4-ED2B-43D3-AC25-9175AA0A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Pearson for table of properties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4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92C0-22B4-45FA-B0A1-8D7EFE3D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Ionic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A540-E9F1-4D94-A964-DA259766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CuSO</a:t>
            </a:r>
            <a:r>
              <a:rPr lang="en-AU" baseline="-25000" dirty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err="1"/>
              <a:t>NaCl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err="1"/>
              <a:t>RbOH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CaCO</a:t>
            </a:r>
            <a:r>
              <a:rPr lang="en-AU" baseline="-25000" dirty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Ba(NO</a:t>
            </a:r>
            <a:r>
              <a:rPr lang="en-AU" baseline="-25000" dirty="0" smtClean="0"/>
              <a:t>3</a:t>
            </a:r>
            <a:r>
              <a:rPr lang="en-AU" dirty="0" smtClean="0"/>
              <a:t>)</a:t>
            </a:r>
            <a:r>
              <a:rPr lang="en-AU" baseline="-25000" dirty="0" smtClean="0"/>
              <a:t>2</a:t>
            </a:r>
            <a:endParaRPr lang="en-AU" baseline="-25000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NH</a:t>
            </a:r>
            <a:r>
              <a:rPr lang="en-AU" baseline="-25000" dirty="0"/>
              <a:t>4</a:t>
            </a:r>
            <a:r>
              <a:rPr lang="en-AU" dirty="0"/>
              <a:t>Br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FePO</a:t>
            </a:r>
            <a:r>
              <a:rPr lang="en-AU" baseline="-25000" dirty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FeSO4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C37278-3C04-45C6-8426-9F9F21FABCCC}"/>
              </a:ext>
            </a:extLst>
          </p:cNvPr>
          <p:cNvSpPr txBox="1">
            <a:spLocks/>
          </p:cNvSpPr>
          <p:nvPr/>
        </p:nvSpPr>
        <p:spPr>
          <a:xfrm>
            <a:off x="5890591" y="1825625"/>
            <a:ext cx="5045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dirty="0"/>
              <a:t>Cobalt (II) hydroxide</a:t>
            </a:r>
            <a:endParaRPr lang="en-AU" baseline="-25000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Sodium oxide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Potassium nitrate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Ammonium phosphate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Silver (I) fluoride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Molybdenum (V) </a:t>
            </a:r>
            <a:r>
              <a:rPr lang="en-AU" dirty="0" err="1"/>
              <a:t>sulfate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Stop, Drop </a:t>
            </a:r>
            <a:r>
              <a:rPr lang="en-AU" b="1" dirty="0">
                <a:solidFill>
                  <a:srgbClr val="FF0000"/>
                </a:solidFill>
              </a:rPr>
              <a:t>and Swap</a:t>
            </a:r>
          </a:p>
        </p:txBody>
      </p:sp>
    </p:spTree>
    <p:extLst>
      <p:ext uri="{BB962C8B-B14F-4D97-AF65-F5344CB8AC3E}">
        <p14:creationId xmlns:p14="http://schemas.microsoft.com/office/powerpoint/2010/main" val="19166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3E1B-6063-4260-A5F7-FD8925E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" y="-162929"/>
            <a:ext cx="9720072" cy="1499616"/>
          </a:xfrm>
        </p:spPr>
        <p:txBody>
          <a:bodyPr/>
          <a:lstStyle/>
          <a:p>
            <a:r>
              <a:rPr lang="en-AU" dirty="0"/>
              <a:t>Lewis Dot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6A76-B8A2-4542-9A5B-97E170C8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59" y="1142071"/>
            <a:ext cx="7113494" cy="5366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Absolute Classic #17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NO</a:t>
            </a:r>
            <a:r>
              <a:rPr lang="en-AU" baseline="-25000" dirty="0" smtClean="0"/>
              <a:t>2</a:t>
            </a:r>
            <a:r>
              <a:rPr lang="en-AU" baseline="30000" dirty="0" smtClean="0"/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CHCH</a:t>
            </a:r>
          </a:p>
          <a:p>
            <a:pPr marL="0" indent="0">
              <a:buNone/>
            </a:pPr>
            <a:r>
              <a:rPr lang="en-AU" b="1" dirty="0" smtClean="0"/>
              <a:t>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XeF</a:t>
            </a:r>
            <a:r>
              <a:rPr lang="en-AU" baseline="-25000" dirty="0" smtClean="0"/>
              <a:t>4 	</a:t>
            </a:r>
            <a:r>
              <a:rPr lang="en-AU" dirty="0" smtClean="0"/>
              <a:t>(</a:t>
            </a:r>
            <a:r>
              <a:rPr lang="en-AU" dirty="0" err="1" smtClean="0"/>
              <a:t>Xe</a:t>
            </a:r>
            <a:r>
              <a:rPr lang="en-AU" dirty="0" smtClean="0"/>
              <a:t> 12 e-)</a:t>
            </a:r>
            <a:endParaRPr lang="en-AU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BH</a:t>
            </a:r>
            <a:r>
              <a:rPr lang="en-AU" baseline="-25000" dirty="0" smtClean="0"/>
              <a:t>3</a:t>
            </a:r>
            <a:r>
              <a:rPr lang="en-AU" dirty="0" smtClean="0"/>
              <a:t>	(B 6 e-)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NO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- 	</a:t>
            </a:r>
            <a:r>
              <a:rPr lang="en-AU" dirty="0" smtClean="0"/>
              <a:t>(N 8 e-)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87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Lewis Structures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 smtClean="0"/>
              <a:t>Lucarelli</a:t>
            </a:r>
            <a:r>
              <a:rPr lang="en-AU" sz="2800" dirty="0" smtClean="0"/>
              <a:t> Chapter 8 (Sets 10-</a:t>
            </a:r>
            <a:r>
              <a:rPr lang="en-AU" sz="2800" b="1" dirty="0" smtClean="0"/>
              <a:t>12</a:t>
            </a:r>
            <a:r>
              <a:rPr lang="en-AU" sz="2800" dirty="0" smtClean="0"/>
              <a:t>)</a:t>
            </a:r>
          </a:p>
          <a:p>
            <a:endParaRPr lang="en-AU" sz="2800" dirty="0"/>
          </a:p>
          <a:p>
            <a:r>
              <a:rPr lang="en-AU" sz="2800" dirty="0" smtClean="0"/>
              <a:t>Pearson Chapter 4, 5, 6</a:t>
            </a:r>
          </a:p>
          <a:p>
            <a:endParaRPr lang="en-AU" sz="2800" dirty="0"/>
          </a:p>
          <a:p>
            <a:r>
              <a:rPr lang="en-AU" sz="2800" dirty="0" smtClean="0"/>
              <a:t>STAWA Sets 13-</a:t>
            </a:r>
            <a:r>
              <a:rPr lang="en-AU" sz="2800" b="1" dirty="0" smtClean="0"/>
              <a:t>17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3878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Valence Shell Electron Pair Repulsion (VSEPR)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9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28BF-D993-44C8-9895-755ED5AE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861-BEFC-4236-943D-B458D9B1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b="1" dirty="0"/>
              <a:t>Bonding 					Weeks </a:t>
            </a:r>
            <a:r>
              <a:rPr lang="en-AU" b="1" dirty="0" smtClean="0"/>
              <a:t>6-8</a:t>
            </a:r>
            <a:endParaRPr lang="en-AU" b="1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Empirical Formula	</a:t>
            </a:r>
            <a:r>
              <a:rPr lang="en-AU" dirty="0"/>
              <a:t>			</a:t>
            </a:r>
            <a:r>
              <a:rPr lang="en-AU" dirty="0" smtClean="0"/>
              <a:t>Week 9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Intermolecular forces</a:t>
            </a:r>
            <a:r>
              <a:rPr lang="en-AU" dirty="0"/>
              <a:t>			</a:t>
            </a:r>
            <a:r>
              <a:rPr lang="en-AU" dirty="0" smtClean="0"/>
              <a:t>Week 10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Solutions</a:t>
            </a:r>
            <a:r>
              <a:rPr lang="en-AU" dirty="0"/>
              <a:t>			</a:t>
            </a:r>
            <a:r>
              <a:rPr lang="en-AU" dirty="0" smtClean="0"/>
              <a:t>		Weeks 1-3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8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0"/>
          <a:stretch/>
        </p:blipFill>
        <p:spPr>
          <a:xfrm>
            <a:off x="454168" y="673625"/>
            <a:ext cx="10859991" cy="5341693"/>
          </a:xfrm>
        </p:spPr>
      </p:pic>
    </p:spTree>
    <p:extLst>
      <p:ext uri="{BB962C8B-B14F-4D97-AF65-F5344CB8AC3E}">
        <p14:creationId xmlns:p14="http://schemas.microsoft.com/office/powerpoint/2010/main" val="12711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Covalent Lattices and Networks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70C0"/>
                </a:solidFill>
              </a:rPr>
              <a:t>Pearson Chapter </a:t>
            </a:r>
            <a:r>
              <a:rPr lang="en-AU" b="1" dirty="0" smtClean="0">
                <a:solidFill>
                  <a:srgbClr val="0070C0"/>
                </a:solidFill>
              </a:rPr>
              <a:t>7</a:t>
            </a:r>
            <a:endParaRPr lang="en-A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Allotropes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597601" cy="422452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AU" sz="4000" dirty="0" smtClean="0"/>
              <a:t>Some elements exist with their atoms in several different structural arrangements called allotropes.</a:t>
            </a:r>
          </a:p>
          <a:p>
            <a:pPr algn="just">
              <a:lnSpc>
                <a:spcPct val="150000"/>
              </a:lnSpc>
            </a:pPr>
            <a:endParaRPr lang="en-AU" sz="4000" dirty="0" smtClean="0"/>
          </a:p>
          <a:p>
            <a:pPr algn="just">
              <a:lnSpc>
                <a:spcPct val="150000"/>
              </a:lnSpc>
            </a:pPr>
            <a:r>
              <a:rPr lang="en-AU" sz="4000" dirty="0" smtClean="0"/>
              <a:t>Atoms are bonded to each other in different specific ways.</a:t>
            </a:r>
          </a:p>
          <a:p>
            <a:pPr algn="just">
              <a:lnSpc>
                <a:spcPct val="150000"/>
              </a:lnSpc>
            </a:pPr>
            <a:endParaRPr lang="en-AU" sz="4000" dirty="0" smtClean="0"/>
          </a:p>
          <a:p>
            <a:pPr algn="just">
              <a:lnSpc>
                <a:spcPct val="150000"/>
              </a:lnSpc>
            </a:pPr>
            <a:r>
              <a:rPr lang="en-AU" sz="4000" dirty="0" err="1" smtClean="0"/>
              <a:t>E.g</a:t>
            </a:r>
            <a:r>
              <a:rPr lang="en-AU" sz="4000" dirty="0" smtClean="0"/>
              <a:t> O</a:t>
            </a:r>
            <a:r>
              <a:rPr lang="en-AU" sz="4000" baseline="-25000" dirty="0" smtClean="0"/>
              <a:t>2</a:t>
            </a:r>
            <a:r>
              <a:rPr lang="en-AU" sz="4000" dirty="0" smtClean="0"/>
              <a:t> and O</a:t>
            </a:r>
            <a:r>
              <a:rPr lang="en-AU" sz="4000" baseline="-25000" dirty="0" smtClean="0"/>
              <a:t>3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38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1468" y="1487562"/>
            <a:ext cx="55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Diamond</a:t>
            </a:r>
            <a:r>
              <a:rPr lang="en-AU" sz="2400" dirty="0" smtClean="0"/>
              <a:t>: continuous 3D network structure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1468" y="2658936"/>
            <a:ext cx="477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Graphite</a:t>
            </a:r>
            <a:r>
              <a:rPr lang="en-AU" sz="2400" dirty="0" smtClean="0"/>
              <a:t>: continuous 2D layer lattice</a:t>
            </a:r>
            <a:endParaRPr lang="en-A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1468" y="3688111"/>
            <a:ext cx="438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Charcoal</a:t>
            </a:r>
            <a:r>
              <a:rPr lang="en-AU" sz="2400" dirty="0" smtClean="0"/>
              <a:t>: </a:t>
            </a:r>
            <a:r>
              <a:rPr lang="en-AU" sz="2400" dirty="0" err="1" smtClean="0"/>
              <a:t>heterogenous</a:t>
            </a:r>
            <a:r>
              <a:rPr lang="en-AU" sz="2400" dirty="0" smtClean="0"/>
              <a:t> structure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589059" y="2751269"/>
            <a:ext cx="53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See Pearson for Table of properties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2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Carbon Nanomaterials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Pearson Chapter 7</a:t>
            </a:r>
            <a:endParaRPr lang="en-A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50" t="33972" r="36593" b="25907"/>
          <a:stretch/>
        </p:blipFill>
        <p:spPr>
          <a:xfrm>
            <a:off x="825910" y="951271"/>
            <a:ext cx="5574890" cy="2934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585" t="20262" r="30242" b="26512"/>
          <a:stretch/>
        </p:blipFill>
        <p:spPr>
          <a:xfrm>
            <a:off x="7384026" y="471949"/>
            <a:ext cx="3333136" cy="3893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450" t="47883" r="48538" b="40625"/>
          <a:stretch/>
        </p:blipFill>
        <p:spPr>
          <a:xfrm>
            <a:off x="1571867" y="4498258"/>
            <a:ext cx="8477994" cy="1873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5400" y="720438"/>
            <a:ext cx="157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70C0"/>
                </a:solidFill>
              </a:rPr>
              <a:t>Fullerenes </a:t>
            </a:r>
            <a:endParaRPr lang="en-AU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9861" y="720437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70C0"/>
                </a:solidFill>
              </a:rPr>
              <a:t>Graphene </a:t>
            </a:r>
            <a:endParaRPr lang="en-AU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6506" y="5203947"/>
            <a:ext cx="16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0070C0"/>
                </a:solidFill>
              </a:rPr>
              <a:t>Carbon Nanotubes </a:t>
            </a:r>
            <a:endParaRPr lang="en-A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843707" cy="4023360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Bonding</a:t>
            </a:r>
            <a:endParaRPr lang="en-AU" b="1" dirty="0"/>
          </a:p>
          <a:p>
            <a:r>
              <a:rPr lang="en-AU" dirty="0"/>
              <a:t>Pearson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smtClean="0"/>
              <a:t>4-7</a:t>
            </a:r>
            <a:endParaRPr lang="en-AU" dirty="0"/>
          </a:p>
          <a:p>
            <a:r>
              <a:rPr lang="en-AU" dirty="0" err="1"/>
              <a:t>Lucarelli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smtClean="0"/>
              <a:t>8</a:t>
            </a:r>
            <a:endParaRPr lang="en-AU" dirty="0"/>
          </a:p>
          <a:p>
            <a:r>
              <a:rPr lang="en-AU" dirty="0"/>
              <a:t>STAWA Set </a:t>
            </a:r>
            <a:r>
              <a:rPr lang="en-AU" dirty="0" smtClean="0"/>
              <a:t>12-18</a:t>
            </a:r>
            <a:endParaRPr lang="en-AU" dirty="0"/>
          </a:p>
          <a:p>
            <a:pPr marL="0" indent="0">
              <a:buNone/>
            </a:pPr>
            <a:endParaRPr lang="en-AU" b="1" dirty="0"/>
          </a:p>
          <a:p>
            <a:r>
              <a:rPr lang="en-AU" b="1" dirty="0" smtClean="0"/>
              <a:t>Empirical Formulae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9.4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4.4-4.6</a:t>
            </a:r>
          </a:p>
          <a:p>
            <a:r>
              <a:rPr lang="en-AU" dirty="0" smtClean="0"/>
              <a:t>STAWA Set 25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763" y="2286000"/>
            <a:ext cx="4166437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Intermolecular Forces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12-13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15, 19</a:t>
            </a:r>
          </a:p>
          <a:p>
            <a:r>
              <a:rPr lang="en-AU" dirty="0" smtClean="0"/>
              <a:t>STAWA Set 19-20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Solutions</a:t>
            </a:r>
          </a:p>
          <a:p>
            <a:r>
              <a:rPr lang="en-AU" dirty="0" smtClean="0"/>
              <a:t>Pearson </a:t>
            </a:r>
            <a:r>
              <a:rPr lang="en-AU" dirty="0" err="1" smtClean="0"/>
              <a:t>Ch</a:t>
            </a:r>
            <a:r>
              <a:rPr lang="en-AU" dirty="0" smtClean="0"/>
              <a:t> 15-16</a:t>
            </a:r>
          </a:p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16</a:t>
            </a:r>
          </a:p>
          <a:p>
            <a:r>
              <a:rPr lang="en-AU" dirty="0" smtClean="0"/>
              <a:t>STAWA Set 27-28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2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B492-39CF-443A-8F86-4A8CC108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Bonding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3340-F289-430E-891D-2C848D6E5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839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0BB-D52D-4888-B507-79A832FC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2BD0-AD92-453C-BC0D-C240A9C5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7197D-F4D2-4401-8B78-428E3E05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7" t="21319" r="23500" b="30041"/>
          <a:stretch/>
        </p:blipFill>
        <p:spPr>
          <a:xfrm>
            <a:off x="569284" y="1173159"/>
            <a:ext cx="11053432" cy="42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2D48-9EB4-43A1-8A60-A0BE07E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415A-151A-415D-9797-FEDD0F4C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09E11-44E5-4822-A8C2-AAA14D8BD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" t="22884" r="29039" b="47660"/>
          <a:stretch/>
        </p:blipFill>
        <p:spPr>
          <a:xfrm>
            <a:off x="838200" y="2025749"/>
            <a:ext cx="10373158" cy="25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5327-FA93-4E79-B6FC-56BEE87E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483-1C5B-4B22-8A6D-E0A78BAA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44BF9-A650-4692-8DED-C0702DFF9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3" t="16804" r="29039" b="9911"/>
          <a:stretch/>
        </p:blipFill>
        <p:spPr>
          <a:xfrm>
            <a:off x="1833489" y="365125"/>
            <a:ext cx="8525021" cy="58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2CF-D0B3-43DE-BA76-A0A4F1F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FADC-1EF1-4C89-885F-FB2B7CD5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629C0-8881-4BC4-8F18-2487C81D2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0" t="21524" r="41732" b="14995"/>
          <a:stretch/>
        </p:blipFill>
        <p:spPr>
          <a:xfrm>
            <a:off x="2128910" y="365125"/>
            <a:ext cx="7934179" cy="59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820C-5EA9-4F18-8405-14817CAC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2AD2-1113-4C9E-A208-FCE5DD32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8" name="Picture 4" descr="Image result for periodic table metals nonmetals">
            <a:extLst>
              <a:ext uri="{FF2B5EF4-FFF2-40B4-BE49-F238E27FC236}">
                <a16:creationId xmlns:a16="http://schemas.microsoft.com/office/drawing/2014/main" id="{535575E1-25AB-4C9F-A34A-931ECD5E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01775"/>
            <a:ext cx="95059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703</TotalTime>
  <Words>405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Tw Cen MT</vt:lpstr>
      <vt:lpstr>Tw Cen MT Condensed</vt:lpstr>
      <vt:lpstr>Wingdings 3</vt:lpstr>
      <vt:lpstr>Integral</vt:lpstr>
      <vt:lpstr>Topic 1</vt:lpstr>
      <vt:lpstr>Topic 2</vt:lpstr>
      <vt:lpstr>Topic 2</vt:lpstr>
      <vt:lpstr>Bonding</vt:lpstr>
      <vt:lpstr>PowerPoint Presentation</vt:lpstr>
      <vt:lpstr>PowerPoint Presentation</vt:lpstr>
      <vt:lpstr>PowerPoint Presentation</vt:lpstr>
      <vt:lpstr>PowerPoint Presentation</vt:lpstr>
      <vt:lpstr>Introduction</vt:lpstr>
      <vt:lpstr>Valency</vt:lpstr>
      <vt:lpstr>Types of Bonding</vt:lpstr>
      <vt:lpstr>Metallic Bonding</vt:lpstr>
      <vt:lpstr>Properties</vt:lpstr>
      <vt:lpstr>Ionic Bonding</vt:lpstr>
      <vt:lpstr>Ionic bonding properties</vt:lpstr>
      <vt:lpstr>Naming Ionic Compounds</vt:lpstr>
      <vt:lpstr>Lewis Dot Diagrams</vt:lpstr>
      <vt:lpstr>Lewis Structures Practice</vt:lpstr>
      <vt:lpstr>Valence Shell Electron Pair Repulsion (VSEPR)</vt:lpstr>
      <vt:lpstr>PowerPoint Presentation</vt:lpstr>
      <vt:lpstr>Covalent Lattices and Networks</vt:lpstr>
      <vt:lpstr>Allotropes</vt:lpstr>
      <vt:lpstr>PowerPoint Presentation</vt:lpstr>
      <vt:lpstr>Carbon Nanomaterials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Bonding</dc:title>
  <dc:creator>Brodie Reid</dc:creator>
  <cp:lastModifiedBy>REID Brodie [Perth Modern School]</cp:lastModifiedBy>
  <cp:revision>44</cp:revision>
  <dcterms:created xsi:type="dcterms:W3CDTF">2018-03-14T23:28:28Z</dcterms:created>
  <dcterms:modified xsi:type="dcterms:W3CDTF">2020-04-02T00:24:35Z</dcterms:modified>
</cp:coreProperties>
</file>