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45"/>
  </p:notesMasterIdLst>
  <p:handoutMasterIdLst>
    <p:handoutMasterId r:id="rId46"/>
  </p:handoutMasterIdLst>
  <p:sldIdLst>
    <p:sldId id="387" r:id="rId2"/>
    <p:sldId id="388" r:id="rId3"/>
    <p:sldId id="389" r:id="rId4"/>
    <p:sldId id="390" r:id="rId5"/>
    <p:sldId id="391" r:id="rId6"/>
    <p:sldId id="394" r:id="rId7"/>
    <p:sldId id="395" r:id="rId8"/>
    <p:sldId id="396" r:id="rId9"/>
    <p:sldId id="397" r:id="rId10"/>
    <p:sldId id="398" r:id="rId11"/>
    <p:sldId id="367" r:id="rId12"/>
    <p:sldId id="368" r:id="rId13"/>
    <p:sldId id="369" r:id="rId14"/>
    <p:sldId id="399" r:id="rId15"/>
    <p:sldId id="400" r:id="rId16"/>
    <p:sldId id="392" r:id="rId17"/>
    <p:sldId id="401" r:id="rId18"/>
    <p:sldId id="402" r:id="rId19"/>
    <p:sldId id="403" r:id="rId20"/>
    <p:sldId id="404" r:id="rId21"/>
    <p:sldId id="405" r:id="rId22"/>
    <p:sldId id="406" r:id="rId23"/>
    <p:sldId id="407" r:id="rId24"/>
    <p:sldId id="393" r:id="rId25"/>
    <p:sldId id="409" r:id="rId26"/>
    <p:sldId id="415" r:id="rId27"/>
    <p:sldId id="416" r:id="rId28"/>
    <p:sldId id="417" r:id="rId29"/>
    <p:sldId id="338" r:id="rId30"/>
    <p:sldId id="339" r:id="rId31"/>
    <p:sldId id="347" r:id="rId32"/>
    <p:sldId id="355" r:id="rId33"/>
    <p:sldId id="340" r:id="rId34"/>
    <p:sldId id="354" r:id="rId35"/>
    <p:sldId id="341" r:id="rId36"/>
    <p:sldId id="414" r:id="rId37"/>
    <p:sldId id="356" r:id="rId38"/>
    <p:sldId id="357" r:id="rId39"/>
    <p:sldId id="342" r:id="rId40"/>
    <p:sldId id="358" r:id="rId41"/>
    <p:sldId id="375" r:id="rId42"/>
    <p:sldId id="376" r:id="rId43"/>
    <p:sldId id="377" r:id="rId44"/>
  </p:sldIdLst>
  <p:sldSz cx="9144000" cy="6858000" type="screen4x3"/>
  <p:notesSz cx="6858000" cy="9144000"/>
  <p:defaultTextStyle>
    <a:defPPr>
      <a:defRPr lang="en-US"/>
    </a:defPPr>
    <a:lvl1pPr algn="ctr" rtl="0" fontAlgn="base">
      <a:spcBef>
        <a:spcPct val="20000"/>
      </a:spcBef>
      <a:spcAft>
        <a:spcPct val="0"/>
      </a:spcAft>
      <a:defRPr sz="2400" kern="1200">
        <a:solidFill>
          <a:schemeClr val="tx1"/>
        </a:solidFill>
        <a:latin typeface="Times New Roman" pitchFamily="18" charset="0"/>
        <a:ea typeface="+mn-ea"/>
        <a:cs typeface="+mn-cs"/>
      </a:defRPr>
    </a:lvl1pPr>
    <a:lvl2pPr marL="457200" algn="ctr" rtl="0" fontAlgn="base">
      <a:spcBef>
        <a:spcPct val="20000"/>
      </a:spcBef>
      <a:spcAft>
        <a:spcPct val="0"/>
      </a:spcAft>
      <a:defRPr sz="2400" kern="1200">
        <a:solidFill>
          <a:schemeClr val="tx1"/>
        </a:solidFill>
        <a:latin typeface="Times New Roman" pitchFamily="18" charset="0"/>
        <a:ea typeface="+mn-ea"/>
        <a:cs typeface="+mn-cs"/>
      </a:defRPr>
    </a:lvl2pPr>
    <a:lvl3pPr marL="914400" algn="ctr" rtl="0" fontAlgn="base">
      <a:spcBef>
        <a:spcPct val="20000"/>
      </a:spcBef>
      <a:spcAft>
        <a:spcPct val="0"/>
      </a:spcAft>
      <a:defRPr sz="2400" kern="1200">
        <a:solidFill>
          <a:schemeClr val="tx1"/>
        </a:solidFill>
        <a:latin typeface="Times New Roman" pitchFamily="18" charset="0"/>
        <a:ea typeface="+mn-ea"/>
        <a:cs typeface="+mn-cs"/>
      </a:defRPr>
    </a:lvl3pPr>
    <a:lvl4pPr marL="1371600" algn="ctr" rtl="0" fontAlgn="base">
      <a:spcBef>
        <a:spcPct val="20000"/>
      </a:spcBef>
      <a:spcAft>
        <a:spcPct val="0"/>
      </a:spcAft>
      <a:defRPr sz="2400" kern="1200">
        <a:solidFill>
          <a:schemeClr val="tx1"/>
        </a:solidFill>
        <a:latin typeface="Times New Roman" pitchFamily="18" charset="0"/>
        <a:ea typeface="+mn-ea"/>
        <a:cs typeface="+mn-cs"/>
      </a:defRPr>
    </a:lvl4pPr>
    <a:lvl5pPr marL="1828800" algn="ctr" rtl="0" fontAlgn="base">
      <a:spcBef>
        <a:spcPct val="2000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B871"/>
    <a:srgbClr val="774027"/>
    <a:srgbClr val="5F331F"/>
    <a:srgbClr val="CBD990"/>
    <a:srgbClr val="376BB4"/>
    <a:srgbClr val="CC3300"/>
    <a:srgbClr val="FAEAA4"/>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9" autoAdjust="0"/>
    <p:restoredTop sz="94660"/>
  </p:normalViewPr>
  <p:slideViewPr>
    <p:cSldViewPr>
      <p:cViewPr>
        <p:scale>
          <a:sx n="66" d="100"/>
          <a:sy n="66" d="100"/>
        </p:scale>
        <p:origin x="-2940" y="-1068"/>
      </p:cViewPr>
      <p:guideLst>
        <p:guide orient="horz" pos="4319"/>
        <p:guide orient="horz"/>
        <p:guide pos="5759"/>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6066"/>
    </p:cViewPr>
  </p:sorterViewPr>
  <p:notesViewPr>
    <p:cSldViewPr>
      <p:cViewPr varScale="1">
        <p:scale>
          <a:sx n="43" d="100"/>
          <a:sy n="43" d="100"/>
        </p:scale>
        <p:origin x="-142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image" Target="../media/image29.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image" Target="../media/image31.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image" Target="../media/image33.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image" Target="../media/image35.wmf"/><Relationship Id="rId5" Type="http://schemas.openxmlformats.org/officeDocument/2006/relationships/image" Target="../media/image39.emf"/><Relationship Id="rId4" Type="http://schemas.openxmlformats.org/officeDocument/2006/relationships/image" Target="../media/image3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image" Target="../media/image42.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emf"/><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16.emf"/><Relationship Id="rId5" Type="http://schemas.openxmlformats.org/officeDocument/2006/relationships/image" Target="../media/image20.emf"/><Relationship Id="rId4" Type="http://schemas.openxmlformats.org/officeDocument/2006/relationships/image" Target="../media/image19.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image" Target="../media/image21.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5088" y="93663"/>
            <a:ext cx="877887"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l" eaLnBrk="0" hangingPunct="0">
              <a:spcBef>
                <a:spcPct val="0"/>
              </a:spcBef>
            </a:pPr>
            <a:r>
              <a:rPr lang="en-US" altLang="en-US" sz="1400"/>
              <a:t>Chapter 5</a:t>
            </a:r>
          </a:p>
        </p:txBody>
      </p:sp>
      <p:sp>
        <p:nvSpPr>
          <p:cNvPr id="3075" name="Rectangle 3"/>
          <p:cNvSpPr>
            <a:spLocks noChangeArrowheads="1"/>
          </p:cNvSpPr>
          <p:nvPr/>
        </p:nvSpPr>
        <p:spPr bwMode="auto">
          <a:xfrm>
            <a:off x="6407150" y="8750300"/>
            <a:ext cx="38735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r" eaLnBrk="0" hangingPunct="0">
              <a:spcBef>
                <a:spcPct val="0"/>
              </a:spcBef>
            </a:pPr>
            <a:fld id="{14B08893-52D8-4888-A334-56230EFE91FC}" type="slidenum">
              <a:rPr lang="en-US" altLang="en-US" sz="1400"/>
              <a:pPr algn="r" eaLnBrk="0" hangingPunct="0">
                <a:spcBef>
                  <a:spcPct val="0"/>
                </a:spcBef>
              </a:pPr>
              <a:t>‹#›</a:t>
            </a:fld>
            <a:endParaRPr lang="en-US" altLang="en-US" sz="1400"/>
          </a:p>
        </p:txBody>
      </p:sp>
    </p:spTree>
    <p:extLst>
      <p:ext uri="{BB962C8B-B14F-4D97-AF65-F5344CB8AC3E}">
        <p14:creationId xmlns:p14="http://schemas.microsoft.com/office/powerpoint/2010/main" val="29939156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en-US" smtClean="0"/>
              <a:t>Click to edit Master notes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51" name="Rectangle 3"/>
          <p:cNvSpPr>
            <a:spLocks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4447969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27683"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eaLnBrk="0" hangingPunct="0">
              <a:spcBef>
                <a:spcPct val="0"/>
              </a:spcBef>
            </a:pPr>
            <a:r>
              <a:rPr lang="en-US" altLang="en-US" sz="1000" i="1"/>
              <a:t>2</a:t>
            </a:r>
          </a:p>
        </p:txBody>
      </p:sp>
      <p:sp>
        <p:nvSpPr>
          <p:cNvPr id="32768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27685"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27686" name="Rectangle 6"/>
          <p:cNvSpPr>
            <a:spLocks noChangeArrowheads="1" noTextEdit="1"/>
          </p:cNvSpPr>
          <p:nvPr>
            <p:ph type="sldImg"/>
          </p:nvPr>
        </p:nvSpPr>
        <p:spPr>
          <a:xfrm>
            <a:off x="1150938" y="692150"/>
            <a:ext cx="4556125" cy="3416300"/>
          </a:xfrm>
          <a:ln cap="flat"/>
        </p:spPr>
      </p:sp>
      <p:sp>
        <p:nvSpPr>
          <p:cNvPr id="327687" name="Rectangle 7"/>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50211"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eaLnBrk="0" hangingPunct="0">
              <a:spcBef>
                <a:spcPct val="0"/>
              </a:spcBef>
            </a:pPr>
            <a:r>
              <a:rPr lang="en-US" altLang="en-US" sz="1000" i="1"/>
              <a:t>2</a:t>
            </a:r>
          </a:p>
        </p:txBody>
      </p:sp>
      <p:sp>
        <p:nvSpPr>
          <p:cNvPr id="350212"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50213"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50214" name="Rectangle 6"/>
          <p:cNvSpPr>
            <a:spLocks noChangeArrowheads="1" noTextEdit="1"/>
          </p:cNvSpPr>
          <p:nvPr>
            <p:ph type="sldImg"/>
          </p:nvPr>
        </p:nvSpPr>
        <p:spPr>
          <a:xfrm>
            <a:off x="1150938" y="692150"/>
            <a:ext cx="4556125" cy="3416300"/>
          </a:xfrm>
          <a:ln cap="flat"/>
        </p:spPr>
      </p:sp>
      <p:sp>
        <p:nvSpPr>
          <p:cNvPr id="350215" name="Rectangle 7"/>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52259"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eaLnBrk="0" hangingPunct="0">
              <a:spcBef>
                <a:spcPct val="0"/>
              </a:spcBef>
            </a:pPr>
            <a:r>
              <a:rPr lang="en-US" altLang="en-US" sz="1000" i="1"/>
              <a:t>2</a:t>
            </a:r>
          </a:p>
        </p:txBody>
      </p:sp>
      <p:sp>
        <p:nvSpPr>
          <p:cNvPr id="352260"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52261"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52262" name="Rectangle 6"/>
          <p:cNvSpPr>
            <a:spLocks noChangeArrowheads="1" noTextEdit="1"/>
          </p:cNvSpPr>
          <p:nvPr>
            <p:ph type="sldImg"/>
          </p:nvPr>
        </p:nvSpPr>
        <p:spPr>
          <a:xfrm>
            <a:off x="1150938" y="692150"/>
            <a:ext cx="4556125" cy="3416300"/>
          </a:xfrm>
          <a:ln cap="flat"/>
        </p:spPr>
      </p:sp>
      <p:sp>
        <p:nvSpPr>
          <p:cNvPr id="352263" name="Rectangle 7"/>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5430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eaLnBrk="0" hangingPunct="0">
              <a:spcBef>
                <a:spcPct val="0"/>
              </a:spcBef>
            </a:pPr>
            <a:r>
              <a:rPr lang="en-US" altLang="en-US" sz="1000" i="1"/>
              <a:t>2</a:t>
            </a:r>
          </a:p>
        </p:txBody>
      </p:sp>
      <p:sp>
        <p:nvSpPr>
          <p:cNvPr id="35430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54309"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54310" name="Rectangle 6"/>
          <p:cNvSpPr>
            <a:spLocks noChangeArrowheads="1" noTextEdit="1"/>
          </p:cNvSpPr>
          <p:nvPr>
            <p:ph type="sldImg"/>
          </p:nvPr>
        </p:nvSpPr>
        <p:spPr>
          <a:xfrm>
            <a:off x="1150938" y="692150"/>
            <a:ext cx="4556125" cy="3416300"/>
          </a:xfrm>
          <a:ln cap="flat"/>
        </p:spPr>
      </p:sp>
      <p:sp>
        <p:nvSpPr>
          <p:cNvPr id="354311" name="Rectangle 7"/>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5635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eaLnBrk="0" hangingPunct="0">
              <a:spcBef>
                <a:spcPct val="0"/>
              </a:spcBef>
            </a:pPr>
            <a:r>
              <a:rPr lang="en-US" altLang="en-US" sz="1000" i="1"/>
              <a:t>2</a:t>
            </a:r>
          </a:p>
        </p:txBody>
      </p:sp>
      <p:sp>
        <p:nvSpPr>
          <p:cNvPr id="35635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5635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56358" name="Rectangle 6"/>
          <p:cNvSpPr>
            <a:spLocks noChangeArrowheads="1" noTextEdit="1"/>
          </p:cNvSpPr>
          <p:nvPr>
            <p:ph type="sldImg"/>
          </p:nvPr>
        </p:nvSpPr>
        <p:spPr>
          <a:xfrm>
            <a:off x="1150938" y="692150"/>
            <a:ext cx="4556125" cy="3416300"/>
          </a:xfrm>
          <a:ln cap="flat"/>
        </p:spPr>
      </p:sp>
      <p:sp>
        <p:nvSpPr>
          <p:cNvPr id="356359" name="Rectangle 7"/>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58403"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eaLnBrk="0" hangingPunct="0">
              <a:spcBef>
                <a:spcPct val="0"/>
              </a:spcBef>
            </a:pPr>
            <a:r>
              <a:rPr lang="en-US" altLang="en-US" sz="1000" i="1"/>
              <a:t>2</a:t>
            </a:r>
          </a:p>
        </p:txBody>
      </p:sp>
      <p:sp>
        <p:nvSpPr>
          <p:cNvPr id="35840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58405"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58406" name="Rectangle 6"/>
          <p:cNvSpPr>
            <a:spLocks noChangeArrowheads="1" noTextEdit="1"/>
          </p:cNvSpPr>
          <p:nvPr>
            <p:ph type="sldImg"/>
          </p:nvPr>
        </p:nvSpPr>
        <p:spPr>
          <a:xfrm>
            <a:off x="1150938" y="692150"/>
            <a:ext cx="4556125" cy="3416300"/>
          </a:xfrm>
          <a:ln cap="flat"/>
        </p:spPr>
      </p:sp>
      <p:sp>
        <p:nvSpPr>
          <p:cNvPr id="358407" name="Rectangle 7"/>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60451"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eaLnBrk="0" hangingPunct="0">
              <a:spcBef>
                <a:spcPct val="0"/>
              </a:spcBef>
            </a:pPr>
            <a:r>
              <a:rPr lang="en-US" altLang="en-US" sz="1000" i="1"/>
              <a:t>2</a:t>
            </a:r>
          </a:p>
        </p:txBody>
      </p:sp>
      <p:sp>
        <p:nvSpPr>
          <p:cNvPr id="360452"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60453"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60454" name="Rectangle 6"/>
          <p:cNvSpPr>
            <a:spLocks noChangeArrowheads="1" noTextEdit="1"/>
          </p:cNvSpPr>
          <p:nvPr>
            <p:ph type="sldImg"/>
          </p:nvPr>
        </p:nvSpPr>
        <p:spPr>
          <a:xfrm>
            <a:off x="1150938" y="692150"/>
            <a:ext cx="4556125" cy="3416300"/>
          </a:xfrm>
          <a:ln cap="flat"/>
        </p:spPr>
      </p:sp>
      <p:sp>
        <p:nvSpPr>
          <p:cNvPr id="360455" name="Rectangle 7"/>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62499"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eaLnBrk="0" hangingPunct="0">
              <a:spcBef>
                <a:spcPct val="0"/>
              </a:spcBef>
            </a:pPr>
            <a:r>
              <a:rPr lang="en-US" altLang="en-US" sz="1000" i="1"/>
              <a:t>2</a:t>
            </a:r>
          </a:p>
        </p:txBody>
      </p:sp>
      <p:sp>
        <p:nvSpPr>
          <p:cNvPr id="362500"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62501"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62502" name="Rectangle 6"/>
          <p:cNvSpPr>
            <a:spLocks noChangeArrowheads="1" noTextEdit="1"/>
          </p:cNvSpPr>
          <p:nvPr>
            <p:ph type="sldImg"/>
          </p:nvPr>
        </p:nvSpPr>
        <p:spPr>
          <a:xfrm>
            <a:off x="1150938" y="692150"/>
            <a:ext cx="4556125" cy="3416300"/>
          </a:xfrm>
          <a:ln cap="flat"/>
        </p:spPr>
      </p:sp>
      <p:sp>
        <p:nvSpPr>
          <p:cNvPr id="362503" name="Rectangle 7"/>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6454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eaLnBrk="0" hangingPunct="0">
              <a:spcBef>
                <a:spcPct val="0"/>
              </a:spcBef>
            </a:pPr>
            <a:r>
              <a:rPr lang="en-US" altLang="en-US" sz="1000" i="1"/>
              <a:t>2</a:t>
            </a:r>
          </a:p>
        </p:txBody>
      </p:sp>
      <p:sp>
        <p:nvSpPr>
          <p:cNvPr id="36454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64549"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64550" name="Rectangle 6"/>
          <p:cNvSpPr>
            <a:spLocks noChangeArrowheads="1" noTextEdit="1"/>
          </p:cNvSpPr>
          <p:nvPr>
            <p:ph type="sldImg"/>
          </p:nvPr>
        </p:nvSpPr>
        <p:spPr>
          <a:xfrm>
            <a:off x="1150938" y="692150"/>
            <a:ext cx="4556125" cy="3416300"/>
          </a:xfrm>
          <a:ln cap="flat"/>
        </p:spPr>
      </p:sp>
      <p:sp>
        <p:nvSpPr>
          <p:cNvPr id="364551" name="Rectangle 7"/>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6659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eaLnBrk="0" hangingPunct="0">
              <a:spcBef>
                <a:spcPct val="0"/>
              </a:spcBef>
            </a:pPr>
            <a:r>
              <a:rPr lang="en-US" altLang="en-US" sz="1000" i="1"/>
              <a:t>2</a:t>
            </a:r>
          </a:p>
        </p:txBody>
      </p:sp>
      <p:sp>
        <p:nvSpPr>
          <p:cNvPr id="36659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6659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66598" name="Rectangle 6"/>
          <p:cNvSpPr>
            <a:spLocks noChangeArrowheads="1" noTextEdit="1"/>
          </p:cNvSpPr>
          <p:nvPr>
            <p:ph type="sldImg"/>
          </p:nvPr>
        </p:nvSpPr>
        <p:spPr>
          <a:xfrm>
            <a:off x="1150938" y="692150"/>
            <a:ext cx="4556125" cy="3416300"/>
          </a:xfrm>
          <a:ln cap="flat"/>
        </p:spPr>
      </p:sp>
      <p:sp>
        <p:nvSpPr>
          <p:cNvPr id="366599" name="Rectangle 7"/>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68643"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eaLnBrk="0" hangingPunct="0">
              <a:spcBef>
                <a:spcPct val="0"/>
              </a:spcBef>
            </a:pPr>
            <a:r>
              <a:rPr lang="en-US" altLang="en-US" sz="1000" i="1"/>
              <a:t>2</a:t>
            </a:r>
          </a:p>
        </p:txBody>
      </p:sp>
      <p:sp>
        <p:nvSpPr>
          <p:cNvPr id="36864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68645"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68646" name="Rectangle 6"/>
          <p:cNvSpPr>
            <a:spLocks noChangeArrowheads="1" noTextEdit="1"/>
          </p:cNvSpPr>
          <p:nvPr>
            <p:ph type="sldImg"/>
          </p:nvPr>
        </p:nvSpPr>
        <p:spPr>
          <a:xfrm>
            <a:off x="1150938" y="692150"/>
            <a:ext cx="4556125" cy="3416300"/>
          </a:xfrm>
          <a:ln cap="flat"/>
        </p:spPr>
      </p:sp>
      <p:sp>
        <p:nvSpPr>
          <p:cNvPr id="368647" name="Rectangle 7"/>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29731"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eaLnBrk="0" hangingPunct="0">
              <a:spcBef>
                <a:spcPct val="0"/>
              </a:spcBef>
            </a:pPr>
            <a:r>
              <a:rPr lang="en-US" altLang="en-US" sz="1000" i="1"/>
              <a:t>2</a:t>
            </a:r>
          </a:p>
        </p:txBody>
      </p:sp>
      <p:sp>
        <p:nvSpPr>
          <p:cNvPr id="329732"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29733"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29734" name="Rectangle 6"/>
          <p:cNvSpPr>
            <a:spLocks noChangeArrowheads="1" noTextEdit="1"/>
          </p:cNvSpPr>
          <p:nvPr>
            <p:ph type="sldImg"/>
          </p:nvPr>
        </p:nvSpPr>
        <p:spPr>
          <a:xfrm>
            <a:off x="1150938" y="692150"/>
            <a:ext cx="4556125" cy="3416300"/>
          </a:xfrm>
          <a:ln cap="flat"/>
        </p:spPr>
      </p:sp>
      <p:sp>
        <p:nvSpPr>
          <p:cNvPr id="329735" name="Rectangle 7"/>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40643"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eaLnBrk="0" hangingPunct="0">
              <a:spcBef>
                <a:spcPct val="0"/>
              </a:spcBef>
            </a:pPr>
            <a:r>
              <a:rPr lang="en-US" altLang="en-US" sz="1000" i="1"/>
              <a:t>2</a:t>
            </a:r>
          </a:p>
        </p:txBody>
      </p:sp>
      <p:sp>
        <p:nvSpPr>
          <p:cNvPr id="24064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40645"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40646" name="Rectangle 6"/>
          <p:cNvSpPr>
            <a:spLocks noChangeArrowheads="1" noTextEdit="1"/>
          </p:cNvSpPr>
          <p:nvPr>
            <p:ph type="sldImg"/>
          </p:nvPr>
        </p:nvSpPr>
        <p:spPr>
          <a:xfrm>
            <a:off x="1150938" y="692150"/>
            <a:ext cx="4556125" cy="3416300"/>
          </a:xfrm>
          <a:ln cap="flat"/>
        </p:spPr>
      </p:sp>
      <p:sp>
        <p:nvSpPr>
          <p:cNvPr id="240647" name="Rectangle 7"/>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42691"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eaLnBrk="0" hangingPunct="0">
              <a:spcBef>
                <a:spcPct val="0"/>
              </a:spcBef>
            </a:pPr>
            <a:r>
              <a:rPr lang="en-US" altLang="en-US" sz="1000" i="1"/>
              <a:t>2</a:t>
            </a:r>
          </a:p>
        </p:txBody>
      </p:sp>
      <p:sp>
        <p:nvSpPr>
          <p:cNvPr id="242692"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42693"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42694" name="Rectangle 6"/>
          <p:cNvSpPr>
            <a:spLocks noChangeArrowheads="1" noTextEdit="1"/>
          </p:cNvSpPr>
          <p:nvPr>
            <p:ph type="sldImg"/>
          </p:nvPr>
        </p:nvSpPr>
        <p:spPr>
          <a:xfrm>
            <a:off x="1150938" y="692150"/>
            <a:ext cx="4556125" cy="3416300"/>
          </a:xfrm>
          <a:ln cap="flat"/>
        </p:spPr>
      </p:sp>
      <p:sp>
        <p:nvSpPr>
          <p:cNvPr id="242695" name="Rectangle 7"/>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63171"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eaLnBrk="0" hangingPunct="0">
              <a:spcBef>
                <a:spcPct val="0"/>
              </a:spcBef>
            </a:pPr>
            <a:r>
              <a:rPr lang="en-US" altLang="en-US" sz="1000" i="1"/>
              <a:t>2</a:t>
            </a:r>
          </a:p>
        </p:txBody>
      </p:sp>
      <p:sp>
        <p:nvSpPr>
          <p:cNvPr id="263172"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63173"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63174" name="Rectangle 6"/>
          <p:cNvSpPr>
            <a:spLocks noChangeArrowheads="1" noTextEdit="1"/>
          </p:cNvSpPr>
          <p:nvPr>
            <p:ph type="sldImg"/>
          </p:nvPr>
        </p:nvSpPr>
        <p:spPr>
          <a:xfrm>
            <a:off x="1150938" y="692150"/>
            <a:ext cx="4556125" cy="3416300"/>
          </a:xfrm>
          <a:ln cap="flat"/>
        </p:spPr>
      </p:sp>
      <p:sp>
        <p:nvSpPr>
          <p:cNvPr id="263175" name="Rectangle 7"/>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83651"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eaLnBrk="0" hangingPunct="0">
              <a:spcBef>
                <a:spcPct val="0"/>
              </a:spcBef>
            </a:pPr>
            <a:r>
              <a:rPr lang="en-US" altLang="en-US" sz="1000" i="1"/>
              <a:t>2</a:t>
            </a:r>
          </a:p>
        </p:txBody>
      </p:sp>
      <p:sp>
        <p:nvSpPr>
          <p:cNvPr id="283652"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83653"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83654" name="Rectangle 6"/>
          <p:cNvSpPr>
            <a:spLocks noChangeArrowheads="1" noTextEdit="1"/>
          </p:cNvSpPr>
          <p:nvPr>
            <p:ph type="sldImg"/>
          </p:nvPr>
        </p:nvSpPr>
        <p:spPr>
          <a:xfrm>
            <a:off x="1150938" y="692150"/>
            <a:ext cx="4556125" cy="3416300"/>
          </a:xfrm>
          <a:ln cap="flat"/>
        </p:spPr>
      </p:sp>
      <p:sp>
        <p:nvSpPr>
          <p:cNvPr id="283655" name="Rectangle 7"/>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44739"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eaLnBrk="0" hangingPunct="0">
              <a:spcBef>
                <a:spcPct val="0"/>
              </a:spcBef>
            </a:pPr>
            <a:r>
              <a:rPr lang="en-US" altLang="en-US" sz="1000" i="1"/>
              <a:t>2</a:t>
            </a:r>
          </a:p>
        </p:txBody>
      </p:sp>
      <p:sp>
        <p:nvSpPr>
          <p:cNvPr id="244740"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44741"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44742" name="Rectangle 6"/>
          <p:cNvSpPr>
            <a:spLocks noChangeArrowheads="1" noTextEdit="1"/>
          </p:cNvSpPr>
          <p:nvPr>
            <p:ph type="sldImg"/>
          </p:nvPr>
        </p:nvSpPr>
        <p:spPr>
          <a:xfrm>
            <a:off x="1150938" y="692150"/>
            <a:ext cx="4556125" cy="3416300"/>
          </a:xfrm>
          <a:ln cap="flat"/>
        </p:spPr>
      </p:sp>
      <p:sp>
        <p:nvSpPr>
          <p:cNvPr id="244743" name="Rectangle 7"/>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81603"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eaLnBrk="0" hangingPunct="0">
              <a:spcBef>
                <a:spcPct val="0"/>
              </a:spcBef>
            </a:pPr>
            <a:r>
              <a:rPr lang="en-US" altLang="en-US" sz="1000" i="1"/>
              <a:t>2</a:t>
            </a:r>
          </a:p>
        </p:txBody>
      </p:sp>
      <p:sp>
        <p:nvSpPr>
          <p:cNvPr id="28160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81605"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81606" name="Rectangle 6"/>
          <p:cNvSpPr>
            <a:spLocks noChangeArrowheads="1" noTextEdit="1"/>
          </p:cNvSpPr>
          <p:nvPr>
            <p:ph type="sldImg"/>
          </p:nvPr>
        </p:nvSpPr>
        <p:spPr>
          <a:xfrm>
            <a:off x="1150938" y="692150"/>
            <a:ext cx="4556125" cy="3416300"/>
          </a:xfrm>
          <a:ln cap="flat"/>
        </p:spPr>
      </p:sp>
      <p:sp>
        <p:nvSpPr>
          <p:cNvPr id="281607" name="Rectangle 7"/>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4678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eaLnBrk="0" hangingPunct="0">
              <a:spcBef>
                <a:spcPct val="0"/>
              </a:spcBef>
            </a:pPr>
            <a:r>
              <a:rPr lang="en-US" altLang="en-US" sz="1000" i="1"/>
              <a:t>2</a:t>
            </a:r>
          </a:p>
        </p:txBody>
      </p:sp>
      <p:sp>
        <p:nvSpPr>
          <p:cNvPr id="24678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46789"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46790" name="Rectangle 6"/>
          <p:cNvSpPr>
            <a:spLocks noChangeArrowheads="1" noTextEdit="1"/>
          </p:cNvSpPr>
          <p:nvPr>
            <p:ph type="sldImg"/>
          </p:nvPr>
        </p:nvSpPr>
        <p:spPr>
          <a:xfrm>
            <a:off x="1150938" y="692150"/>
            <a:ext cx="4556125" cy="3416300"/>
          </a:xfrm>
          <a:ln cap="flat"/>
        </p:spPr>
      </p:sp>
      <p:sp>
        <p:nvSpPr>
          <p:cNvPr id="246791" name="Rectangle 7"/>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85699"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eaLnBrk="0" hangingPunct="0">
              <a:spcBef>
                <a:spcPct val="0"/>
              </a:spcBef>
            </a:pPr>
            <a:r>
              <a:rPr lang="en-US" altLang="en-US" sz="1000" i="1"/>
              <a:t>2</a:t>
            </a:r>
          </a:p>
        </p:txBody>
      </p:sp>
      <p:sp>
        <p:nvSpPr>
          <p:cNvPr id="285700"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85701"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85702" name="Rectangle 6"/>
          <p:cNvSpPr>
            <a:spLocks noChangeArrowheads="1" noTextEdit="1"/>
          </p:cNvSpPr>
          <p:nvPr>
            <p:ph type="sldImg"/>
          </p:nvPr>
        </p:nvSpPr>
        <p:spPr>
          <a:xfrm>
            <a:off x="1150938" y="692150"/>
            <a:ext cx="4556125" cy="3416300"/>
          </a:xfrm>
          <a:ln cap="flat"/>
        </p:spPr>
      </p:sp>
      <p:sp>
        <p:nvSpPr>
          <p:cNvPr id="285703" name="Rectangle 7"/>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8774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eaLnBrk="0" hangingPunct="0">
              <a:spcBef>
                <a:spcPct val="0"/>
              </a:spcBef>
            </a:pPr>
            <a:r>
              <a:rPr lang="en-US" altLang="en-US" sz="1000" i="1"/>
              <a:t>2</a:t>
            </a:r>
          </a:p>
        </p:txBody>
      </p:sp>
      <p:sp>
        <p:nvSpPr>
          <p:cNvPr id="28774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87749"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87750" name="Rectangle 6"/>
          <p:cNvSpPr>
            <a:spLocks noChangeArrowheads="1" noTextEdit="1"/>
          </p:cNvSpPr>
          <p:nvPr>
            <p:ph type="sldImg"/>
          </p:nvPr>
        </p:nvSpPr>
        <p:spPr>
          <a:xfrm>
            <a:off x="1150938" y="692150"/>
            <a:ext cx="4556125" cy="3416300"/>
          </a:xfrm>
          <a:ln cap="flat"/>
        </p:spPr>
      </p:sp>
      <p:sp>
        <p:nvSpPr>
          <p:cNvPr id="287751" name="Rectangle 7"/>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4883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eaLnBrk="0" hangingPunct="0">
              <a:spcBef>
                <a:spcPct val="0"/>
              </a:spcBef>
            </a:pPr>
            <a:r>
              <a:rPr lang="en-US" altLang="en-US" sz="1000" i="1"/>
              <a:t>2</a:t>
            </a:r>
          </a:p>
        </p:txBody>
      </p:sp>
      <p:sp>
        <p:nvSpPr>
          <p:cNvPr id="24883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4883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48838" name="Rectangle 6"/>
          <p:cNvSpPr>
            <a:spLocks noChangeArrowheads="1" noTextEdit="1"/>
          </p:cNvSpPr>
          <p:nvPr>
            <p:ph type="sldImg"/>
          </p:nvPr>
        </p:nvSpPr>
        <p:spPr>
          <a:xfrm>
            <a:off x="1150938" y="692150"/>
            <a:ext cx="4556125" cy="3416300"/>
          </a:xfrm>
          <a:ln cap="flat"/>
        </p:spPr>
      </p:sp>
      <p:sp>
        <p:nvSpPr>
          <p:cNvPr id="248839" name="Rectangle 7"/>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31779"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eaLnBrk="0" hangingPunct="0">
              <a:spcBef>
                <a:spcPct val="0"/>
              </a:spcBef>
            </a:pPr>
            <a:r>
              <a:rPr lang="en-US" altLang="en-US" sz="1000" i="1"/>
              <a:t>2</a:t>
            </a:r>
          </a:p>
        </p:txBody>
      </p:sp>
      <p:sp>
        <p:nvSpPr>
          <p:cNvPr id="331780"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31781"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31782" name="Rectangle 6"/>
          <p:cNvSpPr>
            <a:spLocks noChangeArrowheads="1" noTextEdit="1"/>
          </p:cNvSpPr>
          <p:nvPr>
            <p:ph type="sldImg"/>
          </p:nvPr>
        </p:nvSpPr>
        <p:spPr>
          <a:xfrm>
            <a:off x="1150938" y="692150"/>
            <a:ext cx="4556125" cy="3416300"/>
          </a:xfrm>
          <a:ln cap="flat"/>
        </p:spPr>
      </p:sp>
      <p:sp>
        <p:nvSpPr>
          <p:cNvPr id="331783" name="Rectangle 7"/>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8979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eaLnBrk="0" hangingPunct="0">
              <a:spcBef>
                <a:spcPct val="0"/>
              </a:spcBef>
            </a:pPr>
            <a:r>
              <a:rPr lang="en-US" altLang="en-US" sz="1000" i="1"/>
              <a:t>2</a:t>
            </a:r>
          </a:p>
        </p:txBody>
      </p:sp>
      <p:sp>
        <p:nvSpPr>
          <p:cNvPr id="28979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8979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89798" name="Rectangle 6"/>
          <p:cNvSpPr>
            <a:spLocks noChangeArrowheads="1" noTextEdit="1"/>
          </p:cNvSpPr>
          <p:nvPr>
            <p:ph type="sldImg"/>
          </p:nvPr>
        </p:nvSpPr>
        <p:spPr>
          <a:xfrm>
            <a:off x="1150938" y="692150"/>
            <a:ext cx="4556125" cy="3416300"/>
          </a:xfrm>
          <a:ln cap="flat"/>
        </p:spPr>
      </p:sp>
      <p:sp>
        <p:nvSpPr>
          <p:cNvPr id="289799" name="Rectangle 7"/>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3382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eaLnBrk="0" hangingPunct="0">
              <a:spcBef>
                <a:spcPct val="0"/>
              </a:spcBef>
            </a:pPr>
            <a:r>
              <a:rPr lang="en-US" altLang="en-US" sz="1000" i="1"/>
              <a:t>2</a:t>
            </a:r>
          </a:p>
        </p:txBody>
      </p:sp>
      <p:sp>
        <p:nvSpPr>
          <p:cNvPr id="33382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33829"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33830" name="Rectangle 6"/>
          <p:cNvSpPr>
            <a:spLocks noChangeArrowheads="1" noTextEdit="1"/>
          </p:cNvSpPr>
          <p:nvPr>
            <p:ph type="sldImg"/>
          </p:nvPr>
        </p:nvSpPr>
        <p:spPr>
          <a:xfrm>
            <a:off x="1150938" y="692150"/>
            <a:ext cx="4556125" cy="3416300"/>
          </a:xfrm>
          <a:ln cap="flat"/>
        </p:spPr>
      </p:sp>
      <p:sp>
        <p:nvSpPr>
          <p:cNvPr id="333831" name="Rectangle 7"/>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3587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eaLnBrk="0" hangingPunct="0">
              <a:spcBef>
                <a:spcPct val="0"/>
              </a:spcBef>
            </a:pPr>
            <a:r>
              <a:rPr lang="en-US" altLang="en-US" sz="1000" i="1"/>
              <a:t>2</a:t>
            </a:r>
          </a:p>
        </p:txBody>
      </p:sp>
      <p:sp>
        <p:nvSpPr>
          <p:cNvPr id="33587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3587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35878" name="Rectangle 6"/>
          <p:cNvSpPr>
            <a:spLocks noChangeArrowheads="1" noTextEdit="1"/>
          </p:cNvSpPr>
          <p:nvPr>
            <p:ph type="sldImg"/>
          </p:nvPr>
        </p:nvSpPr>
        <p:spPr>
          <a:xfrm>
            <a:off x="1150938" y="692150"/>
            <a:ext cx="4556125" cy="3416300"/>
          </a:xfrm>
          <a:ln cap="flat"/>
        </p:spPr>
      </p:sp>
      <p:sp>
        <p:nvSpPr>
          <p:cNvPr id="335879" name="Rectangle 7"/>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42019"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eaLnBrk="0" hangingPunct="0">
              <a:spcBef>
                <a:spcPct val="0"/>
              </a:spcBef>
            </a:pPr>
            <a:r>
              <a:rPr lang="en-US" altLang="en-US" sz="1000" i="1"/>
              <a:t>2</a:t>
            </a:r>
          </a:p>
        </p:txBody>
      </p:sp>
      <p:sp>
        <p:nvSpPr>
          <p:cNvPr id="342020"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42021"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42022" name="Rectangle 6"/>
          <p:cNvSpPr>
            <a:spLocks noChangeArrowheads="1" noTextEdit="1"/>
          </p:cNvSpPr>
          <p:nvPr>
            <p:ph type="sldImg"/>
          </p:nvPr>
        </p:nvSpPr>
        <p:spPr>
          <a:xfrm>
            <a:off x="1150938" y="692150"/>
            <a:ext cx="4556125" cy="3416300"/>
          </a:xfrm>
          <a:ln cap="flat"/>
        </p:spPr>
      </p:sp>
      <p:sp>
        <p:nvSpPr>
          <p:cNvPr id="342023" name="Rectangle 7"/>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4406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eaLnBrk="0" hangingPunct="0">
              <a:spcBef>
                <a:spcPct val="0"/>
              </a:spcBef>
            </a:pPr>
            <a:r>
              <a:rPr lang="en-US" altLang="en-US" sz="1000" i="1"/>
              <a:t>2</a:t>
            </a:r>
          </a:p>
        </p:txBody>
      </p:sp>
      <p:sp>
        <p:nvSpPr>
          <p:cNvPr id="34406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44069"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44070" name="Rectangle 6"/>
          <p:cNvSpPr>
            <a:spLocks noChangeArrowheads="1" noTextEdit="1"/>
          </p:cNvSpPr>
          <p:nvPr>
            <p:ph type="sldImg"/>
          </p:nvPr>
        </p:nvSpPr>
        <p:spPr>
          <a:xfrm>
            <a:off x="1150938" y="692150"/>
            <a:ext cx="4556125" cy="3416300"/>
          </a:xfrm>
          <a:ln cap="flat"/>
        </p:spPr>
      </p:sp>
      <p:sp>
        <p:nvSpPr>
          <p:cNvPr id="344071" name="Rectangle 7"/>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4611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eaLnBrk="0" hangingPunct="0">
              <a:spcBef>
                <a:spcPct val="0"/>
              </a:spcBef>
            </a:pPr>
            <a:r>
              <a:rPr lang="en-US" altLang="en-US" sz="1000" i="1"/>
              <a:t>2</a:t>
            </a:r>
          </a:p>
        </p:txBody>
      </p:sp>
      <p:sp>
        <p:nvSpPr>
          <p:cNvPr id="34611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4611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46118" name="Rectangle 6"/>
          <p:cNvSpPr>
            <a:spLocks noChangeArrowheads="1" noTextEdit="1"/>
          </p:cNvSpPr>
          <p:nvPr>
            <p:ph type="sldImg"/>
          </p:nvPr>
        </p:nvSpPr>
        <p:spPr>
          <a:xfrm>
            <a:off x="1150938" y="692150"/>
            <a:ext cx="4556125" cy="3416300"/>
          </a:xfrm>
          <a:ln cap="flat"/>
        </p:spPr>
      </p:sp>
      <p:sp>
        <p:nvSpPr>
          <p:cNvPr id="346119" name="Rectangle 7"/>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48163"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eaLnBrk="0" hangingPunct="0">
              <a:spcBef>
                <a:spcPct val="0"/>
              </a:spcBef>
            </a:pPr>
            <a:r>
              <a:rPr lang="en-US" altLang="en-US" sz="1000" i="1"/>
              <a:t>2</a:t>
            </a:r>
          </a:p>
        </p:txBody>
      </p:sp>
      <p:sp>
        <p:nvSpPr>
          <p:cNvPr id="34816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48165"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48166" name="Rectangle 6"/>
          <p:cNvSpPr>
            <a:spLocks noChangeArrowheads="1" noTextEdit="1"/>
          </p:cNvSpPr>
          <p:nvPr>
            <p:ph type="sldImg"/>
          </p:nvPr>
        </p:nvSpPr>
        <p:spPr>
          <a:xfrm>
            <a:off x="1150938" y="692150"/>
            <a:ext cx="4556125" cy="3416300"/>
          </a:xfrm>
          <a:ln cap="flat"/>
        </p:spPr>
      </p:sp>
      <p:sp>
        <p:nvSpPr>
          <p:cNvPr id="348167" name="Rectangle 7"/>
          <p:cNvSpPr>
            <a:spLocks noGrp="1" noChangeArrowheads="1"/>
          </p:cNvSpPr>
          <p:nvPr>
            <p:ph type="body" idx="1"/>
          </p:nvPr>
        </p:nvSpPr>
        <p:spPr>
          <a:ln/>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99010" name="Rectangle 1026"/>
          <p:cNvSpPr>
            <a:spLocks noGrp="1" noChangeArrowheads="1"/>
          </p:cNvSpPr>
          <p:nvPr>
            <p:ph type="ctrTitle"/>
          </p:nvPr>
        </p:nvSpPr>
        <p:spPr>
          <a:xfrm>
            <a:off x="1752600" y="990600"/>
            <a:ext cx="6400800" cy="2514600"/>
          </a:xfr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76200" cmpd="tri">
                <a:solidFill>
                  <a:schemeClr val="folHlink"/>
                </a:solidFill>
                <a:miter lim="800000"/>
                <a:headEnd/>
                <a:tailEnd/>
              </a14:hiddenLine>
            </a:ext>
          </a:extLst>
        </p:spPr>
        <p:txBody>
          <a:bodyPr anchor="b" anchorCtr="0"/>
          <a:lstStyle>
            <a:lvl1pPr>
              <a:defRPr/>
            </a:lvl1pPr>
          </a:lstStyle>
          <a:p>
            <a:pPr lvl="0"/>
            <a:r>
              <a:rPr lang="en-US" altLang="en-US" noProof="0" smtClean="0"/>
              <a:t>Click to edit Master title style</a:t>
            </a:r>
          </a:p>
        </p:txBody>
      </p:sp>
      <p:sp>
        <p:nvSpPr>
          <p:cNvPr id="299011" name="Rectangle 1027"/>
          <p:cNvSpPr>
            <a:spLocks noGrp="1" noChangeArrowheads="1"/>
          </p:cNvSpPr>
          <p:nvPr>
            <p:ph type="subTitle" idx="1"/>
          </p:nvPr>
        </p:nvSpPr>
        <p:spPr>
          <a:xfrm>
            <a:off x="1752600" y="3886200"/>
            <a:ext cx="6400800" cy="1752600"/>
          </a:xfr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folHlink"/>
                </a:solidFill>
                <a:miter lim="800000"/>
                <a:headEnd/>
                <a:tailEnd/>
              </a14:hiddenLine>
            </a:ext>
          </a:extLst>
        </p:spPr>
        <p:txBody>
          <a:bodyPr/>
          <a:lstStyle>
            <a:lvl1pPr marL="0" indent="0" algn="ctr">
              <a:buFontTx/>
              <a:buNone/>
              <a:defRPr/>
            </a:lvl1pPr>
          </a:lstStyle>
          <a:p>
            <a:pPr lvl="0"/>
            <a:r>
              <a:rPr lang="en-US" altLang="en-US" noProof="0" smtClean="0"/>
              <a:t>Click to edit Master subtitle style</a:t>
            </a:r>
          </a:p>
        </p:txBody>
      </p:sp>
    </p:spTree>
  </p:cSld>
  <p:clrMapOvr>
    <a:overrideClrMapping bg1="lt1" tx1="dk1" bg2="lt2" tx2="dk2" accent1="accent1" accent2="accent2" accent3="accent3" accent4="accent4" accent5="accent5" accent6="accent6" hlink="hlink" folHlink="folHlink"/>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Footer Placeholder 3"/>
          <p:cNvSpPr>
            <a:spLocks noGrp="1"/>
          </p:cNvSpPr>
          <p:nvPr>
            <p:ph type="ftr" sz="quarter" idx="10"/>
          </p:nvPr>
        </p:nvSpPr>
        <p:spPr/>
        <p:txBody>
          <a:bodyPr/>
          <a:lstStyle>
            <a:lvl1pPr>
              <a:defRPr/>
            </a:lvl1pPr>
          </a:lstStyle>
          <a:p>
            <a:r>
              <a:rPr lang="en-US" altLang="en-US"/>
              <a:t>Copyright </a:t>
            </a:r>
            <a:r>
              <a:rPr lang="en-US" altLang="en-US">
                <a:cs typeface="Arial" charset="0"/>
              </a:rPr>
              <a:t>© Houghton Mifflin Company.All rights reserved.</a:t>
            </a:r>
            <a:endParaRPr lang="en-US" altLang="en-US" sz="1400">
              <a:latin typeface="Times New Roman" pitchFamily="18" charset="0"/>
            </a:endParaRPr>
          </a:p>
        </p:txBody>
      </p:sp>
      <p:sp>
        <p:nvSpPr>
          <p:cNvPr id="5" name="Slide Number Placeholder 4"/>
          <p:cNvSpPr>
            <a:spLocks noGrp="1"/>
          </p:cNvSpPr>
          <p:nvPr>
            <p:ph type="sldNum" sz="quarter" idx="11"/>
          </p:nvPr>
        </p:nvSpPr>
        <p:spPr/>
        <p:txBody>
          <a:bodyPr/>
          <a:lstStyle>
            <a:lvl1pPr>
              <a:defRPr/>
            </a:lvl1pPr>
          </a:lstStyle>
          <a:p>
            <a:r>
              <a:rPr lang="en-US" altLang="en-US"/>
              <a:t>Presentation of Lecture Outlines,</a:t>
            </a:r>
            <a:r>
              <a:rPr lang="en-US" altLang="en-US" i="0"/>
              <a:t> 3</a:t>
            </a:r>
            <a:r>
              <a:rPr lang="en-US" altLang="en-US" i="0">
                <a:cs typeface="Arial" charset="0"/>
              </a:rPr>
              <a:t>–</a:t>
            </a:r>
            <a:fld id="{ADFFE32E-17E4-4585-8EB3-CB40AA267B21}" type="slidenum">
              <a:rPr lang="en-US" altLang="en-US" i="0"/>
              <a:pPr/>
              <a:t>‹#›</a:t>
            </a:fld>
            <a:endParaRPr lang="en-US" altLang="en-US" i="0"/>
          </a:p>
        </p:txBody>
      </p:sp>
    </p:spTree>
    <p:extLst>
      <p:ext uri="{BB962C8B-B14F-4D97-AF65-F5344CB8AC3E}">
        <p14:creationId xmlns:p14="http://schemas.microsoft.com/office/powerpoint/2010/main" val="1434429764"/>
      </p:ext>
    </p:extLst>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101600"/>
            <a:ext cx="2114550" cy="5778500"/>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381000" y="101600"/>
            <a:ext cx="6191250" cy="5778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Footer Placeholder 3"/>
          <p:cNvSpPr>
            <a:spLocks noGrp="1"/>
          </p:cNvSpPr>
          <p:nvPr>
            <p:ph type="ftr" sz="quarter" idx="10"/>
          </p:nvPr>
        </p:nvSpPr>
        <p:spPr/>
        <p:txBody>
          <a:bodyPr/>
          <a:lstStyle>
            <a:lvl1pPr>
              <a:defRPr/>
            </a:lvl1pPr>
          </a:lstStyle>
          <a:p>
            <a:r>
              <a:rPr lang="en-US" altLang="en-US"/>
              <a:t>Copyright </a:t>
            </a:r>
            <a:r>
              <a:rPr lang="en-US" altLang="en-US">
                <a:cs typeface="Arial" charset="0"/>
              </a:rPr>
              <a:t>© Houghton Mifflin Company.All rights reserved.</a:t>
            </a:r>
            <a:endParaRPr lang="en-US" altLang="en-US" sz="1400">
              <a:latin typeface="Times New Roman" pitchFamily="18" charset="0"/>
            </a:endParaRPr>
          </a:p>
        </p:txBody>
      </p:sp>
      <p:sp>
        <p:nvSpPr>
          <p:cNvPr id="5" name="Slide Number Placeholder 4"/>
          <p:cNvSpPr>
            <a:spLocks noGrp="1"/>
          </p:cNvSpPr>
          <p:nvPr>
            <p:ph type="sldNum" sz="quarter" idx="11"/>
          </p:nvPr>
        </p:nvSpPr>
        <p:spPr/>
        <p:txBody>
          <a:bodyPr/>
          <a:lstStyle>
            <a:lvl1pPr>
              <a:defRPr/>
            </a:lvl1pPr>
          </a:lstStyle>
          <a:p>
            <a:r>
              <a:rPr lang="en-US" altLang="en-US"/>
              <a:t>Presentation of Lecture Outlines,</a:t>
            </a:r>
            <a:r>
              <a:rPr lang="en-US" altLang="en-US" i="0"/>
              <a:t> 3</a:t>
            </a:r>
            <a:r>
              <a:rPr lang="en-US" altLang="en-US" i="0">
                <a:cs typeface="Arial" charset="0"/>
              </a:rPr>
              <a:t>–</a:t>
            </a:r>
            <a:fld id="{DCAAC1DA-BE5C-4465-A323-CE580F927531}" type="slidenum">
              <a:rPr lang="en-US" altLang="en-US" i="0"/>
              <a:pPr/>
              <a:t>‹#›</a:t>
            </a:fld>
            <a:endParaRPr lang="en-US" altLang="en-US" i="0"/>
          </a:p>
        </p:txBody>
      </p:sp>
    </p:spTree>
    <p:extLst>
      <p:ext uri="{BB962C8B-B14F-4D97-AF65-F5344CB8AC3E}">
        <p14:creationId xmlns:p14="http://schemas.microsoft.com/office/powerpoint/2010/main" val="226315209"/>
      </p:ext>
    </p:extLst>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Footer Placeholder 3"/>
          <p:cNvSpPr>
            <a:spLocks noGrp="1"/>
          </p:cNvSpPr>
          <p:nvPr>
            <p:ph type="ftr" sz="quarter" idx="10"/>
          </p:nvPr>
        </p:nvSpPr>
        <p:spPr/>
        <p:txBody>
          <a:bodyPr/>
          <a:lstStyle>
            <a:lvl1pPr>
              <a:defRPr/>
            </a:lvl1pPr>
          </a:lstStyle>
          <a:p>
            <a:r>
              <a:rPr lang="en-US" altLang="en-US"/>
              <a:t>Copyright </a:t>
            </a:r>
            <a:r>
              <a:rPr lang="en-US" altLang="en-US">
                <a:cs typeface="Arial" charset="0"/>
              </a:rPr>
              <a:t>© Houghton Mifflin Company.All rights reserved.</a:t>
            </a:r>
            <a:endParaRPr lang="en-US" altLang="en-US" sz="1400">
              <a:latin typeface="Times New Roman" pitchFamily="18" charset="0"/>
            </a:endParaRPr>
          </a:p>
        </p:txBody>
      </p:sp>
      <p:sp>
        <p:nvSpPr>
          <p:cNvPr id="5" name="Slide Number Placeholder 4"/>
          <p:cNvSpPr>
            <a:spLocks noGrp="1"/>
          </p:cNvSpPr>
          <p:nvPr>
            <p:ph type="sldNum" sz="quarter" idx="11"/>
          </p:nvPr>
        </p:nvSpPr>
        <p:spPr/>
        <p:txBody>
          <a:bodyPr/>
          <a:lstStyle>
            <a:lvl1pPr>
              <a:defRPr/>
            </a:lvl1pPr>
          </a:lstStyle>
          <a:p>
            <a:r>
              <a:rPr lang="en-US" altLang="en-US"/>
              <a:t>Presentation of Lecture Outlines,</a:t>
            </a:r>
            <a:r>
              <a:rPr lang="en-US" altLang="en-US" i="0"/>
              <a:t> 3</a:t>
            </a:r>
            <a:r>
              <a:rPr lang="en-US" altLang="en-US" i="0">
                <a:cs typeface="Arial" charset="0"/>
              </a:rPr>
              <a:t>–</a:t>
            </a:r>
            <a:fld id="{DA91F93D-C584-4C2E-BC17-6E53D7925D37}" type="slidenum">
              <a:rPr lang="en-US" altLang="en-US" i="0"/>
              <a:pPr/>
              <a:t>‹#›</a:t>
            </a:fld>
            <a:endParaRPr lang="en-US" altLang="en-US" i="0"/>
          </a:p>
        </p:txBody>
      </p:sp>
    </p:spTree>
    <p:extLst>
      <p:ext uri="{BB962C8B-B14F-4D97-AF65-F5344CB8AC3E}">
        <p14:creationId xmlns:p14="http://schemas.microsoft.com/office/powerpoint/2010/main" val="1622449687"/>
      </p:ext>
    </p:extLst>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a:t>Copyright </a:t>
            </a:r>
            <a:r>
              <a:rPr lang="en-US" altLang="en-US">
                <a:cs typeface="Arial" charset="0"/>
              </a:rPr>
              <a:t>© Houghton Mifflin Company.All rights reserved.</a:t>
            </a:r>
            <a:endParaRPr lang="en-US" altLang="en-US" sz="1400">
              <a:latin typeface="Times New Roman" pitchFamily="18" charset="0"/>
            </a:endParaRPr>
          </a:p>
        </p:txBody>
      </p:sp>
      <p:sp>
        <p:nvSpPr>
          <p:cNvPr id="5" name="Slide Number Placeholder 4"/>
          <p:cNvSpPr>
            <a:spLocks noGrp="1"/>
          </p:cNvSpPr>
          <p:nvPr>
            <p:ph type="sldNum" sz="quarter" idx="11"/>
          </p:nvPr>
        </p:nvSpPr>
        <p:spPr/>
        <p:txBody>
          <a:bodyPr/>
          <a:lstStyle>
            <a:lvl1pPr>
              <a:defRPr/>
            </a:lvl1pPr>
          </a:lstStyle>
          <a:p>
            <a:r>
              <a:rPr lang="en-US" altLang="en-US"/>
              <a:t>Presentation of Lecture Outlines,</a:t>
            </a:r>
            <a:r>
              <a:rPr lang="en-US" altLang="en-US" i="0"/>
              <a:t> 3</a:t>
            </a:r>
            <a:r>
              <a:rPr lang="en-US" altLang="en-US" i="0">
                <a:cs typeface="Arial" charset="0"/>
              </a:rPr>
              <a:t>–</a:t>
            </a:r>
            <a:fld id="{EF794FC3-6C69-4A94-B535-3A164BF66232}" type="slidenum">
              <a:rPr lang="en-US" altLang="en-US" i="0"/>
              <a:pPr/>
              <a:t>‹#›</a:t>
            </a:fld>
            <a:endParaRPr lang="en-US" altLang="en-US" i="0"/>
          </a:p>
        </p:txBody>
      </p:sp>
    </p:spTree>
    <p:extLst>
      <p:ext uri="{BB962C8B-B14F-4D97-AF65-F5344CB8AC3E}">
        <p14:creationId xmlns:p14="http://schemas.microsoft.com/office/powerpoint/2010/main" val="149345253"/>
      </p:ext>
    </p:extLst>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609600" y="1766888"/>
            <a:ext cx="3808413" cy="4113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570413" y="1766888"/>
            <a:ext cx="3808412" cy="4113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Footer Placeholder 4"/>
          <p:cNvSpPr>
            <a:spLocks noGrp="1"/>
          </p:cNvSpPr>
          <p:nvPr>
            <p:ph type="ftr" sz="quarter" idx="10"/>
          </p:nvPr>
        </p:nvSpPr>
        <p:spPr/>
        <p:txBody>
          <a:bodyPr/>
          <a:lstStyle>
            <a:lvl1pPr>
              <a:defRPr/>
            </a:lvl1pPr>
          </a:lstStyle>
          <a:p>
            <a:r>
              <a:rPr lang="en-US" altLang="en-US"/>
              <a:t>Copyright </a:t>
            </a:r>
            <a:r>
              <a:rPr lang="en-US" altLang="en-US">
                <a:cs typeface="Arial" charset="0"/>
              </a:rPr>
              <a:t>© Houghton Mifflin Company.All rights reserved.</a:t>
            </a:r>
            <a:endParaRPr lang="en-US" altLang="en-US" sz="1400">
              <a:latin typeface="Times New Roman" pitchFamily="18" charset="0"/>
            </a:endParaRPr>
          </a:p>
        </p:txBody>
      </p:sp>
      <p:sp>
        <p:nvSpPr>
          <p:cNvPr id="6" name="Slide Number Placeholder 5"/>
          <p:cNvSpPr>
            <a:spLocks noGrp="1"/>
          </p:cNvSpPr>
          <p:nvPr>
            <p:ph type="sldNum" sz="quarter" idx="11"/>
          </p:nvPr>
        </p:nvSpPr>
        <p:spPr/>
        <p:txBody>
          <a:bodyPr/>
          <a:lstStyle>
            <a:lvl1pPr>
              <a:defRPr/>
            </a:lvl1pPr>
          </a:lstStyle>
          <a:p>
            <a:r>
              <a:rPr lang="en-US" altLang="en-US"/>
              <a:t>Presentation of Lecture Outlines,</a:t>
            </a:r>
            <a:r>
              <a:rPr lang="en-US" altLang="en-US" i="0"/>
              <a:t> 3</a:t>
            </a:r>
            <a:r>
              <a:rPr lang="en-US" altLang="en-US" i="0">
                <a:cs typeface="Arial" charset="0"/>
              </a:rPr>
              <a:t>–</a:t>
            </a:r>
            <a:fld id="{DC5B270F-1CC5-4795-BBD4-CCFBBB52D3A5}" type="slidenum">
              <a:rPr lang="en-US" altLang="en-US" i="0"/>
              <a:pPr/>
              <a:t>‹#›</a:t>
            </a:fld>
            <a:endParaRPr lang="en-US" altLang="en-US" i="0"/>
          </a:p>
        </p:txBody>
      </p:sp>
    </p:spTree>
    <p:extLst>
      <p:ext uri="{BB962C8B-B14F-4D97-AF65-F5344CB8AC3E}">
        <p14:creationId xmlns:p14="http://schemas.microsoft.com/office/powerpoint/2010/main" val="3423417548"/>
      </p:ext>
    </p:extLst>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Footer Placeholder 6"/>
          <p:cNvSpPr>
            <a:spLocks noGrp="1"/>
          </p:cNvSpPr>
          <p:nvPr>
            <p:ph type="ftr" sz="quarter" idx="10"/>
          </p:nvPr>
        </p:nvSpPr>
        <p:spPr/>
        <p:txBody>
          <a:bodyPr/>
          <a:lstStyle>
            <a:lvl1pPr>
              <a:defRPr/>
            </a:lvl1pPr>
          </a:lstStyle>
          <a:p>
            <a:r>
              <a:rPr lang="en-US" altLang="en-US"/>
              <a:t>Copyright </a:t>
            </a:r>
            <a:r>
              <a:rPr lang="en-US" altLang="en-US">
                <a:cs typeface="Arial" charset="0"/>
              </a:rPr>
              <a:t>© Houghton Mifflin Company.All rights reserved.</a:t>
            </a:r>
            <a:endParaRPr lang="en-US" altLang="en-US" sz="1400">
              <a:latin typeface="Times New Roman" pitchFamily="18" charset="0"/>
            </a:endParaRPr>
          </a:p>
        </p:txBody>
      </p:sp>
      <p:sp>
        <p:nvSpPr>
          <p:cNvPr id="8" name="Slide Number Placeholder 7"/>
          <p:cNvSpPr>
            <a:spLocks noGrp="1"/>
          </p:cNvSpPr>
          <p:nvPr>
            <p:ph type="sldNum" sz="quarter" idx="11"/>
          </p:nvPr>
        </p:nvSpPr>
        <p:spPr/>
        <p:txBody>
          <a:bodyPr/>
          <a:lstStyle>
            <a:lvl1pPr>
              <a:defRPr/>
            </a:lvl1pPr>
          </a:lstStyle>
          <a:p>
            <a:r>
              <a:rPr lang="en-US" altLang="en-US"/>
              <a:t>Presentation of Lecture Outlines,</a:t>
            </a:r>
            <a:r>
              <a:rPr lang="en-US" altLang="en-US" i="0"/>
              <a:t> 3</a:t>
            </a:r>
            <a:r>
              <a:rPr lang="en-US" altLang="en-US" i="0">
                <a:cs typeface="Arial" charset="0"/>
              </a:rPr>
              <a:t>–</a:t>
            </a:r>
            <a:fld id="{3BC566FC-2C22-4E55-86A0-A247905ACD22}" type="slidenum">
              <a:rPr lang="en-US" altLang="en-US" i="0"/>
              <a:pPr/>
              <a:t>‹#›</a:t>
            </a:fld>
            <a:endParaRPr lang="en-US" altLang="en-US" i="0"/>
          </a:p>
        </p:txBody>
      </p:sp>
    </p:spTree>
    <p:extLst>
      <p:ext uri="{BB962C8B-B14F-4D97-AF65-F5344CB8AC3E}">
        <p14:creationId xmlns:p14="http://schemas.microsoft.com/office/powerpoint/2010/main" val="3646203821"/>
      </p:ext>
    </p:extLst>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Footer Placeholder 2"/>
          <p:cNvSpPr>
            <a:spLocks noGrp="1"/>
          </p:cNvSpPr>
          <p:nvPr>
            <p:ph type="ftr" sz="quarter" idx="10"/>
          </p:nvPr>
        </p:nvSpPr>
        <p:spPr/>
        <p:txBody>
          <a:bodyPr/>
          <a:lstStyle>
            <a:lvl1pPr>
              <a:defRPr/>
            </a:lvl1pPr>
          </a:lstStyle>
          <a:p>
            <a:r>
              <a:rPr lang="en-US" altLang="en-US"/>
              <a:t>Copyright </a:t>
            </a:r>
            <a:r>
              <a:rPr lang="en-US" altLang="en-US">
                <a:cs typeface="Arial" charset="0"/>
              </a:rPr>
              <a:t>© Houghton Mifflin Company.All rights reserved.</a:t>
            </a:r>
            <a:endParaRPr lang="en-US" altLang="en-US" sz="1400">
              <a:latin typeface="Times New Roman" pitchFamily="18" charset="0"/>
            </a:endParaRPr>
          </a:p>
        </p:txBody>
      </p:sp>
      <p:sp>
        <p:nvSpPr>
          <p:cNvPr id="4" name="Slide Number Placeholder 3"/>
          <p:cNvSpPr>
            <a:spLocks noGrp="1"/>
          </p:cNvSpPr>
          <p:nvPr>
            <p:ph type="sldNum" sz="quarter" idx="11"/>
          </p:nvPr>
        </p:nvSpPr>
        <p:spPr/>
        <p:txBody>
          <a:bodyPr/>
          <a:lstStyle>
            <a:lvl1pPr>
              <a:defRPr/>
            </a:lvl1pPr>
          </a:lstStyle>
          <a:p>
            <a:r>
              <a:rPr lang="en-US" altLang="en-US"/>
              <a:t>Presentation of Lecture Outlines,</a:t>
            </a:r>
            <a:r>
              <a:rPr lang="en-US" altLang="en-US" i="0"/>
              <a:t> 3</a:t>
            </a:r>
            <a:r>
              <a:rPr lang="en-US" altLang="en-US" i="0">
                <a:cs typeface="Arial" charset="0"/>
              </a:rPr>
              <a:t>–</a:t>
            </a:r>
            <a:fld id="{9C3AF448-E1BA-442A-A8F1-ECAB6B85B149}" type="slidenum">
              <a:rPr lang="en-US" altLang="en-US" i="0"/>
              <a:pPr/>
              <a:t>‹#›</a:t>
            </a:fld>
            <a:endParaRPr lang="en-US" altLang="en-US" i="0"/>
          </a:p>
        </p:txBody>
      </p:sp>
    </p:spTree>
    <p:extLst>
      <p:ext uri="{BB962C8B-B14F-4D97-AF65-F5344CB8AC3E}">
        <p14:creationId xmlns:p14="http://schemas.microsoft.com/office/powerpoint/2010/main" val="2320898282"/>
      </p:ext>
    </p:extLst>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a:t>Copyright </a:t>
            </a:r>
            <a:r>
              <a:rPr lang="en-US" altLang="en-US">
                <a:cs typeface="Arial" charset="0"/>
              </a:rPr>
              <a:t>© Houghton Mifflin Company.All rights reserved.</a:t>
            </a:r>
            <a:endParaRPr lang="en-US" altLang="en-US" sz="1400">
              <a:latin typeface="Times New Roman" pitchFamily="18" charset="0"/>
            </a:endParaRPr>
          </a:p>
        </p:txBody>
      </p:sp>
      <p:sp>
        <p:nvSpPr>
          <p:cNvPr id="3" name="Slide Number Placeholder 2"/>
          <p:cNvSpPr>
            <a:spLocks noGrp="1"/>
          </p:cNvSpPr>
          <p:nvPr>
            <p:ph type="sldNum" sz="quarter" idx="11"/>
          </p:nvPr>
        </p:nvSpPr>
        <p:spPr/>
        <p:txBody>
          <a:bodyPr/>
          <a:lstStyle>
            <a:lvl1pPr>
              <a:defRPr/>
            </a:lvl1pPr>
          </a:lstStyle>
          <a:p>
            <a:r>
              <a:rPr lang="en-US" altLang="en-US"/>
              <a:t>Presentation of Lecture Outlines,</a:t>
            </a:r>
            <a:r>
              <a:rPr lang="en-US" altLang="en-US" i="0"/>
              <a:t> 3</a:t>
            </a:r>
            <a:r>
              <a:rPr lang="en-US" altLang="en-US" i="0">
                <a:cs typeface="Arial" charset="0"/>
              </a:rPr>
              <a:t>–</a:t>
            </a:r>
            <a:fld id="{14B1620C-4D35-460D-8DA0-38D29C277DE1}" type="slidenum">
              <a:rPr lang="en-US" altLang="en-US" i="0"/>
              <a:pPr/>
              <a:t>‹#›</a:t>
            </a:fld>
            <a:endParaRPr lang="en-US" altLang="en-US" i="0"/>
          </a:p>
        </p:txBody>
      </p:sp>
    </p:spTree>
    <p:extLst>
      <p:ext uri="{BB962C8B-B14F-4D97-AF65-F5344CB8AC3E}">
        <p14:creationId xmlns:p14="http://schemas.microsoft.com/office/powerpoint/2010/main" val="2579787555"/>
      </p:ext>
    </p:extLst>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t>Copyright </a:t>
            </a:r>
            <a:r>
              <a:rPr lang="en-US" altLang="en-US">
                <a:cs typeface="Arial" charset="0"/>
              </a:rPr>
              <a:t>© Houghton Mifflin Company.All rights reserved.</a:t>
            </a:r>
            <a:endParaRPr lang="en-US" altLang="en-US" sz="1400">
              <a:latin typeface="Times New Roman" pitchFamily="18" charset="0"/>
            </a:endParaRPr>
          </a:p>
        </p:txBody>
      </p:sp>
      <p:sp>
        <p:nvSpPr>
          <p:cNvPr id="6" name="Slide Number Placeholder 5"/>
          <p:cNvSpPr>
            <a:spLocks noGrp="1"/>
          </p:cNvSpPr>
          <p:nvPr>
            <p:ph type="sldNum" sz="quarter" idx="11"/>
          </p:nvPr>
        </p:nvSpPr>
        <p:spPr/>
        <p:txBody>
          <a:bodyPr/>
          <a:lstStyle>
            <a:lvl1pPr>
              <a:defRPr/>
            </a:lvl1pPr>
          </a:lstStyle>
          <a:p>
            <a:r>
              <a:rPr lang="en-US" altLang="en-US"/>
              <a:t>Presentation of Lecture Outlines,</a:t>
            </a:r>
            <a:r>
              <a:rPr lang="en-US" altLang="en-US" i="0"/>
              <a:t> 3</a:t>
            </a:r>
            <a:r>
              <a:rPr lang="en-US" altLang="en-US" i="0">
                <a:cs typeface="Arial" charset="0"/>
              </a:rPr>
              <a:t>–</a:t>
            </a:r>
            <a:fld id="{48395A8A-0F71-4866-9A00-5CD4A3E76548}" type="slidenum">
              <a:rPr lang="en-US" altLang="en-US" i="0"/>
              <a:pPr/>
              <a:t>‹#›</a:t>
            </a:fld>
            <a:endParaRPr lang="en-US" altLang="en-US" i="0"/>
          </a:p>
        </p:txBody>
      </p:sp>
    </p:spTree>
    <p:extLst>
      <p:ext uri="{BB962C8B-B14F-4D97-AF65-F5344CB8AC3E}">
        <p14:creationId xmlns:p14="http://schemas.microsoft.com/office/powerpoint/2010/main" val="3715046910"/>
      </p:ext>
    </p:extLst>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t>Copyright </a:t>
            </a:r>
            <a:r>
              <a:rPr lang="en-US" altLang="en-US">
                <a:cs typeface="Arial" charset="0"/>
              </a:rPr>
              <a:t>© Houghton Mifflin Company.All rights reserved.</a:t>
            </a:r>
            <a:endParaRPr lang="en-US" altLang="en-US" sz="1400">
              <a:latin typeface="Times New Roman" pitchFamily="18" charset="0"/>
            </a:endParaRPr>
          </a:p>
        </p:txBody>
      </p:sp>
      <p:sp>
        <p:nvSpPr>
          <p:cNvPr id="6" name="Slide Number Placeholder 5"/>
          <p:cNvSpPr>
            <a:spLocks noGrp="1"/>
          </p:cNvSpPr>
          <p:nvPr>
            <p:ph type="sldNum" sz="quarter" idx="11"/>
          </p:nvPr>
        </p:nvSpPr>
        <p:spPr/>
        <p:txBody>
          <a:bodyPr/>
          <a:lstStyle>
            <a:lvl1pPr>
              <a:defRPr/>
            </a:lvl1pPr>
          </a:lstStyle>
          <a:p>
            <a:r>
              <a:rPr lang="en-US" altLang="en-US"/>
              <a:t>Presentation of Lecture Outlines,</a:t>
            </a:r>
            <a:r>
              <a:rPr lang="en-US" altLang="en-US" i="0"/>
              <a:t> 3</a:t>
            </a:r>
            <a:r>
              <a:rPr lang="en-US" altLang="en-US" i="0">
                <a:cs typeface="Arial" charset="0"/>
              </a:rPr>
              <a:t>–</a:t>
            </a:r>
            <a:fld id="{F010C5B6-A899-4CAF-8CDA-D9CE823791B6}" type="slidenum">
              <a:rPr lang="en-US" altLang="en-US" i="0"/>
              <a:pPr/>
              <a:t>‹#›</a:t>
            </a:fld>
            <a:endParaRPr lang="en-US" altLang="en-US" i="0"/>
          </a:p>
        </p:txBody>
      </p:sp>
    </p:spTree>
    <p:extLst>
      <p:ext uri="{BB962C8B-B14F-4D97-AF65-F5344CB8AC3E}">
        <p14:creationId xmlns:p14="http://schemas.microsoft.com/office/powerpoint/2010/main" val="82053136"/>
      </p:ext>
    </p:extLst>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bwMode="auto">
          <a:xfrm>
            <a:off x="381000" y="101600"/>
            <a:ext cx="8458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p>
            <a:pPr lvl="0"/>
            <a:r>
              <a:rPr lang="en-US" altLang="en-US" smtClean="0"/>
              <a:t>Click to edit Master title style</a:t>
            </a:r>
          </a:p>
        </p:txBody>
      </p:sp>
      <p:sp>
        <p:nvSpPr>
          <p:cNvPr id="297987" name="Rectangle 3"/>
          <p:cNvSpPr>
            <a:spLocks noGrp="1" noChangeArrowheads="1"/>
          </p:cNvSpPr>
          <p:nvPr>
            <p:ph type="body" idx="1"/>
          </p:nvPr>
        </p:nvSpPr>
        <p:spPr bwMode="auto">
          <a:xfrm>
            <a:off x="609600" y="1766888"/>
            <a:ext cx="7769225" cy="411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97988" name="Rectangle 4"/>
          <p:cNvSpPr>
            <a:spLocks noGrp="1" noChangeArrowheads="1"/>
          </p:cNvSpPr>
          <p:nvPr>
            <p:ph type="ftr" sz="quarter" idx="3"/>
          </p:nvPr>
        </p:nvSpPr>
        <p:spPr bwMode="auto">
          <a:xfrm>
            <a:off x="152400" y="6683375"/>
            <a:ext cx="4267200" cy="16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spcBef>
                <a:spcPct val="0"/>
              </a:spcBef>
              <a:defRPr sz="1000">
                <a:solidFill>
                  <a:schemeClr val="bg1"/>
                </a:solidFill>
                <a:latin typeface="+mn-lt"/>
              </a:defRPr>
            </a:lvl1pPr>
          </a:lstStyle>
          <a:p>
            <a:r>
              <a:rPr lang="en-US" altLang="en-US"/>
              <a:t>Copyright </a:t>
            </a:r>
            <a:r>
              <a:rPr lang="en-US" altLang="en-US">
                <a:cs typeface="Arial" charset="0"/>
              </a:rPr>
              <a:t>© Houghton Mifflin Company.All rights reserved.</a:t>
            </a:r>
            <a:endParaRPr lang="en-US" altLang="en-US" sz="1400">
              <a:latin typeface="Times New Roman" pitchFamily="18" charset="0"/>
            </a:endParaRPr>
          </a:p>
        </p:txBody>
      </p:sp>
      <p:sp>
        <p:nvSpPr>
          <p:cNvPr id="297990" name="Rectangle 6"/>
          <p:cNvSpPr>
            <a:spLocks noGrp="1" noChangeArrowheads="1"/>
          </p:cNvSpPr>
          <p:nvPr>
            <p:ph type="sldNum" sz="quarter" idx="4"/>
          </p:nvPr>
        </p:nvSpPr>
        <p:spPr bwMode="auto">
          <a:xfrm>
            <a:off x="4800600" y="6553200"/>
            <a:ext cx="3962400" cy="29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spcBef>
                <a:spcPct val="0"/>
              </a:spcBef>
              <a:defRPr sz="1200" b="1" i="1">
                <a:solidFill>
                  <a:schemeClr val="bg1"/>
                </a:solidFill>
                <a:latin typeface="+mn-lt"/>
              </a:defRPr>
            </a:lvl1pPr>
          </a:lstStyle>
          <a:p>
            <a:r>
              <a:rPr lang="en-US" altLang="en-US"/>
              <a:t>Presentation of Lecture Outlines,</a:t>
            </a:r>
            <a:r>
              <a:rPr lang="en-US" altLang="en-US" i="0"/>
              <a:t> 3</a:t>
            </a:r>
            <a:r>
              <a:rPr lang="en-US" altLang="en-US" i="0">
                <a:cs typeface="Arial" charset="0"/>
              </a:rPr>
              <a:t>–</a:t>
            </a:r>
            <a:fld id="{8653708B-7369-4D24-B5CA-091523907827}" type="slidenum">
              <a:rPr lang="en-US" altLang="en-US" i="0"/>
              <a:pPr/>
              <a:t>‹#›</a:t>
            </a:fld>
            <a:endParaRPr lang="en-US" altLang="en-US" i="0"/>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ransition>
    <p:dissolve/>
  </p:transition>
  <p:hf hdr="0" dt="0"/>
  <p:txStyles>
    <p:titleStyle>
      <a:lvl1pPr algn="ctr" rtl="0" fontAlgn="base">
        <a:spcBef>
          <a:spcPct val="0"/>
        </a:spcBef>
        <a:spcAft>
          <a:spcPct val="0"/>
        </a:spcAft>
        <a:defRPr sz="3600" b="1">
          <a:solidFill>
            <a:srgbClr val="FFE1AB"/>
          </a:solidFill>
          <a:latin typeface="+mj-lt"/>
          <a:ea typeface="+mj-ea"/>
          <a:cs typeface="+mj-cs"/>
        </a:defRPr>
      </a:lvl1pPr>
      <a:lvl2pPr algn="ctr" rtl="0" fontAlgn="base">
        <a:spcBef>
          <a:spcPct val="0"/>
        </a:spcBef>
        <a:spcAft>
          <a:spcPct val="0"/>
        </a:spcAft>
        <a:defRPr sz="3600" b="1">
          <a:solidFill>
            <a:srgbClr val="FFE1AB"/>
          </a:solidFill>
          <a:latin typeface="Arial" charset="0"/>
        </a:defRPr>
      </a:lvl2pPr>
      <a:lvl3pPr algn="ctr" rtl="0" fontAlgn="base">
        <a:spcBef>
          <a:spcPct val="0"/>
        </a:spcBef>
        <a:spcAft>
          <a:spcPct val="0"/>
        </a:spcAft>
        <a:defRPr sz="3600" b="1">
          <a:solidFill>
            <a:srgbClr val="FFE1AB"/>
          </a:solidFill>
          <a:latin typeface="Arial" charset="0"/>
        </a:defRPr>
      </a:lvl3pPr>
      <a:lvl4pPr algn="ctr" rtl="0" fontAlgn="base">
        <a:spcBef>
          <a:spcPct val="0"/>
        </a:spcBef>
        <a:spcAft>
          <a:spcPct val="0"/>
        </a:spcAft>
        <a:defRPr sz="3600" b="1">
          <a:solidFill>
            <a:srgbClr val="FFE1AB"/>
          </a:solidFill>
          <a:latin typeface="Arial" charset="0"/>
        </a:defRPr>
      </a:lvl4pPr>
      <a:lvl5pPr algn="ctr" rtl="0" fontAlgn="base">
        <a:spcBef>
          <a:spcPct val="0"/>
        </a:spcBef>
        <a:spcAft>
          <a:spcPct val="0"/>
        </a:spcAft>
        <a:defRPr sz="3600" b="1">
          <a:solidFill>
            <a:srgbClr val="FFE1AB"/>
          </a:solidFill>
          <a:latin typeface="Arial" charset="0"/>
        </a:defRPr>
      </a:lvl5pPr>
      <a:lvl6pPr marL="457200" algn="ctr" rtl="0" fontAlgn="base">
        <a:spcBef>
          <a:spcPct val="0"/>
        </a:spcBef>
        <a:spcAft>
          <a:spcPct val="0"/>
        </a:spcAft>
        <a:defRPr sz="3600" b="1">
          <a:solidFill>
            <a:srgbClr val="FFE1AB"/>
          </a:solidFill>
          <a:latin typeface="Arial" charset="0"/>
        </a:defRPr>
      </a:lvl6pPr>
      <a:lvl7pPr marL="914400" algn="ctr" rtl="0" fontAlgn="base">
        <a:spcBef>
          <a:spcPct val="0"/>
        </a:spcBef>
        <a:spcAft>
          <a:spcPct val="0"/>
        </a:spcAft>
        <a:defRPr sz="3600" b="1">
          <a:solidFill>
            <a:srgbClr val="FFE1AB"/>
          </a:solidFill>
          <a:latin typeface="Arial" charset="0"/>
        </a:defRPr>
      </a:lvl7pPr>
      <a:lvl8pPr marL="1371600" algn="ctr" rtl="0" fontAlgn="base">
        <a:spcBef>
          <a:spcPct val="0"/>
        </a:spcBef>
        <a:spcAft>
          <a:spcPct val="0"/>
        </a:spcAft>
        <a:defRPr sz="3600" b="1">
          <a:solidFill>
            <a:srgbClr val="FFE1AB"/>
          </a:solidFill>
          <a:latin typeface="Arial" charset="0"/>
        </a:defRPr>
      </a:lvl8pPr>
      <a:lvl9pPr marL="1828800" algn="ctr" rtl="0" fontAlgn="base">
        <a:spcBef>
          <a:spcPct val="0"/>
        </a:spcBef>
        <a:spcAft>
          <a:spcPct val="0"/>
        </a:spcAft>
        <a:defRPr sz="3600" b="1">
          <a:solidFill>
            <a:srgbClr val="FFE1AB"/>
          </a:solidFill>
          <a:latin typeface="Arial" charset="0"/>
        </a:defRPr>
      </a:lvl9pPr>
    </p:titleStyle>
    <p:bodyStyle>
      <a:lvl1pPr marL="342900" indent="-342900" algn="l" rtl="0" fontAlgn="base">
        <a:spcBef>
          <a:spcPct val="30000"/>
        </a:spcBef>
        <a:spcAft>
          <a:spcPct val="0"/>
        </a:spcAft>
        <a:buClr>
          <a:srgbClr val="CBD990"/>
        </a:buClr>
        <a:buChar char="•"/>
        <a:defRPr sz="2800">
          <a:solidFill>
            <a:srgbClr val="376BB4"/>
          </a:solidFill>
          <a:latin typeface="+mn-lt"/>
          <a:ea typeface="+mn-ea"/>
          <a:cs typeface="+mn-cs"/>
        </a:defRPr>
      </a:lvl1pPr>
      <a:lvl2pPr marL="742950" indent="-285750" algn="l" rtl="0" fontAlgn="base">
        <a:spcBef>
          <a:spcPct val="30000"/>
        </a:spcBef>
        <a:spcAft>
          <a:spcPct val="0"/>
        </a:spcAft>
        <a:buClr>
          <a:srgbClr val="CBD990"/>
        </a:buClr>
        <a:buChar char="–"/>
        <a:defRPr sz="2400">
          <a:solidFill>
            <a:srgbClr val="376BB4"/>
          </a:solidFill>
          <a:latin typeface="+mn-lt"/>
        </a:defRPr>
      </a:lvl2pPr>
      <a:lvl3pPr marL="1143000" indent="-228600" algn="l" rtl="0" fontAlgn="base">
        <a:spcBef>
          <a:spcPct val="30000"/>
        </a:spcBef>
        <a:spcAft>
          <a:spcPct val="0"/>
        </a:spcAft>
        <a:buClr>
          <a:srgbClr val="376BB4"/>
        </a:buClr>
        <a:buChar char="•"/>
        <a:defRPr sz="2000">
          <a:solidFill>
            <a:srgbClr val="376BB4"/>
          </a:solidFill>
          <a:latin typeface="+mn-lt"/>
        </a:defRPr>
      </a:lvl3pPr>
      <a:lvl4pPr marL="1600200" indent="-228600" algn="l" rtl="0" fontAlgn="base">
        <a:spcBef>
          <a:spcPct val="30000"/>
        </a:spcBef>
        <a:spcAft>
          <a:spcPct val="0"/>
        </a:spcAft>
        <a:buClr>
          <a:srgbClr val="376BB4"/>
        </a:buClr>
        <a:buChar char="•"/>
        <a:defRPr sz="1600">
          <a:solidFill>
            <a:srgbClr val="376BB4"/>
          </a:solidFill>
          <a:latin typeface="+mn-lt"/>
        </a:defRPr>
      </a:lvl4pPr>
      <a:lvl5pPr marL="2057400" indent="-228600" algn="l" rtl="0" fontAlgn="base">
        <a:spcBef>
          <a:spcPct val="30000"/>
        </a:spcBef>
        <a:spcAft>
          <a:spcPct val="0"/>
        </a:spcAft>
        <a:buClr>
          <a:srgbClr val="376BB4"/>
        </a:buClr>
        <a:buChar char="•"/>
        <a:defRPr sz="2000">
          <a:solidFill>
            <a:srgbClr val="376BB4"/>
          </a:solidFill>
          <a:latin typeface="+mn-lt"/>
        </a:defRPr>
      </a:lvl5pPr>
      <a:lvl6pPr marL="2514600" indent="-228600" algn="l" rtl="0" fontAlgn="base">
        <a:spcBef>
          <a:spcPct val="30000"/>
        </a:spcBef>
        <a:spcAft>
          <a:spcPct val="0"/>
        </a:spcAft>
        <a:buClr>
          <a:srgbClr val="376BB4"/>
        </a:buClr>
        <a:buChar char="•"/>
        <a:defRPr sz="2000">
          <a:solidFill>
            <a:srgbClr val="376BB4"/>
          </a:solidFill>
          <a:latin typeface="+mn-lt"/>
        </a:defRPr>
      </a:lvl6pPr>
      <a:lvl7pPr marL="2971800" indent="-228600" algn="l" rtl="0" fontAlgn="base">
        <a:spcBef>
          <a:spcPct val="30000"/>
        </a:spcBef>
        <a:spcAft>
          <a:spcPct val="0"/>
        </a:spcAft>
        <a:buClr>
          <a:srgbClr val="376BB4"/>
        </a:buClr>
        <a:buChar char="•"/>
        <a:defRPr sz="2000">
          <a:solidFill>
            <a:srgbClr val="376BB4"/>
          </a:solidFill>
          <a:latin typeface="+mn-lt"/>
        </a:defRPr>
      </a:lvl7pPr>
      <a:lvl8pPr marL="3429000" indent="-228600" algn="l" rtl="0" fontAlgn="base">
        <a:spcBef>
          <a:spcPct val="30000"/>
        </a:spcBef>
        <a:spcAft>
          <a:spcPct val="0"/>
        </a:spcAft>
        <a:buClr>
          <a:srgbClr val="376BB4"/>
        </a:buClr>
        <a:buChar char="•"/>
        <a:defRPr sz="2000">
          <a:solidFill>
            <a:srgbClr val="376BB4"/>
          </a:solidFill>
          <a:latin typeface="+mn-lt"/>
        </a:defRPr>
      </a:lvl8pPr>
      <a:lvl9pPr marL="3886200" indent="-228600" algn="l" rtl="0" fontAlgn="base">
        <a:spcBef>
          <a:spcPct val="30000"/>
        </a:spcBef>
        <a:spcAft>
          <a:spcPct val="0"/>
        </a:spcAft>
        <a:buClr>
          <a:srgbClr val="376BB4"/>
        </a:buClr>
        <a:buChar char="•"/>
        <a:defRPr sz="2000">
          <a:solidFill>
            <a:srgbClr val="376BB4"/>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10.xml"/><Relationship Id="rId7" Type="http://schemas.openxmlformats.org/officeDocument/2006/relationships/image" Target="../media/image13.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image" Target="../media/image12.emf"/><Relationship Id="rId4" Type="http://schemas.openxmlformats.org/officeDocument/2006/relationships/oleObject" Target="../embeddings/oleObject9.bin"/><Relationship Id="rId9" Type="http://schemas.openxmlformats.org/officeDocument/2006/relationships/image" Target="../media/image14.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5.emf"/><Relationship Id="rId4" Type="http://schemas.openxmlformats.org/officeDocument/2006/relationships/oleObject" Target="../embeddings/oleObject12.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20.emf"/><Relationship Id="rId3" Type="http://schemas.openxmlformats.org/officeDocument/2006/relationships/notesSlide" Target="../notesSlides/notesSlide12.xml"/><Relationship Id="rId7" Type="http://schemas.openxmlformats.org/officeDocument/2006/relationships/image" Target="../media/image17.emf"/><Relationship Id="rId12"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4.bin"/><Relationship Id="rId11" Type="http://schemas.openxmlformats.org/officeDocument/2006/relationships/image" Target="../media/image19.emf"/><Relationship Id="rId5" Type="http://schemas.openxmlformats.org/officeDocument/2006/relationships/image" Target="../media/image16.e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18.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16.xml"/><Relationship Id="rId7" Type="http://schemas.openxmlformats.org/officeDocument/2006/relationships/image" Target="../media/image22.e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9.bin"/><Relationship Id="rId5" Type="http://schemas.openxmlformats.org/officeDocument/2006/relationships/image" Target="../media/image21.emf"/><Relationship Id="rId4" Type="http://schemas.openxmlformats.org/officeDocument/2006/relationships/oleObject" Target="../embeddings/oleObject18.bin"/><Relationship Id="rId9" Type="http://schemas.openxmlformats.org/officeDocument/2006/relationships/image" Target="../media/image23.e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notesSlide" Target="../notesSlides/notesSlide17.xml"/><Relationship Id="rId7" Type="http://schemas.openxmlformats.org/officeDocument/2006/relationships/image" Target="../media/image25.e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2.bin"/><Relationship Id="rId5" Type="http://schemas.openxmlformats.org/officeDocument/2006/relationships/image" Target="../media/image24.emf"/><Relationship Id="rId4" Type="http://schemas.openxmlformats.org/officeDocument/2006/relationships/oleObject" Target="../embeddings/oleObject21.bin"/><Relationship Id="rId9" Type="http://schemas.openxmlformats.org/officeDocument/2006/relationships/image" Target="../media/image26.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8.emf"/><Relationship Id="rId4" Type="http://schemas.openxmlformats.org/officeDocument/2006/relationships/oleObject" Target="../embeddings/oleObject24.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30.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6.bin"/><Relationship Id="rId5" Type="http://schemas.openxmlformats.org/officeDocument/2006/relationships/image" Target="../media/image29.emf"/><Relationship Id="rId4" Type="http://schemas.openxmlformats.org/officeDocument/2006/relationships/oleObject" Target="../embeddings/oleObject25.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32.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8.bin"/><Relationship Id="rId5" Type="http://schemas.openxmlformats.org/officeDocument/2006/relationships/image" Target="../media/image31.emf"/><Relationship Id="rId4" Type="http://schemas.openxmlformats.org/officeDocument/2006/relationships/oleObject" Target="../embeddings/oleObject27.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34.e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30.bin"/><Relationship Id="rId5" Type="http://schemas.openxmlformats.org/officeDocument/2006/relationships/image" Target="../media/image33.emf"/><Relationship Id="rId4" Type="http://schemas.openxmlformats.org/officeDocument/2006/relationships/oleObject" Target="../embeddings/oleObject29.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33.bin"/><Relationship Id="rId13" Type="http://schemas.openxmlformats.org/officeDocument/2006/relationships/image" Target="../media/image39.emf"/><Relationship Id="rId3" Type="http://schemas.openxmlformats.org/officeDocument/2006/relationships/notesSlide" Target="../notesSlides/notesSlide25.xml"/><Relationship Id="rId7" Type="http://schemas.openxmlformats.org/officeDocument/2006/relationships/image" Target="../media/image36.emf"/><Relationship Id="rId12"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32.bin"/><Relationship Id="rId11" Type="http://schemas.openxmlformats.org/officeDocument/2006/relationships/image" Target="../media/image38.emf"/><Relationship Id="rId5" Type="http://schemas.openxmlformats.org/officeDocument/2006/relationships/image" Target="../media/image35.wmf"/><Relationship Id="rId10" Type="http://schemas.openxmlformats.org/officeDocument/2006/relationships/oleObject" Target="../embeddings/oleObject34.bin"/><Relationship Id="rId4" Type="http://schemas.openxmlformats.org/officeDocument/2006/relationships/oleObject" Target="../embeddings/oleObject31.bin"/><Relationship Id="rId9" Type="http://schemas.openxmlformats.org/officeDocument/2006/relationships/image" Target="../media/image37.emf"/></Relationships>
</file>

<file path=ppt/slides/_rels/slide35.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webassign.net/v4cgi/student.pl?WebAssignUsername=demo&amp;WebAssignInstitution=demo&amp;WebAssignPassword=demo&amp;Department=v4demo&amp;course=14,4&amp;struct=ADCRDoCHBOBbDBAyEXApAPEjEaAEEXEIEtEkBqAaAxAXBCCuCaAEDIBdDOCEBJAPDoDpAbAjDgEGEDEeESCUDADlDeCpBqEWDWCLAgAXChDDBwBuBKBACB" TargetMode="External"/><Relationship Id="rId2" Type="http://schemas.openxmlformats.org/officeDocument/2006/relationships/hyperlink" Target="http://xbeams.chem.yale.edu/~batista/113/Chapter4/ch4.ppt" TargetMode="External"/><Relationship Id="rId1" Type="http://schemas.openxmlformats.org/officeDocument/2006/relationships/slideLayout" Target="../slideLayouts/slideLayout2.xml"/><Relationship Id="rId5" Type="http://schemas.openxmlformats.org/officeDocument/2006/relationships/hyperlink" Target="http://www.explorelearning.com/index.cfm?method=cResource.dspView&amp;ResourceID=365" TargetMode="External"/><Relationship Id="rId4" Type="http://schemas.openxmlformats.org/officeDocument/2006/relationships/hyperlink" Target="http://www.lsua.us/chem1001/stoichiometry/aabtgzm0.mov" TargetMode="Externa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41.emf"/><Relationship Id="rId4" Type="http://schemas.openxmlformats.org/officeDocument/2006/relationships/oleObject" Target="../embeddings/oleObject36.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43.e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38.bin"/><Relationship Id="rId5" Type="http://schemas.openxmlformats.org/officeDocument/2006/relationships/image" Target="../media/image42.emf"/><Relationship Id="rId4" Type="http://schemas.openxmlformats.org/officeDocument/2006/relationships/oleObject" Target="../embeddings/oleObject37.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44.emf"/><Relationship Id="rId4" Type="http://schemas.openxmlformats.org/officeDocument/2006/relationships/oleObject" Target="../embeddings/oleObject39.bin"/></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45.emf"/><Relationship Id="rId4" Type="http://schemas.openxmlformats.org/officeDocument/2006/relationships/oleObject" Target="../embeddings/oleObject40.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e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7.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6.emf"/><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8.emf"/><Relationship Id="rId4"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1.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10.emf"/><Relationship Id="rId4" Type="http://schemas.openxmlformats.org/officeDocument/2006/relationships/oleObject" Target="../embeddings/oleObject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Copyright </a:t>
            </a:r>
            <a:r>
              <a:rPr lang="en-US" altLang="en-US">
                <a:cs typeface="Arial" charset="0"/>
              </a:rPr>
              <a:t>© Houghton Mifflin Company.All rights reserved.</a:t>
            </a:r>
            <a:endParaRPr lang="en-US" altLang="en-US" sz="1400">
              <a:latin typeface="Times New Roman" pitchFamily="18" charset="0"/>
            </a:endParaRPr>
          </a:p>
        </p:txBody>
      </p:sp>
      <p:sp>
        <p:nvSpPr>
          <p:cNvPr id="5" name="Slide Number Placeholder 4"/>
          <p:cNvSpPr>
            <a:spLocks noGrp="1"/>
          </p:cNvSpPr>
          <p:nvPr>
            <p:ph type="sldNum" sz="quarter" idx="11"/>
          </p:nvPr>
        </p:nvSpPr>
        <p:spPr/>
        <p:txBody>
          <a:bodyPr/>
          <a:lstStyle/>
          <a:p>
            <a:r>
              <a:rPr lang="en-US" altLang="en-US"/>
              <a:t>Presentation of Lecture Outlines,</a:t>
            </a:r>
            <a:r>
              <a:rPr lang="en-US" altLang="en-US" i="0"/>
              <a:t> 3</a:t>
            </a:r>
            <a:r>
              <a:rPr lang="en-US" altLang="en-US" i="0">
                <a:cs typeface="Arial" charset="0"/>
              </a:rPr>
              <a:t>–</a:t>
            </a:r>
            <a:fld id="{5255FC82-2531-4CDF-9977-B816D6D71260}" type="slidenum">
              <a:rPr lang="en-US" altLang="en-US" i="0"/>
              <a:pPr/>
              <a:t>1</a:t>
            </a:fld>
            <a:endParaRPr lang="en-US" altLang="en-US" i="0"/>
          </a:p>
        </p:txBody>
      </p:sp>
      <p:sp>
        <p:nvSpPr>
          <p:cNvPr id="326658" name="Rectangle 2"/>
          <p:cNvSpPr>
            <a:spLocks noGrp="1" noChangeArrowheads="1"/>
          </p:cNvSpPr>
          <p:nvPr>
            <p:ph type="title"/>
          </p:nvPr>
        </p:nvSpPr>
        <p:spPr/>
        <p:txBody>
          <a:bodyPr/>
          <a:lstStyle/>
          <a:p>
            <a:r>
              <a:rPr lang="en-US" altLang="en-US"/>
              <a:t>Mass and Moles of a Substance</a:t>
            </a:r>
          </a:p>
        </p:txBody>
      </p:sp>
      <p:sp>
        <p:nvSpPr>
          <p:cNvPr id="326659" name="Rectangle 3"/>
          <p:cNvSpPr>
            <a:spLocks noGrp="1" noChangeArrowheads="1"/>
          </p:cNvSpPr>
          <p:nvPr>
            <p:ph type="body" idx="1"/>
          </p:nvPr>
        </p:nvSpPr>
        <p:spPr/>
        <p:txBody>
          <a:bodyPr/>
          <a:lstStyle/>
          <a:p>
            <a:r>
              <a:rPr lang="en-US" altLang="en-US"/>
              <a:t>Chemistry requires a method for determining the numbers of molecules in a given mass of a substance.</a:t>
            </a:r>
          </a:p>
          <a:p>
            <a:pPr lvl="1"/>
            <a:r>
              <a:rPr lang="en-US" altLang="en-US"/>
              <a:t>This allows the chemist to carry out “recipes” for compounds based on the relative numbers of atoms involved.</a:t>
            </a:r>
          </a:p>
          <a:p>
            <a:pPr lvl="1"/>
            <a:r>
              <a:rPr lang="en-US" altLang="en-US"/>
              <a:t>The calculation involving the quantities of reactants and products in a chemical equation is called stoichiometry.</a:t>
            </a:r>
          </a:p>
        </p:txBody>
      </p:sp>
    </p:spTree>
  </p:cSld>
  <p:clrMapOvr>
    <a:masterClrMapping/>
  </p:clrMapOvr>
  <p:transition spd="med">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ltLang="en-US"/>
              <a:t>Copyright </a:t>
            </a:r>
            <a:r>
              <a:rPr lang="en-US" altLang="en-US">
                <a:cs typeface="Arial" charset="0"/>
              </a:rPr>
              <a:t>© Houghton Mifflin Company.All rights reserved.</a:t>
            </a:r>
            <a:endParaRPr lang="en-US" altLang="en-US" sz="1400">
              <a:latin typeface="Times New Roman" pitchFamily="18" charset="0"/>
            </a:endParaRPr>
          </a:p>
        </p:txBody>
      </p:sp>
      <p:sp>
        <p:nvSpPr>
          <p:cNvPr id="9" name="Slide Number Placeholder 4"/>
          <p:cNvSpPr>
            <a:spLocks noGrp="1"/>
          </p:cNvSpPr>
          <p:nvPr>
            <p:ph type="sldNum" sz="quarter" idx="11"/>
          </p:nvPr>
        </p:nvSpPr>
        <p:spPr/>
        <p:txBody>
          <a:bodyPr/>
          <a:lstStyle/>
          <a:p>
            <a:r>
              <a:rPr lang="en-US" altLang="en-US"/>
              <a:t>Presentation of Lecture Outlines,</a:t>
            </a:r>
            <a:r>
              <a:rPr lang="en-US" altLang="en-US" i="0"/>
              <a:t> 3</a:t>
            </a:r>
            <a:r>
              <a:rPr lang="en-US" altLang="en-US" i="0">
                <a:cs typeface="Arial" charset="0"/>
              </a:rPr>
              <a:t>–</a:t>
            </a:r>
            <a:fld id="{6F943524-4B80-4470-9797-A119E282B10F}" type="slidenum">
              <a:rPr lang="en-US" altLang="en-US" i="0"/>
              <a:pPr/>
              <a:t>10</a:t>
            </a:fld>
            <a:endParaRPr lang="en-US" altLang="en-US" i="0"/>
          </a:p>
        </p:txBody>
      </p:sp>
      <p:sp>
        <p:nvSpPr>
          <p:cNvPr id="349186" name="Rectangle 2"/>
          <p:cNvSpPr>
            <a:spLocks noGrp="1" noChangeArrowheads="1"/>
          </p:cNvSpPr>
          <p:nvPr>
            <p:ph type="title"/>
          </p:nvPr>
        </p:nvSpPr>
        <p:spPr/>
        <p:txBody>
          <a:bodyPr/>
          <a:lstStyle/>
          <a:p>
            <a:r>
              <a:rPr lang="en-US" altLang="en-US"/>
              <a:t>Mass and Moles and Number of Molecules or Atoms</a:t>
            </a:r>
          </a:p>
        </p:txBody>
      </p:sp>
      <p:sp>
        <p:nvSpPr>
          <p:cNvPr id="349187" name="Rectangle 3"/>
          <p:cNvSpPr>
            <a:spLocks noGrp="1" noChangeArrowheads="1"/>
          </p:cNvSpPr>
          <p:nvPr>
            <p:ph type="body" idx="1"/>
          </p:nvPr>
        </p:nvSpPr>
        <p:spPr>
          <a:xfrm>
            <a:off x="566738" y="1752600"/>
            <a:ext cx="8001000" cy="823913"/>
          </a:xfrm>
        </p:spPr>
        <p:txBody>
          <a:bodyPr/>
          <a:lstStyle/>
          <a:p>
            <a:r>
              <a:rPr lang="en-US" altLang="en-US" sz="2400"/>
              <a:t>The number of molecules or atoms in a sample is related to the moles of the substance:</a:t>
            </a:r>
          </a:p>
        </p:txBody>
      </p:sp>
      <p:graphicFrame>
        <p:nvGraphicFramePr>
          <p:cNvPr id="349188" name="Object 4"/>
          <p:cNvGraphicFramePr>
            <a:graphicFrameLocks noChangeAspect="1"/>
          </p:cNvGraphicFramePr>
          <p:nvPr/>
        </p:nvGraphicFramePr>
        <p:xfrm>
          <a:off x="1368425" y="2576513"/>
          <a:ext cx="6411913" cy="1235075"/>
        </p:xfrm>
        <a:graphic>
          <a:graphicData uri="http://schemas.openxmlformats.org/presentationml/2006/ole">
            <mc:AlternateContent xmlns:mc="http://schemas.openxmlformats.org/markup-compatibility/2006">
              <mc:Choice xmlns:v="urn:schemas-microsoft-com:vml" Requires="v">
                <p:oleObj spid="_x0000_s349192" name="Equation" r:id="rId4" imgW="2514600" imgH="482400" progId="Equation.3">
                  <p:embed/>
                </p:oleObj>
              </mc:Choice>
              <mc:Fallback>
                <p:oleObj name="Equation" r:id="rId4" imgW="2514600" imgH="4824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68425" y="2576513"/>
                        <a:ext cx="6411913" cy="1235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1"/>
                              </a:outerShdw>
                            </a:effectLst>
                          </a14:hiddenEffects>
                        </a:ext>
                      </a:extLst>
                    </p:spPr>
                  </p:pic>
                </p:oleObj>
              </mc:Fallback>
            </mc:AlternateContent>
          </a:graphicData>
        </a:graphic>
      </p:graphicFrame>
      <p:sp>
        <p:nvSpPr>
          <p:cNvPr id="349189" name="Rectangle 5"/>
          <p:cNvSpPr>
            <a:spLocks noChangeArrowheads="1"/>
          </p:cNvSpPr>
          <p:nvPr/>
        </p:nvSpPr>
        <p:spPr bwMode="auto">
          <a:xfrm>
            <a:off x="647700" y="3810000"/>
            <a:ext cx="81915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30000"/>
              </a:spcBef>
              <a:buClr>
                <a:srgbClr val="CBD990"/>
              </a:buClr>
              <a:buChar char="•"/>
              <a:defRPr sz="2800">
                <a:solidFill>
                  <a:srgbClr val="376BB4"/>
                </a:solidFill>
                <a:latin typeface="Arial" charset="0"/>
              </a:defRPr>
            </a:lvl1pPr>
            <a:lvl2pPr marL="742950" indent="-285750" algn="l">
              <a:spcBef>
                <a:spcPct val="30000"/>
              </a:spcBef>
              <a:buClr>
                <a:srgbClr val="CBD990"/>
              </a:buClr>
              <a:buChar char="–"/>
              <a:defRPr sz="2400">
                <a:solidFill>
                  <a:srgbClr val="376BB4"/>
                </a:solidFill>
                <a:latin typeface="Arial" charset="0"/>
              </a:defRPr>
            </a:lvl2pPr>
            <a:lvl3pPr marL="1143000" indent="-228600" algn="l">
              <a:spcBef>
                <a:spcPct val="30000"/>
              </a:spcBef>
              <a:buClr>
                <a:srgbClr val="376BB4"/>
              </a:buClr>
              <a:buChar char="•"/>
              <a:defRPr sz="2000">
                <a:solidFill>
                  <a:srgbClr val="376BB4"/>
                </a:solidFill>
                <a:latin typeface="Arial" charset="0"/>
              </a:defRPr>
            </a:lvl3pPr>
            <a:lvl4pPr marL="1600200" indent="-228600" algn="l">
              <a:spcBef>
                <a:spcPct val="30000"/>
              </a:spcBef>
              <a:buClr>
                <a:srgbClr val="376BB4"/>
              </a:buClr>
              <a:buChar char="•"/>
              <a:defRPr sz="1600">
                <a:solidFill>
                  <a:srgbClr val="376BB4"/>
                </a:solidFill>
                <a:latin typeface="Arial" charset="0"/>
              </a:defRPr>
            </a:lvl4pPr>
            <a:lvl5pPr marL="2057400" indent="-228600" algn="l">
              <a:spcBef>
                <a:spcPct val="30000"/>
              </a:spcBef>
              <a:buClr>
                <a:srgbClr val="376BB4"/>
              </a:buClr>
              <a:buChar char="•"/>
              <a:defRPr sz="2000">
                <a:solidFill>
                  <a:srgbClr val="376BB4"/>
                </a:solidFill>
                <a:latin typeface="Arial" charset="0"/>
              </a:defRPr>
            </a:lvl5pPr>
            <a:lvl6pPr marL="2514600" indent="-228600" fontAlgn="base">
              <a:spcBef>
                <a:spcPct val="30000"/>
              </a:spcBef>
              <a:spcAft>
                <a:spcPct val="0"/>
              </a:spcAft>
              <a:buClr>
                <a:srgbClr val="376BB4"/>
              </a:buClr>
              <a:buChar char="•"/>
              <a:defRPr sz="2000">
                <a:solidFill>
                  <a:srgbClr val="376BB4"/>
                </a:solidFill>
                <a:latin typeface="Arial" charset="0"/>
              </a:defRPr>
            </a:lvl6pPr>
            <a:lvl7pPr marL="2971800" indent="-228600" fontAlgn="base">
              <a:spcBef>
                <a:spcPct val="30000"/>
              </a:spcBef>
              <a:spcAft>
                <a:spcPct val="0"/>
              </a:spcAft>
              <a:buClr>
                <a:srgbClr val="376BB4"/>
              </a:buClr>
              <a:buChar char="•"/>
              <a:defRPr sz="2000">
                <a:solidFill>
                  <a:srgbClr val="376BB4"/>
                </a:solidFill>
                <a:latin typeface="Arial" charset="0"/>
              </a:defRPr>
            </a:lvl7pPr>
            <a:lvl8pPr marL="3429000" indent="-228600" fontAlgn="base">
              <a:spcBef>
                <a:spcPct val="30000"/>
              </a:spcBef>
              <a:spcAft>
                <a:spcPct val="0"/>
              </a:spcAft>
              <a:buClr>
                <a:srgbClr val="376BB4"/>
              </a:buClr>
              <a:buChar char="•"/>
              <a:defRPr sz="2000">
                <a:solidFill>
                  <a:srgbClr val="376BB4"/>
                </a:solidFill>
                <a:latin typeface="Arial" charset="0"/>
              </a:defRPr>
            </a:lvl8pPr>
            <a:lvl9pPr marL="3886200" indent="-228600" fontAlgn="base">
              <a:spcBef>
                <a:spcPct val="30000"/>
              </a:spcBef>
              <a:spcAft>
                <a:spcPct val="0"/>
              </a:spcAft>
              <a:buClr>
                <a:srgbClr val="376BB4"/>
              </a:buClr>
              <a:buChar char="•"/>
              <a:defRPr sz="2000">
                <a:solidFill>
                  <a:srgbClr val="376BB4"/>
                </a:solidFill>
                <a:latin typeface="Arial" charset="0"/>
              </a:defRPr>
            </a:lvl9pPr>
          </a:lstStyle>
          <a:p>
            <a:r>
              <a:rPr lang="en-US" altLang="en-US" sz="2400"/>
              <a:t>Suppose we have a 3.46-g sample of hydrogen chloride, HCl. How many molecules of HCl does this represent?</a:t>
            </a:r>
          </a:p>
        </p:txBody>
      </p:sp>
      <p:graphicFrame>
        <p:nvGraphicFramePr>
          <p:cNvPr id="349190" name="Object 6"/>
          <p:cNvGraphicFramePr>
            <a:graphicFrameLocks noChangeAspect="1"/>
          </p:cNvGraphicFramePr>
          <p:nvPr/>
        </p:nvGraphicFramePr>
        <p:xfrm>
          <a:off x="493713" y="4737100"/>
          <a:ext cx="8147050" cy="935038"/>
        </p:xfrm>
        <a:graphic>
          <a:graphicData uri="http://schemas.openxmlformats.org/presentationml/2006/ole">
            <mc:AlternateContent xmlns:mc="http://schemas.openxmlformats.org/markup-compatibility/2006">
              <mc:Choice xmlns:v="urn:schemas-microsoft-com:vml" Requires="v">
                <p:oleObj spid="_x0000_s349193" name="Equation" r:id="rId6" imgW="3466800" imgH="444240" progId="Equation.3">
                  <p:embed/>
                </p:oleObj>
              </mc:Choice>
              <mc:Fallback>
                <p:oleObj name="Equation" r:id="rId6" imgW="3466800" imgH="44424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713" y="4737100"/>
                        <a:ext cx="8147050"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1"/>
                              </a:outerShdw>
                            </a:effectLst>
                          </a14:hiddenEffects>
                        </a:ext>
                      </a:extLst>
                    </p:spPr>
                  </p:pic>
                </p:oleObj>
              </mc:Fallback>
            </mc:AlternateContent>
          </a:graphicData>
        </a:graphic>
      </p:graphicFrame>
      <p:graphicFrame>
        <p:nvGraphicFramePr>
          <p:cNvPr id="349191" name="Object 7"/>
          <p:cNvGraphicFramePr>
            <a:graphicFrameLocks noChangeAspect="1"/>
          </p:cNvGraphicFramePr>
          <p:nvPr/>
        </p:nvGraphicFramePr>
        <p:xfrm>
          <a:off x="4267200" y="5713413"/>
          <a:ext cx="3962400" cy="536575"/>
        </p:xfrm>
        <a:graphic>
          <a:graphicData uri="http://schemas.openxmlformats.org/presentationml/2006/ole">
            <mc:AlternateContent xmlns:mc="http://schemas.openxmlformats.org/markup-compatibility/2006">
              <mc:Choice xmlns:v="urn:schemas-microsoft-com:vml" Requires="v">
                <p:oleObj spid="_x0000_s349194" name="Equation" r:id="rId8" imgW="1688760" imgH="228600" progId="Equation.3">
                  <p:embed/>
                </p:oleObj>
              </mc:Choice>
              <mc:Fallback>
                <p:oleObj name="Equation" r:id="rId8" imgW="1688760" imgH="2286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67200" y="5713413"/>
                        <a:ext cx="3962400"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49188"/>
                                        </p:tgtEl>
                                        <p:attrNameLst>
                                          <p:attrName>style.visibility</p:attrName>
                                        </p:attrNameLst>
                                      </p:cBhvr>
                                      <p:to>
                                        <p:strVal val="visible"/>
                                      </p:to>
                                    </p:set>
                                    <p:animEffect transition="in" filter="dissolve">
                                      <p:cBhvr>
                                        <p:cTn id="7" dur="500"/>
                                        <p:tgtEl>
                                          <p:spTgt spid="3491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49190"/>
                                        </p:tgtEl>
                                        <p:attrNameLst>
                                          <p:attrName>style.visibility</p:attrName>
                                        </p:attrNameLst>
                                      </p:cBhvr>
                                      <p:to>
                                        <p:strVal val="visible"/>
                                      </p:to>
                                    </p:set>
                                    <p:animEffect transition="in" filter="dissolve">
                                      <p:cBhvr>
                                        <p:cTn id="12" dur="500"/>
                                        <p:tgtEl>
                                          <p:spTgt spid="3491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491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3"/>
          <p:cNvSpPr>
            <a:spLocks noGrp="1"/>
          </p:cNvSpPr>
          <p:nvPr>
            <p:ph type="ftr" sz="quarter" idx="10"/>
          </p:nvPr>
        </p:nvSpPr>
        <p:spPr/>
        <p:txBody>
          <a:bodyPr/>
          <a:lstStyle/>
          <a:p>
            <a:r>
              <a:rPr lang="en-US" altLang="en-US"/>
              <a:t>Copyright </a:t>
            </a:r>
            <a:r>
              <a:rPr lang="en-US" altLang="en-US">
                <a:cs typeface="Arial" charset="0"/>
              </a:rPr>
              <a:t>© Houghton Mifflin Company.All rights reserved.</a:t>
            </a:r>
            <a:endParaRPr lang="en-US" altLang="en-US" sz="1400">
              <a:latin typeface="Times New Roman" pitchFamily="18" charset="0"/>
            </a:endParaRPr>
          </a:p>
        </p:txBody>
      </p:sp>
      <p:sp>
        <p:nvSpPr>
          <p:cNvPr id="19" name="Slide Number Placeholder 4"/>
          <p:cNvSpPr>
            <a:spLocks noGrp="1"/>
          </p:cNvSpPr>
          <p:nvPr>
            <p:ph type="sldNum" sz="quarter" idx="11"/>
          </p:nvPr>
        </p:nvSpPr>
        <p:spPr/>
        <p:txBody>
          <a:bodyPr/>
          <a:lstStyle/>
          <a:p>
            <a:r>
              <a:rPr lang="en-US" altLang="en-US"/>
              <a:t>Presentation of Lecture Outlines,</a:t>
            </a:r>
            <a:r>
              <a:rPr lang="en-US" altLang="en-US" i="0"/>
              <a:t> 3</a:t>
            </a:r>
            <a:r>
              <a:rPr lang="en-US" altLang="en-US" i="0">
                <a:cs typeface="Arial" charset="0"/>
              </a:rPr>
              <a:t>–</a:t>
            </a:r>
            <a:fld id="{456EBF1E-6CF6-48FC-BF41-F6CCB4EAEE1F}" type="slidenum">
              <a:rPr lang="en-US" altLang="en-US" i="0"/>
              <a:pPr/>
              <a:t>11</a:t>
            </a:fld>
            <a:endParaRPr lang="en-US" altLang="en-US" i="0"/>
          </a:p>
        </p:txBody>
      </p:sp>
      <p:sp>
        <p:nvSpPr>
          <p:cNvPr id="306178" name="Rectangle 2"/>
          <p:cNvSpPr>
            <a:spLocks noGrp="1" noChangeArrowheads="1"/>
          </p:cNvSpPr>
          <p:nvPr>
            <p:ph type="title"/>
          </p:nvPr>
        </p:nvSpPr>
        <p:spPr/>
        <p:txBody>
          <a:bodyPr/>
          <a:lstStyle/>
          <a:p>
            <a:r>
              <a:rPr lang="en-US" altLang="en-US"/>
              <a:t>How many atoms?</a:t>
            </a:r>
          </a:p>
        </p:txBody>
      </p:sp>
      <p:sp>
        <p:nvSpPr>
          <p:cNvPr id="306179" name="Text Box 3"/>
          <p:cNvSpPr txBox="1">
            <a:spLocks noChangeArrowheads="1"/>
          </p:cNvSpPr>
          <p:nvPr/>
        </p:nvSpPr>
        <p:spPr bwMode="auto">
          <a:xfrm>
            <a:off x="685800" y="1600200"/>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How many atoms are in 0.10 moles of Uranium atoms?</a:t>
            </a:r>
          </a:p>
        </p:txBody>
      </p:sp>
      <p:sp>
        <p:nvSpPr>
          <p:cNvPr id="306180" name="Text Box 4"/>
          <p:cNvSpPr txBox="1">
            <a:spLocks noChangeArrowheads="1"/>
          </p:cNvSpPr>
          <p:nvPr/>
        </p:nvSpPr>
        <p:spPr bwMode="auto">
          <a:xfrm>
            <a:off x="762000" y="2286000"/>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endParaRPr lang="en-US" altLang="en-US">
              <a:latin typeface="Arial" charset="0"/>
            </a:endParaRPr>
          </a:p>
        </p:txBody>
      </p:sp>
      <p:sp>
        <p:nvSpPr>
          <p:cNvPr id="306181" name="Text Box 5"/>
          <p:cNvSpPr txBox="1">
            <a:spLocks noChangeArrowheads="1"/>
          </p:cNvSpPr>
          <p:nvPr/>
        </p:nvSpPr>
        <p:spPr bwMode="auto">
          <a:xfrm>
            <a:off x="2209800" y="2286000"/>
            <a:ext cx="41417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0"/>
              </a:spcBef>
            </a:pPr>
            <a:r>
              <a:rPr lang="en-US" altLang="en-US" sz="2800"/>
              <a:t>Moles			   Atoms</a:t>
            </a:r>
          </a:p>
        </p:txBody>
      </p:sp>
      <p:sp>
        <p:nvSpPr>
          <p:cNvPr id="306182" name="Line 6"/>
          <p:cNvSpPr>
            <a:spLocks noChangeShapeType="1"/>
          </p:cNvSpPr>
          <p:nvPr/>
        </p:nvSpPr>
        <p:spPr bwMode="auto">
          <a:xfrm>
            <a:off x="3292475" y="2600325"/>
            <a:ext cx="1828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306183" name="Text Box 7"/>
          <p:cNvSpPr txBox="1">
            <a:spLocks noChangeArrowheads="1"/>
          </p:cNvSpPr>
          <p:nvPr/>
        </p:nvSpPr>
        <p:spPr bwMode="auto">
          <a:xfrm>
            <a:off x="3444875" y="2143125"/>
            <a:ext cx="1477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0"/>
              </a:spcBef>
            </a:pPr>
            <a:r>
              <a:rPr lang="en-US" altLang="en-US"/>
              <a:t>Convert to</a:t>
            </a:r>
          </a:p>
        </p:txBody>
      </p:sp>
      <p:sp>
        <p:nvSpPr>
          <p:cNvPr id="306184" name="Text Box 8"/>
          <p:cNvSpPr txBox="1">
            <a:spLocks noChangeArrowheads="1"/>
          </p:cNvSpPr>
          <p:nvPr/>
        </p:nvSpPr>
        <p:spPr bwMode="auto">
          <a:xfrm>
            <a:off x="685800" y="3200400"/>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0.10 moles U  -----------------------   =  6.0 x 10</a:t>
            </a:r>
            <a:r>
              <a:rPr lang="en-US" altLang="en-US" baseline="30000">
                <a:latin typeface="Arial" charset="0"/>
              </a:rPr>
              <a:t>22</a:t>
            </a:r>
            <a:r>
              <a:rPr lang="en-US" altLang="en-US">
                <a:latin typeface="Arial" charset="0"/>
              </a:rPr>
              <a:t> U atoms </a:t>
            </a:r>
          </a:p>
        </p:txBody>
      </p:sp>
      <p:sp>
        <p:nvSpPr>
          <p:cNvPr id="306185" name="Text Box 9"/>
          <p:cNvSpPr txBox="1">
            <a:spLocks noChangeArrowheads="1"/>
          </p:cNvSpPr>
          <p:nvPr/>
        </p:nvSpPr>
        <p:spPr bwMode="auto">
          <a:xfrm>
            <a:off x="3200400" y="34290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1 mole</a:t>
            </a:r>
          </a:p>
        </p:txBody>
      </p:sp>
      <p:sp>
        <p:nvSpPr>
          <p:cNvPr id="306186" name="Text Box 10"/>
          <p:cNvSpPr txBox="1">
            <a:spLocks noChangeArrowheads="1"/>
          </p:cNvSpPr>
          <p:nvPr/>
        </p:nvSpPr>
        <p:spPr bwMode="auto">
          <a:xfrm>
            <a:off x="2590800" y="3048000"/>
            <a:ext cx="274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6.02 x 10</a:t>
            </a:r>
            <a:r>
              <a:rPr lang="en-US" altLang="en-US" baseline="30000">
                <a:latin typeface="Arial" charset="0"/>
              </a:rPr>
              <a:t>23</a:t>
            </a:r>
            <a:r>
              <a:rPr lang="en-US" altLang="en-US">
                <a:latin typeface="Arial" charset="0"/>
              </a:rPr>
              <a:t> atoms</a:t>
            </a:r>
          </a:p>
        </p:txBody>
      </p:sp>
      <p:sp>
        <p:nvSpPr>
          <p:cNvPr id="306187" name="Text Box 11"/>
          <p:cNvSpPr txBox="1">
            <a:spLocks noChangeArrowheads="1"/>
          </p:cNvSpPr>
          <p:nvPr/>
        </p:nvSpPr>
        <p:spPr bwMode="auto">
          <a:xfrm>
            <a:off x="1066800" y="4191000"/>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What is the mass of 0.10 moles of Uranium atoms?</a:t>
            </a:r>
          </a:p>
        </p:txBody>
      </p:sp>
      <p:sp>
        <p:nvSpPr>
          <p:cNvPr id="306188" name="Text Box 12"/>
          <p:cNvSpPr txBox="1">
            <a:spLocks noChangeArrowheads="1"/>
          </p:cNvSpPr>
          <p:nvPr/>
        </p:nvSpPr>
        <p:spPr bwMode="auto">
          <a:xfrm>
            <a:off x="2438400" y="4953000"/>
            <a:ext cx="41417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0"/>
              </a:spcBef>
            </a:pPr>
            <a:r>
              <a:rPr lang="en-US" altLang="en-US" sz="2800"/>
              <a:t>Moles			   Grams</a:t>
            </a:r>
          </a:p>
        </p:txBody>
      </p:sp>
      <p:sp>
        <p:nvSpPr>
          <p:cNvPr id="306189" name="Line 13"/>
          <p:cNvSpPr>
            <a:spLocks noChangeShapeType="1"/>
          </p:cNvSpPr>
          <p:nvPr/>
        </p:nvSpPr>
        <p:spPr bwMode="auto">
          <a:xfrm>
            <a:off x="3521075" y="5267325"/>
            <a:ext cx="1828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306190" name="Text Box 14"/>
          <p:cNvSpPr txBox="1">
            <a:spLocks noChangeArrowheads="1"/>
          </p:cNvSpPr>
          <p:nvPr/>
        </p:nvSpPr>
        <p:spPr bwMode="auto">
          <a:xfrm>
            <a:off x="3673475" y="4810125"/>
            <a:ext cx="1477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0"/>
              </a:spcBef>
            </a:pPr>
            <a:r>
              <a:rPr lang="en-US" altLang="en-US"/>
              <a:t>Convert to</a:t>
            </a:r>
          </a:p>
        </p:txBody>
      </p:sp>
      <p:sp>
        <p:nvSpPr>
          <p:cNvPr id="306191" name="Text Box 15"/>
          <p:cNvSpPr txBox="1">
            <a:spLocks noChangeArrowheads="1"/>
          </p:cNvSpPr>
          <p:nvPr/>
        </p:nvSpPr>
        <p:spPr bwMode="auto">
          <a:xfrm>
            <a:off x="1143000" y="5715000"/>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0.10 moles U  -----------------------   =  24 grams U </a:t>
            </a:r>
          </a:p>
        </p:txBody>
      </p:sp>
      <p:sp>
        <p:nvSpPr>
          <p:cNvPr id="306192" name="Text Box 16"/>
          <p:cNvSpPr txBox="1">
            <a:spLocks noChangeArrowheads="1"/>
          </p:cNvSpPr>
          <p:nvPr/>
        </p:nvSpPr>
        <p:spPr bwMode="auto">
          <a:xfrm>
            <a:off x="3657600" y="5943600"/>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1 mole U</a:t>
            </a:r>
          </a:p>
        </p:txBody>
      </p:sp>
      <p:sp>
        <p:nvSpPr>
          <p:cNvPr id="306193" name="Text Box 17"/>
          <p:cNvSpPr txBox="1">
            <a:spLocks noChangeArrowheads="1"/>
          </p:cNvSpPr>
          <p:nvPr/>
        </p:nvSpPr>
        <p:spPr bwMode="auto">
          <a:xfrm>
            <a:off x="3505200" y="55626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238.029 g U</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6179"/>
                                        </p:tgtEl>
                                        <p:attrNameLst>
                                          <p:attrName>style.visibility</p:attrName>
                                        </p:attrNameLst>
                                      </p:cBhvr>
                                      <p:to>
                                        <p:strVal val="visible"/>
                                      </p:to>
                                    </p:set>
                                    <p:animEffect transition="in" filter="dissolve">
                                      <p:cBhvr>
                                        <p:cTn id="7" dur="500"/>
                                        <p:tgtEl>
                                          <p:spTgt spid="3061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6181"/>
                                        </p:tgtEl>
                                        <p:attrNameLst>
                                          <p:attrName>style.visibility</p:attrName>
                                        </p:attrNameLst>
                                      </p:cBhvr>
                                      <p:to>
                                        <p:strVal val="visible"/>
                                      </p:to>
                                    </p:set>
                                    <p:animEffect transition="in" filter="dissolve">
                                      <p:cBhvr>
                                        <p:cTn id="12" dur="500"/>
                                        <p:tgtEl>
                                          <p:spTgt spid="306181"/>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06182"/>
                                        </p:tgtEl>
                                        <p:attrNameLst>
                                          <p:attrName>style.visibility</p:attrName>
                                        </p:attrNameLst>
                                      </p:cBhvr>
                                      <p:to>
                                        <p:strVal val="visible"/>
                                      </p:to>
                                    </p:set>
                                    <p:animEffect transition="in" filter="dissolve">
                                      <p:cBhvr>
                                        <p:cTn id="15" dur="500"/>
                                        <p:tgtEl>
                                          <p:spTgt spid="30618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06183"/>
                                        </p:tgtEl>
                                        <p:attrNameLst>
                                          <p:attrName>style.visibility</p:attrName>
                                        </p:attrNameLst>
                                      </p:cBhvr>
                                      <p:to>
                                        <p:strVal val="visible"/>
                                      </p:to>
                                    </p:set>
                                    <p:animEffect transition="in" filter="dissolve">
                                      <p:cBhvr>
                                        <p:cTn id="18" dur="500"/>
                                        <p:tgtEl>
                                          <p:spTgt spid="30618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06184"/>
                                        </p:tgtEl>
                                        <p:attrNameLst>
                                          <p:attrName>style.visibility</p:attrName>
                                        </p:attrNameLst>
                                      </p:cBhvr>
                                      <p:to>
                                        <p:strVal val="visible"/>
                                      </p:to>
                                    </p:set>
                                    <p:animEffect transition="in" filter="dissolve">
                                      <p:cBhvr>
                                        <p:cTn id="23" dur="500"/>
                                        <p:tgtEl>
                                          <p:spTgt spid="306184"/>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06185"/>
                                        </p:tgtEl>
                                        <p:attrNameLst>
                                          <p:attrName>style.visibility</p:attrName>
                                        </p:attrNameLst>
                                      </p:cBhvr>
                                      <p:to>
                                        <p:strVal val="visible"/>
                                      </p:to>
                                    </p:set>
                                    <p:animEffect transition="in" filter="dissolve">
                                      <p:cBhvr>
                                        <p:cTn id="26" dur="500"/>
                                        <p:tgtEl>
                                          <p:spTgt spid="306185"/>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06186"/>
                                        </p:tgtEl>
                                        <p:attrNameLst>
                                          <p:attrName>style.visibility</p:attrName>
                                        </p:attrNameLst>
                                      </p:cBhvr>
                                      <p:to>
                                        <p:strVal val="visible"/>
                                      </p:to>
                                    </p:set>
                                    <p:animEffect transition="in" filter="dissolve">
                                      <p:cBhvr>
                                        <p:cTn id="29" dur="500"/>
                                        <p:tgtEl>
                                          <p:spTgt spid="30618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306187"/>
                                        </p:tgtEl>
                                        <p:attrNameLst>
                                          <p:attrName>style.visibility</p:attrName>
                                        </p:attrNameLst>
                                      </p:cBhvr>
                                      <p:to>
                                        <p:strVal val="visible"/>
                                      </p:to>
                                    </p:set>
                                    <p:animEffect transition="in" filter="dissolve">
                                      <p:cBhvr>
                                        <p:cTn id="34" dur="500"/>
                                        <p:tgtEl>
                                          <p:spTgt spid="30618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306188"/>
                                        </p:tgtEl>
                                        <p:attrNameLst>
                                          <p:attrName>style.visibility</p:attrName>
                                        </p:attrNameLst>
                                      </p:cBhvr>
                                      <p:to>
                                        <p:strVal val="visible"/>
                                      </p:to>
                                    </p:set>
                                    <p:animEffect transition="in" filter="dissolve">
                                      <p:cBhvr>
                                        <p:cTn id="39" dur="500"/>
                                        <p:tgtEl>
                                          <p:spTgt spid="306188"/>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306189"/>
                                        </p:tgtEl>
                                        <p:attrNameLst>
                                          <p:attrName>style.visibility</p:attrName>
                                        </p:attrNameLst>
                                      </p:cBhvr>
                                      <p:to>
                                        <p:strVal val="visible"/>
                                      </p:to>
                                    </p:set>
                                    <p:animEffect transition="in" filter="dissolve">
                                      <p:cBhvr>
                                        <p:cTn id="42" dur="500"/>
                                        <p:tgtEl>
                                          <p:spTgt spid="306189"/>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306190"/>
                                        </p:tgtEl>
                                        <p:attrNameLst>
                                          <p:attrName>style.visibility</p:attrName>
                                        </p:attrNameLst>
                                      </p:cBhvr>
                                      <p:to>
                                        <p:strVal val="visible"/>
                                      </p:to>
                                    </p:set>
                                    <p:animEffect transition="in" filter="dissolve">
                                      <p:cBhvr>
                                        <p:cTn id="45" dur="500"/>
                                        <p:tgtEl>
                                          <p:spTgt spid="30619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306191"/>
                                        </p:tgtEl>
                                        <p:attrNameLst>
                                          <p:attrName>style.visibility</p:attrName>
                                        </p:attrNameLst>
                                      </p:cBhvr>
                                      <p:to>
                                        <p:strVal val="visible"/>
                                      </p:to>
                                    </p:set>
                                    <p:animEffect transition="in" filter="dissolve">
                                      <p:cBhvr>
                                        <p:cTn id="50" dur="500"/>
                                        <p:tgtEl>
                                          <p:spTgt spid="306191"/>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306192"/>
                                        </p:tgtEl>
                                        <p:attrNameLst>
                                          <p:attrName>style.visibility</p:attrName>
                                        </p:attrNameLst>
                                      </p:cBhvr>
                                      <p:to>
                                        <p:strVal val="visible"/>
                                      </p:to>
                                    </p:set>
                                    <p:animEffect transition="in" filter="dissolve">
                                      <p:cBhvr>
                                        <p:cTn id="53" dur="500"/>
                                        <p:tgtEl>
                                          <p:spTgt spid="306192"/>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06193"/>
                                        </p:tgtEl>
                                        <p:attrNameLst>
                                          <p:attrName>style.visibility</p:attrName>
                                        </p:attrNameLst>
                                      </p:cBhvr>
                                      <p:to>
                                        <p:strVal val="visible"/>
                                      </p:to>
                                    </p:set>
                                    <p:animEffect transition="in" filter="dissolve">
                                      <p:cBhvr>
                                        <p:cTn id="56" dur="500"/>
                                        <p:tgtEl>
                                          <p:spTgt spid="306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79" grpId="0"/>
      <p:bldP spid="306181" grpId="0"/>
      <p:bldP spid="306182" grpId="0" animBg="1"/>
      <p:bldP spid="306183" grpId="0"/>
      <p:bldP spid="306184" grpId="0"/>
      <p:bldP spid="306185" grpId="0"/>
      <p:bldP spid="306186" grpId="0"/>
      <p:bldP spid="306187" grpId="0"/>
      <p:bldP spid="306188" grpId="0"/>
      <p:bldP spid="306189" grpId="0" animBg="1"/>
      <p:bldP spid="306190" grpId="0"/>
      <p:bldP spid="306191" grpId="0"/>
      <p:bldP spid="306192" grpId="0"/>
      <p:bldP spid="30619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3"/>
          <p:cNvSpPr>
            <a:spLocks noGrp="1"/>
          </p:cNvSpPr>
          <p:nvPr>
            <p:ph type="ftr" sz="quarter" idx="10"/>
          </p:nvPr>
        </p:nvSpPr>
        <p:spPr/>
        <p:txBody>
          <a:bodyPr/>
          <a:lstStyle/>
          <a:p>
            <a:r>
              <a:rPr lang="en-US" altLang="en-US"/>
              <a:t>Copyright </a:t>
            </a:r>
            <a:r>
              <a:rPr lang="en-US" altLang="en-US">
                <a:cs typeface="Arial" charset="0"/>
              </a:rPr>
              <a:t>© Houghton Mifflin Company.All rights reserved.</a:t>
            </a:r>
            <a:endParaRPr lang="en-US" altLang="en-US" sz="1400">
              <a:latin typeface="Times New Roman" pitchFamily="18" charset="0"/>
            </a:endParaRPr>
          </a:p>
        </p:txBody>
      </p:sp>
      <p:sp>
        <p:nvSpPr>
          <p:cNvPr id="19" name="Slide Number Placeholder 4"/>
          <p:cNvSpPr>
            <a:spLocks noGrp="1"/>
          </p:cNvSpPr>
          <p:nvPr>
            <p:ph type="sldNum" sz="quarter" idx="11"/>
          </p:nvPr>
        </p:nvSpPr>
        <p:spPr/>
        <p:txBody>
          <a:bodyPr/>
          <a:lstStyle/>
          <a:p>
            <a:r>
              <a:rPr lang="en-US" altLang="en-US"/>
              <a:t>Presentation of Lecture Outlines,</a:t>
            </a:r>
            <a:r>
              <a:rPr lang="en-US" altLang="en-US" i="0"/>
              <a:t> 3</a:t>
            </a:r>
            <a:r>
              <a:rPr lang="en-US" altLang="en-US" i="0">
                <a:cs typeface="Arial" charset="0"/>
              </a:rPr>
              <a:t>–</a:t>
            </a:r>
            <a:fld id="{A5B0F2D7-C2C4-4E52-9F91-B5F1E6CDA229}" type="slidenum">
              <a:rPr lang="en-US" altLang="en-US" i="0"/>
              <a:pPr/>
              <a:t>12</a:t>
            </a:fld>
            <a:endParaRPr lang="en-US" altLang="en-US" i="0"/>
          </a:p>
        </p:txBody>
      </p:sp>
      <p:sp>
        <p:nvSpPr>
          <p:cNvPr id="307202" name="Rectangle 2"/>
          <p:cNvSpPr>
            <a:spLocks noGrp="1" noChangeArrowheads="1"/>
          </p:cNvSpPr>
          <p:nvPr>
            <p:ph type="title"/>
          </p:nvPr>
        </p:nvSpPr>
        <p:spPr/>
        <p:txBody>
          <a:bodyPr/>
          <a:lstStyle/>
          <a:p>
            <a:r>
              <a:rPr lang="en-US" altLang="en-US"/>
              <a:t>Practice with Propane (C</a:t>
            </a:r>
            <a:r>
              <a:rPr lang="en-US" altLang="en-US" baseline="-25000"/>
              <a:t>3</a:t>
            </a:r>
            <a:r>
              <a:rPr lang="en-US" altLang="en-US"/>
              <a:t>H</a:t>
            </a:r>
            <a:r>
              <a:rPr lang="en-US" altLang="en-US" baseline="-25000"/>
              <a:t>8</a:t>
            </a:r>
            <a:r>
              <a:rPr lang="en-US" altLang="en-US"/>
              <a:t>)</a:t>
            </a:r>
          </a:p>
        </p:txBody>
      </p:sp>
      <p:sp>
        <p:nvSpPr>
          <p:cNvPr id="307203" name="Text Box 3"/>
          <p:cNvSpPr txBox="1">
            <a:spLocks noChangeArrowheads="1"/>
          </p:cNvSpPr>
          <p:nvPr/>
        </p:nvSpPr>
        <p:spPr bwMode="auto">
          <a:xfrm>
            <a:off x="533400" y="1600200"/>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Arial" charset="0"/>
              </a:rPr>
              <a:t>How many molecules are in 1.00 mole of Propane?</a:t>
            </a:r>
          </a:p>
        </p:txBody>
      </p:sp>
      <p:sp>
        <p:nvSpPr>
          <p:cNvPr id="307204" name="Text Box 4"/>
          <p:cNvSpPr txBox="1">
            <a:spLocks noChangeArrowheads="1"/>
          </p:cNvSpPr>
          <p:nvPr/>
        </p:nvSpPr>
        <p:spPr bwMode="auto">
          <a:xfrm>
            <a:off x="762000" y="2286000"/>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endParaRPr lang="en-US" altLang="en-US">
              <a:latin typeface="Arial" charset="0"/>
            </a:endParaRPr>
          </a:p>
        </p:txBody>
      </p:sp>
      <p:sp>
        <p:nvSpPr>
          <p:cNvPr id="307205" name="Text Box 5"/>
          <p:cNvSpPr txBox="1">
            <a:spLocks noChangeArrowheads="1"/>
          </p:cNvSpPr>
          <p:nvPr/>
        </p:nvSpPr>
        <p:spPr bwMode="auto">
          <a:xfrm>
            <a:off x="2209800" y="2286000"/>
            <a:ext cx="46720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0"/>
              </a:spcBef>
            </a:pPr>
            <a:r>
              <a:rPr lang="en-US" altLang="en-US" sz="2800"/>
              <a:t>Moles			   Molecules</a:t>
            </a:r>
          </a:p>
        </p:txBody>
      </p:sp>
      <p:sp>
        <p:nvSpPr>
          <p:cNvPr id="307206" name="Line 6"/>
          <p:cNvSpPr>
            <a:spLocks noChangeShapeType="1"/>
          </p:cNvSpPr>
          <p:nvPr/>
        </p:nvSpPr>
        <p:spPr bwMode="auto">
          <a:xfrm>
            <a:off x="3292475" y="2600325"/>
            <a:ext cx="1828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307207" name="Text Box 7"/>
          <p:cNvSpPr txBox="1">
            <a:spLocks noChangeArrowheads="1"/>
          </p:cNvSpPr>
          <p:nvPr/>
        </p:nvSpPr>
        <p:spPr bwMode="auto">
          <a:xfrm>
            <a:off x="3444875" y="2143125"/>
            <a:ext cx="1477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0"/>
              </a:spcBef>
            </a:pPr>
            <a:r>
              <a:rPr lang="en-US" altLang="en-US"/>
              <a:t>Convert to</a:t>
            </a:r>
          </a:p>
        </p:txBody>
      </p:sp>
      <p:sp>
        <p:nvSpPr>
          <p:cNvPr id="307208" name="Text Box 8"/>
          <p:cNvSpPr txBox="1">
            <a:spLocks noChangeArrowheads="1"/>
          </p:cNvSpPr>
          <p:nvPr/>
        </p:nvSpPr>
        <p:spPr bwMode="auto">
          <a:xfrm>
            <a:off x="685800" y="3200400"/>
            <a:ext cx="8458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1.00 mole </a:t>
            </a:r>
            <a:r>
              <a:rPr lang="en-US" altLang="en-US">
                <a:solidFill>
                  <a:schemeClr val="tx2"/>
                </a:solidFill>
                <a:latin typeface="Arial" charset="0"/>
              </a:rPr>
              <a:t>C</a:t>
            </a:r>
            <a:r>
              <a:rPr lang="en-US" altLang="en-US" baseline="-25000">
                <a:solidFill>
                  <a:schemeClr val="tx2"/>
                </a:solidFill>
                <a:latin typeface="Arial" charset="0"/>
              </a:rPr>
              <a:t>3</a:t>
            </a:r>
            <a:r>
              <a:rPr lang="en-US" altLang="en-US">
                <a:solidFill>
                  <a:schemeClr val="tx2"/>
                </a:solidFill>
                <a:latin typeface="Arial" charset="0"/>
              </a:rPr>
              <a:t>H</a:t>
            </a:r>
            <a:r>
              <a:rPr lang="en-US" altLang="en-US" baseline="-25000">
                <a:solidFill>
                  <a:schemeClr val="tx2"/>
                </a:solidFill>
                <a:latin typeface="Arial" charset="0"/>
              </a:rPr>
              <a:t>8</a:t>
            </a:r>
            <a:r>
              <a:rPr lang="en-US" altLang="en-US">
                <a:latin typeface="Arial" charset="0"/>
              </a:rPr>
              <a:t> -----------------------------  =  6.02 x 10</a:t>
            </a:r>
            <a:r>
              <a:rPr lang="en-US" altLang="en-US" baseline="30000">
                <a:latin typeface="Arial" charset="0"/>
              </a:rPr>
              <a:t>23</a:t>
            </a:r>
            <a:r>
              <a:rPr lang="en-US" altLang="en-US">
                <a:latin typeface="Arial" charset="0"/>
              </a:rPr>
              <a:t> </a:t>
            </a:r>
            <a:r>
              <a:rPr lang="en-US" altLang="en-US">
                <a:solidFill>
                  <a:schemeClr val="tx2"/>
                </a:solidFill>
                <a:latin typeface="Arial" charset="0"/>
              </a:rPr>
              <a:t>C</a:t>
            </a:r>
            <a:r>
              <a:rPr lang="en-US" altLang="en-US" baseline="-25000">
                <a:solidFill>
                  <a:schemeClr val="tx2"/>
                </a:solidFill>
                <a:latin typeface="Arial" charset="0"/>
              </a:rPr>
              <a:t>3</a:t>
            </a:r>
            <a:r>
              <a:rPr lang="en-US" altLang="en-US">
                <a:solidFill>
                  <a:schemeClr val="tx2"/>
                </a:solidFill>
                <a:latin typeface="Arial" charset="0"/>
              </a:rPr>
              <a:t>H</a:t>
            </a:r>
            <a:r>
              <a:rPr lang="en-US" altLang="en-US" baseline="-25000">
                <a:solidFill>
                  <a:schemeClr val="tx2"/>
                </a:solidFill>
                <a:latin typeface="Arial" charset="0"/>
              </a:rPr>
              <a:t>8</a:t>
            </a:r>
            <a:r>
              <a:rPr lang="en-US" altLang="en-US">
                <a:latin typeface="Arial" charset="0"/>
              </a:rPr>
              <a:t> 						            molecules </a:t>
            </a:r>
          </a:p>
        </p:txBody>
      </p:sp>
      <p:sp>
        <p:nvSpPr>
          <p:cNvPr id="307209" name="Text Box 9"/>
          <p:cNvSpPr txBox="1">
            <a:spLocks noChangeArrowheads="1"/>
          </p:cNvSpPr>
          <p:nvPr/>
        </p:nvSpPr>
        <p:spPr bwMode="auto">
          <a:xfrm>
            <a:off x="3733800" y="34290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1 mole</a:t>
            </a:r>
          </a:p>
        </p:txBody>
      </p:sp>
      <p:sp>
        <p:nvSpPr>
          <p:cNvPr id="307210" name="Text Box 10"/>
          <p:cNvSpPr txBox="1">
            <a:spLocks noChangeArrowheads="1"/>
          </p:cNvSpPr>
          <p:nvPr/>
        </p:nvSpPr>
        <p:spPr bwMode="auto">
          <a:xfrm>
            <a:off x="2819400" y="3048000"/>
            <a:ext cx="358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6.02 x 10</a:t>
            </a:r>
            <a:r>
              <a:rPr lang="en-US" altLang="en-US" baseline="30000">
                <a:latin typeface="Arial" charset="0"/>
              </a:rPr>
              <a:t>23</a:t>
            </a:r>
            <a:r>
              <a:rPr lang="en-US" altLang="en-US">
                <a:latin typeface="Arial" charset="0"/>
              </a:rPr>
              <a:t> molecules</a:t>
            </a:r>
          </a:p>
        </p:txBody>
      </p:sp>
      <p:sp>
        <p:nvSpPr>
          <p:cNvPr id="307211" name="Text Box 11"/>
          <p:cNvSpPr txBox="1">
            <a:spLocks noChangeArrowheads="1"/>
          </p:cNvSpPr>
          <p:nvPr/>
        </p:nvSpPr>
        <p:spPr bwMode="auto">
          <a:xfrm>
            <a:off x="762000" y="4191000"/>
            <a:ext cx="762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What is the mass of 1.00 mole of propane molecules?</a:t>
            </a:r>
          </a:p>
        </p:txBody>
      </p:sp>
      <p:sp>
        <p:nvSpPr>
          <p:cNvPr id="307212" name="Text Box 12"/>
          <p:cNvSpPr txBox="1">
            <a:spLocks noChangeArrowheads="1"/>
          </p:cNvSpPr>
          <p:nvPr/>
        </p:nvSpPr>
        <p:spPr bwMode="auto">
          <a:xfrm>
            <a:off x="2438400" y="4953000"/>
            <a:ext cx="41417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0"/>
              </a:spcBef>
            </a:pPr>
            <a:r>
              <a:rPr lang="en-US" altLang="en-US" sz="2800"/>
              <a:t>Moles			   Grams</a:t>
            </a:r>
          </a:p>
        </p:txBody>
      </p:sp>
      <p:sp>
        <p:nvSpPr>
          <p:cNvPr id="307213" name="Line 13"/>
          <p:cNvSpPr>
            <a:spLocks noChangeShapeType="1"/>
          </p:cNvSpPr>
          <p:nvPr/>
        </p:nvSpPr>
        <p:spPr bwMode="auto">
          <a:xfrm>
            <a:off x="3521075" y="5267325"/>
            <a:ext cx="1828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307214" name="Text Box 14"/>
          <p:cNvSpPr txBox="1">
            <a:spLocks noChangeArrowheads="1"/>
          </p:cNvSpPr>
          <p:nvPr/>
        </p:nvSpPr>
        <p:spPr bwMode="auto">
          <a:xfrm>
            <a:off x="3673475" y="4810125"/>
            <a:ext cx="1477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0"/>
              </a:spcBef>
            </a:pPr>
            <a:r>
              <a:rPr lang="en-US" altLang="en-US"/>
              <a:t>Convert to</a:t>
            </a:r>
          </a:p>
        </p:txBody>
      </p:sp>
      <p:sp>
        <p:nvSpPr>
          <p:cNvPr id="307215" name="Text Box 15"/>
          <p:cNvSpPr txBox="1">
            <a:spLocks noChangeArrowheads="1"/>
          </p:cNvSpPr>
          <p:nvPr/>
        </p:nvSpPr>
        <p:spPr bwMode="auto">
          <a:xfrm>
            <a:off x="762000" y="5715000"/>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 1.00 mole </a:t>
            </a:r>
            <a:r>
              <a:rPr lang="en-US" altLang="en-US">
                <a:solidFill>
                  <a:schemeClr val="tx2"/>
                </a:solidFill>
                <a:latin typeface="Arial" charset="0"/>
              </a:rPr>
              <a:t>C</a:t>
            </a:r>
            <a:r>
              <a:rPr lang="en-US" altLang="en-US" baseline="-25000">
                <a:solidFill>
                  <a:schemeClr val="tx2"/>
                </a:solidFill>
                <a:latin typeface="Arial" charset="0"/>
              </a:rPr>
              <a:t>3</a:t>
            </a:r>
            <a:r>
              <a:rPr lang="en-US" altLang="en-US">
                <a:solidFill>
                  <a:schemeClr val="tx2"/>
                </a:solidFill>
                <a:latin typeface="Arial" charset="0"/>
              </a:rPr>
              <a:t>H</a:t>
            </a:r>
            <a:r>
              <a:rPr lang="en-US" altLang="en-US" baseline="-25000">
                <a:solidFill>
                  <a:schemeClr val="tx2"/>
                </a:solidFill>
                <a:latin typeface="Arial" charset="0"/>
              </a:rPr>
              <a:t>8</a:t>
            </a:r>
            <a:r>
              <a:rPr lang="en-US" altLang="en-US">
                <a:latin typeface="Arial" charset="0"/>
              </a:rPr>
              <a:t> -----------------------   =  44.1 grams </a:t>
            </a:r>
            <a:r>
              <a:rPr lang="en-US" altLang="en-US">
                <a:solidFill>
                  <a:schemeClr val="tx2"/>
                </a:solidFill>
                <a:latin typeface="Arial" charset="0"/>
              </a:rPr>
              <a:t>C</a:t>
            </a:r>
            <a:r>
              <a:rPr lang="en-US" altLang="en-US" baseline="-25000">
                <a:solidFill>
                  <a:schemeClr val="tx2"/>
                </a:solidFill>
                <a:latin typeface="Arial" charset="0"/>
              </a:rPr>
              <a:t>3</a:t>
            </a:r>
            <a:r>
              <a:rPr lang="en-US" altLang="en-US">
                <a:solidFill>
                  <a:schemeClr val="tx2"/>
                </a:solidFill>
                <a:latin typeface="Arial" charset="0"/>
              </a:rPr>
              <a:t>H</a:t>
            </a:r>
            <a:r>
              <a:rPr lang="en-US" altLang="en-US" baseline="-25000">
                <a:solidFill>
                  <a:schemeClr val="tx2"/>
                </a:solidFill>
                <a:latin typeface="Arial" charset="0"/>
              </a:rPr>
              <a:t>8</a:t>
            </a:r>
          </a:p>
        </p:txBody>
      </p:sp>
      <p:sp>
        <p:nvSpPr>
          <p:cNvPr id="307216" name="Text Box 16"/>
          <p:cNvSpPr txBox="1">
            <a:spLocks noChangeArrowheads="1"/>
          </p:cNvSpPr>
          <p:nvPr/>
        </p:nvSpPr>
        <p:spPr bwMode="auto">
          <a:xfrm>
            <a:off x="3276600" y="5943600"/>
            <a:ext cx="220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1 mole </a:t>
            </a:r>
            <a:r>
              <a:rPr lang="en-US" altLang="en-US">
                <a:solidFill>
                  <a:schemeClr val="tx2"/>
                </a:solidFill>
                <a:latin typeface="Arial" charset="0"/>
              </a:rPr>
              <a:t>C</a:t>
            </a:r>
            <a:r>
              <a:rPr lang="en-US" altLang="en-US" baseline="-25000">
                <a:solidFill>
                  <a:schemeClr val="tx2"/>
                </a:solidFill>
                <a:latin typeface="Arial" charset="0"/>
              </a:rPr>
              <a:t>3</a:t>
            </a:r>
            <a:r>
              <a:rPr lang="en-US" altLang="en-US">
                <a:solidFill>
                  <a:schemeClr val="tx2"/>
                </a:solidFill>
                <a:latin typeface="Arial" charset="0"/>
              </a:rPr>
              <a:t>H</a:t>
            </a:r>
            <a:r>
              <a:rPr lang="en-US" altLang="en-US" baseline="-25000">
                <a:solidFill>
                  <a:schemeClr val="tx2"/>
                </a:solidFill>
                <a:latin typeface="Arial" charset="0"/>
              </a:rPr>
              <a:t>8</a:t>
            </a:r>
          </a:p>
        </p:txBody>
      </p:sp>
      <p:sp>
        <p:nvSpPr>
          <p:cNvPr id="307217" name="Text Box 17"/>
          <p:cNvSpPr txBox="1">
            <a:spLocks noChangeArrowheads="1"/>
          </p:cNvSpPr>
          <p:nvPr/>
        </p:nvSpPr>
        <p:spPr bwMode="auto">
          <a:xfrm>
            <a:off x="3200400" y="5562600"/>
            <a:ext cx="220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44.096 g </a:t>
            </a:r>
            <a:r>
              <a:rPr lang="en-US" altLang="en-US">
                <a:solidFill>
                  <a:schemeClr val="tx2"/>
                </a:solidFill>
                <a:latin typeface="Arial" charset="0"/>
              </a:rPr>
              <a:t>C</a:t>
            </a:r>
            <a:r>
              <a:rPr lang="en-US" altLang="en-US" baseline="-25000">
                <a:solidFill>
                  <a:schemeClr val="tx2"/>
                </a:solidFill>
                <a:latin typeface="Arial" charset="0"/>
              </a:rPr>
              <a:t>3</a:t>
            </a:r>
            <a:r>
              <a:rPr lang="en-US" altLang="en-US">
                <a:solidFill>
                  <a:schemeClr val="tx2"/>
                </a:solidFill>
                <a:latin typeface="Arial" charset="0"/>
              </a:rPr>
              <a:t>H</a:t>
            </a:r>
            <a:r>
              <a:rPr lang="en-US" altLang="en-US" baseline="-25000">
                <a:solidFill>
                  <a:schemeClr val="tx2"/>
                </a:solidFill>
                <a:latin typeface="Arial" charset="0"/>
              </a:rPr>
              <a:t>8</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07205"/>
                                        </p:tgtEl>
                                        <p:attrNameLst>
                                          <p:attrName>style.visibility</p:attrName>
                                        </p:attrNameLst>
                                      </p:cBhvr>
                                      <p:to>
                                        <p:strVal val="visible"/>
                                      </p:to>
                                    </p:set>
                                    <p:anim calcmode="lin" valueType="num">
                                      <p:cBhvr>
                                        <p:cTn id="7" dur="500" fill="hold"/>
                                        <p:tgtEl>
                                          <p:spTgt spid="307205"/>
                                        </p:tgtEl>
                                        <p:attrNameLst>
                                          <p:attrName>ppt_w</p:attrName>
                                        </p:attrNameLst>
                                      </p:cBhvr>
                                      <p:tavLst>
                                        <p:tav tm="0">
                                          <p:val>
                                            <p:fltVal val="0"/>
                                          </p:val>
                                        </p:tav>
                                        <p:tav tm="100000">
                                          <p:val>
                                            <p:strVal val="#ppt_w"/>
                                          </p:val>
                                        </p:tav>
                                      </p:tavLst>
                                    </p:anim>
                                    <p:anim calcmode="lin" valueType="num">
                                      <p:cBhvr>
                                        <p:cTn id="8" dur="500" fill="hold"/>
                                        <p:tgtEl>
                                          <p:spTgt spid="307205"/>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307206"/>
                                        </p:tgtEl>
                                        <p:attrNameLst>
                                          <p:attrName>style.visibility</p:attrName>
                                        </p:attrNameLst>
                                      </p:cBhvr>
                                      <p:to>
                                        <p:strVal val="visible"/>
                                      </p:to>
                                    </p:set>
                                    <p:anim calcmode="lin" valueType="num">
                                      <p:cBhvr>
                                        <p:cTn id="11" dur="500" fill="hold"/>
                                        <p:tgtEl>
                                          <p:spTgt spid="307206"/>
                                        </p:tgtEl>
                                        <p:attrNameLst>
                                          <p:attrName>ppt_w</p:attrName>
                                        </p:attrNameLst>
                                      </p:cBhvr>
                                      <p:tavLst>
                                        <p:tav tm="0">
                                          <p:val>
                                            <p:fltVal val="0"/>
                                          </p:val>
                                        </p:tav>
                                        <p:tav tm="100000">
                                          <p:val>
                                            <p:strVal val="#ppt_w"/>
                                          </p:val>
                                        </p:tav>
                                      </p:tavLst>
                                    </p:anim>
                                    <p:anim calcmode="lin" valueType="num">
                                      <p:cBhvr>
                                        <p:cTn id="12" dur="500" fill="hold"/>
                                        <p:tgtEl>
                                          <p:spTgt spid="307206"/>
                                        </p:tgtEl>
                                        <p:attrNameLst>
                                          <p:attrName>ppt_h</p:attrName>
                                        </p:attrNameLst>
                                      </p:cBhvr>
                                      <p:tavLst>
                                        <p:tav tm="0">
                                          <p:val>
                                            <p:strVal val="#ppt_h"/>
                                          </p:val>
                                        </p:tav>
                                        <p:tav tm="100000">
                                          <p:val>
                                            <p:strVal val="#ppt_h"/>
                                          </p:val>
                                        </p:tav>
                                      </p:tavLst>
                                    </p:anim>
                                  </p:childTnLst>
                                </p:cTn>
                              </p:par>
                              <p:par>
                                <p:cTn id="13" presetID="17" presetClass="entr" presetSubtype="10" fill="hold" grpId="0" nodeType="withEffect">
                                  <p:stCondLst>
                                    <p:cond delay="0"/>
                                  </p:stCondLst>
                                  <p:childTnLst>
                                    <p:set>
                                      <p:cBhvr>
                                        <p:cTn id="14" dur="1" fill="hold">
                                          <p:stCondLst>
                                            <p:cond delay="0"/>
                                          </p:stCondLst>
                                        </p:cTn>
                                        <p:tgtEl>
                                          <p:spTgt spid="307207"/>
                                        </p:tgtEl>
                                        <p:attrNameLst>
                                          <p:attrName>style.visibility</p:attrName>
                                        </p:attrNameLst>
                                      </p:cBhvr>
                                      <p:to>
                                        <p:strVal val="visible"/>
                                      </p:to>
                                    </p:set>
                                    <p:anim calcmode="lin" valueType="num">
                                      <p:cBhvr>
                                        <p:cTn id="15" dur="500" fill="hold"/>
                                        <p:tgtEl>
                                          <p:spTgt spid="307207"/>
                                        </p:tgtEl>
                                        <p:attrNameLst>
                                          <p:attrName>ppt_w</p:attrName>
                                        </p:attrNameLst>
                                      </p:cBhvr>
                                      <p:tavLst>
                                        <p:tav tm="0">
                                          <p:val>
                                            <p:fltVal val="0"/>
                                          </p:val>
                                        </p:tav>
                                        <p:tav tm="100000">
                                          <p:val>
                                            <p:strVal val="#ppt_w"/>
                                          </p:val>
                                        </p:tav>
                                      </p:tavLst>
                                    </p:anim>
                                    <p:anim calcmode="lin" valueType="num">
                                      <p:cBhvr>
                                        <p:cTn id="16" dur="500" fill="hold"/>
                                        <p:tgtEl>
                                          <p:spTgt spid="307207"/>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grpId="0" nodeType="clickEffect">
                                  <p:stCondLst>
                                    <p:cond delay="0"/>
                                  </p:stCondLst>
                                  <p:childTnLst>
                                    <p:set>
                                      <p:cBhvr>
                                        <p:cTn id="20" dur="1" fill="hold">
                                          <p:stCondLst>
                                            <p:cond delay="0"/>
                                          </p:stCondLst>
                                        </p:cTn>
                                        <p:tgtEl>
                                          <p:spTgt spid="307208"/>
                                        </p:tgtEl>
                                        <p:attrNameLst>
                                          <p:attrName>style.visibility</p:attrName>
                                        </p:attrNameLst>
                                      </p:cBhvr>
                                      <p:to>
                                        <p:strVal val="visible"/>
                                      </p:to>
                                    </p:set>
                                    <p:anim calcmode="lin" valueType="num">
                                      <p:cBhvr>
                                        <p:cTn id="21" dur="500" fill="hold"/>
                                        <p:tgtEl>
                                          <p:spTgt spid="307208"/>
                                        </p:tgtEl>
                                        <p:attrNameLst>
                                          <p:attrName>ppt_w</p:attrName>
                                        </p:attrNameLst>
                                      </p:cBhvr>
                                      <p:tavLst>
                                        <p:tav tm="0">
                                          <p:val>
                                            <p:fltVal val="0"/>
                                          </p:val>
                                        </p:tav>
                                        <p:tav tm="100000">
                                          <p:val>
                                            <p:strVal val="#ppt_w"/>
                                          </p:val>
                                        </p:tav>
                                      </p:tavLst>
                                    </p:anim>
                                    <p:anim calcmode="lin" valueType="num">
                                      <p:cBhvr>
                                        <p:cTn id="22" dur="500" fill="hold"/>
                                        <p:tgtEl>
                                          <p:spTgt spid="307208"/>
                                        </p:tgtEl>
                                        <p:attrNameLst>
                                          <p:attrName>ppt_h</p:attrName>
                                        </p:attrNameLst>
                                      </p:cBhvr>
                                      <p:tavLst>
                                        <p:tav tm="0">
                                          <p:val>
                                            <p:strVal val="#ppt_h"/>
                                          </p:val>
                                        </p:tav>
                                        <p:tav tm="100000">
                                          <p:val>
                                            <p:strVal val="#ppt_h"/>
                                          </p:val>
                                        </p:tav>
                                      </p:tavLst>
                                    </p:anim>
                                  </p:childTnLst>
                                </p:cTn>
                              </p:par>
                              <p:par>
                                <p:cTn id="23" presetID="17" presetClass="entr" presetSubtype="10" fill="hold" grpId="0" nodeType="withEffect">
                                  <p:stCondLst>
                                    <p:cond delay="0"/>
                                  </p:stCondLst>
                                  <p:childTnLst>
                                    <p:set>
                                      <p:cBhvr>
                                        <p:cTn id="24" dur="1" fill="hold">
                                          <p:stCondLst>
                                            <p:cond delay="0"/>
                                          </p:stCondLst>
                                        </p:cTn>
                                        <p:tgtEl>
                                          <p:spTgt spid="307209"/>
                                        </p:tgtEl>
                                        <p:attrNameLst>
                                          <p:attrName>style.visibility</p:attrName>
                                        </p:attrNameLst>
                                      </p:cBhvr>
                                      <p:to>
                                        <p:strVal val="visible"/>
                                      </p:to>
                                    </p:set>
                                    <p:anim calcmode="lin" valueType="num">
                                      <p:cBhvr>
                                        <p:cTn id="25" dur="500" fill="hold"/>
                                        <p:tgtEl>
                                          <p:spTgt spid="307209"/>
                                        </p:tgtEl>
                                        <p:attrNameLst>
                                          <p:attrName>ppt_w</p:attrName>
                                        </p:attrNameLst>
                                      </p:cBhvr>
                                      <p:tavLst>
                                        <p:tav tm="0">
                                          <p:val>
                                            <p:fltVal val="0"/>
                                          </p:val>
                                        </p:tav>
                                        <p:tav tm="100000">
                                          <p:val>
                                            <p:strVal val="#ppt_w"/>
                                          </p:val>
                                        </p:tav>
                                      </p:tavLst>
                                    </p:anim>
                                    <p:anim calcmode="lin" valueType="num">
                                      <p:cBhvr>
                                        <p:cTn id="26" dur="500" fill="hold"/>
                                        <p:tgtEl>
                                          <p:spTgt spid="307209"/>
                                        </p:tgtEl>
                                        <p:attrNameLst>
                                          <p:attrName>ppt_h</p:attrName>
                                        </p:attrNameLst>
                                      </p:cBhvr>
                                      <p:tavLst>
                                        <p:tav tm="0">
                                          <p:val>
                                            <p:strVal val="#ppt_h"/>
                                          </p:val>
                                        </p:tav>
                                        <p:tav tm="100000">
                                          <p:val>
                                            <p:strVal val="#ppt_h"/>
                                          </p:val>
                                        </p:tav>
                                      </p:tavLst>
                                    </p:anim>
                                  </p:childTnLst>
                                </p:cTn>
                              </p:par>
                              <p:par>
                                <p:cTn id="27" presetID="17" presetClass="entr" presetSubtype="10" fill="hold" grpId="0" nodeType="withEffect">
                                  <p:stCondLst>
                                    <p:cond delay="0"/>
                                  </p:stCondLst>
                                  <p:childTnLst>
                                    <p:set>
                                      <p:cBhvr>
                                        <p:cTn id="28" dur="1" fill="hold">
                                          <p:stCondLst>
                                            <p:cond delay="0"/>
                                          </p:stCondLst>
                                        </p:cTn>
                                        <p:tgtEl>
                                          <p:spTgt spid="307210"/>
                                        </p:tgtEl>
                                        <p:attrNameLst>
                                          <p:attrName>style.visibility</p:attrName>
                                        </p:attrNameLst>
                                      </p:cBhvr>
                                      <p:to>
                                        <p:strVal val="visible"/>
                                      </p:to>
                                    </p:set>
                                    <p:anim calcmode="lin" valueType="num">
                                      <p:cBhvr>
                                        <p:cTn id="29" dur="500" fill="hold"/>
                                        <p:tgtEl>
                                          <p:spTgt spid="307210"/>
                                        </p:tgtEl>
                                        <p:attrNameLst>
                                          <p:attrName>ppt_w</p:attrName>
                                        </p:attrNameLst>
                                      </p:cBhvr>
                                      <p:tavLst>
                                        <p:tav tm="0">
                                          <p:val>
                                            <p:fltVal val="0"/>
                                          </p:val>
                                        </p:tav>
                                        <p:tav tm="100000">
                                          <p:val>
                                            <p:strVal val="#ppt_w"/>
                                          </p:val>
                                        </p:tav>
                                      </p:tavLst>
                                    </p:anim>
                                    <p:anim calcmode="lin" valueType="num">
                                      <p:cBhvr>
                                        <p:cTn id="30" dur="500" fill="hold"/>
                                        <p:tgtEl>
                                          <p:spTgt spid="307210"/>
                                        </p:tgtEl>
                                        <p:attrNameLst>
                                          <p:attrName>ppt_h</p:attrName>
                                        </p:attrNameLst>
                                      </p:cBhvr>
                                      <p:tavLst>
                                        <p:tav tm="0">
                                          <p:val>
                                            <p:strVal val="#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307211"/>
                                        </p:tgtEl>
                                        <p:attrNameLst>
                                          <p:attrName>style.visibility</p:attrName>
                                        </p:attrNameLst>
                                      </p:cBhvr>
                                      <p:to>
                                        <p:strVal val="visible"/>
                                      </p:to>
                                    </p:set>
                                    <p:animEffect transition="in" filter="dissolve">
                                      <p:cBhvr>
                                        <p:cTn id="35" dur="500"/>
                                        <p:tgtEl>
                                          <p:spTgt spid="30721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307212"/>
                                        </p:tgtEl>
                                        <p:attrNameLst>
                                          <p:attrName>style.visibility</p:attrName>
                                        </p:attrNameLst>
                                      </p:cBhvr>
                                      <p:to>
                                        <p:strVal val="visible"/>
                                      </p:to>
                                    </p:set>
                                    <p:animEffect transition="in" filter="dissolve">
                                      <p:cBhvr>
                                        <p:cTn id="40" dur="500"/>
                                        <p:tgtEl>
                                          <p:spTgt spid="307212"/>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307213"/>
                                        </p:tgtEl>
                                        <p:attrNameLst>
                                          <p:attrName>style.visibility</p:attrName>
                                        </p:attrNameLst>
                                      </p:cBhvr>
                                      <p:to>
                                        <p:strVal val="visible"/>
                                      </p:to>
                                    </p:set>
                                    <p:animEffect transition="in" filter="dissolve">
                                      <p:cBhvr>
                                        <p:cTn id="43" dur="500"/>
                                        <p:tgtEl>
                                          <p:spTgt spid="307213"/>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307214"/>
                                        </p:tgtEl>
                                        <p:attrNameLst>
                                          <p:attrName>style.visibility</p:attrName>
                                        </p:attrNameLst>
                                      </p:cBhvr>
                                      <p:to>
                                        <p:strVal val="visible"/>
                                      </p:to>
                                    </p:set>
                                    <p:animEffect transition="in" filter="dissolve">
                                      <p:cBhvr>
                                        <p:cTn id="46" dur="500"/>
                                        <p:tgtEl>
                                          <p:spTgt spid="30721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307215"/>
                                        </p:tgtEl>
                                        <p:attrNameLst>
                                          <p:attrName>style.visibility</p:attrName>
                                        </p:attrNameLst>
                                      </p:cBhvr>
                                      <p:to>
                                        <p:strVal val="visible"/>
                                      </p:to>
                                    </p:set>
                                    <p:animEffect transition="in" filter="dissolve">
                                      <p:cBhvr>
                                        <p:cTn id="51" dur="500"/>
                                        <p:tgtEl>
                                          <p:spTgt spid="307215"/>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307216"/>
                                        </p:tgtEl>
                                        <p:attrNameLst>
                                          <p:attrName>style.visibility</p:attrName>
                                        </p:attrNameLst>
                                      </p:cBhvr>
                                      <p:to>
                                        <p:strVal val="visible"/>
                                      </p:to>
                                    </p:set>
                                    <p:animEffect transition="in" filter="dissolve">
                                      <p:cBhvr>
                                        <p:cTn id="54" dur="500"/>
                                        <p:tgtEl>
                                          <p:spTgt spid="307216"/>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307217"/>
                                        </p:tgtEl>
                                        <p:attrNameLst>
                                          <p:attrName>style.visibility</p:attrName>
                                        </p:attrNameLst>
                                      </p:cBhvr>
                                      <p:to>
                                        <p:strVal val="visible"/>
                                      </p:to>
                                    </p:set>
                                    <p:animEffect transition="in" filter="dissolve">
                                      <p:cBhvr>
                                        <p:cTn id="57" dur="500"/>
                                        <p:tgtEl>
                                          <p:spTgt spid="307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5" grpId="0"/>
      <p:bldP spid="307206" grpId="0" animBg="1"/>
      <p:bldP spid="307207" grpId="0"/>
      <p:bldP spid="307208" grpId="0"/>
      <p:bldP spid="307209" grpId="0"/>
      <p:bldP spid="307210" grpId="0"/>
      <p:bldP spid="307211" grpId="0"/>
      <p:bldP spid="307212" grpId="0"/>
      <p:bldP spid="307213" grpId="0" animBg="1"/>
      <p:bldP spid="307214" grpId="0"/>
      <p:bldP spid="307215" grpId="0"/>
      <p:bldP spid="307216" grpId="0"/>
      <p:bldP spid="3072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3"/>
          <p:cNvSpPr>
            <a:spLocks noGrp="1"/>
          </p:cNvSpPr>
          <p:nvPr>
            <p:ph type="ftr" sz="quarter" idx="10"/>
          </p:nvPr>
        </p:nvSpPr>
        <p:spPr/>
        <p:txBody>
          <a:bodyPr/>
          <a:lstStyle/>
          <a:p>
            <a:r>
              <a:rPr lang="en-US" altLang="en-US"/>
              <a:t>Copyright </a:t>
            </a:r>
            <a:r>
              <a:rPr lang="en-US" altLang="en-US">
                <a:cs typeface="Arial" charset="0"/>
              </a:rPr>
              <a:t>© Houghton Mifflin Company.All rights reserved.</a:t>
            </a:r>
            <a:endParaRPr lang="en-US" altLang="en-US" sz="1400">
              <a:latin typeface="Times New Roman" pitchFamily="18" charset="0"/>
            </a:endParaRPr>
          </a:p>
        </p:txBody>
      </p:sp>
      <p:sp>
        <p:nvSpPr>
          <p:cNvPr id="19" name="Slide Number Placeholder 4"/>
          <p:cNvSpPr>
            <a:spLocks noGrp="1"/>
          </p:cNvSpPr>
          <p:nvPr>
            <p:ph type="sldNum" sz="quarter" idx="11"/>
          </p:nvPr>
        </p:nvSpPr>
        <p:spPr/>
        <p:txBody>
          <a:bodyPr/>
          <a:lstStyle/>
          <a:p>
            <a:r>
              <a:rPr lang="en-US" altLang="en-US"/>
              <a:t>Presentation of Lecture Outlines,</a:t>
            </a:r>
            <a:r>
              <a:rPr lang="en-US" altLang="en-US" i="0"/>
              <a:t> 3</a:t>
            </a:r>
            <a:r>
              <a:rPr lang="en-US" altLang="en-US" i="0">
                <a:cs typeface="Arial" charset="0"/>
              </a:rPr>
              <a:t>–</a:t>
            </a:r>
            <a:fld id="{8FD54D45-3E38-4691-AC9B-069BAC59F028}" type="slidenum">
              <a:rPr lang="en-US" altLang="en-US" i="0"/>
              <a:pPr/>
              <a:t>13</a:t>
            </a:fld>
            <a:endParaRPr lang="en-US" altLang="en-US" i="0"/>
          </a:p>
        </p:txBody>
      </p:sp>
      <p:sp>
        <p:nvSpPr>
          <p:cNvPr id="308226" name="Rectangle 2"/>
          <p:cNvSpPr>
            <a:spLocks noGrp="1" noChangeArrowheads="1"/>
          </p:cNvSpPr>
          <p:nvPr>
            <p:ph type="title"/>
          </p:nvPr>
        </p:nvSpPr>
        <p:spPr/>
        <p:txBody>
          <a:bodyPr/>
          <a:lstStyle/>
          <a:p>
            <a:r>
              <a:rPr lang="en-US" altLang="en-US"/>
              <a:t>Practice with Propane (C</a:t>
            </a:r>
            <a:r>
              <a:rPr lang="en-US" altLang="en-US" baseline="-25000"/>
              <a:t>3</a:t>
            </a:r>
            <a:r>
              <a:rPr lang="en-US" altLang="en-US"/>
              <a:t>H</a:t>
            </a:r>
            <a:r>
              <a:rPr lang="en-US" altLang="en-US" baseline="-25000"/>
              <a:t>8</a:t>
            </a:r>
            <a:r>
              <a:rPr lang="en-US" altLang="en-US"/>
              <a:t>)</a:t>
            </a:r>
          </a:p>
        </p:txBody>
      </p:sp>
      <p:sp>
        <p:nvSpPr>
          <p:cNvPr id="308227" name="Text Box 3"/>
          <p:cNvSpPr txBox="1">
            <a:spLocks noChangeArrowheads="1"/>
          </p:cNvSpPr>
          <p:nvPr/>
        </p:nvSpPr>
        <p:spPr bwMode="auto">
          <a:xfrm>
            <a:off x="533400" y="1600200"/>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Arial" charset="0"/>
              </a:rPr>
              <a:t>How many H atoms are in 1.00 mole of Propane?</a:t>
            </a:r>
          </a:p>
        </p:txBody>
      </p:sp>
      <p:sp>
        <p:nvSpPr>
          <p:cNvPr id="308228" name="Text Box 4"/>
          <p:cNvSpPr txBox="1">
            <a:spLocks noChangeArrowheads="1"/>
          </p:cNvSpPr>
          <p:nvPr/>
        </p:nvSpPr>
        <p:spPr bwMode="auto">
          <a:xfrm>
            <a:off x="762000" y="2286000"/>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endParaRPr lang="en-US" altLang="en-US">
              <a:latin typeface="Arial" charset="0"/>
            </a:endParaRPr>
          </a:p>
        </p:txBody>
      </p:sp>
      <p:sp>
        <p:nvSpPr>
          <p:cNvPr id="308229" name="Text Box 5"/>
          <p:cNvSpPr txBox="1">
            <a:spLocks noChangeArrowheads="1"/>
          </p:cNvSpPr>
          <p:nvPr/>
        </p:nvSpPr>
        <p:spPr bwMode="auto">
          <a:xfrm>
            <a:off x="914400" y="2286000"/>
            <a:ext cx="71580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0"/>
              </a:spcBef>
            </a:pPr>
            <a:r>
              <a:rPr lang="en-US" altLang="en-US" sz="2800"/>
              <a:t>Moles Propane		         atoms of H atoms</a:t>
            </a:r>
          </a:p>
        </p:txBody>
      </p:sp>
      <p:sp>
        <p:nvSpPr>
          <p:cNvPr id="308230" name="Line 6"/>
          <p:cNvSpPr>
            <a:spLocks noChangeShapeType="1"/>
          </p:cNvSpPr>
          <p:nvPr/>
        </p:nvSpPr>
        <p:spPr bwMode="auto">
          <a:xfrm>
            <a:off x="3444875" y="2600325"/>
            <a:ext cx="1828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308231" name="Text Box 7"/>
          <p:cNvSpPr txBox="1">
            <a:spLocks noChangeArrowheads="1"/>
          </p:cNvSpPr>
          <p:nvPr/>
        </p:nvSpPr>
        <p:spPr bwMode="auto">
          <a:xfrm>
            <a:off x="3597275" y="2143125"/>
            <a:ext cx="1477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0"/>
              </a:spcBef>
            </a:pPr>
            <a:r>
              <a:rPr lang="en-US" altLang="en-US"/>
              <a:t>Convert to</a:t>
            </a:r>
          </a:p>
        </p:txBody>
      </p:sp>
      <p:sp>
        <p:nvSpPr>
          <p:cNvPr id="308232" name="Text Box 8"/>
          <p:cNvSpPr txBox="1">
            <a:spLocks noChangeArrowheads="1"/>
          </p:cNvSpPr>
          <p:nvPr/>
        </p:nvSpPr>
        <p:spPr bwMode="auto">
          <a:xfrm>
            <a:off x="304800" y="3200400"/>
            <a:ext cx="9144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1.00 mole </a:t>
            </a:r>
            <a:r>
              <a:rPr lang="en-US" altLang="en-US">
                <a:solidFill>
                  <a:schemeClr val="tx2"/>
                </a:solidFill>
                <a:latin typeface="Arial" charset="0"/>
              </a:rPr>
              <a:t>C</a:t>
            </a:r>
            <a:r>
              <a:rPr lang="en-US" altLang="en-US" baseline="-25000">
                <a:solidFill>
                  <a:schemeClr val="tx2"/>
                </a:solidFill>
                <a:latin typeface="Arial" charset="0"/>
              </a:rPr>
              <a:t>3</a:t>
            </a:r>
            <a:r>
              <a:rPr lang="en-US" altLang="en-US">
                <a:solidFill>
                  <a:schemeClr val="tx2"/>
                </a:solidFill>
                <a:latin typeface="Arial" charset="0"/>
              </a:rPr>
              <a:t>H</a:t>
            </a:r>
            <a:r>
              <a:rPr lang="en-US" altLang="en-US" baseline="-25000">
                <a:solidFill>
                  <a:schemeClr val="tx2"/>
                </a:solidFill>
                <a:latin typeface="Arial" charset="0"/>
              </a:rPr>
              <a:t>8</a:t>
            </a:r>
            <a:r>
              <a:rPr lang="en-US" altLang="en-US">
                <a:latin typeface="Arial" charset="0"/>
              </a:rPr>
              <a:t> -------------------  ------------------------ = 4.82 x 10</a:t>
            </a:r>
            <a:r>
              <a:rPr lang="en-US" altLang="en-US" baseline="30000">
                <a:latin typeface="Arial" charset="0"/>
              </a:rPr>
              <a:t>24</a:t>
            </a:r>
            <a:r>
              <a:rPr lang="en-US" altLang="en-US">
                <a:latin typeface="Arial" charset="0"/>
              </a:rPr>
              <a:t> 					                                H atoms </a:t>
            </a:r>
          </a:p>
        </p:txBody>
      </p:sp>
      <p:sp>
        <p:nvSpPr>
          <p:cNvPr id="308233" name="Text Box 9"/>
          <p:cNvSpPr txBox="1">
            <a:spLocks noChangeArrowheads="1"/>
          </p:cNvSpPr>
          <p:nvPr/>
        </p:nvSpPr>
        <p:spPr bwMode="auto">
          <a:xfrm>
            <a:off x="2438400" y="3429000"/>
            <a:ext cx="464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 1 mole C</a:t>
            </a:r>
            <a:r>
              <a:rPr lang="en-US" altLang="en-US" baseline="-25000">
                <a:latin typeface="Arial" charset="0"/>
              </a:rPr>
              <a:t>3</a:t>
            </a:r>
            <a:r>
              <a:rPr lang="en-US" altLang="en-US">
                <a:latin typeface="Arial" charset="0"/>
              </a:rPr>
              <a:t>H</a:t>
            </a:r>
            <a:r>
              <a:rPr lang="en-US" altLang="en-US" baseline="-25000">
                <a:latin typeface="Arial" charset="0"/>
              </a:rPr>
              <a:t>8</a:t>
            </a:r>
            <a:r>
              <a:rPr lang="en-US" altLang="en-US">
                <a:latin typeface="Arial" charset="0"/>
              </a:rPr>
              <a:t>             1 mole H</a:t>
            </a:r>
          </a:p>
        </p:txBody>
      </p:sp>
      <p:sp>
        <p:nvSpPr>
          <p:cNvPr id="308234" name="Text Box 10"/>
          <p:cNvSpPr txBox="1">
            <a:spLocks noChangeArrowheads="1"/>
          </p:cNvSpPr>
          <p:nvPr/>
        </p:nvSpPr>
        <p:spPr bwMode="auto">
          <a:xfrm>
            <a:off x="2438400" y="3048000"/>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 8 moles of H    6.02 x 10</a:t>
            </a:r>
            <a:r>
              <a:rPr lang="en-US" altLang="en-US" baseline="30000">
                <a:latin typeface="Arial" charset="0"/>
              </a:rPr>
              <a:t>23</a:t>
            </a:r>
            <a:r>
              <a:rPr lang="en-US" altLang="en-US">
                <a:latin typeface="Arial" charset="0"/>
              </a:rPr>
              <a:t> atoms</a:t>
            </a:r>
          </a:p>
        </p:txBody>
      </p:sp>
      <p:sp>
        <p:nvSpPr>
          <p:cNvPr id="308235" name="Text Box 11"/>
          <p:cNvSpPr txBox="1">
            <a:spLocks noChangeArrowheads="1"/>
          </p:cNvSpPr>
          <p:nvPr/>
        </p:nvSpPr>
        <p:spPr bwMode="auto">
          <a:xfrm>
            <a:off x="914400" y="4191000"/>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How many grams of carbon are there in 2.4g C</a:t>
            </a:r>
            <a:r>
              <a:rPr lang="en-US" altLang="en-US" baseline="-25000">
                <a:latin typeface="Arial" charset="0"/>
              </a:rPr>
              <a:t>3</a:t>
            </a:r>
            <a:r>
              <a:rPr lang="en-US" altLang="en-US">
                <a:latin typeface="Arial" charset="0"/>
              </a:rPr>
              <a:t>H</a:t>
            </a:r>
            <a:r>
              <a:rPr lang="en-US" altLang="en-US" baseline="-25000">
                <a:latin typeface="Arial" charset="0"/>
              </a:rPr>
              <a:t>8</a:t>
            </a:r>
            <a:r>
              <a:rPr lang="en-US" altLang="en-US">
                <a:latin typeface="Arial" charset="0"/>
              </a:rPr>
              <a:t>?</a:t>
            </a:r>
          </a:p>
        </p:txBody>
      </p:sp>
      <p:sp>
        <p:nvSpPr>
          <p:cNvPr id="308236" name="Text Box 12"/>
          <p:cNvSpPr txBox="1">
            <a:spLocks noChangeArrowheads="1"/>
          </p:cNvSpPr>
          <p:nvPr/>
        </p:nvSpPr>
        <p:spPr bwMode="auto">
          <a:xfrm>
            <a:off x="2286000" y="4953000"/>
            <a:ext cx="41417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0"/>
              </a:spcBef>
            </a:pPr>
            <a:r>
              <a:rPr lang="en-US" altLang="en-US" sz="2800"/>
              <a:t>Grams		   Grams</a:t>
            </a:r>
          </a:p>
        </p:txBody>
      </p:sp>
      <p:sp>
        <p:nvSpPr>
          <p:cNvPr id="308237" name="Line 13"/>
          <p:cNvSpPr>
            <a:spLocks noChangeShapeType="1"/>
          </p:cNvSpPr>
          <p:nvPr/>
        </p:nvSpPr>
        <p:spPr bwMode="auto">
          <a:xfrm>
            <a:off x="3521075" y="5267325"/>
            <a:ext cx="1828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308238" name="Text Box 14"/>
          <p:cNvSpPr txBox="1">
            <a:spLocks noChangeArrowheads="1"/>
          </p:cNvSpPr>
          <p:nvPr/>
        </p:nvSpPr>
        <p:spPr bwMode="auto">
          <a:xfrm>
            <a:off x="3673475" y="4810125"/>
            <a:ext cx="1477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0"/>
              </a:spcBef>
            </a:pPr>
            <a:r>
              <a:rPr lang="en-US" altLang="en-US"/>
              <a:t>Convert to</a:t>
            </a:r>
          </a:p>
        </p:txBody>
      </p:sp>
      <p:sp>
        <p:nvSpPr>
          <p:cNvPr id="308239" name="Text Box 15"/>
          <p:cNvSpPr txBox="1">
            <a:spLocks noChangeArrowheads="1"/>
          </p:cNvSpPr>
          <p:nvPr/>
        </p:nvSpPr>
        <p:spPr bwMode="auto">
          <a:xfrm>
            <a:off x="762000" y="5791200"/>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2.4 g</a:t>
            </a:r>
            <a:r>
              <a:rPr lang="en-US" altLang="en-US" baseline="-25000">
                <a:solidFill>
                  <a:schemeClr val="tx2"/>
                </a:solidFill>
                <a:latin typeface="Arial" charset="0"/>
              </a:rPr>
              <a:t>p</a:t>
            </a:r>
            <a:r>
              <a:rPr lang="en-US" altLang="en-US">
                <a:latin typeface="Arial" charset="0"/>
              </a:rPr>
              <a:t> -----------  ----------- -----------  =  2.0 grams carbon </a:t>
            </a:r>
          </a:p>
        </p:txBody>
      </p:sp>
      <p:sp>
        <p:nvSpPr>
          <p:cNvPr id="308240" name="Text Box 16"/>
          <p:cNvSpPr txBox="1">
            <a:spLocks noChangeArrowheads="1"/>
          </p:cNvSpPr>
          <p:nvPr/>
        </p:nvSpPr>
        <p:spPr bwMode="auto">
          <a:xfrm>
            <a:off x="1600200" y="5562600"/>
            <a:ext cx="403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1 mole</a:t>
            </a:r>
            <a:r>
              <a:rPr lang="en-US" altLang="en-US" baseline="-25000">
                <a:latin typeface="Arial" charset="0"/>
              </a:rPr>
              <a:t>p</a:t>
            </a:r>
            <a:r>
              <a:rPr lang="en-US" altLang="en-US">
                <a:latin typeface="Arial" charset="0"/>
              </a:rPr>
              <a:t>     3 mole</a:t>
            </a:r>
            <a:r>
              <a:rPr lang="en-US" altLang="en-US" baseline="-25000">
                <a:latin typeface="Arial" charset="0"/>
              </a:rPr>
              <a:t>c</a:t>
            </a:r>
            <a:r>
              <a:rPr lang="en-US" altLang="en-US">
                <a:latin typeface="Arial" charset="0"/>
              </a:rPr>
              <a:t> 12.011g</a:t>
            </a:r>
          </a:p>
        </p:txBody>
      </p:sp>
      <p:sp>
        <p:nvSpPr>
          <p:cNvPr id="308241" name="Text Box 17"/>
          <p:cNvSpPr txBox="1">
            <a:spLocks noChangeArrowheads="1"/>
          </p:cNvSpPr>
          <p:nvPr/>
        </p:nvSpPr>
        <p:spPr bwMode="auto">
          <a:xfrm>
            <a:off x="1676400" y="6096000"/>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44.096 g  1 mole</a:t>
            </a:r>
            <a:r>
              <a:rPr lang="en-US" altLang="en-US" baseline="-25000">
                <a:latin typeface="Arial" charset="0"/>
              </a:rPr>
              <a:t>p</a:t>
            </a:r>
            <a:r>
              <a:rPr lang="en-US" altLang="en-US">
                <a:latin typeface="Arial" charset="0"/>
              </a:rPr>
              <a:t>  1 mole</a:t>
            </a:r>
            <a:r>
              <a:rPr lang="en-US" altLang="en-US" baseline="-25000">
                <a:latin typeface="Arial" charset="0"/>
              </a:rPr>
              <a:t>c</a:t>
            </a:r>
            <a:endParaRPr lang="en-US" altLang="en-US">
              <a:latin typeface="Arial" charset="0"/>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08227"/>
                                        </p:tgtEl>
                                        <p:attrNameLst>
                                          <p:attrName>style.visibility</p:attrName>
                                        </p:attrNameLst>
                                      </p:cBhvr>
                                      <p:to>
                                        <p:strVal val="visible"/>
                                      </p:to>
                                    </p:set>
                                    <p:anim calcmode="lin" valueType="num">
                                      <p:cBhvr>
                                        <p:cTn id="7" dur="500" fill="hold"/>
                                        <p:tgtEl>
                                          <p:spTgt spid="308227"/>
                                        </p:tgtEl>
                                        <p:attrNameLst>
                                          <p:attrName>ppt_w</p:attrName>
                                        </p:attrNameLst>
                                      </p:cBhvr>
                                      <p:tavLst>
                                        <p:tav tm="0">
                                          <p:val>
                                            <p:fltVal val="0"/>
                                          </p:val>
                                        </p:tav>
                                        <p:tav tm="100000">
                                          <p:val>
                                            <p:strVal val="#ppt_w"/>
                                          </p:val>
                                        </p:tav>
                                      </p:tavLst>
                                    </p:anim>
                                    <p:anim calcmode="lin" valueType="num">
                                      <p:cBhvr>
                                        <p:cTn id="8" dur="500" fill="hold"/>
                                        <p:tgtEl>
                                          <p:spTgt spid="308227"/>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308229"/>
                                        </p:tgtEl>
                                        <p:attrNameLst>
                                          <p:attrName>style.visibility</p:attrName>
                                        </p:attrNameLst>
                                      </p:cBhvr>
                                      <p:to>
                                        <p:strVal val="visible"/>
                                      </p:to>
                                    </p:set>
                                    <p:animEffect transition="in" filter="dissolve">
                                      <p:cBhvr>
                                        <p:cTn id="13" dur="500"/>
                                        <p:tgtEl>
                                          <p:spTgt spid="30822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08230"/>
                                        </p:tgtEl>
                                        <p:attrNameLst>
                                          <p:attrName>style.visibility</p:attrName>
                                        </p:attrNameLst>
                                      </p:cBhvr>
                                      <p:to>
                                        <p:strVal val="visible"/>
                                      </p:to>
                                    </p:set>
                                    <p:animEffect transition="in" filter="dissolve">
                                      <p:cBhvr>
                                        <p:cTn id="16" dur="500"/>
                                        <p:tgtEl>
                                          <p:spTgt spid="308230"/>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08231"/>
                                        </p:tgtEl>
                                        <p:attrNameLst>
                                          <p:attrName>style.visibility</p:attrName>
                                        </p:attrNameLst>
                                      </p:cBhvr>
                                      <p:to>
                                        <p:strVal val="visible"/>
                                      </p:to>
                                    </p:set>
                                    <p:animEffect transition="in" filter="dissolve">
                                      <p:cBhvr>
                                        <p:cTn id="19" dur="500"/>
                                        <p:tgtEl>
                                          <p:spTgt spid="30823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08232"/>
                                        </p:tgtEl>
                                        <p:attrNameLst>
                                          <p:attrName>style.visibility</p:attrName>
                                        </p:attrNameLst>
                                      </p:cBhvr>
                                      <p:to>
                                        <p:strVal val="visible"/>
                                      </p:to>
                                    </p:set>
                                    <p:animEffect transition="in" filter="dissolve">
                                      <p:cBhvr>
                                        <p:cTn id="24" dur="500"/>
                                        <p:tgtEl>
                                          <p:spTgt spid="308232"/>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08233"/>
                                        </p:tgtEl>
                                        <p:attrNameLst>
                                          <p:attrName>style.visibility</p:attrName>
                                        </p:attrNameLst>
                                      </p:cBhvr>
                                      <p:to>
                                        <p:strVal val="visible"/>
                                      </p:to>
                                    </p:set>
                                    <p:animEffect transition="in" filter="dissolve">
                                      <p:cBhvr>
                                        <p:cTn id="27" dur="500"/>
                                        <p:tgtEl>
                                          <p:spTgt spid="308233"/>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08234"/>
                                        </p:tgtEl>
                                        <p:attrNameLst>
                                          <p:attrName>style.visibility</p:attrName>
                                        </p:attrNameLst>
                                      </p:cBhvr>
                                      <p:to>
                                        <p:strVal val="visible"/>
                                      </p:to>
                                    </p:set>
                                    <p:animEffect transition="in" filter="dissolve">
                                      <p:cBhvr>
                                        <p:cTn id="30" dur="500"/>
                                        <p:tgtEl>
                                          <p:spTgt spid="30823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308235">
                                            <p:txEl>
                                              <p:pRg st="0" end="0"/>
                                            </p:txEl>
                                          </p:spTgt>
                                        </p:tgtEl>
                                        <p:attrNameLst>
                                          <p:attrName>style.visibility</p:attrName>
                                        </p:attrNameLst>
                                      </p:cBhvr>
                                      <p:to>
                                        <p:strVal val="visible"/>
                                      </p:to>
                                    </p:set>
                                    <p:animEffect transition="in" filter="dissolve">
                                      <p:cBhvr>
                                        <p:cTn id="35" dur="500"/>
                                        <p:tgtEl>
                                          <p:spTgt spid="308235">
                                            <p:txEl>
                                              <p:pRg st="0" end="0"/>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308236"/>
                                        </p:tgtEl>
                                        <p:attrNameLst>
                                          <p:attrName>style.visibility</p:attrName>
                                        </p:attrNameLst>
                                      </p:cBhvr>
                                      <p:to>
                                        <p:strVal val="visible"/>
                                      </p:to>
                                    </p:set>
                                    <p:animEffect transition="in" filter="dissolve">
                                      <p:cBhvr>
                                        <p:cTn id="40" dur="500"/>
                                        <p:tgtEl>
                                          <p:spTgt spid="308236"/>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308237"/>
                                        </p:tgtEl>
                                        <p:attrNameLst>
                                          <p:attrName>style.visibility</p:attrName>
                                        </p:attrNameLst>
                                      </p:cBhvr>
                                      <p:to>
                                        <p:strVal val="visible"/>
                                      </p:to>
                                    </p:set>
                                    <p:animEffect transition="in" filter="dissolve">
                                      <p:cBhvr>
                                        <p:cTn id="43" dur="500"/>
                                        <p:tgtEl>
                                          <p:spTgt spid="308237"/>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308238"/>
                                        </p:tgtEl>
                                        <p:attrNameLst>
                                          <p:attrName>style.visibility</p:attrName>
                                        </p:attrNameLst>
                                      </p:cBhvr>
                                      <p:to>
                                        <p:strVal val="visible"/>
                                      </p:to>
                                    </p:set>
                                    <p:animEffect transition="in" filter="dissolve">
                                      <p:cBhvr>
                                        <p:cTn id="46" dur="500"/>
                                        <p:tgtEl>
                                          <p:spTgt spid="30823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308239"/>
                                        </p:tgtEl>
                                        <p:attrNameLst>
                                          <p:attrName>style.visibility</p:attrName>
                                        </p:attrNameLst>
                                      </p:cBhvr>
                                      <p:to>
                                        <p:strVal val="visible"/>
                                      </p:to>
                                    </p:set>
                                    <p:animEffect transition="in" filter="dissolve">
                                      <p:cBhvr>
                                        <p:cTn id="51" dur="500"/>
                                        <p:tgtEl>
                                          <p:spTgt spid="308239"/>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308240"/>
                                        </p:tgtEl>
                                        <p:attrNameLst>
                                          <p:attrName>style.visibility</p:attrName>
                                        </p:attrNameLst>
                                      </p:cBhvr>
                                      <p:to>
                                        <p:strVal val="visible"/>
                                      </p:to>
                                    </p:set>
                                    <p:animEffect transition="in" filter="dissolve">
                                      <p:cBhvr>
                                        <p:cTn id="54" dur="500"/>
                                        <p:tgtEl>
                                          <p:spTgt spid="308240"/>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308241"/>
                                        </p:tgtEl>
                                        <p:attrNameLst>
                                          <p:attrName>style.visibility</p:attrName>
                                        </p:attrNameLst>
                                      </p:cBhvr>
                                      <p:to>
                                        <p:strVal val="visible"/>
                                      </p:to>
                                    </p:set>
                                    <p:animEffect transition="in" filter="dissolve">
                                      <p:cBhvr>
                                        <p:cTn id="57" dur="500"/>
                                        <p:tgtEl>
                                          <p:spTgt spid="308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7" grpId="0"/>
      <p:bldP spid="308229" grpId="0"/>
      <p:bldP spid="308230" grpId="0" animBg="1"/>
      <p:bldP spid="308231" grpId="0"/>
      <p:bldP spid="308232" grpId="0"/>
      <p:bldP spid="308233" grpId="0"/>
      <p:bldP spid="308234" grpId="0"/>
      <p:bldP spid="308236" grpId="0"/>
      <p:bldP spid="308237" grpId="0" animBg="1"/>
      <p:bldP spid="308238" grpId="0"/>
      <p:bldP spid="308239" grpId="0"/>
      <p:bldP spid="308240" grpId="0"/>
      <p:bldP spid="308241"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Copyright </a:t>
            </a:r>
            <a:r>
              <a:rPr lang="en-US" altLang="en-US">
                <a:cs typeface="Arial" charset="0"/>
              </a:rPr>
              <a:t>© Houghton Mifflin Company.All rights reserved.</a:t>
            </a:r>
            <a:endParaRPr lang="en-US" altLang="en-US" sz="1400">
              <a:latin typeface="Times New Roman" pitchFamily="18" charset="0"/>
            </a:endParaRPr>
          </a:p>
        </p:txBody>
      </p:sp>
      <p:sp>
        <p:nvSpPr>
          <p:cNvPr id="6" name="Slide Number Placeholder 4"/>
          <p:cNvSpPr>
            <a:spLocks noGrp="1"/>
          </p:cNvSpPr>
          <p:nvPr>
            <p:ph type="sldNum" sz="quarter" idx="11"/>
          </p:nvPr>
        </p:nvSpPr>
        <p:spPr/>
        <p:txBody>
          <a:bodyPr/>
          <a:lstStyle/>
          <a:p>
            <a:r>
              <a:rPr lang="en-US" altLang="en-US"/>
              <a:t>Presentation of Lecture Outlines,</a:t>
            </a:r>
            <a:r>
              <a:rPr lang="en-US" altLang="en-US" i="0"/>
              <a:t> 3</a:t>
            </a:r>
            <a:r>
              <a:rPr lang="en-US" altLang="en-US" i="0">
                <a:cs typeface="Arial" charset="0"/>
              </a:rPr>
              <a:t>–</a:t>
            </a:r>
            <a:fld id="{5DE8F880-CAFB-4700-B191-AB874BB0BCD1}" type="slidenum">
              <a:rPr lang="en-US" altLang="en-US" i="0"/>
              <a:pPr/>
              <a:t>14</a:t>
            </a:fld>
            <a:endParaRPr lang="en-US" altLang="en-US" i="0"/>
          </a:p>
        </p:txBody>
      </p:sp>
      <p:sp>
        <p:nvSpPr>
          <p:cNvPr id="351234" name="Rectangle 2"/>
          <p:cNvSpPr>
            <a:spLocks noGrp="1" noChangeArrowheads="1"/>
          </p:cNvSpPr>
          <p:nvPr>
            <p:ph type="title"/>
          </p:nvPr>
        </p:nvSpPr>
        <p:spPr/>
        <p:txBody>
          <a:bodyPr/>
          <a:lstStyle/>
          <a:p>
            <a:r>
              <a:rPr lang="en-US" altLang="en-US"/>
              <a:t>Determining Chemical Formulas</a:t>
            </a:r>
          </a:p>
        </p:txBody>
      </p:sp>
      <p:sp>
        <p:nvSpPr>
          <p:cNvPr id="351235" name="Rectangle 3"/>
          <p:cNvSpPr>
            <a:spLocks noGrp="1" noChangeArrowheads="1"/>
          </p:cNvSpPr>
          <p:nvPr>
            <p:ph type="body" idx="1"/>
          </p:nvPr>
        </p:nvSpPr>
        <p:spPr>
          <a:xfrm>
            <a:off x="609600" y="1766888"/>
            <a:ext cx="7924800" cy="2424112"/>
          </a:xfrm>
        </p:spPr>
        <p:txBody>
          <a:bodyPr/>
          <a:lstStyle/>
          <a:p>
            <a:pPr>
              <a:lnSpc>
                <a:spcPct val="90000"/>
              </a:lnSpc>
            </a:pPr>
            <a:r>
              <a:rPr lang="en-US" altLang="en-US"/>
              <a:t>The </a:t>
            </a:r>
            <a:r>
              <a:rPr lang="en-US" altLang="en-US" b="1"/>
              <a:t>percent composition</a:t>
            </a:r>
            <a:r>
              <a:rPr lang="en-US" altLang="en-US"/>
              <a:t> of a compound is the mass percentage of each element in the compound.</a:t>
            </a:r>
          </a:p>
          <a:p>
            <a:pPr lvl="1" eaLnBrk="0" hangingPunct="0">
              <a:lnSpc>
                <a:spcPct val="90000"/>
              </a:lnSpc>
            </a:pPr>
            <a:r>
              <a:rPr lang="en-US" altLang="en-US"/>
              <a:t>We define the </a:t>
            </a:r>
            <a:r>
              <a:rPr lang="en-US" altLang="en-US" b="1"/>
              <a:t>mass percentage</a:t>
            </a:r>
            <a:r>
              <a:rPr lang="en-US" altLang="en-US"/>
              <a:t> of  “A” as the parts of “A” per hundred parts of the total, by mass.  That is,</a:t>
            </a:r>
            <a:endParaRPr lang="en-US" altLang="en-US" sz="2000"/>
          </a:p>
        </p:txBody>
      </p:sp>
      <p:graphicFrame>
        <p:nvGraphicFramePr>
          <p:cNvPr id="351236" name="Object 4"/>
          <p:cNvGraphicFramePr>
            <a:graphicFrameLocks noChangeAspect="1"/>
          </p:cNvGraphicFramePr>
          <p:nvPr/>
        </p:nvGraphicFramePr>
        <p:xfrm>
          <a:off x="947738" y="4419600"/>
          <a:ext cx="7261225" cy="898525"/>
        </p:xfrm>
        <a:graphic>
          <a:graphicData uri="http://schemas.openxmlformats.org/presentationml/2006/ole">
            <mc:AlternateContent xmlns:mc="http://schemas.openxmlformats.org/markup-compatibility/2006">
              <mc:Choice xmlns:v="urn:schemas-microsoft-com:vml" Requires="v">
                <p:oleObj spid="_x0000_s351237" name="Equation" r:id="rId4" imgW="10324800" imgH="1282680" progId="Equation.3">
                  <p:embed/>
                </p:oleObj>
              </mc:Choice>
              <mc:Fallback>
                <p:oleObj name="Equation" r:id="rId4" imgW="10324800" imgH="128268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7738" y="4419600"/>
                        <a:ext cx="7261225" cy="898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1"/>
                              </a:outerShdw>
                            </a:effectLst>
                          </a14:hiddenEffects>
                        </a:ext>
                      </a:extLst>
                    </p:spPr>
                  </p:pic>
                </p:oleObj>
              </mc:Fallback>
            </mc:AlternateContent>
          </a:graphicData>
        </a:graphic>
      </p:graphicFrame>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51236"/>
                                        </p:tgtEl>
                                        <p:attrNameLst>
                                          <p:attrName>style.visibility</p:attrName>
                                        </p:attrNameLst>
                                      </p:cBhvr>
                                      <p:to>
                                        <p:strVal val="visible"/>
                                      </p:to>
                                    </p:set>
                                    <p:animEffect transition="in" filter="dissolve">
                                      <p:cBhvr>
                                        <p:cTn id="7" dur="500"/>
                                        <p:tgtEl>
                                          <p:spTgt spid="351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Footer Placeholder 3"/>
          <p:cNvSpPr>
            <a:spLocks noGrp="1"/>
          </p:cNvSpPr>
          <p:nvPr>
            <p:ph type="ftr" sz="quarter" idx="10"/>
          </p:nvPr>
        </p:nvSpPr>
        <p:spPr/>
        <p:txBody>
          <a:bodyPr/>
          <a:lstStyle/>
          <a:p>
            <a:r>
              <a:rPr lang="en-US" altLang="en-US"/>
              <a:t>Copyright </a:t>
            </a:r>
            <a:r>
              <a:rPr lang="en-US" altLang="en-US">
                <a:cs typeface="Arial" charset="0"/>
              </a:rPr>
              <a:t>© Houghton Mifflin Company.All rights reserved.</a:t>
            </a:r>
            <a:endParaRPr lang="en-US" altLang="en-US" sz="1400">
              <a:latin typeface="Times New Roman" pitchFamily="18" charset="0"/>
            </a:endParaRPr>
          </a:p>
        </p:txBody>
      </p:sp>
      <p:sp>
        <p:nvSpPr>
          <p:cNvPr id="15" name="Slide Number Placeholder 4"/>
          <p:cNvSpPr>
            <a:spLocks noGrp="1"/>
          </p:cNvSpPr>
          <p:nvPr>
            <p:ph type="sldNum" sz="quarter" idx="11"/>
          </p:nvPr>
        </p:nvSpPr>
        <p:spPr/>
        <p:txBody>
          <a:bodyPr/>
          <a:lstStyle/>
          <a:p>
            <a:r>
              <a:rPr lang="en-US" altLang="en-US"/>
              <a:t>Presentation of Lecture Outlines,</a:t>
            </a:r>
            <a:r>
              <a:rPr lang="en-US" altLang="en-US" i="0"/>
              <a:t> 3</a:t>
            </a:r>
            <a:r>
              <a:rPr lang="en-US" altLang="en-US" i="0">
                <a:cs typeface="Arial" charset="0"/>
              </a:rPr>
              <a:t>–</a:t>
            </a:r>
            <a:fld id="{853B58A0-846E-42CD-90FB-4F235B089C9F}" type="slidenum">
              <a:rPr lang="en-US" altLang="en-US" i="0"/>
              <a:pPr/>
              <a:t>15</a:t>
            </a:fld>
            <a:endParaRPr lang="en-US" altLang="en-US" i="0"/>
          </a:p>
        </p:txBody>
      </p:sp>
      <p:sp>
        <p:nvSpPr>
          <p:cNvPr id="353282" name="Rectangle 2"/>
          <p:cNvSpPr>
            <a:spLocks noGrp="1" noChangeArrowheads="1"/>
          </p:cNvSpPr>
          <p:nvPr>
            <p:ph type="title"/>
          </p:nvPr>
        </p:nvSpPr>
        <p:spPr/>
        <p:txBody>
          <a:bodyPr/>
          <a:lstStyle/>
          <a:p>
            <a:r>
              <a:rPr lang="en-US" altLang="en-US"/>
              <a:t>Mass Percentages from Formulas</a:t>
            </a:r>
          </a:p>
        </p:txBody>
      </p:sp>
      <p:sp>
        <p:nvSpPr>
          <p:cNvPr id="353283" name="Rectangle 3"/>
          <p:cNvSpPr>
            <a:spLocks noGrp="1" noChangeArrowheads="1"/>
          </p:cNvSpPr>
          <p:nvPr>
            <p:ph type="body" idx="1"/>
          </p:nvPr>
        </p:nvSpPr>
        <p:spPr>
          <a:xfrm>
            <a:off x="609600" y="1766888"/>
            <a:ext cx="7769225" cy="1371600"/>
          </a:xfrm>
        </p:spPr>
        <p:txBody>
          <a:bodyPr/>
          <a:lstStyle/>
          <a:p>
            <a:r>
              <a:rPr lang="en-US" altLang="en-US"/>
              <a:t>Let’s calculate the percent composition of butane, C</a:t>
            </a:r>
            <a:r>
              <a:rPr lang="en-US" altLang="en-US" baseline="-25000"/>
              <a:t>4</a:t>
            </a:r>
            <a:r>
              <a:rPr lang="en-US" altLang="en-US"/>
              <a:t>H</a:t>
            </a:r>
            <a:r>
              <a:rPr lang="en-US" altLang="en-US" baseline="-25000"/>
              <a:t>10</a:t>
            </a:r>
            <a:r>
              <a:rPr lang="en-US" altLang="en-US"/>
              <a:t>.</a:t>
            </a:r>
          </a:p>
        </p:txBody>
      </p:sp>
      <p:sp>
        <p:nvSpPr>
          <p:cNvPr id="353284" name="Rectangle 4"/>
          <p:cNvSpPr>
            <a:spLocks noChangeArrowheads="1"/>
          </p:cNvSpPr>
          <p:nvPr/>
        </p:nvSpPr>
        <p:spPr bwMode="auto">
          <a:xfrm>
            <a:off x="762000" y="2743200"/>
            <a:ext cx="7772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lvl="1" eaLnBrk="0" hangingPunct="0">
              <a:spcBef>
                <a:spcPct val="20000"/>
              </a:spcBef>
            </a:pPr>
            <a:r>
              <a:rPr lang="en-US" altLang="en-US">
                <a:solidFill>
                  <a:srgbClr val="376BB4"/>
                </a:solidFill>
                <a:latin typeface="Arial" charset="0"/>
              </a:rPr>
              <a:t>First, we need the molecular mass of C</a:t>
            </a:r>
            <a:r>
              <a:rPr lang="en-US" altLang="en-US" baseline="-25000">
                <a:solidFill>
                  <a:srgbClr val="376BB4"/>
                </a:solidFill>
                <a:latin typeface="Arial" charset="0"/>
              </a:rPr>
              <a:t>4</a:t>
            </a:r>
            <a:r>
              <a:rPr lang="en-US" altLang="en-US">
                <a:solidFill>
                  <a:srgbClr val="376BB4"/>
                </a:solidFill>
                <a:latin typeface="Arial" charset="0"/>
              </a:rPr>
              <a:t>H</a:t>
            </a:r>
            <a:r>
              <a:rPr lang="en-US" altLang="en-US" baseline="-25000">
                <a:solidFill>
                  <a:srgbClr val="376BB4"/>
                </a:solidFill>
                <a:latin typeface="Arial" charset="0"/>
              </a:rPr>
              <a:t>10</a:t>
            </a:r>
            <a:r>
              <a:rPr lang="en-US" altLang="en-US">
                <a:solidFill>
                  <a:srgbClr val="376BB4"/>
                </a:solidFill>
                <a:latin typeface="Arial" charset="0"/>
              </a:rPr>
              <a:t>.</a:t>
            </a:r>
          </a:p>
        </p:txBody>
      </p:sp>
      <p:grpSp>
        <p:nvGrpSpPr>
          <p:cNvPr id="353285" name="Group 5"/>
          <p:cNvGrpSpPr>
            <a:grpSpLocks/>
          </p:cNvGrpSpPr>
          <p:nvPr/>
        </p:nvGrpSpPr>
        <p:grpSpPr bwMode="auto">
          <a:xfrm>
            <a:off x="685800" y="3352800"/>
            <a:ext cx="7620000" cy="1306513"/>
            <a:chOff x="432" y="2112"/>
            <a:chExt cx="4800" cy="823"/>
          </a:xfrm>
        </p:grpSpPr>
        <p:graphicFrame>
          <p:nvGraphicFramePr>
            <p:cNvPr id="353286" name="Object 6"/>
            <p:cNvGraphicFramePr>
              <a:graphicFrameLocks noChangeAspect="1"/>
            </p:cNvGraphicFramePr>
            <p:nvPr/>
          </p:nvGraphicFramePr>
          <p:xfrm>
            <a:off x="1200" y="2112"/>
            <a:ext cx="3478" cy="217"/>
          </p:xfrm>
          <a:graphic>
            <a:graphicData uri="http://schemas.openxmlformats.org/presentationml/2006/ole">
              <mc:AlternateContent xmlns:mc="http://schemas.openxmlformats.org/markup-compatibility/2006">
                <mc:Choice xmlns:v="urn:schemas-microsoft-com:vml" Requires="v">
                  <p:oleObj spid="_x0000_s353294" name="Equation" r:id="rId4" imgW="9156600" imgH="571320" progId="Equation.3">
                    <p:embed/>
                  </p:oleObj>
                </mc:Choice>
                <mc:Fallback>
                  <p:oleObj name="Equation" r:id="rId4" imgW="9156600" imgH="57132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0" y="2112"/>
                          <a:ext cx="3478"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3287" name="Object 7"/>
            <p:cNvGraphicFramePr>
              <a:graphicFrameLocks noChangeAspect="1"/>
            </p:cNvGraphicFramePr>
            <p:nvPr/>
          </p:nvGraphicFramePr>
          <p:xfrm>
            <a:off x="909" y="2400"/>
            <a:ext cx="3795" cy="217"/>
          </p:xfrm>
          <a:graphic>
            <a:graphicData uri="http://schemas.openxmlformats.org/presentationml/2006/ole">
              <mc:AlternateContent xmlns:mc="http://schemas.openxmlformats.org/markup-compatibility/2006">
                <mc:Choice xmlns:v="urn:schemas-microsoft-com:vml" Requires="v">
                  <p:oleObj spid="_x0000_s353295" name="Equation" r:id="rId6" imgW="9982080" imgH="571320" progId="Equation.3">
                    <p:embed/>
                  </p:oleObj>
                </mc:Choice>
                <mc:Fallback>
                  <p:oleObj name="Equation" r:id="rId6" imgW="9982080" imgH="57132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9" y="2400"/>
                          <a:ext cx="3795"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3288" name="Line 8"/>
            <p:cNvSpPr>
              <a:spLocks noChangeShapeType="1"/>
            </p:cNvSpPr>
            <p:nvPr/>
          </p:nvSpPr>
          <p:spPr bwMode="auto">
            <a:xfrm>
              <a:off x="432" y="2688"/>
              <a:ext cx="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graphicFrame>
          <p:nvGraphicFramePr>
            <p:cNvPr id="353289" name="Object 9"/>
            <p:cNvGraphicFramePr>
              <a:graphicFrameLocks noChangeAspect="1"/>
            </p:cNvGraphicFramePr>
            <p:nvPr/>
          </p:nvGraphicFramePr>
          <p:xfrm>
            <a:off x="1287" y="2688"/>
            <a:ext cx="2787" cy="247"/>
          </p:xfrm>
          <a:graphic>
            <a:graphicData uri="http://schemas.openxmlformats.org/presentationml/2006/ole">
              <mc:AlternateContent xmlns:mc="http://schemas.openxmlformats.org/markup-compatibility/2006">
                <mc:Choice xmlns:v="urn:schemas-microsoft-com:vml" Requires="v">
                  <p:oleObj spid="_x0000_s353296" name="Equation" r:id="rId8" imgW="7315200" imgH="647640" progId="Equation.3">
                    <p:embed/>
                  </p:oleObj>
                </mc:Choice>
                <mc:Fallback>
                  <p:oleObj name="Equation" r:id="rId8" imgW="7315200" imgH="64764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87" y="2688"/>
                          <a:ext cx="2787"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53290" name="Rectangle 10"/>
          <p:cNvSpPr>
            <a:spLocks noChangeArrowheads="1"/>
          </p:cNvSpPr>
          <p:nvPr/>
        </p:nvSpPr>
        <p:spPr bwMode="auto">
          <a:xfrm>
            <a:off x="762000" y="4724400"/>
            <a:ext cx="7772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lvl="1" eaLnBrk="0" hangingPunct="0">
              <a:spcBef>
                <a:spcPct val="20000"/>
              </a:spcBef>
            </a:pPr>
            <a:r>
              <a:rPr lang="en-US" altLang="en-US">
                <a:solidFill>
                  <a:srgbClr val="376BB4"/>
                </a:solidFill>
                <a:latin typeface="Arial" charset="0"/>
              </a:rPr>
              <a:t>Now, we can calculate the percents.</a:t>
            </a:r>
          </a:p>
        </p:txBody>
      </p:sp>
      <p:grpSp>
        <p:nvGrpSpPr>
          <p:cNvPr id="353291" name="Group 11"/>
          <p:cNvGrpSpPr>
            <a:grpSpLocks/>
          </p:cNvGrpSpPr>
          <p:nvPr/>
        </p:nvGrpSpPr>
        <p:grpSpPr bwMode="auto">
          <a:xfrm>
            <a:off x="1704975" y="5246688"/>
            <a:ext cx="5686425" cy="1090612"/>
            <a:chOff x="1074" y="3305"/>
            <a:chExt cx="3582" cy="687"/>
          </a:xfrm>
        </p:grpSpPr>
        <p:graphicFrame>
          <p:nvGraphicFramePr>
            <p:cNvPr id="353292" name="Object 12"/>
            <p:cNvGraphicFramePr>
              <a:graphicFrameLocks noChangeAspect="1"/>
            </p:cNvGraphicFramePr>
            <p:nvPr/>
          </p:nvGraphicFramePr>
          <p:xfrm>
            <a:off x="1078" y="3305"/>
            <a:ext cx="3530" cy="303"/>
          </p:xfrm>
          <a:graphic>
            <a:graphicData uri="http://schemas.openxmlformats.org/presentationml/2006/ole">
              <mc:AlternateContent xmlns:mc="http://schemas.openxmlformats.org/markup-compatibility/2006">
                <mc:Choice xmlns:v="urn:schemas-microsoft-com:vml" Requires="v">
                  <p:oleObj spid="_x0000_s353297" name="Equation" r:id="rId10" imgW="7988040" imgH="685800" progId="Equation.3">
                    <p:embed/>
                  </p:oleObj>
                </mc:Choice>
                <mc:Fallback>
                  <p:oleObj name="Equation" r:id="rId10" imgW="7988040" imgH="685800"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78" y="3305"/>
                          <a:ext cx="3530"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3293" name="Object 13"/>
            <p:cNvGraphicFramePr>
              <a:graphicFrameLocks noChangeAspect="1"/>
            </p:cNvGraphicFramePr>
            <p:nvPr/>
          </p:nvGraphicFramePr>
          <p:xfrm>
            <a:off x="1074" y="3689"/>
            <a:ext cx="3582" cy="303"/>
          </p:xfrm>
          <a:graphic>
            <a:graphicData uri="http://schemas.openxmlformats.org/presentationml/2006/ole">
              <mc:AlternateContent xmlns:mc="http://schemas.openxmlformats.org/markup-compatibility/2006">
                <mc:Choice xmlns:v="urn:schemas-microsoft-com:vml" Requires="v">
                  <p:oleObj spid="_x0000_s353298" name="Equation" r:id="rId12" imgW="8102520" imgH="685800" progId="Equation.3">
                    <p:embed/>
                  </p:oleObj>
                </mc:Choice>
                <mc:Fallback>
                  <p:oleObj name="Equation" r:id="rId12" imgW="8102520" imgH="685800" progId="Equation.3">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74" y="3689"/>
                          <a:ext cx="3582"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3284"/>
                                        </p:tgtEl>
                                        <p:attrNameLst>
                                          <p:attrName>style.visibility</p:attrName>
                                        </p:attrNameLst>
                                      </p:cBhvr>
                                      <p:to>
                                        <p:strVal val="visible"/>
                                      </p:to>
                                    </p:set>
                                    <p:animEffect transition="in" filter="dissolve">
                                      <p:cBhvr>
                                        <p:cTn id="7" dur="500"/>
                                        <p:tgtEl>
                                          <p:spTgt spid="3532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53285"/>
                                        </p:tgtEl>
                                        <p:attrNameLst>
                                          <p:attrName>style.visibility</p:attrName>
                                        </p:attrNameLst>
                                      </p:cBhvr>
                                      <p:to>
                                        <p:strVal val="visible"/>
                                      </p:to>
                                    </p:set>
                                    <p:animEffect transition="in" filter="dissolve">
                                      <p:cBhvr>
                                        <p:cTn id="12" dur="500"/>
                                        <p:tgtEl>
                                          <p:spTgt spid="3532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53290"/>
                                        </p:tgtEl>
                                        <p:attrNameLst>
                                          <p:attrName>style.visibility</p:attrName>
                                        </p:attrNameLst>
                                      </p:cBhvr>
                                      <p:to>
                                        <p:strVal val="visible"/>
                                      </p:to>
                                    </p:set>
                                    <p:animEffect transition="in" filter="dissolve">
                                      <p:cBhvr>
                                        <p:cTn id="17" dur="500"/>
                                        <p:tgtEl>
                                          <p:spTgt spid="3532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53291"/>
                                        </p:tgtEl>
                                        <p:attrNameLst>
                                          <p:attrName>style.visibility</p:attrName>
                                        </p:attrNameLst>
                                      </p:cBhvr>
                                      <p:to>
                                        <p:strVal val="visible"/>
                                      </p:to>
                                    </p:set>
                                    <p:animEffect transition="in" filter="dissolve">
                                      <p:cBhvr>
                                        <p:cTn id="22" dur="500"/>
                                        <p:tgtEl>
                                          <p:spTgt spid="353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4" grpId="0" autoUpdateAnimBg="0"/>
      <p:bldP spid="353290"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3"/>
          <p:cNvSpPr>
            <a:spLocks noGrp="1"/>
          </p:cNvSpPr>
          <p:nvPr>
            <p:ph type="ftr" sz="quarter" idx="10"/>
          </p:nvPr>
        </p:nvSpPr>
        <p:spPr/>
        <p:txBody>
          <a:bodyPr/>
          <a:lstStyle/>
          <a:p>
            <a:r>
              <a:rPr lang="en-US" altLang="en-US"/>
              <a:t>Copyright </a:t>
            </a:r>
            <a:r>
              <a:rPr lang="en-US" altLang="en-US">
                <a:cs typeface="Arial" charset="0"/>
              </a:rPr>
              <a:t>© Houghton Mifflin Company.All rights reserved.</a:t>
            </a:r>
            <a:endParaRPr lang="en-US" altLang="en-US" sz="1400">
              <a:latin typeface="Times New Roman" pitchFamily="18" charset="0"/>
            </a:endParaRPr>
          </a:p>
        </p:txBody>
      </p:sp>
      <p:sp>
        <p:nvSpPr>
          <p:cNvPr id="23" name="Slide Number Placeholder 4"/>
          <p:cNvSpPr>
            <a:spLocks noGrp="1"/>
          </p:cNvSpPr>
          <p:nvPr>
            <p:ph type="sldNum" sz="quarter" idx="11"/>
          </p:nvPr>
        </p:nvSpPr>
        <p:spPr/>
        <p:txBody>
          <a:bodyPr/>
          <a:lstStyle/>
          <a:p>
            <a:r>
              <a:rPr lang="en-US" altLang="en-US"/>
              <a:t>Presentation of Lecture Outlines,</a:t>
            </a:r>
            <a:r>
              <a:rPr lang="en-US" altLang="en-US" i="0"/>
              <a:t> 3</a:t>
            </a:r>
            <a:r>
              <a:rPr lang="en-US" altLang="en-US" i="0">
                <a:cs typeface="Arial" charset="0"/>
              </a:rPr>
              <a:t>–</a:t>
            </a:r>
            <a:fld id="{14F8EC70-236D-4CDC-B410-CB0376E44899}" type="slidenum">
              <a:rPr lang="en-US" altLang="en-US" i="0"/>
              <a:pPr/>
              <a:t>16</a:t>
            </a:fld>
            <a:endParaRPr lang="en-US" altLang="en-US" i="0"/>
          </a:p>
        </p:txBody>
      </p:sp>
      <p:sp>
        <p:nvSpPr>
          <p:cNvPr id="338946" name="Rectangle 2"/>
          <p:cNvSpPr>
            <a:spLocks noGrp="1" noChangeArrowheads="1"/>
          </p:cNvSpPr>
          <p:nvPr>
            <p:ph type="title"/>
          </p:nvPr>
        </p:nvSpPr>
        <p:spPr/>
        <p:txBody>
          <a:bodyPr/>
          <a:lstStyle/>
          <a:p>
            <a:r>
              <a:rPr lang="en-US" altLang="en-US"/>
              <a:t>Percent Composition </a:t>
            </a:r>
          </a:p>
        </p:txBody>
      </p:sp>
      <p:sp>
        <p:nvSpPr>
          <p:cNvPr id="338947" name="Rectangle 3"/>
          <p:cNvSpPr>
            <a:spLocks noGrp="1" noChangeArrowheads="1"/>
          </p:cNvSpPr>
          <p:nvPr>
            <p:ph type="body" idx="1"/>
          </p:nvPr>
        </p:nvSpPr>
        <p:spPr>
          <a:xfrm>
            <a:off x="914400" y="1524000"/>
            <a:ext cx="8229600" cy="838200"/>
          </a:xfrm>
        </p:spPr>
        <p:txBody>
          <a:bodyPr/>
          <a:lstStyle/>
          <a:p>
            <a:pPr>
              <a:buFontTx/>
              <a:buNone/>
            </a:pPr>
            <a:r>
              <a:rPr lang="en-US" altLang="en-US"/>
              <a:t>What is the % composition of C</a:t>
            </a:r>
            <a:r>
              <a:rPr lang="en-US" altLang="en-US" baseline="-25000"/>
              <a:t>6</a:t>
            </a:r>
            <a:r>
              <a:rPr lang="en-US" altLang="en-US"/>
              <a:t>H</a:t>
            </a:r>
            <a:r>
              <a:rPr lang="en-US" altLang="en-US" baseline="-25000"/>
              <a:t>12</a:t>
            </a:r>
            <a:r>
              <a:rPr lang="en-US" altLang="en-US"/>
              <a:t>O</a:t>
            </a:r>
            <a:r>
              <a:rPr lang="en-US" altLang="en-US" baseline="-25000"/>
              <a:t>6</a:t>
            </a:r>
            <a:r>
              <a:rPr lang="en-US" altLang="en-US"/>
              <a:t>?</a:t>
            </a:r>
          </a:p>
        </p:txBody>
      </p:sp>
      <p:sp>
        <p:nvSpPr>
          <p:cNvPr id="338948" name="Text Box 4"/>
          <p:cNvSpPr txBox="1">
            <a:spLocks noChangeArrowheads="1"/>
          </p:cNvSpPr>
          <p:nvPr/>
        </p:nvSpPr>
        <p:spPr bwMode="auto">
          <a:xfrm>
            <a:off x="381000" y="2438400"/>
            <a:ext cx="586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6 moles C --------------  =  72.066 g C</a:t>
            </a:r>
          </a:p>
        </p:txBody>
      </p:sp>
      <p:sp>
        <p:nvSpPr>
          <p:cNvPr id="338949" name="Text Box 5"/>
          <p:cNvSpPr txBox="1">
            <a:spLocks noChangeArrowheads="1"/>
          </p:cNvSpPr>
          <p:nvPr/>
        </p:nvSpPr>
        <p:spPr bwMode="auto">
          <a:xfrm>
            <a:off x="1828800" y="2209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12.011g C</a:t>
            </a:r>
          </a:p>
        </p:txBody>
      </p:sp>
      <p:sp>
        <p:nvSpPr>
          <p:cNvPr id="338950" name="Text Box 6"/>
          <p:cNvSpPr txBox="1">
            <a:spLocks noChangeArrowheads="1"/>
          </p:cNvSpPr>
          <p:nvPr/>
        </p:nvSpPr>
        <p:spPr bwMode="auto">
          <a:xfrm>
            <a:off x="1905000" y="26670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1 mole C</a:t>
            </a:r>
          </a:p>
        </p:txBody>
      </p:sp>
      <p:sp>
        <p:nvSpPr>
          <p:cNvPr id="338951" name="Text Box 7"/>
          <p:cNvSpPr txBox="1">
            <a:spLocks noChangeArrowheads="1"/>
          </p:cNvSpPr>
          <p:nvPr/>
        </p:nvSpPr>
        <p:spPr bwMode="auto">
          <a:xfrm>
            <a:off x="381000" y="3505200"/>
            <a:ext cx="586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12 moles H -------------- =  12.0948 g H</a:t>
            </a:r>
          </a:p>
        </p:txBody>
      </p:sp>
      <p:sp>
        <p:nvSpPr>
          <p:cNvPr id="338952" name="Text Box 8"/>
          <p:cNvSpPr txBox="1">
            <a:spLocks noChangeArrowheads="1"/>
          </p:cNvSpPr>
          <p:nvPr/>
        </p:nvSpPr>
        <p:spPr bwMode="auto">
          <a:xfrm>
            <a:off x="1981200" y="3276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1.0079g H</a:t>
            </a:r>
          </a:p>
        </p:txBody>
      </p:sp>
      <p:sp>
        <p:nvSpPr>
          <p:cNvPr id="338953" name="Text Box 9"/>
          <p:cNvSpPr txBox="1">
            <a:spLocks noChangeArrowheads="1"/>
          </p:cNvSpPr>
          <p:nvPr/>
        </p:nvSpPr>
        <p:spPr bwMode="auto">
          <a:xfrm>
            <a:off x="1981200" y="37338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1 mole H</a:t>
            </a:r>
          </a:p>
        </p:txBody>
      </p:sp>
      <p:sp>
        <p:nvSpPr>
          <p:cNvPr id="338954" name="Text Box 10"/>
          <p:cNvSpPr txBox="1">
            <a:spLocks noChangeArrowheads="1"/>
          </p:cNvSpPr>
          <p:nvPr/>
        </p:nvSpPr>
        <p:spPr bwMode="auto">
          <a:xfrm>
            <a:off x="533400" y="4495800"/>
            <a:ext cx="586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6 moles O --------------  =  95.994g O</a:t>
            </a:r>
          </a:p>
        </p:txBody>
      </p:sp>
      <p:sp>
        <p:nvSpPr>
          <p:cNvPr id="338955" name="Text Box 11"/>
          <p:cNvSpPr txBox="1">
            <a:spLocks noChangeArrowheads="1"/>
          </p:cNvSpPr>
          <p:nvPr/>
        </p:nvSpPr>
        <p:spPr bwMode="auto">
          <a:xfrm>
            <a:off x="1981200" y="4267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15.999g O</a:t>
            </a:r>
          </a:p>
        </p:txBody>
      </p:sp>
      <p:sp>
        <p:nvSpPr>
          <p:cNvPr id="338956" name="Text Box 12"/>
          <p:cNvSpPr txBox="1">
            <a:spLocks noChangeArrowheads="1"/>
          </p:cNvSpPr>
          <p:nvPr/>
        </p:nvSpPr>
        <p:spPr bwMode="auto">
          <a:xfrm>
            <a:off x="2057400" y="47244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1 mole O</a:t>
            </a:r>
          </a:p>
        </p:txBody>
      </p:sp>
      <p:sp>
        <p:nvSpPr>
          <p:cNvPr id="338957" name="Line 13"/>
          <p:cNvSpPr>
            <a:spLocks noChangeShapeType="1"/>
          </p:cNvSpPr>
          <p:nvPr/>
        </p:nvSpPr>
        <p:spPr bwMode="auto">
          <a:xfrm>
            <a:off x="3733800" y="5181600"/>
            <a:ext cx="1752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338958" name="Text Box 14"/>
          <p:cNvSpPr txBox="1">
            <a:spLocks noChangeArrowheads="1"/>
          </p:cNvSpPr>
          <p:nvPr/>
        </p:nvSpPr>
        <p:spPr bwMode="auto">
          <a:xfrm>
            <a:off x="3886200" y="52578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180.155</a:t>
            </a:r>
          </a:p>
        </p:txBody>
      </p:sp>
      <p:sp>
        <p:nvSpPr>
          <p:cNvPr id="338959" name="Text Box 15"/>
          <p:cNvSpPr txBox="1">
            <a:spLocks noChangeArrowheads="1"/>
          </p:cNvSpPr>
          <p:nvPr/>
        </p:nvSpPr>
        <p:spPr bwMode="auto">
          <a:xfrm>
            <a:off x="5562600" y="2286000"/>
            <a:ext cx="1295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u="sng">
                <a:latin typeface="Arial" charset="0"/>
              </a:rPr>
              <a:t>  72.066</a:t>
            </a:r>
            <a:r>
              <a:rPr lang="en-US" altLang="en-US">
                <a:latin typeface="Arial" charset="0"/>
              </a:rPr>
              <a:t/>
            </a:r>
            <a:br>
              <a:rPr lang="en-US" altLang="en-US">
                <a:latin typeface="Arial" charset="0"/>
              </a:rPr>
            </a:br>
            <a:r>
              <a:rPr lang="en-US" altLang="en-US">
                <a:latin typeface="Arial" charset="0"/>
              </a:rPr>
              <a:t>180.155 </a:t>
            </a:r>
            <a:endParaRPr lang="en-US" altLang="en-US" u="sng">
              <a:latin typeface="Arial" charset="0"/>
            </a:endParaRPr>
          </a:p>
        </p:txBody>
      </p:sp>
      <p:sp>
        <p:nvSpPr>
          <p:cNvPr id="338960" name="Text Box 16"/>
          <p:cNvSpPr txBox="1">
            <a:spLocks noChangeArrowheads="1"/>
          </p:cNvSpPr>
          <p:nvPr/>
        </p:nvSpPr>
        <p:spPr bwMode="auto">
          <a:xfrm>
            <a:off x="5638800" y="3352800"/>
            <a:ext cx="1600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u="sng">
                <a:latin typeface="Arial" charset="0"/>
              </a:rPr>
              <a:t>12.0948</a:t>
            </a:r>
            <a:r>
              <a:rPr lang="en-US" altLang="en-US">
                <a:latin typeface="Arial" charset="0"/>
              </a:rPr>
              <a:t/>
            </a:r>
            <a:br>
              <a:rPr lang="en-US" altLang="en-US">
                <a:latin typeface="Arial" charset="0"/>
              </a:rPr>
            </a:br>
            <a:r>
              <a:rPr lang="en-US" altLang="en-US">
                <a:latin typeface="Arial" charset="0"/>
              </a:rPr>
              <a:t>180.155 </a:t>
            </a:r>
            <a:endParaRPr lang="en-US" altLang="en-US" u="sng">
              <a:latin typeface="Arial" charset="0"/>
            </a:endParaRPr>
          </a:p>
        </p:txBody>
      </p:sp>
      <p:sp>
        <p:nvSpPr>
          <p:cNvPr id="338961" name="Text Box 17"/>
          <p:cNvSpPr txBox="1">
            <a:spLocks noChangeArrowheads="1"/>
          </p:cNvSpPr>
          <p:nvPr/>
        </p:nvSpPr>
        <p:spPr bwMode="auto">
          <a:xfrm>
            <a:off x="5562600" y="4343400"/>
            <a:ext cx="1295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u="sng">
                <a:latin typeface="Arial" charset="0"/>
              </a:rPr>
              <a:t> 95.994</a:t>
            </a:r>
            <a:r>
              <a:rPr lang="en-US" altLang="en-US">
                <a:latin typeface="Arial" charset="0"/>
              </a:rPr>
              <a:t/>
            </a:r>
            <a:br>
              <a:rPr lang="en-US" altLang="en-US">
                <a:latin typeface="Arial" charset="0"/>
              </a:rPr>
            </a:br>
            <a:r>
              <a:rPr lang="en-US" altLang="en-US">
                <a:latin typeface="Arial" charset="0"/>
              </a:rPr>
              <a:t>180.155 </a:t>
            </a:r>
            <a:endParaRPr lang="en-US" altLang="en-US" u="sng">
              <a:latin typeface="Arial" charset="0"/>
            </a:endParaRPr>
          </a:p>
        </p:txBody>
      </p:sp>
      <p:sp>
        <p:nvSpPr>
          <p:cNvPr id="338962" name="Text Box 18"/>
          <p:cNvSpPr txBox="1">
            <a:spLocks noChangeArrowheads="1"/>
          </p:cNvSpPr>
          <p:nvPr/>
        </p:nvSpPr>
        <p:spPr bwMode="auto">
          <a:xfrm>
            <a:off x="6705600" y="2362200"/>
            <a:ext cx="274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x100%=40.0% C</a:t>
            </a:r>
          </a:p>
        </p:txBody>
      </p:sp>
      <p:sp>
        <p:nvSpPr>
          <p:cNvPr id="338963" name="Text Box 19"/>
          <p:cNvSpPr txBox="1">
            <a:spLocks noChangeArrowheads="1"/>
          </p:cNvSpPr>
          <p:nvPr/>
        </p:nvSpPr>
        <p:spPr bwMode="auto">
          <a:xfrm>
            <a:off x="6781800" y="3505200"/>
            <a:ext cx="274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x100%=6.7% H</a:t>
            </a:r>
          </a:p>
        </p:txBody>
      </p:sp>
      <p:sp>
        <p:nvSpPr>
          <p:cNvPr id="338964" name="Text Box 20"/>
          <p:cNvSpPr txBox="1">
            <a:spLocks noChangeArrowheads="1"/>
          </p:cNvSpPr>
          <p:nvPr/>
        </p:nvSpPr>
        <p:spPr bwMode="auto">
          <a:xfrm>
            <a:off x="6705600" y="4495800"/>
            <a:ext cx="274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x100%=53.3% O</a:t>
            </a:r>
          </a:p>
        </p:txBody>
      </p:sp>
      <p:sp>
        <p:nvSpPr>
          <p:cNvPr id="338965" name="Text Box 21"/>
          <p:cNvSpPr txBox="1">
            <a:spLocks noChangeArrowheads="1"/>
          </p:cNvSpPr>
          <p:nvPr/>
        </p:nvSpPr>
        <p:spPr bwMode="auto">
          <a:xfrm>
            <a:off x="1143000" y="5791200"/>
            <a:ext cx="708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 composition is 40.0% C, 6.7% H, and 53.3% O</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8948"/>
                                        </p:tgtEl>
                                        <p:attrNameLst>
                                          <p:attrName>style.visibility</p:attrName>
                                        </p:attrNameLst>
                                      </p:cBhvr>
                                      <p:to>
                                        <p:strVal val="visible"/>
                                      </p:to>
                                    </p:set>
                                    <p:animEffect transition="in" filter="blinds(horizontal)">
                                      <p:cBhvr>
                                        <p:cTn id="7" dur="500"/>
                                        <p:tgtEl>
                                          <p:spTgt spid="33894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38949"/>
                                        </p:tgtEl>
                                        <p:attrNameLst>
                                          <p:attrName>style.visibility</p:attrName>
                                        </p:attrNameLst>
                                      </p:cBhvr>
                                      <p:to>
                                        <p:strVal val="visible"/>
                                      </p:to>
                                    </p:set>
                                    <p:animEffect transition="in" filter="blinds(horizontal)">
                                      <p:cBhvr>
                                        <p:cTn id="10" dur="500"/>
                                        <p:tgtEl>
                                          <p:spTgt spid="33894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38950"/>
                                        </p:tgtEl>
                                        <p:attrNameLst>
                                          <p:attrName>style.visibility</p:attrName>
                                        </p:attrNameLst>
                                      </p:cBhvr>
                                      <p:to>
                                        <p:strVal val="visible"/>
                                      </p:to>
                                    </p:set>
                                    <p:animEffect transition="in" filter="blinds(horizontal)">
                                      <p:cBhvr>
                                        <p:cTn id="13" dur="500"/>
                                        <p:tgtEl>
                                          <p:spTgt spid="33895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38951"/>
                                        </p:tgtEl>
                                        <p:attrNameLst>
                                          <p:attrName>style.visibility</p:attrName>
                                        </p:attrNameLst>
                                      </p:cBhvr>
                                      <p:to>
                                        <p:strVal val="visible"/>
                                      </p:to>
                                    </p:set>
                                    <p:animEffect transition="in" filter="blinds(horizontal)">
                                      <p:cBhvr>
                                        <p:cTn id="18" dur="500"/>
                                        <p:tgtEl>
                                          <p:spTgt spid="338951"/>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38952"/>
                                        </p:tgtEl>
                                        <p:attrNameLst>
                                          <p:attrName>style.visibility</p:attrName>
                                        </p:attrNameLst>
                                      </p:cBhvr>
                                      <p:to>
                                        <p:strVal val="visible"/>
                                      </p:to>
                                    </p:set>
                                    <p:animEffect transition="in" filter="blinds(horizontal)">
                                      <p:cBhvr>
                                        <p:cTn id="21" dur="500"/>
                                        <p:tgtEl>
                                          <p:spTgt spid="33895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38953"/>
                                        </p:tgtEl>
                                        <p:attrNameLst>
                                          <p:attrName>style.visibility</p:attrName>
                                        </p:attrNameLst>
                                      </p:cBhvr>
                                      <p:to>
                                        <p:strVal val="visible"/>
                                      </p:to>
                                    </p:set>
                                    <p:animEffect transition="in" filter="blinds(horizontal)">
                                      <p:cBhvr>
                                        <p:cTn id="24" dur="500"/>
                                        <p:tgtEl>
                                          <p:spTgt spid="33895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38954"/>
                                        </p:tgtEl>
                                        <p:attrNameLst>
                                          <p:attrName>style.visibility</p:attrName>
                                        </p:attrNameLst>
                                      </p:cBhvr>
                                      <p:to>
                                        <p:strVal val="visible"/>
                                      </p:to>
                                    </p:set>
                                    <p:animEffect transition="in" filter="blinds(horizontal)">
                                      <p:cBhvr>
                                        <p:cTn id="29" dur="500"/>
                                        <p:tgtEl>
                                          <p:spTgt spid="338954"/>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38955"/>
                                        </p:tgtEl>
                                        <p:attrNameLst>
                                          <p:attrName>style.visibility</p:attrName>
                                        </p:attrNameLst>
                                      </p:cBhvr>
                                      <p:to>
                                        <p:strVal val="visible"/>
                                      </p:to>
                                    </p:set>
                                    <p:animEffect transition="in" filter="blinds(horizontal)">
                                      <p:cBhvr>
                                        <p:cTn id="32" dur="500"/>
                                        <p:tgtEl>
                                          <p:spTgt spid="338955"/>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38956"/>
                                        </p:tgtEl>
                                        <p:attrNameLst>
                                          <p:attrName>style.visibility</p:attrName>
                                        </p:attrNameLst>
                                      </p:cBhvr>
                                      <p:to>
                                        <p:strVal val="visible"/>
                                      </p:to>
                                    </p:set>
                                    <p:animEffect transition="in" filter="blinds(horizontal)">
                                      <p:cBhvr>
                                        <p:cTn id="35" dur="500"/>
                                        <p:tgtEl>
                                          <p:spTgt spid="33895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7" presetClass="entr" presetSubtype="10" fill="hold" grpId="0" nodeType="clickEffect">
                                  <p:stCondLst>
                                    <p:cond delay="0"/>
                                  </p:stCondLst>
                                  <p:childTnLst>
                                    <p:set>
                                      <p:cBhvr>
                                        <p:cTn id="39" dur="1" fill="hold">
                                          <p:stCondLst>
                                            <p:cond delay="0"/>
                                          </p:stCondLst>
                                        </p:cTn>
                                        <p:tgtEl>
                                          <p:spTgt spid="338957"/>
                                        </p:tgtEl>
                                        <p:attrNameLst>
                                          <p:attrName>style.visibility</p:attrName>
                                        </p:attrNameLst>
                                      </p:cBhvr>
                                      <p:to>
                                        <p:strVal val="visible"/>
                                      </p:to>
                                    </p:set>
                                    <p:anim calcmode="lin" valueType="num">
                                      <p:cBhvr>
                                        <p:cTn id="40" dur="500" fill="hold"/>
                                        <p:tgtEl>
                                          <p:spTgt spid="338957"/>
                                        </p:tgtEl>
                                        <p:attrNameLst>
                                          <p:attrName>ppt_w</p:attrName>
                                        </p:attrNameLst>
                                      </p:cBhvr>
                                      <p:tavLst>
                                        <p:tav tm="0">
                                          <p:val>
                                            <p:fltVal val="0"/>
                                          </p:val>
                                        </p:tav>
                                        <p:tav tm="100000">
                                          <p:val>
                                            <p:strVal val="#ppt_w"/>
                                          </p:val>
                                        </p:tav>
                                      </p:tavLst>
                                    </p:anim>
                                    <p:anim calcmode="lin" valueType="num">
                                      <p:cBhvr>
                                        <p:cTn id="41" dur="500" fill="hold"/>
                                        <p:tgtEl>
                                          <p:spTgt spid="338957"/>
                                        </p:tgtEl>
                                        <p:attrNameLst>
                                          <p:attrName>ppt_h</p:attrName>
                                        </p:attrNameLst>
                                      </p:cBhvr>
                                      <p:tavLst>
                                        <p:tav tm="0">
                                          <p:val>
                                            <p:strVal val="#ppt_h"/>
                                          </p:val>
                                        </p:tav>
                                        <p:tav tm="100000">
                                          <p:val>
                                            <p:strVal val="#ppt_h"/>
                                          </p:val>
                                        </p:tav>
                                      </p:tavLst>
                                    </p:anim>
                                  </p:childTnLst>
                                </p:cTn>
                              </p:par>
                              <p:par>
                                <p:cTn id="42" presetID="3" presetClass="entr" presetSubtype="10" fill="hold" grpId="0" nodeType="withEffect">
                                  <p:stCondLst>
                                    <p:cond delay="0"/>
                                  </p:stCondLst>
                                  <p:childTnLst>
                                    <p:set>
                                      <p:cBhvr>
                                        <p:cTn id="43" dur="1" fill="hold">
                                          <p:stCondLst>
                                            <p:cond delay="0"/>
                                          </p:stCondLst>
                                        </p:cTn>
                                        <p:tgtEl>
                                          <p:spTgt spid="338958"/>
                                        </p:tgtEl>
                                        <p:attrNameLst>
                                          <p:attrName>style.visibility</p:attrName>
                                        </p:attrNameLst>
                                      </p:cBhvr>
                                      <p:to>
                                        <p:strVal val="visible"/>
                                      </p:to>
                                    </p:set>
                                    <p:animEffect transition="in" filter="blinds(horizontal)">
                                      <p:cBhvr>
                                        <p:cTn id="44" dur="500"/>
                                        <p:tgtEl>
                                          <p:spTgt spid="33895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338959"/>
                                        </p:tgtEl>
                                        <p:attrNameLst>
                                          <p:attrName>style.visibility</p:attrName>
                                        </p:attrNameLst>
                                      </p:cBhvr>
                                      <p:to>
                                        <p:strVal val="visible"/>
                                      </p:to>
                                    </p:set>
                                    <p:animEffect transition="in" filter="blinds(horizontal)">
                                      <p:cBhvr>
                                        <p:cTn id="49" dur="500"/>
                                        <p:tgtEl>
                                          <p:spTgt spid="338959"/>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338962"/>
                                        </p:tgtEl>
                                        <p:attrNameLst>
                                          <p:attrName>style.visibility</p:attrName>
                                        </p:attrNameLst>
                                      </p:cBhvr>
                                      <p:to>
                                        <p:strVal val="visible"/>
                                      </p:to>
                                    </p:set>
                                    <p:animEffect transition="in" filter="blinds(horizontal)">
                                      <p:cBhvr>
                                        <p:cTn id="52" dur="500"/>
                                        <p:tgtEl>
                                          <p:spTgt spid="33896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38960"/>
                                        </p:tgtEl>
                                        <p:attrNameLst>
                                          <p:attrName>style.visibility</p:attrName>
                                        </p:attrNameLst>
                                      </p:cBhvr>
                                      <p:to>
                                        <p:strVal val="visible"/>
                                      </p:to>
                                    </p:set>
                                    <p:animEffect transition="in" filter="blinds(horizontal)">
                                      <p:cBhvr>
                                        <p:cTn id="57" dur="500"/>
                                        <p:tgtEl>
                                          <p:spTgt spid="338960"/>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338963"/>
                                        </p:tgtEl>
                                        <p:attrNameLst>
                                          <p:attrName>style.visibility</p:attrName>
                                        </p:attrNameLst>
                                      </p:cBhvr>
                                      <p:to>
                                        <p:strVal val="visible"/>
                                      </p:to>
                                    </p:set>
                                    <p:animEffect transition="in" filter="blinds(horizontal)">
                                      <p:cBhvr>
                                        <p:cTn id="60" dur="500"/>
                                        <p:tgtEl>
                                          <p:spTgt spid="33896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338961"/>
                                        </p:tgtEl>
                                        <p:attrNameLst>
                                          <p:attrName>style.visibility</p:attrName>
                                        </p:attrNameLst>
                                      </p:cBhvr>
                                      <p:to>
                                        <p:strVal val="visible"/>
                                      </p:to>
                                    </p:set>
                                    <p:animEffect transition="in" filter="blinds(horizontal)">
                                      <p:cBhvr>
                                        <p:cTn id="65" dur="500"/>
                                        <p:tgtEl>
                                          <p:spTgt spid="338961"/>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338964"/>
                                        </p:tgtEl>
                                        <p:attrNameLst>
                                          <p:attrName>style.visibility</p:attrName>
                                        </p:attrNameLst>
                                      </p:cBhvr>
                                      <p:to>
                                        <p:strVal val="visible"/>
                                      </p:to>
                                    </p:set>
                                    <p:animEffect transition="in" filter="blinds(horizontal)">
                                      <p:cBhvr>
                                        <p:cTn id="68" dur="500"/>
                                        <p:tgtEl>
                                          <p:spTgt spid="338964"/>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338965"/>
                                        </p:tgtEl>
                                        <p:attrNameLst>
                                          <p:attrName>style.visibility</p:attrName>
                                        </p:attrNameLst>
                                      </p:cBhvr>
                                      <p:to>
                                        <p:strVal val="visible"/>
                                      </p:to>
                                    </p:set>
                                    <p:animEffect transition="in" filter="blinds(horizontal)">
                                      <p:cBhvr>
                                        <p:cTn id="73" dur="500"/>
                                        <p:tgtEl>
                                          <p:spTgt spid="338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8" grpId="0"/>
      <p:bldP spid="338949" grpId="0"/>
      <p:bldP spid="338950" grpId="0"/>
      <p:bldP spid="338951" grpId="0"/>
      <p:bldP spid="338952" grpId="0"/>
      <p:bldP spid="338953" grpId="0"/>
      <p:bldP spid="338954" grpId="0"/>
      <p:bldP spid="338955" grpId="0"/>
      <p:bldP spid="338956" grpId="0"/>
      <p:bldP spid="338957" grpId="0" animBg="1"/>
      <p:bldP spid="338958" grpId="0"/>
      <p:bldP spid="338959" grpId="0"/>
      <p:bldP spid="338960" grpId="0"/>
      <p:bldP spid="338961" grpId="0"/>
      <p:bldP spid="338962" grpId="0"/>
      <p:bldP spid="338963" grpId="0"/>
      <p:bldP spid="338964" grpId="0"/>
      <p:bldP spid="33896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Copyright </a:t>
            </a:r>
            <a:r>
              <a:rPr lang="en-US" altLang="en-US">
                <a:cs typeface="Arial" charset="0"/>
              </a:rPr>
              <a:t>© Houghton Mifflin Company.All rights reserved.</a:t>
            </a:r>
            <a:endParaRPr lang="en-US" altLang="en-US" sz="1400">
              <a:latin typeface="Times New Roman" pitchFamily="18" charset="0"/>
            </a:endParaRPr>
          </a:p>
        </p:txBody>
      </p:sp>
      <p:sp>
        <p:nvSpPr>
          <p:cNvPr id="5" name="Slide Number Placeholder 4"/>
          <p:cNvSpPr>
            <a:spLocks noGrp="1"/>
          </p:cNvSpPr>
          <p:nvPr>
            <p:ph type="sldNum" sz="quarter" idx="11"/>
          </p:nvPr>
        </p:nvSpPr>
        <p:spPr/>
        <p:txBody>
          <a:bodyPr/>
          <a:lstStyle/>
          <a:p>
            <a:r>
              <a:rPr lang="en-US" altLang="en-US"/>
              <a:t>Presentation of Lecture Outlines,</a:t>
            </a:r>
            <a:r>
              <a:rPr lang="en-US" altLang="en-US" i="0"/>
              <a:t> 3</a:t>
            </a:r>
            <a:r>
              <a:rPr lang="en-US" altLang="en-US" i="0">
                <a:cs typeface="Arial" charset="0"/>
              </a:rPr>
              <a:t>–</a:t>
            </a:r>
            <a:fld id="{63440985-B94E-4273-B7B8-FC10F304FD59}" type="slidenum">
              <a:rPr lang="en-US" altLang="en-US" i="0"/>
              <a:pPr/>
              <a:t>17</a:t>
            </a:fld>
            <a:endParaRPr lang="en-US" altLang="en-US" i="0"/>
          </a:p>
        </p:txBody>
      </p:sp>
      <p:sp>
        <p:nvSpPr>
          <p:cNvPr id="355330" name="Rectangle 2"/>
          <p:cNvSpPr>
            <a:spLocks noGrp="1" noChangeArrowheads="1"/>
          </p:cNvSpPr>
          <p:nvPr>
            <p:ph type="title"/>
          </p:nvPr>
        </p:nvSpPr>
        <p:spPr/>
        <p:txBody>
          <a:bodyPr/>
          <a:lstStyle/>
          <a:p>
            <a:r>
              <a:rPr lang="en-US" altLang="en-US"/>
              <a:t>Determining Chemical Formulas</a:t>
            </a:r>
          </a:p>
        </p:txBody>
      </p:sp>
      <p:sp>
        <p:nvSpPr>
          <p:cNvPr id="355331" name="Rectangle 3"/>
          <p:cNvSpPr>
            <a:spLocks noGrp="1" noChangeArrowheads="1"/>
          </p:cNvSpPr>
          <p:nvPr>
            <p:ph type="body" idx="1"/>
          </p:nvPr>
        </p:nvSpPr>
        <p:spPr>
          <a:xfrm>
            <a:off x="723900" y="1766888"/>
            <a:ext cx="7696200" cy="3186112"/>
          </a:xfrm>
        </p:spPr>
        <p:txBody>
          <a:bodyPr/>
          <a:lstStyle/>
          <a:p>
            <a:pPr>
              <a:lnSpc>
                <a:spcPct val="90000"/>
              </a:lnSpc>
            </a:pPr>
            <a:r>
              <a:rPr lang="en-US" altLang="en-US"/>
              <a:t>Determining the formula of a compound from the percent composition.</a:t>
            </a:r>
          </a:p>
          <a:p>
            <a:pPr lvl="1" eaLnBrk="0" hangingPunct="0">
              <a:lnSpc>
                <a:spcPct val="90000"/>
              </a:lnSpc>
              <a:spcBef>
                <a:spcPct val="20000"/>
              </a:spcBef>
            </a:pPr>
            <a:r>
              <a:rPr lang="en-US" altLang="en-US"/>
              <a:t>The percent composition of a compound leads directly to its empirical formula.</a:t>
            </a:r>
          </a:p>
          <a:p>
            <a:pPr lvl="1" eaLnBrk="0" hangingPunct="0">
              <a:lnSpc>
                <a:spcPct val="90000"/>
              </a:lnSpc>
              <a:spcBef>
                <a:spcPct val="20000"/>
              </a:spcBef>
            </a:pPr>
            <a:r>
              <a:rPr lang="en-US" altLang="en-US"/>
              <a:t>An </a:t>
            </a:r>
            <a:r>
              <a:rPr lang="en-US" altLang="en-US" b="1"/>
              <a:t>empirical formula </a:t>
            </a:r>
            <a:r>
              <a:rPr lang="en-US" altLang="en-US"/>
              <a:t>(or simplest formula) for a compound is the formula of the substance written with the smallest integer (whole number) subscripts.</a:t>
            </a:r>
            <a:endParaRPr lang="en-US" altLang="en-US" sz="2000"/>
          </a:p>
        </p:txBody>
      </p:sp>
    </p:spTree>
  </p:cSld>
  <p:clrMapOvr>
    <a:masterClrMapping/>
  </p:clrMapOvr>
  <p:transition spd="med">
    <p:dissolv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Copyright </a:t>
            </a:r>
            <a:r>
              <a:rPr lang="en-US" altLang="en-US">
                <a:cs typeface="Arial" charset="0"/>
              </a:rPr>
              <a:t>© Houghton Mifflin Company.All rights reserved.</a:t>
            </a:r>
            <a:endParaRPr lang="en-US" altLang="en-US" sz="1400">
              <a:latin typeface="Times New Roman" pitchFamily="18" charset="0"/>
            </a:endParaRPr>
          </a:p>
        </p:txBody>
      </p:sp>
      <p:sp>
        <p:nvSpPr>
          <p:cNvPr id="6" name="Slide Number Placeholder 4"/>
          <p:cNvSpPr>
            <a:spLocks noGrp="1"/>
          </p:cNvSpPr>
          <p:nvPr>
            <p:ph type="sldNum" sz="quarter" idx="11"/>
          </p:nvPr>
        </p:nvSpPr>
        <p:spPr/>
        <p:txBody>
          <a:bodyPr/>
          <a:lstStyle/>
          <a:p>
            <a:r>
              <a:rPr lang="en-US" altLang="en-US"/>
              <a:t>Presentation of Lecture Outlines,</a:t>
            </a:r>
            <a:r>
              <a:rPr lang="en-US" altLang="en-US" i="0"/>
              <a:t> 3</a:t>
            </a:r>
            <a:r>
              <a:rPr lang="en-US" altLang="en-US" i="0">
                <a:cs typeface="Arial" charset="0"/>
              </a:rPr>
              <a:t>–</a:t>
            </a:r>
            <a:fld id="{951859FE-2A7A-4EC5-BEC0-073DD5DA31D9}" type="slidenum">
              <a:rPr lang="en-US" altLang="en-US" i="0"/>
              <a:pPr/>
              <a:t>18</a:t>
            </a:fld>
            <a:endParaRPr lang="en-US" altLang="en-US" i="0"/>
          </a:p>
        </p:txBody>
      </p:sp>
      <p:sp>
        <p:nvSpPr>
          <p:cNvPr id="357378" name="Rectangle 2"/>
          <p:cNvSpPr>
            <a:spLocks noGrp="1" noChangeArrowheads="1"/>
          </p:cNvSpPr>
          <p:nvPr>
            <p:ph type="title"/>
          </p:nvPr>
        </p:nvSpPr>
        <p:spPr/>
        <p:txBody>
          <a:bodyPr/>
          <a:lstStyle/>
          <a:p>
            <a:r>
              <a:rPr lang="en-US" altLang="en-US"/>
              <a:t>Determining Chemical Formulas</a:t>
            </a:r>
          </a:p>
        </p:txBody>
      </p:sp>
      <p:sp>
        <p:nvSpPr>
          <p:cNvPr id="357379" name="Rectangle 3"/>
          <p:cNvSpPr>
            <a:spLocks noGrp="1" noChangeArrowheads="1"/>
          </p:cNvSpPr>
          <p:nvPr>
            <p:ph type="body" idx="1"/>
          </p:nvPr>
        </p:nvSpPr>
        <p:spPr/>
        <p:txBody>
          <a:bodyPr/>
          <a:lstStyle/>
          <a:p>
            <a:r>
              <a:rPr lang="en-US" altLang="en-US"/>
              <a:t>Determining the empirical formula from the percent composition.</a:t>
            </a:r>
          </a:p>
          <a:p>
            <a:pPr lvl="1"/>
            <a:r>
              <a:rPr lang="en-US" altLang="en-US"/>
              <a:t>Benzoic acid is a white, crystalline powder used as a food preservative. The compound contains 68.8% C, 5.0% H, and 26.2% O by mass. What is its empirical formula?</a:t>
            </a:r>
          </a:p>
          <a:p>
            <a:pPr lvl="1"/>
            <a:r>
              <a:rPr lang="en-US" altLang="en-US"/>
              <a:t>In other words, give the smallest whole-number ratio of the subscripts in the formula</a:t>
            </a:r>
          </a:p>
        </p:txBody>
      </p:sp>
      <p:sp>
        <p:nvSpPr>
          <p:cNvPr id="357380" name="Text Box 4"/>
          <p:cNvSpPr txBox="1">
            <a:spLocks noChangeArrowheads="1"/>
          </p:cNvSpPr>
          <p:nvPr/>
        </p:nvSpPr>
        <p:spPr bwMode="auto">
          <a:xfrm>
            <a:off x="3587750" y="5029200"/>
            <a:ext cx="19605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0"/>
              </a:spcBef>
            </a:pPr>
            <a:r>
              <a:rPr lang="en-US" altLang="en-US" sz="4000" b="1" i="1">
                <a:solidFill>
                  <a:srgbClr val="376BB4"/>
                </a:solidFill>
                <a:latin typeface="Arial" charset="0"/>
              </a:rPr>
              <a:t>C</a:t>
            </a:r>
            <a:r>
              <a:rPr lang="en-US" altLang="en-US" sz="4000" b="1" i="1" baseline="-25000">
                <a:solidFill>
                  <a:srgbClr val="376BB4"/>
                </a:solidFill>
                <a:latin typeface="Arial" charset="0"/>
              </a:rPr>
              <a:t>x </a:t>
            </a:r>
            <a:r>
              <a:rPr lang="en-US" altLang="en-US" sz="4000" b="1" i="1">
                <a:solidFill>
                  <a:srgbClr val="376BB4"/>
                </a:solidFill>
                <a:latin typeface="Arial" charset="0"/>
              </a:rPr>
              <a:t>H</a:t>
            </a:r>
            <a:r>
              <a:rPr lang="en-US" altLang="en-US" sz="4000" b="1" i="1" baseline="-25000">
                <a:solidFill>
                  <a:srgbClr val="376BB4"/>
                </a:solidFill>
                <a:latin typeface="Arial" charset="0"/>
              </a:rPr>
              <a:t>y</a:t>
            </a:r>
            <a:r>
              <a:rPr lang="en-US" altLang="en-US" sz="4000" b="1" i="1">
                <a:solidFill>
                  <a:srgbClr val="376BB4"/>
                </a:solidFill>
                <a:latin typeface="Arial" charset="0"/>
              </a:rPr>
              <a:t>O</a:t>
            </a:r>
            <a:r>
              <a:rPr lang="en-US" altLang="en-US" sz="4000" b="1" i="1" baseline="-25000">
                <a:solidFill>
                  <a:srgbClr val="376BB4"/>
                </a:solidFill>
                <a:latin typeface="Arial" charset="0"/>
              </a:rPr>
              <a:t>z</a:t>
            </a: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7380"/>
                                        </p:tgtEl>
                                        <p:attrNameLst>
                                          <p:attrName>style.visibility</p:attrName>
                                        </p:attrNameLst>
                                      </p:cBhvr>
                                      <p:to>
                                        <p:strVal val="visible"/>
                                      </p:to>
                                    </p:set>
                                    <p:animEffect transition="in" filter="dissolve">
                                      <p:cBhvr>
                                        <p:cTn id="7" dur="500"/>
                                        <p:tgtEl>
                                          <p:spTgt spid="357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0"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Copyright </a:t>
            </a:r>
            <a:r>
              <a:rPr lang="en-US" altLang="en-US">
                <a:cs typeface="Arial" charset="0"/>
              </a:rPr>
              <a:t>© Houghton Mifflin Company.All rights reserved.</a:t>
            </a:r>
            <a:endParaRPr lang="en-US" altLang="en-US" sz="1400">
              <a:latin typeface="Times New Roman" pitchFamily="18" charset="0"/>
            </a:endParaRPr>
          </a:p>
        </p:txBody>
      </p:sp>
      <p:sp>
        <p:nvSpPr>
          <p:cNvPr id="6" name="Slide Number Placeholder 4"/>
          <p:cNvSpPr>
            <a:spLocks noGrp="1"/>
          </p:cNvSpPr>
          <p:nvPr>
            <p:ph type="sldNum" sz="quarter" idx="11"/>
          </p:nvPr>
        </p:nvSpPr>
        <p:spPr/>
        <p:txBody>
          <a:bodyPr/>
          <a:lstStyle/>
          <a:p>
            <a:r>
              <a:rPr lang="en-US" altLang="en-US"/>
              <a:t>Presentation of Lecture Outlines,</a:t>
            </a:r>
            <a:r>
              <a:rPr lang="en-US" altLang="en-US" i="0"/>
              <a:t> 3</a:t>
            </a:r>
            <a:r>
              <a:rPr lang="en-US" altLang="en-US" i="0">
                <a:cs typeface="Arial" charset="0"/>
              </a:rPr>
              <a:t>–</a:t>
            </a:r>
            <a:fld id="{27F5375A-2051-4825-9EE1-05DE1936A069}" type="slidenum">
              <a:rPr lang="en-US" altLang="en-US" i="0"/>
              <a:pPr/>
              <a:t>19</a:t>
            </a:fld>
            <a:endParaRPr lang="en-US" altLang="en-US" i="0"/>
          </a:p>
        </p:txBody>
      </p:sp>
      <p:sp>
        <p:nvSpPr>
          <p:cNvPr id="359426" name="Rectangle 2"/>
          <p:cNvSpPr>
            <a:spLocks noGrp="1" noChangeArrowheads="1"/>
          </p:cNvSpPr>
          <p:nvPr>
            <p:ph type="title"/>
          </p:nvPr>
        </p:nvSpPr>
        <p:spPr/>
        <p:txBody>
          <a:bodyPr/>
          <a:lstStyle/>
          <a:p>
            <a:r>
              <a:rPr lang="en-US" altLang="en-US"/>
              <a:t>Determining Chemical Formulas</a:t>
            </a:r>
          </a:p>
        </p:txBody>
      </p:sp>
      <p:sp>
        <p:nvSpPr>
          <p:cNvPr id="359427" name="Rectangle 3"/>
          <p:cNvSpPr>
            <a:spLocks noGrp="1" noChangeArrowheads="1"/>
          </p:cNvSpPr>
          <p:nvPr>
            <p:ph type="body" idx="1"/>
          </p:nvPr>
        </p:nvSpPr>
        <p:spPr/>
        <p:txBody>
          <a:bodyPr/>
          <a:lstStyle/>
          <a:p>
            <a:r>
              <a:rPr lang="en-US" altLang="en-US"/>
              <a:t>Determining the empirical formula from the percent composition.</a:t>
            </a:r>
          </a:p>
          <a:p>
            <a:pPr lvl="1"/>
            <a:r>
              <a:rPr lang="en-US" altLang="en-US"/>
              <a:t>For the purposes of this calculation, we will assume we have 100.0 grams of benzoic acid.</a:t>
            </a:r>
          </a:p>
          <a:p>
            <a:pPr lvl="1"/>
            <a:r>
              <a:rPr lang="en-US" altLang="en-US"/>
              <a:t>Then the mass of each element equals the numerical value of the percentage.</a:t>
            </a:r>
          </a:p>
          <a:p>
            <a:pPr lvl="1"/>
            <a:r>
              <a:rPr lang="en-US" altLang="en-US"/>
              <a:t>Since x, y, and z in our formula represent mole-mole ratios, we must first convert these masses to moles.</a:t>
            </a:r>
          </a:p>
        </p:txBody>
      </p:sp>
      <p:sp>
        <p:nvSpPr>
          <p:cNvPr id="359428" name="Text Box 4"/>
          <p:cNvSpPr txBox="1">
            <a:spLocks noChangeArrowheads="1"/>
          </p:cNvSpPr>
          <p:nvPr/>
        </p:nvSpPr>
        <p:spPr bwMode="auto">
          <a:xfrm>
            <a:off x="3592513" y="5165725"/>
            <a:ext cx="19605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0"/>
              </a:spcBef>
            </a:pPr>
            <a:r>
              <a:rPr lang="en-US" altLang="en-US" sz="4000" b="1" i="1">
                <a:solidFill>
                  <a:srgbClr val="376BB4"/>
                </a:solidFill>
                <a:latin typeface="Arial" charset="0"/>
              </a:rPr>
              <a:t>C</a:t>
            </a:r>
            <a:r>
              <a:rPr lang="en-US" altLang="en-US" sz="4000" b="1" i="1" baseline="-25000">
                <a:solidFill>
                  <a:srgbClr val="376BB4"/>
                </a:solidFill>
                <a:latin typeface="Arial" charset="0"/>
              </a:rPr>
              <a:t>x </a:t>
            </a:r>
            <a:r>
              <a:rPr lang="en-US" altLang="en-US" sz="4000" b="1" i="1">
                <a:solidFill>
                  <a:srgbClr val="376BB4"/>
                </a:solidFill>
                <a:latin typeface="Arial" charset="0"/>
              </a:rPr>
              <a:t>H</a:t>
            </a:r>
            <a:r>
              <a:rPr lang="en-US" altLang="en-US" sz="4000" b="1" i="1" baseline="-25000">
                <a:solidFill>
                  <a:srgbClr val="376BB4"/>
                </a:solidFill>
                <a:latin typeface="Arial" charset="0"/>
              </a:rPr>
              <a:t>y</a:t>
            </a:r>
            <a:r>
              <a:rPr lang="en-US" altLang="en-US" sz="4000" b="1" i="1">
                <a:solidFill>
                  <a:srgbClr val="376BB4"/>
                </a:solidFill>
                <a:latin typeface="Arial" charset="0"/>
              </a:rPr>
              <a:t>O</a:t>
            </a:r>
            <a:r>
              <a:rPr lang="en-US" altLang="en-US" sz="4000" b="1" i="1" baseline="-25000">
                <a:solidFill>
                  <a:srgbClr val="376BB4"/>
                </a:solidFill>
                <a:latin typeface="Arial" charset="0"/>
              </a:rPr>
              <a:t>z</a:t>
            </a: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9428"/>
                                        </p:tgtEl>
                                        <p:attrNameLst>
                                          <p:attrName>style.visibility</p:attrName>
                                        </p:attrNameLst>
                                      </p:cBhvr>
                                      <p:to>
                                        <p:strVal val="visible"/>
                                      </p:to>
                                    </p:set>
                                    <p:animEffect transition="in" filter="dissolve">
                                      <p:cBhvr>
                                        <p:cTn id="7" dur="500"/>
                                        <p:tgtEl>
                                          <p:spTgt spid="359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8"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Copyright </a:t>
            </a:r>
            <a:r>
              <a:rPr lang="en-US" altLang="en-US">
                <a:cs typeface="Arial" charset="0"/>
              </a:rPr>
              <a:t>© Houghton Mifflin Company.All rights reserved.</a:t>
            </a:r>
            <a:endParaRPr lang="en-US" altLang="en-US" sz="1400">
              <a:latin typeface="Times New Roman" pitchFamily="18" charset="0"/>
            </a:endParaRPr>
          </a:p>
        </p:txBody>
      </p:sp>
      <p:sp>
        <p:nvSpPr>
          <p:cNvPr id="5" name="Slide Number Placeholder 4"/>
          <p:cNvSpPr>
            <a:spLocks noGrp="1"/>
          </p:cNvSpPr>
          <p:nvPr>
            <p:ph type="sldNum" sz="quarter" idx="11"/>
          </p:nvPr>
        </p:nvSpPr>
        <p:spPr/>
        <p:txBody>
          <a:bodyPr/>
          <a:lstStyle/>
          <a:p>
            <a:r>
              <a:rPr lang="en-US" altLang="en-US"/>
              <a:t>Presentation of Lecture Outlines,</a:t>
            </a:r>
            <a:r>
              <a:rPr lang="en-US" altLang="en-US" i="0"/>
              <a:t> 3</a:t>
            </a:r>
            <a:r>
              <a:rPr lang="en-US" altLang="en-US" i="0">
                <a:cs typeface="Arial" charset="0"/>
              </a:rPr>
              <a:t>–</a:t>
            </a:r>
            <a:fld id="{E844E935-8501-4DE0-86CE-DEBC826965C4}" type="slidenum">
              <a:rPr lang="en-US" altLang="en-US" i="0"/>
              <a:pPr/>
              <a:t>2</a:t>
            </a:fld>
            <a:endParaRPr lang="en-US" altLang="en-US" i="0"/>
          </a:p>
        </p:txBody>
      </p:sp>
      <p:sp>
        <p:nvSpPr>
          <p:cNvPr id="328706" name="Rectangle 2"/>
          <p:cNvSpPr>
            <a:spLocks noGrp="1" noChangeArrowheads="1"/>
          </p:cNvSpPr>
          <p:nvPr>
            <p:ph type="title"/>
          </p:nvPr>
        </p:nvSpPr>
        <p:spPr/>
        <p:txBody>
          <a:bodyPr/>
          <a:lstStyle/>
          <a:p>
            <a:r>
              <a:rPr lang="en-US" altLang="en-US"/>
              <a:t>Molecular Weight and Formula Weight</a:t>
            </a:r>
          </a:p>
        </p:txBody>
      </p:sp>
      <p:sp>
        <p:nvSpPr>
          <p:cNvPr id="328707" name="Rectangle 3"/>
          <p:cNvSpPr>
            <a:spLocks noGrp="1" noChangeArrowheads="1"/>
          </p:cNvSpPr>
          <p:nvPr>
            <p:ph type="body" idx="1"/>
          </p:nvPr>
        </p:nvSpPr>
        <p:spPr/>
        <p:txBody>
          <a:bodyPr/>
          <a:lstStyle/>
          <a:p>
            <a:r>
              <a:rPr lang="en-US" altLang="en-US"/>
              <a:t>The molecular weight of a substance is the sum of the atomic weights of all the atoms in a molecule of the substance.</a:t>
            </a:r>
          </a:p>
          <a:p>
            <a:pPr lvl="1"/>
            <a:r>
              <a:rPr lang="en-US" altLang="en-US"/>
              <a:t>For, example, a molecule of H</a:t>
            </a:r>
            <a:r>
              <a:rPr lang="en-US" altLang="en-US" baseline="-25000"/>
              <a:t>2</a:t>
            </a:r>
            <a:r>
              <a:rPr lang="en-US" altLang="en-US"/>
              <a:t>O contains 2 hydrogen atoms (at 1.0 amu each) and 1 oxygen atom (16.0 amu), giving a molecular weight of 18.0 amu.</a:t>
            </a:r>
          </a:p>
        </p:txBody>
      </p:sp>
    </p:spTree>
  </p:cSld>
  <p:clrMapOvr>
    <a:masterClrMapping/>
  </p:clrMapOvr>
  <p:transition spd="med">
    <p:dissolv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3"/>
          <p:cNvSpPr>
            <a:spLocks noGrp="1"/>
          </p:cNvSpPr>
          <p:nvPr>
            <p:ph type="ftr" sz="quarter" idx="10"/>
          </p:nvPr>
        </p:nvSpPr>
        <p:spPr/>
        <p:txBody>
          <a:bodyPr/>
          <a:lstStyle/>
          <a:p>
            <a:r>
              <a:rPr lang="en-US" altLang="en-US"/>
              <a:t>Copyright </a:t>
            </a:r>
            <a:r>
              <a:rPr lang="en-US" altLang="en-US">
                <a:cs typeface="Arial" charset="0"/>
              </a:rPr>
              <a:t>© Houghton Mifflin Company.All rights reserved.</a:t>
            </a:r>
            <a:endParaRPr lang="en-US" altLang="en-US" sz="1400">
              <a:latin typeface="Times New Roman" pitchFamily="18" charset="0"/>
            </a:endParaRPr>
          </a:p>
        </p:txBody>
      </p:sp>
      <p:sp>
        <p:nvSpPr>
          <p:cNvPr id="12" name="Slide Number Placeholder 4"/>
          <p:cNvSpPr>
            <a:spLocks noGrp="1"/>
          </p:cNvSpPr>
          <p:nvPr>
            <p:ph type="sldNum" sz="quarter" idx="11"/>
          </p:nvPr>
        </p:nvSpPr>
        <p:spPr/>
        <p:txBody>
          <a:bodyPr/>
          <a:lstStyle/>
          <a:p>
            <a:r>
              <a:rPr lang="en-US" altLang="en-US"/>
              <a:t>Presentation of Lecture Outlines,</a:t>
            </a:r>
            <a:r>
              <a:rPr lang="en-US" altLang="en-US" i="0"/>
              <a:t> 3</a:t>
            </a:r>
            <a:r>
              <a:rPr lang="en-US" altLang="en-US" i="0">
                <a:cs typeface="Arial" charset="0"/>
              </a:rPr>
              <a:t>–</a:t>
            </a:r>
            <a:fld id="{286FCAC5-2239-41FB-B19A-0EB71FEFEBE7}" type="slidenum">
              <a:rPr lang="en-US" altLang="en-US" i="0"/>
              <a:pPr/>
              <a:t>20</a:t>
            </a:fld>
            <a:endParaRPr lang="en-US" altLang="en-US" i="0"/>
          </a:p>
        </p:txBody>
      </p:sp>
      <p:sp>
        <p:nvSpPr>
          <p:cNvPr id="361474" name="Rectangle 2"/>
          <p:cNvSpPr>
            <a:spLocks noGrp="1" noChangeArrowheads="1"/>
          </p:cNvSpPr>
          <p:nvPr>
            <p:ph type="title"/>
          </p:nvPr>
        </p:nvSpPr>
        <p:spPr/>
        <p:txBody>
          <a:bodyPr/>
          <a:lstStyle/>
          <a:p>
            <a:r>
              <a:rPr lang="en-US" altLang="en-US"/>
              <a:t>Determining Chemical Formulas</a:t>
            </a:r>
          </a:p>
        </p:txBody>
      </p:sp>
      <p:graphicFrame>
        <p:nvGraphicFramePr>
          <p:cNvPr id="361475" name="Object 3"/>
          <p:cNvGraphicFramePr>
            <a:graphicFrameLocks noChangeAspect="1"/>
          </p:cNvGraphicFramePr>
          <p:nvPr/>
        </p:nvGraphicFramePr>
        <p:xfrm>
          <a:off x="101600" y="3233738"/>
          <a:ext cx="5568950" cy="973137"/>
        </p:xfrm>
        <a:graphic>
          <a:graphicData uri="http://schemas.openxmlformats.org/presentationml/2006/ole">
            <mc:AlternateContent xmlns:mc="http://schemas.openxmlformats.org/markup-compatibility/2006">
              <mc:Choice xmlns:v="urn:schemas-microsoft-com:vml" Requires="v">
                <p:oleObj spid="_x0000_s361483" name="Equation" r:id="rId4" imgW="7924680" imgH="1384200" progId="Equation.3">
                  <p:embed/>
                </p:oleObj>
              </mc:Choice>
              <mc:Fallback>
                <p:oleObj name="Equation" r:id="rId4" imgW="7924680" imgH="13842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00" y="3233738"/>
                        <a:ext cx="5568950" cy="973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1476" name="Object 4"/>
          <p:cNvGraphicFramePr>
            <a:graphicFrameLocks noChangeAspect="1"/>
          </p:cNvGraphicFramePr>
          <p:nvPr/>
        </p:nvGraphicFramePr>
        <p:xfrm>
          <a:off x="533400" y="4343400"/>
          <a:ext cx="4792663" cy="973138"/>
        </p:xfrm>
        <a:graphic>
          <a:graphicData uri="http://schemas.openxmlformats.org/presentationml/2006/ole">
            <mc:AlternateContent xmlns:mc="http://schemas.openxmlformats.org/markup-compatibility/2006">
              <mc:Choice xmlns:v="urn:schemas-microsoft-com:vml" Requires="v">
                <p:oleObj spid="_x0000_s361484" name="Equation" r:id="rId6" imgW="6819840" imgH="1384200" progId="Equation.3">
                  <p:embed/>
                </p:oleObj>
              </mc:Choice>
              <mc:Fallback>
                <p:oleObj name="Equation" r:id="rId6" imgW="6819840" imgH="13842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4343400"/>
                        <a:ext cx="4792663" cy="973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1477" name="Object 5"/>
          <p:cNvGraphicFramePr>
            <a:graphicFrameLocks noChangeAspect="1"/>
          </p:cNvGraphicFramePr>
          <p:nvPr/>
        </p:nvGraphicFramePr>
        <p:xfrm>
          <a:off x="220663" y="5503863"/>
          <a:ext cx="5480050" cy="973137"/>
        </p:xfrm>
        <a:graphic>
          <a:graphicData uri="http://schemas.openxmlformats.org/presentationml/2006/ole">
            <mc:AlternateContent xmlns:mc="http://schemas.openxmlformats.org/markup-compatibility/2006">
              <mc:Choice xmlns:v="urn:schemas-microsoft-com:vml" Requires="v">
                <p:oleObj spid="_x0000_s361485" name="Equation" r:id="rId8" imgW="7797600" imgH="1384200" progId="Equation.3">
                  <p:embed/>
                </p:oleObj>
              </mc:Choice>
              <mc:Fallback>
                <p:oleObj name="Equation" r:id="rId8" imgW="7797600" imgH="13842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663" y="5503863"/>
                        <a:ext cx="5480050" cy="973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1478" name="Text Box 6"/>
          <p:cNvSpPr txBox="1">
            <a:spLocks noChangeArrowheads="1"/>
          </p:cNvSpPr>
          <p:nvPr/>
        </p:nvSpPr>
        <p:spPr bwMode="auto">
          <a:xfrm>
            <a:off x="6096000" y="3429000"/>
            <a:ext cx="28956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0"/>
              </a:spcBef>
            </a:pPr>
            <a:r>
              <a:rPr lang="en-US" altLang="en-US" sz="2000" b="1">
                <a:solidFill>
                  <a:srgbClr val="376BB4"/>
                </a:solidFill>
                <a:latin typeface="Arial" charset="0"/>
              </a:rPr>
              <a:t>This isn’t quite a whole number ratio, but if we divide each number by the smallest of the three, a better ratio might emerge.</a:t>
            </a:r>
          </a:p>
        </p:txBody>
      </p:sp>
      <p:sp>
        <p:nvSpPr>
          <p:cNvPr id="361479" name="Rectangle 7"/>
          <p:cNvSpPr>
            <a:spLocks noChangeArrowheads="1"/>
          </p:cNvSpPr>
          <p:nvPr/>
        </p:nvSpPr>
        <p:spPr bwMode="auto">
          <a:xfrm>
            <a:off x="455613" y="1600200"/>
            <a:ext cx="7772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spcBef>
                <a:spcPct val="20000"/>
              </a:spcBef>
              <a:buClr>
                <a:srgbClr val="CBD990"/>
              </a:buClr>
              <a:buFontTx/>
              <a:buChar char="•"/>
            </a:pPr>
            <a:r>
              <a:rPr lang="en-US" altLang="en-US" sz="2800">
                <a:solidFill>
                  <a:srgbClr val="376BB4"/>
                </a:solidFill>
                <a:latin typeface="Arial" charset="0"/>
              </a:rPr>
              <a:t>Determining the empirical formula from the percent composition.</a:t>
            </a:r>
          </a:p>
          <a:p>
            <a:pPr lvl="1" eaLnBrk="0" hangingPunct="0">
              <a:spcBef>
                <a:spcPct val="20000"/>
              </a:spcBef>
              <a:buClr>
                <a:srgbClr val="CBD990"/>
              </a:buClr>
              <a:buFontTx/>
              <a:buChar char="–"/>
            </a:pPr>
            <a:r>
              <a:rPr lang="en-US" altLang="en-US">
                <a:solidFill>
                  <a:srgbClr val="376BB4"/>
                </a:solidFill>
                <a:latin typeface="Arial" charset="0"/>
              </a:rPr>
              <a:t>Our 100.0 grams of benzoic acid would contain:</a:t>
            </a:r>
          </a:p>
        </p:txBody>
      </p:sp>
      <p:sp useBgFill="1">
        <p:nvSpPr>
          <p:cNvPr id="361480" name="Text Box 8"/>
          <p:cNvSpPr txBox="1">
            <a:spLocks noChangeArrowheads="1"/>
          </p:cNvSpPr>
          <p:nvPr/>
        </p:nvSpPr>
        <p:spPr bwMode="auto">
          <a:xfrm>
            <a:off x="1295400" y="4572000"/>
            <a:ext cx="381000" cy="519113"/>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a:solidFill>
                  <a:srgbClr val="774027"/>
                </a:solidFill>
              </a:rPr>
              <a:t>H</a:t>
            </a:r>
          </a:p>
        </p:txBody>
      </p:sp>
      <p:sp useBgFill="1">
        <p:nvSpPr>
          <p:cNvPr id="361481" name="Text Box 9"/>
          <p:cNvSpPr txBox="1">
            <a:spLocks noChangeArrowheads="1"/>
          </p:cNvSpPr>
          <p:nvPr/>
        </p:nvSpPr>
        <p:spPr bwMode="auto">
          <a:xfrm>
            <a:off x="4038600" y="3429000"/>
            <a:ext cx="533400" cy="519113"/>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a:solidFill>
                  <a:srgbClr val="774027"/>
                </a:solidFill>
              </a:rPr>
              <a:t> </a:t>
            </a:r>
          </a:p>
        </p:txBody>
      </p:sp>
      <p:sp useBgFill="1">
        <p:nvSpPr>
          <p:cNvPr id="361482" name="Text Box 10"/>
          <p:cNvSpPr txBox="1">
            <a:spLocks noChangeArrowheads="1"/>
          </p:cNvSpPr>
          <p:nvPr/>
        </p:nvSpPr>
        <p:spPr bwMode="auto">
          <a:xfrm>
            <a:off x="4191000" y="5715000"/>
            <a:ext cx="533400" cy="519113"/>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a:solidFill>
                  <a:srgbClr val="774027"/>
                </a:solidFill>
              </a:rPr>
              <a:t> </a:t>
            </a: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61475"/>
                                        </p:tgtEl>
                                        <p:attrNameLst>
                                          <p:attrName>style.visibility</p:attrName>
                                        </p:attrNameLst>
                                      </p:cBhvr>
                                      <p:to>
                                        <p:strVal val="visible"/>
                                      </p:to>
                                    </p:set>
                                    <p:animEffect transition="in" filter="dissolve">
                                      <p:cBhvr>
                                        <p:cTn id="7" dur="500"/>
                                        <p:tgtEl>
                                          <p:spTgt spid="3614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61476"/>
                                        </p:tgtEl>
                                        <p:attrNameLst>
                                          <p:attrName>style.visibility</p:attrName>
                                        </p:attrNameLst>
                                      </p:cBhvr>
                                      <p:to>
                                        <p:strVal val="visible"/>
                                      </p:to>
                                    </p:set>
                                    <p:animEffect transition="in" filter="dissolve">
                                      <p:cBhvr>
                                        <p:cTn id="12" dur="500"/>
                                        <p:tgtEl>
                                          <p:spTgt spid="361476"/>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36148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nodeType="clickEffect">
                                  <p:stCondLst>
                                    <p:cond delay="0"/>
                                  </p:stCondLst>
                                  <p:childTnLst>
                                    <p:set>
                                      <p:cBhvr>
                                        <p:cTn id="18" dur="1" fill="hold">
                                          <p:stCondLst>
                                            <p:cond delay="0"/>
                                          </p:stCondLst>
                                        </p:cTn>
                                        <p:tgtEl>
                                          <p:spTgt spid="361477"/>
                                        </p:tgtEl>
                                        <p:attrNameLst>
                                          <p:attrName>style.visibility</p:attrName>
                                        </p:attrNameLst>
                                      </p:cBhvr>
                                      <p:to>
                                        <p:strVal val="visible"/>
                                      </p:to>
                                    </p:set>
                                    <p:animEffect transition="in" filter="dissolve">
                                      <p:cBhvr>
                                        <p:cTn id="19" dur="500"/>
                                        <p:tgtEl>
                                          <p:spTgt spid="36147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61478"/>
                                        </p:tgtEl>
                                        <p:attrNameLst>
                                          <p:attrName>style.visibility</p:attrName>
                                        </p:attrNameLst>
                                      </p:cBhvr>
                                      <p:to>
                                        <p:strVal val="visible"/>
                                      </p:to>
                                    </p:set>
                                    <p:animEffect transition="in" filter="dissolve">
                                      <p:cBhvr>
                                        <p:cTn id="24" dur="500"/>
                                        <p:tgtEl>
                                          <p:spTgt spid="361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8" grpId="0" autoUpdateAnimBg="0"/>
      <p:bldP spid="361480"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ltLang="en-US"/>
              <a:t>Copyright </a:t>
            </a:r>
            <a:r>
              <a:rPr lang="en-US" altLang="en-US">
                <a:cs typeface="Arial" charset="0"/>
              </a:rPr>
              <a:t>© Houghton Mifflin Company.All rights reserved.</a:t>
            </a:r>
            <a:endParaRPr lang="en-US" altLang="en-US" sz="1400">
              <a:latin typeface="Times New Roman" pitchFamily="18" charset="0"/>
            </a:endParaRPr>
          </a:p>
        </p:txBody>
      </p:sp>
      <p:sp>
        <p:nvSpPr>
          <p:cNvPr id="9" name="Slide Number Placeholder 4"/>
          <p:cNvSpPr>
            <a:spLocks noGrp="1"/>
          </p:cNvSpPr>
          <p:nvPr>
            <p:ph type="sldNum" sz="quarter" idx="11"/>
          </p:nvPr>
        </p:nvSpPr>
        <p:spPr/>
        <p:txBody>
          <a:bodyPr/>
          <a:lstStyle/>
          <a:p>
            <a:r>
              <a:rPr lang="en-US" altLang="en-US"/>
              <a:t>Presentation of Lecture Outlines,</a:t>
            </a:r>
            <a:r>
              <a:rPr lang="en-US" altLang="en-US" i="0"/>
              <a:t> 3</a:t>
            </a:r>
            <a:r>
              <a:rPr lang="en-US" altLang="en-US" i="0">
                <a:cs typeface="Arial" charset="0"/>
              </a:rPr>
              <a:t>–</a:t>
            </a:r>
            <a:fld id="{20228DCB-F02A-4AEF-B0D2-FC109820F8E1}" type="slidenum">
              <a:rPr lang="en-US" altLang="en-US" i="0"/>
              <a:pPr/>
              <a:t>21</a:t>
            </a:fld>
            <a:endParaRPr lang="en-US" altLang="en-US" i="0"/>
          </a:p>
        </p:txBody>
      </p:sp>
      <p:sp>
        <p:nvSpPr>
          <p:cNvPr id="363522" name="Rectangle 2"/>
          <p:cNvSpPr>
            <a:spLocks noGrp="1" noChangeArrowheads="1"/>
          </p:cNvSpPr>
          <p:nvPr>
            <p:ph type="title"/>
          </p:nvPr>
        </p:nvSpPr>
        <p:spPr/>
        <p:txBody>
          <a:bodyPr/>
          <a:lstStyle/>
          <a:p>
            <a:r>
              <a:rPr lang="en-US" altLang="en-US"/>
              <a:t>Determining Chemical Formulas</a:t>
            </a:r>
          </a:p>
        </p:txBody>
      </p:sp>
      <p:sp>
        <p:nvSpPr>
          <p:cNvPr id="363523" name="Rectangle 3"/>
          <p:cNvSpPr>
            <a:spLocks noGrp="1" noChangeArrowheads="1"/>
          </p:cNvSpPr>
          <p:nvPr>
            <p:ph type="body" idx="1"/>
          </p:nvPr>
        </p:nvSpPr>
        <p:spPr>
          <a:xfrm>
            <a:off x="455613" y="1600200"/>
            <a:ext cx="7772400" cy="1371600"/>
          </a:xfrm>
        </p:spPr>
        <p:txBody>
          <a:bodyPr/>
          <a:lstStyle/>
          <a:p>
            <a:pPr>
              <a:lnSpc>
                <a:spcPct val="90000"/>
              </a:lnSpc>
            </a:pPr>
            <a:r>
              <a:rPr lang="en-US" altLang="en-US"/>
              <a:t>Determining the empirical formula from the percent composition.</a:t>
            </a:r>
          </a:p>
          <a:p>
            <a:pPr lvl="1">
              <a:lnSpc>
                <a:spcPct val="90000"/>
              </a:lnSpc>
            </a:pPr>
            <a:r>
              <a:rPr lang="en-US" altLang="en-US"/>
              <a:t>Our 100.0 grams of benzoic acid would contain:</a:t>
            </a:r>
          </a:p>
        </p:txBody>
      </p:sp>
      <p:graphicFrame>
        <p:nvGraphicFramePr>
          <p:cNvPr id="363524" name="Object 4"/>
          <p:cNvGraphicFramePr>
            <a:graphicFrameLocks noChangeAspect="1"/>
          </p:cNvGraphicFramePr>
          <p:nvPr/>
        </p:nvGraphicFramePr>
        <p:xfrm>
          <a:off x="739775" y="3505200"/>
          <a:ext cx="4291013" cy="400050"/>
        </p:xfrm>
        <a:graphic>
          <a:graphicData uri="http://schemas.openxmlformats.org/presentationml/2006/ole">
            <mc:AlternateContent xmlns:mc="http://schemas.openxmlformats.org/markup-compatibility/2006">
              <mc:Choice xmlns:v="urn:schemas-microsoft-com:vml" Requires="v">
                <p:oleObj spid="_x0000_s363528" name="Equation" r:id="rId4" imgW="6108480" imgH="571320" progId="Equation.3">
                  <p:embed/>
                </p:oleObj>
              </mc:Choice>
              <mc:Fallback>
                <p:oleObj name="Equation" r:id="rId4" imgW="6108480" imgH="57132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775" y="3505200"/>
                        <a:ext cx="4291013"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3525" name="Object 5"/>
          <p:cNvGraphicFramePr>
            <a:graphicFrameLocks noChangeAspect="1"/>
          </p:cNvGraphicFramePr>
          <p:nvPr/>
        </p:nvGraphicFramePr>
        <p:xfrm>
          <a:off x="933450" y="4343400"/>
          <a:ext cx="3954463" cy="401638"/>
        </p:xfrm>
        <a:graphic>
          <a:graphicData uri="http://schemas.openxmlformats.org/presentationml/2006/ole">
            <mc:AlternateContent xmlns:mc="http://schemas.openxmlformats.org/markup-compatibility/2006">
              <mc:Choice xmlns:v="urn:schemas-microsoft-com:vml" Requires="v">
                <p:oleObj spid="_x0000_s363529" name="Equation" r:id="rId6" imgW="5626080" imgH="571320" progId="Equation.3">
                  <p:embed/>
                </p:oleObj>
              </mc:Choice>
              <mc:Fallback>
                <p:oleObj name="Equation" r:id="rId6" imgW="5626080" imgH="57132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3450" y="4343400"/>
                        <a:ext cx="3954463" cy="401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3526" name="Object 6"/>
          <p:cNvGraphicFramePr>
            <a:graphicFrameLocks noChangeAspect="1"/>
          </p:cNvGraphicFramePr>
          <p:nvPr/>
        </p:nvGraphicFramePr>
        <p:xfrm>
          <a:off x="582613" y="5029200"/>
          <a:ext cx="4756150" cy="401638"/>
        </p:xfrm>
        <a:graphic>
          <a:graphicData uri="http://schemas.openxmlformats.org/presentationml/2006/ole">
            <mc:AlternateContent xmlns:mc="http://schemas.openxmlformats.org/markup-compatibility/2006">
              <mc:Choice xmlns:v="urn:schemas-microsoft-com:vml" Requires="v">
                <p:oleObj spid="_x0000_s363530" name="Equation" r:id="rId8" imgW="6769080" imgH="571320" progId="Equation.3">
                  <p:embed/>
                </p:oleObj>
              </mc:Choice>
              <mc:Fallback>
                <p:oleObj name="Equation" r:id="rId8" imgW="6769080" imgH="57132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2613" y="5029200"/>
                        <a:ext cx="4756150" cy="401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3527" name="Text Box 7"/>
          <p:cNvSpPr txBox="1">
            <a:spLocks noChangeArrowheads="1"/>
          </p:cNvSpPr>
          <p:nvPr/>
        </p:nvSpPr>
        <p:spPr bwMode="auto">
          <a:xfrm>
            <a:off x="6138863" y="3471863"/>
            <a:ext cx="22860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0"/>
              </a:spcBef>
            </a:pPr>
            <a:r>
              <a:rPr lang="en-US" altLang="en-US" sz="2000">
                <a:solidFill>
                  <a:srgbClr val="376BB4"/>
                </a:solidFill>
                <a:latin typeface="Arial" charset="0"/>
              </a:rPr>
              <a:t>now it’s not too difficult to See that the smallest whole number ratio is  7:6:2.</a:t>
            </a:r>
          </a:p>
          <a:p>
            <a:pPr algn="l" eaLnBrk="0" hangingPunct="0">
              <a:spcBef>
                <a:spcPct val="0"/>
              </a:spcBef>
            </a:pPr>
            <a:r>
              <a:rPr lang="en-US" altLang="en-US" sz="2000">
                <a:solidFill>
                  <a:srgbClr val="376BB4"/>
                </a:solidFill>
                <a:latin typeface="Arial" charset="0"/>
              </a:rPr>
              <a:t>The empirical formula is   </a:t>
            </a:r>
            <a:r>
              <a:rPr lang="en-US" altLang="en-US" sz="2000" b="1">
                <a:solidFill>
                  <a:srgbClr val="376BB4"/>
                </a:solidFill>
                <a:latin typeface="Arial" charset="0"/>
              </a:rPr>
              <a:t>C</a:t>
            </a:r>
            <a:r>
              <a:rPr lang="en-US" altLang="en-US" sz="2000" b="1" baseline="-25000">
                <a:solidFill>
                  <a:srgbClr val="376BB4"/>
                </a:solidFill>
                <a:latin typeface="Arial" charset="0"/>
              </a:rPr>
              <a:t>7</a:t>
            </a:r>
            <a:r>
              <a:rPr lang="en-US" altLang="en-US" sz="2000" b="1">
                <a:solidFill>
                  <a:srgbClr val="376BB4"/>
                </a:solidFill>
                <a:latin typeface="Arial" charset="0"/>
              </a:rPr>
              <a:t>H</a:t>
            </a:r>
            <a:r>
              <a:rPr lang="en-US" altLang="en-US" sz="2000" b="1" baseline="-25000">
                <a:solidFill>
                  <a:srgbClr val="376BB4"/>
                </a:solidFill>
                <a:latin typeface="Arial" charset="0"/>
              </a:rPr>
              <a:t>6</a:t>
            </a:r>
            <a:r>
              <a:rPr lang="en-US" altLang="en-US" sz="2000" b="1">
                <a:solidFill>
                  <a:srgbClr val="376BB4"/>
                </a:solidFill>
                <a:latin typeface="Arial" charset="0"/>
              </a:rPr>
              <a:t>O</a:t>
            </a:r>
            <a:r>
              <a:rPr lang="en-US" altLang="en-US" sz="2000" b="1" baseline="-25000">
                <a:solidFill>
                  <a:srgbClr val="376BB4"/>
                </a:solidFill>
                <a:latin typeface="Arial" charset="0"/>
              </a:rPr>
              <a:t>2</a:t>
            </a:r>
            <a:r>
              <a:rPr lang="en-US" altLang="en-US" sz="2000" b="1">
                <a:solidFill>
                  <a:srgbClr val="376BB4"/>
                </a:solidFill>
                <a:latin typeface="Arial" charset="0"/>
              </a:rPr>
              <a:t> .</a:t>
            </a:r>
            <a:endParaRPr lang="en-US" altLang="en-US" sz="2000" b="1" baseline="-25000">
              <a:solidFill>
                <a:srgbClr val="376BB4"/>
              </a:solidFill>
              <a:latin typeface="Arial" charset="0"/>
            </a:endParaRP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63524"/>
                                        </p:tgtEl>
                                        <p:attrNameLst>
                                          <p:attrName>style.visibility</p:attrName>
                                        </p:attrNameLst>
                                      </p:cBhvr>
                                      <p:to>
                                        <p:strVal val="visible"/>
                                      </p:to>
                                    </p:set>
                                    <p:animEffect transition="in" filter="dissolve">
                                      <p:cBhvr>
                                        <p:cTn id="7" dur="500"/>
                                        <p:tgtEl>
                                          <p:spTgt spid="3635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63525"/>
                                        </p:tgtEl>
                                        <p:attrNameLst>
                                          <p:attrName>style.visibility</p:attrName>
                                        </p:attrNameLst>
                                      </p:cBhvr>
                                      <p:to>
                                        <p:strVal val="visible"/>
                                      </p:to>
                                    </p:set>
                                    <p:animEffect transition="in" filter="dissolve">
                                      <p:cBhvr>
                                        <p:cTn id="12" dur="500"/>
                                        <p:tgtEl>
                                          <p:spTgt spid="3635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63526"/>
                                        </p:tgtEl>
                                        <p:attrNameLst>
                                          <p:attrName>style.visibility</p:attrName>
                                        </p:attrNameLst>
                                      </p:cBhvr>
                                      <p:to>
                                        <p:strVal val="visible"/>
                                      </p:to>
                                    </p:set>
                                    <p:animEffect transition="in" filter="dissolve">
                                      <p:cBhvr>
                                        <p:cTn id="17" dur="500"/>
                                        <p:tgtEl>
                                          <p:spTgt spid="3635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63527"/>
                                        </p:tgtEl>
                                        <p:attrNameLst>
                                          <p:attrName>style.visibility</p:attrName>
                                        </p:attrNameLst>
                                      </p:cBhvr>
                                      <p:to>
                                        <p:strVal val="visible"/>
                                      </p:to>
                                    </p:set>
                                    <p:animEffect transition="in" filter="dissolve">
                                      <p:cBhvr>
                                        <p:cTn id="22" dur="500"/>
                                        <p:tgtEl>
                                          <p:spTgt spid="3635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7"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Copyright </a:t>
            </a:r>
            <a:r>
              <a:rPr lang="en-US" altLang="en-US">
                <a:cs typeface="Arial" charset="0"/>
              </a:rPr>
              <a:t>© Houghton Mifflin Company.All rights reserved.</a:t>
            </a:r>
            <a:endParaRPr lang="en-US" altLang="en-US" sz="1400">
              <a:latin typeface="Times New Roman" pitchFamily="18" charset="0"/>
            </a:endParaRPr>
          </a:p>
        </p:txBody>
      </p:sp>
      <p:sp>
        <p:nvSpPr>
          <p:cNvPr id="5" name="Slide Number Placeholder 4"/>
          <p:cNvSpPr>
            <a:spLocks noGrp="1"/>
          </p:cNvSpPr>
          <p:nvPr>
            <p:ph type="sldNum" sz="quarter" idx="11"/>
          </p:nvPr>
        </p:nvSpPr>
        <p:spPr/>
        <p:txBody>
          <a:bodyPr/>
          <a:lstStyle/>
          <a:p>
            <a:r>
              <a:rPr lang="en-US" altLang="en-US"/>
              <a:t>Presentation of Lecture Outlines,</a:t>
            </a:r>
            <a:r>
              <a:rPr lang="en-US" altLang="en-US" i="0"/>
              <a:t> 3</a:t>
            </a:r>
            <a:r>
              <a:rPr lang="en-US" altLang="en-US" i="0">
                <a:cs typeface="Arial" charset="0"/>
              </a:rPr>
              <a:t>–</a:t>
            </a:r>
            <a:fld id="{F075AB8B-2917-43D4-8880-F795548FF491}" type="slidenum">
              <a:rPr lang="en-US" altLang="en-US" i="0"/>
              <a:pPr/>
              <a:t>22</a:t>
            </a:fld>
            <a:endParaRPr lang="en-US" altLang="en-US" i="0"/>
          </a:p>
        </p:txBody>
      </p:sp>
      <p:sp>
        <p:nvSpPr>
          <p:cNvPr id="365570" name="Rectangle 2"/>
          <p:cNvSpPr>
            <a:spLocks noGrp="1" noChangeArrowheads="1"/>
          </p:cNvSpPr>
          <p:nvPr>
            <p:ph type="title"/>
          </p:nvPr>
        </p:nvSpPr>
        <p:spPr/>
        <p:txBody>
          <a:bodyPr/>
          <a:lstStyle/>
          <a:p>
            <a:r>
              <a:rPr lang="en-US" altLang="en-US"/>
              <a:t>Determining Chemical Formulas</a:t>
            </a:r>
          </a:p>
        </p:txBody>
      </p:sp>
      <p:sp>
        <p:nvSpPr>
          <p:cNvPr id="365571" name="Rectangle 3"/>
          <p:cNvSpPr>
            <a:spLocks noGrp="1" noChangeArrowheads="1"/>
          </p:cNvSpPr>
          <p:nvPr>
            <p:ph type="body" idx="1"/>
          </p:nvPr>
        </p:nvSpPr>
        <p:spPr/>
        <p:txBody>
          <a:bodyPr/>
          <a:lstStyle/>
          <a:p>
            <a:r>
              <a:rPr lang="en-US" altLang="en-US"/>
              <a:t>Determining the molecular formula from the empirical formula.</a:t>
            </a:r>
          </a:p>
          <a:p>
            <a:pPr lvl="1"/>
            <a:r>
              <a:rPr lang="en-US" altLang="en-US"/>
              <a:t>An empirical formula gives only the smallest whole-number ratio of atoms in a formula.</a:t>
            </a:r>
          </a:p>
          <a:p>
            <a:pPr lvl="1"/>
            <a:r>
              <a:rPr lang="en-US" altLang="en-US"/>
              <a:t>The molecular formula should be a multiple of the empirical formula (since both have the same percent composition).</a:t>
            </a:r>
          </a:p>
          <a:p>
            <a:pPr lvl="1"/>
            <a:r>
              <a:rPr lang="en-US" altLang="en-US"/>
              <a:t>To determine the molecular formula, we must know the molecular weight of the compound.</a:t>
            </a:r>
          </a:p>
        </p:txBody>
      </p:sp>
    </p:spTree>
  </p:cSld>
  <p:clrMapOvr>
    <a:masterClrMapping/>
  </p:clrMapOvr>
  <p:transition spd="med">
    <p:dissolv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Copyright </a:t>
            </a:r>
            <a:r>
              <a:rPr lang="en-US" altLang="en-US">
                <a:cs typeface="Arial" charset="0"/>
              </a:rPr>
              <a:t>© Houghton Mifflin Company.All rights reserved.</a:t>
            </a:r>
            <a:endParaRPr lang="en-US" altLang="en-US" sz="1400">
              <a:latin typeface="Times New Roman" pitchFamily="18" charset="0"/>
            </a:endParaRPr>
          </a:p>
        </p:txBody>
      </p:sp>
      <p:sp>
        <p:nvSpPr>
          <p:cNvPr id="6" name="Slide Number Placeholder 4"/>
          <p:cNvSpPr>
            <a:spLocks noGrp="1"/>
          </p:cNvSpPr>
          <p:nvPr>
            <p:ph type="sldNum" sz="quarter" idx="11"/>
          </p:nvPr>
        </p:nvSpPr>
        <p:spPr/>
        <p:txBody>
          <a:bodyPr/>
          <a:lstStyle/>
          <a:p>
            <a:r>
              <a:rPr lang="en-US" altLang="en-US"/>
              <a:t>Presentation of Lecture Outlines,</a:t>
            </a:r>
            <a:r>
              <a:rPr lang="en-US" altLang="en-US" i="0"/>
              <a:t> 3</a:t>
            </a:r>
            <a:r>
              <a:rPr lang="en-US" altLang="en-US" i="0">
                <a:cs typeface="Arial" charset="0"/>
              </a:rPr>
              <a:t>–</a:t>
            </a:r>
            <a:fld id="{206A0E74-C9E3-4ACF-9DE4-07AAD1C750B9}" type="slidenum">
              <a:rPr lang="en-US" altLang="en-US" i="0"/>
              <a:pPr/>
              <a:t>23</a:t>
            </a:fld>
            <a:endParaRPr lang="en-US" altLang="en-US" i="0"/>
          </a:p>
        </p:txBody>
      </p:sp>
      <p:sp>
        <p:nvSpPr>
          <p:cNvPr id="367618" name="Rectangle 2"/>
          <p:cNvSpPr>
            <a:spLocks noGrp="1" noChangeArrowheads="1"/>
          </p:cNvSpPr>
          <p:nvPr>
            <p:ph type="title"/>
          </p:nvPr>
        </p:nvSpPr>
        <p:spPr/>
        <p:txBody>
          <a:bodyPr/>
          <a:lstStyle/>
          <a:p>
            <a:r>
              <a:rPr lang="en-US" altLang="en-US"/>
              <a:t>Determining Chemical Formulas</a:t>
            </a:r>
          </a:p>
        </p:txBody>
      </p:sp>
      <p:sp>
        <p:nvSpPr>
          <p:cNvPr id="367619" name="Rectangle 3"/>
          <p:cNvSpPr>
            <a:spLocks noGrp="1" noChangeArrowheads="1"/>
          </p:cNvSpPr>
          <p:nvPr>
            <p:ph type="body" idx="1"/>
          </p:nvPr>
        </p:nvSpPr>
        <p:spPr/>
        <p:txBody>
          <a:bodyPr/>
          <a:lstStyle/>
          <a:p>
            <a:r>
              <a:rPr lang="en-US" altLang="en-US"/>
              <a:t>Determining the molecular formula from the empirical formula.</a:t>
            </a:r>
          </a:p>
          <a:p>
            <a:pPr lvl="1"/>
            <a:r>
              <a:rPr lang="en-US" altLang="en-US"/>
              <a:t>For example, suppose the empirical formula of a compound is CH</a:t>
            </a:r>
            <a:r>
              <a:rPr lang="en-US" altLang="en-US" baseline="-25000"/>
              <a:t>2</a:t>
            </a:r>
            <a:r>
              <a:rPr lang="en-US" altLang="en-US"/>
              <a:t>O and its molecular weight is 60.0 g/mol.</a:t>
            </a:r>
          </a:p>
          <a:p>
            <a:pPr lvl="1"/>
            <a:r>
              <a:rPr lang="en-US" altLang="en-US"/>
              <a:t>The molar weight of the empirical formula (the empirical weight) is only 30.0 g/mol.</a:t>
            </a:r>
          </a:p>
          <a:p>
            <a:pPr lvl="1"/>
            <a:r>
              <a:rPr lang="en-US" altLang="en-US"/>
              <a:t>This would imply that the molecular formula is actually the empirical formula doubled, or</a:t>
            </a:r>
          </a:p>
        </p:txBody>
      </p:sp>
      <p:sp>
        <p:nvSpPr>
          <p:cNvPr id="367620" name="Text Box 4"/>
          <p:cNvSpPr txBox="1">
            <a:spLocks noChangeArrowheads="1"/>
          </p:cNvSpPr>
          <p:nvPr/>
        </p:nvSpPr>
        <p:spPr bwMode="auto">
          <a:xfrm>
            <a:off x="3736975" y="5791200"/>
            <a:ext cx="17097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0"/>
              </a:spcBef>
            </a:pPr>
            <a:r>
              <a:rPr lang="en-US" altLang="en-US" sz="3600" b="1">
                <a:solidFill>
                  <a:srgbClr val="376BB4"/>
                </a:solidFill>
                <a:latin typeface="Arial" charset="0"/>
              </a:rPr>
              <a:t>C</a:t>
            </a:r>
            <a:r>
              <a:rPr lang="en-US" altLang="en-US" sz="3600" b="1" baseline="-25000">
                <a:solidFill>
                  <a:srgbClr val="376BB4"/>
                </a:solidFill>
                <a:latin typeface="Arial" charset="0"/>
              </a:rPr>
              <a:t>2</a:t>
            </a:r>
            <a:r>
              <a:rPr lang="en-US" altLang="en-US" sz="3600" b="1">
                <a:solidFill>
                  <a:srgbClr val="376BB4"/>
                </a:solidFill>
                <a:latin typeface="Arial" charset="0"/>
              </a:rPr>
              <a:t>H</a:t>
            </a:r>
            <a:r>
              <a:rPr lang="en-US" altLang="en-US" sz="3600" b="1" baseline="-25000">
                <a:solidFill>
                  <a:srgbClr val="376BB4"/>
                </a:solidFill>
                <a:latin typeface="Arial" charset="0"/>
              </a:rPr>
              <a:t>4</a:t>
            </a:r>
            <a:r>
              <a:rPr lang="en-US" altLang="en-US" sz="3600" b="1">
                <a:solidFill>
                  <a:srgbClr val="376BB4"/>
                </a:solidFill>
                <a:latin typeface="Arial" charset="0"/>
              </a:rPr>
              <a:t>O</a:t>
            </a:r>
            <a:r>
              <a:rPr lang="en-US" altLang="en-US" sz="3600" b="1" baseline="-25000">
                <a:solidFill>
                  <a:srgbClr val="376BB4"/>
                </a:solidFill>
                <a:latin typeface="Arial" charset="0"/>
              </a:rPr>
              <a:t>2</a:t>
            </a: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7620"/>
                                        </p:tgtEl>
                                        <p:attrNameLst>
                                          <p:attrName>style.visibility</p:attrName>
                                        </p:attrNameLst>
                                      </p:cBhvr>
                                      <p:to>
                                        <p:strVal val="visible"/>
                                      </p:to>
                                    </p:set>
                                    <p:animEffect transition="in" filter="dissolve">
                                      <p:cBhvr>
                                        <p:cTn id="7" dur="500"/>
                                        <p:tgtEl>
                                          <p:spTgt spid="367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20"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3"/>
          <p:cNvSpPr>
            <a:spLocks noGrp="1"/>
          </p:cNvSpPr>
          <p:nvPr>
            <p:ph type="ftr" sz="quarter" idx="10"/>
          </p:nvPr>
        </p:nvSpPr>
        <p:spPr/>
        <p:txBody>
          <a:bodyPr/>
          <a:lstStyle/>
          <a:p>
            <a:r>
              <a:rPr lang="en-US" altLang="en-US"/>
              <a:t>Copyright </a:t>
            </a:r>
            <a:r>
              <a:rPr lang="en-US" altLang="en-US">
                <a:cs typeface="Arial" charset="0"/>
              </a:rPr>
              <a:t>© Houghton Mifflin Company.All rights reserved.</a:t>
            </a:r>
            <a:endParaRPr lang="en-US" altLang="en-US" sz="1400">
              <a:latin typeface="Times New Roman" pitchFamily="18" charset="0"/>
            </a:endParaRPr>
          </a:p>
        </p:txBody>
      </p:sp>
      <p:sp>
        <p:nvSpPr>
          <p:cNvPr id="23" name="Slide Number Placeholder 4"/>
          <p:cNvSpPr>
            <a:spLocks noGrp="1"/>
          </p:cNvSpPr>
          <p:nvPr>
            <p:ph type="sldNum" sz="quarter" idx="11"/>
          </p:nvPr>
        </p:nvSpPr>
        <p:spPr/>
        <p:txBody>
          <a:bodyPr/>
          <a:lstStyle/>
          <a:p>
            <a:r>
              <a:rPr lang="en-US" altLang="en-US"/>
              <a:t>Presentation of Lecture Outlines,</a:t>
            </a:r>
            <a:r>
              <a:rPr lang="en-US" altLang="en-US" i="0"/>
              <a:t> 3</a:t>
            </a:r>
            <a:r>
              <a:rPr lang="en-US" altLang="en-US" i="0">
                <a:cs typeface="Arial" charset="0"/>
              </a:rPr>
              <a:t>–</a:t>
            </a:r>
            <a:fld id="{3AFC3147-B0BD-4033-8CE0-31EC0170C937}" type="slidenum">
              <a:rPr lang="en-US" altLang="en-US" i="0"/>
              <a:pPr/>
              <a:t>24</a:t>
            </a:fld>
            <a:endParaRPr lang="en-US" altLang="en-US" i="0"/>
          </a:p>
        </p:txBody>
      </p:sp>
      <p:sp>
        <p:nvSpPr>
          <p:cNvPr id="339970" name="Rectangle 2"/>
          <p:cNvSpPr>
            <a:spLocks noGrp="1" noChangeArrowheads="1"/>
          </p:cNvSpPr>
          <p:nvPr>
            <p:ph type="title"/>
          </p:nvPr>
        </p:nvSpPr>
        <p:spPr>
          <a:xfrm>
            <a:off x="457200" y="0"/>
            <a:ext cx="8229600" cy="1143000"/>
          </a:xfrm>
        </p:spPr>
        <p:txBody>
          <a:bodyPr/>
          <a:lstStyle/>
          <a:p>
            <a:r>
              <a:rPr lang="en-US" altLang="en-US"/>
              <a:t>Percent Composition </a:t>
            </a:r>
          </a:p>
        </p:txBody>
      </p:sp>
      <p:sp>
        <p:nvSpPr>
          <p:cNvPr id="339971" name="Rectangle 3"/>
          <p:cNvSpPr>
            <a:spLocks noGrp="1" noChangeArrowheads="1"/>
          </p:cNvSpPr>
          <p:nvPr>
            <p:ph type="body" idx="1"/>
          </p:nvPr>
        </p:nvSpPr>
        <p:spPr>
          <a:xfrm>
            <a:off x="381000" y="1371600"/>
            <a:ext cx="8229600" cy="685800"/>
          </a:xfrm>
        </p:spPr>
        <p:txBody>
          <a:bodyPr/>
          <a:lstStyle/>
          <a:p>
            <a:pPr algn="ctr">
              <a:lnSpc>
                <a:spcPct val="80000"/>
              </a:lnSpc>
              <a:buFontTx/>
              <a:buNone/>
            </a:pPr>
            <a:r>
              <a:rPr lang="en-US" altLang="en-US" sz="2400">
                <a:solidFill>
                  <a:schemeClr val="tx1"/>
                </a:solidFill>
              </a:rPr>
              <a:t>What is the Empirical Formula if the % composition is 40.0% C, 6.7% H, and 53.3% O?</a:t>
            </a:r>
          </a:p>
        </p:txBody>
      </p:sp>
      <p:sp>
        <p:nvSpPr>
          <p:cNvPr id="339972" name="Text Box 4"/>
          <p:cNvSpPr txBox="1">
            <a:spLocks noChangeArrowheads="1"/>
          </p:cNvSpPr>
          <p:nvPr/>
        </p:nvSpPr>
        <p:spPr bwMode="auto">
          <a:xfrm>
            <a:off x="381000" y="2209800"/>
            <a:ext cx="510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40.0 g C -------------- =  3.33 moles C</a:t>
            </a:r>
          </a:p>
        </p:txBody>
      </p:sp>
      <p:sp>
        <p:nvSpPr>
          <p:cNvPr id="339973" name="Text Box 5"/>
          <p:cNvSpPr txBox="1">
            <a:spLocks noChangeArrowheads="1"/>
          </p:cNvSpPr>
          <p:nvPr/>
        </p:nvSpPr>
        <p:spPr bwMode="auto">
          <a:xfrm>
            <a:off x="1600200" y="243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12.011g C</a:t>
            </a:r>
          </a:p>
        </p:txBody>
      </p:sp>
      <p:sp>
        <p:nvSpPr>
          <p:cNvPr id="339974" name="Text Box 6"/>
          <p:cNvSpPr txBox="1">
            <a:spLocks noChangeArrowheads="1"/>
          </p:cNvSpPr>
          <p:nvPr/>
        </p:nvSpPr>
        <p:spPr bwMode="auto">
          <a:xfrm>
            <a:off x="1752600" y="19812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1 mole C</a:t>
            </a:r>
          </a:p>
        </p:txBody>
      </p:sp>
      <p:sp>
        <p:nvSpPr>
          <p:cNvPr id="339975" name="Text Box 7"/>
          <p:cNvSpPr txBox="1">
            <a:spLocks noChangeArrowheads="1"/>
          </p:cNvSpPr>
          <p:nvPr/>
        </p:nvSpPr>
        <p:spPr bwMode="auto">
          <a:xfrm>
            <a:off x="381000" y="3276600"/>
            <a:ext cx="586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6.7 g H -------------- =  6.64 moles H</a:t>
            </a:r>
          </a:p>
        </p:txBody>
      </p:sp>
      <p:sp>
        <p:nvSpPr>
          <p:cNvPr id="339976" name="Text Box 8"/>
          <p:cNvSpPr txBox="1">
            <a:spLocks noChangeArrowheads="1"/>
          </p:cNvSpPr>
          <p:nvPr/>
        </p:nvSpPr>
        <p:spPr bwMode="auto">
          <a:xfrm>
            <a:off x="1447800" y="3505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1.0079g H</a:t>
            </a:r>
          </a:p>
        </p:txBody>
      </p:sp>
      <p:sp>
        <p:nvSpPr>
          <p:cNvPr id="339977" name="Text Box 9"/>
          <p:cNvSpPr txBox="1">
            <a:spLocks noChangeArrowheads="1"/>
          </p:cNvSpPr>
          <p:nvPr/>
        </p:nvSpPr>
        <p:spPr bwMode="auto">
          <a:xfrm>
            <a:off x="1524000" y="31242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1 mole H</a:t>
            </a:r>
          </a:p>
        </p:txBody>
      </p:sp>
      <p:sp>
        <p:nvSpPr>
          <p:cNvPr id="339978" name="Text Box 10"/>
          <p:cNvSpPr txBox="1">
            <a:spLocks noChangeArrowheads="1"/>
          </p:cNvSpPr>
          <p:nvPr/>
        </p:nvSpPr>
        <p:spPr bwMode="auto">
          <a:xfrm>
            <a:off x="533400" y="4267200"/>
            <a:ext cx="510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53.3 g O ------------- = 3.33 moles O</a:t>
            </a:r>
          </a:p>
        </p:txBody>
      </p:sp>
      <p:sp>
        <p:nvSpPr>
          <p:cNvPr id="339979" name="Text Box 11"/>
          <p:cNvSpPr txBox="1">
            <a:spLocks noChangeArrowheads="1"/>
          </p:cNvSpPr>
          <p:nvPr/>
        </p:nvSpPr>
        <p:spPr bwMode="auto">
          <a:xfrm>
            <a:off x="1752600" y="4495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15.999g O</a:t>
            </a:r>
          </a:p>
        </p:txBody>
      </p:sp>
      <p:sp>
        <p:nvSpPr>
          <p:cNvPr id="339980" name="Text Box 12"/>
          <p:cNvSpPr txBox="1">
            <a:spLocks noChangeArrowheads="1"/>
          </p:cNvSpPr>
          <p:nvPr/>
        </p:nvSpPr>
        <p:spPr bwMode="auto">
          <a:xfrm>
            <a:off x="1752600" y="40386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1 mole O</a:t>
            </a:r>
          </a:p>
        </p:txBody>
      </p:sp>
      <p:sp>
        <p:nvSpPr>
          <p:cNvPr id="339981" name="Text Box 13"/>
          <p:cNvSpPr txBox="1">
            <a:spLocks noChangeArrowheads="1"/>
          </p:cNvSpPr>
          <p:nvPr/>
        </p:nvSpPr>
        <p:spPr bwMode="auto">
          <a:xfrm>
            <a:off x="5562600" y="2057400"/>
            <a:ext cx="1295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u="sng">
                <a:latin typeface="Arial" charset="0"/>
              </a:rPr>
              <a:t>3.33</a:t>
            </a:r>
            <a:r>
              <a:rPr lang="en-US" altLang="en-US">
                <a:latin typeface="Arial" charset="0"/>
              </a:rPr>
              <a:t/>
            </a:r>
            <a:br>
              <a:rPr lang="en-US" altLang="en-US">
                <a:latin typeface="Arial" charset="0"/>
              </a:rPr>
            </a:br>
            <a:r>
              <a:rPr lang="en-US" altLang="en-US">
                <a:latin typeface="Arial" charset="0"/>
              </a:rPr>
              <a:t>3.33 </a:t>
            </a:r>
            <a:endParaRPr lang="en-US" altLang="en-US" u="sng">
              <a:latin typeface="Arial" charset="0"/>
            </a:endParaRPr>
          </a:p>
        </p:txBody>
      </p:sp>
      <p:sp>
        <p:nvSpPr>
          <p:cNvPr id="339982" name="Text Box 14"/>
          <p:cNvSpPr txBox="1">
            <a:spLocks noChangeArrowheads="1"/>
          </p:cNvSpPr>
          <p:nvPr/>
        </p:nvSpPr>
        <p:spPr bwMode="auto">
          <a:xfrm>
            <a:off x="5638800" y="3124200"/>
            <a:ext cx="1600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u="sng">
                <a:latin typeface="Arial" charset="0"/>
              </a:rPr>
              <a:t>6.64</a:t>
            </a:r>
            <a:r>
              <a:rPr lang="en-US" altLang="en-US">
                <a:latin typeface="Arial" charset="0"/>
              </a:rPr>
              <a:t/>
            </a:r>
            <a:br>
              <a:rPr lang="en-US" altLang="en-US">
                <a:latin typeface="Arial" charset="0"/>
              </a:rPr>
            </a:br>
            <a:r>
              <a:rPr lang="en-US" altLang="en-US">
                <a:latin typeface="Arial" charset="0"/>
              </a:rPr>
              <a:t>3.33 </a:t>
            </a:r>
            <a:endParaRPr lang="en-US" altLang="en-US" u="sng">
              <a:latin typeface="Arial" charset="0"/>
            </a:endParaRPr>
          </a:p>
        </p:txBody>
      </p:sp>
      <p:sp>
        <p:nvSpPr>
          <p:cNvPr id="339983" name="Text Box 15"/>
          <p:cNvSpPr txBox="1">
            <a:spLocks noChangeArrowheads="1"/>
          </p:cNvSpPr>
          <p:nvPr/>
        </p:nvSpPr>
        <p:spPr bwMode="auto">
          <a:xfrm>
            <a:off x="5562600" y="4114800"/>
            <a:ext cx="1295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u="sng">
                <a:latin typeface="Arial" charset="0"/>
              </a:rPr>
              <a:t> 3.33</a:t>
            </a:r>
            <a:r>
              <a:rPr lang="en-US" altLang="en-US">
                <a:latin typeface="Arial" charset="0"/>
              </a:rPr>
              <a:t/>
            </a:r>
            <a:br>
              <a:rPr lang="en-US" altLang="en-US">
                <a:latin typeface="Arial" charset="0"/>
              </a:rPr>
            </a:br>
            <a:r>
              <a:rPr lang="en-US" altLang="en-US">
                <a:latin typeface="Arial" charset="0"/>
              </a:rPr>
              <a:t> 3.33 </a:t>
            </a:r>
            <a:endParaRPr lang="en-US" altLang="en-US" u="sng">
              <a:latin typeface="Arial" charset="0"/>
            </a:endParaRPr>
          </a:p>
        </p:txBody>
      </p:sp>
      <p:sp>
        <p:nvSpPr>
          <p:cNvPr id="339984" name="Text Box 16"/>
          <p:cNvSpPr txBox="1">
            <a:spLocks noChangeArrowheads="1"/>
          </p:cNvSpPr>
          <p:nvPr/>
        </p:nvSpPr>
        <p:spPr bwMode="auto">
          <a:xfrm>
            <a:off x="6400800" y="2209800"/>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=1.0 mole C</a:t>
            </a:r>
          </a:p>
        </p:txBody>
      </p:sp>
      <p:sp>
        <p:nvSpPr>
          <p:cNvPr id="339985" name="Text Box 17"/>
          <p:cNvSpPr txBox="1">
            <a:spLocks noChangeArrowheads="1"/>
          </p:cNvSpPr>
          <p:nvPr/>
        </p:nvSpPr>
        <p:spPr bwMode="auto">
          <a:xfrm>
            <a:off x="6400800" y="3276600"/>
            <a:ext cx="274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 2.0 mole H</a:t>
            </a:r>
          </a:p>
        </p:txBody>
      </p:sp>
      <p:sp>
        <p:nvSpPr>
          <p:cNvPr id="339986" name="Text Box 18"/>
          <p:cNvSpPr txBox="1">
            <a:spLocks noChangeArrowheads="1"/>
          </p:cNvSpPr>
          <p:nvPr/>
        </p:nvSpPr>
        <p:spPr bwMode="auto">
          <a:xfrm>
            <a:off x="6553200" y="4267200"/>
            <a:ext cx="220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 1.0 mole O</a:t>
            </a:r>
          </a:p>
        </p:txBody>
      </p:sp>
      <p:sp>
        <p:nvSpPr>
          <p:cNvPr id="339987" name="Text Box 19"/>
          <p:cNvSpPr txBox="1">
            <a:spLocks noChangeArrowheads="1"/>
          </p:cNvSpPr>
          <p:nvPr/>
        </p:nvSpPr>
        <p:spPr bwMode="auto">
          <a:xfrm>
            <a:off x="1371600" y="5105400"/>
            <a:ext cx="701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The Empirical Formula is CH</a:t>
            </a:r>
            <a:r>
              <a:rPr lang="en-US" altLang="en-US" baseline="-25000">
                <a:latin typeface="Arial" charset="0"/>
              </a:rPr>
              <a:t>2</a:t>
            </a:r>
            <a:r>
              <a:rPr lang="en-US" altLang="en-US">
                <a:latin typeface="Arial" charset="0"/>
              </a:rPr>
              <a:t>O (MW =30.026)</a:t>
            </a:r>
          </a:p>
        </p:txBody>
      </p:sp>
      <p:sp>
        <p:nvSpPr>
          <p:cNvPr id="339988" name="Text Box 20"/>
          <p:cNvSpPr txBox="1">
            <a:spLocks noChangeArrowheads="1"/>
          </p:cNvSpPr>
          <p:nvPr/>
        </p:nvSpPr>
        <p:spPr bwMode="auto">
          <a:xfrm>
            <a:off x="152400" y="5638800"/>
            <a:ext cx="899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If MW of the real formula is 180.155, what is the actual formula?</a:t>
            </a:r>
          </a:p>
        </p:txBody>
      </p:sp>
      <p:sp>
        <p:nvSpPr>
          <p:cNvPr id="339989" name="Text Box 21"/>
          <p:cNvSpPr txBox="1">
            <a:spLocks noChangeArrowheads="1"/>
          </p:cNvSpPr>
          <p:nvPr/>
        </p:nvSpPr>
        <p:spPr bwMode="auto">
          <a:xfrm>
            <a:off x="1295400" y="6172200"/>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(180.155)/(30.026) = 6       </a:t>
            </a:r>
            <a:r>
              <a:rPr lang="en-US" altLang="en-US">
                <a:solidFill>
                  <a:srgbClr val="FF0000"/>
                </a:solidFill>
                <a:latin typeface="Arial" charset="0"/>
              </a:rPr>
              <a:t>CH</a:t>
            </a:r>
            <a:r>
              <a:rPr lang="en-US" altLang="en-US" baseline="-25000">
                <a:solidFill>
                  <a:srgbClr val="FF0000"/>
                </a:solidFill>
                <a:latin typeface="Arial" charset="0"/>
              </a:rPr>
              <a:t>2</a:t>
            </a:r>
            <a:r>
              <a:rPr lang="en-US" altLang="en-US">
                <a:solidFill>
                  <a:srgbClr val="FF0000"/>
                </a:solidFill>
                <a:latin typeface="Arial" charset="0"/>
              </a:rPr>
              <a:t>O x 6 = C</a:t>
            </a:r>
            <a:r>
              <a:rPr lang="en-US" altLang="en-US" baseline="-25000">
                <a:solidFill>
                  <a:srgbClr val="FF0000"/>
                </a:solidFill>
                <a:latin typeface="Arial" charset="0"/>
              </a:rPr>
              <a:t>6</a:t>
            </a:r>
            <a:r>
              <a:rPr lang="en-US" altLang="en-US">
                <a:solidFill>
                  <a:srgbClr val="FF0000"/>
                </a:solidFill>
                <a:latin typeface="Arial" charset="0"/>
              </a:rPr>
              <a:t>H</a:t>
            </a:r>
            <a:r>
              <a:rPr lang="en-US" altLang="en-US" baseline="-25000">
                <a:solidFill>
                  <a:srgbClr val="FF0000"/>
                </a:solidFill>
                <a:latin typeface="Arial" charset="0"/>
              </a:rPr>
              <a:t>12</a:t>
            </a:r>
            <a:r>
              <a:rPr lang="en-US" altLang="en-US">
                <a:solidFill>
                  <a:srgbClr val="FF0000"/>
                </a:solidFill>
                <a:latin typeface="Arial" charset="0"/>
              </a:rPr>
              <a:t>O</a:t>
            </a:r>
            <a:r>
              <a:rPr lang="en-US" altLang="en-US" baseline="-25000">
                <a:solidFill>
                  <a:srgbClr val="FF0000"/>
                </a:solidFill>
                <a:latin typeface="Arial" charset="0"/>
              </a:rPr>
              <a:t>6</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9972"/>
                                        </p:tgtEl>
                                        <p:attrNameLst>
                                          <p:attrName>style.visibility</p:attrName>
                                        </p:attrNameLst>
                                      </p:cBhvr>
                                      <p:to>
                                        <p:strVal val="visible"/>
                                      </p:to>
                                    </p:set>
                                    <p:animEffect transition="in" filter="blinds(horizontal)">
                                      <p:cBhvr>
                                        <p:cTn id="7" dur="500"/>
                                        <p:tgtEl>
                                          <p:spTgt spid="33997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39973"/>
                                        </p:tgtEl>
                                        <p:attrNameLst>
                                          <p:attrName>style.visibility</p:attrName>
                                        </p:attrNameLst>
                                      </p:cBhvr>
                                      <p:to>
                                        <p:strVal val="visible"/>
                                      </p:to>
                                    </p:set>
                                    <p:animEffect transition="in" filter="blinds(horizontal)">
                                      <p:cBhvr>
                                        <p:cTn id="10" dur="500"/>
                                        <p:tgtEl>
                                          <p:spTgt spid="33997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39974"/>
                                        </p:tgtEl>
                                        <p:attrNameLst>
                                          <p:attrName>style.visibility</p:attrName>
                                        </p:attrNameLst>
                                      </p:cBhvr>
                                      <p:to>
                                        <p:strVal val="visible"/>
                                      </p:to>
                                    </p:set>
                                    <p:animEffect transition="in" filter="blinds(horizontal)">
                                      <p:cBhvr>
                                        <p:cTn id="13" dur="500"/>
                                        <p:tgtEl>
                                          <p:spTgt spid="33997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39975"/>
                                        </p:tgtEl>
                                        <p:attrNameLst>
                                          <p:attrName>style.visibility</p:attrName>
                                        </p:attrNameLst>
                                      </p:cBhvr>
                                      <p:to>
                                        <p:strVal val="visible"/>
                                      </p:to>
                                    </p:set>
                                    <p:animEffect transition="in" filter="blinds(horizontal)">
                                      <p:cBhvr>
                                        <p:cTn id="18" dur="500"/>
                                        <p:tgtEl>
                                          <p:spTgt spid="33997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39976"/>
                                        </p:tgtEl>
                                        <p:attrNameLst>
                                          <p:attrName>style.visibility</p:attrName>
                                        </p:attrNameLst>
                                      </p:cBhvr>
                                      <p:to>
                                        <p:strVal val="visible"/>
                                      </p:to>
                                    </p:set>
                                    <p:animEffect transition="in" filter="blinds(horizontal)">
                                      <p:cBhvr>
                                        <p:cTn id="21" dur="500"/>
                                        <p:tgtEl>
                                          <p:spTgt spid="33997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39977"/>
                                        </p:tgtEl>
                                        <p:attrNameLst>
                                          <p:attrName>style.visibility</p:attrName>
                                        </p:attrNameLst>
                                      </p:cBhvr>
                                      <p:to>
                                        <p:strVal val="visible"/>
                                      </p:to>
                                    </p:set>
                                    <p:animEffect transition="in" filter="blinds(horizontal)">
                                      <p:cBhvr>
                                        <p:cTn id="24" dur="500"/>
                                        <p:tgtEl>
                                          <p:spTgt spid="33997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39978"/>
                                        </p:tgtEl>
                                        <p:attrNameLst>
                                          <p:attrName>style.visibility</p:attrName>
                                        </p:attrNameLst>
                                      </p:cBhvr>
                                      <p:to>
                                        <p:strVal val="visible"/>
                                      </p:to>
                                    </p:set>
                                    <p:animEffect transition="in" filter="blinds(horizontal)">
                                      <p:cBhvr>
                                        <p:cTn id="29" dur="500"/>
                                        <p:tgtEl>
                                          <p:spTgt spid="339978"/>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39979"/>
                                        </p:tgtEl>
                                        <p:attrNameLst>
                                          <p:attrName>style.visibility</p:attrName>
                                        </p:attrNameLst>
                                      </p:cBhvr>
                                      <p:to>
                                        <p:strVal val="visible"/>
                                      </p:to>
                                    </p:set>
                                    <p:animEffect transition="in" filter="blinds(horizontal)">
                                      <p:cBhvr>
                                        <p:cTn id="32" dur="500"/>
                                        <p:tgtEl>
                                          <p:spTgt spid="339979"/>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39980"/>
                                        </p:tgtEl>
                                        <p:attrNameLst>
                                          <p:attrName>style.visibility</p:attrName>
                                        </p:attrNameLst>
                                      </p:cBhvr>
                                      <p:to>
                                        <p:strVal val="visible"/>
                                      </p:to>
                                    </p:set>
                                    <p:animEffect transition="in" filter="blinds(horizontal)">
                                      <p:cBhvr>
                                        <p:cTn id="35" dur="500"/>
                                        <p:tgtEl>
                                          <p:spTgt spid="33998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39981"/>
                                        </p:tgtEl>
                                        <p:attrNameLst>
                                          <p:attrName>style.visibility</p:attrName>
                                        </p:attrNameLst>
                                      </p:cBhvr>
                                      <p:to>
                                        <p:strVal val="visible"/>
                                      </p:to>
                                    </p:set>
                                    <p:animEffect transition="in" filter="blinds(horizontal)">
                                      <p:cBhvr>
                                        <p:cTn id="40" dur="500"/>
                                        <p:tgtEl>
                                          <p:spTgt spid="339981"/>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339984"/>
                                        </p:tgtEl>
                                        <p:attrNameLst>
                                          <p:attrName>style.visibility</p:attrName>
                                        </p:attrNameLst>
                                      </p:cBhvr>
                                      <p:to>
                                        <p:strVal val="visible"/>
                                      </p:to>
                                    </p:set>
                                    <p:animEffect transition="in" filter="blinds(horizontal)">
                                      <p:cBhvr>
                                        <p:cTn id="43" dur="500"/>
                                        <p:tgtEl>
                                          <p:spTgt spid="33998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339982"/>
                                        </p:tgtEl>
                                        <p:attrNameLst>
                                          <p:attrName>style.visibility</p:attrName>
                                        </p:attrNameLst>
                                      </p:cBhvr>
                                      <p:to>
                                        <p:strVal val="visible"/>
                                      </p:to>
                                    </p:set>
                                    <p:animEffect transition="in" filter="blinds(horizontal)">
                                      <p:cBhvr>
                                        <p:cTn id="48" dur="500"/>
                                        <p:tgtEl>
                                          <p:spTgt spid="339982"/>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339985"/>
                                        </p:tgtEl>
                                        <p:attrNameLst>
                                          <p:attrName>style.visibility</p:attrName>
                                        </p:attrNameLst>
                                      </p:cBhvr>
                                      <p:to>
                                        <p:strVal val="visible"/>
                                      </p:to>
                                    </p:set>
                                    <p:animEffect transition="in" filter="blinds(horizontal)">
                                      <p:cBhvr>
                                        <p:cTn id="51" dur="500"/>
                                        <p:tgtEl>
                                          <p:spTgt spid="33998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339983"/>
                                        </p:tgtEl>
                                        <p:attrNameLst>
                                          <p:attrName>style.visibility</p:attrName>
                                        </p:attrNameLst>
                                      </p:cBhvr>
                                      <p:to>
                                        <p:strVal val="visible"/>
                                      </p:to>
                                    </p:set>
                                    <p:animEffect transition="in" filter="blinds(horizontal)">
                                      <p:cBhvr>
                                        <p:cTn id="56" dur="500"/>
                                        <p:tgtEl>
                                          <p:spTgt spid="339983"/>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339986"/>
                                        </p:tgtEl>
                                        <p:attrNameLst>
                                          <p:attrName>style.visibility</p:attrName>
                                        </p:attrNameLst>
                                      </p:cBhvr>
                                      <p:to>
                                        <p:strVal val="visible"/>
                                      </p:to>
                                    </p:set>
                                    <p:animEffect transition="in" filter="blinds(horizontal)">
                                      <p:cBhvr>
                                        <p:cTn id="59" dur="500"/>
                                        <p:tgtEl>
                                          <p:spTgt spid="339986"/>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339987"/>
                                        </p:tgtEl>
                                        <p:attrNameLst>
                                          <p:attrName>style.visibility</p:attrName>
                                        </p:attrNameLst>
                                      </p:cBhvr>
                                      <p:to>
                                        <p:strVal val="visible"/>
                                      </p:to>
                                    </p:set>
                                    <p:animEffect transition="in" filter="blinds(horizontal)">
                                      <p:cBhvr>
                                        <p:cTn id="64" dur="500"/>
                                        <p:tgtEl>
                                          <p:spTgt spid="339987"/>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339988"/>
                                        </p:tgtEl>
                                        <p:attrNameLst>
                                          <p:attrName>style.visibility</p:attrName>
                                        </p:attrNameLst>
                                      </p:cBhvr>
                                      <p:to>
                                        <p:strVal val="visible"/>
                                      </p:to>
                                    </p:set>
                                    <p:animEffect transition="in" filter="blinds(horizontal)">
                                      <p:cBhvr>
                                        <p:cTn id="69" dur="500"/>
                                        <p:tgtEl>
                                          <p:spTgt spid="339988"/>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339989"/>
                                        </p:tgtEl>
                                        <p:attrNameLst>
                                          <p:attrName>style.visibility</p:attrName>
                                        </p:attrNameLst>
                                      </p:cBhvr>
                                      <p:to>
                                        <p:strVal val="visible"/>
                                      </p:to>
                                    </p:set>
                                    <p:animEffect transition="in" filter="dissolve">
                                      <p:cBhvr>
                                        <p:cTn id="74" dur="500"/>
                                        <p:tgtEl>
                                          <p:spTgt spid="339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2" grpId="0"/>
      <p:bldP spid="339973" grpId="0"/>
      <p:bldP spid="339974" grpId="0"/>
      <p:bldP spid="339975" grpId="0"/>
      <p:bldP spid="339976" grpId="0"/>
      <p:bldP spid="339977" grpId="0"/>
      <p:bldP spid="339978" grpId="0"/>
      <p:bldP spid="339979" grpId="0"/>
      <p:bldP spid="339980" grpId="0"/>
      <p:bldP spid="339981" grpId="0"/>
      <p:bldP spid="339982" grpId="0"/>
      <p:bldP spid="339983" grpId="0"/>
      <p:bldP spid="339984" grpId="0"/>
      <p:bldP spid="339985" grpId="0"/>
      <p:bldP spid="339986" grpId="0"/>
      <p:bldP spid="339987" grpId="0"/>
      <p:bldP spid="339988" grpId="0"/>
      <p:bldP spid="339989"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70690" name="Rectangle 2"/>
          <p:cNvSpPr>
            <a:spLocks noGrp="1" noChangeArrowheads="1"/>
          </p:cNvSpPr>
          <p:nvPr>
            <p:ph type="ctrTitle"/>
          </p:nvPr>
        </p:nvSpPr>
        <p:spPr>
          <a:xfrm>
            <a:off x="5486400" y="1295400"/>
            <a:ext cx="2938463" cy="1371600"/>
          </a:xfrm>
        </p:spPr>
        <p:txBody>
          <a:bodyPr/>
          <a:lstStyle/>
          <a:p>
            <a:r>
              <a:rPr lang="en-US" altLang="en-US" sz="2400" b="0">
                <a:solidFill>
                  <a:schemeClr val="bg1"/>
                </a:solidFill>
              </a:rPr>
              <a:t>Calculations with Chemical Formulas and Equations</a:t>
            </a:r>
          </a:p>
        </p:txBody>
      </p:sp>
      <p:sp>
        <p:nvSpPr>
          <p:cNvPr id="370691" name="Text Box 3"/>
          <p:cNvSpPr txBox="1">
            <a:spLocks noChangeArrowheads="1"/>
          </p:cNvSpPr>
          <p:nvPr/>
        </p:nvSpPr>
        <p:spPr bwMode="auto">
          <a:xfrm>
            <a:off x="5334000" y="2743200"/>
            <a:ext cx="358140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000">
                <a:solidFill>
                  <a:schemeClr val="bg1"/>
                </a:solidFill>
              </a:rPr>
              <a:t>3.6 Molar Interpretation of a   	Chemical Equation</a:t>
            </a:r>
          </a:p>
          <a:p>
            <a:pPr algn="l">
              <a:spcBef>
                <a:spcPct val="50000"/>
              </a:spcBef>
            </a:pPr>
            <a:r>
              <a:rPr lang="en-US" altLang="en-US" sz="2000">
                <a:solidFill>
                  <a:schemeClr val="bg1"/>
                </a:solidFill>
              </a:rPr>
              <a:t>3.7 Amounts of Substances in a 	Chemical Reaction</a:t>
            </a:r>
          </a:p>
          <a:p>
            <a:pPr algn="l">
              <a:spcBef>
                <a:spcPct val="50000"/>
              </a:spcBef>
            </a:pPr>
            <a:r>
              <a:rPr lang="en-US" altLang="en-US" sz="2000">
                <a:solidFill>
                  <a:schemeClr val="bg1"/>
                </a:solidFill>
              </a:rPr>
              <a:t>3.8 Limiting Reactant, % Yields</a:t>
            </a:r>
          </a:p>
          <a:p>
            <a:pPr algn="l">
              <a:spcBef>
                <a:spcPct val="50000"/>
              </a:spcBef>
            </a:pPr>
            <a:endParaRPr lang="en-US" altLang="en-US" sz="2000">
              <a:solidFill>
                <a:schemeClr val="bg1"/>
              </a:solidFill>
            </a:endParaRPr>
          </a:p>
        </p:txBody>
      </p:sp>
    </p:spTree>
  </p:cSld>
  <p:clrMapOvr>
    <a:masterClrMapping/>
  </p:clrMapOvr>
  <p:transition>
    <p:dissolv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Copyright </a:t>
            </a:r>
            <a:r>
              <a:rPr lang="en-US" altLang="en-US">
                <a:cs typeface="Arial" charset="0"/>
              </a:rPr>
              <a:t>© Houghton Mifflin Company.All rights reserved.</a:t>
            </a:r>
            <a:endParaRPr lang="en-US" altLang="en-US" sz="1400">
              <a:latin typeface="Times New Roman" pitchFamily="18" charset="0"/>
            </a:endParaRPr>
          </a:p>
        </p:txBody>
      </p:sp>
      <p:sp>
        <p:nvSpPr>
          <p:cNvPr id="5" name="Slide Number Placeholder 4"/>
          <p:cNvSpPr>
            <a:spLocks noGrp="1"/>
          </p:cNvSpPr>
          <p:nvPr>
            <p:ph type="sldNum" sz="quarter" idx="11"/>
          </p:nvPr>
        </p:nvSpPr>
        <p:spPr/>
        <p:txBody>
          <a:bodyPr/>
          <a:lstStyle/>
          <a:p>
            <a:r>
              <a:rPr lang="en-US" altLang="en-US"/>
              <a:t>Presentation of Lecture Outlines,</a:t>
            </a:r>
            <a:r>
              <a:rPr lang="en-US" altLang="en-US" i="0"/>
              <a:t> 3</a:t>
            </a:r>
            <a:r>
              <a:rPr lang="en-US" altLang="en-US" i="0">
                <a:cs typeface="Arial" charset="0"/>
              </a:rPr>
              <a:t>–</a:t>
            </a:r>
            <a:fld id="{5F212692-9DE6-4EF6-8F20-5B1F9A012797}" type="slidenum">
              <a:rPr lang="en-US" altLang="en-US" i="0"/>
              <a:pPr/>
              <a:t>26</a:t>
            </a:fld>
            <a:endParaRPr lang="en-US" altLang="en-US" i="0"/>
          </a:p>
        </p:txBody>
      </p:sp>
      <p:sp>
        <p:nvSpPr>
          <p:cNvPr id="376834" name="Rectangle 2"/>
          <p:cNvSpPr>
            <a:spLocks noGrp="1" noChangeArrowheads="1"/>
          </p:cNvSpPr>
          <p:nvPr>
            <p:ph type="title"/>
          </p:nvPr>
        </p:nvSpPr>
        <p:spPr/>
        <p:txBody>
          <a:bodyPr/>
          <a:lstStyle/>
          <a:p>
            <a:r>
              <a:rPr lang="en-US" altLang="en-US"/>
              <a:t>Problems for Lab 5 Report</a:t>
            </a:r>
          </a:p>
        </p:txBody>
      </p:sp>
      <p:sp>
        <p:nvSpPr>
          <p:cNvPr id="376835" name="Rectangle 3"/>
          <p:cNvSpPr>
            <a:spLocks noGrp="1" noChangeArrowheads="1"/>
          </p:cNvSpPr>
          <p:nvPr>
            <p:ph type="body" idx="1"/>
          </p:nvPr>
        </p:nvSpPr>
        <p:spPr>
          <a:xfrm>
            <a:off x="609600" y="1766888"/>
            <a:ext cx="7769225" cy="4557712"/>
          </a:xfrm>
        </p:spPr>
        <p:txBody>
          <a:bodyPr/>
          <a:lstStyle/>
          <a:p>
            <a:pPr marL="533400" indent="-533400">
              <a:buFontTx/>
              <a:buNone/>
            </a:pPr>
            <a:r>
              <a:rPr lang="en-US" altLang="en-US" sz="2400" b="1">
                <a:solidFill>
                  <a:srgbClr val="000000"/>
                </a:solidFill>
              </a:rPr>
              <a:t>Lab 5 Part 2</a:t>
            </a:r>
            <a:endParaRPr lang="en-US" altLang="en-US" sz="2400" b="1"/>
          </a:p>
          <a:p>
            <a:pPr marL="533400" indent="-533400">
              <a:buClr>
                <a:srgbClr val="000000"/>
              </a:buClr>
              <a:buFontTx/>
              <a:buAutoNum type="arabicPeriod" startAt="4"/>
            </a:pPr>
            <a:r>
              <a:rPr lang="en-US" altLang="en-US" sz="2400" b="1">
                <a:solidFill>
                  <a:srgbClr val="000000"/>
                </a:solidFill>
              </a:rPr>
              <a:t>Measure the volume of your sand using a graduated cylinder.  Knowing the number of grains of sand in your beaker and the volume, calculate the volume of one mole of grains of sand using Avogadro’s number.  Show all calculations.</a:t>
            </a:r>
          </a:p>
          <a:p>
            <a:pPr marL="533400" indent="-533400">
              <a:buClr>
                <a:srgbClr val="000000"/>
              </a:buClr>
              <a:buFontTx/>
              <a:buNone/>
            </a:pPr>
            <a:r>
              <a:rPr lang="en-US" altLang="en-US" sz="2400" b="1">
                <a:solidFill>
                  <a:srgbClr val="000000"/>
                </a:solidFill>
              </a:rPr>
              <a:t>                        </a:t>
            </a:r>
          </a:p>
          <a:p>
            <a:pPr marL="533400" indent="-533400">
              <a:buClr>
                <a:srgbClr val="000000"/>
              </a:buClr>
              <a:buFontTx/>
              <a:buNone/>
            </a:pPr>
            <a:r>
              <a:rPr lang="en-US" altLang="en-US" sz="2400" b="1">
                <a:solidFill>
                  <a:srgbClr val="000000"/>
                </a:solidFill>
              </a:rPr>
              <a:t>6.02x10</a:t>
            </a:r>
            <a:r>
              <a:rPr lang="en-US" altLang="en-US" sz="2400" b="1" baseline="30000">
                <a:solidFill>
                  <a:srgbClr val="000000"/>
                </a:solidFill>
              </a:rPr>
              <a:t>23</a:t>
            </a:r>
            <a:r>
              <a:rPr lang="en-US" altLang="en-US" sz="2400" b="1">
                <a:solidFill>
                  <a:srgbClr val="000000"/>
                </a:solidFill>
              </a:rPr>
              <a:t> gr(100 cm</a:t>
            </a:r>
            <a:r>
              <a:rPr lang="en-US" altLang="en-US" sz="2400" b="1" baseline="30000">
                <a:solidFill>
                  <a:srgbClr val="000000"/>
                </a:solidFill>
              </a:rPr>
              <a:t>3</a:t>
            </a:r>
            <a:r>
              <a:rPr lang="en-US" altLang="en-US" sz="2400" b="1">
                <a:solidFill>
                  <a:srgbClr val="000000"/>
                </a:solidFill>
              </a:rPr>
              <a:t> /116,100 gr)(1 in/2.54 cm)</a:t>
            </a:r>
            <a:r>
              <a:rPr lang="en-US" altLang="en-US" sz="2400" b="1" baseline="30000">
                <a:solidFill>
                  <a:srgbClr val="000000"/>
                </a:solidFill>
              </a:rPr>
              <a:t>3</a:t>
            </a:r>
          </a:p>
          <a:p>
            <a:pPr marL="533400" indent="-533400">
              <a:buClr>
                <a:srgbClr val="000000"/>
              </a:buClr>
              <a:buFontTx/>
              <a:buNone/>
            </a:pPr>
            <a:r>
              <a:rPr lang="en-US" altLang="en-US" sz="2400" b="1">
                <a:solidFill>
                  <a:srgbClr val="000000"/>
                </a:solidFill>
              </a:rPr>
              <a:t>		(1 ft/12 in)</a:t>
            </a:r>
            <a:r>
              <a:rPr lang="en-US" altLang="en-US" sz="2400" b="1" baseline="30000">
                <a:solidFill>
                  <a:srgbClr val="000000"/>
                </a:solidFill>
              </a:rPr>
              <a:t>3</a:t>
            </a:r>
            <a:r>
              <a:rPr lang="en-US" altLang="en-US" sz="2400" b="1">
                <a:solidFill>
                  <a:srgbClr val="000000"/>
                </a:solidFill>
              </a:rPr>
              <a:t>(1 mile/5280 ft)</a:t>
            </a:r>
            <a:r>
              <a:rPr lang="en-US" altLang="en-US" sz="2400" b="1" baseline="30000">
                <a:solidFill>
                  <a:srgbClr val="000000"/>
                </a:solidFill>
              </a:rPr>
              <a:t>3</a:t>
            </a:r>
            <a:r>
              <a:rPr lang="en-US" altLang="en-US" sz="2400" b="1">
                <a:solidFill>
                  <a:srgbClr val="000000"/>
                </a:solidFill>
              </a:rPr>
              <a:t> = 1.24 x 10</a:t>
            </a:r>
            <a:r>
              <a:rPr lang="en-US" altLang="en-US" sz="2400" b="1" baseline="30000">
                <a:solidFill>
                  <a:srgbClr val="000000"/>
                </a:solidFill>
              </a:rPr>
              <a:t>5</a:t>
            </a:r>
            <a:r>
              <a:rPr lang="en-US" altLang="en-US" sz="2400" b="1">
                <a:solidFill>
                  <a:srgbClr val="000000"/>
                </a:solidFill>
              </a:rPr>
              <a:t> mi</a:t>
            </a:r>
            <a:r>
              <a:rPr lang="en-US" altLang="en-US" sz="2400" b="1" baseline="30000">
                <a:solidFill>
                  <a:srgbClr val="000000"/>
                </a:solidFill>
              </a:rPr>
              <a:t>3</a:t>
            </a:r>
            <a:endParaRPr lang="en-US" altLang="en-US" sz="2400" b="1">
              <a:solidFill>
                <a:srgbClr val="000000"/>
              </a:solidFill>
            </a:endParaRPr>
          </a:p>
          <a:p>
            <a:pPr marL="533400" indent="-533400">
              <a:buFontTx/>
              <a:buNone/>
            </a:pPr>
            <a:endParaRPr lang="en-US" altLang="en-US" sz="2400" b="1"/>
          </a:p>
        </p:txBody>
      </p:sp>
    </p:spTree>
  </p:cSld>
  <p:clrMapOvr>
    <a:masterClrMapping/>
  </p:clrMapOvr>
  <p:transition>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Copyright </a:t>
            </a:r>
            <a:r>
              <a:rPr lang="en-US" altLang="en-US">
                <a:cs typeface="Arial" charset="0"/>
              </a:rPr>
              <a:t>© Houghton Mifflin Company.All rights reserved.</a:t>
            </a:r>
            <a:endParaRPr lang="en-US" altLang="en-US" sz="1400">
              <a:latin typeface="Times New Roman" pitchFamily="18" charset="0"/>
            </a:endParaRPr>
          </a:p>
        </p:txBody>
      </p:sp>
      <p:sp>
        <p:nvSpPr>
          <p:cNvPr id="5" name="Slide Number Placeholder 4"/>
          <p:cNvSpPr>
            <a:spLocks noGrp="1"/>
          </p:cNvSpPr>
          <p:nvPr>
            <p:ph type="sldNum" sz="quarter" idx="11"/>
          </p:nvPr>
        </p:nvSpPr>
        <p:spPr/>
        <p:txBody>
          <a:bodyPr/>
          <a:lstStyle/>
          <a:p>
            <a:r>
              <a:rPr lang="en-US" altLang="en-US"/>
              <a:t>Presentation of Lecture Outlines,</a:t>
            </a:r>
            <a:r>
              <a:rPr lang="en-US" altLang="en-US" i="0"/>
              <a:t> 3</a:t>
            </a:r>
            <a:r>
              <a:rPr lang="en-US" altLang="en-US" i="0">
                <a:cs typeface="Arial" charset="0"/>
              </a:rPr>
              <a:t>–</a:t>
            </a:r>
            <a:fld id="{65E6166F-4221-4EEA-B94E-37132515FBB8}" type="slidenum">
              <a:rPr lang="en-US" altLang="en-US" i="0"/>
              <a:pPr/>
              <a:t>27</a:t>
            </a:fld>
            <a:endParaRPr lang="en-US" altLang="en-US" i="0"/>
          </a:p>
        </p:txBody>
      </p:sp>
      <p:sp>
        <p:nvSpPr>
          <p:cNvPr id="377858" name="Rectangle 2"/>
          <p:cNvSpPr>
            <a:spLocks noGrp="1" noChangeArrowheads="1"/>
          </p:cNvSpPr>
          <p:nvPr>
            <p:ph type="title"/>
          </p:nvPr>
        </p:nvSpPr>
        <p:spPr/>
        <p:txBody>
          <a:bodyPr/>
          <a:lstStyle/>
          <a:p>
            <a:r>
              <a:rPr lang="en-US" altLang="en-US"/>
              <a:t>Problems for Lab 5 Report</a:t>
            </a:r>
          </a:p>
        </p:txBody>
      </p:sp>
      <p:sp>
        <p:nvSpPr>
          <p:cNvPr id="377859" name="Rectangle 3"/>
          <p:cNvSpPr>
            <a:spLocks noGrp="1" noChangeArrowheads="1"/>
          </p:cNvSpPr>
          <p:nvPr>
            <p:ph type="body" idx="1"/>
          </p:nvPr>
        </p:nvSpPr>
        <p:spPr>
          <a:xfrm>
            <a:off x="609600" y="1766888"/>
            <a:ext cx="7769225" cy="4557712"/>
          </a:xfrm>
        </p:spPr>
        <p:txBody>
          <a:bodyPr/>
          <a:lstStyle/>
          <a:p>
            <a:pPr marL="533400" indent="-533400">
              <a:buFontTx/>
              <a:buNone/>
            </a:pPr>
            <a:r>
              <a:rPr lang="en-US" altLang="en-US" b="1">
                <a:solidFill>
                  <a:srgbClr val="000000"/>
                </a:solidFill>
              </a:rPr>
              <a:t>Lab 5 Part 2</a:t>
            </a:r>
            <a:endParaRPr lang="en-US" altLang="en-US" b="1"/>
          </a:p>
          <a:p>
            <a:pPr marL="533400" indent="-533400">
              <a:buClr>
                <a:srgbClr val="000000"/>
              </a:buClr>
              <a:buFontTx/>
              <a:buNone/>
            </a:pPr>
            <a:r>
              <a:rPr lang="en-US" altLang="en-US" b="1">
                <a:solidFill>
                  <a:srgbClr val="000000"/>
                </a:solidFill>
              </a:rPr>
              <a:t>5.  If the stars mentioned in prelab question 5 were the size of a grain of sand, what weight of sand in pounds would that be?  Do you think Pismo Beach is big enough to contain that much sand?                        </a:t>
            </a:r>
          </a:p>
          <a:p>
            <a:pPr marL="533400" indent="-533400">
              <a:buClr>
                <a:srgbClr val="000000"/>
              </a:buClr>
              <a:buFontTx/>
              <a:buNone/>
            </a:pPr>
            <a:r>
              <a:rPr lang="en-US" altLang="en-US" b="1">
                <a:solidFill>
                  <a:srgbClr val="000000"/>
                </a:solidFill>
              </a:rPr>
              <a:t>	4x10</a:t>
            </a:r>
            <a:r>
              <a:rPr lang="en-US" altLang="en-US" b="1" baseline="30000">
                <a:solidFill>
                  <a:srgbClr val="000000"/>
                </a:solidFill>
              </a:rPr>
              <a:t>11</a:t>
            </a:r>
            <a:r>
              <a:rPr lang="en-US" altLang="en-US" b="1">
                <a:solidFill>
                  <a:srgbClr val="000000"/>
                </a:solidFill>
              </a:rPr>
              <a:t>stars(gr)(116.100g/116,100gr)</a:t>
            </a:r>
          </a:p>
          <a:p>
            <a:pPr marL="533400" indent="-533400">
              <a:buClr>
                <a:srgbClr val="000000"/>
              </a:buClr>
              <a:buFontTx/>
              <a:buNone/>
            </a:pPr>
            <a:r>
              <a:rPr lang="en-US" altLang="en-US" b="1">
                <a:solidFill>
                  <a:srgbClr val="000000"/>
                </a:solidFill>
              </a:rPr>
              <a:t>	(1 lb/454g) = 881,912 lbs = 8.82x10</a:t>
            </a:r>
            <a:r>
              <a:rPr lang="en-US" altLang="en-US" b="1" baseline="30000">
                <a:solidFill>
                  <a:srgbClr val="000000"/>
                </a:solidFill>
              </a:rPr>
              <a:t>5</a:t>
            </a:r>
            <a:r>
              <a:rPr lang="en-US" altLang="en-US" b="1">
                <a:solidFill>
                  <a:srgbClr val="000000"/>
                </a:solidFill>
              </a:rPr>
              <a:t> lbs</a:t>
            </a:r>
          </a:p>
          <a:p>
            <a:pPr marL="533400" indent="-533400">
              <a:buFontTx/>
              <a:buNone/>
            </a:pPr>
            <a:endParaRPr lang="en-US" altLang="en-US" b="1"/>
          </a:p>
        </p:txBody>
      </p:sp>
    </p:spTree>
  </p:cSld>
  <p:clrMapOvr>
    <a:masterClrMapping/>
  </p:clrMapOvr>
  <p:transition>
    <p:dissolv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Copyright </a:t>
            </a:r>
            <a:r>
              <a:rPr lang="en-US" altLang="en-US">
                <a:cs typeface="Arial" charset="0"/>
              </a:rPr>
              <a:t>© Houghton Mifflin Company.All rights reserved.</a:t>
            </a:r>
            <a:endParaRPr lang="en-US" altLang="en-US" sz="1400">
              <a:latin typeface="Times New Roman" pitchFamily="18" charset="0"/>
            </a:endParaRPr>
          </a:p>
        </p:txBody>
      </p:sp>
      <p:sp>
        <p:nvSpPr>
          <p:cNvPr id="5" name="Slide Number Placeholder 4"/>
          <p:cNvSpPr>
            <a:spLocks noGrp="1"/>
          </p:cNvSpPr>
          <p:nvPr>
            <p:ph type="sldNum" sz="quarter" idx="11"/>
          </p:nvPr>
        </p:nvSpPr>
        <p:spPr/>
        <p:txBody>
          <a:bodyPr/>
          <a:lstStyle/>
          <a:p>
            <a:r>
              <a:rPr lang="en-US" altLang="en-US"/>
              <a:t>Presentation of Lecture Outlines,</a:t>
            </a:r>
            <a:r>
              <a:rPr lang="en-US" altLang="en-US" i="0"/>
              <a:t> 3</a:t>
            </a:r>
            <a:r>
              <a:rPr lang="en-US" altLang="en-US" i="0">
                <a:cs typeface="Arial" charset="0"/>
              </a:rPr>
              <a:t>–</a:t>
            </a:r>
            <a:fld id="{8D94ED67-B92B-4ABC-BD4D-7C11A6F6F636}" type="slidenum">
              <a:rPr lang="en-US" altLang="en-US" i="0"/>
              <a:pPr/>
              <a:t>28</a:t>
            </a:fld>
            <a:endParaRPr lang="en-US" altLang="en-US" i="0"/>
          </a:p>
        </p:txBody>
      </p:sp>
      <p:sp>
        <p:nvSpPr>
          <p:cNvPr id="379906" name="Rectangle 2"/>
          <p:cNvSpPr>
            <a:spLocks noGrp="1" noChangeArrowheads="1"/>
          </p:cNvSpPr>
          <p:nvPr>
            <p:ph type="title"/>
          </p:nvPr>
        </p:nvSpPr>
        <p:spPr/>
        <p:txBody>
          <a:bodyPr/>
          <a:lstStyle/>
          <a:p>
            <a:r>
              <a:rPr lang="en-US" altLang="en-US"/>
              <a:t>Problems for Lab 5 Report</a:t>
            </a:r>
          </a:p>
        </p:txBody>
      </p:sp>
      <p:sp>
        <p:nvSpPr>
          <p:cNvPr id="379907" name="Rectangle 3"/>
          <p:cNvSpPr>
            <a:spLocks noGrp="1" noChangeArrowheads="1"/>
          </p:cNvSpPr>
          <p:nvPr>
            <p:ph type="body" idx="1"/>
          </p:nvPr>
        </p:nvSpPr>
        <p:spPr>
          <a:xfrm>
            <a:off x="609600" y="1766888"/>
            <a:ext cx="8534400" cy="4557712"/>
          </a:xfrm>
        </p:spPr>
        <p:txBody>
          <a:bodyPr/>
          <a:lstStyle/>
          <a:p>
            <a:pPr marL="533400" indent="-533400">
              <a:buFontTx/>
              <a:buNone/>
            </a:pPr>
            <a:r>
              <a:rPr lang="en-US" altLang="en-US" b="1">
                <a:solidFill>
                  <a:srgbClr val="000000"/>
                </a:solidFill>
              </a:rPr>
              <a:t>Lab 5 Part 2</a:t>
            </a:r>
            <a:endParaRPr lang="en-US" altLang="en-US" b="1"/>
          </a:p>
          <a:p>
            <a:pPr marL="533400" indent="-533400">
              <a:buClr>
                <a:srgbClr val="000000"/>
              </a:buClr>
              <a:buFontTx/>
              <a:buNone/>
            </a:pPr>
            <a:r>
              <a:rPr lang="en-US" altLang="en-US" b="1">
                <a:solidFill>
                  <a:srgbClr val="000000"/>
                </a:solidFill>
              </a:rPr>
              <a:t>5.  If the stars mentioned in prelab question 5 were the size of a grain of sand, what weight of sand in pounds would that be?  Do you think Pismo Beach is big enough to contain that much sand?                        </a:t>
            </a:r>
          </a:p>
          <a:p>
            <a:pPr marL="533400" indent="-533400">
              <a:buClr>
                <a:srgbClr val="000000"/>
              </a:buClr>
              <a:buFontTx/>
              <a:buNone/>
            </a:pPr>
            <a:r>
              <a:rPr lang="en-US" altLang="en-US" b="1">
                <a:solidFill>
                  <a:srgbClr val="000000"/>
                </a:solidFill>
              </a:rPr>
              <a:t>	4x10</a:t>
            </a:r>
            <a:r>
              <a:rPr lang="en-US" altLang="en-US" b="1" baseline="30000">
                <a:solidFill>
                  <a:srgbClr val="000000"/>
                </a:solidFill>
              </a:rPr>
              <a:t>11</a:t>
            </a:r>
            <a:r>
              <a:rPr lang="en-US" altLang="en-US" b="1">
                <a:solidFill>
                  <a:srgbClr val="000000"/>
                </a:solidFill>
              </a:rPr>
              <a:t>stars(gr)(100 cm</a:t>
            </a:r>
            <a:r>
              <a:rPr lang="en-US" altLang="en-US" b="1" baseline="30000">
                <a:solidFill>
                  <a:srgbClr val="000000"/>
                </a:solidFill>
              </a:rPr>
              <a:t>3</a:t>
            </a:r>
            <a:r>
              <a:rPr lang="en-US" altLang="en-US" b="1">
                <a:solidFill>
                  <a:srgbClr val="000000"/>
                </a:solidFill>
              </a:rPr>
              <a:t>/116,100gr)</a:t>
            </a:r>
          </a:p>
          <a:p>
            <a:pPr marL="533400" indent="-533400">
              <a:buClr>
                <a:srgbClr val="000000"/>
              </a:buClr>
              <a:buFontTx/>
              <a:buNone/>
            </a:pPr>
            <a:r>
              <a:rPr lang="en-US" altLang="en-US" b="1">
                <a:solidFill>
                  <a:srgbClr val="000000"/>
                </a:solidFill>
              </a:rPr>
              <a:t>	 (1 in/2.54 cm)</a:t>
            </a:r>
            <a:r>
              <a:rPr lang="en-US" altLang="en-US" b="1" baseline="30000">
                <a:solidFill>
                  <a:srgbClr val="000000"/>
                </a:solidFill>
              </a:rPr>
              <a:t>3</a:t>
            </a:r>
            <a:r>
              <a:rPr lang="en-US" altLang="en-US" b="1">
                <a:solidFill>
                  <a:srgbClr val="000000"/>
                </a:solidFill>
              </a:rPr>
              <a:t>(1 ft/12)</a:t>
            </a:r>
            <a:r>
              <a:rPr lang="en-US" altLang="en-US" b="1" baseline="30000">
                <a:solidFill>
                  <a:srgbClr val="000000"/>
                </a:solidFill>
              </a:rPr>
              <a:t>3</a:t>
            </a:r>
            <a:r>
              <a:rPr lang="en-US" altLang="en-US" b="1">
                <a:solidFill>
                  <a:srgbClr val="000000"/>
                </a:solidFill>
              </a:rPr>
              <a:t> = 1.22x10</a:t>
            </a:r>
            <a:r>
              <a:rPr lang="en-US" altLang="en-US" b="1" baseline="30000">
                <a:solidFill>
                  <a:srgbClr val="000000"/>
                </a:solidFill>
              </a:rPr>
              <a:t>4</a:t>
            </a:r>
            <a:r>
              <a:rPr lang="en-US" altLang="en-US" b="1">
                <a:solidFill>
                  <a:srgbClr val="000000"/>
                </a:solidFill>
              </a:rPr>
              <a:t> ft</a:t>
            </a:r>
            <a:r>
              <a:rPr lang="en-US" altLang="en-US" b="1" baseline="30000">
                <a:solidFill>
                  <a:srgbClr val="000000"/>
                </a:solidFill>
              </a:rPr>
              <a:t>3   </a:t>
            </a:r>
          </a:p>
          <a:p>
            <a:pPr marL="533400" indent="-533400">
              <a:buClr>
                <a:srgbClr val="000000"/>
              </a:buClr>
              <a:buFontTx/>
              <a:buNone/>
            </a:pPr>
            <a:r>
              <a:rPr lang="en-US" altLang="en-US" b="1">
                <a:solidFill>
                  <a:srgbClr val="000000"/>
                </a:solidFill>
              </a:rPr>
              <a:t>	( or about 27 yards of a football field)</a:t>
            </a:r>
          </a:p>
          <a:p>
            <a:pPr marL="533400" indent="-533400">
              <a:buFontTx/>
              <a:buNone/>
            </a:pPr>
            <a:endParaRPr lang="en-US" altLang="en-US" b="1"/>
          </a:p>
        </p:txBody>
      </p:sp>
    </p:spTree>
  </p:cSld>
  <p:clrMapOvr>
    <a:masterClrMapping/>
  </p:clrMapOvr>
  <p:transition>
    <p:dissolv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Copyright </a:t>
            </a:r>
            <a:r>
              <a:rPr lang="en-US" altLang="en-US">
                <a:cs typeface="Arial" charset="0"/>
              </a:rPr>
              <a:t>© Houghton Mifflin Company.All rights reserved.</a:t>
            </a:r>
            <a:endParaRPr lang="en-US" altLang="en-US" sz="1400">
              <a:latin typeface="Times New Roman" pitchFamily="18" charset="0"/>
            </a:endParaRPr>
          </a:p>
        </p:txBody>
      </p:sp>
      <p:sp>
        <p:nvSpPr>
          <p:cNvPr id="5" name="Slide Number Placeholder 4"/>
          <p:cNvSpPr>
            <a:spLocks noGrp="1"/>
          </p:cNvSpPr>
          <p:nvPr>
            <p:ph type="sldNum" sz="quarter" idx="11"/>
          </p:nvPr>
        </p:nvSpPr>
        <p:spPr/>
        <p:txBody>
          <a:bodyPr/>
          <a:lstStyle/>
          <a:p>
            <a:r>
              <a:rPr lang="en-US" altLang="en-US"/>
              <a:t>Presentation of Lecture Outlines,</a:t>
            </a:r>
            <a:r>
              <a:rPr lang="en-US" altLang="en-US" i="0"/>
              <a:t> 3</a:t>
            </a:r>
            <a:r>
              <a:rPr lang="en-US" altLang="en-US" i="0">
                <a:cs typeface="Arial" charset="0"/>
              </a:rPr>
              <a:t>–</a:t>
            </a:r>
            <a:fld id="{B2CB4B3E-D6F7-463C-B40A-4B983C4217AC}" type="slidenum">
              <a:rPr lang="en-US" altLang="en-US" i="0"/>
              <a:pPr/>
              <a:t>29</a:t>
            </a:fld>
            <a:endParaRPr lang="en-US" altLang="en-US" i="0"/>
          </a:p>
        </p:txBody>
      </p:sp>
      <p:sp>
        <p:nvSpPr>
          <p:cNvPr id="239621" name="Rectangle 5"/>
          <p:cNvSpPr>
            <a:spLocks noGrp="1" noChangeArrowheads="1"/>
          </p:cNvSpPr>
          <p:nvPr>
            <p:ph type="title"/>
          </p:nvPr>
        </p:nvSpPr>
        <p:spPr/>
        <p:txBody>
          <a:bodyPr/>
          <a:lstStyle/>
          <a:p>
            <a:r>
              <a:rPr lang="en-US" altLang="en-US"/>
              <a:t>Stoichiometry: Quantitative Relations in Chemical Reactions</a:t>
            </a:r>
          </a:p>
        </p:txBody>
      </p:sp>
      <p:sp>
        <p:nvSpPr>
          <p:cNvPr id="239622" name="Rectangle 6"/>
          <p:cNvSpPr>
            <a:spLocks noGrp="1" noChangeArrowheads="1"/>
          </p:cNvSpPr>
          <p:nvPr>
            <p:ph type="body" idx="1"/>
          </p:nvPr>
        </p:nvSpPr>
        <p:spPr/>
        <p:txBody>
          <a:bodyPr/>
          <a:lstStyle/>
          <a:p>
            <a:r>
              <a:rPr lang="en-US" altLang="en-US"/>
              <a:t>Stoichiometry is the calculation of the quantities of reactants and products involved in a chemical reaction.</a:t>
            </a:r>
          </a:p>
          <a:p>
            <a:pPr lvl="1"/>
            <a:r>
              <a:rPr lang="en-US" altLang="en-US"/>
              <a:t>It is based on the balanced chemical equation and on the relationship between mass and moles.</a:t>
            </a:r>
          </a:p>
          <a:p>
            <a:pPr lvl="1"/>
            <a:r>
              <a:rPr lang="en-US" altLang="en-US"/>
              <a:t>Such calculations are fundamental to most quantitative work in chemistry.</a:t>
            </a:r>
          </a:p>
        </p:txBody>
      </p:sp>
    </p:spTree>
  </p:cSld>
  <p:clrMapOvr>
    <a:masterClrMapping/>
  </p:clrMapOvr>
  <p:transition spd="med">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Copyright </a:t>
            </a:r>
            <a:r>
              <a:rPr lang="en-US" altLang="en-US">
                <a:cs typeface="Arial" charset="0"/>
              </a:rPr>
              <a:t>© Houghton Mifflin Company.All rights reserved.</a:t>
            </a:r>
            <a:endParaRPr lang="en-US" altLang="en-US" sz="1400">
              <a:latin typeface="Times New Roman" pitchFamily="18" charset="0"/>
            </a:endParaRPr>
          </a:p>
        </p:txBody>
      </p:sp>
      <p:sp>
        <p:nvSpPr>
          <p:cNvPr id="5" name="Slide Number Placeholder 4"/>
          <p:cNvSpPr>
            <a:spLocks noGrp="1"/>
          </p:cNvSpPr>
          <p:nvPr>
            <p:ph type="sldNum" sz="quarter" idx="11"/>
          </p:nvPr>
        </p:nvSpPr>
        <p:spPr/>
        <p:txBody>
          <a:bodyPr/>
          <a:lstStyle/>
          <a:p>
            <a:r>
              <a:rPr lang="en-US" altLang="en-US"/>
              <a:t>Presentation of Lecture Outlines,</a:t>
            </a:r>
            <a:r>
              <a:rPr lang="en-US" altLang="en-US" i="0"/>
              <a:t> 3</a:t>
            </a:r>
            <a:r>
              <a:rPr lang="en-US" altLang="en-US" i="0">
                <a:cs typeface="Arial" charset="0"/>
              </a:rPr>
              <a:t>–</a:t>
            </a:r>
            <a:fld id="{18162485-1707-4467-8A28-3AA1012A2A46}" type="slidenum">
              <a:rPr lang="en-US" altLang="en-US" i="0"/>
              <a:pPr/>
              <a:t>3</a:t>
            </a:fld>
            <a:endParaRPr lang="en-US" altLang="en-US" i="0"/>
          </a:p>
        </p:txBody>
      </p:sp>
      <p:sp>
        <p:nvSpPr>
          <p:cNvPr id="330754" name="Rectangle 2"/>
          <p:cNvSpPr>
            <a:spLocks noGrp="1" noChangeArrowheads="1"/>
          </p:cNvSpPr>
          <p:nvPr>
            <p:ph type="title"/>
          </p:nvPr>
        </p:nvSpPr>
        <p:spPr/>
        <p:txBody>
          <a:bodyPr/>
          <a:lstStyle/>
          <a:p>
            <a:r>
              <a:rPr lang="en-US" altLang="en-US"/>
              <a:t>Molecular Weight and Formula Weight</a:t>
            </a:r>
          </a:p>
        </p:txBody>
      </p:sp>
      <p:sp>
        <p:nvSpPr>
          <p:cNvPr id="330755" name="Rectangle 3"/>
          <p:cNvSpPr>
            <a:spLocks noGrp="1" noChangeArrowheads="1"/>
          </p:cNvSpPr>
          <p:nvPr>
            <p:ph type="body" idx="1"/>
          </p:nvPr>
        </p:nvSpPr>
        <p:spPr/>
        <p:txBody>
          <a:bodyPr/>
          <a:lstStyle/>
          <a:p>
            <a:r>
              <a:rPr lang="en-US" altLang="en-US"/>
              <a:t>The formula weight of  a substance is the sum of the atomic weights of all the atoms in one formula unit of the compound, whether molecular or not.</a:t>
            </a:r>
          </a:p>
          <a:p>
            <a:pPr lvl="1"/>
            <a:r>
              <a:rPr lang="en-US" altLang="en-US"/>
              <a:t>For example, one formula unit of NaCl contains 1 sodium atom (23.0 amu) and one chlorine atom (35.5 amu), giving a formula weight of 58.5 amu.</a:t>
            </a:r>
          </a:p>
        </p:txBody>
      </p:sp>
    </p:spTree>
  </p:cSld>
  <p:clrMapOvr>
    <a:masterClrMapping/>
  </p:clrMapOvr>
  <p:transition spd="med">
    <p:dissolv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Copyright </a:t>
            </a:r>
            <a:r>
              <a:rPr lang="en-US" altLang="en-US">
                <a:cs typeface="Arial" charset="0"/>
              </a:rPr>
              <a:t>© Houghton Mifflin Company.All rights reserved.</a:t>
            </a:r>
            <a:endParaRPr lang="en-US" altLang="en-US" sz="1400">
              <a:latin typeface="Times New Roman" pitchFamily="18" charset="0"/>
            </a:endParaRPr>
          </a:p>
        </p:txBody>
      </p:sp>
      <p:sp>
        <p:nvSpPr>
          <p:cNvPr id="6" name="Slide Number Placeholder 4"/>
          <p:cNvSpPr>
            <a:spLocks noGrp="1"/>
          </p:cNvSpPr>
          <p:nvPr>
            <p:ph type="sldNum" sz="quarter" idx="11"/>
          </p:nvPr>
        </p:nvSpPr>
        <p:spPr/>
        <p:txBody>
          <a:bodyPr/>
          <a:lstStyle/>
          <a:p>
            <a:r>
              <a:rPr lang="en-US" altLang="en-US"/>
              <a:t>Presentation of Lecture Outlines,</a:t>
            </a:r>
            <a:r>
              <a:rPr lang="en-US" altLang="en-US" i="0"/>
              <a:t> 3</a:t>
            </a:r>
            <a:r>
              <a:rPr lang="en-US" altLang="en-US" i="0">
                <a:cs typeface="Arial" charset="0"/>
              </a:rPr>
              <a:t>–</a:t>
            </a:r>
            <a:fld id="{D8921CC7-A37A-46BE-B9E0-4AF0051C7404}" type="slidenum">
              <a:rPr lang="en-US" altLang="en-US" i="0"/>
              <a:pPr/>
              <a:t>30</a:t>
            </a:fld>
            <a:endParaRPr lang="en-US" altLang="en-US" i="0"/>
          </a:p>
        </p:txBody>
      </p:sp>
      <p:sp>
        <p:nvSpPr>
          <p:cNvPr id="241666" name="Rectangle 1026"/>
          <p:cNvSpPr>
            <a:spLocks noGrp="1" noChangeArrowheads="1"/>
          </p:cNvSpPr>
          <p:nvPr>
            <p:ph type="title"/>
          </p:nvPr>
        </p:nvSpPr>
        <p:spPr>
          <a:xfrm>
            <a:off x="1109663" y="101600"/>
            <a:ext cx="6934200" cy="1143000"/>
          </a:xfrm>
        </p:spPr>
        <p:txBody>
          <a:bodyPr/>
          <a:lstStyle/>
          <a:p>
            <a:r>
              <a:rPr lang="en-US" altLang="en-US"/>
              <a:t>Molar Interpretation of a Chemical Equation</a:t>
            </a:r>
          </a:p>
        </p:txBody>
      </p:sp>
      <p:sp>
        <p:nvSpPr>
          <p:cNvPr id="241667" name="Rectangle 1027"/>
          <p:cNvSpPr>
            <a:spLocks noGrp="1" noChangeArrowheads="1"/>
          </p:cNvSpPr>
          <p:nvPr>
            <p:ph type="body" idx="1"/>
          </p:nvPr>
        </p:nvSpPr>
        <p:spPr>
          <a:xfrm>
            <a:off x="681038" y="1766888"/>
            <a:ext cx="7772400" cy="2500312"/>
          </a:xfrm>
        </p:spPr>
        <p:txBody>
          <a:bodyPr/>
          <a:lstStyle/>
          <a:p>
            <a:r>
              <a:rPr lang="en-US" altLang="en-US" sz="2400"/>
              <a:t>The balanced chemical equation can be interpreted in numbers of molecules, but generally chemists interpret equations as “</a:t>
            </a:r>
            <a:r>
              <a:rPr lang="en-US" altLang="en-US" sz="2400" b="1"/>
              <a:t>mole-to-mole</a:t>
            </a:r>
            <a:r>
              <a:rPr lang="en-US" altLang="en-US" sz="2400"/>
              <a:t>” relationships.</a:t>
            </a:r>
          </a:p>
          <a:p>
            <a:pPr lvl="1" eaLnBrk="0" hangingPunct="0">
              <a:spcBef>
                <a:spcPct val="20000"/>
              </a:spcBef>
            </a:pPr>
            <a:r>
              <a:rPr lang="en-US" altLang="en-US"/>
              <a:t>For example, the Haber process for producing ammonia involves the reaction of hydrogen and nitrogen.</a:t>
            </a:r>
          </a:p>
        </p:txBody>
      </p:sp>
      <p:graphicFrame>
        <p:nvGraphicFramePr>
          <p:cNvPr id="241670" name="Object 1030"/>
          <p:cNvGraphicFramePr>
            <a:graphicFrameLocks noChangeAspect="1"/>
          </p:cNvGraphicFramePr>
          <p:nvPr/>
        </p:nvGraphicFramePr>
        <p:xfrm>
          <a:off x="1912938" y="4572000"/>
          <a:ext cx="5319712" cy="517525"/>
        </p:xfrm>
        <a:graphic>
          <a:graphicData uri="http://schemas.openxmlformats.org/presentationml/2006/ole">
            <mc:AlternateContent xmlns:mc="http://schemas.openxmlformats.org/markup-compatibility/2006">
              <mc:Choice xmlns:v="urn:schemas-microsoft-com:vml" Requires="v">
                <p:oleObj spid="_x0000_s241671" name="Equation" r:id="rId4" imgW="6616440" imgH="647640" progId="Equation.3">
                  <p:embed/>
                </p:oleObj>
              </mc:Choice>
              <mc:Fallback>
                <p:oleObj name="Equation" r:id="rId4" imgW="6616440" imgH="647640" progId="Equation.3">
                  <p:embed/>
                  <p:pic>
                    <p:nvPicPr>
                      <p:cNvPr id="0" name="Object 10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2938" y="4572000"/>
                        <a:ext cx="5319712"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41670"/>
                                        </p:tgtEl>
                                        <p:attrNameLst>
                                          <p:attrName>style.visibility</p:attrName>
                                        </p:attrNameLst>
                                      </p:cBhvr>
                                      <p:to>
                                        <p:strVal val="visible"/>
                                      </p:to>
                                    </p:set>
                                    <p:animEffect transition="in" filter="dissolve">
                                      <p:cBhvr>
                                        <p:cTn id="7" dur="500"/>
                                        <p:tgtEl>
                                          <p:spTgt spid="241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p:txBody>
          <a:bodyPr/>
          <a:lstStyle/>
          <a:p>
            <a:r>
              <a:rPr lang="en-US" altLang="en-US"/>
              <a:t>Copyright </a:t>
            </a:r>
            <a:r>
              <a:rPr lang="en-US" altLang="en-US">
                <a:cs typeface="Arial" charset="0"/>
              </a:rPr>
              <a:t>© Houghton Mifflin Company.All rights reserved.</a:t>
            </a:r>
            <a:endParaRPr lang="en-US" altLang="en-US" sz="1400">
              <a:latin typeface="Times New Roman" pitchFamily="18" charset="0"/>
            </a:endParaRPr>
          </a:p>
        </p:txBody>
      </p:sp>
      <p:sp>
        <p:nvSpPr>
          <p:cNvPr id="10" name="Slide Number Placeholder 4"/>
          <p:cNvSpPr>
            <a:spLocks noGrp="1"/>
          </p:cNvSpPr>
          <p:nvPr>
            <p:ph type="sldNum" sz="quarter" idx="11"/>
          </p:nvPr>
        </p:nvSpPr>
        <p:spPr/>
        <p:txBody>
          <a:bodyPr/>
          <a:lstStyle/>
          <a:p>
            <a:r>
              <a:rPr lang="en-US" altLang="en-US"/>
              <a:t>Presentation of Lecture Outlines,</a:t>
            </a:r>
            <a:r>
              <a:rPr lang="en-US" altLang="en-US" i="0"/>
              <a:t> 3</a:t>
            </a:r>
            <a:r>
              <a:rPr lang="en-US" altLang="en-US" i="0">
                <a:cs typeface="Arial" charset="0"/>
              </a:rPr>
              <a:t>–</a:t>
            </a:r>
            <a:fld id="{11E008C7-4DEB-47A3-BAF9-266F95A7C2CD}" type="slidenum">
              <a:rPr lang="en-US" altLang="en-US" i="0"/>
              <a:pPr/>
              <a:t>31</a:t>
            </a:fld>
            <a:endParaRPr lang="en-US" altLang="en-US" i="0"/>
          </a:p>
        </p:txBody>
      </p:sp>
      <p:sp>
        <p:nvSpPr>
          <p:cNvPr id="262147" name="Rectangle 3"/>
          <p:cNvSpPr>
            <a:spLocks noGrp="1" noChangeArrowheads="1"/>
          </p:cNvSpPr>
          <p:nvPr>
            <p:ph type="body" idx="1"/>
          </p:nvPr>
        </p:nvSpPr>
        <p:spPr>
          <a:xfrm>
            <a:off x="609600" y="1766888"/>
            <a:ext cx="7769225" cy="1371600"/>
          </a:xfrm>
        </p:spPr>
        <p:txBody>
          <a:bodyPr/>
          <a:lstStyle/>
          <a:p>
            <a:pPr>
              <a:lnSpc>
                <a:spcPct val="90000"/>
              </a:lnSpc>
            </a:pPr>
            <a:r>
              <a:rPr lang="en-US" altLang="en-US"/>
              <a:t>This balanced chemical equation shows that one mole of N</a:t>
            </a:r>
            <a:r>
              <a:rPr lang="en-US" altLang="en-US" baseline="-25000"/>
              <a:t>2</a:t>
            </a:r>
            <a:r>
              <a:rPr lang="en-US" altLang="en-US"/>
              <a:t> reacts with 3 moles of H</a:t>
            </a:r>
            <a:r>
              <a:rPr lang="en-US" altLang="en-US" baseline="-25000"/>
              <a:t>2</a:t>
            </a:r>
            <a:r>
              <a:rPr lang="en-US" altLang="en-US"/>
              <a:t> to produce 2 moles of NH</a:t>
            </a:r>
            <a:r>
              <a:rPr lang="en-US" altLang="en-US" baseline="-25000"/>
              <a:t>3</a:t>
            </a:r>
            <a:r>
              <a:rPr lang="en-US" altLang="en-US"/>
              <a:t>.</a:t>
            </a:r>
          </a:p>
        </p:txBody>
      </p:sp>
      <p:sp>
        <p:nvSpPr>
          <p:cNvPr id="262148" name="Rectangle 4"/>
          <p:cNvSpPr>
            <a:spLocks noChangeArrowheads="1"/>
          </p:cNvSpPr>
          <p:nvPr/>
        </p:nvSpPr>
        <p:spPr bwMode="auto">
          <a:xfrm>
            <a:off x="685800" y="4800600"/>
            <a:ext cx="7772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lvl="1" eaLnBrk="0" hangingPunct="0">
              <a:spcBef>
                <a:spcPct val="20000"/>
              </a:spcBef>
              <a:buClr>
                <a:srgbClr val="CBD990"/>
              </a:buClr>
              <a:buFontTx/>
              <a:buChar char="–"/>
            </a:pPr>
            <a:r>
              <a:rPr lang="en-US" altLang="en-US" sz="2800">
                <a:solidFill>
                  <a:srgbClr val="376BB4"/>
                </a:solidFill>
                <a:latin typeface="Arial" charset="0"/>
              </a:rPr>
              <a:t>Because moles can be converted to mass, you can also give a mass interpretation of a chemical equation.</a:t>
            </a:r>
            <a:endParaRPr lang="en-US" altLang="en-US" sz="2800" i="1">
              <a:solidFill>
                <a:srgbClr val="376BB4"/>
              </a:solidFill>
              <a:latin typeface="Arial" charset="0"/>
            </a:endParaRPr>
          </a:p>
        </p:txBody>
      </p:sp>
      <p:grpSp>
        <p:nvGrpSpPr>
          <p:cNvPr id="262156" name="Group 12"/>
          <p:cNvGrpSpPr>
            <a:grpSpLocks/>
          </p:cNvGrpSpPr>
          <p:nvPr/>
        </p:nvGrpSpPr>
        <p:grpSpPr bwMode="auto">
          <a:xfrm>
            <a:off x="473075" y="3154363"/>
            <a:ext cx="8185150" cy="1417637"/>
            <a:chOff x="48" y="2179"/>
            <a:chExt cx="5156" cy="893"/>
          </a:xfrm>
        </p:grpSpPr>
        <p:graphicFrame>
          <p:nvGraphicFramePr>
            <p:cNvPr id="262150" name="Object 6"/>
            <p:cNvGraphicFramePr>
              <a:graphicFrameLocks noChangeAspect="1"/>
            </p:cNvGraphicFramePr>
            <p:nvPr/>
          </p:nvGraphicFramePr>
          <p:xfrm>
            <a:off x="251" y="2179"/>
            <a:ext cx="4953" cy="326"/>
          </p:xfrm>
          <a:graphic>
            <a:graphicData uri="http://schemas.openxmlformats.org/presentationml/2006/ole">
              <mc:AlternateContent xmlns:mc="http://schemas.openxmlformats.org/markup-compatibility/2006">
                <mc:Choice xmlns:v="urn:schemas-microsoft-com:vml" Requires="v">
                  <p:oleObj spid="_x0000_s262159" name="Equation" r:id="rId4" imgW="9778680" imgH="647640" progId="Equation.3">
                    <p:embed/>
                  </p:oleObj>
                </mc:Choice>
                <mc:Fallback>
                  <p:oleObj name="Equation" r:id="rId4" imgW="9778680" imgH="64764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 y="2179"/>
                          <a:ext cx="4953"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2153" name="Object 9"/>
            <p:cNvGraphicFramePr>
              <a:graphicFrameLocks noChangeAspect="1"/>
            </p:cNvGraphicFramePr>
            <p:nvPr/>
          </p:nvGraphicFramePr>
          <p:xfrm>
            <a:off x="288" y="2796"/>
            <a:ext cx="4742" cy="276"/>
          </p:xfrm>
          <a:graphic>
            <a:graphicData uri="http://schemas.openxmlformats.org/presentationml/2006/ole">
              <mc:AlternateContent xmlns:mc="http://schemas.openxmlformats.org/markup-compatibility/2006">
                <mc:Choice xmlns:v="urn:schemas-microsoft-com:vml" Requires="v">
                  <p:oleObj spid="_x0000_s262160" name="Equation" r:id="rId6" imgW="11112480" imgH="647640" progId="Equation.3">
                    <p:embed/>
                  </p:oleObj>
                </mc:Choice>
                <mc:Fallback>
                  <p:oleObj name="Equation" r:id="rId6" imgW="11112480" imgH="64764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 y="2796"/>
                          <a:ext cx="4742"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2154" name="Text Box 10"/>
            <p:cNvSpPr txBox="1">
              <a:spLocks noChangeArrowheads="1"/>
            </p:cNvSpPr>
            <p:nvPr/>
          </p:nvSpPr>
          <p:spPr bwMode="auto">
            <a:xfrm>
              <a:off x="48" y="2496"/>
              <a:ext cx="509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olidFill>
                    <a:schemeClr val="tx2"/>
                  </a:solidFill>
                </a:rPr>
                <a:t>1 molecule N</a:t>
              </a:r>
              <a:r>
                <a:rPr lang="en-US" altLang="en-US" b="1" baseline="-25000">
                  <a:solidFill>
                    <a:schemeClr val="tx2"/>
                  </a:solidFill>
                </a:rPr>
                <a:t>2</a:t>
              </a:r>
              <a:r>
                <a:rPr lang="en-US" altLang="en-US" b="1">
                  <a:solidFill>
                    <a:schemeClr val="tx2"/>
                  </a:solidFill>
                </a:rPr>
                <a:t>      +     3 molecules H</a:t>
              </a:r>
              <a:r>
                <a:rPr lang="en-US" altLang="en-US" b="1" baseline="-25000">
                  <a:solidFill>
                    <a:schemeClr val="tx2"/>
                  </a:solidFill>
                </a:rPr>
                <a:t>2</a:t>
              </a:r>
              <a:r>
                <a:rPr lang="en-US" altLang="en-US" b="1">
                  <a:solidFill>
                    <a:schemeClr val="tx2"/>
                  </a:solidFill>
                </a:rPr>
                <a:t>              2 molecules NH</a:t>
              </a:r>
              <a:r>
                <a:rPr lang="en-US" altLang="en-US" b="1" baseline="-25000">
                  <a:solidFill>
                    <a:schemeClr val="tx2"/>
                  </a:solidFill>
                </a:rPr>
                <a:t>3</a:t>
              </a:r>
            </a:p>
          </p:txBody>
        </p:sp>
      </p:grpSp>
      <p:sp>
        <p:nvSpPr>
          <p:cNvPr id="262158" name="Rectangle 14"/>
          <p:cNvSpPr>
            <a:spLocks noGrp="1" noChangeArrowheads="1"/>
          </p:cNvSpPr>
          <p:nvPr>
            <p:ph type="title"/>
          </p:nvPr>
        </p:nvSpPr>
        <p:spPr>
          <a:xfrm>
            <a:off x="1371600" y="101600"/>
            <a:ext cx="6400800" cy="1143000"/>
          </a:xfrm>
          <a:noFill/>
          <a:ln/>
        </p:spPr>
        <p:txBody>
          <a:bodyPr/>
          <a:lstStyle/>
          <a:p>
            <a:r>
              <a:rPr lang="en-US" altLang="en-US"/>
              <a:t>Molar Interpretation of a Chemical Equation</a:t>
            </a: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62156"/>
                                        </p:tgtEl>
                                        <p:attrNameLst>
                                          <p:attrName>style.visibility</p:attrName>
                                        </p:attrNameLst>
                                      </p:cBhvr>
                                      <p:to>
                                        <p:strVal val="visible"/>
                                      </p:to>
                                    </p:set>
                                    <p:animEffect transition="in" filter="dissolve">
                                      <p:cBhvr>
                                        <p:cTn id="7" dur="500"/>
                                        <p:tgtEl>
                                          <p:spTgt spid="2621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2148"/>
                                        </p:tgtEl>
                                        <p:attrNameLst>
                                          <p:attrName>style.visibility</p:attrName>
                                        </p:attrNameLst>
                                      </p:cBhvr>
                                      <p:to>
                                        <p:strVal val="visible"/>
                                      </p:to>
                                    </p:set>
                                    <p:animEffect transition="in" filter="dissolve">
                                      <p:cBhvr>
                                        <p:cTn id="12" dur="500"/>
                                        <p:tgtEl>
                                          <p:spTgt spid="262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8"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ltLang="en-US"/>
              <a:t>Copyright </a:t>
            </a:r>
            <a:r>
              <a:rPr lang="en-US" altLang="en-US">
                <a:cs typeface="Arial" charset="0"/>
              </a:rPr>
              <a:t>© Houghton Mifflin Company.All rights reserved.</a:t>
            </a:r>
            <a:endParaRPr lang="en-US" altLang="en-US" sz="1400">
              <a:latin typeface="Times New Roman" pitchFamily="18" charset="0"/>
            </a:endParaRPr>
          </a:p>
        </p:txBody>
      </p:sp>
      <p:sp>
        <p:nvSpPr>
          <p:cNvPr id="8" name="Slide Number Placeholder 4"/>
          <p:cNvSpPr>
            <a:spLocks noGrp="1"/>
          </p:cNvSpPr>
          <p:nvPr>
            <p:ph type="sldNum" sz="quarter" idx="11"/>
          </p:nvPr>
        </p:nvSpPr>
        <p:spPr/>
        <p:txBody>
          <a:bodyPr/>
          <a:lstStyle/>
          <a:p>
            <a:r>
              <a:rPr lang="en-US" altLang="en-US"/>
              <a:t>Presentation of Lecture Outlines,</a:t>
            </a:r>
            <a:r>
              <a:rPr lang="en-US" altLang="en-US" i="0"/>
              <a:t> 3</a:t>
            </a:r>
            <a:r>
              <a:rPr lang="en-US" altLang="en-US" i="0">
                <a:cs typeface="Arial" charset="0"/>
              </a:rPr>
              <a:t>–</a:t>
            </a:r>
            <a:fld id="{7300BD4C-3CAA-4F39-800F-875649ADEDFA}" type="slidenum">
              <a:rPr lang="en-US" altLang="en-US" i="0"/>
              <a:pPr/>
              <a:t>32</a:t>
            </a:fld>
            <a:endParaRPr lang="en-US" altLang="en-US" i="0"/>
          </a:p>
        </p:txBody>
      </p:sp>
      <p:sp>
        <p:nvSpPr>
          <p:cNvPr id="282626" name="Rectangle 2"/>
          <p:cNvSpPr>
            <a:spLocks noGrp="1" noChangeArrowheads="1"/>
          </p:cNvSpPr>
          <p:nvPr>
            <p:ph type="title"/>
          </p:nvPr>
        </p:nvSpPr>
        <p:spPr/>
        <p:txBody>
          <a:bodyPr/>
          <a:lstStyle/>
          <a:p>
            <a:r>
              <a:rPr lang="en-US" altLang="en-US"/>
              <a:t>Molar Interpretation of a Chemical Equation</a:t>
            </a:r>
          </a:p>
        </p:txBody>
      </p:sp>
      <p:sp>
        <p:nvSpPr>
          <p:cNvPr id="282627" name="Rectangle 3"/>
          <p:cNvSpPr>
            <a:spLocks noGrp="1" noChangeArrowheads="1"/>
          </p:cNvSpPr>
          <p:nvPr>
            <p:ph type="body" idx="1"/>
          </p:nvPr>
        </p:nvSpPr>
        <p:spPr>
          <a:xfrm>
            <a:off x="609600" y="1766888"/>
            <a:ext cx="7769225" cy="1371600"/>
          </a:xfrm>
        </p:spPr>
        <p:txBody>
          <a:bodyPr/>
          <a:lstStyle/>
          <a:p>
            <a:pPr>
              <a:lnSpc>
                <a:spcPct val="90000"/>
              </a:lnSpc>
            </a:pPr>
            <a:r>
              <a:rPr lang="en-US" altLang="en-US"/>
              <a:t>Suppose we wished to determine the number of moles of NH</a:t>
            </a:r>
            <a:r>
              <a:rPr lang="en-US" altLang="en-US" baseline="-25000"/>
              <a:t>3</a:t>
            </a:r>
            <a:r>
              <a:rPr lang="en-US" altLang="en-US"/>
              <a:t> we could obtain from 4.8 mol H</a:t>
            </a:r>
            <a:r>
              <a:rPr lang="en-US" altLang="en-US" baseline="-25000"/>
              <a:t>2</a:t>
            </a:r>
            <a:r>
              <a:rPr lang="en-US" altLang="en-US"/>
              <a:t>.</a:t>
            </a:r>
          </a:p>
        </p:txBody>
      </p:sp>
      <p:sp>
        <p:nvSpPr>
          <p:cNvPr id="282628" name="Rectangle 4"/>
          <p:cNvSpPr>
            <a:spLocks noChangeArrowheads="1"/>
          </p:cNvSpPr>
          <p:nvPr/>
        </p:nvSpPr>
        <p:spPr bwMode="auto">
          <a:xfrm>
            <a:off x="947738" y="4105275"/>
            <a:ext cx="7239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eaLnBrk="0" hangingPunct="0">
              <a:spcBef>
                <a:spcPct val="20000"/>
              </a:spcBef>
              <a:buClr>
                <a:srgbClr val="CBD990"/>
              </a:buClr>
              <a:buFontTx/>
              <a:buChar char="–"/>
            </a:pPr>
            <a:r>
              <a:rPr lang="en-US" altLang="en-US">
                <a:solidFill>
                  <a:srgbClr val="376BB4"/>
                </a:solidFill>
                <a:latin typeface="Arial" charset="0"/>
              </a:rPr>
              <a:t>Because the coefficients in the balanced equation represent mole-to-mole ratios, the calculation is simple.</a:t>
            </a:r>
            <a:endParaRPr lang="en-US" altLang="en-US" i="1">
              <a:solidFill>
                <a:srgbClr val="376BB4"/>
              </a:solidFill>
              <a:latin typeface="Arial" charset="0"/>
            </a:endParaRPr>
          </a:p>
        </p:txBody>
      </p:sp>
      <p:graphicFrame>
        <p:nvGraphicFramePr>
          <p:cNvPr id="282630" name="Object 6"/>
          <p:cNvGraphicFramePr>
            <a:graphicFrameLocks noChangeAspect="1"/>
          </p:cNvGraphicFramePr>
          <p:nvPr/>
        </p:nvGraphicFramePr>
        <p:xfrm>
          <a:off x="1982788" y="3200400"/>
          <a:ext cx="5165725" cy="517525"/>
        </p:xfrm>
        <a:graphic>
          <a:graphicData uri="http://schemas.openxmlformats.org/presentationml/2006/ole">
            <mc:AlternateContent xmlns:mc="http://schemas.openxmlformats.org/markup-compatibility/2006">
              <mc:Choice xmlns:v="urn:schemas-microsoft-com:vml" Requires="v">
                <p:oleObj spid="_x0000_s282634" name="Equation" r:id="rId4" imgW="6426000" imgH="647640" progId="Equation.3">
                  <p:embed/>
                </p:oleObj>
              </mc:Choice>
              <mc:Fallback>
                <p:oleObj name="Equation" r:id="rId4" imgW="6426000" imgH="64764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2788" y="3200400"/>
                        <a:ext cx="5165725"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2633" name="Object 9"/>
          <p:cNvGraphicFramePr>
            <a:graphicFrameLocks noChangeAspect="1"/>
          </p:cNvGraphicFramePr>
          <p:nvPr/>
        </p:nvGraphicFramePr>
        <p:xfrm>
          <a:off x="992188" y="5257800"/>
          <a:ext cx="7165975" cy="1125538"/>
        </p:xfrm>
        <a:graphic>
          <a:graphicData uri="http://schemas.openxmlformats.org/presentationml/2006/ole">
            <mc:AlternateContent xmlns:mc="http://schemas.openxmlformats.org/markup-compatibility/2006">
              <mc:Choice xmlns:v="urn:schemas-microsoft-com:vml" Requires="v">
                <p:oleObj spid="_x0000_s282635" name="Equation" r:id="rId6" imgW="8978760" imgH="1409400" progId="Equation.3">
                  <p:embed/>
                </p:oleObj>
              </mc:Choice>
              <mc:Fallback>
                <p:oleObj name="Equation" r:id="rId6" imgW="8978760" imgH="14094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2188" y="5257800"/>
                        <a:ext cx="7165975" cy="1125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2628"/>
                                        </p:tgtEl>
                                        <p:attrNameLst>
                                          <p:attrName>style.visibility</p:attrName>
                                        </p:attrNameLst>
                                      </p:cBhvr>
                                      <p:to>
                                        <p:strVal val="visible"/>
                                      </p:to>
                                    </p:set>
                                    <p:animEffect transition="in" filter="dissolve">
                                      <p:cBhvr>
                                        <p:cTn id="7" dur="500"/>
                                        <p:tgtEl>
                                          <p:spTgt spid="2826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82633"/>
                                        </p:tgtEl>
                                        <p:attrNameLst>
                                          <p:attrName>style.visibility</p:attrName>
                                        </p:attrNameLst>
                                      </p:cBhvr>
                                      <p:to>
                                        <p:strVal val="visible"/>
                                      </p:to>
                                    </p:set>
                                    <p:animEffect transition="in" filter="dissolve">
                                      <p:cBhvr>
                                        <p:cTn id="12" dur="500"/>
                                        <p:tgtEl>
                                          <p:spTgt spid="2826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8"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ltLang="en-US"/>
              <a:t>Copyright </a:t>
            </a:r>
            <a:r>
              <a:rPr lang="en-US" altLang="en-US">
                <a:cs typeface="Arial" charset="0"/>
              </a:rPr>
              <a:t>© Houghton Mifflin Company.All rights reserved.</a:t>
            </a:r>
            <a:endParaRPr lang="en-US" altLang="en-US" sz="1400">
              <a:latin typeface="Times New Roman" pitchFamily="18" charset="0"/>
            </a:endParaRPr>
          </a:p>
        </p:txBody>
      </p:sp>
      <p:sp>
        <p:nvSpPr>
          <p:cNvPr id="8" name="Slide Number Placeholder 4"/>
          <p:cNvSpPr>
            <a:spLocks noGrp="1"/>
          </p:cNvSpPr>
          <p:nvPr>
            <p:ph type="sldNum" sz="quarter" idx="11"/>
          </p:nvPr>
        </p:nvSpPr>
        <p:spPr/>
        <p:txBody>
          <a:bodyPr/>
          <a:lstStyle/>
          <a:p>
            <a:r>
              <a:rPr lang="en-US" altLang="en-US"/>
              <a:t>Presentation of Lecture Outlines,</a:t>
            </a:r>
            <a:r>
              <a:rPr lang="en-US" altLang="en-US" i="0"/>
              <a:t> 3</a:t>
            </a:r>
            <a:r>
              <a:rPr lang="en-US" altLang="en-US" i="0">
                <a:cs typeface="Arial" charset="0"/>
              </a:rPr>
              <a:t>–</a:t>
            </a:r>
            <a:fld id="{8D0B50EC-FADA-4E6D-877B-C09751A6B3FC}" type="slidenum">
              <a:rPr lang="en-US" altLang="en-US" i="0"/>
              <a:pPr/>
              <a:t>33</a:t>
            </a:fld>
            <a:endParaRPr lang="en-US" altLang="en-US" i="0"/>
          </a:p>
        </p:txBody>
      </p:sp>
      <p:sp>
        <p:nvSpPr>
          <p:cNvPr id="243714" name="Rectangle 2"/>
          <p:cNvSpPr>
            <a:spLocks noGrp="1" noChangeArrowheads="1"/>
          </p:cNvSpPr>
          <p:nvPr>
            <p:ph type="title"/>
          </p:nvPr>
        </p:nvSpPr>
        <p:spPr/>
        <p:txBody>
          <a:bodyPr/>
          <a:lstStyle/>
          <a:p>
            <a:r>
              <a:rPr lang="en-US" altLang="en-US"/>
              <a:t>Mass Relationships in Chemical Equations</a:t>
            </a:r>
          </a:p>
        </p:txBody>
      </p:sp>
      <p:sp>
        <p:nvSpPr>
          <p:cNvPr id="243715" name="Rectangle 3"/>
          <p:cNvSpPr>
            <a:spLocks noGrp="1" noChangeArrowheads="1"/>
          </p:cNvSpPr>
          <p:nvPr>
            <p:ph type="body" idx="1"/>
          </p:nvPr>
        </p:nvSpPr>
        <p:spPr>
          <a:xfrm>
            <a:off x="609600" y="1766888"/>
            <a:ext cx="7769225" cy="2195512"/>
          </a:xfrm>
        </p:spPr>
        <p:txBody>
          <a:bodyPr/>
          <a:lstStyle/>
          <a:p>
            <a:r>
              <a:rPr lang="en-US" altLang="en-US"/>
              <a:t>Amounts of substances in a chemical reaction by mass.</a:t>
            </a:r>
          </a:p>
          <a:p>
            <a:pPr lvl="1" eaLnBrk="0" hangingPunct="0">
              <a:spcBef>
                <a:spcPct val="20000"/>
              </a:spcBef>
            </a:pPr>
            <a:r>
              <a:rPr lang="en-US" altLang="en-US"/>
              <a:t>How many grams of HCl are required to react with 5.00 grams manganese (IV) oxide according to this equation?</a:t>
            </a:r>
          </a:p>
        </p:txBody>
      </p:sp>
      <p:grpSp>
        <p:nvGrpSpPr>
          <p:cNvPr id="243721" name="Group 9"/>
          <p:cNvGrpSpPr>
            <a:grpSpLocks/>
          </p:cNvGrpSpPr>
          <p:nvPr/>
        </p:nvGrpSpPr>
        <p:grpSpPr bwMode="auto">
          <a:xfrm>
            <a:off x="200025" y="4024313"/>
            <a:ext cx="8734425" cy="414337"/>
            <a:chOff x="162" y="3072"/>
            <a:chExt cx="5502" cy="261"/>
          </a:xfrm>
        </p:grpSpPr>
        <p:graphicFrame>
          <p:nvGraphicFramePr>
            <p:cNvPr id="243718" name="Object 6"/>
            <p:cNvGraphicFramePr>
              <a:graphicFrameLocks noChangeAspect="1"/>
            </p:cNvGraphicFramePr>
            <p:nvPr/>
          </p:nvGraphicFramePr>
          <p:xfrm>
            <a:off x="162" y="3072"/>
            <a:ext cx="2430" cy="261"/>
          </p:xfrm>
          <a:graphic>
            <a:graphicData uri="http://schemas.openxmlformats.org/presentationml/2006/ole">
              <mc:AlternateContent xmlns:mc="http://schemas.openxmlformats.org/markup-compatibility/2006">
                <mc:Choice xmlns:v="urn:schemas-microsoft-com:vml" Requires="v">
                  <p:oleObj spid="_x0000_s243722" name="Equation" r:id="rId4" imgW="5867280" imgH="634680" progId="Equation.3">
                    <p:embed/>
                  </p:oleObj>
                </mc:Choice>
                <mc:Fallback>
                  <p:oleObj name="Equation" r:id="rId4" imgW="5867280" imgH="63468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 y="3072"/>
                          <a:ext cx="2430" cy="2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3720" name="Object 8"/>
            <p:cNvGraphicFramePr>
              <a:graphicFrameLocks noChangeAspect="1"/>
            </p:cNvGraphicFramePr>
            <p:nvPr/>
          </p:nvGraphicFramePr>
          <p:xfrm>
            <a:off x="2699" y="3072"/>
            <a:ext cx="2965" cy="261"/>
          </p:xfrm>
          <a:graphic>
            <a:graphicData uri="http://schemas.openxmlformats.org/presentationml/2006/ole">
              <mc:AlternateContent xmlns:mc="http://schemas.openxmlformats.org/markup-compatibility/2006">
                <mc:Choice xmlns:v="urn:schemas-microsoft-com:vml" Requires="v">
                  <p:oleObj spid="_x0000_s243723" name="Equation" r:id="rId6" imgW="7213320" imgH="634680" progId="Equation.3">
                    <p:embed/>
                  </p:oleObj>
                </mc:Choice>
                <mc:Fallback>
                  <p:oleObj name="Equation" r:id="rId6" imgW="7213320" imgH="63468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99" y="3072"/>
                          <a:ext cx="2965" cy="2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43721"/>
                                        </p:tgtEl>
                                        <p:attrNameLst>
                                          <p:attrName>style.visibility</p:attrName>
                                        </p:attrNameLst>
                                      </p:cBhvr>
                                      <p:to>
                                        <p:strVal val="visible"/>
                                      </p:to>
                                    </p:set>
                                    <p:animEffect transition="in" filter="dissolve">
                                      <p:cBhvr>
                                        <p:cTn id="7" dur="500"/>
                                        <p:tgtEl>
                                          <p:spTgt spid="2437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p:txBody>
          <a:bodyPr/>
          <a:lstStyle/>
          <a:p>
            <a:r>
              <a:rPr lang="en-US" altLang="en-US"/>
              <a:t>Copyright </a:t>
            </a:r>
            <a:r>
              <a:rPr lang="en-US" altLang="en-US">
                <a:cs typeface="Arial" charset="0"/>
              </a:rPr>
              <a:t>© Houghton Mifflin Company.All rights reserved.</a:t>
            </a:r>
            <a:endParaRPr lang="en-US" altLang="en-US" sz="1400">
              <a:latin typeface="Times New Roman" pitchFamily="18" charset="0"/>
            </a:endParaRPr>
          </a:p>
        </p:txBody>
      </p:sp>
      <p:sp>
        <p:nvSpPr>
          <p:cNvPr id="10" name="Slide Number Placeholder 4"/>
          <p:cNvSpPr>
            <a:spLocks noGrp="1"/>
          </p:cNvSpPr>
          <p:nvPr>
            <p:ph type="sldNum" sz="quarter" idx="11"/>
          </p:nvPr>
        </p:nvSpPr>
        <p:spPr/>
        <p:txBody>
          <a:bodyPr/>
          <a:lstStyle/>
          <a:p>
            <a:r>
              <a:rPr lang="en-US" altLang="en-US"/>
              <a:t>Presentation of Lecture Outlines,</a:t>
            </a:r>
            <a:r>
              <a:rPr lang="en-US" altLang="en-US" i="0"/>
              <a:t> 3</a:t>
            </a:r>
            <a:r>
              <a:rPr lang="en-US" altLang="en-US" i="0">
                <a:cs typeface="Arial" charset="0"/>
              </a:rPr>
              <a:t>–</a:t>
            </a:r>
            <a:fld id="{E5D73F54-01B2-4B14-AE4D-3A4FB3827FEF}" type="slidenum">
              <a:rPr lang="en-US" altLang="en-US" i="0"/>
              <a:pPr/>
              <a:t>34</a:t>
            </a:fld>
            <a:endParaRPr lang="en-US" altLang="en-US" i="0"/>
          </a:p>
        </p:txBody>
      </p:sp>
      <p:sp>
        <p:nvSpPr>
          <p:cNvPr id="280580" name="Rectangle 1028"/>
          <p:cNvSpPr>
            <a:spLocks noChangeArrowheads="1"/>
          </p:cNvSpPr>
          <p:nvPr/>
        </p:nvSpPr>
        <p:spPr bwMode="auto">
          <a:xfrm>
            <a:off x="528638" y="1828800"/>
            <a:ext cx="80772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eaLnBrk="0" hangingPunct="0">
              <a:spcBef>
                <a:spcPct val="20000"/>
              </a:spcBef>
              <a:buClr>
                <a:srgbClr val="CBD990"/>
              </a:buClr>
              <a:buFontTx/>
              <a:buChar char="•"/>
            </a:pPr>
            <a:r>
              <a:rPr lang="en-US" altLang="en-US">
                <a:solidFill>
                  <a:srgbClr val="376BB4"/>
                </a:solidFill>
                <a:latin typeface="Arial" charset="0"/>
              </a:rPr>
              <a:t>First, you write what is given  (5.00 g MnO</a:t>
            </a:r>
            <a:r>
              <a:rPr lang="en-US" altLang="en-US" baseline="-25000">
                <a:solidFill>
                  <a:srgbClr val="376BB4"/>
                </a:solidFill>
                <a:latin typeface="Arial" charset="0"/>
              </a:rPr>
              <a:t>2</a:t>
            </a:r>
            <a:r>
              <a:rPr lang="en-US" altLang="en-US">
                <a:solidFill>
                  <a:srgbClr val="376BB4"/>
                </a:solidFill>
                <a:latin typeface="Arial" charset="0"/>
              </a:rPr>
              <a:t>) and convert this to moles.</a:t>
            </a:r>
          </a:p>
          <a:p>
            <a:pPr eaLnBrk="0" hangingPunct="0">
              <a:spcBef>
                <a:spcPct val="20000"/>
              </a:spcBef>
              <a:buClr>
                <a:srgbClr val="CBD990"/>
              </a:buClr>
              <a:buFontTx/>
              <a:buChar char="•"/>
            </a:pPr>
            <a:r>
              <a:rPr lang="en-US" altLang="en-US">
                <a:solidFill>
                  <a:srgbClr val="376BB4"/>
                </a:solidFill>
                <a:latin typeface="Arial" charset="0"/>
              </a:rPr>
              <a:t>Then convert to moles of what is desired.(mol HCl)</a:t>
            </a:r>
          </a:p>
          <a:p>
            <a:pPr eaLnBrk="0" hangingPunct="0">
              <a:spcBef>
                <a:spcPct val="20000"/>
              </a:spcBef>
              <a:buClr>
                <a:srgbClr val="CBD990"/>
              </a:buClr>
              <a:buFontTx/>
              <a:buChar char="•"/>
            </a:pPr>
            <a:r>
              <a:rPr lang="en-US" altLang="en-US">
                <a:solidFill>
                  <a:srgbClr val="376BB4"/>
                </a:solidFill>
                <a:latin typeface="Arial" charset="0"/>
              </a:rPr>
              <a:t>Finally, you convert this to mass (g HCl)</a:t>
            </a:r>
          </a:p>
        </p:txBody>
      </p:sp>
      <p:sp>
        <p:nvSpPr>
          <p:cNvPr id="280578" name="Rectangle 1026"/>
          <p:cNvSpPr>
            <a:spLocks noGrp="1" noChangeArrowheads="1"/>
          </p:cNvSpPr>
          <p:nvPr>
            <p:ph type="title"/>
          </p:nvPr>
        </p:nvSpPr>
        <p:spPr/>
        <p:txBody>
          <a:bodyPr/>
          <a:lstStyle/>
          <a:p>
            <a:r>
              <a:rPr lang="en-US" altLang="en-US"/>
              <a:t>Mass Relationships in Chemical Equations</a:t>
            </a:r>
          </a:p>
        </p:txBody>
      </p:sp>
      <p:graphicFrame>
        <p:nvGraphicFramePr>
          <p:cNvPr id="280581" name="Object 1029"/>
          <p:cNvGraphicFramePr>
            <a:graphicFrameLocks noChangeAspect="1"/>
          </p:cNvGraphicFramePr>
          <p:nvPr/>
        </p:nvGraphicFramePr>
        <p:xfrm>
          <a:off x="4432300" y="3117850"/>
          <a:ext cx="279400" cy="622300"/>
        </p:xfrm>
        <a:graphic>
          <a:graphicData uri="http://schemas.openxmlformats.org/presentationml/2006/ole">
            <mc:AlternateContent xmlns:mc="http://schemas.openxmlformats.org/markup-compatibility/2006">
              <mc:Choice xmlns:v="urn:schemas-microsoft-com:vml" Requires="v">
                <p:oleObj spid="_x0000_s280589" name="Equation" r:id="rId4" imgW="279360" imgH="622080" progId="Equation.3">
                  <p:embed/>
                </p:oleObj>
              </mc:Choice>
              <mc:Fallback>
                <p:oleObj name="Equation" r:id="rId4" imgW="279360" imgH="622080" progId="Equation.3">
                  <p:embed/>
                  <p:pic>
                    <p:nvPicPr>
                      <p:cNvPr id="0" name="Object 10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32300" y="3117850"/>
                        <a:ext cx="279400"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0582" name="Object 1030"/>
          <p:cNvGraphicFramePr>
            <a:graphicFrameLocks noChangeAspect="1"/>
          </p:cNvGraphicFramePr>
          <p:nvPr/>
        </p:nvGraphicFramePr>
        <p:xfrm>
          <a:off x="641350" y="4183063"/>
          <a:ext cx="3862388" cy="844550"/>
        </p:xfrm>
        <a:graphic>
          <a:graphicData uri="http://schemas.openxmlformats.org/presentationml/2006/ole">
            <mc:AlternateContent xmlns:mc="http://schemas.openxmlformats.org/markup-compatibility/2006">
              <mc:Choice xmlns:v="urn:schemas-microsoft-com:vml" Requires="v">
                <p:oleObj spid="_x0000_s280590" name="Equation" r:id="rId6" imgW="6413400" imgH="1409400" progId="Equation.3">
                  <p:embed/>
                </p:oleObj>
              </mc:Choice>
              <mc:Fallback>
                <p:oleObj name="Equation" r:id="rId6" imgW="6413400" imgH="1409400" progId="Equation.3">
                  <p:embed/>
                  <p:pic>
                    <p:nvPicPr>
                      <p:cNvPr id="0" name="Object 10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1350" y="4183063"/>
                        <a:ext cx="3862388" cy="844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0585" name="Object 1033"/>
          <p:cNvGraphicFramePr>
            <a:graphicFrameLocks noChangeAspect="1"/>
          </p:cNvGraphicFramePr>
          <p:nvPr/>
        </p:nvGraphicFramePr>
        <p:xfrm>
          <a:off x="4564063" y="4148138"/>
          <a:ext cx="2065337" cy="881062"/>
        </p:xfrm>
        <a:graphic>
          <a:graphicData uri="http://schemas.openxmlformats.org/presentationml/2006/ole">
            <mc:AlternateContent xmlns:mc="http://schemas.openxmlformats.org/markup-compatibility/2006">
              <mc:Choice xmlns:v="urn:schemas-microsoft-com:vml" Requires="v">
                <p:oleObj spid="_x0000_s280591" name="Equation" r:id="rId8" imgW="3429000" imgH="1473120" progId="Equation.3">
                  <p:embed/>
                </p:oleObj>
              </mc:Choice>
              <mc:Fallback>
                <p:oleObj name="Equation" r:id="rId8" imgW="3429000" imgH="1473120" progId="Equation.3">
                  <p:embed/>
                  <p:pic>
                    <p:nvPicPr>
                      <p:cNvPr id="0" name="Object 103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64063" y="4148138"/>
                        <a:ext cx="2065337" cy="881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0586" name="Object 1034"/>
          <p:cNvGraphicFramePr>
            <a:graphicFrameLocks noChangeAspect="1"/>
          </p:cNvGraphicFramePr>
          <p:nvPr/>
        </p:nvGraphicFramePr>
        <p:xfrm>
          <a:off x="6721475" y="4125913"/>
          <a:ext cx="1965325" cy="927100"/>
        </p:xfrm>
        <a:graphic>
          <a:graphicData uri="http://schemas.openxmlformats.org/presentationml/2006/ole">
            <mc:AlternateContent xmlns:mc="http://schemas.openxmlformats.org/markup-compatibility/2006">
              <mc:Choice xmlns:v="urn:schemas-microsoft-com:vml" Requires="v">
                <p:oleObj spid="_x0000_s280592" name="Equation" r:id="rId10" imgW="3263760" imgH="1549080" progId="Equation.3">
                  <p:embed/>
                </p:oleObj>
              </mc:Choice>
              <mc:Fallback>
                <p:oleObj name="Equation" r:id="rId10" imgW="3263760" imgH="1549080" progId="Equation.3">
                  <p:embed/>
                  <p:pic>
                    <p:nvPicPr>
                      <p:cNvPr id="0" name="Object 103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21475" y="4125913"/>
                        <a:ext cx="1965325"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0587" name="Object 1035"/>
          <p:cNvGraphicFramePr>
            <a:graphicFrameLocks noChangeAspect="1"/>
          </p:cNvGraphicFramePr>
          <p:nvPr/>
        </p:nvGraphicFramePr>
        <p:xfrm>
          <a:off x="3100388" y="5332413"/>
          <a:ext cx="2486025" cy="458787"/>
        </p:xfrm>
        <a:graphic>
          <a:graphicData uri="http://schemas.openxmlformats.org/presentationml/2006/ole">
            <mc:AlternateContent xmlns:mc="http://schemas.openxmlformats.org/markup-compatibility/2006">
              <mc:Choice xmlns:v="urn:schemas-microsoft-com:vml" Requires="v">
                <p:oleObj spid="_x0000_s280593" name="Equation" r:id="rId12" imgW="3085920" imgH="571320" progId="Equation.3">
                  <p:embed/>
                </p:oleObj>
              </mc:Choice>
              <mc:Fallback>
                <p:oleObj name="Equation" r:id="rId12" imgW="3085920" imgH="571320" progId="Equation.3">
                  <p:embed/>
                  <p:pic>
                    <p:nvPicPr>
                      <p:cNvPr id="0" name="Object 103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00388" y="5332413"/>
                        <a:ext cx="2486025"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80582"/>
                                        </p:tgtEl>
                                        <p:attrNameLst>
                                          <p:attrName>style.visibility</p:attrName>
                                        </p:attrNameLst>
                                      </p:cBhvr>
                                      <p:to>
                                        <p:strVal val="visible"/>
                                      </p:to>
                                    </p:set>
                                    <p:animEffect transition="in" filter="dissolve">
                                      <p:cBhvr>
                                        <p:cTn id="7" dur="500"/>
                                        <p:tgtEl>
                                          <p:spTgt spid="2805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80585"/>
                                        </p:tgtEl>
                                        <p:attrNameLst>
                                          <p:attrName>style.visibility</p:attrName>
                                        </p:attrNameLst>
                                      </p:cBhvr>
                                      <p:to>
                                        <p:strVal val="visible"/>
                                      </p:to>
                                    </p:set>
                                    <p:animEffect transition="in" filter="dissolve">
                                      <p:cBhvr>
                                        <p:cTn id="12" dur="500"/>
                                        <p:tgtEl>
                                          <p:spTgt spid="2805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80586"/>
                                        </p:tgtEl>
                                        <p:attrNameLst>
                                          <p:attrName>style.visibility</p:attrName>
                                        </p:attrNameLst>
                                      </p:cBhvr>
                                      <p:to>
                                        <p:strVal val="visible"/>
                                      </p:to>
                                    </p:set>
                                    <p:animEffect transition="in" filter="dissolve">
                                      <p:cBhvr>
                                        <p:cTn id="17" dur="500"/>
                                        <p:tgtEl>
                                          <p:spTgt spid="2805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80587"/>
                                        </p:tgtEl>
                                        <p:attrNameLst>
                                          <p:attrName>style.visibility</p:attrName>
                                        </p:attrNameLst>
                                      </p:cBhvr>
                                      <p:to>
                                        <p:strVal val="visible"/>
                                      </p:to>
                                    </p:set>
                                    <p:animEffect transition="in" filter="dissolve">
                                      <p:cBhvr>
                                        <p:cTn id="22" dur="500"/>
                                        <p:tgtEl>
                                          <p:spTgt spid="280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Copyright </a:t>
            </a:r>
            <a:r>
              <a:rPr lang="en-US" altLang="en-US">
                <a:cs typeface="Arial" charset="0"/>
              </a:rPr>
              <a:t>© Houghton Mifflin Company.All rights reserved.</a:t>
            </a:r>
            <a:endParaRPr lang="en-US" altLang="en-US" sz="1400">
              <a:latin typeface="Times New Roman" pitchFamily="18" charset="0"/>
            </a:endParaRPr>
          </a:p>
        </p:txBody>
      </p:sp>
      <p:sp>
        <p:nvSpPr>
          <p:cNvPr id="6" name="Slide Number Placeholder 4"/>
          <p:cNvSpPr>
            <a:spLocks noGrp="1"/>
          </p:cNvSpPr>
          <p:nvPr>
            <p:ph type="sldNum" sz="quarter" idx="11"/>
          </p:nvPr>
        </p:nvSpPr>
        <p:spPr/>
        <p:txBody>
          <a:bodyPr/>
          <a:lstStyle/>
          <a:p>
            <a:r>
              <a:rPr lang="en-US" altLang="en-US"/>
              <a:t>Presentation of Lecture Outlines,</a:t>
            </a:r>
            <a:r>
              <a:rPr lang="en-US" altLang="en-US" i="0"/>
              <a:t> 3</a:t>
            </a:r>
            <a:r>
              <a:rPr lang="en-US" altLang="en-US" i="0">
                <a:cs typeface="Arial" charset="0"/>
              </a:rPr>
              <a:t>–</a:t>
            </a:r>
            <a:fld id="{51D59080-AC68-429B-B9D1-7DA4D501F2F8}" type="slidenum">
              <a:rPr lang="en-US" altLang="en-US" i="0"/>
              <a:pPr/>
              <a:t>35</a:t>
            </a:fld>
            <a:endParaRPr lang="en-US" altLang="en-US" i="0"/>
          </a:p>
        </p:txBody>
      </p:sp>
      <p:sp>
        <p:nvSpPr>
          <p:cNvPr id="245765" name="Rectangle 1029"/>
          <p:cNvSpPr>
            <a:spLocks noGrp="1" noChangeArrowheads="1"/>
          </p:cNvSpPr>
          <p:nvPr>
            <p:ph type="title"/>
          </p:nvPr>
        </p:nvSpPr>
        <p:spPr/>
        <p:txBody>
          <a:bodyPr/>
          <a:lstStyle/>
          <a:p>
            <a:r>
              <a:rPr lang="en-US" altLang="en-US"/>
              <a:t>Limiting Reagent</a:t>
            </a:r>
          </a:p>
        </p:txBody>
      </p:sp>
      <p:sp>
        <p:nvSpPr>
          <p:cNvPr id="245766" name="Rectangle 1030"/>
          <p:cNvSpPr>
            <a:spLocks noGrp="1" noChangeArrowheads="1"/>
          </p:cNvSpPr>
          <p:nvPr>
            <p:ph type="body" idx="1"/>
          </p:nvPr>
        </p:nvSpPr>
        <p:spPr>
          <a:xfrm>
            <a:off x="0" y="1447800"/>
            <a:ext cx="3429000" cy="5105400"/>
          </a:xfrm>
        </p:spPr>
        <p:txBody>
          <a:bodyPr/>
          <a:lstStyle/>
          <a:p>
            <a:pPr>
              <a:lnSpc>
                <a:spcPct val="90000"/>
              </a:lnSpc>
              <a:buFontTx/>
              <a:buNone/>
            </a:pPr>
            <a:r>
              <a:rPr lang="en-US" altLang="en-US" sz="2000"/>
              <a:t>The </a:t>
            </a:r>
            <a:r>
              <a:rPr lang="en-US" altLang="en-US" sz="2000" b="1"/>
              <a:t>limiting reactant</a:t>
            </a:r>
            <a:r>
              <a:rPr lang="en-US" altLang="en-US" sz="2000"/>
              <a:t> (or </a:t>
            </a:r>
            <a:r>
              <a:rPr lang="en-US" altLang="en-US" sz="2000" b="1"/>
              <a:t>limiting reagent</a:t>
            </a:r>
            <a:r>
              <a:rPr lang="en-US" altLang="en-US" sz="2000"/>
              <a:t>) is the reactant that is entirely consumed when the reaction goes to completion. The limiting reagent ultimately determines how much product can be obtained.</a:t>
            </a:r>
          </a:p>
          <a:p>
            <a:pPr>
              <a:lnSpc>
                <a:spcPct val="90000"/>
              </a:lnSpc>
            </a:pPr>
            <a:r>
              <a:rPr lang="en-US" altLang="en-US" sz="2000"/>
              <a:t>For example, bicycles require one frame and two wheels.  If you have 20 wheels but only 5 frames, it is clear that the number of frames will determine how many bicycles can be made.</a:t>
            </a:r>
          </a:p>
        </p:txBody>
      </p:sp>
      <p:pic>
        <p:nvPicPr>
          <p:cNvPr id="245767" name="Picture 1031" descr="021_la_03_14"/>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2057400"/>
            <a:ext cx="5715000" cy="359251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dissolv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Copyright </a:t>
            </a:r>
            <a:r>
              <a:rPr lang="en-US" altLang="en-US">
                <a:cs typeface="Arial" charset="0"/>
              </a:rPr>
              <a:t>© Houghton Mifflin Company.All rights reserved.</a:t>
            </a:r>
            <a:endParaRPr lang="en-US" altLang="en-US" sz="1400">
              <a:latin typeface="Times New Roman" pitchFamily="18" charset="0"/>
            </a:endParaRPr>
          </a:p>
        </p:txBody>
      </p:sp>
      <p:sp>
        <p:nvSpPr>
          <p:cNvPr id="5" name="Slide Number Placeholder 4"/>
          <p:cNvSpPr>
            <a:spLocks noGrp="1"/>
          </p:cNvSpPr>
          <p:nvPr>
            <p:ph type="sldNum" sz="quarter" idx="11"/>
          </p:nvPr>
        </p:nvSpPr>
        <p:spPr/>
        <p:txBody>
          <a:bodyPr/>
          <a:lstStyle/>
          <a:p>
            <a:r>
              <a:rPr lang="en-US" altLang="en-US"/>
              <a:t>Presentation of Lecture Outlines,</a:t>
            </a:r>
            <a:r>
              <a:rPr lang="en-US" altLang="en-US" i="0"/>
              <a:t> 3</a:t>
            </a:r>
            <a:r>
              <a:rPr lang="en-US" altLang="en-US" i="0">
                <a:cs typeface="Arial" charset="0"/>
              </a:rPr>
              <a:t>–</a:t>
            </a:r>
            <a:fld id="{5CCD0DA1-7A89-4772-BCAA-C1E8BA9C0D4B}" type="slidenum">
              <a:rPr lang="en-US" altLang="en-US" i="0"/>
              <a:pPr/>
              <a:t>36</a:t>
            </a:fld>
            <a:endParaRPr lang="en-US" altLang="en-US" i="0"/>
          </a:p>
        </p:txBody>
      </p:sp>
      <p:sp>
        <p:nvSpPr>
          <p:cNvPr id="375810" name="Rectangle 2"/>
          <p:cNvSpPr>
            <a:spLocks noGrp="1" noChangeArrowheads="1"/>
          </p:cNvSpPr>
          <p:nvPr>
            <p:ph type="title"/>
          </p:nvPr>
        </p:nvSpPr>
        <p:spPr/>
        <p:txBody>
          <a:bodyPr/>
          <a:lstStyle/>
          <a:p>
            <a:r>
              <a:rPr lang="en-US" altLang="en-US"/>
              <a:t>Limiting Reactant Links</a:t>
            </a:r>
          </a:p>
        </p:txBody>
      </p:sp>
      <p:sp>
        <p:nvSpPr>
          <p:cNvPr id="375811" name="Rectangle 3"/>
          <p:cNvSpPr>
            <a:spLocks noGrp="1" noChangeArrowheads="1"/>
          </p:cNvSpPr>
          <p:nvPr>
            <p:ph type="body" idx="1"/>
          </p:nvPr>
        </p:nvSpPr>
        <p:spPr>
          <a:xfrm>
            <a:off x="0" y="1600200"/>
            <a:ext cx="8686800" cy="4710113"/>
          </a:xfrm>
        </p:spPr>
        <p:txBody>
          <a:bodyPr/>
          <a:lstStyle/>
          <a:p>
            <a:r>
              <a:rPr lang="en-US" altLang="en-US">
                <a:hlinkClick r:id="rId2"/>
              </a:rPr>
              <a:t>http://xbeams.chem.yale.edu/~batista/113/Chapter4/ch4.ppt</a:t>
            </a:r>
            <a:endParaRPr lang="en-US" altLang="en-US">
              <a:hlinkClick r:id="rId3"/>
            </a:endParaRPr>
          </a:p>
          <a:p>
            <a:r>
              <a:rPr lang="en-US" altLang="en-US">
                <a:hlinkClick r:id="rId4"/>
              </a:rPr>
              <a:t>http://www.lsua.us/chem1001/stoichiometry/aabtgzm0.mov</a:t>
            </a:r>
            <a:endParaRPr lang="en-US" altLang="en-US"/>
          </a:p>
          <a:p>
            <a:endParaRPr lang="en-US" altLang="en-US">
              <a:hlinkClick r:id="rId5"/>
            </a:endParaRPr>
          </a:p>
        </p:txBody>
      </p:sp>
    </p:spTree>
  </p:cSld>
  <p:clrMapOvr>
    <a:masterClrMapping/>
  </p:clrMapOvr>
  <p:transition>
    <p:dissolve/>
  </p:transition>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t>Copyright </a:t>
            </a:r>
            <a:r>
              <a:rPr lang="en-US" altLang="en-US">
                <a:cs typeface="Arial" charset="0"/>
              </a:rPr>
              <a:t>© Houghton Mifflin Company.All rights reserved.</a:t>
            </a:r>
            <a:endParaRPr lang="en-US" altLang="en-US" sz="1400">
              <a:latin typeface="Times New Roman" pitchFamily="18" charset="0"/>
            </a:endParaRPr>
          </a:p>
        </p:txBody>
      </p:sp>
      <p:sp>
        <p:nvSpPr>
          <p:cNvPr id="7" name="Slide Number Placeholder 4"/>
          <p:cNvSpPr>
            <a:spLocks noGrp="1"/>
          </p:cNvSpPr>
          <p:nvPr>
            <p:ph type="sldNum" sz="quarter" idx="11"/>
          </p:nvPr>
        </p:nvSpPr>
        <p:spPr/>
        <p:txBody>
          <a:bodyPr/>
          <a:lstStyle/>
          <a:p>
            <a:r>
              <a:rPr lang="en-US" altLang="en-US"/>
              <a:t>Presentation of Lecture Outlines,</a:t>
            </a:r>
            <a:r>
              <a:rPr lang="en-US" altLang="en-US" i="0"/>
              <a:t> 3</a:t>
            </a:r>
            <a:r>
              <a:rPr lang="en-US" altLang="en-US" i="0">
                <a:cs typeface="Arial" charset="0"/>
              </a:rPr>
              <a:t>–</a:t>
            </a:r>
            <a:fld id="{819EC9B3-5D94-4DE1-8868-E300F30470D6}" type="slidenum">
              <a:rPr lang="en-US" altLang="en-US" i="0"/>
              <a:pPr/>
              <a:t>37</a:t>
            </a:fld>
            <a:endParaRPr lang="en-US" altLang="en-US" i="0"/>
          </a:p>
        </p:txBody>
      </p:sp>
      <p:sp>
        <p:nvSpPr>
          <p:cNvPr id="284674" name="Rectangle 2"/>
          <p:cNvSpPr>
            <a:spLocks noGrp="1" noChangeArrowheads="1"/>
          </p:cNvSpPr>
          <p:nvPr>
            <p:ph type="title"/>
          </p:nvPr>
        </p:nvSpPr>
        <p:spPr/>
        <p:txBody>
          <a:bodyPr/>
          <a:lstStyle/>
          <a:p>
            <a:r>
              <a:rPr lang="en-US" altLang="en-US"/>
              <a:t>Limiting Reagent</a:t>
            </a:r>
          </a:p>
        </p:txBody>
      </p:sp>
      <p:sp>
        <p:nvSpPr>
          <p:cNvPr id="284675" name="Rectangle 3"/>
          <p:cNvSpPr>
            <a:spLocks noGrp="1" noChangeArrowheads="1"/>
          </p:cNvSpPr>
          <p:nvPr>
            <p:ph type="body" idx="1"/>
          </p:nvPr>
        </p:nvSpPr>
        <p:spPr>
          <a:xfrm>
            <a:off x="609600" y="1766888"/>
            <a:ext cx="7769225" cy="1371600"/>
          </a:xfrm>
        </p:spPr>
        <p:txBody>
          <a:bodyPr/>
          <a:lstStyle/>
          <a:p>
            <a:r>
              <a:rPr lang="en-US" altLang="en-US"/>
              <a:t>Zinc metal reacts with hydrochloric acid by the following reaction.</a:t>
            </a:r>
          </a:p>
        </p:txBody>
      </p:sp>
      <p:sp>
        <p:nvSpPr>
          <p:cNvPr id="284676" name="Rectangle 4"/>
          <p:cNvSpPr>
            <a:spLocks noChangeArrowheads="1"/>
          </p:cNvSpPr>
          <p:nvPr/>
        </p:nvSpPr>
        <p:spPr bwMode="auto">
          <a:xfrm>
            <a:off x="690563" y="3352800"/>
            <a:ext cx="7772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eaLnBrk="0" hangingPunct="0">
              <a:spcBef>
                <a:spcPct val="20000"/>
              </a:spcBef>
            </a:pPr>
            <a:endParaRPr lang="en-US" altLang="en-US" sz="3200">
              <a:effectLst>
                <a:outerShdw blurRad="38100" dist="38100" dir="2700000" algn="tl">
                  <a:srgbClr val="C0C0C0"/>
                </a:outerShdw>
              </a:effectLst>
            </a:endParaRPr>
          </a:p>
          <a:p>
            <a:pPr lvl="1" eaLnBrk="0" hangingPunct="0">
              <a:spcBef>
                <a:spcPct val="20000"/>
              </a:spcBef>
              <a:buClr>
                <a:srgbClr val="CBD990"/>
              </a:buClr>
              <a:buFontTx/>
              <a:buChar char="–"/>
            </a:pPr>
            <a:r>
              <a:rPr lang="en-US" altLang="en-US">
                <a:solidFill>
                  <a:srgbClr val="376BB4"/>
                </a:solidFill>
                <a:latin typeface="Arial" charset="0"/>
              </a:rPr>
              <a:t>If 0.30 mol Zn is added to hydrochloric acid containing 0.52 mol HCl, how many moles of H</a:t>
            </a:r>
            <a:r>
              <a:rPr lang="en-US" altLang="en-US" baseline="-25000">
                <a:solidFill>
                  <a:srgbClr val="376BB4"/>
                </a:solidFill>
                <a:latin typeface="Arial" charset="0"/>
              </a:rPr>
              <a:t>2</a:t>
            </a:r>
            <a:r>
              <a:rPr lang="en-US" altLang="en-US">
                <a:solidFill>
                  <a:srgbClr val="376BB4"/>
                </a:solidFill>
                <a:latin typeface="Arial" charset="0"/>
              </a:rPr>
              <a:t> are produced?</a:t>
            </a:r>
          </a:p>
        </p:txBody>
      </p:sp>
      <p:graphicFrame>
        <p:nvGraphicFramePr>
          <p:cNvPr id="284677" name="Object 5"/>
          <p:cNvGraphicFramePr>
            <a:graphicFrameLocks noChangeAspect="1"/>
          </p:cNvGraphicFramePr>
          <p:nvPr/>
        </p:nvGraphicFramePr>
        <p:xfrm>
          <a:off x="1019175" y="2930525"/>
          <a:ext cx="7329488" cy="498475"/>
        </p:xfrm>
        <a:graphic>
          <a:graphicData uri="http://schemas.openxmlformats.org/presentationml/2006/ole">
            <mc:AlternateContent xmlns:mc="http://schemas.openxmlformats.org/markup-compatibility/2006">
              <mc:Choice xmlns:v="urn:schemas-microsoft-com:vml" Requires="v">
                <p:oleObj spid="_x0000_s284678" name="Equation" r:id="rId4" imgW="9334440" imgH="634680" progId="Equation.3">
                  <p:embed/>
                </p:oleObj>
              </mc:Choice>
              <mc:Fallback>
                <p:oleObj name="Equation" r:id="rId4" imgW="9334440" imgH="63468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9175" y="2930525"/>
                        <a:ext cx="7329488"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4676"/>
                                        </p:tgtEl>
                                        <p:attrNameLst>
                                          <p:attrName>style.visibility</p:attrName>
                                        </p:attrNameLst>
                                      </p:cBhvr>
                                      <p:to>
                                        <p:strVal val="visible"/>
                                      </p:to>
                                    </p:set>
                                    <p:animEffect transition="in" filter="dissolve">
                                      <p:cBhvr>
                                        <p:cTn id="7" dur="500"/>
                                        <p:tgtEl>
                                          <p:spTgt spid="284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6"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ltLang="en-US"/>
              <a:t>Copyright </a:t>
            </a:r>
            <a:r>
              <a:rPr lang="en-US" altLang="en-US">
                <a:cs typeface="Arial" charset="0"/>
              </a:rPr>
              <a:t>© Houghton Mifflin Company.All rights reserved.</a:t>
            </a:r>
            <a:endParaRPr lang="en-US" altLang="en-US" sz="1400">
              <a:latin typeface="Times New Roman" pitchFamily="18" charset="0"/>
            </a:endParaRPr>
          </a:p>
        </p:txBody>
      </p:sp>
      <p:sp>
        <p:nvSpPr>
          <p:cNvPr id="9" name="Slide Number Placeholder 4"/>
          <p:cNvSpPr>
            <a:spLocks noGrp="1"/>
          </p:cNvSpPr>
          <p:nvPr>
            <p:ph type="sldNum" sz="quarter" idx="11"/>
          </p:nvPr>
        </p:nvSpPr>
        <p:spPr/>
        <p:txBody>
          <a:bodyPr/>
          <a:lstStyle/>
          <a:p>
            <a:r>
              <a:rPr lang="en-US" altLang="en-US"/>
              <a:t>Presentation of Lecture Outlines,</a:t>
            </a:r>
            <a:r>
              <a:rPr lang="en-US" altLang="en-US" i="0"/>
              <a:t> 3</a:t>
            </a:r>
            <a:r>
              <a:rPr lang="en-US" altLang="en-US" i="0">
                <a:cs typeface="Arial" charset="0"/>
              </a:rPr>
              <a:t>–</a:t>
            </a:r>
            <a:fld id="{C9B3A964-65E9-4D14-8272-2ACFA81765E1}" type="slidenum">
              <a:rPr lang="en-US" altLang="en-US" i="0"/>
              <a:pPr/>
              <a:t>38</a:t>
            </a:fld>
            <a:endParaRPr lang="en-US" altLang="en-US" i="0"/>
          </a:p>
        </p:txBody>
      </p:sp>
      <p:sp>
        <p:nvSpPr>
          <p:cNvPr id="286722" name="Rectangle 2"/>
          <p:cNvSpPr>
            <a:spLocks noGrp="1" noChangeArrowheads="1"/>
          </p:cNvSpPr>
          <p:nvPr>
            <p:ph type="title"/>
          </p:nvPr>
        </p:nvSpPr>
        <p:spPr/>
        <p:txBody>
          <a:bodyPr/>
          <a:lstStyle/>
          <a:p>
            <a:r>
              <a:rPr lang="en-US" altLang="en-US"/>
              <a:t>Limiting Reagent</a:t>
            </a:r>
          </a:p>
        </p:txBody>
      </p:sp>
      <p:sp>
        <p:nvSpPr>
          <p:cNvPr id="286723" name="Rectangle 3"/>
          <p:cNvSpPr>
            <a:spLocks noGrp="1" noChangeArrowheads="1"/>
          </p:cNvSpPr>
          <p:nvPr>
            <p:ph type="body" idx="1"/>
          </p:nvPr>
        </p:nvSpPr>
        <p:spPr>
          <a:xfrm>
            <a:off x="481013" y="1695450"/>
            <a:ext cx="8153400" cy="2043113"/>
          </a:xfrm>
        </p:spPr>
        <p:txBody>
          <a:bodyPr/>
          <a:lstStyle/>
          <a:p>
            <a:pPr lvl="1" eaLnBrk="0" hangingPunct="0">
              <a:buFontTx/>
              <a:buChar char="•"/>
            </a:pPr>
            <a:r>
              <a:rPr lang="en-US" altLang="en-US" sz="2800"/>
              <a:t>Take each reactant in turn and ask how much product would be obtained if each were totally consumed. The reactant that gives the smaller amount is the limiting reagent.</a:t>
            </a:r>
          </a:p>
        </p:txBody>
      </p:sp>
      <p:sp>
        <p:nvSpPr>
          <p:cNvPr id="286724" name="Rectangle 4"/>
          <p:cNvSpPr>
            <a:spLocks noChangeArrowheads="1"/>
          </p:cNvSpPr>
          <p:nvPr/>
        </p:nvSpPr>
        <p:spPr bwMode="auto">
          <a:xfrm>
            <a:off x="609600" y="5029200"/>
            <a:ext cx="7924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eaLnBrk="0" hangingPunct="0">
              <a:spcBef>
                <a:spcPct val="20000"/>
              </a:spcBef>
              <a:buClr>
                <a:srgbClr val="CBD990"/>
              </a:buClr>
            </a:pPr>
            <a:endParaRPr lang="en-US" altLang="en-US" sz="3200">
              <a:effectLst>
                <a:outerShdw blurRad="38100" dist="38100" dir="2700000" algn="tl">
                  <a:srgbClr val="C0C0C0"/>
                </a:outerShdw>
              </a:effectLst>
            </a:endParaRPr>
          </a:p>
          <a:p>
            <a:pPr eaLnBrk="0" hangingPunct="0">
              <a:spcBef>
                <a:spcPct val="20000"/>
              </a:spcBef>
              <a:buClr>
                <a:srgbClr val="CBD990"/>
              </a:buClr>
              <a:buFontTx/>
              <a:buChar char="•"/>
            </a:pPr>
            <a:r>
              <a:rPr lang="en-US" altLang="en-US">
                <a:solidFill>
                  <a:srgbClr val="376BB4"/>
                </a:solidFill>
                <a:latin typeface="Arial" charset="0"/>
              </a:rPr>
              <a:t>Since HCl is the limiting reagent, the amount of H</a:t>
            </a:r>
            <a:r>
              <a:rPr lang="en-US" altLang="en-US" baseline="-25000">
                <a:solidFill>
                  <a:srgbClr val="376BB4"/>
                </a:solidFill>
                <a:latin typeface="Arial" charset="0"/>
              </a:rPr>
              <a:t>2</a:t>
            </a:r>
            <a:r>
              <a:rPr lang="en-US" altLang="en-US">
                <a:solidFill>
                  <a:srgbClr val="376BB4"/>
                </a:solidFill>
                <a:latin typeface="Arial" charset="0"/>
              </a:rPr>
              <a:t> produced must be 0.26 mol.</a:t>
            </a:r>
          </a:p>
        </p:txBody>
      </p:sp>
      <p:grpSp>
        <p:nvGrpSpPr>
          <p:cNvPr id="286727" name="Group 7"/>
          <p:cNvGrpSpPr>
            <a:grpSpLocks/>
          </p:cNvGrpSpPr>
          <p:nvPr/>
        </p:nvGrpSpPr>
        <p:grpSpPr bwMode="auto">
          <a:xfrm>
            <a:off x="1751013" y="3657600"/>
            <a:ext cx="5640387" cy="1692275"/>
            <a:chOff x="1007" y="2304"/>
            <a:chExt cx="3553" cy="1066"/>
          </a:xfrm>
        </p:grpSpPr>
        <p:graphicFrame>
          <p:nvGraphicFramePr>
            <p:cNvPr id="286725" name="Object 5"/>
            <p:cNvGraphicFramePr>
              <a:graphicFrameLocks noChangeAspect="1"/>
            </p:cNvGraphicFramePr>
            <p:nvPr/>
          </p:nvGraphicFramePr>
          <p:xfrm>
            <a:off x="1170" y="2304"/>
            <a:ext cx="3294" cy="490"/>
          </p:xfrm>
          <a:graphic>
            <a:graphicData uri="http://schemas.openxmlformats.org/presentationml/2006/ole">
              <mc:AlternateContent xmlns:mc="http://schemas.openxmlformats.org/markup-compatibility/2006">
                <mc:Choice xmlns:v="urn:schemas-microsoft-com:vml" Requires="v">
                  <p:oleObj spid="_x0000_s286728" name="Equation" r:id="rId4" imgW="8610480" imgH="1282680" progId="Equation.3">
                    <p:embed/>
                  </p:oleObj>
                </mc:Choice>
                <mc:Fallback>
                  <p:oleObj name="Equation" r:id="rId4" imgW="8610480" imgH="128268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0" y="2304"/>
                          <a:ext cx="3294" cy="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26" name="Object 6"/>
            <p:cNvGraphicFramePr>
              <a:graphicFrameLocks noChangeAspect="1"/>
            </p:cNvGraphicFramePr>
            <p:nvPr/>
          </p:nvGraphicFramePr>
          <p:xfrm>
            <a:off x="1007" y="2880"/>
            <a:ext cx="3553" cy="490"/>
          </p:xfrm>
          <a:graphic>
            <a:graphicData uri="http://schemas.openxmlformats.org/presentationml/2006/ole">
              <mc:AlternateContent xmlns:mc="http://schemas.openxmlformats.org/markup-compatibility/2006">
                <mc:Choice xmlns:v="urn:schemas-microsoft-com:vml" Requires="v">
                  <p:oleObj spid="_x0000_s286729" name="Equation" r:id="rId6" imgW="9296280" imgH="1282680" progId="Equation.3">
                    <p:embed/>
                  </p:oleObj>
                </mc:Choice>
                <mc:Fallback>
                  <p:oleObj name="Equation" r:id="rId6" imgW="9296280" imgH="128268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7" y="2880"/>
                          <a:ext cx="3553" cy="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86727"/>
                                        </p:tgtEl>
                                        <p:attrNameLst>
                                          <p:attrName>style.visibility</p:attrName>
                                        </p:attrNameLst>
                                      </p:cBhvr>
                                      <p:to>
                                        <p:strVal val="visible"/>
                                      </p:to>
                                    </p:set>
                                    <p:animEffect transition="in" filter="dissolve">
                                      <p:cBhvr>
                                        <p:cTn id="7" dur="500"/>
                                        <p:tgtEl>
                                          <p:spTgt spid="2867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6724"/>
                                        </p:tgtEl>
                                        <p:attrNameLst>
                                          <p:attrName>style.visibility</p:attrName>
                                        </p:attrNameLst>
                                      </p:cBhvr>
                                      <p:to>
                                        <p:strVal val="visible"/>
                                      </p:to>
                                    </p:set>
                                    <p:animEffect transition="in" filter="dissolve">
                                      <p:cBhvr>
                                        <p:cTn id="12" dur="500"/>
                                        <p:tgtEl>
                                          <p:spTgt spid="286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4"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t>Copyright </a:t>
            </a:r>
            <a:r>
              <a:rPr lang="en-US" altLang="en-US">
                <a:cs typeface="Arial" charset="0"/>
              </a:rPr>
              <a:t>© Houghton Mifflin Company.All rights reserved.</a:t>
            </a:r>
            <a:endParaRPr lang="en-US" altLang="en-US" sz="1400">
              <a:latin typeface="Times New Roman" pitchFamily="18" charset="0"/>
            </a:endParaRPr>
          </a:p>
        </p:txBody>
      </p:sp>
      <p:sp>
        <p:nvSpPr>
          <p:cNvPr id="7" name="Slide Number Placeholder 4"/>
          <p:cNvSpPr>
            <a:spLocks noGrp="1"/>
          </p:cNvSpPr>
          <p:nvPr>
            <p:ph type="sldNum" sz="quarter" idx="11"/>
          </p:nvPr>
        </p:nvSpPr>
        <p:spPr/>
        <p:txBody>
          <a:bodyPr/>
          <a:lstStyle/>
          <a:p>
            <a:r>
              <a:rPr lang="en-US" altLang="en-US"/>
              <a:t>Presentation of Lecture Outlines,</a:t>
            </a:r>
            <a:r>
              <a:rPr lang="en-US" altLang="en-US" i="0"/>
              <a:t> 3</a:t>
            </a:r>
            <a:r>
              <a:rPr lang="en-US" altLang="en-US" i="0">
                <a:cs typeface="Arial" charset="0"/>
              </a:rPr>
              <a:t>–</a:t>
            </a:r>
            <a:fld id="{D5B60ACC-5606-4803-968A-975A18F08E6A}" type="slidenum">
              <a:rPr lang="en-US" altLang="en-US" i="0"/>
              <a:pPr/>
              <a:t>39</a:t>
            </a:fld>
            <a:endParaRPr lang="en-US" altLang="en-US" i="0"/>
          </a:p>
        </p:txBody>
      </p:sp>
      <p:sp>
        <p:nvSpPr>
          <p:cNvPr id="247810" name="Rectangle 1026"/>
          <p:cNvSpPr>
            <a:spLocks noGrp="1" noChangeArrowheads="1"/>
          </p:cNvSpPr>
          <p:nvPr>
            <p:ph type="title"/>
          </p:nvPr>
        </p:nvSpPr>
        <p:spPr/>
        <p:txBody>
          <a:bodyPr/>
          <a:lstStyle/>
          <a:p>
            <a:r>
              <a:rPr lang="en-US" altLang="en-US"/>
              <a:t>Theoretical and Percent Yield</a:t>
            </a:r>
          </a:p>
        </p:txBody>
      </p:sp>
      <p:sp>
        <p:nvSpPr>
          <p:cNvPr id="247811" name="Rectangle 1027"/>
          <p:cNvSpPr>
            <a:spLocks noGrp="1" noChangeArrowheads="1"/>
          </p:cNvSpPr>
          <p:nvPr>
            <p:ph type="body" idx="1"/>
          </p:nvPr>
        </p:nvSpPr>
        <p:spPr>
          <a:xfrm>
            <a:off x="609600" y="1766888"/>
            <a:ext cx="7769225" cy="1371600"/>
          </a:xfrm>
        </p:spPr>
        <p:txBody>
          <a:bodyPr/>
          <a:lstStyle/>
          <a:p>
            <a:pPr>
              <a:lnSpc>
                <a:spcPct val="90000"/>
              </a:lnSpc>
            </a:pPr>
            <a:r>
              <a:rPr lang="en-US" altLang="en-US"/>
              <a:t>The </a:t>
            </a:r>
            <a:r>
              <a:rPr lang="en-US" altLang="en-US" b="1"/>
              <a:t>theoretical yield</a:t>
            </a:r>
            <a:r>
              <a:rPr lang="en-US" altLang="en-US"/>
              <a:t> of product is the maximum amount of product that can be obtained from given amounts of reactants.</a:t>
            </a:r>
          </a:p>
        </p:txBody>
      </p:sp>
      <p:sp>
        <p:nvSpPr>
          <p:cNvPr id="247812" name="Rectangle 1028"/>
          <p:cNvSpPr>
            <a:spLocks noChangeArrowheads="1"/>
          </p:cNvSpPr>
          <p:nvPr/>
        </p:nvSpPr>
        <p:spPr bwMode="auto">
          <a:xfrm>
            <a:off x="685800" y="2819400"/>
            <a:ext cx="7772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eaLnBrk="0" hangingPunct="0">
              <a:spcBef>
                <a:spcPct val="20000"/>
              </a:spcBef>
            </a:pPr>
            <a:endParaRPr lang="en-US" altLang="en-US" sz="3200">
              <a:effectLst>
                <a:outerShdw blurRad="38100" dist="38100" dir="2700000" algn="tl">
                  <a:srgbClr val="C0C0C0"/>
                </a:outerShdw>
              </a:effectLst>
            </a:endParaRPr>
          </a:p>
          <a:p>
            <a:pPr lvl="1" eaLnBrk="0" hangingPunct="0">
              <a:spcBef>
                <a:spcPct val="20000"/>
              </a:spcBef>
              <a:buClr>
                <a:srgbClr val="CBD990"/>
              </a:buClr>
              <a:buFontTx/>
              <a:buChar char="–"/>
            </a:pPr>
            <a:r>
              <a:rPr lang="en-US" altLang="en-US">
                <a:solidFill>
                  <a:srgbClr val="376BB4"/>
                </a:solidFill>
                <a:latin typeface="Arial" charset="0"/>
              </a:rPr>
              <a:t>The </a:t>
            </a:r>
            <a:r>
              <a:rPr lang="en-US" altLang="en-US" b="1">
                <a:solidFill>
                  <a:srgbClr val="376BB4"/>
                </a:solidFill>
                <a:latin typeface="Arial" charset="0"/>
              </a:rPr>
              <a:t>percentage yield</a:t>
            </a:r>
            <a:r>
              <a:rPr lang="en-US" altLang="en-US">
                <a:solidFill>
                  <a:srgbClr val="376BB4"/>
                </a:solidFill>
                <a:latin typeface="Arial" charset="0"/>
              </a:rPr>
              <a:t> is the actual yield (experimentally determined) expressed as a percentage of the theoretical yield (calculated).</a:t>
            </a:r>
            <a:endParaRPr lang="en-US" altLang="en-US" i="1">
              <a:solidFill>
                <a:srgbClr val="376BB4"/>
              </a:solidFill>
              <a:latin typeface="Arial" charset="0"/>
            </a:endParaRPr>
          </a:p>
        </p:txBody>
      </p:sp>
      <p:graphicFrame>
        <p:nvGraphicFramePr>
          <p:cNvPr id="247813" name="Object 1029"/>
          <p:cNvGraphicFramePr>
            <a:graphicFrameLocks noChangeAspect="1"/>
          </p:cNvGraphicFramePr>
          <p:nvPr/>
        </p:nvGraphicFramePr>
        <p:xfrm>
          <a:off x="1374775" y="4876800"/>
          <a:ext cx="6407150" cy="1108075"/>
        </p:xfrm>
        <a:graphic>
          <a:graphicData uri="http://schemas.openxmlformats.org/presentationml/2006/ole">
            <mc:AlternateContent xmlns:mc="http://schemas.openxmlformats.org/markup-compatibility/2006">
              <mc:Choice xmlns:v="urn:schemas-microsoft-com:vml" Requires="v">
                <p:oleObj spid="_x0000_s247814" name="Equation" r:id="rId4" imgW="8001000" imgH="1384200" progId="Equation.3">
                  <p:embed/>
                </p:oleObj>
              </mc:Choice>
              <mc:Fallback>
                <p:oleObj name="Equation" r:id="rId4" imgW="8001000" imgH="1384200" progId="Equation.3">
                  <p:embed/>
                  <p:pic>
                    <p:nvPicPr>
                      <p:cNvPr id="0" name="Object 10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4775" y="4876800"/>
                        <a:ext cx="6407150" cy="1108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7812"/>
                                        </p:tgtEl>
                                        <p:attrNameLst>
                                          <p:attrName>style.visibility</p:attrName>
                                        </p:attrNameLst>
                                      </p:cBhvr>
                                      <p:to>
                                        <p:strVal val="visible"/>
                                      </p:to>
                                    </p:set>
                                    <p:animEffect transition="in" filter="dissolve">
                                      <p:cBhvr>
                                        <p:cTn id="7" dur="500"/>
                                        <p:tgtEl>
                                          <p:spTgt spid="2478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47813"/>
                                        </p:tgtEl>
                                        <p:attrNameLst>
                                          <p:attrName>style.visibility</p:attrName>
                                        </p:attrNameLst>
                                      </p:cBhvr>
                                      <p:to>
                                        <p:strVal val="visible"/>
                                      </p:to>
                                    </p:set>
                                    <p:animEffect transition="in" filter="dissolve">
                                      <p:cBhvr>
                                        <p:cTn id="12" dur="500"/>
                                        <p:tgtEl>
                                          <p:spTgt spid="247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2"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p:txBody>
          <a:bodyPr/>
          <a:lstStyle/>
          <a:p>
            <a:r>
              <a:rPr lang="en-US" altLang="en-US"/>
              <a:t>Copyright </a:t>
            </a:r>
            <a:r>
              <a:rPr lang="en-US" altLang="en-US">
                <a:cs typeface="Arial" charset="0"/>
              </a:rPr>
              <a:t>© Houghton Mifflin Company.All rights reserved.</a:t>
            </a:r>
            <a:endParaRPr lang="en-US" altLang="en-US" sz="1400">
              <a:latin typeface="Times New Roman" pitchFamily="18" charset="0"/>
            </a:endParaRPr>
          </a:p>
        </p:txBody>
      </p:sp>
      <p:sp>
        <p:nvSpPr>
          <p:cNvPr id="10" name="Slide Number Placeholder 4"/>
          <p:cNvSpPr>
            <a:spLocks noGrp="1"/>
          </p:cNvSpPr>
          <p:nvPr>
            <p:ph type="sldNum" sz="quarter" idx="11"/>
          </p:nvPr>
        </p:nvSpPr>
        <p:spPr/>
        <p:txBody>
          <a:bodyPr/>
          <a:lstStyle/>
          <a:p>
            <a:r>
              <a:rPr lang="en-US" altLang="en-US"/>
              <a:t>Presentation of Lecture Outlines,</a:t>
            </a:r>
            <a:r>
              <a:rPr lang="en-US" altLang="en-US" i="0"/>
              <a:t> 3</a:t>
            </a:r>
            <a:r>
              <a:rPr lang="en-US" altLang="en-US" i="0">
                <a:cs typeface="Arial" charset="0"/>
              </a:rPr>
              <a:t>–</a:t>
            </a:r>
            <a:fld id="{9FF18052-00B3-4A8B-86D0-CCABD3BB9A69}" type="slidenum">
              <a:rPr lang="en-US" altLang="en-US" i="0"/>
              <a:pPr/>
              <a:t>4</a:t>
            </a:fld>
            <a:endParaRPr lang="en-US" altLang="en-US" i="0"/>
          </a:p>
        </p:txBody>
      </p:sp>
      <p:sp>
        <p:nvSpPr>
          <p:cNvPr id="332802" name="Rectangle 2"/>
          <p:cNvSpPr>
            <a:spLocks noGrp="1" noChangeArrowheads="1"/>
          </p:cNvSpPr>
          <p:nvPr>
            <p:ph type="title"/>
          </p:nvPr>
        </p:nvSpPr>
        <p:spPr/>
        <p:txBody>
          <a:bodyPr/>
          <a:lstStyle/>
          <a:p>
            <a:r>
              <a:rPr lang="en-US" altLang="en-US"/>
              <a:t>Mass and Moles of a Substance</a:t>
            </a:r>
          </a:p>
        </p:txBody>
      </p:sp>
      <p:sp>
        <p:nvSpPr>
          <p:cNvPr id="332803" name="Rectangle 3"/>
          <p:cNvSpPr>
            <a:spLocks noGrp="1" noChangeArrowheads="1"/>
          </p:cNvSpPr>
          <p:nvPr>
            <p:ph type="body" idx="1"/>
          </p:nvPr>
        </p:nvSpPr>
        <p:spPr>
          <a:xfrm>
            <a:off x="152400" y="1676400"/>
            <a:ext cx="3733800" cy="4724400"/>
          </a:xfrm>
        </p:spPr>
        <p:txBody>
          <a:bodyPr/>
          <a:lstStyle/>
          <a:p>
            <a:pPr>
              <a:lnSpc>
                <a:spcPct val="90000"/>
              </a:lnSpc>
              <a:buFontTx/>
              <a:buNone/>
            </a:pPr>
            <a:r>
              <a:rPr lang="en-US" altLang="en-US" sz="2000"/>
              <a:t>The Mole Concept</a:t>
            </a:r>
          </a:p>
          <a:p>
            <a:pPr>
              <a:lnSpc>
                <a:spcPct val="90000"/>
              </a:lnSpc>
              <a:buFontTx/>
              <a:buNone/>
            </a:pPr>
            <a:r>
              <a:rPr lang="en-US" altLang="en-US" sz="2000"/>
              <a:t>A mole is defined as the quantity of a given substance that contains as many molecules or formula units as the number of atoms in exactly 12 grams of carbon–12. </a:t>
            </a:r>
          </a:p>
          <a:p>
            <a:pPr>
              <a:lnSpc>
                <a:spcPct val="90000"/>
              </a:lnSpc>
            </a:pPr>
            <a:r>
              <a:rPr lang="en-US" altLang="en-US" sz="2000"/>
              <a:t>The number of atoms in a 12-gram sample of carbon–12 is called Avogadro’s number (to which we give the symbol N</a:t>
            </a:r>
            <a:r>
              <a:rPr lang="en-US" altLang="en-US" sz="2000" baseline="-25000"/>
              <a:t>a</a:t>
            </a:r>
            <a:r>
              <a:rPr lang="en-US" altLang="en-US" sz="2000"/>
              <a:t>).  The value of Avogadro’s number is 6.02 x 10</a:t>
            </a:r>
            <a:r>
              <a:rPr lang="en-US" altLang="en-US" sz="2000" baseline="30000"/>
              <a:t>23</a:t>
            </a:r>
            <a:r>
              <a:rPr lang="en-US" altLang="en-US" sz="2000"/>
              <a:t>.</a:t>
            </a:r>
          </a:p>
        </p:txBody>
      </p:sp>
      <p:pic>
        <p:nvPicPr>
          <p:cNvPr id="332804" name="Picture 4" descr="314903_p_03_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1752600"/>
            <a:ext cx="5005388" cy="43037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32805" name="Text Box 5"/>
          <p:cNvSpPr txBox="1">
            <a:spLocks noChangeArrowheads="1"/>
          </p:cNvSpPr>
          <p:nvPr/>
        </p:nvSpPr>
        <p:spPr bwMode="auto">
          <a:xfrm>
            <a:off x="3886200" y="1752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AEAA4"/>
                </a:solidFill>
              </a:rPr>
              <a:t>1-octanol</a:t>
            </a:r>
          </a:p>
        </p:txBody>
      </p:sp>
      <p:sp>
        <p:nvSpPr>
          <p:cNvPr id="332806" name="Text Box 6"/>
          <p:cNvSpPr txBox="1">
            <a:spLocks noChangeArrowheads="1"/>
          </p:cNvSpPr>
          <p:nvPr/>
        </p:nvSpPr>
        <p:spPr bwMode="auto">
          <a:xfrm>
            <a:off x="4343400" y="5638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AEAA4"/>
                </a:solidFill>
              </a:rPr>
              <a:t>Sulfur</a:t>
            </a:r>
          </a:p>
        </p:txBody>
      </p:sp>
      <p:sp>
        <p:nvSpPr>
          <p:cNvPr id="332807" name="Text Box 7"/>
          <p:cNvSpPr txBox="1">
            <a:spLocks noChangeArrowheads="1"/>
          </p:cNvSpPr>
          <p:nvPr/>
        </p:nvSpPr>
        <p:spPr bwMode="auto">
          <a:xfrm>
            <a:off x="6934200" y="5562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AEAA4"/>
                </a:solidFill>
              </a:rPr>
              <a:t>Methanol</a:t>
            </a:r>
          </a:p>
        </p:txBody>
      </p:sp>
      <p:sp>
        <p:nvSpPr>
          <p:cNvPr id="332808" name="Text Box 8"/>
          <p:cNvSpPr txBox="1">
            <a:spLocks noChangeArrowheads="1"/>
          </p:cNvSpPr>
          <p:nvPr/>
        </p:nvSpPr>
        <p:spPr bwMode="auto">
          <a:xfrm>
            <a:off x="6781800" y="1752600"/>
            <a:ext cx="1905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AEAA4"/>
                </a:solidFill>
              </a:rPr>
              <a:t>Mercury(II) Iodide</a:t>
            </a:r>
          </a:p>
        </p:txBody>
      </p:sp>
    </p:spTree>
  </p:cSld>
  <p:clrMapOvr>
    <a:masterClrMapping/>
  </p:clrMapOvr>
  <p:transition spd="med">
    <p:dissolv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Copyright </a:t>
            </a:r>
            <a:r>
              <a:rPr lang="en-US" altLang="en-US">
                <a:cs typeface="Arial" charset="0"/>
              </a:rPr>
              <a:t>© Houghton Mifflin Company.All rights reserved.</a:t>
            </a:r>
            <a:endParaRPr lang="en-US" altLang="en-US" sz="1400">
              <a:latin typeface="Times New Roman" pitchFamily="18" charset="0"/>
            </a:endParaRPr>
          </a:p>
        </p:txBody>
      </p:sp>
      <p:sp>
        <p:nvSpPr>
          <p:cNvPr id="6" name="Slide Number Placeholder 4"/>
          <p:cNvSpPr>
            <a:spLocks noGrp="1"/>
          </p:cNvSpPr>
          <p:nvPr>
            <p:ph type="sldNum" sz="quarter" idx="11"/>
          </p:nvPr>
        </p:nvSpPr>
        <p:spPr/>
        <p:txBody>
          <a:bodyPr/>
          <a:lstStyle/>
          <a:p>
            <a:r>
              <a:rPr lang="en-US" altLang="en-US"/>
              <a:t>Presentation of Lecture Outlines,</a:t>
            </a:r>
            <a:r>
              <a:rPr lang="en-US" altLang="en-US" i="0"/>
              <a:t> 3</a:t>
            </a:r>
            <a:r>
              <a:rPr lang="en-US" altLang="en-US" i="0">
                <a:cs typeface="Arial" charset="0"/>
              </a:rPr>
              <a:t>–</a:t>
            </a:r>
            <a:fld id="{DBD0A400-58EE-4E8D-A9E4-5C3616D6192C}" type="slidenum">
              <a:rPr lang="en-US" altLang="en-US" i="0"/>
              <a:pPr/>
              <a:t>40</a:t>
            </a:fld>
            <a:endParaRPr lang="en-US" altLang="en-US" i="0"/>
          </a:p>
        </p:txBody>
      </p:sp>
      <p:sp>
        <p:nvSpPr>
          <p:cNvPr id="288770" name="Rectangle 2"/>
          <p:cNvSpPr>
            <a:spLocks noGrp="1" noChangeArrowheads="1"/>
          </p:cNvSpPr>
          <p:nvPr>
            <p:ph type="title"/>
          </p:nvPr>
        </p:nvSpPr>
        <p:spPr/>
        <p:txBody>
          <a:bodyPr/>
          <a:lstStyle/>
          <a:p>
            <a:r>
              <a:rPr lang="en-US" altLang="en-US"/>
              <a:t>Theoretical and Percent Yield</a:t>
            </a:r>
          </a:p>
        </p:txBody>
      </p:sp>
      <p:sp>
        <p:nvSpPr>
          <p:cNvPr id="288771" name="Rectangle 3"/>
          <p:cNvSpPr>
            <a:spLocks noGrp="1" noChangeArrowheads="1"/>
          </p:cNvSpPr>
          <p:nvPr>
            <p:ph type="body" idx="1"/>
          </p:nvPr>
        </p:nvSpPr>
        <p:spPr>
          <a:xfrm>
            <a:off x="681038" y="1766888"/>
            <a:ext cx="7772400" cy="1814512"/>
          </a:xfrm>
        </p:spPr>
        <p:txBody>
          <a:bodyPr/>
          <a:lstStyle/>
          <a:p>
            <a:pPr>
              <a:lnSpc>
                <a:spcPct val="90000"/>
              </a:lnSpc>
            </a:pPr>
            <a:r>
              <a:rPr lang="en-US" altLang="en-US" sz="2400"/>
              <a:t>To illustrate the calculation of percentage yield, recall that the theoretical yield of H</a:t>
            </a:r>
            <a:r>
              <a:rPr lang="en-US" altLang="en-US" sz="2400" baseline="-25000"/>
              <a:t>2</a:t>
            </a:r>
            <a:r>
              <a:rPr lang="en-US" altLang="en-US" sz="2400"/>
              <a:t> in the previous example was 0.26 mol (or 0.52 g) H</a:t>
            </a:r>
            <a:r>
              <a:rPr lang="en-US" altLang="en-US" sz="2400" baseline="-25000"/>
              <a:t>2</a:t>
            </a:r>
            <a:r>
              <a:rPr lang="en-US" altLang="en-US" sz="2400"/>
              <a:t>.</a:t>
            </a:r>
          </a:p>
          <a:p>
            <a:pPr eaLnBrk="0" hangingPunct="0">
              <a:lnSpc>
                <a:spcPct val="90000"/>
              </a:lnSpc>
              <a:spcBef>
                <a:spcPct val="20000"/>
              </a:spcBef>
            </a:pPr>
            <a:r>
              <a:rPr lang="en-US" altLang="en-US" sz="2400"/>
              <a:t>If the actual yield of the reaction had been 0.22 g H</a:t>
            </a:r>
            <a:r>
              <a:rPr lang="en-US" altLang="en-US" sz="2400" baseline="-25000"/>
              <a:t>2</a:t>
            </a:r>
            <a:r>
              <a:rPr lang="en-US" altLang="en-US" sz="2400"/>
              <a:t>, then</a:t>
            </a:r>
          </a:p>
        </p:txBody>
      </p:sp>
      <p:graphicFrame>
        <p:nvGraphicFramePr>
          <p:cNvPr id="288773" name="Object 5"/>
          <p:cNvGraphicFramePr>
            <a:graphicFrameLocks noChangeAspect="1"/>
          </p:cNvGraphicFramePr>
          <p:nvPr/>
        </p:nvGraphicFramePr>
        <p:xfrm>
          <a:off x="1357313" y="3886200"/>
          <a:ext cx="6418262" cy="1127125"/>
        </p:xfrm>
        <a:graphic>
          <a:graphicData uri="http://schemas.openxmlformats.org/presentationml/2006/ole">
            <mc:AlternateContent xmlns:mc="http://schemas.openxmlformats.org/markup-compatibility/2006">
              <mc:Choice xmlns:v="urn:schemas-microsoft-com:vml" Requires="v">
                <p:oleObj spid="_x0000_s288774" name="Equation" r:id="rId4" imgW="8013600" imgH="1409400" progId="Equation.3">
                  <p:embed/>
                </p:oleObj>
              </mc:Choice>
              <mc:Fallback>
                <p:oleObj name="Equation" r:id="rId4" imgW="8013600" imgH="14094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7313" y="3886200"/>
                        <a:ext cx="6418262" cy="1127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88773"/>
                                        </p:tgtEl>
                                        <p:attrNameLst>
                                          <p:attrName>style.visibility</p:attrName>
                                        </p:attrNameLst>
                                      </p:cBhvr>
                                      <p:to>
                                        <p:strVal val="visible"/>
                                      </p:to>
                                    </p:set>
                                    <p:animEffect transition="in" filter="dissolve">
                                      <p:cBhvr>
                                        <p:cTn id="7" dur="500"/>
                                        <p:tgtEl>
                                          <p:spTgt spid="288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3"/>
          <p:cNvSpPr>
            <a:spLocks noGrp="1"/>
          </p:cNvSpPr>
          <p:nvPr>
            <p:ph type="ftr" sz="quarter" idx="10"/>
          </p:nvPr>
        </p:nvSpPr>
        <p:spPr/>
        <p:txBody>
          <a:bodyPr/>
          <a:lstStyle/>
          <a:p>
            <a:r>
              <a:rPr lang="en-US" altLang="en-US"/>
              <a:t>Copyright </a:t>
            </a:r>
            <a:r>
              <a:rPr lang="en-US" altLang="en-US">
                <a:cs typeface="Arial" charset="0"/>
              </a:rPr>
              <a:t>© Houghton Mifflin Company.All rights reserved.</a:t>
            </a:r>
            <a:endParaRPr lang="en-US" altLang="en-US" sz="1400">
              <a:latin typeface="Times New Roman" pitchFamily="18" charset="0"/>
            </a:endParaRPr>
          </a:p>
        </p:txBody>
      </p:sp>
      <p:sp>
        <p:nvSpPr>
          <p:cNvPr id="28" name="Slide Number Placeholder 4"/>
          <p:cNvSpPr>
            <a:spLocks noGrp="1"/>
          </p:cNvSpPr>
          <p:nvPr>
            <p:ph type="sldNum" sz="quarter" idx="11"/>
          </p:nvPr>
        </p:nvSpPr>
        <p:spPr/>
        <p:txBody>
          <a:bodyPr/>
          <a:lstStyle/>
          <a:p>
            <a:r>
              <a:rPr lang="en-US" altLang="en-US"/>
              <a:t>Presentation of Lecture Outlines,</a:t>
            </a:r>
            <a:r>
              <a:rPr lang="en-US" altLang="en-US" i="0"/>
              <a:t> 3</a:t>
            </a:r>
            <a:r>
              <a:rPr lang="en-US" altLang="en-US" i="0">
                <a:cs typeface="Arial" charset="0"/>
              </a:rPr>
              <a:t>–</a:t>
            </a:r>
            <a:fld id="{CF397842-922C-4D6A-BC76-58E2DF414D57}" type="slidenum">
              <a:rPr lang="en-US" altLang="en-US" i="0"/>
              <a:pPr/>
              <a:t>41</a:t>
            </a:fld>
            <a:endParaRPr lang="en-US" altLang="en-US" i="0"/>
          </a:p>
        </p:txBody>
      </p:sp>
      <p:sp>
        <p:nvSpPr>
          <p:cNvPr id="314370" name="Rectangle 2"/>
          <p:cNvSpPr>
            <a:spLocks noGrp="1" noChangeArrowheads="1"/>
          </p:cNvSpPr>
          <p:nvPr>
            <p:ph type="title"/>
          </p:nvPr>
        </p:nvSpPr>
        <p:spPr>
          <a:xfrm>
            <a:off x="381000" y="228600"/>
            <a:ext cx="8458200" cy="1143000"/>
          </a:xfrm>
        </p:spPr>
        <p:txBody>
          <a:bodyPr/>
          <a:lstStyle/>
          <a:p>
            <a:r>
              <a:rPr lang="en-US" altLang="en-US"/>
              <a:t>H</a:t>
            </a:r>
            <a:r>
              <a:rPr lang="en-US" altLang="en-US" baseline="-25000"/>
              <a:t>2</a:t>
            </a:r>
            <a:r>
              <a:rPr lang="en-US" altLang="en-US"/>
              <a:t>  +   I</a:t>
            </a:r>
            <a:r>
              <a:rPr lang="en-US" altLang="en-US" baseline="-25000"/>
              <a:t>2</a:t>
            </a:r>
            <a:r>
              <a:rPr lang="en-US" altLang="en-US"/>
              <a:t>  </a:t>
            </a:r>
            <a:r>
              <a:rPr lang="en-US" altLang="en-US">
                <a:sym typeface="Wingdings" pitchFamily="2" charset="2"/>
              </a:rPr>
              <a:t>    HI</a:t>
            </a:r>
            <a:endParaRPr lang="en-US" altLang="en-US"/>
          </a:p>
        </p:txBody>
      </p:sp>
      <p:sp>
        <p:nvSpPr>
          <p:cNvPr id="314371" name="Rectangle 3"/>
          <p:cNvSpPr>
            <a:spLocks noGrp="1" noChangeArrowheads="1"/>
          </p:cNvSpPr>
          <p:nvPr>
            <p:ph type="body" idx="1"/>
          </p:nvPr>
        </p:nvSpPr>
        <p:spPr>
          <a:xfrm>
            <a:off x="533400" y="1600200"/>
            <a:ext cx="8229600" cy="1371600"/>
          </a:xfrm>
        </p:spPr>
        <p:txBody>
          <a:bodyPr/>
          <a:lstStyle/>
          <a:p>
            <a:pPr>
              <a:buFontTx/>
              <a:buNone/>
            </a:pPr>
            <a:r>
              <a:rPr lang="en-US" altLang="en-US"/>
              <a:t>How many grams of HI can be formed from 2.00 g H</a:t>
            </a:r>
            <a:r>
              <a:rPr lang="en-US" altLang="en-US" baseline="-25000"/>
              <a:t>2</a:t>
            </a:r>
            <a:r>
              <a:rPr lang="en-US" altLang="en-US"/>
              <a:t> and 2.00 g of I</a:t>
            </a:r>
            <a:r>
              <a:rPr lang="en-US" altLang="en-US" baseline="-25000"/>
              <a:t>2</a:t>
            </a:r>
            <a:r>
              <a:rPr lang="en-US" altLang="en-US"/>
              <a:t>?</a:t>
            </a:r>
          </a:p>
        </p:txBody>
      </p:sp>
      <p:sp>
        <p:nvSpPr>
          <p:cNvPr id="314372" name="Text Box 4"/>
          <p:cNvSpPr txBox="1">
            <a:spLocks noChangeArrowheads="1"/>
          </p:cNvSpPr>
          <p:nvPr/>
        </p:nvSpPr>
        <p:spPr bwMode="auto">
          <a:xfrm>
            <a:off x="5410200" y="457200"/>
            <a:ext cx="685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4400">
                <a:solidFill>
                  <a:srgbClr val="FF0000"/>
                </a:solidFill>
                <a:latin typeface="Arial" charset="0"/>
              </a:rPr>
              <a:t>2</a:t>
            </a:r>
          </a:p>
        </p:txBody>
      </p:sp>
      <p:sp>
        <p:nvSpPr>
          <p:cNvPr id="314373" name="Text Box 5"/>
          <p:cNvSpPr txBox="1">
            <a:spLocks noChangeArrowheads="1"/>
          </p:cNvSpPr>
          <p:nvPr/>
        </p:nvSpPr>
        <p:spPr bwMode="auto">
          <a:xfrm>
            <a:off x="4114800" y="22860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solidFill>
                  <a:srgbClr val="FF0000"/>
                </a:solidFill>
                <a:latin typeface="Arial" charset="0"/>
              </a:rPr>
              <a:t>2.00 g</a:t>
            </a:r>
          </a:p>
        </p:txBody>
      </p:sp>
      <p:sp>
        <p:nvSpPr>
          <p:cNvPr id="314374" name="Text Box 6"/>
          <p:cNvSpPr txBox="1">
            <a:spLocks noChangeArrowheads="1"/>
          </p:cNvSpPr>
          <p:nvPr/>
        </p:nvSpPr>
        <p:spPr bwMode="auto">
          <a:xfrm>
            <a:off x="2438400" y="22860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2.00 g</a:t>
            </a:r>
          </a:p>
        </p:txBody>
      </p:sp>
      <p:sp>
        <p:nvSpPr>
          <p:cNvPr id="314375" name="Line 7"/>
          <p:cNvSpPr>
            <a:spLocks noChangeShapeType="1"/>
          </p:cNvSpPr>
          <p:nvPr/>
        </p:nvSpPr>
        <p:spPr bwMode="auto">
          <a:xfrm flipV="1">
            <a:off x="2895600" y="1524000"/>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314376" name="Line 8"/>
          <p:cNvSpPr>
            <a:spLocks noChangeShapeType="1"/>
          </p:cNvSpPr>
          <p:nvPr/>
        </p:nvSpPr>
        <p:spPr bwMode="auto">
          <a:xfrm>
            <a:off x="3048000" y="1524000"/>
            <a:ext cx="3200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314377" name="Line 9"/>
          <p:cNvSpPr>
            <a:spLocks noChangeShapeType="1"/>
          </p:cNvSpPr>
          <p:nvPr/>
        </p:nvSpPr>
        <p:spPr bwMode="auto">
          <a:xfrm>
            <a:off x="6400800" y="1524000"/>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314378" name="Text Box 10"/>
          <p:cNvSpPr txBox="1">
            <a:spLocks noChangeArrowheads="1"/>
          </p:cNvSpPr>
          <p:nvPr/>
        </p:nvSpPr>
        <p:spPr bwMode="auto">
          <a:xfrm>
            <a:off x="6248400" y="22860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a:t>
            </a:r>
          </a:p>
        </p:txBody>
      </p:sp>
      <p:sp>
        <p:nvSpPr>
          <p:cNvPr id="314379" name="Line 11"/>
          <p:cNvSpPr>
            <a:spLocks noChangeShapeType="1"/>
          </p:cNvSpPr>
          <p:nvPr/>
        </p:nvSpPr>
        <p:spPr bwMode="auto">
          <a:xfrm flipV="1">
            <a:off x="4495800" y="1447800"/>
            <a:ext cx="0" cy="838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314380" name="Line 12"/>
          <p:cNvSpPr>
            <a:spLocks noChangeShapeType="1"/>
          </p:cNvSpPr>
          <p:nvPr/>
        </p:nvSpPr>
        <p:spPr bwMode="auto">
          <a:xfrm>
            <a:off x="4572000" y="1447800"/>
            <a:ext cx="16764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314381" name="Line 13"/>
          <p:cNvSpPr>
            <a:spLocks noChangeShapeType="1"/>
          </p:cNvSpPr>
          <p:nvPr/>
        </p:nvSpPr>
        <p:spPr bwMode="auto">
          <a:xfrm>
            <a:off x="6324600" y="1524000"/>
            <a:ext cx="0" cy="762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314382" name="Text Box 14"/>
          <p:cNvSpPr txBox="1">
            <a:spLocks noChangeArrowheads="1"/>
          </p:cNvSpPr>
          <p:nvPr/>
        </p:nvSpPr>
        <p:spPr bwMode="auto">
          <a:xfrm>
            <a:off x="457200" y="3200400"/>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2.00 g H</a:t>
            </a:r>
            <a:r>
              <a:rPr lang="en-US" altLang="en-US" baseline="-25000">
                <a:latin typeface="Arial" charset="0"/>
              </a:rPr>
              <a:t>2</a:t>
            </a:r>
            <a:r>
              <a:rPr lang="en-US" altLang="en-US">
                <a:latin typeface="Arial" charset="0"/>
              </a:rPr>
              <a:t> --------------  -------------  -------------------  =  </a:t>
            </a:r>
            <a:endParaRPr lang="en-US" altLang="en-US" baseline="-25000">
              <a:latin typeface="Arial" charset="0"/>
            </a:endParaRPr>
          </a:p>
        </p:txBody>
      </p:sp>
      <p:sp>
        <p:nvSpPr>
          <p:cNvPr id="314383" name="Text Box 15"/>
          <p:cNvSpPr txBox="1">
            <a:spLocks noChangeArrowheads="1"/>
          </p:cNvSpPr>
          <p:nvPr/>
        </p:nvSpPr>
        <p:spPr bwMode="auto">
          <a:xfrm>
            <a:off x="1828800" y="2971800"/>
            <a:ext cx="655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1 mole H</a:t>
            </a:r>
            <a:r>
              <a:rPr lang="en-US" altLang="en-US" baseline="-25000">
                <a:latin typeface="Arial" charset="0"/>
              </a:rPr>
              <a:t>2</a:t>
            </a:r>
            <a:r>
              <a:rPr lang="en-US" altLang="en-US">
                <a:latin typeface="Arial" charset="0"/>
              </a:rPr>
              <a:t>   2 mole HI   127.9124g HI</a:t>
            </a:r>
            <a:endParaRPr lang="en-US" altLang="en-US" baseline="-25000">
              <a:latin typeface="Arial" charset="0"/>
            </a:endParaRPr>
          </a:p>
        </p:txBody>
      </p:sp>
      <p:sp>
        <p:nvSpPr>
          <p:cNvPr id="314384" name="Text Box 16"/>
          <p:cNvSpPr txBox="1">
            <a:spLocks noChangeArrowheads="1"/>
          </p:cNvSpPr>
          <p:nvPr/>
        </p:nvSpPr>
        <p:spPr bwMode="auto">
          <a:xfrm>
            <a:off x="1828800" y="3429000"/>
            <a:ext cx="601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2.0158 g    1 mole H</a:t>
            </a:r>
            <a:r>
              <a:rPr lang="en-US" altLang="en-US" baseline="-25000">
                <a:latin typeface="Arial" charset="0"/>
              </a:rPr>
              <a:t>2</a:t>
            </a:r>
            <a:r>
              <a:rPr lang="en-US" altLang="en-US">
                <a:latin typeface="Arial" charset="0"/>
              </a:rPr>
              <a:t>      1 mole HI</a:t>
            </a:r>
            <a:endParaRPr lang="en-US" altLang="en-US" baseline="-25000">
              <a:latin typeface="Arial" charset="0"/>
            </a:endParaRPr>
          </a:p>
        </p:txBody>
      </p:sp>
      <p:sp>
        <p:nvSpPr>
          <p:cNvPr id="314385" name="Text Box 17"/>
          <p:cNvSpPr txBox="1">
            <a:spLocks noChangeArrowheads="1"/>
          </p:cNvSpPr>
          <p:nvPr/>
        </p:nvSpPr>
        <p:spPr bwMode="auto">
          <a:xfrm>
            <a:off x="7543800" y="32004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254 g HI</a:t>
            </a:r>
            <a:endParaRPr lang="en-US" altLang="en-US" baseline="-25000">
              <a:latin typeface="Arial" charset="0"/>
            </a:endParaRPr>
          </a:p>
        </p:txBody>
      </p:sp>
      <p:sp>
        <p:nvSpPr>
          <p:cNvPr id="314386" name="Text Box 18"/>
          <p:cNvSpPr txBox="1">
            <a:spLocks noChangeArrowheads="1"/>
          </p:cNvSpPr>
          <p:nvPr/>
        </p:nvSpPr>
        <p:spPr bwMode="auto">
          <a:xfrm>
            <a:off x="457200" y="4648200"/>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solidFill>
                  <a:srgbClr val="FF0000"/>
                </a:solidFill>
                <a:latin typeface="Arial" charset="0"/>
              </a:rPr>
              <a:t>2.00g I</a:t>
            </a:r>
            <a:r>
              <a:rPr lang="en-US" altLang="en-US" baseline="-25000">
                <a:solidFill>
                  <a:srgbClr val="FF0000"/>
                </a:solidFill>
                <a:latin typeface="Arial" charset="0"/>
              </a:rPr>
              <a:t>2</a:t>
            </a:r>
            <a:r>
              <a:rPr lang="en-US" altLang="en-US">
                <a:solidFill>
                  <a:srgbClr val="FF0000"/>
                </a:solidFill>
                <a:latin typeface="Arial" charset="0"/>
              </a:rPr>
              <a:t> -------------  ---------------  -----------------  =  </a:t>
            </a:r>
            <a:endParaRPr lang="en-US" altLang="en-US" baseline="-25000">
              <a:solidFill>
                <a:srgbClr val="FF0000"/>
              </a:solidFill>
              <a:latin typeface="Arial" charset="0"/>
            </a:endParaRPr>
          </a:p>
        </p:txBody>
      </p:sp>
      <p:sp>
        <p:nvSpPr>
          <p:cNvPr id="314387" name="Text Box 19"/>
          <p:cNvSpPr txBox="1">
            <a:spLocks noChangeArrowheads="1"/>
          </p:cNvSpPr>
          <p:nvPr/>
        </p:nvSpPr>
        <p:spPr bwMode="auto">
          <a:xfrm>
            <a:off x="1676400" y="4419600"/>
            <a:ext cx="655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solidFill>
                  <a:srgbClr val="FF0000"/>
                </a:solidFill>
                <a:latin typeface="Arial" charset="0"/>
              </a:rPr>
              <a:t>1 mole I</a:t>
            </a:r>
            <a:r>
              <a:rPr lang="en-US" altLang="en-US" baseline="-25000">
                <a:solidFill>
                  <a:srgbClr val="FF0000"/>
                </a:solidFill>
                <a:latin typeface="Arial" charset="0"/>
              </a:rPr>
              <a:t>2</a:t>
            </a:r>
            <a:r>
              <a:rPr lang="en-US" altLang="en-US">
                <a:solidFill>
                  <a:srgbClr val="FF0000"/>
                </a:solidFill>
                <a:latin typeface="Arial" charset="0"/>
              </a:rPr>
              <a:t>   2 moles HI  127.9124g HI</a:t>
            </a:r>
            <a:endParaRPr lang="en-US" altLang="en-US" baseline="-25000">
              <a:solidFill>
                <a:srgbClr val="FF0000"/>
              </a:solidFill>
              <a:latin typeface="Arial" charset="0"/>
            </a:endParaRPr>
          </a:p>
        </p:txBody>
      </p:sp>
      <p:sp>
        <p:nvSpPr>
          <p:cNvPr id="314388" name="Text Box 20"/>
          <p:cNvSpPr txBox="1">
            <a:spLocks noChangeArrowheads="1"/>
          </p:cNvSpPr>
          <p:nvPr/>
        </p:nvSpPr>
        <p:spPr bwMode="auto">
          <a:xfrm>
            <a:off x="1600200" y="4953000"/>
            <a:ext cx="601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solidFill>
                  <a:srgbClr val="FF0000"/>
                </a:solidFill>
                <a:latin typeface="Arial" charset="0"/>
              </a:rPr>
              <a:t>253.810 g   1 mole I</a:t>
            </a:r>
            <a:r>
              <a:rPr lang="en-US" altLang="en-US" baseline="-25000">
                <a:solidFill>
                  <a:srgbClr val="FF0000"/>
                </a:solidFill>
                <a:latin typeface="Arial" charset="0"/>
              </a:rPr>
              <a:t>2</a:t>
            </a:r>
            <a:r>
              <a:rPr lang="en-US" altLang="en-US">
                <a:solidFill>
                  <a:srgbClr val="FF0000"/>
                </a:solidFill>
                <a:latin typeface="Arial" charset="0"/>
              </a:rPr>
              <a:t>       1 mole HI</a:t>
            </a:r>
            <a:endParaRPr lang="en-US" altLang="en-US" baseline="-25000">
              <a:solidFill>
                <a:srgbClr val="FF0000"/>
              </a:solidFill>
              <a:latin typeface="Arial" charset="0"/>
            </a:endParaRPr>
          </a:p>
        </p:txBody>
      </p:sp>
      <p:sp>
        <p:nvSpPr>
          <p:cNvPr id="314389" name="Text Box 21"/>
          <p:cNvSpPr txBox="1">
            <a:spLocks noChangeArrowheads="1"/>
          </p:cNvSpPr>
          <p:nvPr/>
        </p:nvSpPr>
        <p:spPr bwMode="auto">
          <a:xfrm>
            <a:off x="7391400" y="46482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solidFill>
                  <a:srgbClr val="FF0000"/>
                </a:solidFill>
                <a:latin typeface="Arial" charset="0"/>
              </a:rPr>
              <a:t>2.02 g HI</a:t>
            </a:r>
            <a:endParaRPr lang="en-US" altLang="en-US" baseline="-25000">
              <a:solidFill>
                <a:srgbClr val="FF0000"/>
              </a:solidFill>
              <a:latin typeface="Arial" charset="0"/>
            </a:endParaRPr>
          </a:p>
        </p:txBody>
      </p:sp>
      <p:sp>
        <p:nvSpPr>
          <p:cNvPr id="314390" name="Text Box 22"/>
          <p:cNvSpPr txBox="1">
            <a:spLocks noChangeArrowheads="1"/>
          </p:cNvSpPr>
          <p:nvPr/>
        </p:nvSpPr>
        <p:spPr bwMode="auto">
          <a:xfrm>
            <a:off x="1295400" y="5410200"/>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Limiting Reactant is always the smallest value!</a:t>
            </a:r>
          </a:p>
        </p:txBody>
      </p:sp>
      <p:sp>
        <p:nvSpPr>
          <p:cNvPr id="314391" name="Rectangle 23"/>
          <p:cNvSpPr>
            <a:spLocks noChangeArrowheads="1"/>
          </p:cNvSpPr>
          <p:nvPr/>
        </p:nvSpPr>
        <p:spPr bwMode="auto">
          <a:xfrm>
            <a:off x="7315200" y="4495800"/>
            <a:ext cx="1600200" cy="838200"/>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14392" name="Line 24"/>
          <p:cNvSpPr>
            <a:spLocks noChangeShapeType="1"/>
          </p:cNvSpPr>
          <p:nvPr/>
        </p:nvSpPr>
        <p:spPr bwMode="auto">
          <a:xfrm>
            <a:off x="7620000" y="2971800"/>
            <a:ext cx="1066800" cy="99060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314393" name="Line 25"/>
          <p:cNvSpPr>
            <a:spLocks noChangeShapeType="1"/>
          </p:cNvSpPr>
          <p:nvPr/>
        </p:nvSpPr>
        <p:spPr bwMode="auto">
          <a:xfrm flipH="1">
            <a:off x="7620000" y="2971800"/>
            <a:ext cx="1066800" cy="99060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314394" name="Text Box 26"/>
          <p:cNvSpPr txBox="1">
            <a:spLocks noChangeArrowheads="1"/>
          </p:cNvSpPr>
          <p:nvPr/>
        </p:nvSpPr>
        <p:spPr bwMode="auto">
          <a:xfrm>
            <a:off x="1676400" y="5943600"/>
            <a:ext cx="655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I</a:t>
            </a:r>
            <a:r>
              <a:rPr lang="en-US" altLang="en-US" baseline="-25000">
                <a:latin typeface="Arial" charset="0"/>
              </a:rPr>
              <a:t>2</a:t>
            </a:r>
            <a:r>
              <a:rPr lang="en-US" altLang="en-US">
                <a:latin typeface="Arial" charset="0"/>
              </a:rPr>
              <a:t> is the limiting reactant and H</a:t>
            </a:r>
            <a:r>
              <a:rPr lang="en-US" altLang="en-US" baseline="-25000">
                <a:latin typeface="Arial" charset="0"/>
              </a:rPr>
              <a:t>2</a:t>
            </a:r>
            <a:r>
              <a:rPr lang="en-US" altLang="en-US">
                <a:latin typeface="Arial" charset="0"/>
              </a:rPr>
              <a:t> is in XS.</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14372"/>
                                        </p:tgtEl>
                                        <p:attrNameLst>
                                          <p:attrName>style.visibility</p:attrName>
                                        </p:attrNameLst>
                                      </p:cBhvr>
                                      <p:to>
                                        <p:strVal val="visible"/>
                                      </p:to>
                                    </p:set>
                                    <p:animEffect transition="in" filter="checkerboard(across)">
                                      <p:cBhvr>
                                        <p:cTn id="7" dur="500"/>
                                        <p:tgtEl>
                                          <p:spTgt spid="3143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4371">
                                            <p:txEl>
                                              <p:pRg st="0" end="0"/>
                                            </p:txEl>
                                          </p:spTgt>
                                        </p:tgtEl>
                                        <p:attrNameLst>
                                          <p:attrName>style.visibility</p:attrName>
                                        </p:attrNameLst>
                                      </p:cBhvr>
                                      <p:to>
                                        <p:strVal val="visible"/>
                                      </p:to>
                                    </p:set>
                                    <p:animEffect transition="in" filter="blinds(horizontal)">
                                      <p:cBhvr>
                                        <p:cTn id="12" dur="500"/>
                                        <p:tgtEl>
                                          <p:spTgt spid="31437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xit" presetSubtype="10" fill="hold" grpId="1" nodeType="clickEffect">
                                  <p:stCondLst>
                                    <p:cond delay="0"/>
                                  </p:stCondLst>
                                  <p:childTnLst>
                                    <p:animEffect transition="out" filter="blinds(horizontal)">
                                      <p:cBhvr>
                                        <p:cTn id="16" dur="500"/>
                                        <p:tgtEl>
                                          <p:spTgt spid="314371">
                                            <p:txEl>
                                              <p:pRg st="0" end="0"/>
                                            </p:txEl>
                                          </p:spTgt>
                                        </p:tgtEl>
                                      </p:cBhvr>
                                    </p:animEffect>
                                    <p:set>
                                      <p:cBhvr>
                                        <p:cTn id="17" dur="1" fill="hold">
                                          <p:stCondLst>
                                            <p:cond delay="499"/>
                                          </p:stCondLst>
                                        </p:cTn>
                                        <p:tgtEl>
                                          <p:spTgt spid="314371">
                                            <p:txEl>
                                              <p:pRg st="0" end="0"/>
                                            </p:txEl>
                                          </p:spTgt>
                                        </p:tgtEl>
                                        <p:attrNameLst>
                                          <p:attrName>style.visibility</p:attrName>
                                        </p:attrNameLst>
                                      </p:cBhvr>
                                      <p:to>
                                        <p:strVal val="hidden"/>
                                      </p:to>
                                    </p:set>
                                  </p:childTnLst>
                                </p:cTn>
                              </p:par>
                              <p:par>
                                <p:cTn id="18" presetID="9" presetClass="entr" presetSubtype="0" fill="hold" grpId="0" nodeType="withEffect">
                                  <p:stCondLst>
                                    <p:cond delay="0"/>
                                  </p:stCondLst>
                                  <p:childTnLst>
                                    <p:set>
                                      <p:cBhvr>
                                        <p:cTn id="19" dur="1" fill="hold">
                                          <p:stCondLst>
                                            <p:cond delay="0"/>
                                          </p:stCondLst>
                                        </p:cTn>
                                        <p:tgtEl>
                                          <p:spTgt spid="314374"/>
                                        </p:tgtEl>
                                        <p:attrNameLst>
                                          <p:attrName>style.visibility</p:attrName>
                                        </p:attrNameLst>
                                      </p:cBhvr>
                                      <p:to>
                                        <p:strVal val="visible"/>
                                      </p:to>
                                    </p:set>
                                    <p:animEffect transition="in" filter="dissolve">
                                      <p:cBhvr>
                                        <p:cTn id="20" dur="500"/>
                                        <p:tgtEl>
                                          <p:spTgt spid="314374"/>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14373"/>
                                        </p:tgtEl>
                                        <p:attrNameLst>
                                          <p:attrName>style.visibility</p:attrName>
                                        </p:attrNameLst>
                                      </p:cBhvr>
                                      <p:to>
                                        <p:strVal val="visible"/>
                                      </p:to>
                                    </p:set>
                                    <p:animEffect transition="in" filter="dissolve">
                                      <p:cBhvr>
                                        <p:cTn id="23" dur="500"/>
                                        <p:tgtEl>
                                          <p:spTgt spid="31437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14375"/>
                                        </p:tgtEl>
                                        <p:attrNameLst>
                                          <p:attrName>style.visibility</p:attrName>
                                        </p:attrNameLst>
                                      </p:cBhvr>
                                      <p:to>
                                        <p:strVal val="visible"/>
                                      </p:to>
                                    </p:set>
                                    <p:animEffect transition="in" filter="dissolve">
                                      <p:cBhvr>
                                        <p:cTn id="28" dur="500"/>
                                        <p:tgtEl>
                                          <p:spTgt spid="31437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14376"/>
                                        </p:tgtEl>
                                        <p:attrNameLst>
                                          <p:attrName>style.visibility</p:attrName>
                                        </p:attrNameLst>
                                      </p:cBhvr>
                                      <p:to>
                                        <p:strVal val="visible"/>
                                      </p:to>
                                    </p:set>
                                    <p:animEffect transition="in" filter="dissolve">
                                      <p:cBhvr>
                                        <p:cTn id="33" dur="500"/>
                                        <p:tgtEl>
                                          <p:spTgt spid="31437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314377"/>
                                        </p:tgtEl>
                                        <p:attrNameLst>
                                          <p:attrName>style.visibility</p:attrName>
                                        </p:attrNameLst>
                                      </p:cBhvr>
                                      <p:to>
                                        <p:strVal val="visible"/>
                                      </p:to>
                                    </p:set>
                                    <p:animEffect transition="in" filter="dissolve">
                                      <p:cBhvr>
                                        <p:cTn id="38" dur="500"/>
                                        <p:tgtEl>
                                          <p:spTgt spid="314377"/>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314378"/>
                                        </p:tgtEl>
                                        <p:attrNameLst>
                                          <p:attrName>style.visibility</p:attrName>
                                        </p:attrNameLst>
                                      </p:cBhvr>
                                      <p:to>
                                        <p:strVal val="visible"/>
                                      </p:to>
                                    </p:set>
                                    <p:animEffect transition="in" filter="dissolve">
                                      <p:cBhvr>
                                        <p:cTn id="41" dur="500"/>
                                        <p:tgtEl>
                                          <p:spTgt spid="31437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314379"/>
                                        </p:tgtEl>
                                        <p:attrNameLst>
                                          <p:attrName>style.visibility</p:attrName>
                                        </p:attrNameLst>
                                      </p:cBhvr>
                                      <p:to>
                                        <p:strVal val="visible"/>
                                      </p:to>
                                    </p:set>
                                    <p:animEffect transition="in" filter="dissolve">
                                      <p:cBhvr>
                                        <p:cTn id="46" dur="500"/>
                                        <p:tgtEl>
                                          <p:spTgt spid="31437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314380"/>
                                        </p:tgtEl>
                                        <p:attrNameLst>
                                          <p:attrName>style.visibility</p:attrName>
                                        </p:attrNameLst>
                                      </p:cBhvr>
                                      <p:to>
                                        <p:strVal val="visible"/>
                                      </p:to>
                                    </p:set>
                                    <p:animEffect transition="in" filter="dissolve">
                                      <p:cBhvr>
                                        <p:cTn id="51" dur="500"/>
                                        <p:tgtEl>
                                          <p:spTgt spid="314380"/>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314381"/>
                                        </p:tgtEl>
                                        <p:attrNameLst>
                                          <p:attrName>style.visibility</p:attrName>
                                        </p:attrNameLst>
                                      </p:cBhvr>
                                      <p:to>
                                        <p:strVal val="visible"/>
                                      </p:to>
                                    </p:set>
                                    <p:animEffect transition="in" filter="dissolve">
                                      <p:cBhvr>
                                        <p:cTn id="56" dur="500"/>
                                        <p:tgtEl>
                                          <p:spTgt spid="314381"/>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314382"/>
                                        </p:tgtEl>
                                        <p:attrNameLst>
                                          <p:attrName>style.visibility</p:attrName>
                                        </p:attrNameLst>
                                      </p:cBhvr>
                                      <p:to>
                                        <p:strVal val="visible"/>
                                      </p:to>
                                    </p:set>
                                    <p:animEffect transition="in" filter="dissolve">
                                      <p:cBhvr>
                                        <p:cTn id="61" dur="500"/>
                                        <p:tgtEl>
                                          <p:spTgt spid="314382"/>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14383"/>
                                        </p:tgtEl>
                                        <p:attrNameLst>
                                          <p:attrName>style.visibility</p:attrName>
                                        </p:attrNameLst>
                                      </p:cBhvr>
                                      <p:to>
                                        <p:strVal val="visible"/>
                                      </p:to>
                                    </p:set>
                                    <p:animEffect transition="in" filter="dissolve">
                                      <p:cBhvr>
                                        <p:cTn id="64" dur="500"/>
                                        <p:tgtEl>
                                          <p:spTgt spid="314383"/>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314384"/>
                                        </p:tgtEl>
                                        <p:attrNameLst>
                                          <p:attrName>style.visibility</p:attrName>
                                        </p:attrNameLst>
                                      </p:cBhvr>
                                      <p:to>
                                        <p:strVal val="visible"/>
                                      </p:to>
                                    </p:set>
                                    <p:animEffect transition="in" filter="dissolve">
                                      <p:cBhvr>
                                        <p:cTn id="67" dur="500"/>
                                        <p:tgtEl>
                                          <p:spTgt spid="31438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55" presetClass="entr" presetSubtype="0" fill="hold" grpId="0" nodeType="clickEffect">
                                  <p:stCondLst>
                                    <p:cond delay="0"/>
                                  </p:stCondLst>
                                  <p:childTnLst>
                                    <p:set>
                                      <p:cBhvr>
                                        <p:cTn id="71" dur="1" fill="hold">
                                          <p:stCondLst>
                                            <p:cond delay="0"/>
                                          </p:stCondLst>
                                        </p:cTn>
                                        <p:tgtEl>
                                          <p:spTgt spid="314385"/>
                                        </p:tgtEl>
                                        <p:attrNameLst>
                                          <p:attrName>style.visibility</p:attrName>
                                        </p:attrNameLst>
                                      </p:cBhvr>
                                      <p:to>
                                        <p:strVal val="visible"/>
                                      </p:to>
                                    </p:set>
                                    <p:anim calcmode="lin" valueType="num">
                                      <p:cBhvr>
                                        <p:cTn id="72" dur="1000" fill="hold"/>
                                        <p:tgtEl>
                                          <p:spTgt spid="314385"/>
                                        </p:tgtEl>
                                        <p:attrNameLst>
                                          <p:attrName>ppt_w</p:attrName>
                                        </p:attrNameLst>
                                      </p:cBhvr>
                                      <p:tavLst>
                                        <p:tav tm="0">
                                          <p:val>
                                            <p:strVal val="#ppt_w*0.70"/>
                                          </p:val>
                                        </p:tav>
                                        <p:tav tm="100000">
                                          <p:val>
                                            <p:strVal val="#ppt_w"/>
                                          </p:val>
                                        </p:tav>
                                      </p:tavLst>
                                    </p:anim>
                                    <p:anim calcmode="lin" valueType="num">
                                      <p:cBhvr>
                                        <p:cTn id="73" dur="1000" fill="hold"/>
                                        <p:tgtEl>
                                          <p:spTgt spid="314385"/>
                                        </p:tgtEl>
                                        <p:attrNameLst>
                                          <p:attrName>ppt_h</p:attrName>
                                        </p:attrNameLst>
                                      </p:cBhvr>
                                      <p:tavLst>
                                        <p:tav tm="0">
                                          <p:val>
                                            <p:strVal val="#ppt_h"/>
                                          </p:val>
                                        </p:tav>
                                        <p:tav tm="100000">
                                          <p:val>
                                            <p:strVal val="#ppt_h"/>
                                          </p:val>
                                        </p:tav>
                                      </p:tavLst>
                                    </p:anim>
                                    <p:animEffect transition="in" filter="fade">
                                      <p:cBhvr>
                                        <p:cTn id="74" dur="1000"/>
                                        <p:tgtEl>
                                          <p:spTgt spid="314385"/>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314386"/>
                                        </p:tgtEl>
                                        <p:attrNameLst>
                                          <p:attrName>style.visibility</p:attrName>
                                        </p:attrNameLst>
                                      </p:cBhvr>
                                      <p:to>
                                        <p:strVal val="visible"/>
                                      </p:to>
                                    </p:set>
                                    <p:animEffect transition="in" filter="dissolve">
                                      <p:cBhvr>
                                        <p:cTn id="79" dur="500"/>
                                        <p:tgtEl>
                                          <p:spTgt spid="314386"/>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314387"/>
                                        </p:tgtEl>
                                        <p:attrNameLst>
                                          <p:attrName>style.visibility</p:attrName>
                                        </p:attrNameLst>
                                      </p:cBhvr>
                                      <p:to>
                                        <p:strVal val="visible"/>
                                      </p:to>
                                    </p:set>
                                    <p:animEffect transition="in" filter="dissolve">
                                      <p:cBhvr>
                                        <p:cTn id="82" dur="500"/>
                                        <p:tgtEl>
                                          <p:spTgt spid="314387"/>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14388"/>
                                        </p:tgtEl>
                                        <p:attrNameLst>
                                          <p:attrName>style.visibility</p:attrName>
                                        </p:attrNameLst>
                                      </p:cBhvr>
                                      <p:to>
                                        <p:strVal val="visible"/>
                                      </p:to>
                                    </p:set>
                                    <p:animEffect transition="in" filter="dissolve">
                                      <p:cBhvr>
                                        <p:cTn id="85" dur="500"/>
                                        <p:tgtEl>
                                          <p:spTgt spid="314388"/>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55" presetClass="entr" presetSubtype="0" fill="hold" grpId="0" nodeType="clickEffect">
                                  <p:stCondLst>
                                    <p:cond delay="0"/>
                                  </p:stCondLst>
                                  <p:childTnLst>
                                    <p:set>
                                      <p:cBhvr>
                                        <p:cTn id="89" dur="1" fill="hold">
                                          <p:stCondLst>
                                            <p:cond delay="0"/>
                                          </p:stCondLst>
                                        </p:cTn>
                                        <p:tgtEl>
                                          <p:spTgt spid="314389"/>
                                        </p:tgtEl>
                                        <p:attrNameLst>
                                          <p:attrName>style.visibility</p:attrName>
                                        </p:attrNameLst>
                                      </p:cBhvr>
                                      <p:to>
                                        <p:strVal val="visible"/>
                                      </p:to>
                                    </p:set>
                                    <p:anim calcmode="lin" valueType="num">
                                      <p:cBhvr>
                                        <p:cTn id="90" dur="1000" fill="hold"/>
                                        <p:tgtEl>
                                          <p:spTgt spid="314389"/>
                                        </p:tgtEl>
                                        <p:attrNameLst>
                                          <p:attrName>ppt_w</p:attrName>
                                        </p:attrNameLst>
                                      </p:cBhvr>
                                      <p:tavLst>
                                        <p:tav tm="0">
                                          <p:val>
                                            <p:strVal val="#ppt_w*0.70"/>
                                          </p:val>
                                        </p:tav>
                                        <p:tav tm="100000">
                                          <p:val>
                                            <p:strVal val="#ppt_w"/>
                                          </p:val>
                                        </p:tav>
                                      </p:tavLst>
                                    </p:anim>
                                    <p:anim calcmode="lin" valueType="num">
                                      <p:cBhvr>
                                        <p:cTn id="91" dur="1000" fill="hold"/>
                                        <p:tgtEl>
                                          <p:spTgt spid="314389"/>
                                        </p:tgtEl>
                                        <p:attrNameLst>
                                          <p:attrName>ppt_h</p:attrName>
                                        </p:attrNameLst>
                                      </p:cBhvr>
                                      <p:tavLst>
                                        <p:tav tm="0">
                                          <p:val>
                                            <p:strVal val="#ppt_h"/>
                                          </p:val>
                                        </p:tav>
                                        <p:tav tm="100000">
                                          <p:val>
                                            <p:strVal val="#ppt_h"/>
                                          </p:val>
                                        </p:tav>
                                      </p:tavLst>
                                    </p:anim>
                                    <p:animEffect transition="in" filter="fade">
                                      <p:cBhvr>
                                        <p:cTn id="92" dur="1000"/>
                                        <p:tgtEl>
                                          <p:spTgt spid="314389"/>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314390"/>
                                        </p:tgtEl>
                                        <p:attrNameLst>
                                          <p:attrName>style.visibility</p:attrName>
                                        </p:attrNameLst>
                                      </p:cBhvr>
                                      <p:to>
                                        <p:strVal val="visible"/>
                                      </p:to>
                                    </p:set>
                                    <p:animEffect transition="in" filter="dissolve">
                                      <p:cBhvr>
                                        <p:cTn id="97" dur="500"/>
                                        <p:tgtEl>
                                          <p:spTgt spid="314390"/>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51" presetClass="entr" presetSubtype="0" fill="hold" grpId="0" nodeType="clickEffect">
                                  <p:stCondLst>
                                    <p:cond delay="0"/>
                                  </p:stCondLst>
                                  <p:childTnLst>
                                    <p:set>
                                      <p:cBhvr>
                                        <p:cTn id="101" dur="1" fill="hold">
                                          <p:stCondLst>
                                            <p:cond delay="0"/>
                                          </p:stCondLst>
                                        </p:cTn>
                                        <p:tgtEl>
                                          <p:spTgt spid="314391"/>
                                        </p:tgtEl>
                                        <p:attrNameLst>
                                          <p:attrName>style.visibility</p:attrName>
                                        </p:attrNameLst>
                                      </p:cBhvr>
                                      <p:to>
                                        <p:strVal val="visible"/>
                                      </p:to>
                                    </p:set>
                                    <p:animEffect transition="in" filter="fade">
                                      <p:cBhvr>
                                        <p:cTn id="102" dur="770" decel="100000"/>
                                        <p:tgtEl>
                                          <p:spTgt spid="314391"/>
                                        </p:tgtEl>
                                      </p:cBhvr>
                                    </p:animEffect>
                                    <p:animScale>
                                      <p:cBhvr>
                                        <p:cTn id="103" dur="770" decel="100000"/>
                                        <p:tgtEl>
                                          <p:spTgt spid="314391"/>
                                        </p:tgtEl>
                                      </p:cBhvr>
                                      <p:from x="10000" y="10000"/>
                                      <p:to x="200000" y="450000"/>
                                    </p:animScale>
                                    <p:animScale>
                                      <p:cBhvr>
                                        <p:cTn id="104" dur="1230" accel="100000" fill="hold">
                                          <p:stCondLst>
                                            <p:cond delay="770"/>
                                          </p:stCondLst>
                                        </p:cTn>
                                        <p:tgtEl>
                                          <p:spTgt spid="314391"/>
                                        </p:tgtEl>
                                      </p:cBhvr>
                                      <p:from x="200000" y="450000"/>
                                      <p:to x="100000" y="100000"/>
                                    </p:animScale>
                                    <p:set>
                                      <p:cBhvr>
                                        <p:cTn id="105" dur="770" fill="hold"/>
                                        <p:tgtEl>
                                          <p:spTgt spid="314391"/>
                                        </p:tgtEl>
                                        <p:attrNameLst>
                                          <p:attrName>ppt_x</p:attrName>
                                        </p:attrNameLst>
                                      </p:cBhvr>
                                      <p:to>
                                        <p:strVal val="(0.5)"/>
                                      </p:to>
                                    </p:set>
                                    <p:anim from="(0.5)" to="(#ppt_x)" calcmode="lin" valueType="num">
                                      <p:cBhvr>
                                        <p:cTn id="106" dur="1230" accel="100000" fill="hold">
                                          <p:stCondLst>
                                            <p:cond delay="770"/>
                                          </p:stCondLst>
                                        </p:cTn>
                                        <p:tgtEl>
                                          <p:spTgt spid="314391"/>
                                        </p:tgtEl>
                                        <p:attrNameLst>
                                          <p:attrName>ppt_x</p:attrName>
                                        </p:attrNameLst>
                                      </p:cBhvr>
                                    </p:anim>
                                    <p:set>
                                      <p:cBhvr>
                                        <p:cTn id="107" dur="770" fill="hold"/>
                                        <p:tgtEl>
                                          <p:spTgt spid="314391"/>
                                        </p:tgtEl>
                                        <p:attrNameLst>
                                          <p:attrName>ppt_y</p:attrName>
                                        </p:attrNameLst>
                                      </p:cBhvr>
                                      <p:to>
                                        <p:strVal val="(#ppt_y+0.4)"/>
                                      </p:to>
                                    </p:set>
                                    <p:anim from="(#ppt_y+0.4)" to="(#ppt_y)" calcmode="lin" valueType="num">
                                      <p:cBhvr>
                                        <p:cTn id="108" dur="1230" accel="100000" fill="hold">
                                          <p:stCondLst>
                                            <p:cond delay="770"/>
                                          </p:stCondLst>
                                        </p:cTn>
                                        <p:tgtEl>
                                          <p:spTgt spid="314391"/>
                                        </p:tgtEl>
                                        <p:attrNameLst>
                                          <p:attrName>ppt_y</p:attrName>
                                        </p:attrNameLst>
                                      </p:cBhvr>
                                    </p:anim>
                                  </p:childTnLst>
                                </p:cTn>
                              </p:par>
                            </p:childTnLst>
                          </p:cTn>
                        </p:par>
                        <p:par>
                          <p:cTn id="109" fill="hold" nodeType="afterGroup">
                            <p:stCondLst>
                              <p:cond delay="2000"/>
                            </p:stCondLst>
                            <p:childTnLst>
                              <p:par>
                                <p:cTn id="110" presetID="9" presetClass="entr" presetSubtype="0" fill="hold" grpId="0" nodeType="afterEffect">
                                  <p:stCondLst>
                                    <p:cond delay="0"/>
                                  </p:stCondLst>
                                  <p:childTnLst>
                                    <p:set>
                                      <p:cBhvr>
                                        <p:cTn id="111" dur="1" fill="hold">
                                          <p:stCondLst>
                                            <p:cond delay="0"/>
                                          </p:stCondLst>
                                        </p:cTn>
                                        <p:tgtEl>
                                          <p:spTgt spid="314393"/>
                                        </p:tgtEl>
                                        <p:attrNameLst>
                                          <p:attrName>style.visibility</p:attrName>
                                        </p:attrNameLst>
                                      </p:cBhvr>
                                      <p:to>
                                        <p:strVal val="visible"/>
                                      </p:to>
                                    </p:set>
                                    <p:animEffect transition="in" filter="dissolve">
                                      <p:cBhvr>
                                        <p:cTn id="112" dur="500"/>
                                        <p:tgtEl>
                                          <p:spTgt spid="314393"/>
                                        </p:tgtEl>
                                      </p:cBhvr>
                                    </p:animEffect>
                                  </p:childTnLst>
                                </p:cTn>
                              </p:par>
                            </p:childTnLst>
                          </p:cTn>
                        </p:par>
                        <p:par>
                          <p:cTn id="113" fill="hold" nodeType="afterGroup">
                            <p:stCondLst>
                              <p:cond delay="2500"/>
                            </p:stCondLst>
                            <p:childTnLst>
                              <p:par>
                                <p:cTn id="114" presetID="9" presetClass="entr" presetSubtype="0" fill="hold" grpId="0" nodeType="afterEffect">
                                  <p:stCondLst>
                                    <p:cond delay="0"/>
                                  </p:stCondLst>
                                  <p:childTnLst>
                                    <p:set>
                                      <p:cBhvr>
                                        <p:cTn id="115" dur="1" fill="hold">
                                          <p:stCondLst>
                                            <p:cond delay="0"/>
                                          </p:stCondLst>
                                        </p:cTn>
                                        <p:tgtEl>
                                          <p:spTgt spid="314392"/>
                                        </p:tgtEl>
                                        <p:attrNameLst>
                                          <p:attrName>style.visibility</p:attrName>
                                        </p:attrNameLst>
                                      </p:cBhvr>
                                      <p:to>
                                        <p:strVal val="visible"/>
                                      </p:to>
                                    </p:set>
                                    <p:animEffect transition="in" filter="dissolve">
                                      <p:cBhvr>
                                        <p:cTn id="116" dur="500"/>
                                        <p:tgtEl>
                                          <p:spTgt spid="314392"/>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3" presetClass="entr" presetSubtype="10" fill="hold" grpId="0" nodeType="clickEffect">
                                  <p:stCondLst>
                                    <p:cond delay="0"/>
                                  </p:stCondLst>
                                  <p:childTnLst>
                                    <p:set>
                                      <p:cBhvr>
                                        <p:cTn id="120" dur="1" fill="hold">
                                          <p:stCondLst>
                                            <p:cond delay="0"/>
                                          </p:stCondLst>
                                        </p:cTn>
                                        <p:tgtEl>
                                          <p:spTgt spid="314394"/>
                                        </p:tgtEl>
                                        <p:attrNameLst>
                                          <p:attrName>style.visibility</p:attrName>
                                        </p:attrNameLst>
                                      </p:cBhvr>
                                      <p:to>
                                        <p:strVal val="visible"/>
                                      </p:to>
                                    </p:set>
                                    <p:animEffect transition="in" filter="blinds(horizontal)">
                                      <p:cBhvr>
                                        <p:cTn id="121" dur="500"/>
                                        <p:tgtEl>
                                          <p:spTgt spid="314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1" grpId="0" build="p"/>
      <p:bldP spid="314371" grpId="1" build="p"/>
      <p:bldP spid="314372" grpId="0"/>
      <p:bldP spid="314373" grpId="0"/>
      <p:bldP spid="314374" grpId="0"/>
      <p:bldP spid="314375" grpId="0" animBg="1"/>
      <p:bldP spid="314376" grpId="0" animBg="1"/>
      <p:bldP spid="314377" grpId="0" animBg="1"/>
      <p:bldP spid="314378" grpId="0"/>
      <p:bldP spid="314379" grpId="0" animBg="1"/>
      <p:bldP spid="314380" grpId="0" animBg="1"/>
      <p:bldP spid="314381" grpId="0" animBg="1"/>
      <p:bldP spid="314382" grpId="0"/>
      <p:bldP spid="314383" grpId="0"/>
      <p:bldP spid="314384" grpId="0"/>
      <p:bldP spid="314385" grpId="0"/>
      <p:bldP spid="314386" grpId="0"/>
      <p:bldP spid="314387" grpId="0"/>
      <p:bldP spid="314388" grpId="0"/>
      <p:bldP spid="314389" grpId="0"/>
      <p:bldP spid="314390" grpId="0"/>
      <p:bldP spid="314391" grpId="0" animBg="1"/>
      <p:bldP spid="314392" grpId="0" animBg="1"/>
      <p:bldP spid="314393" grpId="0" animBg="1"/>
      <p:bldP spid="31439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3"/>
          <p:cNvSpPr>
            <a:spLocks noGrp="1"/>
          </p:cNvSpPr>
          <p:nvPr>
            <p:ph type="ftr" sz="quarter" idx="10"/>
          </p:nvPr>
        </p:nvSpPr>
        <p:spPr/>
        <p:txBody>
          <a:bodyPr/>
          <a:lstStyle/>
          <a:p>
            <a:r>
              <a:rPr lang="en-US" altLang="en-US"/>
              <a:t>Copyright </a:t>
            </a:r>
            <a:r>
              <a:rPr lang="en-US" altLang="en-US">
                <a:cs typeface="Arial" charset="0"/>
              </a:rPr>
              <a:t>© Houghton Mifflin Company.All rights reserved.</a:t>
            </a:r>
            <a:endParaRPr lang="en-US" altLang="en-US" sz="1400">
              <a:latin typeface="Times New Roman" pitchFamily="18" charset="0"/>
            </a:endParaRPr>
          </a:p>
        </p:txBody>
      </p:sp>
      <p:sp>
        <p:nvSpPr>
          <p:cNvPr id="29" name="Slide Number Placeholder 4"/>
          <p:cNvSpPr>
            <a:spLocks noGrp="1"/>
          </p:cNvSpPr>
          <p:nvPr>
            <p:ph type="sldNum" sz="quarter" idx="11"/>
          </p:nvPr>
        </p:nvSpPr>
        <p:spPr/>
        <p:txBody>
          <a:bodyPr/>
          <a:lstStyle/>
          <a:p>
            <a:r>
              <a:rPr lang="en-US" altLang="en-US"/>
              <a:t>Presentation of Lecture Outlines,</a:t>
            </a:r>
            <a:r>
              <a:rPr lang="en-US" altLang="en-US" i="0"/>
              <a:t> 3</a:t>
            </a:r>
            <a:r>
              <a:rPr lang="en-US" altLang="en-US" i="0">
                <a:cs typeface="Arial" charset="0"/>
              </a:rPr>
              <a:t>–</a:t>
            </a:r>
            <a:fld id="{26727030-2C06-4734-9A8B-5DFE90A2A435}" type="slidenum">
              <a:rPr lang="en-US" altLang="en-US" i="0"/>
              <a:pPr/>
              <a:t>42</a:t>
            </a:fld>
            <a:endParaRPr lang="en-US" altLang="en-US" i="0"/>
          </a:p>
        </p:txBody>
      </p:sp>
      <p:sp>
        <p:nvSpPr>
          <p:cNvPr id="315394" name="Rectangle 2"/>
          <p:cNvSpPr>
            <a:spLocks noGrp="1" noChangeArrowheads="1"/>
          </p:cNvSpPr>
          <p:nvPr>
            <p:ph type="title"/>
          </p:nvPr>
        </p:nvSpPr>
        <p:spPr>
          <a:xfrm>
            <a:off x="-152400" y="152400"/>
            <a:ext cx="8458200" cy="1143000"/>
          </a:xfrm>
        </p:spPr>
        <p:txBody>
          <a:bodyPr/>
          <a:lstStyle/>
          <a:p>
            <a:pPr algn="l"/>
            <a:r>
              <a:rPr lang="en-US" altLang="en-US"/>
              <a:t>C</a:t>
            </a:r>
            <a:r>
              <a:rPr lang="en-US" altLang="en-US" baseline="-25000"/>
              <a:t>3</a:t>
            </a:r>
            <a:r>
              <a:rPr lang="en-US" altLang="en-US"/>
              <a:t>H</a:t>
            </a:r>
            <a:r>
              <a:rPr lang="en-US" altLang="en-US" baseline="-25000"/>
              <a:t>8</a:t>
            </a:r>
            <a:r>
              <a:rPr lang="en-US" altLang="en-US"/>
              <a:t>       +   O</a:t>
            </a:r>
            <a:r>
              <a:rPr lang="en-US" altLang="en-US" baseline="-25000"/>
              <a:t>2</a:t>
            </a:r>
            <a:r>
              <a:rPr lang="en-US" altLang="en-US"/>
              <a:t>  </a:t>
            </a:r>
            <a:r>
              <a:rPr lang="en-US" altLang="en-US">
                <a:sym typeface="Wingdings" pitchFamily="2" charset="2"/>
              </a:rPr>
              <a:t>   </a:t>
            </a:r>
            <a:r>
              <a:rPr lang="en-US" altLang="en-US"/>
              <a:t>CO</a:t>
            </a:r>
            <a:r>
              <a:rPr lang="en-US" altLang="en-US" baseline="-25000"/>
              <a:t>2</a:t>
            </a:r>
            <a:r>
              <a:rPr lang="en-US" altLang="en-US">
                <a:sym typeface="Wingdings" pitchFamily="2" charset="2"/>
              </a:rPr>
              <a:t>  +   H</a:t>
            </a:r>
            <a:r>
              <a:rPr lang="en-US" altLang="en-US" baseline="-25000">
                <a:sym typeface="Wingdings" pitchFamily="2" charset="2"/>
              </a:rPr>
              <a:t>2</a:t>
            </a:r>
            <a:r>
              <a:rPr lang="en-US" altLang="en-US">
                <a:sym typeface="Wingdings" pitchFamily="2" charset="2"/>
              </a:rPr>
              <a:t>O</a:t>
            </a:r>
          </a:p>
        </p:txBody>
      </p:sp>
      <p:sp>
        <p:nvSpPr>
          <p:cNvPr id="315395" name="Rectangle 3"/>
          <p:cNvSpPr>
            <a:spLocks noGrp="1" noChangeArrowheads="1"/>
          </p:cNvSpPr>
          <p:nvPr>
            <p:ph type="body" idx="1"/>
          </p:nvPr>
        </p:nvSpPr>
        <p:spPr>
          <a:xfrm>
            <a:off x="914400" y="1600200"/>
            <a:ext cx="8229600" cy="1371600"/>
          </a:xfrm>
        </p:spPr>
        <p:txBody>
          <a:bodyPr/>
          <a:lstStyle/>
          <a:p>
            <a:pPr>
              <a:buFontTx/>
              <a:buNone/>
            </a:pPr>
            <a:r>
              <a:rPr lang="en-US" altLang="en-US"/>
              <a:t>How many grams of CO</a:t>
            </a:r>
            <a:r>
              <a:rPr lang="en-US" altLang="en-US" baseline="-25000"/>
              <a:t>2</a:t>
            </a:r>
            <a:r>
              <a:rPr lang="en-US" altLang="en-US"/>
              <a:t> can be formed from 1.44 g C</a:t>
            </a:r>
            <a:r>
              <a:rPr lang="en-US" altLang="en-US" baseline="-25000"/>
              <a:t>3</a:t>
            </a:r>
            <a:r>
              <a:rPr lang="en-US" altLang="en-US"/>
              <a:t>H</a:t>
            </a:r>
            <a:r>
              <a:rPr lang="en-US" altLang="en-US" baseline="-25000"/>
              <a:t>8</a:t>
            </a:r>
            <a:r>
              <a:rPr lang="en-US" altLang="en-US"/>
              <a:t> and 2.65 g of O</a:t>
            </a:r>
            <a:r>
              <a:rPr lang="en-US" altLang="en-US" baseline="-25000"/>
              <a:t>2</a:t>
            </a:r>
            <a:r>
              <a:rPr lang="en-US" altLang="en-US"/>
              <a:t>?</a:t>
            </a:r>
          </a:p>
        </p:txBody>
      </p:sp>
      <p:sp>
        <p:nvSpPr>
          <p:cNvPr id="315396" name="Text Box 4"/>
          <p:cNvSpPr txBox="1">
            <a:spLocks noChangeArrowheads="1"/>
          </p:cNvSpPr>
          <p:nvPr/>
        </p:nvSpPr>
        <p:spPr bwMode="auto">
          <a:xfrm>
            <a:off x="4419600" y="381000"/>
            <a:ext cx="685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4400">
                <a:solidFill>
                  <a:srgbClr val="FF0000"/>
                </a:solidFill>
                <a:latin typeface="Arial" charset="0"/>
              </a:rPr>
              <a:t>3</a:t>
            </a:r>
          </a:p>
        </p:txBody>
      </p:sp>
      <p:sp>
        <p:nvSpPr>
          <p:cNvPr id="315397" name="Text Box 5"/>
          <p:cNvSpPr txBox="1">
            <a:spLocks noChangeArrowheads="1"/>
          </p:cNvSpPr>
          <p:nvPr/>
        </p:nvSpPr>
        <p:spPr bwMode="auto">
          <a:xfrm>
            <a:off x="2743200" y="22098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solidFill>
                  <a:srgbClr val="FF0000"/>
                </a:solidFill>
                <a:latin typeface="Arial" charset="0"/>
              </a:rPr>
              <a:t>2.65g</a:t>
            </a:r>
          </a:p>
        </p:txBody>
      </p:sp>
      <p:sp>
        <p:nvSpPr>
          <p:cNvPr id="315398" name="Text Box 6"/>
          <p:cNvSpPr txBox="1">
            <a:spLocks noChangeArrowheads="1"/>
          </p:cNvSpPr>
          <p:nvPr/>
        </p:nvSpPr>
        <p:spPr bwMode="auto">
          <a:xfrm>
            <a:off x="838200" y="22098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1.44 g</a:t>
            </a:r>
          </a:p>
        </p:txBody>
      </p:sp>
      <p:sp>
        <p:nvSpPr>
          <p:cNvPr id="315399" name="Line 7"/>
          <p:cNvSpPr>
            <a:spLocks noChangeShapeType="1"/>
          </p:cNvSpPr>
          <p:nvPr/>
        </p:nvSpPr>
        <p:spPr bwMode="auto">
          <a:xfrm flipV="1">
            <a:off x="1447800" y="1447800"/>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315400" name="Line 8"/>
          <p:cNvSpPr>
            <a:spLocks noChangeShapeType="1"/>
          </p:cNvSpPr>
          <p:nvPr/>
        </p:nvSpPr>
        <p:spPr bwMode="auto">
          <a:xfrm>
            <a:off x="1600200" y="1447800"/>
            <a:ext cx="3657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315401" name="Line 9"/>
          <p:cNvSpPr>
            <a:spLocks noChangeShapeType="1"/>
          </p:cNvSpPr>
          <p:nvPr/>
        </p:nvSpPr>
        <p:spPr bwMode="auto">
          <a:xfrm>
            <a:off x="5410200" y="1447800"/>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315402" name="Text Box 10"/>
          <p:cNvSpPr txBox="1">
            <a:spLocks noChangeArrowheads="1"/>
          </p:cNvSpPr>
          <p:nvPr/>
        </p:nvSpPr>
        <p:spPr bwMode="auto">
          <a:xfrm>
            <a:off x="5181600" y="22860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a:t>
            </a:r>
          </a:p>
        </p:txBody>
      </p:sp>
      <p:sp>
        <p:nvSpPr>
          <p:cNvPr id="315403" name="Line 11"/>
          <p:cNvSpPr>
            <a:spLocks noChangeShapeType="1"/>
          </p:cNvSpPr>
          <p:nvPr/>
        </p:nvSpPr>
        <p:spPr bwMode="auto">
          <a:xfrm flipV="1">
            <a:off x="3200400" y="1524000"/>
            <a:ext cx="0" cy="762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315404" name="Line 12"/>
          <p:cNvSpPr>
            <a:spLocks noChangeShapeType="1"/>
          </p:cNvSpPr>
          <p:nvPr/>
        </p:nvSpPr>
        <p:spPr bwMode="auto">
          <a:xfrm>
            <a:off x="3352800" y="1524000"/>
            <a:ext cx="18288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315405" name="Line 13"/>
          <p:cNvSpPr>
            <a:spLocks noChangeShapeType="1"/>
          </p:cNvSpPr>
          <p:nvPr/>
        </p:nvSpPr>
        <p:spPr bwMode="auto">
          <a:xfrm>
            <a:off x="5257800" y="1600200"/>
            <a:ext cx="0" cy="6858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315406" name="Text Box 14"/>
          <p:cNvSpPr txBox="1">
            <a:spLocks noChangeArrowheads="1"/>
          </p:cNvSpPr>
          <p:nvPr/>
        </p:nvSpPr>
        <p:spPr bwMode="auto">
          <a:xfrm>
            <a:off x="152400" y="3124200"/>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1.44 g C</a:t>
            </a:r>
            <a:r>
              <a:rPr lang="en-US" altLang="en-US" baseline="-25000">
                <a:latin typeface="Arial" charset="0"/>
              </a:rPr>
              <a:t>3</a:t>
            </a:r>
            <a:r>
              <a:rPr lang="en-US" altLang="en-US">
                <a:latin typeface="Arial" charset="0"/>
              </a:rPr>
              <a:t>H</a:t>
            </a:r>
            <a:r>
              <a:rPr lang="en-US" altLang="en-US" baseline="-25000">
                <a:latin typeface="Arial" charset="0"/>
              </a:rPr>
              <a:t>8</a:t>
            </a:r>
            <a:r>
              <a:rPr lang="en-US" altLang="en-US">
                <a:latin typeface="Arial" charset="0"/>
              </a:rPr>
              <a:t> ----------------  ----------------  -------------------  =  </a:t>
            </a:r>
            <a:endParaRPr lang="en-US" altLang="en-US" baseline="-25000">
              <a:latin typeface="Arial" charset="0"/>
            </a:endParaRPr>
          </a:p>
        </p:txBody>
      </p:sp>
      <p:sp>
        <p:nvSpPr>
          <p:cNvPr id="315407" name="Text Box 15"/>
          <p:cNvSpPr txBox="1">
            <a:spLocks noChangeArrowheads="1"/>
          </p:cNvSpPr>
          <p:nvPr/>
        </p:nvSpPr>
        <p:spPr bwMode="auto">
          <a:xfrm>
            <a:off x="1828800" y="2895600"/>
            <a:ext cx="655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1 mole C</a:t>
            </a:r>
            <a:r>
              <a:rPr lang="en-US" altLang="en-US" baseline="-25000">
                <a:latin typeface="Arial" charset="0"/>
              </a:rPr>
              <a:t>3</a:t>
            </a:r>
            <a:r>
              <a:rPr lang="en-US" altLang="en-US">
                <a:latin typeface="Arial" charset="0"/>
              </a:rPr>
              <a:t>H</a:t>
            </a:r>
            <a:r>
              <a:rPr lang="en-US" altLang="en-US" baseline="-25000">
                <a:latin typeface="Arial" charset="0"/>
              </a:rPr>
              <a:t>8</a:t>
            </a:r>
            <a:r>
              <a:rPr lang="en-US" altLang="en-US">
                <a:latin typeface="Arial" charset="0"/>
              </a:rPr>
              <a:t>  3 mole CO</a:t>
            </a:r>
            <a:r>
              <a:rPr lang="en-US" altLang="en-US" baseline="-25000">
                <a:latin typeface="Arial" charset="0"/>
              </a:rPr>
              <a:t>2</a:t>
            </a:r>
            <a:r>
              <a:rPr lang="en-US" altLang="en-US">
                <a:latin typeface="Arial" charset="0"/>
              </a:rPr>
              <a:t>   44.009 g CO</a:t>
            </a:r>
            <a:r>
              <a:rPr lang="en-US" altLang="en-US" baseline="-25000">
                <a:latin typeface="Arial" charset="0"/>
              </a:rPr>
              <a:t>2</a:t>
            </a:r>
          </a:p>
        </p:txBody>
      </p:sp>
      <p:sp>
        <p:nvSpPr>
          <p:cNvPr id="315408" name="Text Box 16"/>
          <p:cNvSpPr txBox="1">
            <a:spLocks noChangeArrowheads="1"/>
          </p:cNvSpPr>
          <p:nvPr/>
        </p:nvSpPr>
        <p:spPr bwMode="auto">
          <a:xfrm>
            <a:off x="1828800" y="3352800"/>
            <a:ext cx="601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44.0962 g     1 mole C</a:t>
            </a:r>
            <a:r>
              <a:rPr lang="en-US" altLang="en-US" baseline="-25000">
                <a:latin typeface="Arial" charset="0"/>
              </a:rPr>
              <a:t>3</a:t>
            </a:r>
            <a:r>
              <a:rPr lang="en-US" altLang="en-US">
                <a:latin typeface="Arial" charset="0"/>
              </a:rPr>
              <a:t>H</a:t>
            </a:r>
            <a:r>
              <a:rPr lang="en-US" altLang="en-US" baseline="-25000">
                <a:latin typeface="Arial" charset="0"/>
              </a:rPr>
              <a:t>8</a:t>
            </a:r>
            <a:r>
              <a:rPr lang="en-US" altLang="en-US">
                <a:latin typeface="Arial" charset="0"/>
              </a:rPr>
              <a:t>     1 mole CO</a:t>
            </a:r>
            <a:r>
              <a:rPr lang="en-US" altLang="en-US" baseline="-25000">
                <a:latin typeface="Arial" charset="0"/>
              </a:rPr>
              <a:t>2</a:t>
            </a:r>
          </a:p>
        </p:txBody>
      </p:sp>
      <p:sp>
        <p:nvSpPr>
          <p:cNvPr id="315409" name="Text Box 17"/>
          <p:cNvSpPr txBox="1">
            <a:spLocks noChangeArrowheads="1"/>
          </p:cNvSpPr>
          <p:nvPr/>
        </p:nvSpPr>
        <p:spPr bwMode="auto">
          <a:xfrm>
            <a:off x="7848600" y="2971800"/>
            <a:ext cx="1066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4.31 g </a:t>
            </a:r>
            <a:br>
              <a:rPr lang="en-US" altLang="en-US">
                <a:latin typeface="Arial" charset="0"/>
              </a:rPr>
            </a:br>
            <a:r>
              <a:rPr lang="en-US" altLang="en-US">
                <a:latin typeface="Arial" charset="0"/>
              </a:rPr>
              <a:t>CO</a:t>
            </a:r>
            <a:r>
              <a:rPr lang="en-US" altLang="en-US" baseline="-25000">
                <a:latin typeface="Arial" charset="0"/>
              </a:rPr>
              <a:t>2</a:t>
            </a:r>
          </a:p>
        </p:txBody>
      </p:sp>
      <p:sp>
        <p:nvSpPr>
          <p:cNvPr id="315410" name="Text Box 18"/>
          <p:cNvSpPr txBox="1">
            <a:spLocks noChangeArrowheads="1"/>
          </p:cNvSpPr>
          <p:nvPr/>
        </p:nvSpPr>
        <p:spPr bwMode="auto">
          <a:xfrm>
            <a:off x="228600" y="4572000"/>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solidFill>
                  <a:srgbClr val="FF0000"/>
                </a:solidFill>
                <a:latin typeface="Arial" charset="0"/>
              </a:rPr>
              <a:t>2.65g O</a:t>
            </a:r>
            <a:r>
              <a:rPr lang="en-US" altLang="en-US" baseline="-25000">
                <a:solidFill>
                  <a:srgbClr val="FF0000"/>
                </a:solidFill>
                <a:latin typeface="Arial" charset="0"/>
              </a:rPr>
              <a:t>2</a:t>
            </a:r>
            <a:r>
              <a:rPr lang="en-US" altLang="en-US">
                <a:solidFill>
                  <a:srgbClr val="FF0000"/>
                </a:solidFill>
                <a:latin typeface="Arial" charset="0"/>
              </a:rPr>
              <a:t> -------------  -----------------  -------------------  =  </a:t>
            </a:r>
            <a:endParaRPr lang="en-US" altLang="en-US" baseline="-25000">
              <a:solidFill>
                <a:srgbClr val="FF0000"/>
              </a:solidFill>
              <a:latin typeface="Arial" charset="0"/>
            </a:endParaRPr>
          </a:p>
        </p:txBody>
      </p:sp>
      <p:sp>
        <p:nvSpPr>
          <p:cNvPr id="315411" name="Text Box 19"/>
          <p:cNvSpPr txBox="1">
            <a:spLocks noChangeArrowheads="1"/>
          </p:cNvSpPr>
          <p:nvPr/>
        </p:nvSpPr>
        <p:spPr bwMode="auto">
          <a:xfrm>
            <a:off x="1524000" y="4343400"/>
            <a:ext cx="655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solidFill>
                  <a:srgbClr val="FF0000"/>
                </a:solidFill>
                <a:latin typeface="Arial" charset="0"/>
              </a:rPr>
              <a:t>1 mole O</a:t>
            </a:r>
            <a:r>
              <a:rPr lang="en-US" altLang="en-US" baseline="-25000">
                <a:solidFill>
                  <a:srgbClr val="FF0000"/>
                </a:solidFill>
                <a:latin typeface="Arial" charset="0"/>
              </a:rPr>
              <a:t>2</a:t>
            </a:r>
            <a:r>
              <a:rPr lang="en-US" altLang="en-US">
                <a:solidFill>
                  <a:srgbClr val="FF0000"/>
                </a:solidFill>
                <a:latin typeface="Arial" charset="0"/>
              </a:rPr>
              <a:t>  3 moles CO</a:t>
            </a:r>
            <a:r>
              <a:rPr lang="en-US" altLang="en-US" baseline="-25000">
                <a:solidFill>
                  <a:srgbClr val="FF0000"/>
                </a:solidFill>
                <a:latin typeface="Arial" charset="0"/>
              </a:rPr>
              <a:t>2</a:t>
            </a:r>
            <a:r>
              <a:rPr lang="en-US" altLang="en-US">
                <a:solidFill>
                  <a:srgbClr val="FF0000"/>
                </a:solidFill>
                <a:latin typeface="Arial" charset="0"/>
              </a:rPr>
              <a:t>  44.009 g CO</a:t>
            </a:r>
            <a:r>
              <a:rPr lang="en-US" altLang="en-US" baseline="-25000">
                <a:solidFill>
                  <a:srgbClr val="FF0000"/>
                </a:solidFill>
                <a:latin typeface="Arial" charset="0"/>
              </a:rPr>
              <a:t>2</a:t>
            </a:r>
          </a:p>
        </p:txBody>
      </p:sp>
      <p:sp>
        <p:nvSpPr>
          <p:cNvPr id="315412" name="Text Box 20"/>
          <p:cNvSpPr txBox="1">
            <a:spLocks noChangeArrowheads="1"/>
          </p:cNvSpPr>
          <p:nvPr/>
        </p:nvSpPr>
        <p:spPr bwMode="auto">
          <a:xfrm>
            <a:off x="1524000" y="4800600"/>
            <a:ext cx="601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solidFill>
                  <a:srgbClr val="FF0000"/>
                </a:solidFill>
                <a:latin typeface="Arial" charset="0"/>
              </a:rPr>
              <a:t>31.998 g     5 mole O</a:t>
            </a:r>
            <a:r>
              <a:rPr lang="en-US" altLang="en-US" baseline="-25000">
                <a:solidFill>
                  <a:srgbClr val="FF0000"/>
                </a:solidFill>
                <a:latin typeface="Arial" charset="0"/>
              </a:rPr>
              <a:t>2</a:t>
            </a:r>
            <a:r>
              <a:rPr lang="en-US" altLang="en-US">
                <a:solidFill>
                  <a:srgbClr val="FF0000"/>
                </a:solidFill>
                <a:latin typeface="Arial" charset="0"/>
              </a:rPr>
              <a:t>        1 mole CO</a:t>
            </a:r>
            <a:r>
              <a:rPr lang="en-US" altLang="en-US" baseline="-25000">
                <a:solidFill>
                  <a:srgbClr val="FF0000"/>
                </a:solidFill>
                <a:latin typeface="Arial" charset="0"/>
              </a:rPr>
              <a:t>2</a:t>
            </a:r>
          </a:p>
        </p:txBody>
      </p:sp>
      <p:sp>
        <p:nvSpPr>
          <p:cNvPr id="315413" name="Text Box 21"/>
          <p:cNvSpPr txBox="1">
            <a:spLocks noChangeArrowheads="1"/>
          </p:cNvSpPr>
          <p:nvPr/>
        </p:nvSpPr>
        <p:spPr bwMode="auto">
          <a:xfrm>
            <a:off x="7543800" y="4495800"/>
            <a:ext cx="1600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solidFill>
                  <a:srgbClr val="FF0000"/>
                </a:solidFill>
                <a:latin typeface="Arial" charset="0"/>
              </a:rPr>
              <a:t>2.19 g CO</a:t>
            </a:r>
            <a:r>
              <a:rPr lang="en-US" altLang="en-US" baseline="-25000">
                <a:solidFill>
                  <a:srgbClr val="FF0000"/>
                </a:solidFill>
                <a:latin typeface="Arial" charset="0"/>
              </a:rPr>
              <a:t>2</a:t>
            </a:r>
          </a:p>
        </p:txBody>
      </p:sp>
      <p:sp>
        <p:nvSpPr>
          <p:cNvPr id="315414" name="Rectangle 22"/>
          <p:cNvSpPr>
            <a:spLocks noChangeArrowheads="1"/>
          </p:cNvSpPr>
          <p:nvPr/>
        </p:nvSpPr>
        <p:spPr bwMode="auto">
          <a:xfrm>
            <a:off x="7467600" y="4419600"/>
            <a:ext cx="1143000" cy="914400"/>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15415" name="Line 23"/>
          <p:cNvSpPr>
            <a:spLocks noChangeShapeType="1"/>
          </p:cNvSpPr>
          <p:nvPr/>
        </p:nvSpPr>
        <p:spPr bwMode="auto">
          <a:xfrm>
            <a:off x="7772400" y="2971800"/>
            <a:ext cx="1066800" cy="99060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315416" name="Line 24"/>
          <p:cNvSpPr>
            <a:spLocks noChangeShapeType="1"/>
          </p:cNvSpPr>
          <p:nvPr/>
        </p:nvSpPr>
        <p:spPr bwMode="auto">
          <a:xfrm flipH="1">
            <a:off x="7772400" y="2971800"/>
            <a:ext cx="1066800" cy="99060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315417" name="Text Box 25"/>
          <p:cNvSpPr txBox="1">
            <a:spLocks noChangeArrowheads="1"/>
          </p:cNvSpPr>
          <p:nvPr/>
        </p:nvSpPr>
        <p:spPr bwMode="auto">
          <a:xfrm>
            <a:off x="6172200" y="381000"/>
            <a:ext cx="685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4400">
                <a:solidFill>
                  <a:srgbClr val="FF0000"/>
                </a:solidFill>
                <a:latin typeface="Arial" charset="0"/>
              </a:rPr>
              <a:t>4</a:t>
            </a:r>
          </a:p>
        </p:txBody>
      </p:sp>
      <p:sp>
        <p:nvSpPr>
          <p:cNvPr id="315418" name="Text Box 26"/>
          <p:cNvSpPr txBox="1">
            <a:spLocks noChangeArrowheads="1"/>
          </p:cNvSpPr>
          <p:nvPr/>
        </p:nvSpPr>
        <p:spPr bwMode="auto">
          <a:xfrm>
            <a:off x="2819400" y="381000"/>
            <a:ext cx="685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4400">
                <a:solidFill>
                  <a:srgbClr val="FF0000"/>
                </a:solidFill>
                <a:latin typeface="Arial" charset="0"/>
              </a:rPr>
              <a:t>5</a:t>
            </a:r>
          </a:p>
        </p:txBody>
      </p:sp>
      <p:sp>
        <p:nvSpPr>
          <p:cNvPr id="315419" name="Text Box 27"/>
          <p:cNvSpPr txBox="1">
            <a:spLocks noChangeArrowheads="1"/>
          </p:cNvSpPr>
          <p:nvPr/>
        </p:nvSpPr>
        <p:spPr bwMode="auto">
          <a:xfrm>
            <a:off x="1371600" y="5715000"/>
            <a:ext cx="632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O</a:t>
            </a:r>
            <a:r>
              <a:rPr lang="en-US" altLang="en-US" baseline="-25000">
                <a:latin typeface="Arial" charset="0"/>
              </a:rPr>
              <a:t>2</a:t>
            </a:r>
            <a:r>
              <a:rPr lang="en-US" altLang="en-US">
                <a:latin typeface="Arial" charset="0"/>
              </a:rPr>
              <a:t> is the limiting reactant and C</a:t>
            </a:r>
            <a:r>
              <a:rPr lang="en-US" altLang="en-US" baseline="-25000">
                <a:latin typeface="Arial" charset="0"/>
              </a:rPr>
              <a:t>3</a:t>
            </a:r>
            <a:r>
              <a:rPr lang="en-US" altLang="en-US">
                <a:latin typeface="Arial" charset="0"/>
              </a:rPr>
              <a:t>H</a:t>
            </a:r>
            <a:r>
              <a:rPr lang="en-US" altLang="en-US" baseline="-25000">
                <a:latin typeface="Arial" charset="0"/>
              </a:rPr>
              <a:t>8</a:t>
            </a:r>
            <a:r>
              <a:rPr lang="en-US" altLang="en-US">
                <a:latin typeface="Arial" charset="0"/>
              </a:rPr>
              <a:t> is in XS.</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15396"/>
                                        </p:tgtEl>
                                        <p:attrNameLst>
                                          <p:attrName>style.visibility</p:attrName>
                                        </p:attrNameLst>
                                      </p:cBhvr>
                                      <p:to>
                                        <p:strVal val="visible"/>
                                      </p:to>
                                    </p:set>
                                    <p:animEffect transition="in" filter="checkerboard(across)">
                                      <p:cBhvr>
                                        <p:cTn id="7" dur="500"/>
                                        <p:tgtEl>
                                          <p:spTgt spid="31539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15418"/>
                                        </p:tgtEl>
                                        <p:attrNameLst>
                                          <p:attrName>style.visibility</p:attrName>
                                        </p:attrNameLst>
                                      </p:cBhvr>
                                      <p:to>
                                        <p:strVal val="visible"/>
                                      </p:to>
                                    </p:set>
                                    <p:animEffect transition="in" filter="checkerboard(across)">
                                      <p:cBhvr>
                                        <p:cTn id="10" dur="500"/>
                                        <p:tgtEl>
                                          <p:spTgt spid="315418"/>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15417"/>
                                        </p:tgtEl>
                                        <p:attrNameLst>
                                          <p:attrName>style.visibility</p:attrName>
                                        </p:attrNameLst>
                                      </p:cBhvr>
                                      <p:to>
                                        <p:strVal val="visible"/>
                                      </p:to>
                                    </p:set>
                                    <p:animEffect transition="in" filter="checkerboard(across)">
                                      <p:cBhvr>
                                        <p:cTn id="13" dur="500"/>
                                        <p:tgtEl>
                                          <p:spTgt spid="31541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15395">
                                            <p:txEl>
                                              <p:pRg st="0" end="0"/>
                                            </p:txEl>
                                          </p:spTgt>
                                        </p:tgtEl>
                                        <p:attrNameLst>
                                          <p:attrName>style.visibility</p:attrName>
                                        </p:attrNameLst>
                                      </p:cBhvr>
                                      <p:to>
                                        <p:strVal val="visible"/>
                                      </p:to>
                                    </p:set>
                                    <p:animEffect transition="in" filter="blinds(horizontal)">
                                      <p:cBhvr>
                                        <p:cTn id="18" dur="500"/>
                                        <p:tgtEl>
                                          <p:spTgt spid="315395">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xit" presetSubtype="10" fill="hold" grpId="1" nodeType="clickEffect">
                                  <p:stCondLst>
                                    <p:cond delay="0"/>
                                  </p:stCondLst>
                                  <p:childTnLst>
                                    <p:animEffect transition="out" filter="blinds(horizontal)">
                                      <p:cBhvr>
                                        <p:cTn id="22" dur="500"/>
                                        <p:tgtEl>
                                          <p:spTgt spid="315395">
                                            <p:txEl>
                                              <p:pRg st="0" end="0"/>
                                            </p:txEl>
                                          </p:spTgt>
                                        </p:tgtEl>
                                      </p:cBhvr>
                                    </p:animEffect>
                                    <p:set>
                                      <p:cBhvr>
                                        <p:cTn id="23" dur="1" fill="hold">
                                          <p:stCondLst>
                                            <p:cond delay="499"/>
                                          </p:stCondLst>
                                        </p:cTn>
                                        <p:tgtEl>
                                          <p:spTgt spid="315395">
                                            <p:txEl>
                                              <p:pRg st="0" end="0"/>
                                            </p:txEl>
                                          </p:spTgt>
                                        </p:tgtEl>
                                        <p:attrNameLst>
                                          <p:attrName>style.visibility</p:attrName>
                                        </p:attrNameLst>
                                      </p:cBhvr>
                                      <p:to>
                                        <p:strVal val="hidden"/>
                                      </p:to>
                                    </p:set>
                                  </p:childTnLst>
                                </p:cTn>
                              </p:par>
                              <p:par>
                                <p:cTn id="24" presetID="9" presetClass="entr" presetSubtype="0" fill="hold" grpId="0" nodeType="withEffect">
                                  <p:stCondLst>
                                    <p:cond delay="0"/>
                                  </p:stCondLst>
                                  <p:childTnLst>
                                    <p:set>
                                      <p:cBhvr>
                                        <p:cTn id="25" dur="1" fill="hold">
                                          <p:stCondLst>
                                            <p:cond delay="0"/>
                                          </p:stCondLst>
                                        </p:cTn>
                                        <p:tgtEl>
                                          <p:spTgt spid="315398"/>
                                        </p:tgtEl>
                                        <p:attrNameLst>
                                          <p:attrName>style.visibility</p:attrName>
                                        </p:attrNameLst>
                                      </p:cBhvr>
                                      <p:to>
                                        <p:strVal val="visible"/>
                                      </p:to>
                                    </p:set>
                                    <p:animEffect transition="in" filter="dissolve">
                                      <p:cBhvr>
                                        <p:cTn id="26" dur="500"/>
                                        <p:tgtEl>
                                          <p:spTgt spid="315398"/>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15397"/>
                                        </p:tgtEl>
                                        <p:attrNameLst>
                                          <p:attrName>style.visibility</p:attrName>
                                        </p:attrNameLst>
                                      </p:cBhvr>
                                      <p:to>
                                        <p:strVal val="visible"/>
                                      </p:to>
                                    </p:set>
                                    <p:animEffect transition="in" filter="dissolve">
                                      <p:cBhvr>
                                        <p:cTn id="29" dur="500"/>
                                        <p:tgtEl>
                                          <p:spTgt spid="31539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315399"/>
                                        </p:tgtEl>
                                        <p:attrNameLst>
                                          <p:attrName>style.visibility</p:attrName>
                                        </p:attrNameLst>
                                      </p:cBhvr>
                                      <p:to>
                                        <p:strVal val="visible"/>
                                      </p:to>
                                    </p:set>
                                    <p:animEffect transition="in" filter="dissolve">
                                      <p:cBhvr>
                                        <p:cTn id="34" dur="500"/>
                                        <p:tgtEl>
                                          <p:spTgt spid="31539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315400"/>
                                        </p:tgtEl>
                                        <p:attrNameLst>
                                          <p:attrName>style.visibility</p:attrName>
                                        </p:attrNameLst>
                                      </p:cBhvr>
                                      <p:to>
                                        <p:strVal val="visible"/>
                                      </p:to>
                                    </p:set>
                                    <p:animEffect transition="in" filter="dissolve">
                                      <p:cBhvr>
                                        <p:cTn id="39" dur="500"/>
                                        <p:tgtEl>
                                          <p:spTgt spid="31540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315401"/>
                                        </p:tgtEl>
                                        <p:attrNameLst>
                                          <p:attrName>style.visibility</p:attrName>
                                        </p:attrNameLst>
                                      </p:cBhvr>
                                      <p:to>
                                        <p:strVal val="visible"/>
                                      </p:to>
                                    </p:set>
                                    <p:animEffect transition="in" filter="dissolve">
                                      <p:cBhvr>
                                        <p:cTn id="44" dur="500"/>
                                        <p:tgtEl>
                                          <p:spTgt spid="315401"/>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315402"/>
                                        </p:tgtEl>
                                        <p:attrNameLst>
                                          <p:attrName>style.visibility</p:attrName>
                                        </p:attrNameLst>
                                      </p:cBhvr>
                                      <p:to>
                                        <p:strVal val="visible"/>
                                      </p:to>
                                    </p:set>
                                    <p:animEffect transition="in" filter="dissolve">
                                      <p:cBhvr>
                                        <p:cTn id="47" dur="500"/>
                                        <p:tgtEl>
                                          <p:spTgt spid="31540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315403"/>
                                        </p:tgtEl>
                                        <p:attrNameLst>
                                          <p:attrName>style.visibility</p:attrName>
                                        </p:attrNameLst>
                                      </p:cBhvr>
                                      <p:to>
                                        <p:strVal val="visible"/>
                                      </p:to>
                                    </p:set>
                                    <p:animEffect transition="in" filter="dissolve">
                                      <p:cBhvr>
                                        <p:cTn id="52" dur="500"/>
                                        <p:tgtEl>
                                          <p:spTgt spid="31540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315404"/>
                                        </p:tgtEl>
                                        <p:attrNameLst>
                                          <p:attrName>style.visibility</p:attrName>
                                        </p:attrNameLst>
                                      </p:cBhvr>
                                      <p:to>
                                        <p:strVal val="visible"/>
                                      </p:to>
                                    </p:set>
                                    <p:animEffect transition="in" filter="dissolve">
                                      <p:cBhvr>
                                        <p:cTn id="57" dur="500"/>
                                        <p:tgtEl>
                                          <p:spTgt spid="31540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315405"/>
                                        </p:tgtEl>
                                        <p:attrNameLst>
                                          <p:attrName>style.visibility</p:attrName>
                                        </p:attrNameLst>
                                      </p:cBhvr>
                                      <p:to>
                                        <p:strVal val="visible"/>
                                      </p:to>
                                    </p:set>
                                    <p:animEffect transition="in" filter="dissolve">
                                      <p:cBhvr>
                                        <p:cTn id="62" dur="500"/>
                                        <p:tgtEl>
                                          <p:spTgt spid="31540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315406"/>
                                        </p:tgtEl>
                                        <p:attrNameLst>
                                          <p:attrName>style.visibility</p:attrName>
                                        </p:attrNameLst>
                                      </p:cBhvr>
                                      <p:to>
                                        <p:strVal val="visible"/>
                                      </p:to>
                                    </p:set>
                                    <p:animEffect transition="in" filter="dissolve">
                                      <p:cBhvr>
                                        <p:cTn id="67" dur="500"/>
                                        <p:tgtEl>
                                          <p:spTgt spid="315406"/>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315407"/>
                                        </p:tgtEl>
                                        <p:attrNameLst>
                                          <p:attrName>style.visibility</p:attrName>
                                        </p:attrNameLst>
                                      </p:cBhvr>
                                      <p:to>
                                        <p:strVal val="visible"/>
                                      </p:to>
                                    </p:set>
                                    <p:animEffect transition="in" filter="dissolve">
                                      <p:cBhvr>
                                        <p:cTn id="70" dur="500"/>
                                        <p:tgtEl>
                                          <p:spTgt spid="315407"/>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315408"/>
                                        </p:tgtEl>
                                        <p:attrNameLst>
                                          <p:attrName>style.visibility</p:attrName>
                                        </p:attrNameLst>
                                      </p:cBhvr>
                                      <p:to>
                                        <p:strVal val="visible"/>
                                      </p:to>
                                    </p:set>
                                    <p:animEffect transition="in" filter="dissolve">
                                      <p:cBhvr>
                                        <p:cTn id="73" dur="500"/>
                                        <p:tgtEl>
                                          <p:spTgt spid="315408"/>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55" presetClass="entr" presetSubtype="0" fill="hold" grpId="0" nodeType="clickEffect">
                                  <p:stCondLst>
                                    <p:cond delay="0"/>
                                  </p:stCondLst>
                                  <p:childTnLst>
                                    <p:set>
                                      <p:cBhvr>
                                        <p:cTn id="77" dur="1" fill="hold">
                                          <p:stCondLst>
                                            <p:cond delay="0"/>
                                          </p:stCondLst>
                                        </p:cTn>
                                        <p:tgtEl>
                                          <p:spTgt spid="315409"/>
                                        </p:tgtEl>
                                        <p:attrNameLst>
                                          <p:attrName>style.visibility</p:attrName>
                                        </p:attrNameLst>
                                      </p:cBhvr>
                                      <p:to>
                                        <p:strVal val="visible"/>
                                      </p:to>
                                    </p:set>
                                    <p:anim calcmode="lin" valueType="num">
                                      <p:cBhvr>
                                        <p:cTn id="78" dur="1000" fill="hold"/>
                                        <p:tgtEl>
                                          <p:spTgt spid="315409"/>
                                        </p:tgtEl>
                                        <p:attrNameLst>
                                          <p:attrName>ppt_w</p:attrName>
                                        </p:attrNameLst>
                                      </p:cBhvr>
                                      <p:tavLst>
                                        <p:tav tm="0">
                                          <p:val>
                                            <p:strVal val="#ppt_w*0.70"/>
                                          </p:val>
                                        </p:tav>
                                        <p:tav tm="100000">
                                          <p:val>
                                            <p:strVal val="#ppt_w"/>
                                          </p:val>
                                        </p:tav>
                                      </p:tavLst>
                                    </p:anim>
                                    <p:anim calcmode="lin" valueType="num">
                                      <p:cBhvr>
                                        <p:cTn id="79" dur="1000" fill="hold"/>
                                        <p:tgtEl>
                                          <p:spTgt spid="315409"/>
                                        </p:tgtEl>
                                        <p:attrNameLst>
                                          <p:attrName>ppt_h</p:attrName>
                                        </p:attrNameLst>
                                      </p:cBhvr>
                                      <p:tavLst>
                                        <p:tav tm="0">
                                          <p:val>
                                            <p:strVal val="#ppt_h"/>
                                          </p:val>
                                        </p:tav>
                                        <p:tav tm="100000">
                                          <p:val>
                                            <p:strVal val="#ppt_h"/>
                                          </p:val>
                                        </p:tav>
                                      </p:tavLst>
                                    </p:anim>
                                    <p:animEffect transition="in" filter="fade">
                                      <p:cBhvr>
                                        <p:cTn id="80" dur="1000"/>
                                        <p:tgtEl>
                                          <p:spTgt spid="315409"/>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315410"/>
                                        </p:tgtEl>
                                        <p:attrNameLst>
                                          <p:attrName>style.visibility</p:attrName>
                                        </p:attrNameLst>
                                      </p:cBhvr>
                                      <p:to>
                                        <p:strVal val="visible"/>
                                      </p:to>
                                    </p:set>
                                    <p:animEffect transition="in" filter="dissolve">
                                      <p:cBhvr>
                                        <p:cTn id="85" dur="500"/>
                                        <p:tgtEl>
                                          <p:spTgt spid="315410"/>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315411"/>
                                        </p:tgtEl>
                                        <p:attrNameLst>
                                          <p:attrName>style.visibility</p:attrName>
                                        </p:attrNameLst>
                                      </p:cBhvr>
                                      <p:to>
                                        <p:strVal val="visible"/>
                                      </p:to>
                                    </p:set>
                                    <p:animEffect transition="in" filter="dissolve">
                                      <p:cBhvr>
                                        <p:cTn id="88" dur="500"/>
                                        <p:tgtEl>
                                          <p:spTgt spid="315411"/>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315412"/>
                                        </p:tgtEl>
                                        <p:attrNameLst>
                                          <p:attrName>style.visibility</p:attrName>
                                        </p:attrNameLst>
                                      </p:cBhvr>
                                      <p:to>
                                        <p:strVal val="visible"/>
                                      </p:to>
                                    </p:set>
                                    <p:animEffect transition="in" filter="dissolve">
                                      <p:cBhvr>
                                        <p:cTn id="91" dur="500"/>
                                        <p:tgtEl>
                                          <p:spTgt spid="315412"/>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55" presetClass="entr" presetSubtype="0" fill="hold" grpId="0" nodeType="clickEffect">
                                  <p:stCondLst>
                                    <p:cond delay="0"/>
                                  </p:stCondLst>
                                  <p:childTnLst>
                                    <p:set>
                                      <p:cBhvr>
                                        <p:cTn id="95" dur="1" fill="hold">
                                          <p:stCondLst>
                                            <p:cond delay="0"/>
                                          </p:stCondLst>
                                        </p:cTn>
                                        <p:tgtEl>
                                          <p:spTgt spid="315413"/>
                                        </p:tgtEl>
                                        <p:attrNameLst>
                                          <p:attrName>style.visibility</p:attrName>
                                        </p:attrNameLst>
                                      </p:cBhvr>
                                      <p:to>
                                        <p:strVal val="visible"/>
                                      </p:to>
                                    </p:set>
                                    <p:anim calcmode="lin" valueType="num">
                                      <p:cBhvr>
                                        <p:cTn id="96" dur="1000" fill="hold"/>
                                        <p:tgtEl>
                                          <p:spTgt spid="315413"/>
                                        </p:tgtEl>
                                        <p:attrNameLst>
                                          <p:attrName>ppt_w</p:attrName>
                                        </p:attrNameLst>
                                      </p:cBhvr>
                                      <p:tavLst>
                                        <p:tav tm="0">
                                          <p:val>
                                            <p:strVal val="#ppt_w*0.70"/>
                                          </p:val>
                                        </p:tav>
                                        <p:tav tm="100000">
                                          <p:val>
                                            <p:strVal val="#ppt_w"/>
                                          </p:val>
                                        </p:tav>
                                      </p:tavLst>
                                    </p:anim>
                                    <p:anim calcmode="lin" valueType="num">
                                      <p:cBhvr>
                                        <p:cTn id="97" dur="1000" fill="hold"/>
                                        <p:tgtEl>
                                          <p:spTgt spid="315413"/>
                                        </p:tgtEl>
                                        <p:attrNameLst>
                                          <p:attrName>ppt_h</p:attrName>
                                        </p:attrNameLst>
                                      </p:cBhvr>
                                      <p:tavLst>
                                        <p:tav tm="0">
                                          <p:val>
                                            <p:strVal val="#ppt_h"/>
                                          </p:val>
                                        </p:tav>
                                        <p:tav tm="100000">
                                          <p:val>
                                            <p:strVal val="#ppt_h"/>
                                          </p:val>
                                        </p:tav>
                                      </p:tavLst>
                                    </p:anim>
                                    <p:animEffect transition="in" filter="fade">
                                      <p:cBhvr>
                                        <p:cTn id="98" dur="1000"/>
                                        <p:tgtEl>
                                          <p:spTgt spid="315413"/>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9" presetClass="entr" presetSubtype="0" fill="hold" nodeType="clickEffect">
                                  <p:stCondLst>
                                    <p:cond delay="0"/>
                                  </p:stCondLst>
                                  <p:childTnLst>
                                    <p:set>
                                      <p:cBhvr>
                                        <p:cTn id="102" dur="1" fill="hold">
                                          <p:stCondLst>
                                            <p:cond delay="0"/>
                                          </p:stCondLst>
                                        </p:cTn>
                                        <p:tgtEl>
                                          <p:spTgt spid="315419">
                                            <p:txEl>
                                              <p:pRg st="0" end="0"/>
                                            </p:txEl>
                                          </p:spTgt>
                                        </p:tgtEl>
                                        <p:attrNameLst>
                                          <p:attrName>style.visibility</p:attrName>
                                        </p:attrNameLst>
                                      </p:cBhvr>
                                      <p:to>
                                        <p:strVal val="visible"/>
                                      </p:to>
                                    </p:set>
                                    <p:animEffect transition="in" filter="dissolve">
                                      <p:cBhvr>
                                        <p:cTn id="103" dur="500"/>
                                        <p:tgtEl>
                                          <p:spTgt spid="315419">
                                            <p:txEl>
                                              <p:pRg st="0" end="0"/>
                                            </p:txEl>
                                          </p:spTgt>
                                        </p:tgtEl>
                                      </p:cBhvr>
                                    </p:animEffect>
                                  </p:childTnLst>
                                </p:cTn>
                              </p:par>
                              <p:par>
                                <p:cTn id="104" presetID="51" presetClass="entr" presetSubtype="0" fill="hold" grpId="0" nodeType="withEffect">
                                  <p:stCondLst>
                                    <p:cond delay="0"/>
                                  </p:stCondLst>
                                  <p:childTnLst>
                                    <p:set>
                                      <p:cBhvr>
                                        <p:cTn id="105" dur="1" fill="hold">
                                          <p:stCondLst>
                                            <p:cond delay="0"/>
                                          </p:stCondLst>
                                        </p:cTn>
                                        <p:tgtEl>
                                          <p:spTgt spid="315414"/>
                                        </p:tgtEl>
                                        <p:attrNameLst>
                                          <p:attrName>style.visibility</p:attrName>
                                        </p:attrNameLst>
                                      </p:cBhvr>
                                      <p:to>
                                        <p:strVal val="visible"/>
                                      </p:to>
                                    </p:set>
                                    <p:animEffect transition="in" filter="fade">
                                      <p:cBhvr>
                                        <p:cTn id="106" dur="770" decel="100000"/>
                                        <p:tgtEl>
                                          <p:spTgt spid="315414"/>
                                        </p:tgtEl>
                                      </p:cBhvr>
                                    </p:animEffect>
                                    <p:animScale>
                                      <p:cBhvr>
                                        <p:cTn id="107" dur="770" decel="100000"/>
                                        <p:tgtEl>
                                          <p:spTgt spid="315414"/>
                                        </p:tgtEl>
                                      </p:cBhvr>
                                      <p:from x="10000" y="10000"/>
                                      <p:to x="200000" y="450000"/>
                                    </p:animScale>
                                    <p:animScale>
                                      <p:cBhvr>
                                        <p:cTn id="108" dur="1230" accel="100000" fill="hold">
                                          <p:stCondLst>
                                            <p:cond delay="770"/>
                                          </p:stCondLst>
                                        </p:cTn>
                                        <p:tgtEl>
                                          <p:spTgt spid="315414"/>
                                        </p:tgtEl>
                                      </p:cBhvr>
                                      <p:from x="200000" y="450000"/>
                                      <p:to x="100000" y="100000"/>
                                    </p:animScale>
                                    <p:set>
                                      <p:cBhvr>
                                        <p:cTn id="109" dur="770" fill="hold"/>
                                        <p:tgtEl>
                                          <p:spTgt spid="315414"/>
                                        </p:tgtEl>
                                        <p:attrNameLst>
                                          <p:attrName>ppt_x</p:attrName>
                                        </p:attrNameLst>
                                      </p:cBhvr>
                                      <p:to>
                                        <p:strVal val="(0.5)"/>
                                      </p:to>
                                    </p:set>
                                    <p:anim from="(0.5)" to="(#ppt_x)" calcmode="lin" valueType="num">
                                      <p:cBhvr>
                                        <p:cTn id="110" dur="1230" accel="100000" fill="hold">
                                          <p:stCondLst>
                                            <p:cond delay="770"/>
                                          </p:stCondLst>
                                        </p:cTn>
                                        <p:tgtEl>
                                          <p:spTgt spid="315414"/>
                                        </p:tgtEl>
                                        <p:attrNameLst>
                                          <p:attrName>ppt_x</p:attrName>
                                        </p:attrNameLst>
                                      </p:cBhvr>
                                    </p:anim>
                                    <p:set>
                                      <p:cBhvr>
                                        <p:cTn id="111" dur="770" fill="hold"/>
                                        <p:tgtEl>
                                          <p:spTgt spid="315414"/>
                                        </p:tgtEl>
                                        <p:attrNameLst>
                                          <p:attrName>ppt_y</p:attrName>
                                        </p:attrNameLst>
                                      </p:cBhvr>
                                      <p:to>
                                        <p:strVal val="(#ppt_y+0.4)"/>
                                      </p:to>
                                    </p:set>
                                    <p:anim from="(#ppt_y+0.4)" to="(#ppt_y)" calcmode="lin" valueType="num">
                                      <p:cBhvr>
                                        <p:cTn id="112" dur="1230" accel="100000" fill="hold">
                                          <p:stCondLst>
                                            <p:cond delay="770"/>
                                          </p:stCondLst>
                                        </p:cTn>
                                        <p:tgtEl>
                                          <p:spTgt spid="315414"/>
                                        </p:tgtEl>
                                        <p:attrNameLst>
                                          <p:attrName>ppt_y</p:attrName>
                                        </p:attrNameLst>
                                      </p:cBhvr>
                                    </p:anim>
                                  </p:childTnLst>
                                </p:cTn>
                              </p:par>
                            </p:childTnLst>
                          </p:cTn>
                        </p:par>
                        <p:par>
                          <p:cTn id="113" fill="hold" nodeType="afterGroup">
                            <p:stCondLst>
                              <p:cond delay="2000"/>
                            </p:stCondLst>
                            <p:childTnLst>
                              <p:par>
                                <p:cTn id="114" presetID="9" presetClass="entr" presetSubtype="0" fill="hold" grpId="0" nodeType="afterEffect">
                                  <p:stCondLst>
                                    <p:cond delay="0"/>
                                  </p:stCondLst>
                                  <p:childTnLst>
                                    <p:set>
                                      <p:cBhvr>
                                        <p:cTn id="115" dur="1" fill="hold">
                                          <p:stCondLst>
                                            <p:cond delay="0"/>
                                          </p:stCondLst>
                                        </p:cTn>
                                        <p:tgtEl>
                                          <p:spTgt spid="315416"/>
                                        </p:tgtEl>
                                        <p:attrNameLst>
                                          <p:attrName>style.visibility</p:attrName>
                                        </p:attrNameLst>
                                      </p:cBhvr>
                                      <p:to>
                                        <p:strVal val="visible"/>
                                      </p:to>
                                    </p:set>
                                    <p:animEffect transition="in" filter="dissolve">
                                      <p:cBhvr>
                                        <p:cTn id="116" dur="500"/>
                                        <p:tgtEl>
                                          <p:spTgt spid="315416"/>
                                        </p:tgtEl>
                                      </p:cBhvr>
                                    </p:animEffect>
                                  </p:childTnLst>
                                </p:cTn>
                              </p:par>
                            </p:childTnLst>
                          </p:cTn>
                        </p:par>
                        <p:par>
                          <p:cTn id="117" fill="hold" nodeType="afterGroup">
                            <p:stCondLst>
                              <p:cond delay="2500"/>
                            </p:stCondLst>
                            <p:childTnLst>
                              <p:par>
                                <p:cTn id="118" presetID="9" presetClass="entr" presetSubtype="0" fill="hold" grpId="0" nodeType="afterEffect">
                                  <p:stCondLst>
                                    <p:cond delay="0"/>
                                  </p:stCondLst>
                                  <p:childTnLst>
                                    <p:set>
                                      <p:cBhvr>
                                        <p:cTn id="119" dur="1" fill="hold">
                                          <p:stCondLst>
                                            <p:cond delay="0"/>
                                          </p:stCondLst>
                                        </p:cTn>
                                        <p:tgtEl>
                                          <p:spTgt spid="315415"/>
                                        </p:tgtEl>
                                        <p:attrNameLst>
                                          <p:attrName>style.visibility</p:attrName>
                                        </p:attrNameLst>
                                      </p:cBhvr>
                                      <p:to>
                                        <p:strVal val="visible"/>
                                      </p:to>
                                    </p:set>
                                    <p:animEffect transition="in" filter="dissolve">
                                      <p:cBhvr>
                                        <p:cTn id="120" dur="500"/>
                                        <p:tgtEl>
                                          <p:spTgt spid="315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5" grpId="0" build="p"/>
      <p:bldP spid="315395" grpId="1" build="p"/>
      <p:bldP spid="315396" grpId="0"/>
      <p:bldP spid="315397" grpId="0"/>
      <p:bldP spid="315398" grpId="0"/>
      <p:bldP spid="315399" grpId="0" animBg="1"/>
      <p:bldP spid="315400" grpId="0" animBg="1"/>
      <p:bldP spid="315401" grpId="0" animBg="1"/>
      <p:bldP spid="315402" grpId="0"/>
      <p:bldP spid="315403" grpId="0" animBg="1"/>
      <p:bldP spid="315404" grpId="0" animBg="1"/>
      <p:bldP spid="315405" grpId="0" animBg="1"/>
      <p:bldP spid="315406" grpId="0"/>
      <p:bldP spid="315407" grpId="0"/>
      <p:bldP spid="315408" grpId="0"/>
      <p:bldP spid="315409" grpId="0"/>
      <p:bldP spid="315410" grpId="0"/>
      <p:bldP spid="315411" grpId="0"/>
      <p:bldP spid="315412" grpId="0"/>
      <p:bldP spid="315413" grpId="0"/>
      <p:bldP spid="315414" grpId="0" animBg="1"/>
      <p:bldP spid="315415" grpId="0" animBg="1"/>
      <p:bldP spid="315416" grpId="0" animBg="1"/>
      <p:bldP spid="315417" grpId="0"/>
      <p:bldP spid="31541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3"/>
          <p:cNvSpPr>
            <a:spLocks noGrp="1"/>
          </p:cNvSpPr>
          <p:nvPr>
            <p:ph type="ftr" sz="quarter" idx="10"/>
          </p:nvPr>
        </p:nvSpPr>
        <p:spPr/>
        <p:txBody>
          <a:bodyPr/>
          <a:lstStyle/>
          <a:p>
            <a:r>
              <a:rPr lang="en-US" altLang="en-US"/>
              <a:t>Copyright </a:t>
            </a:r>
            <a:r>
              <a:rPr lang="en-US" altLang="en-US">
                <a:cs typeface="Arial" charset="0"/>
              </a:rPr>
              <a:t>© Houghton Mifflin Company.All rights reserved.</a:t>
            </a:r>
            <a:endParaRPr lang="en-US" altLang="en-US" sz="1400">
              <a:latin typeface="Times New Roman" pitchFamily="18" charset="0"/>
            </a:endParaRPr>
          </a:p>
        </p:txBody>
      </p:sp>
      <p:sp>
        <p:nvSpPr>
          <p:cNvPr id="19" name="Slide Number Placeholder 4"/>
          <p:cNvSpPr>
            <a:spLocks noGrp="1"/>
          </p:cNvSpPr>
          <p:nvPr>
            <p:ph type="sldNum" sz="quarter" idx="11"/>
          </p:nvPr>
        </p:nvSpPr>
        <p:spPr/>
        <p:txBody>
          <a:bodyPr/>
          <a:lstStyle/>
          <a:p>
            <a:r>
              <a:rPr lang="en-US" altLang="en-US"/>
              <a:t>Presentation of Lecture Outlines,</a:t>
            </a:r>
            <a:r>
              <a:rPr lang="en-US" altLang="en-US" i="0"/>
              <a:t> 3</a:t>
            </a:r>
            <a:r>
              <a:rPr lang="en-US" altLang="en-US" i="0">
                <a:cs typeface="Arial" charset="0"/>
              </a:rPr>
              <a:t>–</a:t>
            </a:r>
            <a:fld id="{F9CB153B-68FB-463B-8B9B-279CAADC5102}" type="slidenum">
              <a:rPr lang="en-US" altLang="en-US" i="0"/>
              <a:pPr/>
              <a:t>43</a:t>
            </a:fld>
            <a:endParaRPr lang="en-US" altLang="en-US" i="0"/>
          </a:p>
        </p:txBody>
      </p:sp>
      <p:sp>
        <p:nvSpPr>
          <p:cNvPr id="316418" name="Rectangle 2"/>
          <p:cNvSpPr>
            <a:spLocks noGrp="1" noChangeArrowheads="1"/>
          </p:cNvSpPr>
          <p:nvPr>
            <p:ph type="title"/>
          </p:nvPr>
        </p:nvSpPr>
        <p:spPr/>
        <p:txBody>
          <a:bodyPr/>
          <a:lstStyle/>
          <a:p>
            <a:r>
              <a:rPr lang="en-US" altLang="en-US"/>
              <a:t>C</a:t>
            </a:r>
            <a:r>
              <a:rPr lang="en-US" altLang="en-US" baseline="-25000"/>
              <a:t>3</a:t>
            </a:r>
            <a:r>
              <a:rPr lang="en-US" altLang="en-US"/>
              <a:t>H</a:t>
            </a:r>
            <a:r>
              <a:rPr lang="en-US" altLang="en-US" baseline="-25000"/>
              <a:t>8</a:t>
            </a:r>
            <a:r>
              <a:rPr lang="en-US" altLang="en-US"/>
              <a:t>   +   O</a:t>
            </a:r>
            <a:r>
              <a:rPr lang="en-US" altLang="en-US" baseline="-25000"/>
              <a:t>2</a:t>
            </a:r>
            <a:r>
              <a:rPr lang="en-US" altLang="en-US"/>
              <a:t>  </a:t>
            </a:r>
            <a:r>
              <a:rPr lang="en-US" altLang="en-US">
                <a:sym typeface="Wingdings" pitchFamily="2" charset="2"/>
              </a:rPr>
              <a:t>   </a:t>
            </a:r>
            <a:r>
              <a:rPr lang="en-US" altLang="en-US"/>
              <a:t>CO</a:t>
            </a:r>
            <a:r>
              <a:rPr lang="en-US" altLang="en-US" baseline="-25000"/>
              <a:t>2</a:t>
            </a:r>
            <a:r>
              <a:rPr lang="en-US" altLang="en-US">
                <a:sym typeface="Wingdings" pitchFamily="2" charset="2"/>
              </a:rPr>
              <a:t>  +   H</a:t>
            </a:r>
            <a:r>
              <a:rPr lang="en-US" altLang="en-US" baseline="-25000">
                <a:sym typeface="Wingdings" pitchFamily="2" charset="2"/>
              </a:rPr>
              <a:t>2</a:t>
            </a:r>
            <a:r>
              <a:rPr lang="en-US" altLang="en-US">
                <a:sym typeface="Wingdings" pitchFamily="2" charset="2"/>
              </a:rPr>
              <a:t>O</a:t>
            </a:r>
          </a:p>
        </p:txBody>
      </p:sp>
      <p:sp>
        <p:nvSpPr>
          <p:cNvPr id="316419" name="Text Box 3"/>
          <p:cNvSpPr txBox="1">
            <a:spLocks noChangeArrowheads="1"/>
          </p:cNvSpPr>
          <p:nvPr/>
        </p:nvSpPr>
        <p:spPr bwMode="auto">
          <a:xfrm>
            <a:off x="4648200" y="304800"/>
            <a:ext cx="685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4400">
                <a:solidFill>
                  <a:srgbClr val="FF0000"/>
                </a:solidFill>
                <a:latin typeface="Arial" charset="0"/>
              </a:rPr>
              <a:t>3</a:t>
            </a:r>
          </a:p>
        </p:txBody>
      </p:sp>
      <p:sp>
        <p:nvSpPr>
          <p:cNvPr id="316420" name="Text Box 4"/>
          <p:cNvSpPr txBox="1">
            <a:spLocks noChangeArrowheads="1"/>
          </p:cNvSpPr>
          <p:nvPr/>
        </p:nvSpPr>
        <p:spPr bwMode="auto">
          <a:xfrm>
            <a:off x="6400800" y="304800"/>
            <a:ext cx="685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4400">
                <a:solidFill>
                  <a:srgbClr val="FF0000"/>
                </a:solidFill>
                <a:latin typeface="Arial" charset="0"/>
              </a:rPr>
              <a:t>4</a:t>
            </a:r>
          </a:p>
        </p:txBody>
      </p:sp>
      <p:sp>
        <p:nvSpPr>
          <p:cNvPr id="316421" name="Text Box 5"/>
          <p:cNvSpPr txBox="1">
            <a:spLocks noChangeArrowheads="1"/>
          </p:cNvSpPr>
          <p:nvPr/>
        </p:nvSpPr>
        <p:spPr bwMode="auto">
          <a:xfrm>
            <a:off x="3124200" y="304800"/>
            <a:ext cx="685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4400">
                <a:solidFill>
                  <a:srgbClr val="FF0000"/>
                </a:solidFill>
                <a:latin typeface="Arial" charset="0"/>
              </a:rPr>
              <a:t>5</a:t>
            </a:r>
          </a:p>
        </p:txBody>
      </p:sp>
      <p:sp>
        <p:nvSpPr>
          <p:cNvPr id="316422" name="Text Box 6"/>
          <p:cNvSpPr txBox="1">
            <a:spLocks noChangeArrowheads="1"/>
          </p:cNvSpPr>
          <p:nvPr/>
        </p:nvSpPr>
        <p:spPr bwMode="auto">
          <a:xfrm>
            <a:off x="685800" y="2743200"/>
            <a:ext cx="8001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Suppose that in actual practice you obtain 1.03 g of CO</a:t>
            </a:r>
            <a:r>
              <a:rPr lang="en-US" altLang="en-US" baseline="-25000">
                <a:latin typeface="Arial" charset="0"/>
              </a:rPr>
              <a:t>2</a:t>
            </a:r>
            <a:r>
              <a:rPr lang="en-US" altLang="en-US">
                <a:latin typeface="Arial" charset="0"/>
              </a:rPr>
              <a:t>.  What would be the % yield?</a:t>
            </a:r>
          </a:p>
        </p:txBody>
      </p:sp>
      <p:sp>
        <p:nvSpPr>
          <p:cNvPr id="316423" name="Text Box 7"/>
          <p:cNvSpPr txBox="1">
            <a:spLocks noChangeArrowheads="1"/>
          </p:cNvSpPr>
          <p:nvPr/>
        </p:nvSpPr>
        <p:spPr bwMode="auto">
          <a:xfrm>
            <a:off x="1828800" y="3810000"/>
            <a:ext cx="533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 yield = -----------------------  x 100%</a:t>
            </a:r>
          </a:p>
        </p:txBody>
      </p:sp>
      <p:sp>
        <p:nvSpPr>
          <p:cNvPr id="316424" name="Text Box 8"/>
          <p:cNvSpPr txBox="1">
            <a:spLocks noChangeArrowheads="1"/>
          </p:cNvSpPr>
          <p:nvPr/>
        </p:nvSpPr>
        <p:spPr bwMode="auto">
          <a:xfrm>
            <a:off x="3429000" y="35814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grams actual</a:t>
            </a:r>
          </a:p>
        </p:txBody>
      </p:sp>
      <p:sp>
        <p:nvSpPr>
          <p:cNvPr id="316425" name="Text Box 9"/>
          <p:cNvSpPr txBox="1">
            <a:spLocks noChangeArrowheads="1"/>
          </p:cNvSpPr>
          <p:nvPr/>
        </p:nvSpPr>
        <p:spPr bwMode="auto">
          <a:xfrm>
            <a:off x="3124200" y="40386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grams theoretical</a:t>
            </a:r>
          </a:p>
        </p:txBody>
      </p:sp>
      <p:sp>
        <p:nvSpPr>
          <p:cNvPr id="316426" name="Text Box 10"/>
          <p:cNvSpPr txBox="1">
            <a:spLocks noChangeArrowheads="1"/>
          </p:cNvSpPr>
          <p:nvPr/>
        </p:nvSpPr>
        <p:spPr bwMode="auto">
          <a:xfrm>
            <a:off x="1371600" y="5029200"/>
            <a:ext cx="670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 yield = ---------  x 100% =  47.0 % yield CO</a:t>
            </a:r>
            <a:r>
              <a:rPr lang="en-US" altLang="en-US" baseline="-25000">
                <a:latin typeface="Arial" charset="0"/>
              </a:rPr>
              <a:t>2</a:t>
            </a:r>
            <a:endParaRPr lang="en-US" altLang="en-US">
              <a:latin typeface="Arial" charset="0"/>
            </a:endParaRPr>
          </a:p>
        </p:txBody>
      </p:sp>
      <p:sp>
        <p:nvSpPr>
          <p:cNvPr id="316427" name="Text Box 11"/>
          <p:cNvSpPr txBox="1">
            <a:spLocks noChangeArrowheads="1"/>
          </p:cNvSpPr>
          <p:nvPr/>
        </p:nvSpPr>
        <p:spPr bwMode="auto">
          <a:xfrm>
            <a:off x="2667000" y="48006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1.03 g</a:t>
            </a:r>
          </a:p>
        </p:txBody>
      </p:sp>
      <p:sp>
        <p:nvSpPr>
          <p:cNvPr id="316428" name="Text Box 12"/>
          <p:cNvSpPr txBox="1">
            <a:spLocks noChangeArrowheads="1"/>
          </p:cNvSpPr>
          <p:nvPr/>
        </p:nvSpPr>
        <p:spPr bwMode="auto">
          <a:xfrm>
            <a:off x="2667000" y="52578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charset="0"/>
              </a:rPr>
              <a:t>2.19 g</a:t>
            </a:r>
          </a:p>
        </p:txBody>
      </p:sp>
      <p:sp>
        <p:nvSpPr>
          <p:cNvPr id="316429" name="Text Box 13"/>
          <p:cNvSpPr txBox="1">
            <a:spLocks noChangeArrowheads="1"/>
          </p:cNvSpPr>
          <p:nvPr/>
        </p:nvSpPr>
        <p:spPr bwMode="auto">
          <a:xfrm>
            <a:off x="304800" y="1752600"/>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solidFill>
                  <a:srgbClr val="FF0000"/>
                </a:solidFill>
                <a:latin typeface="Arial" charset="0"/>
              </a:rPr>
              <a:t>2.65g O</a:t>
            </a:r>
            <a:r>
              <a:rPr lang="en-US" altLang="en-US" baseline="-25000">
                <a:solidFill>
                  <a:srgbClr val="FF0000"/>
                </a:solidFill>
                <a:latin typeface="Arial" charset="0"/>
              </a:rPr>
              <a:t>2</a:t>
            </a:r>
            <a:r>
              <a:rPr lang="en-US" altLang="en-US">
                <a:solidFill>
                  <a:srgbClr val="FF0000"/>
                </a:solidFill>
                <a:latin typeface="Arial" charset="0"/>
              </a:rPr>
              <a:t> -------------  -----------------  -------------------  =  </a:t>
            </a:r>
            <a:endParaRPr lang="en-US" altLang="en-US" baseline="-25000">
              <a:solidFill>
                <a:srgbClr val="FF0000"/>
              </a:solidFill>
              <a:latin typeface="Arial" charset="0"/>
            </a:endParaRPr>
          </a:p>
        </p:txBody>
      </p:sp>
      <p:sp>
        <p:nvSpPr>
          <p:cNvPr id="316430" name="Text Box 14"/>
          <p:cNvSpPr txBox="1">
            <a:spLocks noChangeArrowheads="1"/>
          </p:cNvSpPr>
          <p:nvPr/>
        </p:nvSpPr>
        <p:spPr bwMode="auto">
          <a:xfrm>
            <a:off x="1600200" y="1524000"/>
            <a:ext cx="655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solidFill>
                  <a:srgbClr val="FF0000"/>
                </a:solidFill>
                <a:latin typeface="Arial" charset="0"/>
              </a:rPr>
              <a:t>1 mole O</a:t>
            </a:r>
            <a:r>
              <a:rPr lang="en-US" altLang="en-US" baseline="-25000">
                <a:solidFill>
                  <a:srgbClr val="FF0000"/>
                </a:solidFill>
                <a:latin typeface="Arial" charset="0"/>
              </a:rPr>
              <a:t>2</a:t>
            </a:r>
            <a:r>
              <a:rPr lang="en-US" altLang="en-US">
                <a:solidFill>
                  <a:srgbClr val="FF0000"/>
                </a:solidFill>
                <a:latin typeface="Arial" charset="0"/>
              </a:rPr>
              <a:t>  3 moles CO</a:t>
            </a:r>
            <a:r>
              <a:rPr lang="en-US" altLang="en-US" baseline="-25000">
                <a:solidFill>
                  <a:srgbClr val="FF0000"/>
                </a:solidFill>
                <a:latin typeface="Arial" charset="0"/>
              </a:rPr>
              <a:t>2</a:t>
            </a:r>
            <a:r>
              <a:rPr lang="en-US" altLang="en-US">
                <a:solidFill>
                  <a:srgbClr val="FF0000"/>
                </a:solidFill>
                <a:latin typeface="Arial" charset="0"/>
              </a:rPr>
              <a:t>  44.009 g CO</a:t>
            </a:r>
            <a:r>
              <a:rPr lang="en-US" altLang="en-US" baseline="-25000">
                <a:solidFill>
                  <a:srgbClr val="FF0000"/>
                </a:solidFill>
                <a:latin typeface="Arial" charset="0"/>
              </a:rPr>
              <a:t>2</a:t>
            </a:r>
          </a:p>
        </p:txBody>
      </p:sp>
      <p:sp>
        <p:nvSpPr>
          <p:cNvPr id="316431" name="Text Box 15"/>
          <p:cNvSpPr txBox="1">
            <a:spLocks noChangeArrowheads="1"/>
          </p:cNvSpPr>
          <p:nvPr/>
        </p:nvSpPr>
        <p:spPr bwMode="auto">
          <a:xfrm>
            <a:off x="1600200" y="1981200"/>
            <a:ext cx="601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solidFill>
                  <a:srgbClr val="FF0000"/>
                </a:solidFill>
                <a:latin typeface="Arial" charset="0"/>
              </a:rPr>
              <a:t>31.998 g     5 mole O</a:t>
            </a:r>
            <a:r>
              <a:rPr lang="en-US" altLang="en-US" baseline="-25000">
                <a:solidFill>
                  <a:srgbClr val="FF0000"/>
                </a:solidFill>
                <a:latin typeface="Arial" charset="0"/>
              </a:rPr>
              <a:t>2</a:t>
            </a:r>
            <a:r>
              <a:rPr lang="en-US" altLang="en-US">
                <a:solidFill>
                  <a:srgbClr val="FF0000"/>
                </a:solidFill>
                <a:latin typeface="Arial" charset="0"/>
              </a:rPr>
              <a:t>        1 mole CO</a:t>
            </a:r>
            <a:r>
              <a:rPr lang="en-US" altLang="en-US" baseline="-25000">
                <a:solidFill>
                  <a:srgbClr val="FF0000"/>
                </a:solidFill>
                <a:latin typeface="Arial" charset="0"/>
              </a:rPr>
              <a:t>2</a:t>
            </a:r>
          </a:p>
        </p:txBody>
      </p:sp>
      <p:sp>
        <p:nvSpPr>
          <p:cNvPr id="316432" name="Rectangle 16"/>
          <p:cNvSpPr>
            <a:spLocks noChangeArrowheads="1"/>
          </p:cNvSpPr>
          <p:nvPr/>
        </p:nvSpPr>
        <p:spPr bwMode="auto">
          <a:xfrm>
            <a:off x="7543800" y="1600200"/>
            <a:ext cx="1143000" cy="914400"/>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16433" name="Text Box 17"/>
          <p:cNvSpPr txBox="1">
            <a:spLocks noChangeArrowheads="1"/>
          </p:cNvSpPr>
          <p:nvPr/>
        </p:nvSpPr>
        <p:spPr bwMode="auto">
          <a:xfrm>
            <a:off x="7543800" y="1676400"/>
            <a:ext cx="1600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solidFill>
                  <a:srgbClr val="FF0000"/>
                </a:solidFill>
                <a:latin typeface="Arial" charset="0"/>
              </a:rPr>
              <a:t>2.19 g CO</a:t>
            </a:r>
            <a:r>
              <a:rPr lang="en-US" altLang="en-US" baseline="-25000">
                <a:solidFill>
                  <a:srgbClr val="FF0000"/>
                </a:solidFill>
                <a:latin typeface="Arial" charset="0"/>
              </a:rPr>
              <a:t>2</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6423"/>
                                        </p:tgtEl>
                                        <p:attrNameLst>
                                          <p:attrName>style.visibility</p:attrName>
                                        </p:attrNameLst>
                                      </p:cBhvr>
                                      <p:to>
                                        <p:strVal val="visible"/>
                                      </p:to>
                                    </p:set>
                                    <p:animEffect transition="in" filter="dissolve">
                                      <p:cBhvr>
                                        <p:cTn id="7" dur="500"/>
                                        <p:tgtEl>
                                          <p:spTgt spid="31642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16424"/>
                                        </p:tgtEl>
                                        <p:attrNameLst>
                                          <p:attrName>style.visibility</p:attrName>
                                        </p:attrNameLst>
                                      </p:cBhvr>
                                      <p:to>
                                        <p:strVal val="visible"/>
                                      </p:to>
                                    </p:set>
                                    <p:animEffect transition="in" filter="dissolve">
                                      <p:cBhvr>
                                        <p:cTn id="10" dur="500"/>
                                        <p:tgtEl>
                                          <p:spTgt spid="31642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16425"/>
                                        </p:tgtEl>
                                        <p:attrNameLst>
                                          <p:attrName>style.visibility</p:attrName>
                                        </p:attrNameLst>
                                      </p:cBhvr>
                                      <p:to>
                                        <p:strVal val="visible"/>
                                      </p:to>
                                    </p:set>
                                    <p:animEffect transition="in" filter="dissolve">
                                      <p:cBhvr>
                                        <p:cTn id="13" dur="500"/>
                                        <p:tgtEl>
                                          <p:spTgt spid="31642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16426"/>
                                        </p:tgtEl>
                                        <p:attrNameLst>
                                          <p:attrName>style.visibility</p:attrName>
                                        </p:attrNameLst>
                                      </p:cBhvr>
                                      <p:to>
                                        <p:strVal val="visible"/>
                                      </p:to>
                                    </p:set>
                                    <p:animEffect transition="in" filter="dissolve">
                                      <p:cBhvr>
                                        <p:cTn id="18" dur="500"/>
                                        <p:tgtEl>
                                          <p:spTgt spid="316426"/>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16427"/>
                                        </p:tgtEl>
                                        <p:attrNameLst>
                                          <p:attrName>style.visibility</p:attrName>
                                        </p:attrNameLst>
                                      </p:cBhvr>
                                      <p:to>
                                        <p:strVal val="visible"/>
                                      </p:to>
                                    </p:set>
                                    <p:animEffect transition="in" filter="dissolve">
                                      <p:cBhvr>
                                        <p:cTn id="21" dur="500"/>
                                        <p:tgtEl>
                                          <p:spTgt spid="316427"/>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16428"/>
                                        </p:tgtEl>
                                        <p:attrNameLst>
                                          <p:attrName>style.visibility</p:attrName>
                                        </p:attrNameLst>
                                      </p:cBhvr>
                                      <p:to>
                                        <p:strVal val="visible"/>
                                      </p:to>
                                    </p:set>
                                    <p:animEffect transition="in" filter="dissolve">
                                      <p:cBhvr>
                                        <p:cTn id="24" dur="500"/>
                                        <p:tgtEl>
                                          <p:spTgt spid="316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23" grpId="0"/>
      <p:bldP spid="316424" grpId="0"/>
      <p:bldP spid="316425" grpId="0"/>
      <p:bldP spid="316426" grpId="0"/>
      <p:bldP spid="316427" grpId="0"/>
      <p:bldP spid="3164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Copyright </a:t>
            </a:r>
            <a:r>
              <a:rPr lang="en-US" altLang="en-US">
                <a:cs typeface="Arial" charset="0"/>
              </a:rPr>
              <a:t>© Houghton Mifflin Company.All rights reserved.</a:t>
            </a:r>
            <a:endParaRPr lang="en-US" altLang="en-US" sz="1400">
              <a:latin typeface="Times New Roman" pitchFamily="18" charset="0"/>
            </a:endParaRPr>
          </a:p>
        </p:txBody>
      </p:sp>
      <p:sp>
        <p:nvSpPr>
          <p:cNvPr id="5" name="Slide Number Placeholder 4"/>
          <p:cNvSpPr>
            <a:spLocks noGrp="1"/>
          </p:cNvSpPr>
          <p:nvPr>
            <p:ph type="sldNum" sz="quarter" idx="11"/>
          </p:nvPr>
        </p:nvSpPr>
        <p:spPr/>
        <p:txBody>
          <a:bodyPr/>
          <a:lstStyle/>
          <a:p>
            <a:r>
              <a:rPr lang="en-US" altLang="en-US"/>
              <a:t>Presentation of Lecture Outlines,</a:t>
            </a:r>
            <a:r>
              <a:rPr lang="en-US" altLang="en-US" i="0"/>
              <a:t> 3</a:t>
            </a:r>
            <a:r>
              <a:rPr lang="en-US" altLang="en-US" i="0">
                <a:cs typeface="Arial" charset="0"/>
              </a:rPr>
              <a:t>–</a:t>
            </a:r>
            <a:fld id="{3D98C507-ED9C-434C-A1E6-8454FCD6E88D}" type="slidenum">
              <a:rPr lang="en-US" altLang="en-US" i="0"/>
              <a:pPr/>
              <a:t>5</a:t>
            </a:fld>
            <a:endParaRPr lang="en-US" altLang="en-US" i="0"/>
          </a:p>
        </p:txBody>
      </p:sp>
      <p:sp>
        <p:nvSpPr>
          <p:cNvPr id="334850" name="Rectangle 2"/>
          <p:cNvSpPr>
            <a:spLocks noGrp="1" noChangeArrowheads="1"/>
          </p:cNvSpPr>
          <p:nvPr>
            <p:ph type="title"/>
          </p:nvPr>
        </p:nvSpPr>
        <p:spPr/>
        <p:txBody>
          <a:bodyPr/>
          <a:lstStyle/>
          <a:p>
            <a:r>
              <a:rPr lang="en-US" altLang="en-US"/>
              <a:t>Mass and Moles of a Substance</a:t>
            </a:r>
          </a:p>
        </p:txBody>
      </p:sp>
      <p:sp>
        <p:nvSpPr>
          <p:cNvPr id="334851" name="Rectangle 3"/>
          <p:cNvSpPr>
            <a:spLocks noGrp="1" noChangeArrowheads="1"/>
          </p:cNvSpPr>
          <p:nvPr>
            <p:ph type="body" idx="1"/>
          </p:nvPr>
        </p:nvSpPr>
        <p:spPr/>
        <p:txBody>
          <a:bodyPr/>
          <a:lstStyle/>
          <a:p>
            <a:r>
              <a:rPr lang="en-US" altLang="en-US"/>
              <a:t>The molar mass of a substance is the mass of one mole of a substance.</a:t>
            </a:r>
          </a:p>
          <a:p>
            <a:pPr lvl="1"/>
            <a:r>
              <a:rPr lang="en-US" altLang="en-US"/>
              <a:t>For all substances, molar mass, in grams per mole, is numerically equal to the formula weight in atomic mass units.</a:t>
            </a:r>
          </a:p>
          <a:p>
            <a:pPr lvl="1"/>
            <a:r>
              <a:rPr lang="en-US" altLang="en-US"/>
              <a:t>That is, one mole of any element weighs its atomic mass in grams.</a:t>
            </a:r>
          </a:p>
        </p:txBody>
      </p:sp>
    </p:spTree>
  </p:cSld>
  <p:clrMapOvr>
    <a:masterClrMapping/>
  </p:clrMapOvr>
  <p:transition spd="med">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t>Copyright </a:t>
            </a:r>
            <a:r>
              <a:rPr lang="en-US" altLang="en-US">
                <a:cs typeface="Arial" charset="0"/>
              </a:rPr>
              <a:t>© Houghton Mifflin Company.All rights reserved.</a:t>
            </a:r>
            <a:endParaRPr lang="en-US" altLang="en-US" sz="1400">
              <a:latin typeface="Times New Roman" pitchFamily="18" charset="0"/>
            </a:endParaRPr>
          </a:p>
        </p:txBody>
      </p:sp>
      <p:sp>
        <p:nvSpPr>
          <p:cNvPr id="7" name="Slide Number Placeholder 4"/>
          <p:cNvSpPr>
            <a:spLocks noGrp="1"/>
          </p:cNvSpPr>
          <p:nvPr>
            <p:ph type="sldNum" sz="quarter" idx="11"/>
          </p:nvPr>
        </p:nvSpPr>
        <p:spPr/>
        <p:txBody>
          <a:bodyPr/>
          <a:lstStyle/>
          <a:p>
            <a:r>
              <a:rPr lang="en-US" altLang="en-US"/>
              <a:t>Presentation of Lecture Outlines,</a:t>
            </a:r>
            <a:r>
              <a:rPr lang="en-US" altLang="en-US" i="0"/>
              <a:t> 3</a:t>
            </a:r>
            <a:r>
              <a:rPr lang="en-US" altLang="en-US" i="0">
                <a:cs typeface="Arial" charset="0"/>
              </a:rPr>
              <a:t>–</a:t>
            </a:r>
            <a:fld id="{B71EC3B2-2947-4F86-A7AE-398DAC9F3C09}" type="slidenum">
              <a:rPr lang="en-US" altLang="en-US" i="0"/>
              <a:pPr/>
              <a:t>6</a:t>
            </a:fld>
            <a:endParaRPr lang="en-US" altLang="en-US" i="0"/>
          </a:p>
        </p:txBody>
      </p:sp>
      <p:sp>
        <p:nvSpPr>
          <p:cNvPr id="340994" name="Rectangle 2"/>
          <p:cNvSpPr>
            <a:spLocks noGrp="1" noChangeArrowheads="1"/>
          </p:cNvSpPr>
          <p:nvPr>
            <p:ph type="title"/>
          </p:nvPr>
        </p:nvSpPr>
        <p:spPr/>
        <p:txBody>
          <a:bodyPr/>
          <a:lstStyle/>
          <a:p>
            <a:r>
              <a:rPr lang="en-US" altLang="en-US"/>
              <a:t>Mass and Moles of a Substance</a:t>
            </a:r>
          </a:p>
        </p:txBody>
      </p:sp>
      <p:sp>
        <p:nvSpPr>
          <p:cNvPr id="340995" name="Rectangle 3"/>
          <p:cNvSpPr>
            <a:spLocks noGrp="1" noChangeArrowheads="1"/>
          </p:cNvSpPr>
          <p:nvPr>
            <p:ph type="body" idx="1"/>
          </p:nvPr>
        </p:nvSpPr>
        <p:spPr>
          <a:xfrm>
            <a:off x="609600" y="1766888"/>
            <a:ext cx="7769225" cy="1371600"/>
          </a:xfrm>
        </p:spPr>
        <p:txBody>
          <a:bodyPr/>
          <a:lstStyle/>
          <a:p>
            <a:pPr>
              <a:lnSpc>
                <a:spcPct val="90000"/>
              </a:lnSpc>
            </a:pPr>
            <a:r>
              <a:rPr lang="en-US" altLang="en-US" sz="2400" b="1"/>
              <a:t>Mole calculations</a:t>
            </a:r>
          </a:p>
          <a:p>
            <a:pPr lvl="1" eaLnBrk="0" hangingPunct="0">
              <a:lnSpc>
                <a:spcPct val="90000"/>
              </a:lnSpc>
              <a:spcBef>
                <a:spcPct val="20000"/>
              </a:spcBef>
            </a:pPr>
            <a:r>
              <a:rPr lang="en-US" altLang="en-US" sz="2000"/>
              <a:t>Suppose we have 100.0 grams of iron (Fe).  The atomic weight of iron is 55.8 g/mol. How many moles of iron does this represent?</a:t>
            </a:r>
            <a:endParaRPr lang="en-US" altLang="en-US" sz="2000" b="1"/>
          </a:p>
        </p:txBody>
      </p:sp>
      <p:graphicFrame>
        <p:nvGraphicFramePr>
          <p:cNvPr id="340996" name="Object 4"/>
          <p:cNvGraphicFramePr>
            <a:graphicFrameLocks noChangeAspect="1"/>
          </p:cNvGraphicFramePr>
          <p:nvPr/>
        </p:nvGraphicFramePr>
        <p:xfrm>
          <a:off x="2789238" y="3581400"/>
          <a:ext cx="3563937" cy="974725"/>
        </p:xfrm>
        <a:graphic>
          <a:graphicData uri="http://schemas.openxmlformats.org/presentationml/2006/ole">
            <mc:AlternateContent xmlns:mc="http://schemas.openxmlformats.org/markup-compatibility/2006">
              <mc:Choice xmlns:v="urn:schemas-microsoft-com:vml" Requires="v">
                <p:oleObj spid="_x0000_s340998" name="Equation" r:id="rId4" imgW="5067000" imgH="1384200" progId="Equation.3">
                  <p:embed/>
                </p:oleObj>
              </mc:Choice>
              <mc:Fallback>
                <p:oleObj name="Equation" r:id="rId4" imgW="5067000" imgH="1384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9238" y="3581400"/>
                        <a:ext cx="3563937" cy="974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1"/>
                              </a:outerShdw>
                            </a:effectLst>
                          </a14:hiddenEffects>
                        </a:ext>
                      </a:extLst>
                    </p:spPr>
                  </p:pic>
                </p:oleObj>
              </mc:Fallback>
            </mc:AlternateContent>
          </a:graphicData>
        </a:graphic>
      </p:graphicFrame>
      <p:graphicFrame>
        <p:nvGraphicFramePr>
          <p:cNvPr id="340997" name="Object 5"/>
          <p:cNvGraphicFramePr>
            <a:graphicFrameLocks noChangeAspect="1"/>
          </p:cNvGraphicFramePr>
          <p:nvPr/>
        </p:nvGraphicFramePr>
        <p:xfrm>
          <a:off x="4225925" y="4841875"/>
          <a:ext cx="3046413" cy="322263"/>
        </p:xfrm>
        <a:graphic>
          <a:graphicData uri="http://schemas.openxmlformats.org/presentationml/2006/ole">
            <mc:AlternateContent xmlns:mc="http://schemas.openxmlformats.org/markup-compatibility/2006">
              <mc:Choice xmlns:v="urn:schemas-microsoft-com:vml" Requires="v">
                <p:oleObj spid="_x0000_s340999" name="Equation" r:id="rId6" imgW="4330440" imgH="457200" progId="Equation.3">
                  <p:embed/>
                </p:oleObj>
              </mc:Choice>
              <mc:Fallback>
                <p:oleObj name="Equation" r:id="rId6" imgW="4330440" imgH="4572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25925" y="4841875"/>
                        <a:ext cx="3046413" cy="322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1"/>
                              </a:outerShdw>
                            </a:effectLst>
                          </a14:hiddenEffects>
                        </a:ext>
                      </a:extLst>
                    </p:spPr>
                  </p:pic>
                </p:oleObj>
              </mc:Fallback>
            </mc:AlternateContent>
          </a:graphicData>
        </a:graphic>
      </p:graphicFrame>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40996"/>
                                        </p:tgtEl>
                                        <p:attrNameLst>
                                          <p:attrName>style.visibility</p:attrName>
                                        </p:attrNameLst>
                                      </p:cBhvr>
                                      <p:to>
                                        <p:strVal val="visible"/>
                                      </p:to>
                                    </p:set>
                                    <p:animEffect transition="in" filter="dissolve">
                                      <p:cBhvr>
                                        <p:cTn id="7" dur="500"/>
                                        <p:tgtEl>
                                          <p:spTgt spid="3409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40997"/>
                                        </p:tgtEl>
                                        <p:attrNameLst>
                                          <p:attrName>style.visibility</p:attrName>
                                        </p:attrNameLst>
                                      </p:cBhvr>
                                      <p:to>
                                        <p:strVal val="visible"/>
                                      </p:to>
                                    </p:set>
                                    <p:animEffect transition="in" filter="dissolve">
                                      <p:cBhvr>
                                        <p:cTn id="12" dur="500"/>
                                        <p:tgtEl>
                                          <p:spTgt spid="340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ltLang="en-US"/>
              <a:t>Copyright </a:t>
            </a:r>
            <a:r>
              <a:rPr lang="en-US" altLang="en-US">
                <a:cs typeface="Arial" charset="0"/>
              </a:rPr>
              <a:t>© Houghton Mifflin Company.All rights reserved.</a:t>
            </a:r>
            <a:endParaRPr lang="en-US" altLang="en-US" sz="1400">
              <a:latin typeface="Times New Roman" pitchFamily="18" charset="0"/>
            </a:endParaRPr>
          </a:p>
        </p:txBody>
      </p:sp>
      <p:sp>
        <p:nvSpPr>
          <p:cNvPr id="8" name="Slide Number Placeholder 4"/>
          <p:cNvSpPr>
            <a:spLocks noGrp="1"/>
          </p:cNvSpPr>
          <p:nvPr>
            <p:ph type="sldNum" sz="quarter" idx="11"/>
          </p:nvPr>
        </p:nvSpPr>
        <p:spPr/>
        <p:txBody>
          <a:bodyPr/>
          <a:lstStyle/>
          <a:p>
            <a:r>
              <a:rPr lang="en-US" altLang="en-US"/>
              <a:t>Presentation of Lecture Outlines,</a:t>
            </a:r>
            <a:r>
              <a:rPr lang="en-US" altLang="en-US" i="0"/>
              <a:t> 3</a:t>
            </a:r>
            <a:r>
              <a:rPr lang="en-US" altLang="en-US" i="0">
                <a:cs typeface="Arial" charset="0"/>
              </a:rPr>
              <a:t>–</a:t>
            </a:r>
            <a:fld id="{DCBFFABC-9488-44AE-8572-945C5A073532}" type="slidenum">
              <a:rPr lang="en-US" altLang="en-US" i="0"/>
              <a:pPr/>
              <a:t>7</a:t>
            </a:fld>
            <a:endParaRPr lang="en-US" altLang="en-US" i="0"/>
          </a:p>
        </p:txBody>
      </p:sp>
      <p:sp>
        <p:nvSpPr>
          <p:cNvPr id="343042" name="Rectangle 2"/>
          <p:cNvSpPr>
            <a:spLocks noGrp="1" noChangeArrowheads="1"/>
          </p:cNvSpPr>
          <p:nvPr>
            <p:ph type="title"/>
          </p:nvPr>
        </p:nvSpPr>
        <p:spPr/>
        <p:txBody>
          <a:bodyPr/>
          <a:lstStyle/>
          <a:p>
            <a:r>
              <a:rPr lang="en-US" altLang="en-US"/>
              <a:t>Mass and Moles of a Substance</a:t>
            </a:r>
          </a:p>
        </p:txBody>
      </p:sp>
      <p:sp>
        <p:nvSpPr>
          <p:cNvPr id="343043" name="Rectangle 3"/>
          <p:cNvSpPr>
            <a:spLocks noGrp="1" noChangeArrowheads="1"/>
          </p:cNvSpPr>
          <p:nvPr>
            <p:ph type="body" idx="1"/>
          </p:nvPr>
        </p:nvSpPr>
        <p:spPr>
          <a:xfrm>
            <a:off x="698500" y="1766888"/>
            <a:ext cx="7835900" cy="1662112"/>
          </a:xfrm>
        </p:spPr>
        <p:txBody>
          <a:bodyPr/>
          <a:lstStyle/>
          <a:p>
            <a:pPr>
              <a:lnSpc>
                <a:spcPct val="90000"/>
              </a:lnSpc>
            </a:pPr>
            <a:r>
              <a:rPr lang="en-US" altLang="en-US" b="1"/>
              <a:t>Mole calculations</a:t>
            </a:r>
          </a:p>
          <a:p>
            <a:pPr lvl="1" eaLnBrk="0" hangingPunct="0">
              <a:lnSpc>
                <a:spcPct val="90000"/>
              </a:lnSpc>
              <a:spcBef>
                <a:spcPct val="20000"/>
              </a:spcBef>
            </a:pPr>
            <a:r>
              <a:rPr lang="en-US" altLang="en-US"/>
              <a:t>Conversely, suppose we have 5.75 moles of magnesium (atomic wt. = 24.3 g/mol). What is its mass?</a:t>
            </a:r>
            <a:endParaRPr lang="en-US" altLang="en-US" sz="2000" b="1"/>
          </a:p>
        </p:txBody>
      </p:sp>
      <p:graphicFrame>
        <p:nvGraphicFramePr>
          <p:cNvPr id="343044" name="Object 4"/>
          <p:cNvGraphicFramePr>
            <a:graphicFrameLocks noChangeAspect="1"/>
          </p:cNvGraphicFramePr>
          <p:nvPr/>
        </p:nvGraphicFramePr>
        <p:xfrm>
          <a:off x="1484313" y="3581400"/>
          <a:ext cx="6135687" cy="401638"/>
        </p:xfrm>
        <a:graphic>
          <a:graphicData uri="http://schemas.openxmlformats.org/presentationml/2006/ole">
            <mc:AlternateContent xmlns:mc="http://schemas.openxmlformats.org/markup-compatibility/2006">
              <mc:Choice xmlns:v="urn:schemas-microsoft-com:vml" Requires="v">
                <p:oleObj spid="_x0000_s343047" name="Equation" r:id="rId4" imgW="8724600" imgH="571320" progId="Equation.3">
                  <p:embed/>
                </p:oleObj>
              </mc:Choice>
              <mc:Fallback>
                <p:oleObj name="Equation" r:id="rId4" imgW="8724600" imgH="57132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4313" y="3581400"/>
                        <a:ext cx="6135687" cy="401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1"/>
                              </a:outerShdw>
                            </a:effectLst>
                          </a14:hiddenEffects>
                        </a:ext>
                      </a:extLst>
                    </p:spPr>
                  </p:pic>
                </p:oleObj>
              </mc:Fallback>
            </mc:AlternateContent>
          </a:graphicData>
        </a:graphic>
      </p:graphicFrame>
      <p:graphicFrame>
        <p:nvGraphicFramePr>
          <p:cNvPr id="343045" name="Object 5"/>
          <p:cNvGraphicFramePr>
            <a:graphicFrameLocks noChangeAspect="1"/>
          </p:cNvGraphicFramePr>
          <p:nvPr/>
        </p:nvGraphicFramePr>
        <p:xfrm>
          <a:off x="2903538" y="4437063"/>
          <a:ext cx="3295650" cy="403225"/>
        </p:xfrm>
        <a:graphic>
          <a:graphicData uri="http://schemas.openxmlformats.org/presentationml/2006/ole">
            <mc:AlternateContent xmlns:mc="http://schemas.openxmlformats.org/markup-compatibility/2006">
              <mc:Choice xmlns:v="urn:schemas-microsoft-com:vml" Requires="v">
                <p:oleObj spid="_x0000_s343048" name="Equation" r:id="rId6" imgW="4686120" imgH="571320" progId="Equation.3">
                  <p:embed/>
                </p:oleObj>
              </mc:Choice>
              <mc:Fallback>
                <p:oleObj name="Equation" r:id="rId6" imgW="4686120" imgH="57132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03538" y="4437063"/>
                        <a:ext cx="3295650"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1"/>
                              </a:outerShdw>
                            </a:effectLst>
                          </a14:hiddenEffects>
                        </a:ext>
                      </a:extLst>
                    </p:spPr>
                  </p:pic>
                </p:oleObj>
              </mc:Fallback>
            </mc:AlternateContent>
          </a:graphicData>
        </a:graphic>
      </p:graphicFrame>
      <p:sp>
        <p:nvSpPr>
          <p:cNvPr id="343046" name="Text Box 6"/>
          <p:cNvSpPr txBox="1">
            <a:spLocks noChangeArrowheads="1"/>
          </p:cNvSpPr>
          <p:nvPr/>
        </p:nvSpPr>
        <p:spPr bwMode="auto">
          <a:xfrm>
            <a:off x="2895600" y="49530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Or 1.40 x 10</a:t>
            </a:r>
            <a:r>
              <a:rPr lang="en-US" altLang="en-US" baseline="30000"/>
              <a:t>2</a:t>
            </a:r>
            <a:r>
              <a:rPr lang="en-US" altLang="en-US"/>
              <a:t> grams of Mg</a:t>
            </a: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43044"/>
                                        </p:tgtEl>
                                        <p:attrNameLst>
                                          <p:attrName>style.visibility</p:attrName>
                                        </p:attrNameLst>
                                      </p:cBhvr>
                                      <p:to>
                                        <p:strVal val="visible"/>
                                      </p:to>
                                    </p:set>
                                    <p:animEffect transition="in" filter="dissolve">
                                      <p:cBhvr>
                                        <p:cTn id="7" dur="500"/>
                                        <p:tgtEl>
                                          <p:spTgt spid="3430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43045"/>
                                        </p:tgtEl>
                                        <p:attrNameLst>
                                          <p:attrName>style.visibility</p:attrName>
                                        </p:attrNameLst>
                                      </p:cBhvr>
                                      <p:to>
                                        <p:strVal val="visible"/>
                                      </p:to>
                                    </p:set>
                                    <p:animEffect transition="in" filter="dissolve">
                                      <p:cBhvr>
                                        <p:cTn id="12" dur="500"/>
                                        <p:tgtEl>
                                          <p:spTgt spid="343045"/>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3430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6"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t>Copyright </a:t>
            </a:r>
            <a:r>
              <a:rPr lang="en-US" altLang="en-US">
                <a:cs typeface="Arial" charset="0"/>
              </a:rPr>
              <a:t>© Houghton Mifflin Company.All rights reserved.</a:t>
            </a:r>
            <a:endParaRPr lang="en-US" altLang="en-US" sz="1400">
              <a:latin typeface="Times New Roman" pitchFamily="18" charset="0"/>
            </a:endParaRPr>
          </a:p>
        </p:txBody>
      </p:sp>
      <p:sp>
        <p:nvSpPr>
          <p:cNvPr id="7" name="Slide Number Placeholder 4"/>
          <p:cNvSpPr>
            <a:spLocks noGrp="1"/>
          </p:cNvSpPr>
          <p:nvPr>
            <p:ph type="sldNum" sz="quarter" idx="11"/>
          </p:nvPr>
        </p:nvSpPr>
        <p:spPr/>
        <p:txBody>
          <a:bodyPr/>
          <a:lstStyle/>
          <a:p>
            <a:r>
              <a:rPr lang="en-US" altLang="en-US"/>
              <a:t>Presentation of Lecture Outlines,</a:t>
            </a:r>
            <a:r>
              <a:rPr lang="en-US" altLang="en-US" i="0"/>
              <a:t> 3</a:t>
            </a:r>
            <a:r>
              <a:rPr lang="en-US" altLang="en-US" i="0">
                <a:cs typeface="Arial" charset="0"/>
              </a:rPr>
              <a:t>–</a:t>
            </a:r>
            <a:fld id="{06112D01-177B-4C45-8E3D-5110D82F086E}" type="slidenum">
              <a:rPr lang="en-US" altLang="en-US" i="0"/>
              <a:pPr/>
              <a:t>8</a:t>
            </a:fld>
            <a:endParaRPr lang="en-US" altLang="en-US" i="0"/>
          </a:p>
        </p:txBody>
      </p:sp>
      <p:sp>
        <p:nvSpPr>
          <p:cNvPr id="345090" name="Rectangle 2"/>
          <p:cNvSpPr>
            <a:spLocks noGrp="1" noChangeArrowheads="1"/>
          </p:cNvSpPr>
          <p:nvPr>
            <p:ph type="title"/>
          </p:nvPr>
        </p:nvSpPr>
        <p:spPr/>
        <p:txBody>
          <a:bodyPr/>
          <a:lstStyle/>
          <a:p>
            <a:r>
              <a:rPr lang="en-US" altLang="en-US"/>
              <a:t>Mass and Moles of a Substance</a:t>
            </a:r>
          </a:p>
        </p:txBody>
      </p:sp>
      <p:sp>
        <p:nvSpPr>
          <p:cNvPr id="345091" name="Rectangle 3"/>
          <p:cNvSpPr>
            <a:spLocks noGrp="1" noChangeArrowheads="1"/>
          </p:cNvSpPr>
          <p:nvPr>
            <p:ph type="body" idx="1"/>
          </p:nvPr>
        </p:nvSpPr>
        <p:spPr>
          <a:xfrm>
            <a:off x="685800" y="1766888"/>
            <a:ext cx="7772400" cy="1890712"/>
          </a:xfrm>
        </p:spPr>
        <p:txBody>
          <a:bodyPr/>
          <a:lstStyle/>
          <a:p>
            <a:pPr>
              <a:lnSpc>
                <a:spcPct val="90000"/>
              </a:lnSpc>
            </a:pPr>
            <a:r>
              <a:rPr lang="en-US" altLang="en-US" b="1"/>
              <a:t>Mole calculations</a:t>
            </a:r>
          </a:p>
          <a:p>
            <a:pPr lvl="1" eaLnBrk="0" hangingPunct="0">
              <a:lnSpc>
                <a:spcPct val="90000"/>
              </a:lnSpc>
              <a:spcBef>
                <a:spcPct val="20000"/>
              </a:spcBef>
            </a:pPr>
            <a:r>
              <a:rPr lang="en-US" altLang="en-US"/>
              <a:t>This same method applies to compounds. Suppose we have 100.0 grams of H</a:t>
            </a:r>
            <a:r>
              <a:rPr lang="en-US" altLang="en-US" baseline="-25000"/>
              <a:t>2</a:t>
            </a:r>
            <a:r>
              <a:rPr lang="en-US" altLang="en-US"/>
              <a:t>O (molecular weight = 18.0 g/mol). How many moles does this represent?</a:t>
            </a:r>
            <a:endParaRPr lang="en-US" altLang="en-US" b="1"/>
          </a:p>
        </p:txBody>
      </p:sp>
      <p:graphicFrame>
        <p:nvGraphicFramePr>
          <p:cNvPr id="345092" name="Object 4"/>
          <p:cNvGraphicFramePr>
            <a:graphicFrameLocks noChangeAspect="1"/>
          </p:cNvGraphicFramePr>
          <p:nvPr/>
        </p:nvGraphicFramePr>
        <p:xfrm>
          <a:off x="3886200" y="5165725"/>
          <a:ext cx="3411538" cy="447675"/>
        </p:xfrm>
        <a:graphic>
          <a:graphicData uri="http://schemas.openxmlformats.org/presentationml/2006/ole">
            <mc:AlternateContent xmlns:mc="http://schemas.openxmlformats.org/markup-compatibility/2006">
              <mc:Choice xmlns:v="urn:schemas-microsoft-com:vml" Requires="v">
                <p:oleObj spid="_x0000_s345094" name="Equation" r:id="rId4" imgW="4851360" imgH="634680" progId="Equation.3">
                  <p:embed/>
                </p:oleObj>
              </mc:Choice>
              <mc:Fallback>
                <p:oleObj name="Equation" r:id="rId4" imgW="4851360" imgH="63468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5165725"/>
                        <a:ext cx="3411538"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1"/>
                              </a:outerShdw>
                            </a:effectLst>
                          </a14:hiddenEffects>
                        </a:ext>
                      </a:extLst>
                    </p:spPr>
                  </p:pic>
                </p:oleObj>
              </mc:Fallback>
            </mc:AlternateContent>
          </a:graphicData>
        </a:graphic>
      </p:graphicFrame>
      <p:graphicFrame>
        <p:nvGraphicFramePr>
          <p:cNvPr id="345093" name="Object 5"/>
          <p:cNvGraphicFramePr>
            <a:graphicFrameLocks noChangeAspect="1"/>
          </p:cNvGraphicFramePr>
          <p:nvPr/>
        </p:nvGraphicFramePr>
        <p:xfrm>
          <a:off x="2125663" y="4038600"/>
          <a:ext cx="4189412" cy="974725"/>
        </p:xfrm>
        <a:graphic>
          <a:graphicData uri="http://schemas.openxmlformats.org/presentationml/2006/ole">
            <mc:AlternateContent xmlns:mc="http://schemas.openxmlformats.org/markup-compatibility/2006">
              <mc:Choice xmlns:v="urn:schemas-microsoft-com:vml" Requires="v">
                <p:oleObj spid="_x0000_s345095" name="Equation" r:id="rId6" imgW="5956200" imgH="1384200" progId="Equation.3">
                  <p:embed/>
                </p:oleObj>
              </mc:Choice>
              <mc:Fallback>
                <p:oleObj name="Equation" r:id="rId6" imgW="5956200" imgH="13842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25663" y="4038600"/>
                        <a:ext cx="4189412" cy="974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1"/>
                              </a:outerShdw>
                            </a:effectLst>
                          </a14:hiddenEffects>
                        </a:ext>
                      </a:extLst>
                    </p:spPr>
                  </p:pic>
                </p:oleObj>
              </mc:Fallback>
            </mc:AlternateContent>
          </a:graphicData>
        </a:graphic>
      </p:graphicFrame>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45093"/>
                                        </p:tgtEl>
                                        <p:attrNameLst>
                                          <p:attrName>style.visibility</p:attrName>
                                        </p:attrNameLst>
                                      </p:cBhvr>
                                      <p:to>
                                        <p:strVal val="visible"/>
                                      </p:to>
                                    </p:set>
                                    <p:animEffect transition="in" filter="dissolve">
                                      <p:cBhvr>
                                        <p:cTn id="7" dur="500"/>
                                        <p:tgtEl>
                                          <p:spTgt spid="3450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45092"/>
                                        </p:tgtEl>
                                        <p:attrNameLst>
                                          <p:attrName>style.visibility</p:attrName>
                                        </p:attrNameLst>
                                      </p:cBhvr>
                                      <p:to>
                                        <p:strVal val="visible"/>
                                      </p:to>
                                    </p:set>
                                    <p:animEffect transition="in" filter="dissolve">
                                      <p:cBhvr>
                                        <p:cTn id="12" dur="500"/>
                                        <p:tgtEl>
                                          <p:spTgt spid="3450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t>Copyright </a:t>
            </a:r>
            <a:r>
              <a:rPr lang="en-US" altLang="en-US">
                <a:cs typeface="Arial" charset="0"/>
              </a:rPr>
              <a:t>© Houghton Mifflin Company.All rights reserved.</a:t>
            </a:r>
            <a:endParaRPr lang="en-US" altLang="en-US" sz="1400">
              <a:latin typeface="Times New Roman" pitchFamily="18" charset="0"/>
            </a:endParaRPr>
          </a:p>
        </p:txBody>
      </p:sp>
      <p:sp>
        <p:nvSpPr>
          <p:cNvPr id="7" name="Slide Number Placeholder 4"/>
          <p:cNvSpPr>
            <a:spLocks noGrp="1"/>
          </p:cNvSpPr>
          <p:nvPr>
            <p:ph type="sldNum" sz="quarter" idx="11"/>
          </p:nvPr>
        </p:nvSpPr>
        <p:spPr/>
        <p:txBody>
          <a:bodyPr/>
          <a:lstStyle/>
          <a:p>
            <a:r>
              <a:rPr lang="en-US" altLang="en-US"/>
              <a:t>Presentation of Lecture Outlines,</a:t>
            </a:r>
            <a:r>
              <a:rPr lang="en-US" altLang="en-US" i="0"/>
              <a:t> 3</a:t>
            </a:r>
            <a:r>
              <a:rPr lang="en-US" altLang="en-US" i="0">
                <a:cs typeface="Arial" charset="0"/>
              </a:rPr>
              <a:t>–</a:t>
            </a:r>
            <a:fld id="{E2918040-8200-4AAB-992B-4F4F036DEC97}" type="slidenum">
              <a:rPr lang="en-US" altLang="en-US" i="0"/>
              <a:pPr/>
              <a:t>9</a:t>
            </a:fld>
            <a:endParaRPr lang="en-US" altLang="en-US" i="0"/>
          </a:p>
        </p:txBody>
      </p:sp>
      <p:sp>
        <p:nvSpPr>
          <p:cNvPr id="347138" name="Rectangle 2"/>
          <p:cNvSpPr>
            <a:spLocks noGrp="1" noChangeArrowheads="1"/>
          </p:cNvSpPr>
          <p:nvPr>
            <p:ph type="title"/>
          </p:nvPr>
        </p:nvSpPr>
        <p:spPr/>
        <p:txBody>
          <a:bodyPr/>
          <a:lstStyle/>
          <a:p>
            <a:r>
              <a:rPr lang="en-US" altLang="en-US"/>
              <a:t>Mass and Moles of a Substance</a:t>
            </a:r>
          </a:p>
        </p:txBody>
      </p:sp>
      <p:sp>
        <p:nvSpPr>
          <p:cNvPr id="347139" name="Rectangle 3"/>
          <p:cNvSpPr>
            <a:spLocks noGrp="1" noChangeArrowheads="1"/>
          </p:cNvSpPr>
          <p:nvPr>
            <p:ph type="body" idx="1"/>
          </p:nvPr>
        </p:nvSpPr>
        <p:spPr>
          <a:xfrm>
            <a:off x="609600" y="1766888"/>
            <a:ext cx="7848600" cy="1662112"/>
          </a:xfrm>
        </p:spPr>
        <p:txBody>
          <a:bodyPr/>
          <a:lstStyle/>
          <a:p>
            <a:pPr>
              <a:lnSpc>
                <a:spcPct val="90000"/>
              </a:lnSpc>
            </a:pPr>
            <a:r>
              <a:rPr lang="en-US" altLang="en-US" b="1"/>
              <a:t>Mole calculations</a:t>
            </a:r>
          </a:p>
          <a:p>
            <a:pPr lvl="1" eaLnBrk="0" hangingPunct="0">
              <a:lnSpc>
                <a:spcPct val="90000"/>
              </a:lnSpc>
            </a:pPr>
            <a:r>
              <a:rPr lang="en-US" altLang="en-US"/>
              <a:t>Conversely, suppose we have 3.25 moles of glucose, C</a:t>
            </a:r>
            <a:r>
              <a:rPr lang="en-US" altLang="en-US" baseline="-25000"/>
              <a:t>6</a:t>
            </a:r>
            <a:r>
              <a:rPr lang="en-US" altLang="en-US"/>
              <a:t>H</a:t>
            </a:r>
            <a:r>
              <a:rPr lang="en-US" altLang="en-US" baseline="-25000"/>
              <a:t>12</a:t>
            </a:r>
            <a:r>
              <a:rPr lang="en-US" altLang="en-US"/>
              <a:t>O</a:t>
            </a:r>
            <a:r>
              <a:rPr lang="en-US" altLang="en-US" baseline="-25000"/>
              <a:t>6</a:t>
            </a:r>
            <a:r>
              <a:rPr lang="en-US" altLang="en-US"/>
              <a:t> (molecular wt. = 180.0 g/mol). What is its mass?</a:t>
            </a:r>
            <a:endParaRPr lang="en-US" altLang="en-US" sz="2000" b="1"/>
          </a:p>
        </p:txBody>
      </p:sp>
      <p:graphicFrame>
        <p:nvGraphicFramePr>
          <p:cNvPr id="347140" name="Object 4"/>
          <p:cNvGraphicFramePr>
            <a:graphicFrameLocks noChangeAspect="1"/>
          </p:cNvGraphicFramePr>
          <p:nvPr/>
        </p:nvGraphicFramePr>
        <p:xfrm>
          <a:off x="1147763" y="3733800"/>
          <a:ext cx="7234237" cy="454025"/>
        </p:xfrm>
        <a:graphic>
          <a:graphicData uri="http://schemas.openxmlformats.org/presentationml/2006/ole">
            <mc:AlternateContent xmlns:mc="http://schemas.openxmlformats.org/markup-compatibility/2006">
              <mc:Choice xmlns:v="urn:schemas-microsoft-com:vml" Requires="v">
                <p:oleObj spid="_x0000_s347142" name="Equation" r:id="rId4" imgW="10287000" imgH="647640" progId="Equation.3">
                  <p:embed/>
                </p:oleObj>
              </mc:Choice>
              <mc:Fallback>
                <p:oleObj name="Equation" r:id="rId4" imgW="10287000" imgH="64764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7763" y="3733800"/>
                        <a:ext cx="7234237"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1"/>
                              </a:outerShdw>
                            </a:effectLst>
                          </a14:hiddenEffects>
                        </a:ext>
                      </a:extLst>
                    </p:spPr>
                  </p:pic>
                </p:oleObj>
              </mc:Fallback>
            </mc:AlternateContent>
          </a:graphicData>
        </a:graphic>
      </p:graphicFrame>
      <p:graphicFrame>
        <p:nvGraphicFramePr>
          <p:cNvPr id="347141" name="Object 5"/>
          <p:cNvGraphicFramePr>
            <a:graphicFrameLocks noChangeAspect="1"/>
          </p:cNvGraphicFramePr>
          <p:nvPr/>
        </p:nvGraphicFramePr>
        <p:xfrm>
          <a:off x="3581400" y="4618038"/>
          <a:ext cx="4171950" cy="455612"/>
        </p:xfrm>
        <a:graphic>
          <a:graphicData uri="http://schemas.openxmlformats.org/presentationml/2006/ole">
            <mc:AlternateContent xmlns:mc="http://schemas.openxmlformats.org/markup-compatibility/2006">
              <mc:Choice xmlns:v="urn:schemas-microsoft-com:vml" Requires="v">
                <p:oleObj spid="_x0000_s347143" name="Equation" r:id="rId6" imgW="5930640" imgH="647640" progId="Equation.3">
                  <p:embed/>
                </p:oleObj>
              </mc:Choice>
              <mc:Fallback>
                <p:oleObj name="Equation" r:id="rId6" imgW="5930640" imgH="64764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1400" y="4618038"/>
                        <a:ext cx="4171950"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1"/>
                              </a:outerShdw>
                            </a:effectLst>
                          </a14:hiddenEffects>
                        </a:ext>
                      </a:extLst>
                    </p:spPr>
                  </p:pic>
                </p:oleObj>
              </mc:Fallback>
            </mc:AlternateContent>
          </a:graphicData>
        </a:graphic>
      </p:graphicFrame>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47140"/>
                                        </p:tgtEl>
                                        <p:attrNameLst>
                                          <p:attrName>style.visibility</p:attrName>
                                        </p:attrNameLst>
                                      </p:cBhvr>
                                      <p:to>
                                        <p:strVal val="visible"/>
                                      </p:to>
                                    </p:set>
                                    <p:animEffect transition="in" filter="dissolve">
                                      <p:cBhvr>
                                        <p:cTn id="7" dur="500"/>
                                        <p:tgtEl>
                                          <p:spTgt spid="3471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47141"/>
                                        </p:tgtEl>
                                        <p:attrNameLst>
                                          <p:attrName>style.visibility</p:attrName>
                                        </p:attrNameLst>
                                      </p:cBhvr>
                                      <p:to>
                                        <p:strVal val="visible"/>
                                      </p:to>
                                    </p:set>
                                    <p:animEffect transition="in" filter="dissolve">
                                      <p:cBhvr>
                                        <p:cTn id="12" dur="500"/>
                                        <p:tgtEl>
                                          <p:spTgt spid="347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bbing_gen">
  <a:themeElements>
    <a:clrScheme name="">
      <a:dk1>
        <a:srgbClr val="000000"/>
      </a:dk1>
      <a:lt1>
        <a:srgbClr val="FFFFFF"/>
      </a:lt1>
      <a:dk2>
        <a:srgbClr val="482400"/>
      </a:dk2>
      <a:lt2>
        <a:srgbClr val="808080"/>
      </a:lt2>
      <a:accent1>
        <a:srgbClr val="844710"/>
      </a:accent1>
      <a:accent2>
        <a:srgbClr val="D69B80"/>
      </a:accent2>
      <a:accent3>
        <a:srgbClr val="FFFFFF"/>
      </a:accent3>
      <a:accent4>
        <a:srgbClr val="000000"/>
      </a:accent4>
      <a:accent5>
        <a:srgbClr val="C2B1AA"/>
      </a:accent5>
      <a:accent6>
        <a:srgbClr val="C28C73"/>
      </a:accent6>
      <a:hlink>
        <a:srgbClr val="F3010D"/>
      </a:hlink>
      <a:folHlink>
        <a:srgbClr val="EF010C"/>
      </a:folHlink>
    </a:clrScheme>
    <a:fontScheme name="ebbing_g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ebbing_gen 1">
        <a:dk1>
          <a:srgbClr val="000000"/>
        </a:dk1>
        <a:lt1>
          <a:srgbClr val="A7947B"/>
        </a:lt1>
        <a:dk2>
          <a:srgbClr val="482400"/>
        </a:dk2>
        <a:lt2>
          <a:srgbClr val="808080"/>
        </a:lt2>
        <a:accent1>
          <a:srgbClr val="DFD6C3"/>
        </a:accent1>
        <a:accent2>
          <a:srgbClr val="D69B80"/>
        </a:accent2>
        <a:accent3>
          <a:srgbClr val="D0C8BF"/>
        </a:accent3>
        <a:accent4>
          <a:srgbClr val="000000"/>
        </a:accent4>
        <a:accent5>
          <a:srgbClr val="ECE8DE"/>
        </a:accent5>
        <a:accent6>
          <a:srgbClr val="C28C73"/>
        </a:accent6>
        <a:hlink>
          <a:srgbClr val="993300"/>
        </a:hlink>
        <a:folHlink>
          <a:srgbClr val="666600"/>
        </a:folHlink>
      </a:clrScheme>
      <a:clrMap bg1="lt1" tx1="dk1" bg2="lt2" tx2="dk2" accent1="accent1" accent2="accent2" accent3="accent3" accent4="accent4" accent5="accent5" accent6="accent6" hlink="hlink" folHlink="folHlink"/>
    </a:extraClrScheme>
    <a:extraClrScheme>
      <a:clrScheme name="ebbing_gen 2">
        <a:dk1>
          <a:srgbClr val="000000"/>
        </a:dk1>
        <a:lt1>
          <a:srgbClr val="FFFFFF"/>
        </a:lt1>
        <a:dk2>
          <a:srgbClr val="482400"/>
        </a:dk2>
        <a:lt2>
          <a:srgbClr val="808080"/>
        </a:lt2>
        <a:accent1>
          <a:srgbClr val="DFD6C3"/>
        </a:accent1>
        <a:accent2>
          <a:srgbClr val="D69B80"/>
        </a:accent2>
        <a:accent3>
          <a:srgbClr val="FFFFFF"/>
        </a:accent3>
        <a:accent4>
          <a:srgbClr val="000000"/>
        </a:accent4>
        <a:accent5>
          <a:srgbClr val="ECE8DE"/>
        </a:accent5>
        <a:accent6>
          <a:srgbClr val="C28C73"/>
        </a:accent6>
        <a:hlink>
          <a:srgbClr val="993300"/>
        </a:hlink>
        <a:folHlink>
          <a:srgbClr val="666600"/>
        </a:folHlink>
      </a:clrScheme>
      <a:clrMap bg1="lt1" tx1="dk1" bg2="lt2" tx2="dk2" accent1="accent1" accent2="accent2" accent3="accent3" accent4="accent4" accent5="accent5" accent6="accent6" hlink="hlink" folHlink="folHlink"/>
    </a:extraClrScheme>
    <a:extraClrScheme>
      <a:clrScheme name="ebbing_gen 3">
        <a:dk1>
          <a:srgbClr val="000000"/>
        </a:dk1>
        <a:lt1>
          <a:srgbClr val="FFFFFF"/>
        </a:lt1>
        <a:dk2>
          <a:srgbClr val="000000"/>
        </a:dk2>
        <a:lt2>
          <a:srgbClr val="333333"/>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ebbing_gen 4">
        <a:dk1>
          <a:srgbClr val="000000"/>
        </a:dk1>
        <a:lt1>
          <a:srgbClr val="9D7643"/>
        </a:lt1>
        <a:dk2>
          <a:srgbClr val="FFFFFF"/>
        </a:dk2>
        <a:lt2>
          <a:srgbClr val="554025"/>
        </a:lt2>
        <a:accent1>
          <a:srgbClr val="CAA966"/>
        </a:accent1>
        <a:accent2>
          <a:srgbClr val="8488AC"/>
        </a:accent2>
        <a:accent3>
          <a:srgbClr val="CCBDB0"/>
        </a:accent3>
        <a:accent4>
          <a:srgbClr val="000000"/>
        </a:accent4>
        <a:accent5>
          <a:srgbClr val="E1D1B8"/>
        </a:accent5>
        <a:accent6>
          <a:srgbClr val="777B9B"/>
        </a:accent6>
        <a:hlink>
          <a:srgbClr val="993300"/>
        </a:hlink>
        <a:folHlink>
          <a:srgbClr val="66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482400"/>
    </a:dk2>
    <a:lt2>
      <a:srgbClr val="808080"/>
    </a:lt2>
    <a:accent1>
      <a:srgbClr val="844710"/>
    </a:accent1>
    <a:accent2>
      <a:srgbClr val="D69B80"/>
    </a:accent2>
    <a:accent3>
      <a:srgbClr val="FFFFFF"/>
    </a:accent3>
    <a:accent4>
      <a:srgbClr val="000000"/>
    </a:accent4>
    <a:accent5>
      <a:srgbClr val="C2B1AA"/>
    </a:accent5>
    <a:accent6>
      <a:srgbClr val="C28C73"/>
    </a:accent6>
    <a:hlink>
      <a:srgbClr val="F6F606"/>
    </a:hlink>
    <a:folHlink>
      <a:srgbClr val="E7ED03"/>
    </a:folHlink>
  </a:clrScheme>
</a:themeOverride>
</file>

<file path=docProps/app.xml><?xml version="1.0" encoding="utf-8"?>
<Properties xmlns="http://schemas.openxmlformats.org/officeDocument/2006/extended-properties" xmlns:vt="http://schemas.openxmlformats.org/officeDocument/2006/docPropsVTypes">
  <Template>D:\PPTs\05Ebbing\ebbing_gen.pot</Template>
  <TotalTime>15329</TotalTime>
  <Pages>29</Pages>
  <Words>3038</Words>
  <Application>Microsoft Office PowerPoint</Application>
  <PresentationFormat>On-screen Show (4:3)</PresentationFormat>
  <Paragraphs>386</Paragraphs>
  <Slides>43</Slides>
  <Notes>30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48" baseType="lpstr">
      <vt:lpstr>Times New Roman</vt:lpstr>
      <vt:lpstr>Arial</vt:lpstr>
      <vt:lpstr>Wingdings</vt:lpstr>
      <vt:lpstr>ebbing_gen</vt:lpstr>
      <vt:lpstr>Microsoft Equation 3.0</vt:lpstr>
      <vt:lpstr>Mass and Moles of a Substance</vt:lpstr>
      <vt:lpstr>Molecular Weight and Formula Weight</vt:lpstr>
      <vt:lpstr>Molecular Weight and Formula Weight</vt:lpstr>
      <vt:lpstr>Mass and Moles of a Substance</vt:lpstr>
      <vt:lpstr>Mass and Moles of a Substance</vt:lpstr>
      <vt:lpstr>Mass and Moles of a Substance</vt:lpstr>
      <vt:lpstr>Mass and Moles of a Substance</vt:lpstr>
      <vt:lpstr>Mass and Moles of a Substance</vt:lpstr>
      <vt:lpstr>Mass and Moles of a Substance</vt:lpstr>
      <vt:lpstr>Mass and Moles and Number of Molecules or Atoms</vt:lpstr>
      <vt:lpstr>How many atoms?</vt:lpstr>
      <vt:lpstr>Practice with Propane (C3H8)</vt:lpstr>
      <vt:lpstr>Practice with Propane (C3H8)</vt:lpstr>
      <vt:lpstr>Determining Chemical Formulas</vt:lpstr>
      <vt:lpstr>Mass Percentages from Formulas</vt:lpstr>
      <vt:lpstr>Percent Composition </vt:lpstr>
      <vt:lpstr>Determining Chemical Formulas</vt:lpstr>
      <vt:lpstr>Determining Chemical Formulas</vt:lpstr>
      <vt:lpstr>Determining Chemical Formulas</vt:lpstr>
      <vt:lpstr>Determining Chemical Formulas</vt:lpstr>
      <vt:lpstr>Determining Chemical Formulas</vt:lpstr>
      <vt:lpstr>Determining Chemical Formulas</vt:lpstr>
      <vt:lpstr>Determining Chemical Formulas</vt:lpstr>
      <vt:lpstr>Percent Composition </vt:lpstr>
      <vt:lpstr>Calculations with Chemical Formulas and Equations</vt:lpstr>
      <vt:lpstr>Problems for Lab 5 Report</vt:lpstr>
      <vt:lpstr>Problems for Lab 5 Report</vt:lpstr>
      <vt:lpstr>Problems for Lab 5 Report</vt:lpstr>
      <vt:lpstr>Stoichiometry: Quantitative Relations in Chemical Reactions</vt:lpstr>
      <vt:lpstr>Molar Interpretation of a Chemical Equation</vt:lpstr>
      <vt:lpstr>Molar Interpretation of a Chemical Equation</vt:lpstr>
      <vt:lpstr>Molar Interpretation of a Chemical Equation</vt:lpstr>
      <vt:lpstr>Mass Relationships in Chemical Equations</vt:lpstr>
      <vt:lpstr>Mass Relationships in Chemical Equations</vt:lpstr>
      <vt:lpstr>Limiting Reagent</vt:lpstr>
      <vt:lpstr>Limiting Reactant Links</vt:lpstr>
      <vt:lpstr>Limiting Reagent</vt:lpstr>
      <vt:lpstr>Limiting Reagent</vt:lpstr>
      <vt:lpstr>Theoretical and Percent Yield</vt:lpstr>
      <vt:lpstr>Theoretical and Percent Yield</vt:lpstr>
      <vt:lpstr>H2  +   I2      HI</vt:lpstr>
      <vt:lpstr>C3H8       +   O2     CO2  +   H2O</vt:lpstr>
      <vt:lpstr>C3H8   +   O2     CO2  +   H2O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Calculations with Chemical Formulas and Equations</dc:title>
  <dc:subject>Chapter 3</dc:subject>
  <dc:creator>Billy K. Cook</dc:creator>
  <cp:lastModifiedBy>WOOD Jeffery</cp:lastModifiedBy>
  <cp:revision>161</cp:revision>
  <cp:lastPrinted>2009-04-22T19:24:48Z</cp:lastPrinted>
  <dcterms:created xsi:type="dcterms:W3CDTF">1996-06-02T21:50:40Z</dcterms:created>
  <dcterms:modified xsi:type="dcterms:W3CDTF">2018-03-01T07:32:08Z</dcterms:modified>
</cp:coreProperties>
</file>