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8" r:id="rId6"/>
    <p:sldId id="269" r:id="rId7"/>
    <p:sldId id="266" r:id="rId8"/>
    <p:sldId id="264" r:id="rId9"/>
    <p:sldId id="265" r:id="rId10"/>
    <p:sldId id="267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C86-E3F2-48A7-BD85-8568A2ABF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5D340-AF47-44B8-BA42-C190F344A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EF6AE-A93B-433C-A20C-74BBD496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A8C1-1201-4CD7-B5E3-AE0BB53A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EDFE-2AD8-4661-8074-351EE7AB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87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B500-931A-4883-B915-95A664C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0E466-0ACF-4043-A259-C9DE69042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7404-0CFC-451F-9563-47BB0A4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BB1E-FD1F-4265-8201-6520C741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429A-BB92-4883-BCD1-5DA996B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41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F124C-3302-488C-8284-AE5D0D9F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421AC-0969-440C-AE61-01046CE3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0C59-4B5E-4609-AE2E-D1F3870F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E304-EA70-4F75-BF93-FB6988A6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0ABD-A04D-46EA-9CA9-FB22F1D2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62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4030-7529-4828-8466-655D426F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CAE6-5E74-4E36-B215-B6961A70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2B54-5818-407C-AC43-4AFB89CE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39D3-C2A4-4AB5-A465-86A8E00A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BE98-0F3A-4FD7-AD79-2E733C63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2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D519-1300-430E-8951-1C9CF373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11CB1-1C27-44A6-BC11-5C5DB81D6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0EF0-DFA1-486E-9DA0-8E0716F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7DAC-B95B-4C94-954C-D0177973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CCD6-6AA2-48A8-AF10-2E4269DA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7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484D-D736-478C-AC6D-AA3559A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7F96-3DAC-43F2-8CA3-93D390E6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15711-2CCA-4D9F-A9F5-F634890F5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ABD99-8076-4D54-9F20-24B8CE9D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EF60-4A83-450E-B141-9354DB2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5C6-75F8-4489-8917-ECC07BDB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5E38-63D6-4A7E-A092-7CB350C4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3C3B-C57F-4223-853D-132F4E984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1CDF-54E6-4346-9C71-D5169661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40BC8-278B-4296-B76D-A86842F9A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E67A9-DAD3-4F94-A563-2AF1788DB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5815B-905E-4DC8-871B-DC969F63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4878F-3FAF-4BC7-9764-6FF293D4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9D723-4A77-4954-BB94-2E71382E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C530-A2AD-43DA-8C0F-29558A71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EB8ED-C797-4259-AC23-713B8710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2D030-BD5B-401B-AEB8-C503E6C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D67F2-6DBA-4969-B5F2-B7882C6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156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6D7F5-37D2-42F4-BAAB-B90121A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D024F-0A5F-40EE-9C15-66ED181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FABC-0BA2-413F-BE8B-25AED22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5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CD50-9013-4E0D-8AC2-28F5907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64B6-0123-40CD-AFEF-0BC2EEA2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D56AA-5746-4FC0-84DC-E4D6B2A7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C26B-5535-4CA8-8DAE-91DEDB86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EA907-FA13-4AFC-9076-F236E670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0387-F922-4527-9CD4-A6AB28C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86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8360-F92A-46D4-80F7-45196C50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93F0C-86C5-4838-9C56-3E42979B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E64C-01B4-4D8C-875B-4DBE2413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E6541-92FC-4737-85F6-3612E43A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F870-425D-426E-B7F2-D74837CC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7703B-080F-4CAF-A84D-D3FD8C8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3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395BF-549F-46BB-BA4E-B790932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DF61-1132-49A6-943F-B9B6310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D9A4-2B58-4A40-BFD7-1F85B923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4BA9-B4D2-4896-A238-8276DAE62F06}" type="datetimeFigureOut">
              <a:rPr lang="en-AU" smtClean="0"/>
              <a:t>4/05/2020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54D6-C63D-4E93-9240-3681181A5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5D04-CF39-4546-ACEA-53FBE5C4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09B6-258F-4169-B087-10BC39F7B1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67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42E5-4D6D-4E65-8F61-10BE406EE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Solubility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FD78F-082E-4574-936E-DE6ADA04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Term 2 Weeks 1-2</a:t>
            </a:r>
          </a:p>
        </p:txBody>
      </p:sp>
    </p:spTree>
    <p:extLst>
      <p:ext uri="{BB962C8B-B14F-4D97-AF65-F5344CB8AC3E}">
        <p14:creationId xmlns:p14="http://schemas.microsoft.com/office/powerpoint/2010/main" val="295765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5B84-F0E0-4BE4-A263-8DE2976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Gas Chromatography (GC)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4678-9966-416A-8C93-BB768EB9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5979" cy="4351338"/>
          </a:xfrm>
        </p:spPr>
        <p:txBody>
          <a:bodyPr/>
          <a:lstStyle/>
          <a:p>
            <a:r>
              <a:rPr lang="en-AU" dirty="0"/>
              <a:t>Identify concentrations in complex mixtures</a:t>
            </a:r>
          </a:p>
          <a:p>
            <a:endParaRPr lang="en-AU" dirty="0"/>
          </a:p>
          <a:p>
            <a:r>
              <a:rPr lang="en-AU" dirty="0"/>
              <a:t>Mobile phase is an inert carrier gas (He, N</a:t>
            </a:r>
            <a:r>
              <a:rPr lang="en-AU" baseline="-25000" dirty="0"/>
              <a:t>2</a:t>
            </a:r>
            <a:r>
              <a:rPr lang="en-AU" dirty="0"/>
              <a:t>)</a:t>
            </a:r>
          </a:p>
          <a:p>
            <a:r>
              <a:rPr lang="en-AU" dirty="0"/>
              <a:t>Stationary phase – viscous liquid coated on silica (SiO</a:t>
            </a:r>
            <a:r>
              <a:rPr lang="en-AU" baseline="-25000" dirty="0"/>
              <a:t>2</a:t>
            </a:r>
            <a:r>
              <a:rPr lang="en-AU" dirty="0"/>
              <a:t>)</a:t>
            </a:r>
          </a:p>
          <a:p>
            <a:r>
              <a:rPr lang="en-AU" dirty="0"/>
              <a:t>Stationary phase particles packed into a small column (2-5 mm width, 1.5-10 m long)</a:t>
            </a:r>
          </a:p>
          <a:p>
            <a:endParaRPr lang="en-AU" dirty="0"/>
          </a:p>
          <a:p>
            <a:r>
              <a:rPr lang="en-AU" dirty="0"/>
              <a:t>Compounds are retained based on volatility.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E5C20-05EB-4216-A3C4-EC8D4F410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4845" r="69308" b="11367"/>
          <a:stretch/>
        </p:blipFill>
        <p:spPr>
          <a:xfrm>
            <a:off x="7934179" y="681037"/>
            <a:ext cx="3657599" cy="55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35C-C6F5-425F-B9EB-659E39C7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6912-7734-497F-BF52-91AC7811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 volatility (weak intermolecular forces) are eluted first as they prefer the mobile phase.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FB0C9-42B4-4109-8C7B-E3D815F2C1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0" t="38764" r="34692" b="26553"/>
          <a:stretch/>
        </p:blipFill>
        <p:spPr>
          <a:xfrm>
            <a:off x="2069730" y="3204870"/>
            <a:ext cx="8052539" cy="31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8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5319-49D1-475A-93F2-A5CBE736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Performance Liquid Chromatography (HPLC)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2A3B-9D75-4745-BDA6-173C00E8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GC can be used for low boiling point mixtures but not high boiling point/ temperature sensitive. Compounds with a molecular weight greater than 300 g mol</a:t>
            </a:r>
            <a:r>
              <a:rPr lang="en-AU" baseline="30000" dirty="0"/>
              <a:t>-1</a:t>
            </a:r>
            <a:r>
              <a:rPr lang="en-AU" dirty="0"/>
              <a:t> cannot typically be analysed.</a:t>
            </a:r>
          </a:p>
          <a:p>
            <a:endParaRPr lang="en-AU" dirty="0"/>
          </a:p>
          <a:p>
            <a:r>
              <a:rPr lang="en-AU" dirty="0"/>
              <a:t>Stationary phase – SiO</a:t>
            </a:r>
            <a:r>
              <a:rPr lang="en-AU" baseline="-25000" dirty="0"/>
              <a:t>2</a:t>
            </a:r>
            <a:r>
              <a:rPr lang="en-AU" dirty="0"/>
              <a:t> packing in column 3-5 mm width, 10-30 cm length. POLAR</a:t>
            </a:r>
          </a:p>
          <a:p>
            <a:endParaRPr lang="en-AU" dirty="0"/>
          </a:p>
          <a:p>
            <a:r>
              <a:rPr lang="en-AU" dirty="0"/>
              <a:t>Mobile phase – non-polar solvent</a:t>
            </a:r>
          </a:p>
          <a:p>
            <a:endParaRPr lang="en-AU" dirty="0"/>
          </a:p>
          <a:p>
            <a:r>
              <a:rPr lang="en-AU" dirty="0"/>
              <a:t>Retention based on polarity.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26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4E6A-9154-47E8-BBC6-20D053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9841-1BFE-4F85-8E6B-279FA80E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4A4FA-8896-459F-9FCA-4A42E136F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5" t="36520" r="13750" b="33120"/>
          <a:stretch/>
        </p:blipFill>
        <p:spPr>
          <a:xfrm>
            <a:off x="1649008" y="2377441"/>
            <a:ext cx="8893983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0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095C-2210-41EC-9602-AF5E02CA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HPLC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698E-3020-46B2-9D58-BDF95DEA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0DDA0-722F-4DD3-8DA0-354D333FF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" t="36520" b="21217"/>
          <a:stretch/>
        </p:blipFill>
        <p:spPr>
          <a:xfrm>
            <a:off x="175846" y="2082957"/>
            <a:ext cx="11840308" cy="28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D5CF-AFD9-4E0A-B57F-40B75F8D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Chromatography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CF72-04CD-4C38-B8E3-7C76330D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Stationary vs Mobile phases</a:t>
            </a:r>
          </a:p>
          <a:p>
            <a:endParaRPr lang="en-AU" dirty="0"/>
          </a:p>
          <a:p>
            <a:r>
              <a:rPr lang="en-AU" dirty="0"/>
              <a:t>Separation of mixtures using differential polarities</a:t>
            </a:r>
          </a:p>
          <a:p>
            <a:endParaRPr lang="en-AU" dirty="0"/>
          </a:p>
          <a:p>
            <a:r>
              <a:rPr lang="en-AU" dirty="0"/>
              <a:t>Techniques: </a:t>
            </a:r>
          </a:p>
          <a:p>
            <a:pPr lvl="1"/>
            <a:r>
              <a:rPr lang="en-AU" dirty="0"/>
              <a:t>Paper chromatography</a:t>
            </a:r>
          </a:p>
          <a:p>
            <a:pPr lvl="1"/>
            <a:r>
              <a:rPr lang="en-AU" dirty="0"/>
              <a:t>Thin Layer Chromatography (TLC)</a:t>
            </a:r>
          </a:p>
          <a:p>
            <a:pPr lvl="1"/>
            <a:r>
              <a:rPr lang="en-AU" dirty="0"/>
              <a:t>Gas Chromatography (GC)</a:t>
            </a:r>
          </a:p>
          <a:p>
            <a:pPr lvl="1"/>
            <a:r>
              <a:rPr lang="en-AU" dirty="0"/>
              <a:t>High Performance Liquid Chromatography (HPLC) </a:t>
            </a:r>
          </a:p>
        </p:txBody>
      </p:sp>
    </p:spTree>
    <p:extLst>
      <p:ext uri="{BB962C8B-B14F-4D97-AF65-F5344CB8AC3E}">
        <p14:creationId xmlns:p14="http://schemas.microsoft.com/office/powerpoint/2010/main" val="10874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098B-24AF-42B9-812D-D4BAF44E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Chromatography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1B05-7AB8-4EB5-92D1-3BF449B9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Solute dissolves in solvent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Chemicals will adsorb to a surface (stationary phase) and desorb into a solvent (mobile phase) at different rates.</a:t>
            </a:r>
          </a:p>
          <a:p>
            <a:endParaRPr lang="en-AU" dirty="0"/>
          </a:p>
          <a:p>
            <a:r>
              <a:rPr lang="en-AU" dirty="0"/>
              <a:t>“Like dissolves Like”, “like likes like</a:t>
            </a:r>
            <a:r>
              <a:rPr lang="en-AU" dirty="0" smtClean="0"/>
              <a:t>” – use for reference NOT for explanation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70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2C47-79D6-4193-9EE2-C579CAC1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Paper and Thin Layer Chromatography (TLC)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3946-ABF1-48FD-95BA-C067BF68A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4120" cy="4351338"/>
          </a:xfrm>
        </p:spPr>
        <p:txBody>
          <a:bodyPr>
            <a:normAutofit/>
          </a:bodyPr>
          <a:lstStyle/>
          <a:p>
            <a:r>
              <a:rPr lang="en-AU" dirty="0"/>
              <a:t>Paper stationary phase is water bound to cellulose thus very polar.</a:t>
            </a:r>
          </a:p>
          <a:p>
            <a:endParaRPr lang="en-AU" dirty="0"/>
          </a:p>
          <a:p>
            <a:r>
              <a:rPr lang="en-AU" dirty="0"/>
              <a:t>TLC stationary phase is silica thus very polar.</a:t>
            </a:r>
          </a:p>
          <a:p>
            <a:endParaRPr lang="en-AU" dirty="0"/>
          </a:p>
          <a:p>
            <a:r>
              <a:rPr lang="en-AU" dirty="0"/>
              <a:t>Retention factor (</a:t>
            </a:r>
            <a:r>
              <a:rPr lang="en-AU" dirty="0" err="1"/>
              <a:t>Rf</a:t>
            </a:r>
            <a:r>
              <a:rPr lang="en-AU" dirty="0"/>
              <a:t>) = solute / solvent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93BD7-A346-404C-B998-71DE086F0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32402" r="65269" b="32915"/>
          <a:stretch/>
        </p:blipFill>
        <p:spPr>
          <a:xfrm>
            <a:off x="7357403" y="1943625"/>
            <a:ext cx="4164037" cy="41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CC6-A151-45BB-85CD-B380FCA1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4803-5024-46E2-9E1A-53FB6DDB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98449-0DB0-4138-84FD-174FC693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9" t="29322" r="53756" b="32916"/>
          <a:stretch/>
        </p:blipFill>
        <p:spPr>
          <a:xfrm>
            <a:off x="2168729" y="1332100"/>
            <a:ext cx="7854542" cy="44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4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CC6-A151-45BB-85CD-B380FCA1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</a:t>
            </a:r>
            <a:r>
              <a:rPr lang="en-AU" dirty="0" smtClean="0"/>
              <a:t>retention factor (</a:t>
            </a:r>
            <a:r>
              <a:rPr lang="en-AU" dirty="0" err="1" smtClean="0"/>
              <a:t>Rf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4803-5024-46E2-9E1A-53FB6DDB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98449-0DB0-4138-84FD-174FC693C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9" t="29322" r="22461" b="32916"/>
          <a:stretch/>
        </p:blipFill>
        <p:spPr>
          <a:xfrm>
            <a:off x="787434" y="1690688"/>
            <a:ext cx="10617132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367-9CC9-4396-9EB8-592BB0E7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B085-5599-4942-8F60-B6AFFC33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ADFC-7A8A-409F-95B7-2C70119DF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9" t="19883" r="18885" b="5303"/>
          <a:stretch/>
        </p:blipFill>
        <p:spPr>
          <a:xfrm>
            <a:off x="1603716" y="365124"/>
            <a:ext cx="9228307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F672-1934-4BA2-9B75-18CFF9B3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Column chromatography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D8F7-12E8-4ACB-83AD-AF2C87D8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45812" cy="4351338"/>
          </a:xfrm>
        </p:spPr>
        <p:txBody>
          <a:bodyPr>
            <a:normAutofit/>
          </a:bodyPr>
          <a:lstStyle/>
          <a:p>
            <a:r>
              <a:rPr lang="en-AU" sz="2400" dirty="0"/>
              <a:t>Stationary phase of silica gel (SiO</a:t>
            </a:r>
            <a:r>
              <a:rPr lang="en-AU" sz="2400" baseline="-25000" dirty="0"/>
              <a:t>2</a:t>
            </a:r>
            <a:r>
              <a:rPr lang="en-AU" sz="2400" dirty="0"/>
              <a:t>) or Alumina (Al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3</a:t>
            </a:r>
            <a:r>
              <a:rPr lang="en-AU" sz="2400" dirty="0"/>
              <a:t>) – polar</a:t>
            </a:r>
          </a:p>
          <a:p>
            <a:endParaRPr lang="en-AU" sz="2400" dirty="0"/>
          </a:p>
          <a:p>
            <a:r>
              <a:rPr lang="en-AU" sz="2400" dirty="0"/>
              <a:t>Separate components which retain to the stationary phase </a:t>
            </a:r>
            <a:r>
              <a:rPr lang="en-AU" sz="2400" dirty="0" smtClean="0"/>
              <a:t>differently</a:t>
            </a:r>
          </a:p>
          <a:p>
            <a:r>
              <a:rPr lang="en-AU" sz="2400" dirty="0" smtClean="0"/>
              <a:t>Gravity moves solvent downwards.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 err="1"/>
              <a:t>Eg.</a:t>
            </a:r>
            <a:r>
              <a:rPr lang="en-AU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B8B87-7875-4AEA-98B2-BE99AFA76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2" t="28708" r="5846" b="13007"/>
          <a:stretch/>
        </p:blipFill>
        <p:spPr>
          <a:xfrm>
            <a:off x="7948246" y="630651"/>
            <a:ext cx="3880627" cy="5862224"/>
          </a:xfrm>
          <a:prstGeom prst="rect">
            <a:avLst/>
          </a:prstGeom>
        </p:spPr>
      </p:pic>
      <p:pic>
        <p:nvPicPr>
          <p:cNvPr id="1028" name="Picture 4" descr="Image result for lycopene">
            <a:extLst>
              <a:ext uri="{FF2B5EF4-FFF2-40B4-BE49-F238E27FC236}">
                <a16:creationId xmlns:a16="http://schemas.microsoft.com/office/drawing/2014/main" id="{7AC82246-CBA3-4CA6-AD53-D0D1A99D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66" y="4351390"/>
            <a:ext cx="4304715" cy="2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4BCA-E290-493E-9FFF-C310ADEF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459D-E0FF-42B8-BFCC-FBD7A69C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30AC734-6DBE-4357-97DF-347FD7441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58" y="465992"/>
            <a:ext cx="3722964" cy="592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ycopene">
            <a:extLst>
              <a:ext uri="{FF2B5EF4-FFF2-40B4-BE49-F238E27FC236}">
                <a16:creationId xmlns:a16="http://schemas.microsoft.com/office/drawing/2014/main" id="{BEF31EEE-9566-48C2-9EDC-836AE127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5" y="1610581"/>
            <a:ext cx="6662158" cy="34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37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Solubility</vt:lpstr>
      <vt:lpstr>Chromatography</vt:lpstr>
      <vt:lpstr>Chromatography</vt:lpstr>
      <vt:lpstr>Paper and Thin Layer Chromatography (TLC)</vt:lpstr>
      <vt:lpstr>PowerPoint Presentation</vt:lpstr>
      <vt:lpstr>Calculating retention factor (Rf)</vt:lpstr>
      <vt:lpstr>PowerPoint Presentation</vt:lpstr>
      <vt:lpstr>Column chromatography</vt:lpstr>
      <vt:lpstr>PowerPoint Presentation</vt:lpstr>
      <vt:lpstr>Gas Chromatography (GC)</vt:lpstr>
      <vt:lpstr>GC</vt:lpstr>
      <vt:lpstr>High Performance Liquid Chromatography (HPLC)</vt:lpstr>
      <vt:lpstr>HPLC</vt:lpstr>
      <vt:lpstr>HPLC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Solubility</dc:title>
  <dc:creator>Brodie Reid</dc:creator>
  <cp:lastModifiedBy>REID Brodie [Perth Modern School]</cp:lastModifiedBy>
  <cp:revision>15</cp:revision>
  <dcterms:created xsi:type="dcterms:W3CDTF">2018-04-29T11:09:44Z</dcterms:created>
  <dcterms:modified xsi:type="dcterms:W3CDTF">2020-05-04T00:36:53Z</dcterms:modified>
</cp:coreProperties>
</file>