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99" r:id="rId16"/>
    <p:sldId id="298" r:id="rId17"/>
    <p:sldId id="271" r:id="rId18"/>
    <p:sldId id="272" r:id="rId19"/>
    <p:sldId id="273" r:id="rId20"/>
    <p:sldId id="297"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60" y="11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FFD2FE35-D89B-4BC8-BB5A-4411E0B3C10A}" type="datetimeFigureOut">
              <a:rPr lang="en-AU" smtClean="0"/>
              <a:t>22/07/2020</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1576E6E0-8DAB-41C6-86E2-22B82EB8EBA7}" type="slidenum">
              <a:rPr lang="en-AU" smtClean="0"/>
              <a:t>‹#›</a:t>
            </a:fld>
            <a:endParaRPr lang="en-AU"/>
          </a:p>
        </p:txBody>
      </p:sp>
    </p:spTree>
    <p:extLst>
      <p:ext uri="{BB962C8B-B14F-4D97-AF65-F5344CB8AC3E}">
        <p14:creationId xmlns:p14="http://schemas.microsoft.com/office/powerpoint/2010/main" val="262560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38DA3B48-EEC0-4E21-8E90-C6DD3CF48A32}" type="datetimeFigureOut">
              <a:rPr lang="en-AU" smtClean="0"/>
              <a:t>22/07/2020</a:t>
            </a:fld>
            <a:endParaRPr lang="en-AU"/>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6D2791AE-CC85-495B-8F2E-3136B3F7976B}" type="slidenum">
              <a:rPr lang="en-AU" smtClean="0"/>
              <a:t>‹#›</a:t>
            </a:fld>
            <a:endParaRPr lang="en-AU"/>
          </a:p>
        </p:txBody>
      </p:sp>
    </p:spTree>
    <p:extLst>
      <p:ext uri="{BB962C8B-B14F-4D97-AF65-F5344CB8AC3E}">
        <p14:creationId xmlns:p14="http://schemas.microsoft.com/office/powerpoint/2010/main" val="105189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6</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17</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18</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19</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21</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22</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23</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24</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25</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26</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27</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7</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28</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29</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30</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31</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32</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33</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34</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35</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36</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37</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8</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38</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39</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40</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41</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42</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43</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9</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10</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11</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12</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13</a:t>
            </a:fld>
            <a:endParaRPr lang="en-AU"/>
          </a:p>
        </p:txBody>
      </p:sp>
    </p:spTree>
    <p:extLst>
      <p:ext uri="{BB962C8B-B14F-4D97-AF65-F5344CB8AC3E}">
        <p14:creationId xmlns:p14="http://schemas.microsoft.com/office/powerpoint/2010/main" val="2463099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2791AE-CC85-495B-8F2E-3136B3F7976B}" type="slidenum">
              <a:rPr lang="en-AU" smtClean="0"/>
              <a:t>14</a:t>
            </a:fld>
            <a:endParaRPr lang="en-AU"/>
          </a:p>
        </p:txBody>
      </p:sp>
    </p:spTree>
    <p:extLst>
      <p:ext uri="{BB962C8B-B14F-4D97-AF65-F5344CB8AC3E}">
        <p14:creationId xmlns:p14="http://schemas.microsoft.com/office/powerpoint/2010/main" val="246309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6E907A71-7954-4C5E-A8D5-641CEF2D9386}" type="datetimeFigureOut">
              <a:rPr lang="en-AU" smtClean="0"/>
              <a:t>22/07/2020</a:t>
            </a:fld>
            <a:endParaRPr lang="en-AU"/>
          </a:p>
        </p:txBody>
      </p:sp>
      <p:sp>
        <p:nvSpPr>
          <p:cNvPr id="2" name="Footer Placeholder 1"/>
          <p:cNvSpPr>
            <a:spLocks noGrp="1"/>
          </p:cNvSpPr>
          <p:nvPr>
            <p:ph type="ftr" sz="quarter" idx="11"/>
          </p:nvPr>
        </p:nvSpPr>
        <p:spPr/>
        <p:txBody>
          <a:bodyPr/>
          <a:lstStyle/>
          <a:p>
            <a:endParaRPr lang="en-AU"/>
          </a:p>
        </p:txBody>
      </p:sp>
      <p:sp>
        <p:nvSpPr>
          <p:cNvPr id="15" name="Slide Number Placeholder 14"/>
          <p:cNvSpPr>
            <a:spLocks noGrp="1"/>
          </p:cNvSpPr>
          <p:nvPr>
            <p:ph type="sldNum" sz="quarter" idx="12"/>
          </p:nvPr>
        </p:nvSpPr>
        <p:spPr>
          <a:xfrm>
            <a:off x="8229600" y="6473952"/>
            <a:ext cx="758952" cy="246888"/>
          </a:xfrm>
        </p:spPr>
        <p:txBody>
          <a:bodyPr/>
          <a:lstStyle/>
          <a:p>
            <a:fld id="{068E95A6-8060-4193-9B91-FBCA13867F8C}"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907A71-7954-4C5E-A8D5-641CEF2D9386}" type="datetimeFigureOut">
              <a:rPr lang="en-AU" smtClean="0"/>
              <a:t>22/07/2020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8E95A6-8060-4193-9B91-FBCA13867F8C}"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907A71-7954-4C5E-A8D5-641CEF2D9386}" type="datetimeFigureOut">
              <a:rPr lang="en-AU" smtClean="0"/>
              <a:t>22/07/2020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8E95A6-8060-4193-9B91-FBCA13867F8C}"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dirty="0"/>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6E907A71-7954-4C5E-A8D5-641CEF2D9386}" type="datetimeFigureOut">
              <a:rPr lang="en-AU" smtClean="0"/>
              <a:t>22/07/2020</a:t>
            </a:fld>
            <a:endParaRPr lang="en-AU"/>
          </a:p>
        </p:txBody>
      </p:sp>
      <p:sp>
        <p:nvSpPr>
          <p:cNvPr id="19" name="Footer Placeholder 18"/>
          <p:cNvSpPr>
            <a:spLocks noGrp="1"/>
          </p:cNvSpPr>
          <p:nvPr>
            <p:ph type="ftr" sz="quarter" idx="11"/>
          </p:nvPr>
        </p:nvSpPr>
        <p:spPr>
          <a:xfrm>
            <a:off x="3581400" y="76200"/>
            <a:ext cx="2895600" cy="288925"/>
          </a:xfrm>
        </p:spPr>
        <p:txBody>
          <a:bodyPr/>
          <a:lstStyle/>
          <a:p>
            <a:endParaRPr lang="en-AU" dirty="0"/>
          </a:p>
        </p:txBody>
      </p:sp>
      <p:sp>
        <p:nvSpPr>
          <p:cNvPr id="16" name="Slide Number Placeholder 15"/>
          <p:cNvSpPr>
            <a:spLocks noGrp="1"/>
          </p:cNvSpPr>
          <p:nvPr>
            <p:ph type="sldNum" sz="quarter" idx="12"/>
          </p:nvPr>
        </p:nvSpPr>
        <p:spPr>
          <a:xfrm>
            <a:off x="8229600" y="6473952"/>
            <a:ext cx="758952" cy="246888"/>
          </a:xfrm>
        </p:spPr>
        <p:txBody>
          <a:bodyPr/>
          <a:lstStyle/>
          <a:p>
            <a:fld id="{068E95A6-8060-4193-9B91-FBCA13867F8C}"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6E907A71-7954-4C5E-A8D5-641CEF2D9386}" type="datetimeFigureOut">
              <a:rPr lang="en-AU" smtClean="0"/>
              <a:t>22/07/2020</a:t>
            </a:fld>
            <a:endParaRPr lang="en-AU"/>
          </a:p>
        </p:txBody>
      </p:sp>
      <p:sp>
        <p:nvSpPr>
          <p:cNvPr id="11" name="Footer Placeholder 10"/>
          <p:cNvSpPr>
            <a:spLocks noGrp="1"/>
          </p:cNvSpPr>
          <p:nvPr>
            <p:ph type="ftr" sz="quarter" idx="11"/>
          </p:nvPr>
        </p:nvSpPr>
        <p:spPr/>
        <p:txBody>
          <a:bodyPr/>
          <a:lstStyle/>
          <a:p>
            <a:endParaRPr lang="en-AU"/>
          </a:p>
        </p:txBody>
      </p:sp>
      <p:sp>
        <p:nvSpPr>
          <p:cNvPr id="16" name="Slide Number Placeholder 15"/>
          <p:cNvSpPr>
            <a:spLocks noGrp="1"/>
          </p:cNvSpPr>
          <p:nvPr>
            <p:ph type="sldNum" sz="quarter" idx="12"/>
          </p:nvPr>
        </p:nvSpPr>
        <p:spPr/>
        <p:txBody>
          <a:bodyPr/>
          <a:lstStyle/>
          <a:p>
            <a:fld id="{068E95A6-8060-4193-9B91-FBCA13867F8C}" type="slidenum">
              <a:rPr lang="en-AU" smtClean="0"/>
              <a:t>‹#›</a:t>
            </a:fld>
            <a:endParaRPr lang="en-AU"/>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6E907A71-7954-4C5E-A8D5-641CEF2D9386}" type="datetimeFigureOut">
              <a:rPr lang="en-AU" smtClean="0"/>
              <a:t>22/07/2020</a:t>
            </a:fld>
            <a:endParaRPr lang="en-AU"/>
          </a:p>
        </p:txBody>
      </p:sp>
      <p:sp>
        <p:nvSpPr>
          <p:cNvPr id="10" name="Footer Placeholder 9"/>
          <p:cNvSpPr>
            <a:spLocks noGrp="1"/>
          </p:cNvSpPr>
          <p:nvPr>
            <p:ph type="ftr" sz="quarter" idx="11"/>
          </p:nvPr>
        </p:nvSpPr>
        <p:spPr/>
        <p:txBody>
          <a:bodyPr/>
          <a:lstStyle/>
          <a:p>
            <a:endParaRPr lang="en-AU"/>
          </a:p>
        </p:txBody>
      </p:sp>
      <p:sp>
        <p:nvSpPr>
          <p:cNvPr id="31" name="Slide Number Placeholder 30"/>
          <p:cNvSpPr>
            <a:spLocks noGrp="1"/>
          </p:cNvSpPr>
          <p:nvPr>
            <p:ph type="sldNum" sz="quarter" idx="12"/>
          </p:nvPr>
        </p:nvSpPr>
        <p:spPr/>
        <p:txBody>
          <a:bodyPr/>
          <a:lstStyle/>
          <a:p>
            <a:fld id="{068E95A6-8060-4193-9B91-FBCA13867F8C}"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6E907A71-7954-4C5E-A8D5-641CEF2D9386}" type="datetimeFigureOut">
              <a:rPr lang="en-AU" smtClean="0"/>
              <a:t>22/07/2020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8229600" y="6477000"/>
            <a:ext cx="762000" cy="246888"/>
          </a:xfrm>
        </p:spPr>
        <p:txBody>
          <a:bodyPr/>
          <a:lstStyle/>
          <a:p>
            <a:fld id="{068E95A6-8060-4193-9B91-FBCA13867F8C}" type="slidenum">
              <a:rPr lang="en-AU" smtClean="0"/>
              <a:t>‹#›</a:t>
            </a:fld>
            <a:endParaRPr lang="en-AU"/>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6E907A71-7954-4C5E-A8D5-641CEF2D9386}" type="datetimeFigureOut">
              <a:rPr lang="en-AU" smtClean="0"/>
              <a:t>22/07/2020</a:t>
            </a:fld>
            <a:endParaRPr lang="en-AU"/>
          </a:p>
        </p:txBody>
      </p:sp>
      <p:sp>
        <p:nvSpPr>
          <p:cNvPr id="21" name="Footer Placeholder 20"/>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8E95A6-8060-4193-9B91-FBCA13867F8C}"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907A71-7954-4C5E-A8D5-641CEF2D9386}" type="datetimeFigureOut">
              <a:rPr lang="en-AU" smtClean="0"/>
              <a:t>22/07/2020</a:t>
            </a:fld>
            <a:endParaRPr lang="en-AU"/>
          </a:p>
        </p:txBody>
      </p:sp>
      <p:sp>
        <p:nvSpPr>
          <p:cNvPr id="24" name="Footer Placeholder 23"/>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8E95A6-8060-4193-9B91-FBCA13867F8C}"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6E907A71-7954-4C5E-A8D5-641CEF2D9386}" type="datetimeFigureOut">
              <a:rPr lang="en-AU" smtClean="0"/>
              <a:t>22/07/2020</a:t>
            </a:fld>
            <a:endParaRPr lang="en-AU"/>
          </a:p>
        </p:txBody>
      </p:sp>
      <p:sp>
        <p:nvSpPr>
          <p:cNvPr id="29" name="Footer Placeholder 28"/>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8E95A6-8060-4193-9B91-FBCA13867F8C}"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6E907A71-7954-4C5E-A8D5-641CEF2D9386}" type="datetimeFigureOut">
              <a:rPr lang="en-AU" smtClean="0"/>
              <a:t>22/07/2020</a:t>
            </a:fld>
            <a:endParaRPr lang="en-AU"/>
          </a:p>
        </p:txBody>
      </p:sp>
      <p:sp>
        <p:nvSpPr>
          <p:cNvPr id="5" name="Footer Placeholder 4"/>
          <p:cNvSpPr>
            <a:spLocks noGrp="1"/>
          </p:cNvSpPr>
          <p:nvPr>
            <p:ph type="ftr" sz="quarter" idx="11"/>
          </p:nvPr>
        </p:nvSpPr>
        <p:spPr/>
        <p:txBody>
          <a:bodyPr/>
          <a:lstStyle/>
          <a:p>
            <a:endParaRPr lang="en-AU"/>
          </a:p>
        </p:txBody>
      </p:sp>
      <p:sp>
        <p:nvSpPr>
          <p:cNvPr id="31" name="Slide Number Placeholder 30"/>
          <p:cNvSpPr>
            <a:spLocks noGrp="1"/>
          </p:cNvSpPr>
          <p:nvPr>
            <p:ph type="sldNum" sz="quarter" idx="12"/>
          </p:nvPr>
        </p:nvSpPr>
        <p:spPr/>
        <p:txBody>
          <a:bodyPr/>
          <a:lstStyle/>
          <a:p>
            <a:fld id="{068E95A6-8060-4193-9B91-FBCA13867F8C}" type="slidenum">
              <a:rPr lang="en-AU" smtClean="0"/>
              <a:t>‹#›</a:t>
            </a:fld>
            <a:endParaRPr lang="en-AU"/>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E907A71-7954-4C5E-A8D5-641CEF2D9386}" type="datetimeFigureOut">
              <a:rPr lang="en-AU" smtClean="0"/>
              <a:t>22/07/2020</a:t>
            </a:fld>
            <a:endParaRPr lang="en-AU"/>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AU"/>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68E95A6-8060-4193-9B91-FBCA13867F8C}" type="slidenum">
              <a:rPr lang="en-AU" smtClean="0"/>
              <a:t>‹#›</a:t>
            </a:fld>
            <a:endParaRPr lang="en-AU"/>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8fWfErpNX90" TargetMode="External"/><Relationship Id="rId2" Type="http://schemas.openxmlformats.org/officeDocument/2006/relationships/hyperlink" Target="https://www.youtube.com/watch?v=KFPvdNbftO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2" y="188640"/>
            <a:ext cx="9144000" cy="838200"/>
          </a:xfrm>
        </p:spPr>
        <p:txBody>
          <a:bodyPr>
            <a:noAutofit/>
          </a:bodyPr>
          <a:lstStyle/>
          <a:p>
            <a:pPr algn="ctr"/>
            <a:r>
              <a:rPr lang="en-AU" sz="3200" b="1"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63500">
                    <a:schemeClr val="accent6">
                      <a:satMod val="175000"/>
                      <a:alpha val="40000"/>
                    </a:schemeClr>
                  </a:glow>
                </a:effectLst>
              </a:rPr>
              <a:t>LEWIS STRUCTURES (ELECTRON DOT DIAGRAMS)</a:t>
            </a:r>
          </a:p>
        </p:txBody>
      </p:sp>
      <p:sp>
        <p:nvSpPr>
          <p:cNvPr id="3" name="Content Placeholder 2"/>
          <p:cNvSpPr>
            <a:spLocks noGrp="1"/>
          </p:cNvSpPr>
          <p:nvPr>
            <p:ph idx="1"/>
          </p:nvPr>
        </p:nvSpPr>
        <p:spPr>
          <a:xfrm>
            <a:off x="0" y="1196752"/>
            <a:ext cx="9144000" cy="5661248"/>
          </a:xfrm>
        </p:spPr>
        <p:txBody>
          <a:bodyPr/>
          <a:lstStyle/>
          <a:p>
            <a:pPr marL="0" indent="0">
              <a:buNone/>
            </a:pPr>
            <a:r>
              <a:rPr lang="en-AU" b="1" dirty="0">
                <a:solidFill>
                  <a:schemeClr val="accent2"/>
                </a:solidFill>
              </a:rPr>
              <a:t>Lewis Structures</a:t>
            </a:r>
            <a:r>
              <a:rPr lang="en-AU" b="1" dirty="0"/>
              <a:t>: </a:t>
            </a:r>
            <a:r>
              <a:rPr lang="en-AU" sz="2800" b="1" dirty="0"/>
              <a:t>valence electrons in an atom, molecule or ion are shown as a dot or cross (a line can be used to represent a pair of electrons but this is usually reserved for molecules or polyatomic ions). </a:t>
            </a:r>
          </a:p>
          <a:p>
            <a:pPr marL="0" indent="0">
              <a:buNone/>
            </a:pPr>
            <a:r>
              <a:rPr lang="en-AU" sz="2800" b="1" dirty="0"/>
              <a:t>Examples:</a:t>
            </a:r>
          </a:p>
          <a:p>
            <a:pPr>
              <a:buClr>
                <a:schemeClr val="tx2"/>
              </a:buClr>
              <a:buSzPct val="100000"/>
              <a:buFont typeface="Wingdings" panose="05000000000000000000" pitchFamily="2" charset="2"/>
              <a:buChar char="Ø"/>
            </a:pPr>
            <a:r>
              <a:rPr lang="en-AU" sz="2800" b="1" dirty="0"/>
              <a:t>Atoms</a:t>
            </a:r>
          </a:p>
          <a:p>
            <a:pPr marL="0" indent="0">
              <a:buClr>
                <a:schemeClr val="tx2"/>
              </a:buClr>
              <a:buSzPct val="100000"/>
              <a:buNone/>
            </a:pPr>
            <a:r>
              <a:rPr lang="en-AU" sz="2800" b="1" dirty="0"/>
              <a:t>hydrogen                aluminium                bromine </a:t>
            </a:r>
          </a:p>
          <a:p>
            <a:pPr marL="0" indent="0">
              <a:buNone/>
            </a:pPr>
            <a:endParaRPr lang="en-AU" dirty="0"/>
          </a:p>
          <a:p>
            <a:pPr>
              <a:buClr>
                <a:schemeClr val="tx2"/>
              </a:buClr>
              <a:buSzPct val="100000"/>
              <a:buFont typeface="Wingdings" panose="05000000000000000000" pitchFamily="2" charset="2"/>
              <a:buChar char="Ø"/>
            </a:pPr>
            <a:r>
              <a:rPr lang="en-AU" sz="2800" b="1" dirty="0"/>
              <a:t>Monatomic ions</a:t>
            </a:r>
          </a:p>
          <a:p>
            <a:pPr marL="0" indent="0">
              <a:buClr>
                <a:schemeClr val="tx2"/>
              </a:buClr>
              <a:buSzPct val="100000"/>
              <a:buNone/>
            </a:pPr>
            <a:r>
              <a:rPr lang="en-AU" sz="2800" b="1" dirty="0"/>
              <a:t>sodium           strontium           phosphide           iodide</a:t>
            </a:r>
          </a:p>
          <a:p>
            <a:pPr>
              <a:buClr>
                <a:schemeClr val="tx2"/>
              </a:buClr>
              <a:buSzPct val="100000"/>
              <a:buFont typeface="Wingdings" panose="05000000000000000000" pitchFamily="2" charset="2"/>
              <a:buChar char="Ø"/>
            </a:pPr>
            <a:endParaRPr lang="en-AU" b="1" dirty="0"/>
          </a:p>
          <a:p>
            <a:pPr marL="0" indent="0">
              <a:buNone/>
            </a:pPr>
            <a:endParaRPr lang="en-AU" dirty="0"/>
          </a:p>
        </p:txBody>
      </p:sp>
    </p:spTree>
    <p:extLst>
      <p:ext uri="{BB962C8B-B14F-4D97-AF65-F5344CB8AC3E}">
        <p14:creationId xmlns:p14="http://schemas.microsoft.com/office/powerpoint/2010/main" val="423474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endParaRPr lang="en-AU" sz="2800" b="1" dirty="0"/>
          </a:p>
          <a:p>
            <a:pPr marL="0" indent="0">
              <a:buNone/>
            </a:pPr>
            <a:r>
              <a:rPr lang="en-AU" sz="2800" b="1" dirty="0"/>
              <a:t>Dispersion forces increase in strength with increasing number of electrons. This leads to an increase in melting and boiling points and a decrease in vapour pressure.</a:t>
            </a:r>
          </a:p>
          <a:p>
            <a:pPr marL="0" indent="0">
              <a:buNone/>
            </a:pPr>
            <a:endParaRPr lang="en-AU" sz="2800" b="1" dirty="0"/>
          </a:p>
          <a:p>
            <a:pPr marL="0" indent="0">
              <a:buNone/>
            </a:pPr>
            <a:endParaRPr lang="en-AU" sz="2800" b="1" dirty="0"/>
          </a:p>
        </p:txBody>
      </p:sp>
      <p:graphicFrame>
        <p:nvGraphicFramePr>
          <p:cNvPr id="2" name="Table 1"/>
          <p:cNvGraphicFramePr>
            <a:graphicFrameLocks noGrp="1"/>
          </p:cNvGraphicFramePr>
          <p:nvPr>
            <p:extLst>
              <p:ext uri="{D42A27DB-BD31-4B8C-83A1-F6EECF244321}">
                <p14:modId xmlns:p14="http://schemas.microsoft.com/office/powerpoint/2010/main" val="4113282012"/>
              </p:ext>
            </p:extLst>
          </p:nvPr>
        </p:nvGraphicFramePr>
        <p:xfrm>
          <a:off x="1115616" y="2132855"/>
          <a:ext cx="6840760" cy="3032170"/>
        </p:xfrm>
        <a:graphic>
          <a:graphicData uri="http://schemas.openxmlformats.org/drawingml/2006/table">
            <a:tbl>
              <a:tblPr firstRow="1" firstCol="1" bandRow="1">
                <a:tableStyleId>{5C22544A-7EE6-4342-B048-85BDC9FD1C3A}</a:tableStyleId>
              </a:tblPr>
              <a:tblGrid>
                <a:gridCol w="1472392">
                  <a:extLst>
                    <a:ext uri="{9D8B030D-6E8A-4147-A177-3AD203B41FA5}">
                      <a16:colId xmlns:a16="http://schemas.microsoft.com/office/drawing/2014/main" val="20000"/>
                    </a:ext>
                  </a:extLst>
                </a:gridCol>
                <a:gridCol w="2685368">
                  <a:extLst>
                    <a:ext uri="{9D8B030D-6E8A-4147-A177-3AD203B41FA5}">
                      <a16:colId xmlns:a16="http://schemas.microsoft.com/office/drawing/2014/main" val="20001"/>
                    </a:ext>
                  </a:extLst>
                </a:gridCol>
                <a:gridCol w="2683000">
                  <a:extLst>
                    <a:ext uri="{9D8B030D-6E8A-4147-A177-3AD203B41FA5}">
                      <a16:colId xmlns:a16="http://schemas.microsoft.com/office/drawing/2014/main" val="20002"/>
                    </a:ext>
                  </a:extLst>
                </a:gridCol>
              </a:tblGrid>
              <a:tr h="854930">
                <a:tc>
                  <a:txBody>
                    <a:bodyPr/>
                    <a:lstStyle/>
                    <a:p>
                      <a:pPr algn="ctr">
                        <a:lnSpc>
                          <a:spcPct val="115000"/>
                        </a:lnSpc>
                        <a:spcAft>
                          <a:spcPts val="0"/>
                        </a:spcAft>
                      </a:pPr>
                      <a:r>
                        <a:rPr lang="en-AU" sz="2400" b="1" dirty="0">
                          <a:effectLst/>
                        </a:rPr>
                        <a:t>Molecule</a:t>
                      </a:r>
                      <a:endParaRPr lang="en-AU" sz="20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a:effectLst/>
                        </a:rPr>
                        <a:t>Melting Point (°C)</a:t>
                      </a:r>
                      <a:endParaRPr lang="en-AU" sz="20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a:effectLst/>
                        </a:rPr>
                        <a:t>Boiling Point (°C)</a:t>
                      </a:r>
                      <a:endParaRPr lang="en-AU" sz="2000" b="1">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44310">
                <a:tc>
                  <a:txBody>
                    <a:bodyPr/>
                    <a:lstStyle/>
                    <a:p>
                      <a:pPr algn="ctr">
                        <a:lnSpc>
                          <a:spcPct val="115000"/>
                        </a:lnSpc>
                        <a:spcAft>
                          <a:spcPts val="0"/>
                        </a:spcAft>
                      </a:pPr>
                      <a:r>
                        <a:rPr lang="en-AU" sz="2400" b="1">
                          <a:effectLst/>
                        </a:rPr>
                        <a:t>F</a:t>
                      </a:r>
                      <a:r>
                        <a:rPr lang="en-AU" sz="2400" b="1" baseline="-25000">
                          <a:effectLst/>
                        </a:rPr>
                        <a:t>2</a:t>
                      </a:r>
                      <a:endParaRPr lang="en-AU" sz="20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a:effectLst/>
                        </a:rPr>
                        <a:t>-220</a:t>
                      </a:r>
                      <a:endParaRPr lang="en-AU" sz="20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a:effectLst/>
                        </a:rPr>
                        <a:t>-188</a:t>
                      </a:r>
                      <a:endParaRPr lang="en-AU" sz="2000" b="1">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44310">
                <a:tc>
                  <a:txBody>
                    <a:bodyPr/>
                    <a:lstStyle/>
                    <a:p>
                      <a:pPr algn="ctr">
                        <a:lnSpc>
                          <a:spcPct val="115000"/>
                        </a:lnSpc>
                        <a:spcAft>
                          <a:spcPts val="0"/>
                        </a:spcAft>
                      </a:pPr>
                      <a:r>
                        <a:rPr lang="en-AU" sz="2400" b="1">
                          <a:effectLst/>
                        </a:rPr>
                        <a:t>Cl</a:t>
                      </a:r>
                      <a:r>
                        <a:rPr lang="en-AU" sz="2400" b="1" baseline="-25000">
                          <a:effectLst/>
                        </a:rPr>
                        <a:t>2</a:t>
                      </a:r>
                      <a:endParaRPr lang="en-AU" sz="20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a:effectLst/>
                        </a:rPr>
                        <a:t>-101</a:t>
                      </a:r>
                      <a:endParaRPr lang="en-AU" sz="20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a:effectLst/>
                        </a:rPr>
                        <a:t>-35</a:t>
                      </a:r>
                      <a:endParaRPr lang="en-AU" sz="2000" b="1">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44310">
                <a:tc>
                  <a:txBody>
                    <a:bodyPr/>
                    <a:lstStyle/>
                    <a:p>
                      <a:pPr algn="ctr">
                        <a:lnSpc>
                          <a:spcPct val="115000"/>
                        </a:lnSpc>
                        <a:spcAft>
                          <a:spcPts val="0"/>
                        </a:spcAft>
                      </a:pPr>
                      <a:r>
                        <a:rPr lang="en-AU" sz="2400" b="1">
                          <a:effectLst/>
                        </a:rPr>
                        <a:t>Br</a:t>
                      </a:r>
                      <a:r>
                        <a:rPr lang="en-AU" sz="2400" b="1" baseline="-25000">
                          <a:effectLst/>
                        </a:rPr>
                        <a:t>2</a:t>
                      </a:r>
                      <a:endParaRPr lang="en-AU" sz="20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dirty="0">
                          <a:effectLst/>
                        </a:rPr>
                        <a:t>-7</a:t>
                      </a:r>
                      <a:endParaRPr lang="en-AU" sz="20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a:effectLst/>
                        </a:rPr>
                        <a:t>59</a:t>
                      </a:r>
                      <a:endParaRPr lang="en-AU" sz="2000" b="1">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44310">
                <a:tc>
                  <a:txBody>
                    <a:bodyPr/>
                    <a:lstStyle/>
                    <a:p>
                      <a:pPr algn="ctr">
                        <a:lnSpc>
                          <a:spcPct val="115000"/>
                        </a:lnSpc>
                        <a:spcAft>
                          <a:spcPts val="0"/>
                        </a:spcAft>
                      </a:pPr>
                      <a:r>
                        <a:rPr lang="en-AU" sz="2400" b="1">
                          <a:effectLst/>
                        </a:rPr>
                        <a:t>I</a:t>
                      </a:r>
                      <a:r>
                        <a:rPr lang="en-AU" sz="2400" b="1" baseline="-25000">
                          <a:effectLst/>
                        </a:rPr>
                        <a:t>2</a:t>
                      </a:r>
                      <a:endParaRPr lang="en-AU" sz="20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a:effectLst/>
                        </a:rPr>
                        <a:t>114</a:t>
                      </a:r>
                      <a:endParaRPr lang="en-AU" sz="2000" b="1">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400" b="1" dirty="0">
                          <a:effectLst/>
                        </a:rPr>
                        <a:t>184</a:t>
                      </a:r>
                      <a:endParaRPr lang="en-AU" sz="2000" b="1"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540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endParaRPr lang="en-AU" sz="2800" b="1" dirty="0"/>
          </a:p>
          <a:p>
            <a:pPr marL="0" indent="0">
              <a:buNone/>
            </a:pPr>
            <a:r>
              <a:rPr lang="en-AU" sz="2800" b="1" dirty="0"/>
              <a:t>Similarly, dispersion forces increase in strength for molecules of similar mass that have a greater surface contact between the molecules (i.e. linear molecules experience greater dispersion forces than branched or cyclical analogues).</a:t>
            </a:r>
          </a:p>
          <a:p>
            <a:pPr marL="0" indent="0">
              <a:buNone/>
            </a:pPr>
            <a:endParaRPr lang="en-AU" sz="2800" b="1" dirty="0"/>
          </a:p>
          <a:p>
            <a:pPr marL="0" indent="0">
              <a:buNone/>
            </a:pPr>
            <a:endParaRPr lang="en-AU" sz="2800" b="1" dirty="0"/>
          </a:p>
          <a:p>
            <a:pPr marL="0" indent="0">
              <a:buNone/>
            </a:pPr>
            <a:endParaRPr lang="en-AU" sz="2800" b="1" dirty="0"/>
          </a:p>
        </p:txBody>
      </p:sp>
      <p:graphicFrame>
        <p:nvGraphicFramePr>
          <p:cNvPr id="4" name="Table 3"/>
          <p:cNvGraphicFramePr>
            <a:graphicFrameLocks noGrp="1"/>
          </p:cNvGraphicFramePr>
          <p:nvPr>
            <p:extLst>
              <p:ext uri="{D42A27DB-BD31-4B8C-83A1-F6EECF244321}">
                <p14:modId xmlns:p14="http://schemas.microsoft.com/office/powerpoint/2010/main" val="488464528"/>
              </p:ext>
            </p:extLst>
          </p:nvPr>
        </p:nvGraphicFramePr>
        <p:xfrm>
          <a:off x="323528" y="3356992"/>
          <a:ext cx="8496944" cy="2720768"/>
        </p:xfrm>
        <a:graphic>
          <a:graphicData uri="http://schemas.openxmlformats.org/drawingml/2006/table">
            <a:tbl>
              <a:tblPr firstRow="1" firstCol="1" bandRow="1">
                <a:tableStyleId>{5C22544A-7EE6-4342-B048-85BDC9FD1C3A}</a:tableStyleId>
              </a:tblPr>
              <a:tblGrid>
                <a:gridCol w="2831784">
                  <a:extLst>
                    <a:ext uri="{9D8B030D-6E8A-4147-A177-3AD203B41FA5}">
                      <a16:colId xmlns:a16="http://schemas.microsoft.com/office/drawing/2014/main" val="20000"/>
                    </a:ext>
                  </a:extLst>
                </a:gridCol>
                <a:gridCol w="2832580">
                  <a:extLst>
                    <a:ext uri="{9D8B030D-6E8A-4147-A177-3AD203B41FA5}">
                      <a16:colId xmlns:a16="http://schemas.microsoft.com/office/drawing/2014/main" val="20001"/>
                    </a:ext>
                  </a:extLst>
                </a:gridCol>
                <a:gridCol w="2832580">
                  <a:extLst>
                    <a:ext uri="{9D8B030D-6E8A-4147-A177-3AD203B41FA5}">
                      <a16:colId xmlns:a16="http://schemas.microsoft.com/office/drawing/2014/main" val="20002"/>
                    </a:ext>
                  </a:extLst>
                </a:gridCol>
              </a:tblGrid>
              <a:tr h="1107256">
                <a:tc>
                  <a:txBody>
                    <a:bodyPr/>
                    <a:lstStyle/>
                    <a:p>
                      <a:pPr algn="ctr">
                        <a:lnSpc>
                          <a:spcPct val="115000"/>
                        </a:lnSpc>
                        <a:spcAft>
                          <a:spcPts val="0"/>
                        </a:spcAft>
                      </a:pPr>
                      <a:r>
                        <a:rPr lang="en-AU" sz="2800" dirty="0">
                          <a:effectLst/>
                        </a:rPr>
                        <a:t>Molecule</a:t>
                      </a:r>
                      <a:endParaRPr lang="en-AU" sz="2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dirty="0">
                          <a:effectLst/>
                        </a:rPr>
                        <a:t>Melting Point (°C)</a:t>
                      </a:r>
                      <a:endParaRPr lang="en-AU" sz="2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Boiling Point (°C)</a:t>
                      </a:r>
                      <a:endParaRPr lang="en-AU" sz="2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806756">
                <a:tc>
                  <a:txBody>
                    <a:bodyPr/>
                    <a:lstStyle/>
                    <a:p>
                      <a:pPr algn="ctr">
                        <a:lnSpc>
                          <a:spcPct val="115000"/>
                        </a:lnSpc>
                        <a:spcAft>
                          <a:spcPts val="0"/>
                        </a:spcAft>
                      </a:pPr>
                      <a:r>
                        <a:rPr lang="en-AU" sz="2800">
                          <a:effectLst/>
                        </a:rPr>
                        <a:t>Pentane</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dirty="0">
                          <a:effectLst/>
                        </a:rPr>
                        <a:t>-130</a:t>
                      </a:r>
                      <a:endParaRPr lang="en-AU" sz="2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dirty="0">
                          <a:effectLst/>
                        </a:rPr>
                        <a:t>36</a:t>
                      </a:r>
                      <a:endParaRPr lang="en-AU"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806756">
                <a:tc>
                  <a:txBody>
                    <a:bodyPr/>
                    <a:lstStyle/>
                    <a:p>
                      <a:pPr algn="ctr">
                        <a:lnSpc>
                          <a:spcPct val="115000"/>
                        </a:lnSpc>
                        <a:spcAft>
                          <a:spcPts val="0"/>
                        </a:spcAft>
                      </a:pPr>
                      <a:r>
                        <a:rPr lang="en-AU" sz="2800">
                          <a:effectLst/>
                        </a:rPr>
                        <a:t>Methybutane</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-160</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dirty="0">
                          <a:effectLst/>
                        </a:rPr>
                        <a:t>28</a:t>
                      </a:r>
                      <a:endParaRPr lang="en-AU"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0905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r>
              <a:rPr lang="en-AU" sz="2800" b="1" dirty="0"/>
              <a:t>Dipole-Dipole Forces – occur between polar molecules. It is due to the electrostatic attraction between oppositely charged ends of the overall dipole. </a:t>
            </a:r>
          </a:p>
          <a:p>
            <a:pPr marL="0" lvl="0" indent="0">
              <a:buNone/>
            </a:pPr>
            <a:endParaRPr lang="en-AU" sz="2800" b="1" dirty="0"/>
          </a:p>
          <a:p>
            <a:pPr marL="0" lvl="0" indent="0">
              <a:buNone/>
            </a:pPr>
            <a:endParaRPr lang="en-AU" sz="2800" b="1" dirty="0"/>
          </a:p>
          <a:p>
            <a:pPr marL="0" lvl="0" indent="0">
              <a:buNone/>
            </a:pPr>
            <a:endParaRPr lang="en-AU" sz="2800" b="1" dirty="0"/>
          </a:p>
        </p:txBody>
      </p:sp>
      <p:grpSp>
        <p:nvGrpSpPr>
          <p:cNvPr id="2" name="Group 1"/>
          <p:cNvGrpSpPr/>
          <p:nvPr/>
        </p:nvGrpSpPr>
        <p:grpSpPr>
          <a:xfrm>
            <a:off x="539552" y="1700808"/>
            <a:ext cx="8060331" cy="4713413"/>
            <a:chOff x="539552" y="1700808"/>
            <a:chExt cx="8060331" cy="4713413"/>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7877125"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740352" y="6168000"/>
              <a:ext cx="859531" cy="246221"/>
            </a:xfrm>
            <a:prstGeom prst="rect">
              <a:avLst/>
            </a:prstGeom>
          </p:spPr>
          <p:txBody>
            <a:bodyPr wrap="none">
              <a:spAutoFit/>
            </a:bodyPr>
            <a:lstStyle/>
            <a:p>
              <a:r>
                <a:rPr lang="en-US" sz="1000" dirty="0"/>
                <a:t>(Larsen </a:t>
              </a:r>
              <a:r>
                <a:rPr lang="en-US" sz="1000" dirty="0" err="1"/>
                <a:t>n.d.</a:t>
              </a:r>
              <a:r>
                <a:rPr lang="en-US" sz="1000" dirty="0"/>
                <a:t>)</a:t>
              </a:r>
              <a:endParaRPr lang="en-AU" sz="1000" dirty="0"/>
            </a:p>
          </p:txBody>
        </p:sp>
      </p:grpSp>
    </p:spTree>
    <p:extLst>
      <p:ext uri="{BB962C8B-B14F-4D97-AF65-F5344CB8AC3E}">
        <p14:creationId xmlns:p14="http://schemas.microsoft.com/office/powerpoint/2010/main" val="377793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Although the strength of a dipole moment increases with the increased difference in electronegativities between atoms in a molecule, the dispersion forces become more significant with increasing number of electrons (size of molecule). This adds to the intermolecular forces and increases the melting and boiling points</a:t>
            </a:r>
            <a:r>
              <a:rPr lang="en-AU" sz="2800" b="1"/>
              <a:t>. </a:t>
            </a:r>
            <a:endParaRPr lang="en-AU" sz="2800" b="1" dirty="0"/>
          </a:p>
          <a:p>
            <a:pPr marL="0" indent="0">
              <a:buNone/>
            </a:pPr>
            <a:endParaRPr lang="en-AU" sz="2800" b="1" dirty="0"/>
          </a:p>
        </p:txBody>
      </p:sp>
      <p:graphicFrame>
        <p:nvGraphicFramePr>
          <p:cNvPr id="2" name="Table 1"/>
          <p:cNvGraphicFramePr>
            <a:graphicFrameLocks noGrp="1"/>
          </p:cNvGraphicFramePr>
          <p:nvPr>
            <p:extLst>
              <p:ext uri="{D42A27DB-BD31-4B8C-83A1-F6EECF244321}">
                <p14:modId xmlns:p14="http://schemas.microsoft.com/office/powerpoint/2010/main" val="907162262"/>
              </p:ext>
            </p:extLst>
          </p:nvPr>
        </p:nvGraphicFramePr>
        <p:xfrm>
          <a:off x="35496" y="3140969"/>
          <a:ext cx="9036497" cy="2664295"/>
        </p:xfrm>
        <a:graphic>
          <a:graphicData uri="http://schemas.openxmlformats.org/drawingml/2006/table">
            <a:tbl>
              <a:tblPr firstRow="1" firstCol="1" bandRow="1">
                <a:tableStyleId>{5C22544A-7EE6-4342-B048-85BDC9FD1C3A}</a:tableStyleId>
              </a:tblPr>
              <a:tblGrid>
                <a:gridCol w="3011601">
                  <a:extLst>
                    <a:ext uri="{9D8B030D-6E8A-4147-A177-3AD203B41FA5}">
                      <a16:colId xmlns:a16="http://schemas.microsoft.com/office/drawing/2014/main" val="20000"/>
                    </a:ext>
                  </a:extLst>
                </a:gridCol>
                <a:gridCol w="3012448">
                  <a:extLst>
                    <a:ext uri="{9D8B030D-6E8A-4147-A177-3AD203B41FA5}">
                      <a16:colId xmlns:a16="http://schemas.microsoft.com/office/drawing/2014/main" val="20001"/>
                    </a:ext>
                  </a:extLst>
                </a:gridCol>
                <a:gridCol w="3012448">
                  <a:extLst>
                    <a:ext uri="{9D8B030D-6E8A-4147-A177-3AD203B41FA5}">
                      <a16:colId xmlns:a16="http://schemas.microsoft.com/office/drawing/2014/main" val="20002"/>
                    </a:ext>
                  </a:extLst>
                </a:gridCol>
              </a:tblGrid>
              <a:tr h="532859">
                <a:tc>
                  <a:txBody>
                    <a:bodyPr/>
                    <a:lstStyle/>
                    <a:p>
                      <a:pPr algn="ctr">
                        <a:lnSpc>
                          <a:spcPct val="115000"/>
                        </a:lnSpc>
                        <a:spcAft>
                          <a:spcPts val="0"/>
                        </a:spcAft>
                      </a:pPr>
                      <a:r>
                        <a:rPr lang="en-AU" sz="2800" dirty="0">
                          <a:effectLst/>
                        </a:rPr>
                        <a:t>Molecule</a:t>
                      </a:r>
                      <a:endParaRPr lang="en-AU" sz="2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dirty="0">
                          <a:effectLst/>
                        </a:rPr>
                        <a:t>Melting Point (°C)</a:t>
                      </a:r>
                      <a:endParaRPr lang="en-AU" sz="24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Boiling Point (°C)</a:t>
                      </a:r>
                      <a:endParaRPr lang="en-AU" sz="2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32859">
                <a:tc>
                  <a:txBody>
                    <a:bodyPr/>
                    <a:lstStyle/>
                    <a:p>
                      <a:pPr algn="ctr">
                        <a:lnSpc>
                          <a:spcPct val="115000"/>
                        </a:lnSpc>
                        <a:spcAft>
                          <a:spcPts val="0"/>
                        </a:spcAft>
                      </a:pPr>
                      <a:r>
                        <a:rPr lang="en-AU" sz="2800">
                          <a:effectLst/>
                        </a:rPr>
                        <a:t>CH</a:t>
                      </a:r>
                      <a:r>
                        <a:rPr lang="en-AU" sz="2800" baseline="-25000">
                          <a:effectLst/>
                        </a:rPr>
                        <a:t>3</a:t>
                      </a:r>
                      <a:r>
                        <a:rPr lang="en-AU" sz="2800">
                          <a:effectLst/>
                        </a:rPr>
                        <a:t>F</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-138</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-79</a:t>
                      </a:r>
                      <a:endParaRPr lang="en-AU" sz="2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32859">
                <a:tc>
                  <a:txBody>
                    <a:bodyPr/>
                    <a:lstStyle/>
                    <a:p>
                      <a:pPr algn="ctr">
                        <a:lnSpc>
                          <a:spcPct val="115000"/>
                        </a:lnSpc>
                        <a:spcAft>
                          <a:spcPts val="0"/>
                        </a:spcAft>
                      </a:pPr>
                      <a:r>
                        <a:rPr lang="en-AU" sz="2800">
                          <a:effectLst/>
                        </a:rPr>
                        <a:t>CH</a:t>
                      </a:r>
                      <a:r>
                        <a:rPr lang="en-AU" sz="2800" baseline="-25000">
                          <a:effectLst/>
                        </a:rPr>
                        <a:t>3</a:t>
                      </a:r>
                      <a:r>
                        <a:rPr lang="en-AU" sz="2800">
                          <a:effectLst/>
                        </a:rPr>
                        <a:t>Cl</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-97</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-24</a:t>
                      </a:r>
                      <a:endParaRPr lang="en-AU" sz="2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32859">
                <a:tc>
                  <a:txBody>
                    <a:bodyPr/>
                    <a:lstStyle/>
                    <a:p>
                      <a:pPr algn="ctr">
                        <a:lnSpc>
                          <a:spcPct val="115000"/>
                        </a:lnSpc>
                        <a:spcAft>
                          <a:spcPts val="0"/>
                        </a:spcAft>
                      </a:pPr>
                      <a:r>
                        <a:rPr lang="en-AU" sz="2800">
                          <a:effectLst/>
                        </a:rPr>
                        <a:t>CH</a:t>
                      </a:r>
                      <a:r>
                        <a:rPr lang="en-AU" sz="2800" baseline="-25000">
                          <a:effectLst/>
                        </a:rPr>
                        <a:t>3</a:t>
                      </a:r>
                      <a:r>
                        <a:rPr lang="en-AU" sz="2800">
                          <a:effectLst/>
                        </a:rPr>
                        <a:t>Br</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-93</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3</a:t>
                      </a:r>
                      <a:endParaRPr lang="en-AU" sz="24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32859">
                <a:tc>
                  <a:txBody>
                    <a:bodyPr/>
                    <a:lstStyle/>
                    <a:p>
                      <a:pPr algn="ctr">
                        <a:lnSpc>
                          <a:spcPct val="115000"/>
                        </a:lnSpc>
                        <a:spcAft>
                          <a:spcPts val="0"/>
                        </a:spcAft>
                      </a:pPr>
                      <a:r>
                        <a:rPr lang="en-AU" sz="2800">
                          <a:effectLst/>
                        </a:rPr>
                        <a:t>CH</a:t>
                      </a:r>
                      <a:r>
                        <a:rPr lang="en-AU" sz="2800" baseline="-25000">
                          <a:effectLst/>
                        </a:rPr>
                        <a:t>3</a:t>
                      </a:r>
                      <a:r>
                        <a:rPr lang="en-AU" sz="2800">
                          <a:effectLst/>
                        </a:rPr>
                        <a:t>I</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a:effectLst/>
                        </a:rPr>
                        <a:t>-66</a:t>
                      </a:r>
                      <a:endParaRPr lang="en-AU" sz="2400">
                        <a:effectLst/>
                        <a:latin typeface="Calibri"/>
                        <a:ea typeface="Calibri"/>
                        <a:cs typeface="Times New Roman"/>
                      </a:endParaRPr>
                    </a:p>
                  </a:txBody>
                  <a:tcPr marL="68580" marR="68580" marT="0" marB="0"/>
                </a:tc>
                <a:tc>
                  <a:txBody>
                    <a:bodyPr/>
                    <a:lstStyle/>
                    <a:p>
                      <a:pPr algn="ctr">
                        <a:lnSpc>
                          <a:spcPct val="115000"/>
                        </a:lnSpc>
                        <a:spcAft>
                          <a:spcPts val="0"/>
                        </a:spcAft>
                      </a:pPr>
                      <a:r>
                        <a:rPr lang="en-AU" sz="2800" dirty="0">
                          <a:effectLst/>
                        </a:rPr>
                        <a:t>42</a:t>
                      </a:r>
                      <a:endParaRPr lang="en-AU"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4173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6858000"/>
          </a:xfrm>
        </p:spPr>
        <p:txBody>
          <a:bodyPr>
            <a:normAutofit/>
          </a:bodyPr>
          <a:lstStyle/>
          <a:p>
            <a:pPr lvl="0"/>
            <a:r>
              <a:rPr lang="en-AU" sz="2800" b="1" dirty="0"/>
              <a:t>Hydrogen Bonding – hydrogen bonding is an extreme form of dipole-dipole forces. It occurs when a hydrogen atom is bonded to a fluorine, oxygen or nitrogen atom in a molecule and it interacts with a non-bonding pair of electrons on another fluorine, oxygen or nitrogen atom in another molecul</a:t>
            </a:r>
            <a:r>
              <a:rPr lang="en-AU" sz="2800" b="1" i="1" dirty="0"/>
              <a:t>e. </a:t>
            </a:r>
          </a:p>
          <a:p>
            <a:pPr marL="0" lvl="0" indent="0">
              <a:buNone/>
            </a:pPr>
            <a:endParaRPr lang="en-AU" sz="2800" b="1" dirty="0"/>
          </a:p>
          <a:p>
            <a:pPr marL="0" lvl="0" indent="0">
              <a:buNone/>
            </a:pPr>
            <a:endParaRPr lang="en-AU" sz="2800" b="1" dirty="0"/>
          </a:p>
          <a:p>
            <a:pPr marL="0" lvl="0" indent="0">
              <a:buNone/>
            </a:pPr>
            <a:r>
              <a:rPr lang="en-AU" sz="2800" b="1" dirty="0"/>
              <a:t>Hydrogen bonding is due to the highly electronegative nature of fluorine, oxygen and nitrogen that have a high charge density due to their relatively small size.</a:t>
            </a:r>
          </a:p>
          <a:p>
            <a:pPr marL="0" lvl="0" indent="0">
              <a:buNone/>
            </a:pPr>
            <a:endParaRPr lang="en-AU" sz="2800" b="1" dirty="0"/>
          </a:p>
          <a:p>
            <a:pPr marL="0" lvl="0" indent="0">
              <a:buNone/>
            </a:pPr>
            <a:endParaRPr lang="en-AU" sz="2800" b="1" dirty="0"/>
          </a:p>
          <a:p>
            <a:pPr marL="0" lvl="0" indent="0">
              <a:buNone/>
            </a:pPr>
            <a:endParaRPr lang="en-AU" sz="2800" b="1" dirty="0"/>
          </a:p>
        </p:txBody>
      </p:sp>
    </p:spTree>
    <p:extLst>
      <p:ext uri="{BB962C8B-B14F-4D97-AF65-F5344CB8AC3E}">
        <p14:creationId xmlns:p14="http://schemas.microsoft.com/office/powerpoint/2010/main" val="223702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AB9D-210F-4C78-AE45-35D0D97FE4A0}"/>
              </a:ext>
            </a:extLst>
          </p:cNvPr>
          <p:cNvSpPr>
            <a:spLocks noGrp="1"/>
          </p:cNvSpPr>
          <p:nvPr>
            <p:ph type="title"/>
          </p:nvPr>
        </p:nvSpPr>
        <p:spPr/>
        <p:txBody>
          <a:bodyPr/>
          <a:lstStyle/>
          <a:p>
            <a:endParaRPr lang="en-AU"/>
          </a:p>
        </p:txBody>
      </p:sp>
      <p:pic>
        <p:nvPicPr>
          <p:cNvPr id="6146" name="Picture 2" descr="Question #1ae36 | Socratic">
            <a:extLst>
              <a:ext uri="{FF2B5EF4-FFF2-40B4-BE49-F238E27FC236}">
                <a16:creationId xmlns:a16="http://schemas.microsoft.com/office/drawing/2014/main" id="{EFAF4280-099A-416A-80B6-408526AF65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2220" y="2276872"/>
            <a:ext cx="4191987" cy="26948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C6DFFB-1619-48FE-9919-C34D73573BCC}"/>
              </a:ext>
            </a:extLst>
          </p:cNvPr>
          <p:cNvSpPr txBox="1"/>
          <p:nvPr/>
        </p:nvSpPr>
        <p:spPr>
          <a:xfrm>
            <a:off x="683568" y="1034562"/>
            <a:ext cx="8208912" cy="461665"/>
          </a:xfrm>
          <a:prstGeom prst="rect">
            <a:avLst/>
          </a:prstGeom>
          <a:noFill/>
        </p:spPr>
        <p:txBody>
          <a:bodyPr wrap="square" rtlCol="0">
            <a:spAutoFit/>
          </a:bodyPr>
          <a:lstStyle/>
          <a:p>
            <a:r>
              <a:rPr lang="en-US" sz="2400" b="1" cap="none" dirty="0"/>
              <a:t>Hydrogen bonding between water molecules</a:t>
            </a:r>
            <a:endParaRPr lang="en-AU" sz="2400" b="1" dirty="0"/>
          </a:p>
        </p:txBody>
      </p:sp>
    </p:spTree>
    <p:extLst>
      <p:ext uri="{BB962C8B-B14F-4D97-AF65-F5344CB8AC3E}">
        <p14:creationId xmlns:p14="http://schemas.microsoft.com/office/powerpoint/2010/main" val="157145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h 3co 2h And Nh - Hydrogen Bonding Of Ammonia Transparent PNG ...">
            <a:extLst>
              <a:ext uri="{FF2B5EF4-FFF2-40B4-BE49-F238E27FC236}">
                <a16:creationId xmlns:a16="http://schemas.microsoft.com/office/drawing/2014/main" id="{94474B1A-B0F8-495C-9167-7D394D8F21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6336" y="3789040"/>
            <a:ext cx="6658716" cy="24475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llustrated Glossary of Organic Chemistry - Hydrogen bond donor">
            <a:extLst>
              <a:ext uri="{FF2B5EF4-FFF2-40B4-BE49-F238E27FC236}">
                <a16:creationId xmlns:a16="http://schemas.microsoft.com/office/drawing/2014/main" id="{72DBCE37-8A0C-4BE1-8A24-243A21658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933575"/>
            <a:ext cx="3057525" cy="1495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16D482-81F1-4E83-A2F5-1B3D102A51F0}"/>
              </a:ext>
            </a:extLst>
          </p:cNvPr>
          <p:cNvSpPr txBox="1"/>
          <p:nvPr/>
        </p:nvSpPr>
        <p:spPr>
          <a:xfrm>
            <a:off x="611560" y="1268760"/>
            <a:ext cx="8208912" cy="461665"/>
          </a:xfrm>
          <a:prstGeom prst="rect">
            <a:avLst/>
          </a:prstGeom>
          <a:noFill/>
        </p:spPr>
        <p:txBody>
          <a:bodyPr wrap="square" rtlCol="0">
            <a:spAutoFit/>
          </a:bodyPr>
          <a:lstStyle/>
          <a:p>
            <a:r>
              <a:rPr lang="en-US" sz="2400" b="1" cap="none" dirty="0"/>
              <a:t>Hydrogen bonding between water and ammonia molecules</a:t>
            </a:r>
            <a:endParaRPr lang="en-AU" sz="2400" b="1" dirty="0"/>
          </a:p>
        </p:txBody>
      </p:sp>
    </p:spTree>
    <p:extLst>
      <p:ext uri="{BB962C8B-B14F-4D97-AF65-F5344CB8AC3E}">
        <p14:creationId xmlns:p14="http://schemas.microsoft.com/office/powerpoint/2010/main" val="376946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14499" y="1844824"/>
            <a:ext cx="3987581" cy="430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300192" y="5589240"/>
            <a:ext cx="859531" cy="246221"/>
          </a:xfrm>
          <a:prstGeom prst="rect">
            <a:avLst/>
          </a:prstGeom>
        </p:spPr>
        <p:txBody>
          <a:bodyPr wrap="none">
            <a:spAutoFit/>
          </a:bodyPr>
          <a:lstStyle/>
          <a:p>
            <a:r>
              <a:rPr lang="en-US" sz="1000" dirty="0"/>
              <a:t>(Larsen </a:t>
            </a:r>
            <a:r>
              <a:rPr lang="en-US" sz="1000" dirty="0" err="1"/>
              <a:t>n.d.</a:t>
            </a:r>
            <a:r>
              <a:rPr lang="en-US" sz="1000" dirty="0"/>
              <a:t>)</a:t>
            </a:r>
            <a:endParaRPr lang="en-AU" sz="1000" dirty="0"/>
          </a:p>
        </p:txBody>
      </p:sp>
      <p:sp>
        <p:nvSpPr>
          <p:cNvPr id="2" name="TextBox 1">
            <a:extLst>
              <a:ext uri="{FF2B5EF4-FFF2-40B4-BE49-F238E27FC236}">
                <a16:creationId xmlns:a16="http://schemas.microsoft.com/office/drawing/2014/main" id="{A227CD5B-4800-439B-8E04-92FF3AEB174E}"/>
              </a:ext>
            </a:extLst>
          </p:cNvPr>
          <p:cNvSpPr txBox="1"/>
          <p:nvPr/>
        </p:nvSpPr>
        <p:spPr>
          <a:xfrm>
            <a:off x="683568" y="1034562"/>
            <a:ext cx="8208912" cy="461665"/>
          </a:xfrm>
          <a:prstGeom prst="rect">
            <a:avLst/>
          </a:prstGeom>
          <a:noFill/>
        </p:spPr>
        <p:txBody>
          <a:bodyPr wrap="square" rtlCol="0">
            <a:spAutoFit/>
          </a:bodyPr>
          <a:lstStyle/>
          <a:p>
            <a:r>
              <a:rPr lang="en-US" sz="2400" b="1" cap="none" dirty="0"/>
              <a:t>Hydrogen bonding between water molecules</a:t>
            </a:r>
            <a:endParaRPr lang="en-AU" sz="2400" b="1" dirty="0"/>
          </a:p>
        </p:txBody>
      </p:sp>
    </p:spTree>
    <p:extLst>
      <p:ext uri="{BB962C8B-B14F-4D97-AF65-F5344CB8AC3E}">
        <p14:creationId xmlns:p14="http://schemas.microsoft.com/office/powerpoint/2010/main" val="389860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Boiling and melting points of hydrogen bonded substances tend to be much higher than those of similar molecular size that display only dipole-dipole or dispersion forces.</a:t>
            </a:r>
          </a:p>
          <a:p>
            <a:pPr marL="0" lvl="0" indent="0">
              <a:buNone/>
            </a:pPr>
            <a:endParaRPr lang="en-AU" sz="2800" b="1" dirty="0"/>
          </a:p>
          <a:p>
            <a:pPr marL="0" lvl="0" indent="0">
              <a:buNone/>
            </a:pPr>
            <a:endParaRPr lang="en-AU" sz="2800" b="1" dirty="0"/>
          </a:p>
          <a:p>
            <a:pPr marL="0" lvl="0" indent="0">
              <a:buNone/>
            </a:pPr>
            <a:endParaRPr lang="en-AU" sz="2800" b="1" dirty="0"/>
          </a:p>
        </p:txBody>
      </p:sp>
      <p:grpSp>
        <p:nvGrpSpPr>
          <p:cNvPr id="4" name="Group 3"/>
          <p:cNvGrpSpPr/>
          <p:nvPr/>
        </p:nvGrpSpPr>
        <p:grpSpPr>
          <a:xfrm>
            <a:off x="1187624" y="1441051"/>
            <a:ext cx="7089811" cy="5073064"/>
            <a:chOff x="1187624" y="1441051"/>
            <a:chExt cx="7089811" cy="5073064"/>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41051"/>
              <a:ext cx="6156542"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44166" y="6252505"/>
              <a:ext cx="933269" cy="261610"/>
            </a:xfrm>
            <a:prstGeom prst="rect">
              <a:avLst/>
            </a:prstGeom>
          </p:spPr>
          <p:txBody>
            <a:bodyPr wrap="none">
              <a:spAutoFit/>
            </a:bodyPr>
            <a:lstStyle/>
            <a:p>
              <a:r>
                <a:rPr lang="en-AU" sz="1050" dirty="0"/>
                <a:t>(Larsen </a:t>
              </a:r>
              <a:r>
                <a:rPr lang="en-AU" sz="1050" dirty="0" err="1"/>
                <a:t>n.d.</a:t>
              </a:r>
              <a:r>
                <a:rPr lang="en-AU" sz="1050" dirty="0"/>
                <a:t>)</a:t>
              </a:r>
            </a:p>
          </p:txBody>
        </p:sp>
      </p:grpSp>
    </p:spTree>
    <p:extLst>
      <p:ext uri="{BB962C8B-B14F-4D97-AF65-F5344CB8AC3E}">
        <p14:creationId xmlns:p14="http://schemas.microsoft.com/office/powerpoint/2010/main" val="270761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Water has the highest melting point of the substances that are capable of hydrogen bonding because its molecular arrangement allows each water molecule to form up to four hydrogen bonds. HF and NH</a:t>
            </a:r>
            <a:r>
              <a:rPr lang="en-AU" sz="2800" b="1" baseline="-25000" dirty="0"/>
              <a:t>3</a:t>
            </a:r>
            <a:r>
              <a:rPr lang="en-AU" sz="2800" b="1" dirty="0"/>
              <a:t> typically form only two hydrogen bonds with other molecules.</a:t>
            </a:r>
          </a:p>
          <a:p>
            <a:pPr marL="0" lvl="0" indent="0">
              <a:buNone/>
            </a:pPr>
            <a:endParaRPr lang="en-AU" sz="2800" b="1" dirty="0"/>
          </a:p>
          <a:p>
            <a:pPr marL="0" lvl="0" indent="0">
              <a:buNone/>
            </a:pPr>
            <a:endParaRPr lang="en-AU" sz="2800" b="1" dirty="0"/>
          </a:p>
          <a:p>
            <a:pPr marL="0" lvl="0" indent="0">
              <a:buNone/>
            </a:pPr>
            <a:endParaRPr lang="en-AU" sz="2800" b="1" dirty="0"/>
          </a:p>
        </p:txBody>
      </p:sp>
      <p:grpSp>
        <p:nvGrpSpPr>
          <p:cNvPr id="6" name="Group 5"/>
          <p:cNvGrpSpPr/>
          <p:nvPr/>
        </p:nvGrpSpPr>
        <p:grpSpPr>
          <a:xfrm>
            <a:off x="4939811" y="3015223"/>
            <a:ext cx="4024677" cy="2574017"/>
            <a:chOff x="4788024" y="2708920"/>
            <a:chExt cx="4024677" cy="2574017"/>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708920"/>
              <a:ext cx="3882777" cy="2322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956376" y="5036716"/>
              <a:ext cx="856325" cy="246221"/>
            </a:xfrm>
            <a:prstGeom prst="rect">
              <a:avLst/>
            </a:prstGeom>
            <a:noFill/>
          </p:spPr>
          <p:txBody>
            <a:bodyPr wrap="none" rtlCol="0">
              <a:spAutoFit/>
            </a:bodyPr>
            <a:lstStyle/>
            <a:p>
              <a:r>
                <a:rPr lang="en-AU" sz="1000" dirty="0"/>
                <a:t>(Schatz </a:t>
              </a:r>
              <a:r>
                <a:rPr lang="en-AU" sz="1000" dirty="0" err="1"/>
                <a:t>n.d.</a:t>
              </a:r>
              <a:r>
                <a:rPr lang="en-AU" sz="1000" dirty="0"/>
                <a:t>)</a:t>
              </a:r>
              <a:endParaRPr lang="en-AU" dirty="0"/>
            </a:p>
          </p:txBody>
        </p:sp>
      </p:grpSp>
      <p:grpSp>
        <p:nvGrpSpPr>
          <p:cNvPr id="5" name="Group 4"/>
          <p:cNvGrpSpPr/>
          <p:nvPr/>
        </p:nvGrpSpPr>
        <p:grpSpPr>
          <a:xfrm>
            <a:off x="251520" y="2405765"/>
            <a:ext cx="6156176" cy="3903555"/>
            <a:chOff x="251520" y="2049792"/>
            <a:chExt cx="6156176" cy="3903555"/>
          </a:xfrm>
        </p:grpSpPr>
        <p:pic>
          <p:nvPicPr>
            <p:cNvPr id="9219"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1520" y="2049792"/>
              <a:ext cx="4032448" cy="364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835696" y="5707126"/>
              <a:ext cx="4572000" cy="246221"/>
            </a:xfrm>
            <a:prstGeom prst="rect">
              <a:avLst/>
            </a:prstGeom>
          </p:spPr>
          <p:txBody>
            <a:bodyPr>
              <a:spAutoFit/>
            </a:bodyPr>
            <a:lstStyle/>
            <a:p>
              <a:r>
                <a:rPr lang="en-US" sz="1000" dirty="0"/>
                <a:t>(Water, Chemical Bond and Macromolecular Structure 2014)</a:t>
              </a:r>
              <a:endParaRPr lang="en-AU" sz="1000" dirty="0"/>
            </a:p>
          </p:txBody>
        </p:sp>
      </p:grpSp>
    </p:spTree>
    <p:extLst>
      <p:ext uri="{BB962C8B-B14F-4D97-AF65-F5344CB8AC3E}">
        <p14:creationId xmlns:p14="http://schemas.microsoft.com/office/powerpoint/2010/main" val="183496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Clr>
                <a:schemeClr val="tx2"/>
              </a:buClr>
              <a:buSzPct val="100000"/>
              <a:buFont typeface="Wingdings" panose="05000000000000000000" pitchFamily="2" charset="2"/>
              <a:buChar char="Ø"/>
            </a:pPr>
            <a:r>
              <a:rPr lang="en-AU" sz="2800" b="1" dirty="0"/>
              <a:t>Covalent molecules - atoms within a covalent molecule share electrons to achieve a noble gas configuration (in general, eight electrons in the valence shell which is called the octet rule). In sharing these electrons, the bonds formed can be single (sharing two electrons), double  (sharing four electrons) or triple (sharing six electrons).</a:t>
            </a:r>
          </a:p>
          <a:p>
            <a:pPr marL="0" indent="0">
              <a:buClr>
                <a:schemeClr val="tx2"/>
              </a:buClr>
              <a:buSzPct val="100000"/>
              <a:buNone/>
            </a:pPr>
            <a:r>
              <a:rPr lang="en-AU" sz="2800" b="1" dirty="0"/>
              <a:t>chlorine              carbon dioxide              hydrogen cyanide</a:t>
            </a:r>
          </a:p>
          <a:p>
            <a:pPr marL="0" indent="0">
              <a:buClr>
                <a:schemeClr val="tx2"/>
              </a:buClr>
              <a:buSzPct val="100000"/>
              <a:buNone/>
            </a:pPr>
            <a:endParaRPr lang="en-AU" sz="2800" b="1" dirty="0"/>
          </a:p>
          <a:p>
            <a:pPr>
              <a:buClr>
                <a:schemeClr val="tx2"/>
              </a:buClr>
              <a:buSzPct val="100000"/>
              <a:buFont typeface="Wingdings" panose="05000000000000000000" pitchFamily="2" charset="2"/>
              <a:buChar char="Ø"/>
            </a:pPr>
            <a:r>
              <a:rPr lang="en-AU" sz="2800" b="1" dirty="0"/>
              <a:t>Polyatomic Ions - atoms within a polyatomic ion share electrons to achieve a noble gas configuration. Although polyatomic ions contain covalent bonds, they are still ions and, as such, are involved in ionic bonds. </a:t>
            </a:r>
          </a:p>
          <a:p>
            <a:pPr marL="0" indent="0">
              <a:buClr>
                <a:schemeClr val="tx2"/>
              </a:buClr>
              <a:buSzPct val="100000"/>
              <a:buNone/>
            </a:pPr>
            <a:r>
              <a:rPr lang="en-AU" sz="2800" b="1" dirty="0"/>
              <a:t>hydroxide                     nitrate                     ammonium </a:t>
            </a:r>
            <a:endParaRPr lang="en-AU" b="1" dirty="0"/>
          </a:p>
          <a:p>
            <a:pPr marL="0" indent="0">
              <a:buNone/>
            </a:pPr>
            <a:endParaRPr lang="en-AU" dirty="0"/>
          </a:p>
        </p:txBody>
      </p:sp>
    </p:spTree>
    <p:extLst>
      <p:ext uri="{BB962C8B-B14F-4D97-AF65-F5344CB8AC3E}">
        <p14:creationId xmlns:p14="http://schemas.microsoft.com/office/powerpoint/2010/main" val="358139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Surface Tension</a:t>
            </a:r>
            <a:endParaRPr lang="en-AU" dirty="0"/>
          </a:p>
        </p:txBody>
      </p:sp>
      <p:sp>
        <p:nvSpPr>
          <p:cNvPr id="3" name="Content Placeholder 2"/>
          <p:cNvSpPr>
            <a:spLocks noGrp="1"/>
          </p:cNvSpPr>
          <p:nvPr>
            <p:ph idx="1"/>
          </p:nvPr>
        </p:nvSpPr>
        <p:spPr/>
        <p:txBody>
          <a:bodyPr/>
          <a:lstStyle/>
          <a:p>
            <a:r>
              <a:rPr lang="en-AU" dirty="0">
                <a:hlinkClick r:id="rId2"/>
              </a:rPr>
              <a:t>https://www.youtube.com/watch?v=KFPvdNbftOY</a:t>
            </a:r>
            <a:endParaRPr lang="en-AU" dirty="0"/>
          </a:p>
          <a:p>
            <a:r>
              <a:rPr lang="en-AU" dirty="0">
                <a:hlinkClick r:id="rId3"/>
              </a:rPr>
              <a:t>https://www.youtube.com/watch?v=8fWfErpNX90</a:t>
            </a:r>
            <a:r>
              <a:rPr lang="en-AU" dirty="0"/>
              <a:t> (12:00)</a:t>
            </a:r>
          </a:p>
        </p:txBody>
      </p:sp>
    </p:spTree>
    <p:extLst>
      <p:ext uri="{BB962C8B-B14F-4D97-AF65-F5344CB8AC3E}">
        <p14:creationId xmlns:p14="http://schemas.microsoft.com/office/powerpoint/2010/main" val="414735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8495"/>
            <a:ext cx="9144000" cy="6249506"/>
          </a:xfrm>
        </p:spPr>
        <p:txBody>
          <a:bodyPr>
            <a:normAutofit/>
          </a:bodyPr>
          <a:lstStyle/>
          <a:p>
            <a:pPr marL="0" indent="0">
              <a:buNone/>
            </a:pPr>
            <a:r>
              <a:rPr lang="en-AU" sz="2800" b="1" dirty="0"/>
              <a:t>Chromatography – an analytical technique used to separate and identify components (or </a:t>
            </a:r>
            <a:r>
              <a:rPr lang="en-AU" sz="2800" b="1" dirty="0" err="1"/>
              <a:t>analytes</a:t>
            </a:r>
            <a:r>
              <a:rPr lang="en-AU" sz="2800" b="1" dirty="0"/>
              <a:t>) of mixtures. It can also be used to determine the concentration of these components in the mixture. The principles of the various types of chromatography are the same. </a:t>
            </a:r>
          </a:p>
          <a:p>
            <a:pPr marL="0" indent="0">
              <a:buNone/>
            </a:pPr>
            <a:endParaRPr lang="en-AU" sz="1400" b="1" dirty="0"/>
          </a:p>
          <a:p>
            <a:pPr lvl="0"/>
            <a:r>
              <a:rPr lang="en-AU" sz="2800" b="1" dirty="0"/>
              <a:t>The mixture is placed into a mobile phase (this may be a liquid solvent or a gas stream)</a:t>
            </a:r>
          </a:p>
          <a:p>
            <a:pPr lvl="0"/>
            <a:r>
              <a:rPr lang="en-AU" sz="2800" b="1" dirty="0"/>
              <a:t>The mobile phase containing the mixture is passed over a stationary phase</a:t>
            </a:r>
          </a:p>
          <a:p>
            <a:pPr lvl="0"/>
            <a:r>
              <a:rPr lang="en-AU" sz="2800" b="1" dirty="0"/>
              <a:t>The different components in the mixture adsorb to the stationary phase at different points in time depending on the nature of the stationary phase and the </a:t>
            </a:r>
            <a:r>
              <a:rPr lang="en-AU" sz="2800" b="1" dirty="0" err="1"/>
              <a:t>analytes</a:t>
            </a:r>
            <a:r>
              <a:rPr lang="en-AU" sz="2800" b="1" dirty="0"/>
              <a:t> in the mixture. </a:t>
            </a:r>
          </a:p>
        </p:txBody>
      </p:sp>
      <p:sp>
        <p:nvSpPr>
          <p:cNvPr id="20" name="Rectangle 19"/>
          <p:cNvSpPr/>
          <p:nvPr/>
        </p:nvSpPr>
        <p:spPr>
          <a:xfrm>
            <a:off x="2293977" y="-99392"/>
            <a:ext cx="4455964" cy="707886"/>
          </a:xfrm>
          <a:prstGeom prst="rect">
            <a:avLst/>
          </a:prstGeom>
          <a:noFill/>
        </p:spPr>
        <p:txBody>
          <a:bodyPr wrap="none" lIns="91440" tIns="45720" rIns="91440" bIns="45720">
            <a:spAutoFit/>
          </a:bodyPr>
          <a:lstStyle/>
          <a:p>
            <a:pPr algn="ctr"/>
            <a:r>
              <a:rPr lang="en-AU"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Chromatography</a:t>
            </a:r>
          </a:p>
        </p:txBody>
      </p:sp>
    </p:spTree>
    <p:extLst>
      <p:ext uri="{BB962C8B-B14F-4D97-AF65-F5344CB8AC3E}">
        <p14:creationId xmlns:p14="http://schemas.microsoft.com/office/powerpoint/2010/main" val="14240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1"/>
          </a:xfrm>
        </p:spPr>
        <p:txBody>
          <a:bodyPr>
            <a:normAutofit/>
          </a:bodyPr>
          <a:lstStyle/>
          <a:p>
            <a:pPr marL="0" indent="0">
              <a:buNone/>
            </a:pPr>
            <a:r>
              <a:rPr lang="en-AU" sz="2800" b="1" dirty="0">
                <a:effectLst>
                  <a:glow rad="228600">
                    <a:schemeClr val="accent1">
                      <a:satMod val="175000"/>
                      <a:alpha val="40000"/>
                    </a:schemeClr>
                  </a:glow>
                </a:effectLst>
              </a:rPr>
              <a:t>Thin Layer Chromatography (TLC)</a:t>
            </a:r>
          </a:p>
          <a:p>
            <a:pPr marL="0" indent="0">
              <a:buNone/>
            </a:pPr>
            <a:endParaRPr lang="en-AU" sz="2800" b="1" dirty="0"/>
          </a:p>
        </p:txBody>
      </p:sp>
      <p:sp>
        <p:nvSpPr>
          <p:cNvPr id="2" name="Rectangle 1"/>
          <p:cNvSpPr/>
          <p:nvPr/>
        </p:nvSpPr>
        <p:spPr>
          <a:xfrm>
            <a:off x="3629497" y="791941"/>
            <a:ext cx="3707904" cy="2677656"/>
          </a:xfrm>
          <a:prstGeom prst="rect">
            <a:avLst/>
          </a:prstGeom>
        </p:spPr>
        <p:txBody>
          <a:bodyPr wrap="square">
            <a:spAutoFit/>
          </a:bodyPr>
          <a:lstStyle/>
          <a:p>
            <a:r>
              <a:rPr lang="en-AU" sz="2800" b="1" dirty="0"/>
              <a:t>1 - solvent		</a:t>
            </a:r>
          </a:p>
          <a:p>
            <a:r>
              <a:rPr lang="en-AU" sz="2800" b="1" dirty="0"/>
              <a:t>2 – TLC plate	</a:t>
            </a:r>
          </a:p>
          <a:p>
            <a:r>
              <a:rPr lang="en-AU" sz="2800" b="1" dirty="0"/>
              <a:t>3 – </a:t>
            </a:r>
            <a:r>
              <a:rPr lang="en-AU" sz="2800" b="1" dirty="0" err="1"/>
              <a:t>analyte</a:t>
            </a:r>
            <a:r>
              <a:rPr lang="en-AU" sz="2800" b="1" dirty="0"/>
              <a:t>		</a:t>
            </a:r>
          </a:p>
          <a:p>
            <a:r>
              <a:rPr lang="en-AU" sz="2800" b="1" dirty="0"/>
              <a:t>4 – pure components</a:t>
            </a:r>
          </a:p>
          <a:p>
            <a:r>
              <a:rPr lang="en-AU" sz="2800" b="1" dirty="0"/>
              <a:t>5 – solvent front</a:t>
            </a:r>
            <a:endParaRPr lang="en-AU" sz="2800" dirty="0"/>
          </a:p>
          <a:p>
            <a:r>
              <a:rPr lang="en-AU" sz="2800" b="1" dirty="0"/>
              <a:t>6 – point of origin</a:t>
            </a:r>
            <a:endParaRPr lang="en-AU" sz="2800" dirty="0"/>
          </a:p>
        </p:txBody>
      </p:sp>
      <p:grpSp>
        <p:nvGrpSpPr>
          <p:cNvPr id="8" name="Group 7"/>
          <p:cNvGrpSpPr/>
          <p:nvPr/>
        </p:nvGrpSpPr>
        <p:grpSpPr>
          <a:xfrm>
            <a:off x="179512" y="764704"/>
            <a:ext cx="4399945" cy="4214356"/>
            <a:chOff x="179512" y="764704"/>
            <a:chExt cx="4399945" cy="4214356"/>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764704"/>
              <a:ext cx="3449985" cy="418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634968" y="4725144"/>
              <a:ext cx="944489" cy="253916"/>
            </a:xfrm>
            <a:prstGeom prst="rect">
              <a:avLst/>
            </a:prstGeom>
          </p:spPr>
          <p:txBody>
            <a:bodyPr wrap="none">
              <a:spAutoFit/>
            </a:bodyPr>
            <a:lstStyle/>
            <a:p>
              <a:r>
                <a:rPr lang="en-US" sz="1000" dirty="0"/>
                <a:t>(</a:t>
              </a:r>
              <a:r>
                <a:rPr lang="en-US" sz="1000" dirty="0" err="1"/>
                <a:t>Dubaj</a:t>
              </a:r>
              <a:r>
                <a:rPr lang="en-US" sz="1000" dirty="0"/>
                <a:t> 2006)</a:t>
              </a:r>
              <a:endParaRPr lang="en-AU" sz="1000" dirty="0"/>
            </a:p>
          </p:txBody>
        </p:sp>
      </p:grpSp>
      <p:grpSp>
        <p:nvGrpSpPr>
          <p:cNvPr id="7" name="Group 6"/>
          <p:cNvGrpSpPr/>
          <p:nvPr/>
        </p:nvGrpSpPr>
        <p:grpSpPr>
          <a:xfrm>
            <a:off x="3787176" y="3440309"/>
            <a:ext cx="5314235" cy="3393639"/>
            <a:chOff x="3787176" y="3440309"/>
            <a:chExt cx="5314235" cy="3393639"/>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440309"/>
              <a:ext cx="4025355" cy="3393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787176" y="6587727"/>
              <a:ext cx="1300356" cy="246221"/>
            </a:xfrm>
            <a:prstGeom prst="rect">
              <a:avLst/>
            </a:prstGeom>
          </p:spPr>
          <p:txBody>
            <a:bodyPr wrap="none">
              <a:spAutoFit/>
            </a:bodyPr>
            <a:lstStyle/>
            <a:p>
              <a:r>
                <a:rPr lang="en-US" sz="1000" dirty="0"/>
                <a:t>(Santos, et al. 2012)</a:t>
              </a:r>
              <a:endParaRPr lang="en-AU" sz="1000" dirty="0"/>
            </a:p>
          </p:txBody>
        </p:sp>
      </p:grpSp>
    </p:spTree>
    <p:extLst>
      <p:ext uri="{BB962C8B-B14F-4D97-AF65-F5344CB8AC3E}">
        <p14:creationId xmlns:p14="http://schemas.microsoft.com/office/powerpoint/2010/main" val="303652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1"/>
          </a:xfrm>
        </p:spPr>
        <p:txBody>
          <a:bodyPr>
            <a:normAutofit/>
          </a:bodyPr>
          <a:lstStyle/>
          <a:p>
            <a:r>
              <a:rPr lang="en-AU" sz="2800" b="1" dirty="0"/>
              <a:t>Used for organic mixtures such as plant pigments and drugs. </a:t>
            </a:r>
            <a:endParaRPr lang="en-AU" sz="1600" b="1" dirty="0"/>
          </a:p>
          <a:p>
            <a:r>
              <a:rPr lang="en-AU" sz="2800" b="1" dirty="0"/>
              <a:t>A thin glass plate is coated with finely powdered alumina, A</a:t>
            </a:r>
            <a:r>
              <a:rPr lang="en-AU" sz="2800" b="1" i="1" dirty="0"/>
              <a:t>l</a:t>
            </a:r>
            <a:r>
              <a:rPr lang="en-AU" sz="2800" b="1" baseline="-25000" dirty="0"/>
              <a:t>2</a:t>
            </a:r>
            <a:r>
              <a:rPr lang="en-AU" sz="2800" b="1" dirty="0"/>
              <a:t>O</a:t>
            </a:r>
            <a:r>
              <a:rPr lang="en-AU" sz="2800" b="1" baseline="-25000" dirty="0"/>
              <a:t>3</a:t>
            </a:r>
            <a:r>
              <a:rPr lang="en-AU" sz="2800" b="1" dirty="0"/>
              <a:t> or silica SiO</a:t>
            </a:r>
            <a:r>
              <a:rPr lang="en-AU" sz="2800" b="1" baseline="-25000" dirty="0"/>
              <a:t>2</a:t>
            </a:r>
            <a:r>
              <a:rPr lang="en-AU" sz="2800" b="1" dirty="0"/>
              <a:t> which acts as the stationary phase.</a:t>
            </a:r>
            <a:endParaRPr lang="en-AU" sz="1600" b="1" dirty="0"/>
          </a:p>
          <a:p>
            <a:r>
              <a:rPr lang="en-AU" sz="2800" b="1" dirty="0"/>
              <a:t>The mobile phase is a solvent that will dissolve and separate the components of the mixture. The mobile phase moves up the stationary phase by capillary action.</a:t>
            </a:r>
            <a:endParaRPr lang="en-AU" sz="1600" dirty="0"/>
          </a:p>
          <a:p>
            <a:r>
              <a:rPr lang="en-AU" sz="2800" b="1" dirty="0"/>
              <a:t>The TLC plate and solvent are placed in a sealed container to ensure the vapour phase is saturated with gaseous solvent particles and to prevent the solvent evaporating. </a:t>
            </a:r>
          </a:p>
        </p:txBody>
      </p:sp>
      <p:grpSp>
        <p:nvGrpSpPr>
          <p:cNvPr id="4" name="Group 3"/>
          <p:cNvGrpSpPr/>
          <p:nvPr/>
        </p:nvGrpSpPr>
        <p:grpSpPr>
          <a:xfrm>
            <a:off x="4139952" y="4559096"/>
            <a:ext cx="4541055" cy="2326288"/>
            <a:chOff x="4139952" y="4559096"/>
            <a:chExt cx="4541055" cy="2326288"/>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559096"/>
              <a:ext cx="3521224" cy="2299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661176" y="6639163"/>
              <a:ext cx="1019831" cy="246221"/>
            </a:xfrm>
            <a:prstGeom prst="rect">
              <a:avLst/>
            </a:prstGeom>
          </p:spPr>
          <p:txBody>
            <a:bodyPr wrap="none">
              <a:spAutoFit/>
            </a:bodyPr>
            <a:lstStyle/>
            <a:p>
              <a:r>
                <a:rPr lang="en-AU" sz="1000" dirty="0"/>
                <a:t>(</a:t>
              </a:r>
              <a:r>
                <a:rPr lang="en-AU" sz="1000" dirty="0" err="1"/>
                <a:t>Silicycle</a:t>
              </a:r>
              <a:r>
                <a:rPr lang="en-AU" sz="1000" dirty="0"/>
                <a:t> 2015)</a:t>
              </a:r>
            </a:p>
          </p:txBody>
        </p:sp>
      </p:grpSp>
    </p:spTree>
    <p:extLst>
      <p:ext uri="{BB962C8B-B14F-4D97-AF65-F5344CB8AC3E}">
        <p14:creationId xmlns:p14="http://schemas.microsoft.com/office/powerpoint/2010/main" val="293786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1"/>
          </a:xfrm>
        </p:spPr>
        <p:txBody>
          <a:bodyPr>
            <a:normAutofit/>
          </a:bodyPr>
          <a:lstStyle/>
          <a:p>
            <a:r>
              <a:rPr lang="en-AU" sz="2800" b="1" dirty="0"/>
              <a:t>Due to the difference in polarity of the </a:t>
            </a:r>
            <a:r>
              <a:rPr lang="en-AU" sz="2800" b="1" dirty="0" err="1"/>
              <a:t>analytes</a:t>
            </a:r>
            <a:r>
              <a:rPr lang="en-AU" sz="2800" b="1" dirty="0"/>
              <a:t> they are carried up the stationary phase at different rates and adsorb at different points.</a:t>
            </a:r>
          </a:p>
          <a:p>
            <a:r>
              <a:rPr lang="en-AU" sz="2800" b="1" dirty="0"/>
              <a:t>The components in the mixture can be identified by their retardation factor, </a:t>
            </a:r>
            <a:r>
              <a:rPr lang="en-AU" sz="2800" b="1" dirty="0" err="1"/>
              <a:t>R</a:t>
            </a:r>
            <a:r>
              <a:rPr lang="en-AU" sz="2800" b="1" baseline="-25000" dirty="0" err="1"/>
              <a:t>f</a:t>
            </a:r>
            <a:r>
              <a:rPr lang="en-AU" sz="2800" b="1" dirty="0"/>
              <a:t> where:</a:t>
            </a:r>
          </a:p>
          <a:p>
            <a:pPr marL="0" indent="0">
              <a:buNone/>
            </a:pPr>
            <a:r>
              <a:rPr lang="en-AU" sz="2800" dirty="0"/>
              <a:t>                                   </a:t>
            </a:r>
          </a:p>
          <a:p>
            <a:pPr marL="0" indent="0">
              <a:buNone/>
            </a:pPr>
            <a:r>
              <a:rPr lang="en-AU" sz="2800" dirty="0"/>
              <a:t>                             </a:t>
            </a:r>
            <a:r>
              <a:rPr lang="en-AU" sz="2800" b="1" dirty="0" err="1"/>
              <a:t>R</a:t>
            </a:r>
            <a:r>
              <a:rPr lang="en-AU" sz="2800" b="1" baseline="-25000" dirty="0" err="1"/>
              <a:t>f</a:t>
            </a:r>
            <a:r>
              <a:rPr lang="en-AU" sz="2800" b="1" dirty="0"/>
              <a:t> = </a:t>
            </a:r>
          </a:p>
          <a:p>
            <a:endParaRPr lang="en-AU" sz="2800" b="1" dirty="0"/>
          </a:p>
          <a:p>
            <a:r>
              <a:rPr lang="en-AU" sz="2800" b="1" dirty="0"/>
              <a:t>In TLC, the </a:t>
            </a:r>
            <a:r>
              <a:rPr lang="en-AU" sz="2800" b="1" dirty="0" err="1"/>
              <a:t>R</a:t>
            </a:r>
            <a:r>
              <a:rPr lang="en-AU" sz="2800" b="1" baseline="-25000" dirty="0" err="1"/>
              <a:t>f</a:t>
            </a:r>
            <a:r>
              <a:rPr lang="en-AU" sz="2800" b="1" dirty="0"/>
              <a:t> of a given substance is not constant as it depends on the nature of the stationary and mobile phases. For this reason a TLC of the different pure substances thought to be present in the mixture needs to be produced under identical conditions in order to obtain comparable </a:t>
            </a:r>
            <a:r>
              <a:rPr lang="en-AU" sz="2800" b="1" dirty="0" err="1"/>
              <a:t>R</a:t>
            </a:r>
            <a:r>
              <a:rPr lang="en-AU" sz="2800" b="1" baseline="-25000" dirty="0" err="1"/>
              <a:t>f</a:t>
            </a:r>
            <a:r>
              <a:rPr lang="en-AU" sz="2800" b="1" dirty="0"/>
              <a:t> values.</a:t>
            </a:r>
          </a:p>
        </p:txBody>
      </p:sp>
      <p:graphicFrame>
        <p:nvGraphicFramePr>
          <p:cNvPr id="6" name="Object 5"/>
          <p:cNvGraphicFramePr>
            <a:graphicFrameLocks noChangeAspect="1"/>
          </p:cNvGraphicFramePr>
          <p:nvPr>
            <p:extLst>
              <p:ext uri="{D42A27DB-BD31-4B8C-83A1-F6EECF244321}">
                <p14:modId xmlns:p14="http://schemas.microsoft.com/office/powerpoint/2010/main" val="642018574"/>
              </p:ext>
            </p:extLst>
          </p:nvPr>
        </p:nvGraphicFramePr>
        <p:xfrm>
          <a:off x="3509963" y="2624138"/>
          <a:ext cx="4229100" cy="912812"/>
        </p:xfrm>
        <a:graphic>
          <a:graphicData uri="http://schemas.openxmlformats.org/presentationml/2006/ole">
            <mc:AlternateContent xmlns:mc="http://schemas.openxmlformats.org/markup-compatibility/2006">
              <mc:Choice xmlns:v="urn:schemas-microsoft-com:vml" Requires="v">
                <p:oleObj spid="_x0000_s3112" name="Equation" r:id="rId4" imgW="3809880" imgH="825480" progId="Equation.3">
                  <p:embed/>
                </p:oleObj>
              </mc:Choice>
              <mc:Fallback>
                <p:oleObj name="Equation" r:id="rId4" imgW="3809880" imgH="825480" progId="Equation.3">
                  <p:embed/>
                  <p:pic>
                    <p:nvPicPr>
                      <p:cNvPr id="0" name=""/>
                      <p:cNvPicPr/>
                      <p:nvPr/>
                    </p:nvPicPr>
                    <p:blipFill>
                      <a:blip r:embed="rId5"/>
                      <a:stretch>
                        <a:fillRect/>
                      </a:stretch>
                    </p:blipFill>
                    <p:spPr>
                      <a:xfrm>
                        <a:off x="3509963" y="2624138"/>
                        <a:ext cx="4229100" cy="912812"/>
                      </a:xfrm>
                      <a:prstGeom prst="rect">
                        <a:avLst/>
                      </a:prstGeom>
                    </p:spPr>
                  </p:pic>
                </p:oleObj>
              </mc:Fallback>
            </mc:AlternateContent>
          </a:graphicData>
        </a:graphic>
      </p:graphicFrame>
    </p:spTree>
    <p:extLst>
      <p:ext uri="{BB962C8B-B14F-4D97-AF65-F5344CB8AC3E}">
        <p14:creationId xmlns:p14="http://schemas.microsoft.com/office/powerpoint/2010/main" val="147785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1"/>
          </a:xfrm>
        </p:spPr>
        <p:txBody>
          <a:bodyPr>
            <a:normAutofit/>
          </a:bodyPr>
          <a:lstStyle/>
          <a:p>
            <a:r>
              <a:rPr lang="en-AU" sz="2800" b="1" dirty="0"/>
              <a:t>TLC has the advantage of being a relatively simple and inexpensive way of confirming the purity of a mixture.</a:t>
            </a:r>
          </a:p>
          <a:p>
            <a:endParaRPr lang="en-AU" sz="1800" b="1" dirty="0"/>
          </a:p>
          <a:p>
            <a:pPr marL="0" indent="0">
              <a:buNone/>
            </a:pPr>
            <a:r>
              <a:rPr lang="en-AU" sz="2800" b="1" dirty="0">
                <a:effectLst>
                  <a:glow rad="228600">
                    <a:schemeClr val="accent1">
                      <a:satMod val="175000"/>
                      <a:alpha val="40000"/>
                    </a:schemeClr>
                  </a:glow>
                </a:effectLst>
              </a:rPr>
              <a:t>Gas Chromatography (GC)</a:t>
            </a:r>
          </a:p>
          <a:p>
            <a:pPr marL="0" indent="0">
              <a:buNone/>
            </a:pPr>
            <a:endParaRPr lang="en-AU" sz="2800" b="1" dirty="0">
              <a:effectLst>
                <a:glow rad="228600">
                  <a:schemeClr val="accent1">
                    <a:satMod val="175000"/>
                    <a:alpha val="40000"/>
                  </a:schemeClr>
                </a:glow>
              </a:effectLst>
            </a:endParaRPr>
          </a:p>
          <a:p>
            <a:pPr marL="0" indent="0">
              <a:buNone/>
            </a:pPr>
            <a:endParaRPr lang="en-AU" sz="2800" b="1" dirty="0"/>
          </a:p>
        </p:txBody>
      </p:sp>
      <p:grpSp>
        <p:nvGrpSpPr>
          <p:cNvPr id="4" name="Group 3"/>
          <p:cNvGrpSpPr/>
          <p:nvPr/>
        </p:nvGrpSpPr>
        <p:grpSpPr>
          <a:xfrm>
            <a:off x="0" y="1818211"/>
            <a:ext cx="5148064" cy="3214739"/>
            <a:chOff x="0" y="2060848"/>
            <a:chExt cx="5688632" cy="3477185"/>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0848"/>
              <a:ext cx="5688632" cy="3214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043608" y="5291812"/>
              <a:ext cx="1277914" cy="246221"/>
            </a:xfrm>
            <a:prstGeom prst="rect">
              <a:avLst/>
            </a:prstGeom>
          </p:spPr>
          <p:txBody>
            <a:bodyPr wrap="none">
              <a:spAutoFit/>
            </a:bodyPr>
            <a:lstStyle/>
            <a:p>
              <a:r>
                <a:rPr lang="en-US" sz="1000" dirty="0"/>
                <a:t>(Virginia Tech 2015)</a:t>
              </a:r>
              <a:endParaRPr lang="en-AU" sz="1000" dirty="0"/>
            </a:p>
          </p:txBody>
        </p:sp>
      </p:grpSp>
      <p:grpSp>
        <p:nvGrpSpPr>
          <p:cNvPr id="7" name="Group 6"/>
          <p:cNvGrpSpPr/>
          <p:nvPr/>
        </p:nvGrpSpPr>
        <p:grpSpPr>
          <a:xfrm>
            <a:off x="2808884" y="3536296"/>
            <a:ext cx="6335116" cy="3302613"/>
            <a:chOff x="2808884" y="3536296"/>
            <a:chExt cx="6335116" cy="3302613"/>
          </a:xfrm>
        </p:grpSpPr>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536296"/>
              <a:ext cx="4860032" cy="3302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808884" y="6592687"/>
              <a:ext cx="1475084" cy="246221"/>
            </a:xfrm>
            <a:prstGeom prst="rect">
              <a:avLst/>
            </a:prstGeom>
          </p:spPr>
          <p:txBody>
            <a:bodyPr wrap="none">
              <a:spAutoFit/>
            </a:bodyPr>
            <a:lstStyle/>
            <a:p>
              <a:r>
                <a:rPr lang="en-US" sz="1000" dirty="0"/>
                <a:t>(Broussard, et al. 2001)</a:t>
              </a:r>
              <a:endParaRPr lang="en-AU" sz="1000" dirty="0"/>
            </a:p>
          </p:txBody>
        </p:sp>
      </p:grpSp>
    </p:spTree>
    <p:extLst>
      <p:ext uri="{BB962C8B-B14F-4D97-AF65-F5344CB8AC3E}">
        <p14:creationId xmlns:p14="http://schemas.microsoft.com/office/powerpoint/2010/main" val="397994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1"/>
          </a:xfrm>
        </p:spPr>
        <p:txBody>
          <a:bodyPr>
            <a:normAutofit/>
          </a:bodyPr>
          <a:lstStyle/>
          <a:p>
            <a:r>
              <a:rPr lang="en-AU" sz="2800" b="1" dirty="0"/>
              <a:t>Used to identify individual heat stable, relatively small molar mass </a:t>
            </a:r>
            <a:r>
              <a:rPr lang="en-AU" sz="2800" b="1" dirty="0" err="1"/>
              <a:t>analytes</a:t>
            </a:r>
            <a:r>
              <a:rPr lang="en-AU" sz="2800" b="1" dirty="0"/>
              <a:t> and their concentrations in complex mixtures.</a:t>
            </a:r>
            <a:r>
              <a:rPr lang="en-AU" sz="2800" dirty="0"/>
              <a:t> </a:t>
            </a:r>
          </a:p>
          <a:p>
            <a:pPr marL="0" indent="0">
              <a:buNone/>
            </a:pPr>
            <a:endParaRPr lang="en-AU" sz="1200" dirty="0"/>
          </a:p>
          <a:p>
            <a:r>
              <a:rPr lang="en-AU" sz="2800" b="1" dirty="0"/>
              <a:t>Mobile phase is an inert carrier gas such as He or N</a:t>
            </a:r>
            <a:r>
              <a:rPr lang="en-AU" sz="2800" b="1" baseline="-25000" dirty="0"/>
              <a:t>2</a:t>
            </a:r>
            <a:r>
              <a:rPr lang="en-AU" sz="2800" b="1" dirty="0"/>
              <a:t>.</a:t>
            </a:r>
          </a:p>
          <a:p>
            <a:pPr marL="0" indent="0">
              <a:buNone/>
            </a:pPr>
            <a:endParaRPr lang="en-AU" sz="1200" b="1" dirty="0"/>
          </a:p>
          <a:p>
            <a:r>
              <a:rPr lang="en-AU" sz="2800" b="1" dirty="0"/>
              <a:t>Stationary phase is a high boiling point non-volatile viscous liquid adsorbed onto solid particles such as silica. This is packed within a long stainless steel coiled column that may be 2-5 mm in diameter and 1.5–100 m in length. </a:t>
            </a:r>
          </a:p>
          <a:p>
            <a:pPr marL="0" indent="0">
              <a:buNone/>
            </a:pPr>
            <a:endParaRPr lang="en-AU" sz="1200" b="1" dirty="0"/>
          </a:p>
          <a:p>
            <a:r>
              <a:rPr lang="en-AU" sz="2800" b="1" dirty="0"/>
              <a:t>The gas chromatograph consists of a gas supply, high temperature injection chamber, column, detector and recorder.</a:t>
            </a:r>
          </a:p>
        </p:txBody>
      </p:sp>
    </p:spTree>
    <p:extLst>
      <p:ext uri="{BB962C8B-B14F-4D97-AF65-F5344CB8AC3E}">
        <p14:creationId xmlns:p14="http://schemas.microsoft.com/office/powerpoint/2010/main" val="17353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1"/>
          </a:xfrm>
        </p:spPr>
        <p:txBody>
          <a:bodyPr>
            <a:normAutofit/>
          </a:bodyPr>
          <a:lstStyle/>
          <a:p>
            <a:r>
              <a:rPr lang="en-AU" sz="3000" b="1" dirty="0"/>
              <a:t>The liquid mixture to be analysed is injected through a rubber seal and vaporised. The vaporised mixture then travels through the temperature controlled column. The </a:t>
            </a:r>
            <a:r>
              <a:rPr lang="en-AU" sz="3000" b="1" dirty="0" err="1"/>
              <a:t>analytes</a:t>
            </a:r>
            <a:r>
              <a:rPr lang="en-AU" sz="3000" b="1" dirty="0"/>
              <a:t> remain either in the mobile phase or stationary phase based on its volatility (tendency to evaporate). </a:t>
            </a:r>
            <a:r>
              <a:rPr lang="en-AU" sz="3000" b="1" dirty="0" err="1"/>
              <a:t>Analytes</a:t>
            </a:r>
            <a:r>
              <a:rPr lang="en-AU" sz="3000" b="1" dirty="0"/>
              <a:t> with a higher volatility tend to remain in the mobile phase. These exit (are eluted from) the column quickly and have a smaller retention time.</a:t>
            </a:r>
          </a:p>
          <a:p>
            <a:endParaRPr lang="en-AU" sz="3000" b="1" dirty="0"/>
          </a:p>
          <a:p>
            <a:r>
              <a:rPr lang="en-AU" sz="2800" b="1" dirty="0" err="1"/>
              <a:t>Analytes</a:t>
            </a:r>
            <a:r>
              <a:rPr lang="en-AU" sz="2800" b="1" dirty="0"/>
              <a:t> can be identified by producing a chromatogram of the pure </a:t>
            </a:r>
            <a:r>
              <a:rPr lang="en-AU" sz="2800" b="1" dirty="0" err="1"/>
              <a:t>analyte</a:t>
            </a:r>
            <a:r>
              <a:rPr lang="en-AU" sz="2800" b="1" dirty="0"/>
              <a:t> under the same conditions of column choice, carrier gas, gas flow rate and temperature.</a:t>
            </a:r>
          </a:p>
          <a:p>
            <a:pPr marL="0" indent="0">
              <a:buNone/>
            </a:pPr>
            <a:endParaRPr lang="en-AU" sz="1200" b="1" dirty="0"/>
          </a:p>
        </p:txBody>
      </p:sp>
    </p:spTree>
    <p:extLst>
      <p:ext uri="{BB962C8B-B14F-4D97-AF65-F5344CB8AC3E}">
        <p14:creationId xmlns:p14="http://schemas.microsoft.com/office/powerpoint/2010/main" val="126318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1"/>
          </a:xfrm>
        </p:spPr>
        <p:txBody>
          <a:bodyPr>
            <a:normAutofit/>
          </a:bodyPr>
          <a:lstStyle/>
          <a:p>
            <a:endParaRPr lang="en-AU" sz="2700" b="1" dirty="0"/>
          </a:p>
          <a:p>
            <a:r>
              <a:rPr lang="en-AU" sz="2800" b="1" dirty="0" err="1"/>
              <a:t>Analyte</a:t>
            </a:r>
            <a:r>
              <a:rPr lang="en-AU" sz="2800" b="1" dirty="0"/>
              <a:t> concentrations can be determined from the height and area of a chromatogram peak when compared to the peaks produced from a set of standards.</a:t>
            </a:r>
          </a:p>
          <a:p>
            <a:pPr marL="0" indent="0">
              <a:buNone/>
            </a:pPr>
            <a:endParaRPr lang="en-AU" sz="2800" b="1" dirty="0">
              <a:effectLst>
                <a:glow rad="228600">
                  <a:schemeClr val="accent1">
                    <a:satMod val="175000"/>
                    <a:alpha val="40000"/>
                  </a:schemeClr>
                </a:glow>
              </a:effectLst>
            </a:endParaRPr>
          </a:p>
          <a:p>
            <a:pPr marL="0" indent="0">
              <a:buNone/>
            </a:pPr>
            <a:endParaRPr lang="en-AU" sz="2800" b="1" dirty="0"/>
          </a:p>
        </p:txBody>
      </p:sp>
    </p:spTree>
    <p:extLst>
      <p:ext uri="{BB962C8B-B14F-4D97-AF65-F5344CB8AC3E}">
        <p14:creationId xmlns:p14="http://schemas.microsoft.com/office/powerpoint/2010/main" val="7684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1"/>
          </a:xfrm>
        </p:spPr>
        <p:txBody>
          <a:bodyPr>
            <a:normAutofit/>
          </a:bodyPr>
          <a:lstStyle/>
          <a:p>
            <a:pPr marL="0" indent="0">
              <a:buNone/>
            </a:pPr>
            <a:r>
              <a:rPr lang="en-AU" sz="2800" b="1" dirty="0">
                <a:effectLst>
                  <a:glow rad="228600">
                    <a:schemeClr val="accent1">
                      <a:satMod val="175000"/>
                      <a:alpha val="40000"/>
                    </a:schemeClr>
                  </a:glow>
                </a:effectLst>
              </a:rPr>
              <a:t>High Performance Liquid Chromatography (HPLC)</a:t>
            </a:r>
          </a:p>
          <a:p>
            <a:pPr marL="0" indent="0">
              <a:buNone/>
            </a:pPr>
            <a:endParaRPr lang="en-AU" sz="2800" b="1" dirty="0">
              <a:effectLst>
                <a:glow rad="228600">
                  <a:schemeClr val="accent1">
                    <a:satMod val="175000"/>
                    <a:alpha val="40000"/>
                  </a:schemeClr>
                </a:glow>
              </a:effectLst>
            </a:endParaRPr>
          </a:p>
          <a:p>
            <a:pPr marL="0" indent="0">
              <a:buNone/>
            </a:pPr>
            <a:endParaRPr lang="en-AU" sz="2800" b="1" dirty="0"/>
          </a:p>
        </p:txBody>
      </p:sp>
      <p:grpSp>
        <p:nvGrpSpPr>
          <p:cNvPr id="8" name="Group 7"/>
          <p:cNvGrpSpPr/>
          <p:nvPr/>
        </p:nvGrpSpPr>
        <p:grpSpPr>
          <a:xfrm>
            <a:off x="3059832" y="620687"/>
            <a:ext cx="6084168" cy="3743819"/>
            <a:chOff x="3271" y="2420889"/>
            <a:chExt cx="5792866" cy="3447869"/>
          </a:xfrm>
        </p:grpSpPr>
        <p:pic>
          <p:nvPicPr>
            <p:cNvPr id="512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271" y="2420889"/>
              <a:ext cx="5792866" cy="3201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739310" y="5622537"/>
              <a:ext cx="971741" cy="246221"/>
            </a:xfrm>
            <a:prstGeom prst="rect">
              <a:avLst/>
            </a:prstGeom>
          </p:spPr>
          <p:txBody>
            <a:bodyPr wrap="none">
              <a:spAutoFit/>
            </a:bodyPr>
            <a:lstStyle/>
            <a:p>
              <a:r>
                <a:rPr lang="en-US" sz="1000" dirty="0"/>
                <a:t>(Waters 2015)</a:t>
              </a:r>
              <a:endParaRPr lang="en-AU" sz="1000" dirty="0"/>
            </a:p>
          </p:txBody>
        </p:sp>
      </p:grpSp>
      <p:grpSp>
        <p:nvGrpSpPr>
          <p:cNvPr id="2" name="Group 1"/>
          <p:cNvGrpSpPr/>
          <p:nvPr/>
        </p:nvGrpSpPr>
        <p:grpSpPr>
          <a:xfrm>
            <a:off x="35495" y="3717033"/>
            <a:ext cx="6827175" cy="3114676"/>
            <a:chOff x="35495" y="3717033"/>
            <a:chExt cx="6827175" cy="3114676"/>
          </a:xfrm>
        </p:grpSpPr>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5" y="3717033"/>
              <a:ext cx="5181601" cy="3114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5240110" y="6550823"/>
              <a:ext cx="1622560" cy="246221"/>
            </a:xfrm>
            <a:prstGeom prst="rect">
              <a:avLst/>
            </a:prstGeom>
          </p:spPr>
          <p:txBody>
            <a:bodyPr wrap="none">
              <a:spAutoFit/>
            </a:bodyPr>
            <a:lstStyle/>
            <a:p>
              <a:r>
                <a:rPr lang="en-US" sz="1000" dirty="0"/>
                <a:t>(Dublin City University </a:t>
              </a:r>
              <a:r>
                <a:rPr lang="en-US" sz="1000" dirty="0" err="1"/>
                <a:t>n.d.</a:t>
              </a:r>
              <a:r>
                <a:rPr lang="en-US" sz="1000" dirty="0"/>
                <a:t>)</a:t>
              </a:r>
              <a:endParaRPr lang="en-AU" sz="1000" dirty="0"/>
            </a:p>
          </p:txBody>
        </p:sp>
      </p:grpSp>
    </p:spTree>
    <p:extLst>
      <p:ext uri="{BB962C8B-B14F-4D97-AF65-F5344CB8AC3E}">
        <p14:creationId xmlns:p14="http://schemas.microsoft.com/office/powerpoint/2010/main" val="45367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b="1" dirty="0">
                <a:solidFill>
                  <a:schemeClr val="accent2"/>
                </a:solidFill>
              </a:rPr>
              <a:t>Molecular Shapes: </a:t>
            </a:r>
            <a:r>
              <a:rPr lang="en-AU" sz="2800" b="1" dirty="0"/>
              <a:t>Shapes of covalent molecules are due to the repulsions between groups of valence electrons around the central atom. This is known as the valence shell electron pair repulsion (VSEPR) theory. The electrons (and hence, atoms) arrange themselves to minimise repulsion between them.</a:t>
            </a:r>
          </a:p>
          <a:p>
            <a:pPr marL="0" indent="0">
              <a:buNone/>
            </a:pPr>
            <a:endParaRPr lang="en-AU" sz="2800" b="1" dirty="0">
              <a:solidFill>
                <a:schemeClr val="accent2"/>
              </a:solidFill>
            </a:endParaRPr>
          </a:p>
          <a:p>
            <a:pPr marL="0" indent="0">
              <a:buNone/>
            </a:pPr>
            <a:r>
              <a:rPr lang="en-AU" sz="2800" b="1" dirty="0"/>
              <a:t>When determining shapes, double and triple bonds are treated as though they are single bonds (in reality they have a slightly greater impact on repulsion between electron pairs and, as such, impact bond angles).</a:t>
            </a:r>
          </a:p>
          <a:p>
            <a:pPr marL="0" indent="0">
              <a:buNone/>
            </a:pPr>
            <a:endParaRPr lang="en-AU" sz="2800" b="1" dirty="0">
              <a:solidFill>
                <a:schemeClr val="accent2"/>
              </a:solidFill>
            </a:endParaRPr>
          </a:p>
        </p:txBody>
      </p:sp>
    </p:spTree>
    <p:extLst>
      <p:ext uri="{BB962C8B-B14F-4D97-AF65-F5344CB8AC3E}">
        <p14:creationId xmlns:p14="http://schemas.microsoft.com/office/powerpoint/2010/main" val="138403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1"/>
          </a:xfrm>
        </p:spPr>
        <p:txBody>
          <a:bodyPr>
            <a:normAutofit/>
          </a:bodyPr>
          <a:lstStyle/>
          <a:p>
            <a:r>
              <a:rPr lang="en-AU" sz="2800" b="1" dirty="0"/>
              <a:t>Used to identify individual, relatively large molar mass </a:t>
            </a:r>
            <a:r>
              <a:rPr lang="en-AU" sz="2800" b="1" dirty="0" err="1"/>
              <a:t>analytes</a:t>
            </a:r>
            <a:r>
              <a:rPr lang="en-AU" sz="2800" b="1" dirty="0"/>
              <a:t> which are unstable when heated and their concentrations in complex mixtures.</a:t>
            </a:r>
          </a:p>
          <a:p>
            <a:pPr marL="0" indent="0">
              <a:buNone/>
            </a:pPr>
            <a:endParaRPr lang="en-AU" sz="2400" b="1" dirty="0"/>
          </a:p>
          <a:p>
            <a:pPr marL="342900" lvl="1" indent="-342900">
              <a:buFont typeface="Wingdings 2"/>
              <a:buChar char=""/>
            </a:pPr>
            <a:r>
              <a:rPr lang="en-AU" b="1" dirty="0"/>
              <a:t>Mobile phase is a non-polar liquid solvent.</a:t>
            </a:r>
          </a:p>
          <a:p>
            <a:pPr marL="0" indent="0">
              <a:buNone/>
            </a:pPr>
            <a:endParaRPr lang="en-AU" sz="2800" b="1" dirty="0"/>
          </a:p>
          <a:p>
            <a:r>
              <a:rPr lang="en-AU" sz="2800" b="1" dirty="0"/>
              <a:t>Stationary phase is made up fine particles such as SiO</a:t>
            </a:r>
            <a:r>
              <a:rPr lang="en-AU" sz="2800" b="1" baseline="-25000" dirty="0"/>
              <a:t>2</a:t>
            </a:r>
            <a:r>
              <a:rPr lang="en-AU" sz="2800" b="1" dirty="0"/>
              <a:t> that are polar. This is packed within a short stainless steel coiled column that may be 3-5 mm in diameter and 10 – 30 cm in length.</a:t>
            </a:r>
          </a:p>
          <a:p>
            <a:endParaRPr lang="en-AU" sz="2800" b="1" dirty="0"/>
          </a:p>
          <a:p>
            <a:r>
              <a:rPr lang="en-AU" sz="2800" b="1" dirty="0"/>
              <a:t>In reverse phase HPLC the stationary phase is non-polar and the mobile phase is polar.</a:t>
            </a:r>
          </a:p>
        </p:txBody>
      </p:sp>
    </p:spTree>
    <p:extLst>
      <p:ext uri="{BB962C8B-B14F-4D97-AF65-F5344CB8AC3E}">
        <p14:creationId xmlns:p14="http://schemas.microsoft.com/office/powerpoint/2010/main" val="55149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AU" sz="2800" b="1" dirty="0"/>
              <a:t>The high performance liquid chromatograph consists of a high pressure pump, sample injection loop, column, detector and recorder.</a:t>
            </a:r>
          </a:p>
          <a:p>
            <a:pPr marL="0" indent="0">
              <a:buNone/>
            </a:pPr>
            <a:endParaRPr lang="en-AU" sz="1800" b="1" dirty="0"/>
          </a:p>
          <a:p>
            <a:pPr marL="342900" lvl="1" indent="-342900">
              <a:buFont typeface="Wingdings 2"/>
              <a:buChar char=""/>
            </a:pPr>
            <a:r>
              <a:rPr lang="en-AU" b="1" dirty="0"/>
              <a:t>The liquid mixture to be analysed is injected through an injection loop into a high pressure column of solvent. The sample then travels through the column. The </a:t>
            </a:r>
            <a:r>
              <a:rPr lang="en-AU" b="1" dirty="0" err="1"/>
              <a:t>analytes</a:t>
            </a:r>
            <a:r>
              <a:rPr lang="en-AU" b="1" dirty="0"/>
              <a:t> travel at different rates through the stationary phase based on their polarity. Analytes with a higher polarity tend to adsorb on to the stationary phase. These take longer to travel through the column and have a larger retention time.</a:t>
            </a:r>
          </a:p>
          <a:p>
            <a:pPr marL="0" indent="0">
              <a:buNone/>
            </a:pPr>
            <a:endParaRPr lang="en-AU" sz="1800" b="1" dirty="0"/>
          </a:p>
          <a:p>
            <a:r>
              <a:rPr lang="en-AU" sz="2800" b="1" dirty="0" err="1"/>
              <a:t>Analytes</a:t>
            </a:r>
            <a:r>
              <a:rPr lang="en-AU" sz="2800" b="1" dirty="0"/>
              <a:t> can be identified by producing a chromatogram of the pure </a:t>
            </a:r>
            <a:r>
              <a:rPr lang="en-AU" sz="2800" b="1" dirty="0" err="1"/>
              <a:t>analyte</a:t>
            </a:r>
            <a:r>
              <a:rPr lang="en-AU" sz="2800" b="1" dirty="0"/>
              <a:t> under the same conditions of column choice, mobile solvent and solvent flow rate.</a:t>
            </a:r>
          </a:p>
        </p:txBody>
      </p:sp>
    </p:spTree>
    <p:extLst>
      <p:ext uri="{BB962C8B-B14F-4D97-AF65-F5344CB8AC3E}">
        <p14:creationId xmlns:p14="http://schemas.microsoft.com/office/powerpoint/2010/main" val="415415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AU" sz="2800" b="1" dirty="0" err="1"/>
              <a:t>Analyte</a:t>
            </a:r>
            <a:r>
              <a:rPr lang="en-AU" sz="2800" b="1" dirty="0"/>
              <a:t> concentrations can be determined from the height and area of a chromatogram peak when compared to the peaks produced from a set of standards.</a:t>
            </a:r>
          </a:p>
          <a:p>
            <a:pPr marL="0" indent="0">
              <a:buNone/>
            </a:pPr>
            <a:endParaRPr lang="en-AU" sz="1800" b="1" dirty="0"/>
          </a:p>
          <a:p>
            <a:pPr marL="0" indent="0">
              <a:buNone/>
            </a:pPr>
            <a:endParaRPr lang="en-AU" sz="1800" b="1" dirty="0"/>
          </a:p>
          <a:p>
            <a:pPr marL="0" indent="0">
              <a:buNone/>
            </a:pPr>
            <a:endParaRPr lang="en-AU" sz="1800" b="1" dirty="0"/>
          </a:p>
          <a:p>
            <a:pPr marL="0" indent="0">
              <a:buNone/>
            </a:pPr>
            <a:endParaRPr lang="en-AU" sz="1800" b="1" dirty="0"/>
          </a:p>
          <a:p>
            <a:pPr marL="0" indent="0">
              <a:buNone/>
            </a:pPr>
            <a:r>
              <a:rPr lang="en-AU" sz="2800" b="1" dirty="0"/>
              <a:t>Much of the physical behaviour of gases can be explained using the kinetic theory of gases. This theory is based on the movement of the gas particles which is fundamental in determining the physical properties of gases. The current model is based on the ideal gas.</a:t>
            </a:r>
          </a:p>
        </p:txBody>
      </p:sp>
      <p:sp>
        <p:nvSpPr>
          <p:cNvPr id="4" name="Rectangle 3"/>
          <p:cNvSpPr/>
          <p:nvPr/>
        </p:nvSpPr>
        <p:spPr>
          <a:xfrm>
            <a:off x="3692599" y="1916832"/>
            <a:ext cx="1658724" cy="707886"/>
          </a:xfrm>
          <a:prstGeom prst="rect">
            <a:avLst/>
          </a:prstGeom>
          <a:noFill/>
        </p:spPr>
        <p:txBody>
          <a:bodyPr wrap="none" lIns="91440" tIns="45720" rIns="91440" bIns="45720">
            <a:spAutoFit/>
          </a:bodyPr>
          <a:lstStyle/>
          <a:p>
            <a:pPr algn="ctr"/>
            <a:r>
              <a:rPr lang="en-AU"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GASES</a:t>
            </a:r>
          </a:p>
        </p:txBody>
      </p:sp>
    </p:spTree>
    <p:extLst>
      <p:ext uri="{BB962C8B-B14F-4D97-AF65-F5344CB8AC3E}">
        <p14:creationId xmlns:p14="http://schemas.microsoft.com/office/powerpoint/2010/main" val="21077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p:cTn id="2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Kinetic Theory of Gases</a:t>
            </a:r>
          </a:p>
          <a:p>
            <a:r>
              <a:rPr lang="en-AU" sz="2800" b="1" dirty="0"/>
              <a:t>Gases consist of molecules (or atoms in the case of noble gases) that move in continuous, rapid, random, straight-lined motion.</a:t>
            </a:r>
          </a:p>
          <a:p>
            <a:r>
              <a:rPr lang="en-AU" sz="2800" b="1" dirty="0"/>
              <a:t>The space between gas particles is so large that the volume of the particles themselves is negligible when compared to the volume the gas occupies.</a:t>
            </a:r>
          </a:p>
          <a:p>
            <a:r>
              <a:rPr lang="en-AU" sz="2800" b="1" dirty="0"/>
              <a:t>The forces of attraction and/or repulsion between gas particles are negligible.</a:t>
            </a:r>
          </a:p>
          <a:p>
            <a:r>
              <a:rPr lang="en-AU" sz="2800" b="1" dirty="0"/>
              <a:t>All collisions between gas particles are perfectly elastic (</a:t>
            </a:r>
            <a:r>
              <a:rPr lang="en-AU" sz="2800" b="1" dirty="0" err="1"/>
              <a:t>ie</a:t>
            </a:r>
            <a:r>
              <a:rPr lang="en-AU" sz="2800" b="1" dirty="0"/>
              <a:t> no net gain or loss of energy).</a:t>
            </a:r>
          </a:p>
          <a:p>
            <a:r>
              <a:rPr lang="en-AU" sz="2800" b="1" dirty="0"/>
              <a:t>The average kinetic energy (E</a:t>
            </a:r>
            <a:r>
              <a:rPr lang="en-AU" sz="2800" b="1" baseline="-25000" dirty="0"/>
              <a:t>K</a:t>
            </a:r>
            <a:r>
              <a:rPr lang="en-AU" sz="2800" b="1" dirty="0"/>
              <a:t> = ½mv</a:t>
            </a:r>
            <a:r>
              <a:rPr lang="en-AU" sz="2800" b="1" baseline="30000" dirty="0"/>
              <a:t>2</a:t>
            </a:r>
            <a:r>
              <a:rPr lang="en-AU" sz="2800" b="1" dirty="0"/>
              <a:t>) of the gas particles is proportional to its temperature and is the same for all gases at the same temperature.</a:t>
            </a:r>
          </a:p>
          <a:p>
            <a:pPr marL="0" indent="0">
              <a:buNone/>
            </a:pPr>
            <a:endParaRPr lang="en-AU" sz="1800" b="1" dirty="0"/>
          </a:p>
          <a:p>
            <a:pPr marL="0" indent="0">
              <a:buNone/>
            </a:pPr>
            <a:endParaRPr lang="en-AU" sz="1800" b="1" dirty="0"/>
          </a:p>
          <a:p>
            <a:pPr marL="0" indent="0">
              <a:buNone/>
            </a:pPr>
            <a:endParaRPr lang="en-AU" sz="1800" b="1" dirty="0"/>
          </a:p>
          <a:p>
            <a:pPr marL="0" indent="0">
              <a:buNone/>
            </a:pPr>
            <a:endParaRPr lang="en-AU" sz="1800" b="1" dirty="0"/>
          </a:p>
        </p:txBody>
      </p:sp>
    </p:spTree>
    <p:extLst>
      <p:ext uri="{BB962C8B-B14F-4D97-AF65-F5344CB8AC3E}">
        <p14:creationId xmlns:p14="http://schemas.microsoft.com/office/powerpoint/2010/main" val="424554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For different gases at the same temperature, as they possess different masses, the velocity of the particles differ.</a:t>
            </a:r>
          </a:p>
          <a:p>
            <a:pPr marL="0" indent="0">
              <a:buNone/>
            </a:pPr>
            <a:endParaRPr lang="en-AU" sz="2800" b="1" dirty="0"/>
          </a:p>
          <a:p>
            <a:pPr marL="0" indent="0">
              <a:buNone/>
            </a:pPr>
            <a:endParaRPr lang="en-AU" sz="1800" b="1" dirty="0"/>
          </a:p>
          <a:p>
            <a:pPr marL="0" indent="0">
              <a:buNone/>
            </a:pPr>
            <a:endParaRPr lang="en-AU" sz="1800" b="1" dirty="0"/>
          </a:p>
          <a:p>
            <a:pPr marL="0" indent="0">
              <a:buNone/>
            </a:pPr>
            <a:endParaRPr lang="en-AU" sz="1800" b="1" dirty="0"/>
          </a:p>
        </p:txBody>
      </p:sp>
      <p:grpSp>
        <p:nvGrpSpPr>
          <p:cNvPr id="2" name="Group 1"/>
          <p:cNvGrpSpPr/>
          <p:nvPr/>
        </p:nvGrpSpPr>
        <p:grpSpPr>
          <a:xfrm>
            <a:off x="1691680" y="1483149"/>
            <a:ext cx="7128422" cy="4053132"/>
            <a:chOff x="1691680" y="1483149"/>
            <a:chExt cx="7128422" cy="4053132"/>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167"/>
            <a:stretch/>
          </p:blipFill>
          <p:spPr bwMode="auto">
            <a:xfrm>
              <a:off x="1691680" y="1483149"/>
              <a:ext cx="5286033" cy="379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80112" y="5290060"/>
              <a:ext cx="3239990" cy="246221"/>
            </a:xfrm>
            <a:prstGeom prst="rect">
              <a:avLst/>
            </a:prstGeom>
          </p:spPr>
          <p:txBody>
            <a:bodyPr wrap="none">
              <a:spAutoFit/>
            </a:bodyPr>
            <a:lstStyle/>
            <a:p>
              <a:r>
                <a:rPr lang="en-US" sz="1000" dirty="0"/>
                <a:t>(North Carolina School of Science and Mathematics </a:t>
              </a:r>
              <a:r>
                <a:rPr lang="en-US" sz="1000" dirty="0" err="1"/>
                <a:t>n.d.</a:t>
              </a:r>
              <a:r>
                <a:rPr lang="en-US" sz="1000" dirty="0"/>
                <a:t>)</a:t>
              </a:r>
              <a:endParaRPr lang="en-AU" sz="1000" dirty="0"/>
            </a:p>
          </p:txBody>
        </p:sp>
      </p:grpSp>
    </p:spTree>
    <p:extLst>
      <p:ext uri="{BB962C8B-B14F-4D97-AF65-F5344CB8AC3E}">
        <p14:creationId xmlns:p14="http://schemas.microsoft.com/office/powerpoint/2010/main" val="142528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As the temperature of the gas is decreased, the velocity of the particles also decreases.</a:t>
            </a:r>
          </a:p>
          <a:p>
            <a:pPr marL="0" indent="0">
              <a:buNone/>
            </a:pPr>
            <a:endParaRPr lang="en-AU" sz="1800" b="1" dirty="0"/>
          </a:p>
          <a:p>
            <a:pPr marL="0" indent="0">
              <a:buNone/>
            </a:pPr>
            <a:endParaRPr lang="en-AU" sz="1800" b="1" dirty="0"/>
          </a:p>
          <a:p>
            <a:pPr marL="0" indent="0">
              <a:buNone/>
            </a:pPr>
            <a:endParaRPr lang="en-AU" sz="1800" b="1" dirty="0"/>
          </a:p>
          <a:p>
            <a:pPr marL="0" indent="0">
              <a:buNone/>
            </a:pPr>
            <a:endParaRPr lang="en-AU" sz="1800" b="1" dirty="0"/>
          </a:p>
          <a:p>
            <a:pPr marL="0" indent="0">
              <a:buNone/>
            </a:pPr>
            <a:endParaRPr lang="en-AU" sz="1800" b="1" dirty="0"/>
          </a:p>
          <a:p>
            <a:pPr marL="0" indent="0">
              <a:buNone/>
            </a:pPr>
            <a:endParaRPr lang="en-AU" sz="1800" b="1" dirty="0"/>
          </a:p>
          <a:p>
            <a:pPr marL="0" indent="0">
              <a:buNone/>
            </a:pPr>
            <a:endParaRPr lang="en-AU" sz="1800" b="1" dirty="0"/>
          </a:p>
          <a:p>
            <a:pPr marL="0" indent="0">
              <a:buNone/>
            </a:pPr>
            <a:endParaRPr lang="en-AU" sz="1800" b="1" dirty="0"/>
          </a:p>
          <a:p>
            <a:pPr marL="0" indent="0">
              <a:buNone/>
            </a:pPr>
            <a:endParaRPr lang="en-AU" sz="1800" b="1" dirty="0"/>
          </a:p>
          <a:p>
            <a:pPr marL="0" indent="0">
              <a:buNone/>
            </a:pPr>
            <a:endParaRPr lang="en-AU" sz="1800" b="1" dirty="0"/>
          </a:p>
          <a:p>
            <a:pPr marL="0" indent="0">
              <a:buNone/>
            </a:pPr>
            <a:r>
              <a:rPr lang="en-AU" sz="2800" b="1" dirty="0"/>
              <a:t>Theoretically, at low enough temperatures, the particles will cease moving. This lowest theoretical temperature is called absolute zero and is equal to ‒273.15 °C or 0 K (Kelvin). To convert K→°C minus 273.15, to convert °C→K add 273.15</a:t>
            </a:r>
          </a:p>
        </p:txBody>
      </p:sp>
      <p:grpSp>
        <p:nvGrpSpPr>
          <p:cNvPr id="5" name="Group 4"/>
          <p:cNvGrpSpPr/>
          <p:nvPr/>
        </p:nvGrpSpPr>
        <p:grpSpPr>
          <a:xfrm>
            <a:off x="1979712" y="1244551"/>
            <a:ext cx="6481297" cy="2904529"/>
            <a:chOff x="1979712" y="836712"/>
            <a:chExt cx="6481297" cy="2904529"/>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836712"/>
              <a:ext cx="4974153" cy="290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953865" y="3492620"/>
              <a:ext cx="1507144" cy="246221"/>
            </a:xfrm>
            <a:prstGeom prst="rect">
              <a:avLst/>
            </a:prstGeom>
          </p:spPr>
          <p:txBody>
            <a:bodyPr wrap="none">
              <a:spAutoFit/>
            </a:bodyPr>
            <a:lstStyle/>
            <a:p>
              <a:r>
                <a:rPr lang="en-US" sz="1000" dirty="0"/>
                <a:t>(</a:t>
              </a:r>
              <a:r>
                <a:rPr lang="en-US" sz="1000" dirty="0" err="1"/>
                <a:t>Casiday</a:t>
              </a:r>
              <a:r>
                <a:rPr lang="en-US" sz="1000" dirty="0"/>
                <a:t> and Frey 2000)</a:t>
              </a:r>
              <a:endParaRPr lang="en-AU" sz="1000" dirty="0"/>
            </a:p>
          </p:txBody>
        </p:sp>
      </p:grpSp>
    </p:spTree>
    <p:extLst>
      <p:ext uri="{BB962C8B-B14F-4D97-AF65-F5344CB8AC3E}">
        <p14:creationId xmlns:p14="http://schemas.microsoft.com/office/powerpoint/2010/main" val="206647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 calcmode="lin" valueType="num">
                                      <p:cBhvr>
                                        <p:cTn id="21"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2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The kinetic theory of gases can explain physical properties of gases including:</a:t>
            </a:r>
          </a:p>
          <a:p>
            <a:r>
              <a:rPr lang="en-AU" sz="2800" b="1" dirty="0"/>
              <a:t>Gases diffuse – due to their rapid, random, straight-lined motion and have negligible forces of attraction or repulsion between them.</a:t>
            </a:r>
          </a:p>
          <a:p>
            <a:r>
              <a:rPr lang="en-AU" sz="2800" b="1" dirty="0"/>
              <a:t>Gases are compressible – due to the very large space between them and the particles possessing negligible volume themselves.</a:t>
            </a:r>
          </a:p>
          <a:p>
            <a:r>
              <a:rPr lang="en-AU" sz="2800" b="1" dirty="0"/>
              <a:t>Gases take the shape of the container they are in – due to their rapid, random, straight-lined motion and have negligible forces of attraction or repulsion between them.</a:t>
            </a:r>
          </a:p>
          <a:p>
            <a:r>
              <a:rPr lang="en-AU" sz="2800" b="1" dirty="0"/>
              <a:t>Gases have a low density – due to the very large spaces between the particles.</a:t>
            </a:r>
            <a:endParaRPr lang="en-AU" sz="1800" b="1" dirty="0"/>
          </a:p>
          <a:p>
            <a:pPr marL="0" indent="0">
              <a:buNone/>
            </a:pPr>
            <a:endParaRPr lang="en-AU" sz="1800" b="1" dirty="0"/>
          </a:p>
          <a:p>
            <a:pPr marL="0" indent="0">
              <a:buNone/>
            </a:pPr>
            <a:endParaRPr lang="en-AU" sz="1800" b="1" dirty="0"/>
          </a:p>
          <a:p>
            <a:pPr marL="0" indent="0">
              <a:buNone/>
            </a:pPr>
            <a:endParaRPr lang="en-AU" sz="1800" b="1" dirty="0"/>
          </a:p>
        </p:txBody>
      </p:sp>
    </p:spTree>
    <p:extLst>
      <p:ext uri="{BB962C8B-B14F-4D97-AF65-F5344CB8AC3E}">
        <p14:creationId xmlns:p14="http://schemas.microsoft.com/office/powerpoint/2010/main" val="103172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AU" sz="2800" b="1" dirty="0"/>
              <a:t>Gases exert pressure – due to their motion, they collide with the container walls (pressure increases with increasing force and frequency of these collisions).</a:t>
            </a:r>
          </a:p>
          <a:p>
            <a:pPr marL="0" indent="0">
              <a:buNone/>
            </a:pPr>
            <a:endParaRPr lang="en-AU" sz="2800" dirty="0"/>
          </a:p>
          <a:p>
            <a:pPr marL="0" indent="0">
              <a:buNone/>
            </a:pPr>
            <a:r>
              <a:rPr lang="en-AU" sz="2800" b="1" dirty="0"/>
              <a:t>It is important to note that the kinetic theory of gases is based on the notion of an ideal gas. In reality real gases differ from an ideal gas in that real gases:</a:t>
            </a:r>
          </a:p>
          <a:p>
            <a:r>
              <a:rPr lang="en-AU" sz="2800" b="1" dirty="0"/>
              <a:t>Exert forces of attraction and repulsion</a:t>
            </a:r>
          </a:p>
          <a:p>
            <a:r>
              <a:rPr lang="en-AU" sz="2800" b="1" dirty="0"/>
              <a:t>Occupy volume which can be significant when compared to the volume of the gas as a whole</a:t>
            </a:r>
          </a:p>
          <a:p>
            <a:pPr marL="0" indent="0">
              <a:buNone/>
            </a:pPr>
            <a:endParaRPr lang="en-AU" sz="2800" b="1" dirty="0"/>
          </a:p>
          <a:p>
            <a:pPr marL="0" indent="0">
              <a:buNone/>
            </a:pPr>
            <a:r>
              <a:rPr lang="en-AU" sz="2800" b="1" dirty="0"/>
              <a:t>Real gases approach ideal gases under the conditions of high temperature and low pressure.</a:t>
            </a:r>
          </a:p>
          <a:p>
            <a:pPr marL="0" indent="0">
              <a:buNone/>
            </a:pPr>
            <a:endParaRPr lang="en-AU" sz="1800" b="1" dirty="0"/>
          </a:p>
          <a:p>
            <a:pPr marL="0" indent="0">
              <a:buNone/>
            </a:pPr>
            <a:endParaRPr lang="en-AU" sz="1800" b="1" dirty="0"/>
          </a:p>
          <a:p>
            <a:pPr marL="0" indent="0">
              <a:buNone/>
            </a:pPr>
            <a:endParaRPr lang="en-AU" sz="1800" b="1" dirty="0"/>
          </a:p>
        </p:txBody>
      </p:sp>
    </p:spTree>
    <p:extLst>
      <p:ext uri="{BB962C8B-B14F-4D97-AF65-F5344CB8AC3E}">
        <p14:creationId xmlns:p14="http://schemas.microsoft.com/office/powerpoint/2010/main" val="404022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Charles’ law: At constant pressure, the volume of a fixed quantity of gas is directly proportional to its temperature (</a:t>
                </a:r>
                <a:r>
                  <a:rPr lang="en-AU" sz="2800" b="1" dirty="0" err="1"/>
                  <a:t>ie</a:t>
                </a:r>
                <a:r>
                  <a:rPr lang="en-AU" sz="2800" b="1" dirty="0"/>
                  <a:t> V </a:t>
                </a:r>
                <a14:m>
                  <m:oMath xmlns:m="http://schemas.openxmlformats.org/officeDocument/2006/math">
                    <m:r>
                      <a:rPr lang="en-AU" sz="2800" b="1" i="1">
                        <a:latin typeface="Cambria Math"/>
                      </a:rPr>
                      <m:t>∝</m:t>
                    </m:r>
                  </m:oMath>
                </a14:m>
                <a:r>
                  <a:rPr lang="en-AU" sz="2800" b="1" dirty="0"/>
                  <a:t> T).</a:t>
                </a:r>
              </a:p>
              <a:p>
                <a:pPr marL="0" indent="0">
                  <a:buNone/>
                </a:pPr>
                <a:endParaRPr lang="en-AU" sz="2800" dirty="0"/>
              </a:p>
              <a:p>
                <a:pPr marL="0" indent="0">
                  <a:buNone/>
                </a:pPr>
                <a:endParaRPr lang="en-AU" sz="1800" b="1" dirty="0"/>
              </a:p>
              <a:p>
                <a:pPr marL="0" indent="0">
                  <a:buNone/>
                </a:pPr>
                <a:endParaRPr lang="en-AU" sz="1800" b="1" dirty="0"/>
              </a:p>
              <a:p>
                <a:pPr marL="0" indent="0">
                  <a:buNone/>
                </a:pPr>
                <a:endParaRPr lang="en-AU" sz="1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9144000" cy="6858000"/>
              </a:xfrm>
              <a:blipFill rotWithShape="1">
                <a:blip r:embed="rId3"/>
                <a:stretch>
                  <a:fillRect l="-1333" t="-800" r="-467"/>
                </a:stretch>
              </a:blipFill>
            </p:spPr>
            <p:txBody>
              <a:bodyPr/>
              <a:lstStyle/>
              <a:p>
                <a:r>
                  <a:rPr lang="en-AU">
                    <a:noFill/>
                  </a:rPr>
                  <a:t> </a:t>
                </a:r>
              </a:p>
            </p:txBody>
          </p:sp>
        </mc:Fallback>
      </mc:AlternateContent>
      <p:grpSp>
        <p:nvGrpSpPr>
          <p:cNvPr id="2" name="Group 1"/>
          <p:cNvGrpSpPr/>
          <p:nvPr/>
        </p:nvGrpSpPr>
        <p:grpSpPr>
          <a:xfrm>
            <a:off x="35496" y="1772816"/>
            <a:ext cx="9001000" cy="3604184"/>
            <a:chOff x="107504" y="1772816"/>
            <a:chExt cx="9001000" cy="3604184"/>
          </a:xfrm>
        </p:grpSpPr>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062"/>
            <a:stretch/>
          </p:blipFill>
          <p:spPr bwMode="auto">
            <a:xfrm>
              <a:off x="107504" y="1772816"/>
              <a:ext cx="9001000" cy="3350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952901" y="5130779"/>
              <a:ext cx="1021433" cy="246221"/>
            </a:xfrm>
            <a:prstGeom prst="rect">
              <a:avLst/>
            </a:prstGeom>
          </p:spPr>
          <p:txBody>
            <a:bodyPr wrap="none">
              <a:spAutoFit/>
            </a:bodyPr>
            <a:lstStyle/>
            <a:p>
              <a:r>
                <a:rPr lang="en-US" sz="1000" dirty="0"/>
                <a:t>(Schmitz 2012)</a:t>
              </a:r>
              <a:endParaRPr lang="en-AU" sz="1000" dirty="0"/>
            </a:p>
          </p:txBody>
        </p:sp>
      </p:grpSp>
    </p:spTree>
    <p:extLst>
      <p:ext uri="{BB962C8B-B14F-4D97-AF65-F5344CB8AC3E}">
        <p14:creationId xmlns:p14="http://schemas.microsoft.com/office/powerpoint/2010/main" val="46086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Charles’ law can be explained using kinetic theory. In a fixed quantity of gas, if you increase the temperature, the pressure will increase because the gas particles gain kinetic energy and begin moving faster, hitting the container walls more often. In order to maintain a constant pressure, the volume must be increased so that the gas particles have further to travel before hitting the container walls.</a:t>
                </a:r>
              </a:p>
              <a:p>
                <a:pPr marL="0" indent="0">
                  <a:buNone/>
                </a:pPr>
                <a:endParaRPr lang="en-AU" sz="1800" b="1" dirty="0"/>
              </a:p>
              <a:p>
                <a:pPr marL="0" indent="0">
                  <a:buNone/>
                </a:pPr>
                <a:r>
                  <a:rPr lang="en-AU" sz="2800" b="1" dirty="0"/>
                  <a:t>Boyle’s Law: At constant temperature, the volume of a fixed quantity of gas is inversely proportional to its pressure      (</a:t>
                </a:r>
                <a:r>
                  <a:rPr lang="en-AU" sz="2800" b="1" dirty="0" err="1"/>
                  <a:t>ie</a:t>
                </a:r>
                <a:r>
                  <a:rPr lang="en-AU" sz="2800" b="1" dirty="0"/>
                  <a:t> V </a:t>
                </a:r>
                <a14:m>
                  <m:oMath xmlns:m="http://schemas.openxmlformats.org/officeDocument/2006/math">
                    <m:r>
                      <a:rPr lang="en-AU" sz="2800" b="1" i="1">
                        <a:latin typeface="Cambria Math"/>
                      </a:rPr>
                      <m:t>∝</m:t>
                    </m:r>
                  </m:oMath>
                </a14:m>
                <a:r>
                  <a:rPr lang="en-AU" sz="2800" b="1" dirty="0"/>
                  <a:t> 1/P).</a:t>
                </a:r>
              </a:p>
              <a:p>
                <a:pPr marL="0" indent="0">
                  <a:buNone/>
                </a:pPr>
                <a:endParaRPr lang="en-AU" sz="1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9144000" cy="6858000"/>
              </a:xfrm>
              <a:blipFill rotWithShape="1">
                <a:blip r:embed="rId3"/>
                <a:stretch>
                  <a:fillRect l="-1333" t="-800" r="-1333"/>
                </a:stretch>
              </a:blipFill>
            </p:spPr>
            <p:txBody>
              <a:bodyPr/>
              <a:lstStyle/>
              <a:p>
                <a:r>
                  <a:rPr lang="en-AU">
                    <a:noFill/>
                  </a:rPr>
                  <a:t> </a:t>
                </a:r>
              </a:p>
            </p:txBody>
          </p:sp>
        </mc:Fallback>
      </mc:AlternateContent>
    </p:spTree>
    <p:extLst>
      <p:ext uri="{BB962C8B-B14F-4D97-AF65-F5344CB8AC3E}">
        <p14:creationId xmlns:p14="http://schemas.microsoft.com/office/powerpoint/2010/main" val="356016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AU" sz="2000" b="1" dirty="0"/>
          </a:p>
          <a:p>
            <a:pPr marL="0" indent="0">
              <a:buNone/>
            </a:pPr>
            <a:endParaRPr lang="en-AU" sz="2800" b="1" dirty="0"/>
          </a:p>
          <a:p>
            <a:pPr marL="0" indent="0">
              <a:buNone/>
            </a:pPr>
            <a:endParaRPr lang="en-AU" sz="2800" b="1" dirty="0"/>
          </a:p>
          <a:p>
            <a:pPr marL="0" indent="0">
              <a:buNone/>
            </a:pPr>
            <a:endParaRPr lang="en-AU" sz="2800" b="1"/>
          </a:p>
          <a:p>
            <a:pPr marL="0" indent="0">
              <a:buNone/>
            </a:pPr>
            <a:r>
              <a:rPr lang="en-AU" sz="2800" b="1"/>
              <a:t>Example</a:t>
            </a:r>
            <a:r>
              <a:rPr lang="en-AU" sz="2800" b="1" dirty="0"/>
              <a:t>: Draw the Lewis structures of the following molecules and ions and name their shape.</a:t>
            </a:r>
          </a:p>
          <a:p>
            <a:pPr marL="0" indent="0">
              <a:buNone/>
            </a:pPr>
            <a:r>
              <a:rPr lang="en-AU" sz="2800" b="1" dirty="0"/>
              <a:t>          CO, CS</a:t>
            </a:r>
            <a:r>
              <a:rPr lang="en-AU" sz="2800" b="1" baseline="-25000" dirty="0"/>
              <a:t>2</a:t>
            </a:r>
            <a:r>
              <a:rPr lang="en-AU" sz="2800" b="1" dirty="0"/>
              <a:t>, CH</a:t>
            </a:r>
            <a:r>
              <a:rPr lang="en-AU" sz="2800" b="1" baseline="-25000" dirty="0"/>
              <a:t>2</a:t>
            </a:r>
            <a:r>
              <a:rPr lang="en-AU" sz="2800" b="1" dirty="0"/>
              <a:t>C</a:t>
            </a:r>
            <a:r>
              <a:rPr lang="en-AU" sz="2800" b="1" i="1" dirty="0"/>
              <a:t>l</a:t>
            </a:r>
            <a:r>
              <a:rPr lang="en-AU" sz="2800" b="1" baseline="-25000" dirty="0"/>
              <a:t>2</a:t>
            </a:r>
            <a:r>
              <a:rPr lang="en-AU" sz="2800" b="1" dirty="0"/>
              <a:t>, H</a:t>
            </a:r>
            <a:r>
              <a:rPr lang="en-AU" sz="2800" b="1" baseline="-25000" dirty="0"/>
              <a:t>2</a:t>
            </a:r>
            <a:r>
              <a:rPr lang="en-AU" sz="2800" b="1" dirty="0"/>
              <a:t>S, PF</a:t>
            </a:r>
            <a:r>
              <a:rPr lang="en-AU" sz="2800" b="1" baseline="-25000" dirty="0"/>
              <a:t>3</a:t>
            </a:r>
            <a:r>
              <a:rPr lang="en-AU" sz="2800" b="1" dirty="0"/>
              <a:t>, O</a:t>
            </a:r>
            <a:r>
              <a:rPr lang="en-AU" sz="2800" b="1" baseline="-25000" dirty="0"/>
              <a:t>3</a:t>
            </a:r>
            <a:r>
              <a:rPr lang="en-AU" sz="2800" b="1" dirty="0"/>
              <a:t>, CO</a:t>
            </a:r>
            <a:r>
              <a:rPr lang="en-AU" sz="2800" b="1" baseline="-25000" dirty="0"/>
              <a:t>3</a:t>
            </a:r>
            <a:r>
              <a:rPr lang="en-AU" sz="2800" b="1" baseline="30000" dirty="0"/>
              <a:t>2-</a:t>
            </a:r>
            <a:r>
              <a:rPr lang="en-AU" sz="2800" b="1" dirty="0"/>
              <a:t>, SO</a:t>
            </a:r>
            <a:r>
              <a:rPr lang="en-AU" sz="2800" b="1" baseline="-25000" dirty="0"/>
              <a:t>4</a:t>
            </a:r>
            <a:r>
              <a:rPr lang="en-AU" sz="2800" b="1" baseline="30000" dirty="0"/>
              <a:t>2-</a:t>
            </a:r>
            <a:r>
              <a:rPr lang="en-AU" sz="2800" b="1" dirty="0"/>
              <a:t>, SO</a:t>
            </a:r>
            <a:r>
              <a:rPr lang="en-AU" sz="2800" b="1" baseline="-25000" dirty="0"/>
              <a:t>3</a:t>
            </a:r>
            <a:r>
              <a:rPr lang="en-AU" sz="2800" b="1" baseline="30000" dirty="0"/>
              <a:t>2-</a:t>
            </a:r>
            <a:endParaRPr lang="en-AU" sz="2800" b="1" dirty="0"/>
          </a:p>
        </p:txBody>
      </p:sp>
    </p:spTree>
    <p:extLst>
      <p:ext uri="{BB962C8B-B14F-4D97-AF65-F5344CB8AC3E}">
        <p14:creationId xmlns:p14="http://schemas.microsoft.com/office/powerpoint/2010/main" val="257251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3">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p:cTn id="1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Boyle’s law can be explained using kinetic theory. In a fixed quantity of gas at constant temperature, if you increase the volume, the pressure will decrease because the gas particles have further to travel before hitting the container walls. The opposite is true if you decrease the volume.</a:t>
            </a:r>
          </a:p>
          <a:p>
            <a:pPr marL="0" indent="0">
              <a:buNone/>
            </a:pPr>
            <a:endParaRPr lang="en-AU" sz="2800" b="1" dirty="0"/>
          </a:p>
          <a:p>
            <a:pPr marL="0" indent="0">
              <a:buNone/>
            </a:pPr>
            <a:r>
              <a:rPr lang="en-AU" sz="2800" b="1" dirty="0"/>
              <a:t>At constant volume, the pressure of a fixed quantity of gas is directly proportional to its temperature.</a:t>
            </a:r>
          </a:p>
          <a:p>
            <a:pPr marL="0" indent="0">
              <a:buNone/>
            </a:pPr>
            <a:endParaRPr lang="en-AU" sz="2800" b="1" dirty="0"/>
          </a:p>
          <a:p>
            <a:pPr marL="0" indent="0">
              <a:buNone/>
            </a:pPr>
            <a:r>
              <a:rPr lang="en-AU" sz="2800" b="1" dirty="0"/>
              <a:t>This can be explained using kinetic theory. If the volume of a fixed quantity of gas is constant as the temperature is increased, the average kinetic energy of the particles increases. This means the velocity of the particles will increase and they will hit the walls of their container more often and with </a:t>
            </a:r>
            <a:r>
              <a:rPr lang="en-AU" sz="2800" b="1"/>
              <a:t>greater force which </a:t>
            </a:r>
            <a:r>
              <a:rPr lang="en-AU" sz="2800" b="1" dirty="0"/>
              <a:t>increases the pressure.</a:t>
            </a:r>
          </a:p>
          <a:p>
            <a:pPr marL="0" indent="0">
              <a:buNone/>
            </a:pPr>
            <a:endParaRPr lang="en-AU" sz="1800" b="1" dirty="0"/>
          </a:p>
        </p:txBody>
      </p:sp>
    </p:spTree>
    <p:extLst>
      <p:ext uri="{BB962C8B-B14F-4D97-AF65-F5344CB8AC3E}">
        <p14:creationId xmlns:p14="http://schemas.microsoft.com/office/powerpoint/2010/main" val="250453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AU" sz="2800" b="1" dirty="0"/>
          </a:p>
          <a:p>
            <a:pPr marL="0" indent="0">
              <a:buNone/>
            </a:pPr>
            <a:endParaRPr lang="en-AU" sz="2800" b="1" dirty="0"/>
          </a:p>
          <a:p>
            <a:pPr marL="0" indent="0">
              <a:buNone/>
            </a:pPr>
            <a:endParaRPr lang="en-AU" sz="2800" b="1" dirty="0"/>
          </a:p>
          <a:p>
            <a:pPr marL="0" indent="0">
              <a:buNone/>
            </a:pPr>
            <a:r>
              <a:rPr lang="en-AU" sz="2800" b="1" dirty="0"/>
              <a:t>The previous relationships between gas pressure and volume and temperature have assumed a fixed amount of gas and, therefore, the number of particles or moles of gas. This suggests that if the pressure and temperature are kept constant then the number of moles of gas is directly proportional to volume. This is true of all gases because volume is dependent on number of particles, not type of particles.</a:t>
            </a:r>
          </a:p>
          <a:p>
            <a:pPr marL="0" indent="0">
              <a:buNone/>
            </a:pPr>
            <a:endParaRPr lang="en-AU" sz="2800" b="1" dirty="0"/>
          </a:p>
        </p:txBody>
      </p:sp>
    </p:spTree>
    <p:extLst>
      <p:ext uri="{BB962C8B-B14F-4D97-AF65-F5344CB8AC3E}">
        <p14:creationId xmlns:p14="http://schemas.microsoft.com/office/powerpoint/2010/main" val="8813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This fact is reflected in Avogadro’s hypothesis which states that equal volumes of any gas, measured at the same temperature and pressure, contain equal number of particles. Furthermore, the molar volume of a gas under standard temperature and pressure conditions (</a:t>
                </a:r>
                <a:r>
                  <a:rPr lang="en-AU" sz="2800" b="1" dirty="0" err="1"/>
                  <a:t>ie</a:t>
                </a:r>
                <a:r>
                  <a:rPr lang="en-AU" sz="2800" b="1" dirty="0"/>
                  <a:t> 273.15 K (or   0 °C) and 100.0 </a:t>
                </a:r>
                <a:r>
                  <a:rPr lang="en-AU" sz="2800" b="1" dirty="0" err="1"/>
                  <a:t>kPa</a:t>
                </a:r>
                <a:r>
                  <a:rPr lang="en-AU" sz="2800" b="1" dirty="0"/>
                  <a:t>) equals 22.71 L. That is;</a:t>
                </a:r>
              </a:p>
              <a:p>
                <a:pPr marL="0" indent="0">
                  <a:buNone/>
                </a:pPr>
                <a:endParaRPr lang="en-AU" sz="2800" b="1" dirty="0"/>
              </a:p>
              <a:p>
                <a:pPr marL="0" indent="0" algn="ctr">
                  <a:buNone/>
                </a:pPr>
                <a14:m>
                  <m:oMathPara xmlns:m="http://schemas.openxmlformats.org/officeDocument/2006/math">
                    <m:oMathParaPr>
                      <m:jc m:val="centerGroup"/>
                    </m:oMathParaPr>
                    <m:oMath xmlns:m="http://schemas.openxmlformats.org/officeDocument/2006/math">
                      <m:r>
                        <a:rPr lang="en-US" sz="2800" b="1" i="0" smtClean="0">
                          <a:latin typeface="Cambria Math"/>
                        </a:rPr>
                        <m:t>𝐧</m:t>
                      </m:r>
                      <m:r>
                        <a:rPr lang="en-US" sz="2800" b="1" i="0" smtClean="0">
                          <a:latin typeface="Cambria Math"/>
                        </a:rPr>
                        <m:t>=</m:t>
                      </m:r>
                      <m:r>
                        <a:rPr lang="en-US" sz="2800" b="1" i="1" smtClean="0">
                          <a:latin typeface="Cambria Math"/>
                        </a:rPr>
                        <m:t> </m:t>
                      </m:r>
                      <m:f>
                        <m:fPr>
                          <m:ctrlPr>
                            <a:rPr lang="en-US" sz="2800" b="1" i="1" smtClean="0">
                              <a:latin typeface="Cambria Math" panose="02040503050406030204" pitchFamily="18" charset="0"/>
                            </a:rPr>
                          </m:ctrlPr>
                        </m:fPr>
                        <m:num>
                          <m:r>
                            <a:rPr lang="en-US" sz="2800" b="1" i="1" smtClean="0">
                              <a:latin typeface="Cambria Math"/>
                            </a:rPr>
                            <m:t>𝑽</m:t>
                          </m:r>
                        </m:num>
                        <m:den>
                          <m:r>
                            <a:rPr lang="en-US" sz="2800" b="1" i="1" smtClean="0">
                              <a:latin typeface="Cambria Math"/>
                            </a:rPr>
                            <m:t>𝟐𝟐</m:t>
                          </m:r>
                          <m:r>
                            <a:rPr lang="en-US" sz="2800" b="1" i="1" smtClean="0">
                              <a:latin typeface="Cambria Math"/>
                            </a:rPr>
                            <m:t>.</m:t>
                          </m:r>
                          <m:r>
                            <a:rPr lang="en-US" sz="2800" b="1" i="1" smtClean="0">
                              <a:latin typeface="Cambria Math"/>
                            </a:rPr>
                            <m:t>𝟕𝟏</m:t>
                          </m:r>
                        </m:den>
                      </m:f>
                    </m:oMath>
                  </m:oMathPara>
                </a14:m>
                <a:endParaRPr lang="en-AU" sz="2800" b="1" dirty="0"/>
              </a:p>
              <a:p>
                <a:endParaRPr lang="en-AU" sz="2800" dirty="0"/>
              </a:p>
              <a:p>
                <a:pPr marL="0" indent="0">
                  <a:buNone/>
                </a:pPr>
                <a:r>
                  <a:rPr lang="en-AU" sz="2800" b="1" dirty="0"/>
                  <a:t>Where n = number of moles (n) and V = volume (L)</a:t>
                </a:r>
              </a:p>
              <a:p>
                <a:pPr marL="0" indent="0">
                  <a:buNone/>
                </a:pPr>
                <a:endParaRPr lang="en-AU"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9144000" cy="6858000"/>
              </a:xfrm>
              <a:blipFill rotWithShape="1">
                <a:blip r:embed="rId3"/>
                <a:stretch>
                  <a:fillRect l="-1333" t="-800" r="-67"/>
                </a:stretch>
              </a:blipFill>
            </p:spPr>
            <p:txBody>
              <a:bodyPr/>
              <a:lstStyle/>
              <a:p>
                <a:r>
                  <a:rPr lang="en-AU">
                    <a:noFill/>
                  </a:rPr>
                  <a:t> </a:t>
                </a:r>
              </a:p>
            </p:txBody>
          </p:sp>
        </mc:Fallback>
      </mc:AlternateContent>
    </p:spTree>
    <p:extLst>
      <p:ext uri="{BB962C8B-B14F-4D97-AF65-F5344CB8AC3E}">
        <p14:creationId xmlns:p14="http://schemas.microsoft.com/office/powerpoint/2010/main" val="110887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32500" lnSpcReduction="20000"/>
          </a:bodyPr>
          <a:lstStyle/>
          <a:p>
            <a:pPr marL="0" indent="0">
              <a:buNone/>
            </a:pPr>
            <a:r>
              <a:rPr lang="en-US" sz="3700" b="1" dirty="0"/>
              <a:t>Bibliography</a:t>
            </a:r>
            <a:endParaRPr lang="en-AU" sz="3700" b="1" dirty="0"/>
          </a:p>
          <a:p>
            <a:r>
              <a:rPr lang="en-US" sz="3700" dirty="0"/>
              <a:t>Broussard, LA, LC Presley, M </a:t>
            </a:r>
            <a:r>
              <a:rPr lang="en-US" sz="3700" dirty="0" err="1"/>
              <a:t>Tanous</a:t>
            </a:r>
            <a:r>
              <a:rPr lang="en-US" sz="3700" dirty="0"/>
              <a:t>, and C Queen. "Improved Gas Chromatography-Mass Spectrometry Method for Simultaneous Identification and Quantification of Opiates in Urine as </a:t>
            </a:r>
            <a:r>
              <a:rPr lang="en-US" sz="3700" dirty="0" err="1"/>
              <a:t>Propionyl</a:t>
            </a:r>
            <a:r>
              <a:rPr lang="en-US" sz="3700" dirty="0"/>
              <a:t> and </a:t>
            </a:r>
            <a:r>
              <a:rPr lang="en-US" sz="3700" dirty="0" err="1"/>
              <a:t>Oxime</a:t>
            </a:r>
            <a:r>
              <a:rPr lang="en-US" sz="3700" dirty="0"/>
              <a:t> Derivatives." </a:t>
            </a:r>
            <a:r>
              <a:rPr lang="en-US" sz="3700" i="1" dirty="0"/>
              <a:t>Clinical Chemistry.</a:t>
            </a:r>
            <a:r>
              <a:rPr lang="en-US" sz="3700" dirty="0"/>
              <a:t> January 2001. http://www.clinchem.org/content/47/1/127.full (accessed August 10, 2015).</a:t>
            </a:r>
            <a:endParaRPr lang="en-AU" sz="3700" dirty="0"/>
          </a:p>
          <a:p>
            <a:r>
              <a:rPr lang="en-US" sz="3700" dirty="0" err="1"/>
              <a:t>Casiday</a:t>
            </a:r>
            <a:r>
              <a:rPr lang="en-US" sz="3700" dirty="0"/>
              <a:t>, R, and R Frey. "Gas Laws Save Lives: The Chemistry Behind Air Bags." </a:t>
            </a:r>
            <a:r>
              <a:rPr lang="en-US" sz="3700" i="1" dirty="0"/>
              <a:t>Washington University in St. </a:t>
            </a:r>
            <a:r>
              <a:rPr lang="en-US" sz="3700" i="1" dirty="0" err="1"/>
              <a:t>Loius</a:t>
            </a:r>
            <a:r>
              <a:rPr lang="en-US" sz="3700" i="1" dirty="0"/>
              <a:t>.</a:t>
            </a:r>
            <a:r>
              <a:rPr lang="en-US" sz="3700" dirty="0"/>
              <a:t> October 2000. http://www.chemistry.wustl.edu/~edudev/LabTutorials/Airbags/airbags.html (accessed August 2, 2015) (accessed August 10, 2015).</a:t>
            </a:r>
            <a:endParaRPr lang="en-AU" sz="3700" dirty="0"/>
          </a:p>
          <a:p>
            <a:r>
              <a:rPr lang="en-US" sz="3700" dirty="0" err="1"/>
              <a:t>Dubaj</a:t>
            </a:r>
            <a:r>
              <a:rPr lang="en-US" sz="3700" dirty="0"/>
              <a:t>. "Structural Biochemistry/Chromatography/Thin Layer." </a:t>
            </a:r>
            <a:r>
              <a:rPr lang="en-US" sz="3700" i="1" dirty="0" err="1"/>
              <a:t>Wikibooks</a:t>
            </a:r>
            <a:r>
              <a:rPr lang="en-US" sz="3700" i="1" dirty="0"/>
              <a:t>.</a:t>
            </a:r>
            <a:r>
              <a:rPr lang="en-US" sz="3700" dirty="0"/>
              <a:t> April 29, 2006. https://en.wikibooks.org/wiki/Structural_Biochemistry/Chromatography/Thin_Layer (accessed August 1, 2015). (accessed August 10, 2015).</a:t>
            </a:r>
            <a:endParaRPr lang="en-AU" sz="3700" dirty="0"/>
          </a:p>
          <a:p>
            <a:r>
              <a:rPr lang="en-US" sz="3700" dirty="0"/>
              <a:t>Dublin City University. "High Performance Liquid Chromatography." </a:t>
            </a:r>
            <a:r>
              <a:rPr lang="en-US" sz="3700" i="1" dirty="0"/>
              <a:t>Dublin City University.</a:t>
            </a:r>
            <a:r>
              <a:rPr lang="en-US" sz="3700" dirty="0"/>
              <a:t> </a:t>
            </a:r>
            <a:r>
              <a:rPr lang="en-US" sz="3700" dirty="0" err="1"/>
              <a:t>n.d.</a:t>
            </a:r>
            <a:r>
              <a:rPr lang="en-US" sz="3700" dirty="0"/>
              <a:t> http://www.dcu.ie/chemistry/ssg/hplc.shtml (accessed August 10, 2015).</a:t>
            </a:r>
            <a:endParaRPr lang="en-AU" sz="3700" dirty="0"/>
          </a:p>
          <a:p>
            <a:r>
              <a:rPr lang="en-US" sz="3700" dirty="0" err="1"/>
              <a:t>Kucanda</a:t>
            </a:r>
            <a:r>
              <a:rPr lang="en-US" sz="3700" dirty="0"/>
              <a:t>, K. "Why Does Geometrical Symmetry Cancel Out the Polarity of Molecules Such as CO2?" </a:t>
            </a:r>
            <a:r>
              <a:rPr lang="en-US" sz="3700" i="1" dirty="0" err="1"/>
              <a:t>Quora</a:t>
            </a:r>
            <a:r>
              <a:rPr lang="en-US" sz="3700" i="1" dirty="0"/>
              <a:t>.</a:t>
            </a:r>
            <a:r>
              <a:rPr lang="en-US" sz="3700" dirty="0"/>
              <a:t> January 12, 2015. http://www.quora.com/Why-does-geometrical-symmetry-cancel-out-the-polarity-of-molecules-such-as-CO2 (accessed August 10, 2015).</a:t>
            </a:r>
            <a:endParaRPr lang="en-AU" sz="3700" dirty="0"/>
          </a:p>
          <a:p>
            <a:r>
              <a:rPr lang="en-US" sz="3700" dirty="0"/>
              <a:t>Larsen, D. "11.2 Intermolecular Forces." </a:t>
            </a:r>
            <a:r>
              <a:rPr lang="en-US" sz="3700" i="1" dirty="0" err="1"/>
              <a:t>UCDavis</a:t>
            </a:r>
            <a:r>
              <a:rPr lang="en-US" sz="3700" i="1" dirty="0"/>
              <a:t> </a:t>
            </a:r>
            <a:r>
              <a:rPr lang="en-US" sz="3700" i="1" dirty="0" err="1"/>
              <a:t>Chemwiki</a:t>
            </a:r>
            <a:r>
              <a:rPr lang="en-US" sz="3700" i="1" dirty="0"/>
              <a:t>.</a:t>
            </a:r>
            <a:r>
              <a:rPr lang="en-US" sz="3700" dirty="0"/>
              <a:t> </a:t>
            </a:r>
            <a:r>
              <a:rPr lang="en-US" sz="3700" dirty="0" err="1"/>
              <a:t>n.d.</a:t>
            </a:r>
            <a:r>
              <a:rPr lang="en-US" sz="3700" dirty="0"/>
              <a:t> http://chemwiki.ucdavis.edu/Wikitexts/UC_Davis/UCD_Chem_2B/UCD_Chem_2B%3A_Larsen/Unit_II%3A_States_of_Matter/Intermolecular_Interactions/11.2%3A_Intermolecular_Forces (accessed August 1, 2015). (accessed August 10, 2015).</a:t>
            </a:r>
            <a:endParaRPr lang="en-AU" sz="3700" dirty="0"/>
          </a:p>
          <a:p>
            <a:r>
              <a:rPr lang="en-US" sz="3700" dirty="0"/>
              <a:t>Me, K. "K-Me Article." </a:t>
            </a:r>
            <a:r>
              <a:rPr lang="en-US" sz="3700" i="1" dirty="0"/>
              <a:t>K-Me Article.</a:t>
            </a:r>
            <a:r>
              <a:rPr lang="en-US" sz="3700" dirty="0"/>
              <a:t> 2012. http://www.satriwit3.ac.th/external_newsblog.php?language=En&amp;usid=&amp;links=1403 (accessed </a:t>
            </a:r>
            <a:r>
              <a:rPr lang="en-US" sz="3700" dirty="0" err="1"/>
              <a:t>AUgust</a:t>
            </a:r>
            <a:r>
              <a:rPr lang="en-US" sz="3700" dirty="0"/>
              <a:t> 10, 2015).</a:t>
            </a:r>
            <a:endParaRPr lang="en-AU" sz="3700" dirty="0"/>
          </a:p>
          <a:p>
            <a:r>
              <a:rPr lang="en-US" sz="3700" dirty="0"/>
              <a:t>North Carolina School of Science and Mathematics. "Gases." </a:t>
            </a:r>
            <a:r>
              <a:rPr lang="en-US" sz="3700" i="1" dirty="0"/>
              <a:t>Teachers' Instructional Graphics Educational Resource.</a:t>
            </a:r>
            <a:r>
              <a:rPr lang="en-US" sz="3700" dirty="0"/>
              <a:t> </a:t>
            </a:r>
            <a:r>
              <a:rPr lang="en-US" sz="3700" dirty="0" err="1"/>
              <a:t>n.d.</a:t>
            </a:r>
            <a:r>
              <a:rPr lang="en-US" sz="3700" dirty="0"/>
              <a:t> North Carolina School of Science and Mathematics. "Gases." Teachers' Instructional Graphics Educational Resource. </a:t>
            </a:r>
            <a:r>
              <a:rPr lang="en-US" sz="3700" dirty="0" err="1"/>
              <a:t>n.d.</a:t>
            </a:r>
            <a:r>
              <a:rPr lang="en-US" sz="3700" dirty="0"/>
              <a:t> http://www.dlt.ncssm.edu/tiger/chem3.htm (accessed August 2, 2015). (accessed August 10, 2015).</a:t>
            </a:r>
            <a:endParaRPr lang="en-AU" sz="3700" dirty="0"/>
          </a:p>
          <a:p>
            <a:r>
              <a:rPr lang="en-US" sz="3700" dirty="0"/>
              <a:t>Santos, DT, RN </a:t>
            </a:r>
            <a:r>
              <a:rPr lang="en-US" sz="3700" dirty="0" err="1"/>
              <a:t>Cavalcanti</a:t>
            </a:r>
            <a:r>
              <a:rPr lang="en-US" sz="3700" dirty="0"/>
              <a:t>, MA </a:t>
            </a:r>
            <a:r>
              <a:rPr lang="en-US" sz="3700" dirty="0" err="1"/>
              <a:t>Rostagno</a:t>
            </a:r>
            <a:r>
              <a:rPr lang="en-US" sz="3700" dirty="0"/>
              <a:t>, CL </a:t>
            </a:r>
            <a:r>
              <a:rPr lang="en-US" sz="3700" dirty="0" err="1"/>
              <a:t>Queiroga</a:t>
            </a:r>
            <a:r>
              <a:rPr lang="en-US" sz="3700" dirty="0"/>
              <a:t>, MN </a:t>
            </a:r>
            <a:r>
              <a:rPr lang="en-US" sz="3700" dirty="0" err="1"/>
              <a:t>Eberlin</a:t>
            </a:r>
            <a:r>
              <a:rPr lang="en-US" sz="3700" dirty="0"/>
              <a:t>, and MAA </a:t>
            </a:r>
            <a:r>
              <a:rPr lang="en-US" sz="3700" dirty="0" err="1"/>
              <a:t>Meireles</a:t>
            </a:r>
            <a:r>
              <a:rPr lang="en-US" sz="3700" dirty="0"/>
              <a:t>. "</a:t>
            </a:r>
            <a:r>
              <a:rPr lang="en-US" sz="3700" dirty="0" err="1"/>
              <a:t>Extrcation</a:t>
            </a:r>
            <a:r>
              <a:rPr lang="en-US" sz="3700" dirty="0"/>
              <a:t> of Polyphenols and </a:t>
            </a:r>
            <a:r>
              <a:rPr lang="en-US" sz="3700" dirty="0" err="1"/>
              <a:t>Anthocyanins</a:t>
            </a:r>
            <a:r>
              <a:rPr lang="en-US" sz="3700" dirty="0"/>
              <a:t> from the </a:t>
            </a:r>
            <a:r>
              <a:rPr lang="en-US" sz="3700" dirty="0" err="1"/>
              <a:t>Jambul</a:t>
            </a:r>
            <a:r>
              <a:rPr lang="en-US" sz="3700" dirty="0"/>
              <a:t> (</a:t>
            </a:r>
            <a:r>
              <a:rPr lang="en-US" sz="3700" dirty="0" err="1"/>
              <a:t>Syzygium</a:t>
            </a:r>
            <a:r>
              <a:rPr lang="en-US" sz="3700" dirty="0"/>
              <a:t> </a:t>
            </a:r>
            <a:r>
              <a:rPr lang="en-US" sz="3700" dirty="0" err="1"/>
              <a:t>cumini</a:t>
            </a:r>
            <a:r>
              <a:rPr lang="en-US" sz="3700" dirty="0"/>
              <a:t>) Fruit Peels." </a:t>
            </a:r>
            <a:r>
              <a:rPr lang="en-US" sz="3700" i="1" dirty="0"/>
              <a:t>Scientific and Academic Publishing.</a:t>
            </a:r>
            <a:r>
              <a:rPr lang="en-US" sz="3700" dirty="0"/>
              <a:t> 2012. http://article.sapub.org/10.5923.j.fph.20130301.02.html#Ref (accessed August 10, 2015).</a:t>
            </a:r>
            <a:endParaRPr lang="en-AU" sz="3700" dirty="0"/>
          </a:p>
          <a:p>
            <a:r>
              <a:rPr lang="en-US" sz="3700" dirty="0"/>
              <a:t>Schatz, P. "Organic Compounds Essential to Human Functioning." </a:t>
            </a:r>
            <a:r>
              <a:rPr lang="en-US" sz="3700" i="1" dirty="0"/>
              <a:t>Anatomy Book.</a:t>
            </a:r>
            <a:r>
              <a:rPr lang="en-US" sz="3700" dirty="0"/>
              <a:t> </a:t>
            </a:r>
            <a:r>
              <a:rPr lang="en-US" sz="3700" dirty="0" err="1"/>
              <a:t>n.d.</a:t>
            </a:r>
            <a:r>
              <a:rPr lang="en-US" sz="3700" dirty="0"/>
              <a:t> http://philschatz.com/anatomy-book/contents/m46008.html (accessed August 10, 2015).</a:t>
            </a:r>
            <a:endParaRPr lang="en-AU" sz="3700" dirty="0"/>
          </a:p>
          <a:p>
            <a:r>
              <a:rPr lang="en-US" sz="3700" dirty="0"/>
              <a:t>Schmitz, A. "Relationships Among Pressure, Temperature, Volume and Amount." </a:t>
            </a:r>
            <a:r>
              <a:rPr lang="en-US" sz="3700" i="1" dirty="0"/>
              <a:t>2012 Book Archive.</a:t>
            </a:r>
            <a:r>
              <a:rPr lang="en-US" sz="3700" dirty="0"/>
              <a:t> December 29, 2012. http://2012books.lardbucket.org/books/principles-of-general-chemistry-v1.0/s14-03-relationships-among-pressure-t.html (accessed August 2, 2015). (accessed August 10, 2015).</a:t>
            </a:r>
            <a:endParaRPr lang="en-AU" sz="3700" dirty="0"/>
          </a:p>
          <a:p>
            <a:r>
              <a:rPr lang="en-US" sz="3700" dirty="0" err="1"/>
              <a:t>Silicycle</a:t>
            </a:r>
            <a:r>
              <a:rPr lang="en-US" sz="3700" dirty="0"/>
              <a:t>. "</a:t>
            </a:r>
            <a:r>
              <a:rPr lang="en-US" sz="3700" dirty="0" err="1"/>
              <a:t>Siliaplate</a:t>
            </a:r>
            <a:r>
              <a:rPr lang="en-US" sz="3700" dirty="0"/>
              <a:t> - TLC Practical Guide." </a:t>
            </a:r>
            <a:r>
              <a:rPr lang="en-US" sz="3700" i="1" dirty="0" err="1"/>
              <a:t>Silicycle</a:t>
            </a:r>
            <a:r>
              <a:rPr lang="en-US" sz="3700" i="1" dirty="0"/>
              <a:t>.</a:t>
            </a:r>
            <a:r>
              <a:rPr lang="en-US" sz="3700" dirty="0"/>
              <a:t> 2015. http://www.silicycle.com/products/thin-layer-chromatography-tlc-plates/siliaplate-1 (accessed August 10, 2015).</a:t>
            </a:r>
            <a:endParaRPr lang="en-AU" sz="3700" dirty="0"/>
          </a:p>
          <a:p>
            <a:r>
              <a:rPr lang="en-US" sz="3700" dirty="0"/>
              <a:t>Virginia Tech. "Shrinking Lab Equipment onto a Chip." </a:t>
            </a:r>
            <a:r>
              <a:rPr lang="en-US" sz="3700" i="1" dirty="0"/>
              <a:t>Bradley Department of Electrical and Computer Engineering .</a:t>
            </a:r>
            <a:r>
              <a:rPr lang="en-US" sz="3700" dirty="0"/>
              <a:t> 2015. http://www.ece.vt.edu/news/ar08/gcmatrix.html (accessed August 10, 2015).</a:t>
            </a:r>
            <a:endParaRPr lang="en-AU" sz="3700" dirty="0"/>
          </a:p>
          <a:p>
            <a:r>
              <a:rPr lang="en-US" sz="3700" dirty="0"/>
              <a:t>"Water, Chemical Bond and Macromolecular Structure." </a:t>
            </a:r>
            <a:r>
              <a:rPr lang="en-US" sz="3700" i="1" dirty="0"/>
              <a:t>Being </a:t>
            </a:r>
            <a:r>
              <a:rPr lang="en-US" sz="3700" i="1" dirty="0" err="1"/>
              <a:t>Biofundamental</a:t>
            </a:r>
            <a:r>
              <a:rPr lang="en-US" sz="3700" i="1" dirty="0"/>
              <a:t>.</a:t>
            </a:r>
            <a:r>
              <a:rPr lang="en-US" sz="3700" dirty="0"/>
              <a:t> May 10, 2014. http://virtuallaboratory.colorado.edu/Biofundamentals/lectureNotes-Revision/Topic2B_Water.htm (accessed August 10, 2015).</a:t>
            </a:r>
            <a:endParaRPr lang="en-AU" sz="3700" dirty="0"/>
          </a:p>
          <a:p>
            <a:r>
              <a:rPr lang="en-US" sz="3700" dirty="0"/>
              <a:t>Waters. "How Does High Performance Liquid Chromatography Work." </a:t>
            </a:r>
            <a:r>
              <a:rPr lang="en-US" sz="3700" i="1" dirty="0"/>
              <a:t>Waters - The Science of What's Possible.</a:t>
            </a:r>
            <a:r>
              <a:rPr lang="en-US" sz="3700" dirty="0"/>
              <a:t> 2015. http://www.waters.com/waters/en_AU/How-Does-High-Performance-Liquid-Chromatography-Work%3F/nav.htm?cid=10049055&amp;locale=en_AU (accessed August 10, 2015).</a:t>
            </a:r>
            <a:endParaRPr lang="en-AU" sz="3700" dirty="0"/>
          </a:p>
          <a:p>
            <a:r>
              <a:rPr lang="en-AU" sz="3700" dirty="0"/>
              <a:t> </a:t>
            </a:r>
          </a:p>
          <a:p>
            <a:pPr marL="0" indent="0">
              <a:buNone/>
            </a:pPr>
            <a:endParaRPr lang="en-AU" sz="2800" b="1" dirty="0"/>
          </a:p>
        </p:txBody>
      </p:sp>
    </p:spTree>
    <p:extLst>
      <p:ext uri="{BB962C8B-B14F-4D97-AF65-F5344CB8AC3E}">
        <p14:creationId xmlns:p14="http://schemas.microsoft.com/office/powerpoint/2010/main" val="403618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AU" sz="2800" b="1" dirty="0"/>
          </a:p>
          <a:p>
            <a:pPr marL="0" indent="0">
              <a:buNone/>
            </a:pPr>
            <a:r>
              <a:rPr lang="en-AU" sz="2800" b="1" dirty="0"/>
              <a:t>Electronegativity  - an atom’s tendency to attract electrons. </a:t>
            </a:r>
          </a:p>
          <a:p>
            <a:pPr marL="0" indent="0">
              <a:buNone/>
            </a:pPr>
            <a:r>
              <a:rPr lang="en-AU" sz="2800" b="1"/>
              <a:t>Polar </a:t>
            </a:r>
            <a:r>
              <a:rPr lang="en-AU" sz="2800" b="1" dirty="0"/>
              <a:t>bond: occurs when two bonded atoms differ in </a:t>
            </a:r>
            <a:r>
              <a:rPr lang="en-AU" sz="2800" b="1" dirty="0" err="1"/>
              <a:t>electronegativities</a:t>
            </a:r>
            <a:r>
              <a:rPr lang="en-AU" sz="2800" b="1" dirty="0"/>
              <a:t>. </a:t>
            </a:r>
          </a:p>
          <a:p>
            <a:pPr marL="0" indent="0">
              <a:buNone/>
            </a:pPr>
            <a:r>
              <a:rPr lang="en-AU" sz="2800" b="1" dirty="0"/>
              <a:t>The more electronegative atom attracts the electron(s) more strongly, creating an area of slightly negative charge (a negative pole) at that end of the bond, and a slightly positive pole at the other end. </a:t>
            </a:r>
          </a:p>
          <a:p>
            <a:pPr marL="0" indent="0">
              <a:buNone/>
            </a:pPr>
            <a:r>
              <a:rPr lang="en-AU" sz="2800" b="1" dirty="0"/>
              <a:t>Also known as a bond dipole or polar moment. The greater the difference in the </a:t>
            </a:r>
            <a:r>
              <a:rPr lang="en-AU" sz="2800" b="1" dirty="0" err="1"/>
              <a:t>electronegativities</a:t>
            </a:r>
            <a:r>
              <a:rPr lang="en-AU" sz="2800" b="1" dirty="0"/>
              <a:t> of the two atoms, the greater the size of the dipole. </a:t>
            </a:r>
          </a:p>
          <a:p>
            <a:pPr marL="0" indent="0">
              <a:buNone/>
            </a:pPr>
            <a:r>
              <a:rPr lang="en-AU" sz="2800" b="1" dirty="0"/>
              <a:t>Dipoles can be denoted a number of ways:</a:t>
            </a:r>
          </a:p>
          <a:p>
            <a:pPr marL="0" indent="0">
              <a:buNone/>
            </a:pPr>
            <a:r>
              <a:rPr lang="en-AU" sz="2800" dirty="0"/>
              <a:t>         </a:t>
            </a:r>
            <a:r>
              <a:rPr lang="en-AU" b="1" dirty="0"/>
              <a:t>δ</a:t>
            </a:r>
            <a:r>
              <a:rPr lang="en-AU" b="1" baseline="30000" dirty="0"/>
              <a:t>+</a:t>
            </a:r>
            <a:r>
              <a:rPr lang="en-AU" b="1" dirty="0"/>
              <a:t>     δ</a:t>
            </a:r>
            <a:r>
              <a:rPr lang="en-AU" b="1" baseline="30000" dirty="0"/>
              <a:t>‒</a:t>
            </a:r>
            <a:r>
              <a:rPr lang="en-AU" b="1" dirty="0"/>
              <a:t> </a:t>
            </a:r>
            <a:r>
              <a:rPr lang="en-AU" sz="2800" b="1" dirty="0"/>
              <a:t>                                             </a:t>
            </a:r>
            <a:br>
              <a:rPr lang="en-AU" sz="2800" dirty="0"/>
            </a:br>
            <a:endParaRPr lang="en-AU" sz="2800" b="1" dirty="0"/>
          </a:p>
        </p:txBody>
      </p:sp>
      <p:sp>
        <p:nvSpPr>
          <p:cNvPr id="4" name="Right Arrow 3"/>
          <p:cNvSpPr/>
          <p:nvPr/>
        </p:nvSpPr>
        <p:spPr>
          <a:xfrm>
            <a:off x="3131840" y="5664929"/>
            <a:ext cx="2088232" cy="356359"/>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p:grpSp>
        <p:nvGrpSpPr>
          <p:cNvPr id="5" name="Group 4"/>
          <p:cNvGrpSpPr/>
          <p:nvPr/>
        </p:nvGrpSpPr>
        <p:grpSpPr>
          <a:xfrm>
            <a:off x="6228184" y="5661248"/>
            <a:ext cx="1584176" cy="356358"/>
            <a:chOff x="0" y="33177"/>
            <a:chExt cx="930516" cy="107216"/>
          </a:xfrm>
        </p:grpSpPr>
        <p:cxnSp>
          <p:nvCxnSpPr>
            <p:cNvPr id="6" name="Straight Arrow Connector 5"/>
            <p:cNvCxnSpPr/>
            <p:nvPr/>
          </p:nvCxnSpPr>
          <p:spPr>
            <a:xfrm flipV="1">
              <a:off x="0" y="83671"/>
              <a:ext cx="930516"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1482" y="33177"/>
              <a:ext cx="0" cy="1072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053893" y="13645"/>
            <a:ext cx="7263527" cy="707886"/>
          </a:xfrm>
          <a:prstGeom prst="rect">
            <a:avLst/>
          </a:prstGeom>
          <a:noFill/>
        </p:spPr>
        <p:txBody>
          <a:bodyPr wrap="none" lIns="91440" tIns="45720" rIns="91440" bIns="45720">
            <a:spAutoFit/>
          </a:bodyPr>
          <a:lstStyle/>
          <a:p>
            <a:pPr algn="ctr"/>
            <a:r>
              <a:rPr lang="en-AU"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Polar Bonds and Molecules</a:t>
            </a:r>
          </a:p>
        </p:txBody>
      </p:sp>
    </p:spTree>
    <p:extLst>
      <p:ext uri="{BB962C8B-B14F-4D97-AF65-F5344CB8AC3E}">
        <p14:creationId xmlns:p14="http://schemas.microsoft.com/office/powerpoint/2010/main" val="185223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fltVal val="0"/>
                                          </p:val>
                                        </p:tav>
                                        <p:tav tm="100000">
                                          <p:val>
                                            <p:strVal val="#ppt_h"/>
                                          </p:val>
                                        </p:tav>
                                      </p:tavLst>
                                    </p:anim>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AU" sz="2800" b="1" dirty="0"/>
              <a:t>Polar molecule: A molecule will be polar if the vector sum (</a:t>
            </a:r>
            <a:r>
              <a:rPr lang="en-AU" sz="2800" b="1" dirty="0" err="1"/>
              <a:t>ie</a:t>
            </a:r>
            <a:r>
              <a:rPr lang="en-AU" sz="2800" b="1" dirty="0"/>
              <a:t> size and direction) of the individual bond dipoles gives an overall net dipole. If there is no net dipole, the molecule is non-polar. A molecule can be non-polar and contain polar bonds.</a:t>
            </a:r>
          </a:p>
          <a:p>
            <a:pPr marL="0" indent="0">
              <a:buNone/>
            </a:pPr>
            <a:r>
              <a:rPr lang="en-AU" sz="2800" dirty="0"/>
              <a:t>         </a:t>
            </a:r>
            <a:r>
              <a:rPr lang="en-AU" b="1" dirty="0"/>
              <a:t> </a:t>
            </a:r>
            <a:r>
              <a:rPr lang="en-AU" sz="2800" b="1" dirty="0"/>
              <a:t>                                             </a:t>
            </a:r>
            <a:br>
              <a:rPr lang="en-AU" sz="2800" dirty="0"/>
            </a:br>
            <a:endParaRPr lang="en-AU" sz="2800" b="1" dirty="0"/>
          </a:p>
        </p:txBody>
      </p:sp>
      <p:grpSp>
        <p:nvGrpSpPr>
          <p:cNvPr id="6" name="Group 5"/>
          <p:cNvGrpSpPr/>
          <p:nvPr/>
        </p:nvGrpSpPr>
        <p:grpSpPr>
          <a:xfrm>
            <a:off x="539552" y="2185700"/>
            <a:ext cx="2826328" cy="2287365"/>
            <a:chOff x="539552" y="2185700"/>
            <a:chExt cx="2826328" cy="2287365"/>
          </a:xfrm>
        </p:grpSpPr>
        <p:grpSp>
          <p:nvGrpSpPr>
            <p:cNvPr id="4" name="Group 3"/>
            <p:cNvGrpSpPr/>
            <p:nvPr/>
          </p:nvGrpSpPr>
          <p:grpSpPr>
            <a:xfrm>
              <a:off x="539552" y="2708920"/>
              <a:ext cx="2826328" cy="1764145"/>
              <a:chOff x="539552" y="2708920"/>
              <a:chExt cx="2826328" cy="1764145"/>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959" t="3039" r="11652" b="48157"/>
              <a:stretch/>
            </p:blipFill>
            <p:spPr bwMode="auto">
              <a:xfrm>
                <a:off x="539552" y="2708920"/>
                <a:ext cx="2826328" cy="1764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835696" y="4149080"/>
                <a:ext cx="153018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 name="TextBox 4"/>
            <p:cNvSpPr txBox="1"/>
            <p:nvPr/>
          </p:nvSpPr>
          <p:spPr>
            <a:xfrm>
              <a:off x="1463639" y="2185700"/>
              <a:ext cx="744114" cy="523220"/>
            </a:xfrm>
            <a:prstGeom prst="rect">
              <a:avLst/>
            </a:prstGeom>
            <a:noFill/>
          </p:spPr>
          <p:txBody>
            <a:bodyPr wrap="none" rtlCol="0">
              <a:spAutoFit/>
            </a:bodyPr>
            <a:lstStyle/>
            <a:p>
              <a:r>
                <a:rPr lang="en-US" sz="2800" b="1" dirty="0"/>
                <a:t>NF</a:t>
              </a:r>
              <a:r>
                <a:rPr lang="en-US" sz="2800" b="1" baseline="-25000" dirty="0"/>
                <a:t>3</a:t>
              </a:r>
              <a:endParaRPr lang="en-AU" b="1" baseline="-25000" dirty="0"/>
            </a:p>
          </p:txBody>
        </p:sp>
      </p:gr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41719" t="44862" r="5475" b="7853"/>
          <a:stretch/>
        </p:blipFill>
        <p:spPr bwMode="auto">
          <a:xfrm>
            <a:off x="999805" y="4692072"/>
            <a:ext cx="1671782" cy="163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952716" y="6345614"/>
            <a:ext cx="676788" cy="215444"/>
          </a:xfrm>
          <a:prstGeom prst="rect">
            <a:avLst/>
          </a:prstGeom>
          <a:noFill/>
        </p:spPr>
        <p:txBody>
          <a:bodyPr wrap="none" rtlCol="0">
            <a:spAutoFit/>
          </a:bodyPr>
          <a:lstStyle/>
          <a:p>
            <a:r>
              <a:rPr lang="en-US" sz="800" dirty="0"/>
              <a:t>(Me 2012)</a:t>
            </a:r>
            <a:endParaRPr lang="en-AU" dirty="0"/>
          </a:p>
        </p:txBody>
      </p:sp>
      <p:sp>
        <p:nvSpPr>
          <p:cNvPr id="18" name="TextBox 17"/>
          <p:cNvSpPr txBox="1"/>
          <p:nvPr/>
        </p:nvSpPr>
        <p:spPr>
          <a:xfrm>
            <a:off x="5364088" y="4473065"/>
            <a:ext cx="2204321" cy="523220"/>
          </a:xfrm>
          <a:prstGeom prst="rect">
            <a:avLst/>
          </a:prstGeom>
          <a:noFill/>
        </p:spPr>
        <p:txBody>
          <a:bodyPr wrap="none" rtlCol="0">
            <a:spAutoFit/>
          </a:bodyPr>
          <a:lstStyle/>
          <a:p>
            <a:r>
              <a:rPr lang="en-US" sz="2800" b="1" dirty="0"/>
              <a:t>No net dipole</a:t>
            </a:r>
            <a:endParaRPr lang="en-AU" b="1" baseline="-25000" dirty="0"/>
          </a:p>
        </p:txBody>
      </p:sp>
      <p:grpSp>
        <p:nvGrpSpPr>
          <p:cNvPr id="8" name="Group 7"/>
          <p:cNvGrpSpPr/>
          <p:nvPr/>
        </p:nvGrpSpPr>
        <p:grpSpPr>
          <a:xfrm>
            <a:off x="4211960" y="2338100"/>
            <a:ext cx="4568685" cy="2179089"/>
            <a:chOff x="4211960" y="2338100"/>
            <a:chExt cx="4568685" cy="2179089"/>
          </a:xfrm>
        </p:grpSpPr>
        <p:grpSp>
          <p:nvGrpSpPr>
            <p:cNvPr id="11" name="Group 10"/>
            <p:cNvGrpSpPr/>
            <p:nvPr/>
          </p:nvGrpSpPr>
          <p:grpSpPr>
            <a:xfrm>
              <a:off x="4211960" y="2338100"/>
              <a:ext cx="4248472" cy="1954996"/>
              <a:chOff x="4211960" y="2338100"/>
              <a:chExt cx="4248472" cy="1954996"/>
            </a:xfrm>
          </p:grpSpPr>
          <p:grpSp>
            <p:nvGrpSpPr>
              <p:cNvPr id="10" name="Group 9"/>
              <p:cNvGrpSpPr/>
              <p:nvPr/>
            </p:nvGrpSpPr>
            <p:grpSpPr>
              <a:xfrm>
                <a:off x="4211960" y="2896571"/>
                <a:ext cx="4248472" cy="1396525"/>
                <a:chOff x="4211960" y="2896571"/>
                <a:chExt cx="4248472" cy="1396525"/>
              </a:xfrm>
            </p:grpSpPr>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15905" t="20475" r="15234" b="49511"/>
                <a:stretch/>
              </p:blipFill>
              <p:spPr bwMode="auto">
                <a:xfrm>
                  <a:off x="4211960" y="2896571"/>
                  <a:ext cx="4248472" cy="1388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a:xfrm flipH="1">
                  <a:off x="4283968" y="3590991"/>
                  <a:ext cx="216024" cy="1980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100392" y="4087363"/>
                  <a:ext cx="216024" cy="1980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4283968" y="4048149"/>
                  <a:ext cx="216024" cy="2449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8100392" y="3567541"/>
                  <a:ext cx="216024" cy="2449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5964139" y="2338100"/>
                <a:ext cx="760144" cy="523220"/>
              </a:xfrm>
              <a:prstGeom prst="rect">
                <a:avLst/>
              </a:prstGeom>
              <a:noFill/>
            </p:spPr>
            <p:txBody>
              <a:bodyPr wrap="none" rtlCol="0">
                <a:spAutoFit/>
              </a:bodyPr>
              <a:lstStyle/>
              <a:p>
                <a:r>
                  <a:rPr lang="en-US" sz="2800" b="1" dirty="0"/>
                  <a:t>CO</a:t>
                </a:r>
                <a:r>
                  <a:rPr lang="en-US" sz="2800" b="1" baseline="-25000" dirty="0"/>
                  <a:t>2</a:t>
                </a:r>
                <a:endParaRPr lang="en-AU" b="1" baseline="-25000" dirty="0"/>
              </a:p>
            </p:txBody>
          </p:sp>
        </p:grpSp>
        <p:sp>
          <p:nvSpPr>
            <p:cNvPr id="19" name="TextBox 18"/>
            <p:cNvSpPr txBox="1"/>
            <p:nvPr/>
          </p:nvSpPr>
          <p:spPr>
            <a:xfrm>
              <a:off x="7852186" y="4301745"/>
              <a:ext cx="928459" cy="215444"/>
            </a:xfrm>
            <a:prstGeom prst="rect">
              <a:avLst/>
            </a:prstGeom>
            <a:noFill/>
          </p:spPr>
          <p:txBody>
            <a:bodyPr wrap="none" rtlCol="0">
              <a:spAutoFit/>
            </a:bodyPr>
            <a:lstStyle/>
            <a:p>
              <a:r>
                <a:rPr lang="en-US" sz="800" dirty="0"/>
                <a:t>(</a:t>
              </a:r>
              <a:r>
                <a:rPr lang="en-US" sz="800" dirty="0" err="1"/>
                <a:t>Kucanda</a:t>
              </a:r>
              <a:r>
                <a:rPr lang="en-US" sz="800" dirty="0"/>
                <a:t> 2015)</a:t>
              </a:r>
              <a:endParaRPr lang="en-AU" dirty="0"/>
            </a:p>
          </p:txBody>
        </p:sp>
      </p:grpSp>
    </p:spTree>
    <p:extLst>
      <p:ext uri="{BB962C8B-B14F-4D97-AF65-F5344CB8AC3E}">
        <p14:creationId xmlns:p14="http://schemas.microsoft.com/office/powerpoint/2010/main" val="306939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29"/>
                                        </p:tgtEl>
                                        <p:attrNameLst>
                                          <p:attrName>style.visibility</p:attrName>
                                        </p:attrNameLst>
                                      </p:cBhvr>
                                      <p:to>
                                        <p:strVal val="visible"/>
                                      </p:to>
                                    </p:set>
                                    <p:anim calcmode="lin" valueType="num">
                                      <p:cBhvr>
                                        <p:cTn id="28" dur="500" fill="hold"/>
                                        <p:tgtEl>
                                          <p:spTgt spid="1029"/>
                                        </p:tgtEl>
                                        <p:attrNameLst>
                                          <p:attrName>ppt_w</p:attrName>
                                        </p:attrNameLst>
                                      </p:cBhvr>
                                      <p:tavLst>
                                        <p:tav tm="0">
                                          <p:val>
                                            <p:fltVal val="0"/>
                                          </p:val>
                                        </p:tav>
                                        <p:tav tm="100000">
                                          <p:val>
                                            <p:strVal val="#ppt_w"/>
                                          </p:val>
                                        </p:tav>
                                      </p:tavLst>
                                    </p:anim>
                                    <p:anim calcmode="lin" valueType="num">
                                      <p:cBhvr>
                                        <p:cTn id="29" dur="500" fill="hold"/>
                                        <p:tgtEl>
                                          <p:spTgt spid="1029"/>
                                        </p:tgtEl>
                                        <p:attrNameLst>
                                          <p:attrName>ppt_h</p:attrName>
                                        </p:attrNameLst>
                                      </p:cBhvr>
                                      <p:tavLst>
                                        <p:tav tm="0">
                                          <p:val>
                                            <p:fltVal val="0"/>
                                          </p:val>
                                        </p:tav>
                                        <p:tav tm="100000">
                                          <p:val>
                                            <p:strVal val="#ppt_h"/>
                                          </p:val>
                                        </p:tav>
                                      </p:tavLst>
                                    </p:anim>
                                    <p:animEffect transition="in" filter="fade">
                                      <p:cBhvr>
                                        <p:cTn id="30" dur="500"/>
                                        <p:tgtEl>
                                          <p:spTgt spid="102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8720"/>
            <a:ext cx="9144000" cy="5949280"/>
          </a:xfrm>
        </p:spPr>
        <p:txBody>
          <a:bodyPr>
            <a:normAutofit/>
          </a:bodyPr>
          <a:lstStyle/>
          <a:p>
            <a:pPr marL="0" indent="0">
              <a:buNone/>
            </a:pPr>
            <a:r>
              <a:rPr lang="en-AU" sz="2800" b="1" dirty="0"/>
              <a:t>Intramolecular forces: the forces present within a molecule (i.e. covalent bonds). They are much stronger than intermolecular forces (as are ionic and metallic bonds).</a:t>
            </a:r>
          </a:p>
          <a:p>
            <a:pPr marL="0" indent="0">
              <a:buNone/>
            </a:pPr>
            <a:endParaRPr lang="en-AU" sz="1800" b="1" dirty="0"/>
          </a:p>
          <a:p>
            <a:pPr marL="0" indent="0">
              <a:buNone/>
            </a:pPr>
            <a:r>
              <a:rPr lang="en-AU" sz="2800" b="1" dirty="0"/>
              <a:t>Intermolecular forces: the forces present between molecules. They are much weaker than intramolecular forces and can be used to explain variations in melting and boiling points, vapour pressure and solubility. </a:t>
            </a:r>
          </a:p>
          <a:p>
            <a:pPr marL="0" indent="0">
              <a:buNone/>
            </a:pPr>
            <a:endParaRPr lang="en-AU" sz="1800" b="1" dirty="0"/>
          </a:p>
          <a:p>
            <a:pPr marL="0" indent="0">
              <a:buNone/>
            </a:pPr>
            <a:r>
              <a:rPr lang="en-AU" sz="2800" b="1" dirty="0"/>
              <a:t>In general, the greater the strength of intermolecular forces, the higher the melting and boiling points and the lower the vapour pressure.</a:t>
            </a:r>
          </a:p>
        </p:txBody>
      </p:sp>
      <p:sp>
        <p:nvSpPr>
          <p:cNvPr id="20" name="Rectangle 19"/>
          <p:cNvSpPr/>
          <p:nvPr/>
        </p:nvSpPr>
        <p:spPr>
          <a:xfrm>
            <a:off x="151433" y="13645"/>
            <a:ext cx="8741047" cy="707886"/>
          </a:xfrm>
          <a:prstGeom prst="rect">
            <a:avLst/>
          </a:prstGeom>
          <a:noFill/>
        </p:spPr>
        <p:txBody>
          <a:bodyPr wrap="none" lIns="91440" tIns="45720" rIns="91440" bIns="45720">
            <a:spAutoFit/>
          </a:bodyPr>
          <a:lstStyle/>
          <a:p>
            <a:pPr algn="ctr"/>
            <a:r>
              <a:rPr lang="en-AU" sz="40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IntRA</a:t>
            </a:r>
            <a:r>
              <a:rPr lang="en-AU"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And </a:t>
            </a:r>
            <a:r>
              <a:rPr lang="en-AU" sz="40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IntermoleculAr</a:t>
            </a:r>
            <a:r>
              <a:rPr lang="en-AU"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forces</a:t>
            </a:r>
          </a:p>
        </p:txBody>
      </p:sp>
    </p:spTree>
    <p:extLst>
      <p:ext uri="{BB962C8B-B14F-4D97-AF65-F5344CB8AC3E}">
        <p14:creationId xmlns:p14="http://schemas.microsoft.com/office/powerpoint/2010/main" val="150315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AU" sz="2800" b="1" dirty="0"/>
              <a:t>Dispersion Forces – occur between all molecules but are most significant in non-polar substances and monatomic gases. </a:t>
            </a:r>
          </a:p>
          <a:p>
            <a:pPr marL="0" lvl="0" indent="0">
              <a:buNone/>
            </a:pPr>
            <a:endParaRPr lang="en-AU" sz="2800" b="1" dirty="0"/>
          </a:p>
          <a:p>
            <a:pPr marL="0" lvl="0" indent="0">
              <a:buNone/>
            </a:pPr>
            <a:r>
              <a:rPr lang="en-AU" sz="2800" b="1" dirty="0"/>
              <a:t>It is due to the random motion of shared valence electrons which are not symmetrically shared and so can produce a temporary dipole. </a:t>
            </a:r>
          </a:p>
          <a:p>
            <a:pPr marL="0" lvl="0" indent="0">
              <a:buNone/>
            </a:pPr>
            <a:endParaRPr lang="en-AU" sz="2800" b="1" dirty="0"/>
          </a:p>
          <a:p>
            <a:pPr marL="0" lvl="0" indent="0">
              <a:buNone/>
            </a:pPr>
            <a:r>
              <a:rPr lang="en-AU" sz="2800" b="1" dirty="0"/>
              <a:t>This temporary dipole can then induce temporary dipoles in nearby molecules. These dipoles then experience weak electrostatic attractive forces called dispersion forces. </a:t>
            </a:r>
          </a:p>
          <a:p>
            <a:pPr marL="0" lvl="0" indent="0">
              <a:buNone/>
            </a:pPr>
            <a:endParaRPr lang="en-AU" sz="2800" b="1" dirty="0"/>
          </a:p>
          <a:p>
            <a:pPr marL="0" lvl="0" indent="0">
              <a:buNone/>
            </a:pPr>
            <a:r>
              <a:rPr lang="en-AU" sz="2800" b="1" dirty="0"/>
              <a:t>As the induced dipoles are temporary, they are constantly appearing then disappearing and then reappearing somewhere else. </a:t>
            </a:r>
          </a:p>
        </p:txBody>
      </p:sp>
    </p:spTree>
    <p:extLst>
      <p:ext uri="{BB962C8B-B14F-4D97-AF65-F5344CB8AC3E}">
        <p14:creationId xmlns:p14="http://schemas.microsoft.com/office/powerpoint/2010/main" val="111257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55776" y="314776"/>
            <a:ext cx="3888432" cy="597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444208" y="6044890"/>
            <a:ext cx="859531" cy="246221"/>
          </a:xfrm>
          <a:prstGeom prst="rect">
            <a:avLst/>
          </a:prstGeom>
        </p:spPr>
        <p:txBody>
          <a:bodyPr wrap="none">
            <a:spAutoFit/>
          </a:bodyPr>
          <a:lstStyle/>
          <a:p>
            <a:r>
              <a:rPr lang="en-US" sz="1000" dirty="0"/>
              <a:t>(Larsen </a:t>
            </a:r>
            <a:r>
              <a:rPr lang="en-US" sz="1000" dirty="0" err="1"/>
              <a:t>n.d.</a:t>
            </a:r>
            <a:r>
              <a:rPr lang="en-US" sz="1000" dirty="0"/>
              <a:t>)</a:t>
            </a:r>
            <a:endParaRPr lang="en-AU" sz="1000" dirty="0"/>
          </a:p>
        </p:txBody>
      </p:sp>
    </p:spTree>
    <p:extLst>
      <p:ext uri="{BB962C8B-B14F-4D97-AF65-F5344CB8AC3E}">
        <p14:creationId xmlns:p14="http://schemas.microsoft.com/office/powerpoint/2010/main" val="40798474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1849</TotalTime>
  <Words>3717</Words>
  <Application>Microsoft Office PowerPoint</Application>
  <PresentationFormat>On-screen Show (4:3)</PresentationFormat>
  <Paragraphs>295</Paragraphs>
  <Slides>43</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Calibri</vt:lpstr>
      <vt:lpstr>Cambria Math</vt:lpstr>
      <vt:lpstr>Franklin Gothic Book</vt:lpstr>
      <vt:lpstr>Franklin Gothic Medium</vt:lpstr>
      <vt:lpstr>Wingdings</vt:lpstr>
      <vt:lpstr>Wingdings 2</vt:lpstr>
      <vt:lpstr>Trek</vt:lpstr>
      <vt:lpstr>Equation</vt:lpstr>
      <vt:lpstr>LEWIS STRUCTURES (ELECTRON DOT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Surface Tension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Kennedy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LEWIS STRUCTURES (ELECTRON DOT DIAGRAMS)</dc:title>
  <dc:creator>Rick Cricelli</dc:creator>
  <cp:lastModifiedBy>Anita English</cp:lastModifiedBy>
  <cp:revision>72</cp:revision>
  <cp:lastPrinted>2015-08-12T02:14:14Z</cp:lastPrinted>
  <dcterms:created xsi:type="dcterms:W3CDTF">2015-08-05T03:21:11Z</dcterms:created>
  <dcterms:modified xsi:type="dcterms:W3CDTF">2020-07-22T05:07:57Z</dcterms:modified>
</cp:coreProperties>
</file>