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8" r:id="rId8"/>
    <p:sldId id="269" r:id="rId9"/>
    <p:sldId id="270" r:id="rId10"/>
    <p:sldId id="263" r:id="rId11"/>
    <p:sldId id="264" r:id="rId12"/>
    <p:sldId id="265" r:id="rId13"/>
    <p:sldId id="271" r:id="rId14"/>
    <p:sldId id="266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1" y="6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8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2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6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3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8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1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0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8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necklace&#10;&#10;Description automatically generated">
            <a:extLst>
              <a:ext uri="{FF2B5EF4-FFF2-40B4-BE49-F238E27FC236}">
                <a16:creationId xmlns:a16="http://schemas.microsoft.com/office/drawing/2014/main" id="{B0E5F71A-98C7-4DFC-80C8-5E13D6EF4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1ACBC-2769-45DE-8233-3E6381291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Ions and molecules for ATAR chemistry</a:t>
            </a:r>
            <a:endParaRPr lang="en-AU" sz="3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96F6A-CE90-4771-B962-339A24616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6912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98D4-93F1-436A-904B-D6C968EB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mnemonic – the ‘-</a:t>
            </a:r>
            <a:r>
              <a:rPr lang="en-US" dirty="0" err="1"/>
              <a:t>ate’s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B0CB-106C-4432-B49A-60C295B47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most difficult ions to remember are the polyatomic (made of multiple atoms) ions</a:t>
            </a:r>
          </a:p>
          <a:p>
            <a:r>
              <a:rPr lang="en-US" dirty="0"/>
              <a:t>They all contain an element with a number of oxygens</a:t>
            </a:r>
          </a:p>
          <a:p>
            <a:r>
              <a:rPr lang="en-US" dirty="0"/>
              <a:t>Starting with the ‘-</a:t>
            </a:r>
            <a:r>
              <a:rPr lang="en-US" dirty="0" err="1"/>
              <a:t>ate’s</a:t>
            </a:r>
            <a:r>
              <a:rPr lang="en-US" dirty="0"/>
              <a:t>: nitrate, carbonate, sulfate, phosphate, oxalate, permanganate, chromate, dichromate</a:t>
            </a:r>
          </a:p>
          <a:p>
            <a:r>
              <a:rPr lang="en-US" dirty="0"/>
              <a:t>We need a word for each ion, that reminds us of its first element, the number of oxygens and its charge e.g.</a:t>
            </a:r>
          </a:p>
          <a:p>
            <a:r>
              <a:rPr lang="en-AU" dirty="0"/>
              <a:t>Nick the Camel ate Supper in Phoenix with Carlos the Manly Crossword Critic</a:t>
            </a:r>
          </a:p>
        </p:txBody>
      </p:sp>
    </p:spTree>
    <p:extLst>
      <p:ext uri="{BB962C8B-B14F-4D97-AF65-F5344CB8AC3E}">
        <p14:creationId xmlns:p14="http://schemas.microsoft.com/office/powerpoint/2010/main" val="141407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B3AD-6BDF-4A75-81BD-156C43B7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0" y="286603"/>
            <a:ext cx="10287000" cy="1450757"/>
          </a:xfrm>
        </p:spPr>
        <p:txBody>
          <a:bodyPr>
            <a:noAutofit/>
          </a:bodyPr>
          <a:lstStyle/>
          <a:p>
            <a:r>
              <a:rPr lang="en-AU" sz="4800" dirty="0"/>
              <a:t>Nick the Camel ate Supper in Phoenix with Carlos the Manly Crossword Critic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4409-4264-4FD6-9724-8786B8B0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tells us the first element with its first letter</a:t>
            </a:r>
          </a:p>
          <a:p>
            <a:r>
              <a:rPr lang="en-US" dirty="0"/>
              <a:t>Each word tells us the number of oxygens with the number of consonants</a:t>
            </a:r>
          </a:p>
          <a:p>
            <a:r>
              <a:rPr lang="en-AU" dirty="0"/>
              <a:t>Each word tells us the charge with the number of vowels</a:t>
            </a:r>
          </a:p>
          <a:p>
            <a:endParaRPr lang="en-AU" dirty="0"/>
          </a:p>
          <a:p>
            <a:r>
              <a:rPr lang="en-AU" dirty="0"/>
              <a:t>Nick = NO</a:t>
            </a:r>
            <a:r>
              <a:rPr lang="en-AU" baseline="-25000" dirty="0"/>
              <a:t>3</a:t>
            </a:r>
            <a:r>
              <a:rPr lang="en-AU" baseline="30000" dirty="0"/>
              <a:t>-</a:t>
            </a:r>
            <a:r>
              <a:rPr lang="en-AU" dirty="0"/>
              <a:t>	Camel = CO</a:t>
            </a:r>
            <a:r>
              <a:rPr lang="en-AU" baseline="-25000" dirty="0"/>
              <a:t>3</a:t>
            </a:r>
            <a:r>
              <a:rPr lang="en-AU" baseline="30000" dirty="0"/>
              <a:t>2-</a:t>
            </a:r>
            <a:r>
              <a:rPr lang="en-AU" dirty="0"/>
              <a:t>	Supper = SO</a:t>
            </a:r>
            <a:r>
              <a:rPr lang="en-AU" baseline="-25000" dirty="0"/>
              <a:t>4</a:t>
            </a:r>
            <a:r>
              <a:rPr lang="en-AU" baseline="30000" dirty="0"/>
              <a:t>2-</a:t>
            </a:r>
            <a:r>
              <a:rPr lang="en-AU" dirty="0"/>
              <a:t>	Phoenix = PO</a:t>
            </a:r>
            <a:r>
              <a:rPr lang="en-AU" baseline="-25000" dirty="0"/>
              <a:t>4</a:t>
            </a:r>
            <a:r>
              <a:rPr lang="en-AU" baseline="30000" dirty="0"/>
              <a:t>3-</a:t>
            </a:r>
          </a:p>
          <a:p>
            <a:endParaRPr lang="en-AU" baseline="30000" dirty="0"/>
          </a:p>
          <a:p>
            <a:r>
              <a:rPr lang="en-AU" dirty="0"/>
              <a:t>Carlos = C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4</a:t>
            </a:r>
            <a:r>
              <a:rPr lang="en-AU" baseline="30000" dirty="0"/>
              <a:t>2-</a:t>
            </a:r>
            <a:r>
              <a:rPr lang="en-AU" dirty="0"/>
              <a:t>	Manly = MnO</a:t>
            </a:r>
            <a:r>
              <a:rPr lang="en-AU" baseline="-25000" dirty="0"/>
              <a:t>4</a:t>
            </a:r>
            <a:r>
              <a:rPr lang="en-AU" baseline="30000" dirty="0"/>
              <a:t>-</a:t>
            </a:r>
            <a:r>
              <a:rPr lang="en-AU" dirty="0"/>
              <a:t>	Crossword = Cr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7</a:t>
            </a:r>
            <a:r>
              <a:rPr lang="en-AU" baseline="30000" dirty="0"/>
              <a:t>2-</a:t>
            </a:r>
            <a:r>
              <a:rPr lang="en-AU" dirty="0"/>
              <a:t>	Critic = CrO</a:t>
            </a:r>
            <a:r>
              <a:rPr lang="en-AU" baseline="-25000" dirty="0"/>
              <a:t>4</a:t>
            </a:r>
            <a:r>
              <a:rPr lang="en-AU" baseline="30000" dirty="0"/>
              <a:t>2-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C52E16-44D3-4F44-9D9B-59D5DADFDE7F}"/>
              </a:ext>
            </a:extLst>
          </p:cNvPr>
          <p:cNvGrpSpPr/>
          <p:nvPr/>
        </p:nvGrpSpPr>
        <p:grpSpPr>
          <a:xfrm>
            <a:off x="3009901" y="3742992"/>
            <a:ext cx="1233487" cy="1243345"/>
            <a:chOff x="3009901" y="3742992"/>
            <a:chExt cx="1233487" cy="124334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F869D58-027C-410B-9FE9-10A732E72391}"/>
                </a:ext>
              </a:extLst>
            </p:cNvPr>
            <p:cNvSpPr/>
            <p:nvPr/>
          </p:nvSpPr>
          <p:spPr>
            <a:xfrm>
              <a:off x="3128963" y="3742992"/>
              <a:ext cx="1114425" cy="543258"/>
            </a:xfrm>
            <a:custGeom>
              <a:avLst/>
              <a:gdLst>
                <a:gd name="connsiteX0" fmla="*/ 0 w 1114425"/>
                <a:gd name="connsiteY0" fmla="*/ 543258 h 543258"/>
                <a:gd name="connsiteX1" fmla="*/ 538162 w 1114425"/>
                <a:gd name="connsiteY1" fmla="*/ 333 h 543258"/>
                <a:gd name="connsiteX2" fmla="*/ 1114425 w 1114425"/>
                <a:gd name="connsiteY2" fmla="*/ 467058 h 54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4425" h="543258">
                  <a:moveTo>
                    <a:pt x="0" y="543258"/>
                  </a:moveTo>
                  <a:cubicBezTo>
                    <a:pt x="176212" y="278145"/>
                    <a:pt x="352425" y="13033"/>
                    <a:pt x="538162" y="333"/>
                  </a:cubicBezTo>
                  <a:cubicBezTo>
                    <a:pt x="723899" y="-12367"/>
                    <a:pt x="997744" y="340852"/>
                    <a:pt x="1114425" y="46705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6330781-E202-487D-A404-D84B21AF9631}"/>
                </a:ext>
              </a:extLst>
            </p:cNvPr>
            <p:cNvSpPr/>
            <p:nvPr/>
          </p:nvSpPr>
          <p:spPr>
            <a:xfrm>
              <a:off x="3438525" y="3990972"/>
              <a:ext cx="804863" cy="276225"/>
            </a:xfrm>
            <a:custGeom>
              <a:avLst/>
              <a:gdLst>
                <a:gd name="connsiteX0" fmla="*/ 0 w 1114425"/>
                <a:gd name="connsiteY0" fmla="*/ 543258 h 543258"/>
                <a:gd name="connsiteX1" fmla="*/ 538162 w 1114425"/>
                <a:gd name="connsiteY1" fmla="*/ 333 h 543258"/>
                <a:gd name="connsiteX2" fmla="*/ 1114425 w 1114425"/>
                <a:gd name="connsiteY2" fmla="*/ 467058 h 54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4425" h="543258">
                  <a:moveTo>
                    <a:pt x="0" y="543258"/>
                  </a:moveTo>
                  <a:cubicBezTo>
                    <a:pt x="176212" y="278145"/>
                    <a:pt x="352425" y="13033"/>
                    <a:pt x="538162" y="333"/>
                  </a:cubicBezTo>
                  <a:cubicBezTo>
                    <a:pt x="723899" y="-12367"/>
                    <a:pt x="997744" y="340852"/>
                    <a:pt x="1114425" y="46705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E761060-E007-45E0-A48D-9B932A5AE970}"/>
                </a:ext>
              </a:extLst>
            </p:cNvPr>
            <p:cNvSpPr/>
            <p:nvPr/>
          </p:nvSpPr>
          <p:spPr>
            <a:xfrm flipV="1">
              <a:off x="3009901" y="4443079"/>
              <a:ext cx="1162049" cy="543258"/>
            </a:xfrm>
            <a:custGeom>
              <a:avLst/>
              <a:gdLst>
                <a:gd name="connsiteX0" fmla="*/ 0 w 1114425"/>
                <a:gd name="connsiteY0" fmla="*/ 543258 h 543258"/>
                <a:gd name="connsiteX1" fmla="*/ 538162 w 1114425"/>
                <a:gd name="connsiteY1" fmla="*/ 333 h 543258"/>
                <a:gd name="connsiteX2" fmla="*/ 1114425 w 1114425"/>
                <a:gd name="connsiteY2" fmla="*/ 467058 h 54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4425" h="543258">
                  <a:moveTo>
                    <a:pt x="0" y="543258"/>
                  </a:moveTo>
                  <a:cubicBezTo>
                    <a:pt x="176212" y="278145"/>
                    <a:pt x="352425" y="13033"/>
                    <a:pt x="538162" y="333"/>
                  </a:cubicBezTo>
                  <a:cubicBezTo>
                    <a:pt x="723899" y="-12367"/>
                    <a:pt x="997744" y="340852"/>
                    <a:pt x="1114425" y="46705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8E2279C-6C0B-49DD-9E7A-91596E9331A1}"/>
                </a:ext>
              </a:extLst>
            </p:cNvPr>
            <p:cNvSpPr/>
            <p:nvPr/>
          </p:nvSpPr>
          <p:spPr>
            <a:xfrm flipV="1">
              <a:off x="3295651" y="4455996"/>
              <a:ext cx="876299" cy="401756"/>
            </a:xfrm>
            <a:custGeom>
              <a:avLst/>
              <a:gdLst>
                <a:gd name="connsiteX0" fmla="*/ 0 w 1114425"/>
                <a:gd name="connsiteY0" fmla="*/ 543258 h 543258"/>
                <a:gd name="connsiteX1" fmla="*/ 538162 w 1114425"/>
                <a:gd name="connsiteY1" fmla="*/ 333 h 543258"/>
                <a:gd name="connsiteX2" fmla="*/ 1114425 w 1114425"/>
                <a:gd name="connsiteY2" fmla="*/ 467058 h 54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4425" h="543258">
                  <a:moveTo>
                    <a:pt x="0" y="543258"/>
                  </a:moveTo>
                  <a:cubicBezTo>
                    <a:pt x="176212" y="278145"/>
                    <a:pt x="352425" y="13033"/>
                    <a:pt x="538162" y="333"/>
                  </a:cubicBezTo>
                  <a:cubicBezTo>
                    <a:pt x="723899" y="-12367"/>
                    <a:pt x="997744" y="340852"/>
                    <a:pt x="1114425" y="46705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600A828-CC3F-4C2A-AA58-787C5C813F6D}"/>
                </a:ext>
              </a:extLst>
            </p:cNvPr>
            <p:cNvSpPr/>
            <p:nvPr/>
          </p:nvSpPr>
          <p:spPr>
            <a:xfrm flipV="1">
              <a:off x="3543301" y="4470285"/>
              <a:ext cx="628649" cy="287454"/>
            </a:xfrm>
            <a:custGeom>
              <a:avLst/>
              <a:gdLst>
                <a:gd name="connsiteX0" fmla="*/ 0 w 1114425"/>
                <a:gd name="connsiteY0" fmla="*/ 543258 h 543258"/>
                <a:gd name="connsiteX1" fmla="*/ 538162 w 1114425"/>
                <a:gd name="connsiteY1" fmla="*/ 333 h 543258"/>
                <a:gd name="connsiteX2" fmla="*/ 1114425 w 1114425"/>
                <a:gd name="connsiteY2" fmla="*/ 467058 h 54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4425" h="543258">
                  <a:moveTo>
                    <a:pt x="0" y="543258"/>
                  </a:moveTo>
                  <a:cubicBezTo>
                    <a:pt x="176212" y="278145"/>
                    <a:pt x="352425" y="13033"/>
                    <a:pt x="538162" y="333"/>
                  </a:cubicBezTo>
                  <a:cubicBezTo>
                    <a:pt x="723899" y="-12367"/>
                    <a:pt x="997744" y="340852"/>
                    <a:pt x="1114425" y="46705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627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31A9-5A81-4187-84B4-F3A6522F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the ‘-</a:t>
            </a:r>
            <a:r>
              <a:rPr lang="en-US" dirty="0" err="1"/>
              <a:t>ate’s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BC71-2146-4498-BC20-763E522D5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are easy, they start with the element but end in ‘-ate’</a:t>
            </a:r>
          </a:p>
          <a:p>
            <a:r>
              <a:rPr lang="en-AU" dirty="0"/>
              <a:t>Nick = NO</a:t>
            </a:r>
            <a:r>
              <a:rPr lang="en-AU" baseline="-25000" dirty="0"/>
              <a:t>3</a:t>
            </a:r>
            <a:r>
              <a:rPr lang="en-AU" baseline="30000" dirty="0"/>
              <a:t>- </a:t>
            </a:r>
            <a:r>
              <a:rPr lang="en-AU" dirty="0"/>
              <a:t>= Nitrate	Camel = CO</a:t>
            </a:r>
            <a:r>
              <a:rPr lang="en-AU" baseline="-25000" dirty="0"/>
              <a:t>3</a:t>
            </a:r>
            <a:r>
              <a:rPr lang="en-AU" baseline="30000" dirty="0"/>
              <a:t>2-</a:t>
            </a:r>
            <a:r>
              <a:rPr lang="en-AU" dirty="0"/>
              <a:t> = Carbonate 	Supper = SO</a:t>
            </a:r>
            <a:r>
              <a:rPr lang="en-AU" baseline="-25000" dirty="0"/>
              <a:t>4</a:t>
            </a:r>
            <a:r>
              <a:rPr lang="en-AU" baseline="30000" dirty="0"/>
              <a:t>2-</a:t>
            </a:r>
            <a:r>
              <a:rPr lang="en-AU" dirty="0"/>
              <a:t> = </a:t>
            </a:r>
            <a:r>
              <a:rPr lang="en-AU" dirty="0" err="1"/>
              <a:t>Sulfate</a:t>
            </a:r>
            <a:r>
              <a:rPr lang="en-AU" dirty="0"/>
              <a:t>	   </a:t>
            </a:r>
          </a:p>
          <a:p>
            <a:r>
              <a:rPr lang="en-AU" dirty="0"/>
              <a:t>Phoenix = PO</a:t>
            </a:r>
            <a:r>
              <a:rPr lang="en-AU" baseline="-25000" dirty="0"/>
              <a:t>4</a:t>
            </a:r>
            <a:r>
              <a:rPr lang="en-AU" baseline="30000" dirty="0"/>
              <a:t>3-</a:t>
            </a:r>
            <a:r>
              <a:rPr lang="en-AU" dirty="0"/>
              <a:t> = Phosphate	Critic = CrO</a:t>
            </a:r>
            <a:r>
              <a:rPr lang="en-AU" baseline="-25000" dirty="0"/>
              <a:t>4</a:t>
            </a:r>
            <a:r>
              <a:rPr lang="en-AU" baseline="30000" dirty="0"/>
              <a:t>2-</a:t>
            </a:r>
            <a:r>
              <a:rPr lang="en-AU" dirty="0"/>
              <a:t> = Chromate</a:t>
            </a:r>
            <a:endParaRPr lang="en-AU" baseline="30000" dirty="0"/>
          </a:p>
          <a:p>
            <a:endParaRPr lang="en-AU" baseline="30000" dirty="0"/>
          </a:p>
          <a:p>
            <a:r>
              <a:rPr lang="en-AU" dirty="0"/>
              <a:t>Others just need to be memorised</a:t>
            </a:r>
          </a:p>
          <a:p>
            <a:r>
              <a:rPr lang="en-AU" dirty="0"/>
              <a:t>Carlos = C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4</a:t>
            </a:r>
            <a:r>
              <a:rPr lang="en-AU" baseline="30000" dirty="0"/>
              <a:t>2-</a:t>
            </a:r>
            <a:r>
              <a:rPr lang="en-AU" dirty="0"/>
              <a:t> = oxalate	Manly = MnO</a:t>
            </a:r>
            <a:r>
              <a:rPr lang="en-AU" baseline="-25000" dirty="0"/>
              <a:t>4</a:t>
            </a:r>
            <a:r>
              <a:rPr lang="en-AU" baseline="30000" dirty="0"/>
              <a:t>-</a:t>
            </a:r>
            <a:r>
              <a:rPr lang="en-AU" dirty="0"/>
              <a:t> = permanganate	Crossword = Cr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7</a:t>
            </a:r>
            <a:r>
              <a:rPr lang="en-AU" baseline="30000" dirty="0"/>
              <a:t>2-</a:t>
            </a:r>
            <a:r>
              <a:rPr lang="en-AU" dirty="0"/>
              <a:t> = dichromate</a:t>
            </a:r>
          </a:p>
        </p:txBody>
      </p:sp>
    </p:spTree>
    <p:extLst>
      <p:ext uri="{BB962C8B-B14F-4D97-AF65-F5344CB8AC3E}">
        <p14:creationId xmlns:p14="http://schemas.microsoft.com/office/powerpoint/2010/main" val="111425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3AF-58F4-442B-ACC4-9DF92778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0"/>
            <a:ext cx="10058400" cy="718631"/>
          </a:xfrm>
        </p:spPr>
        <p:txBody>
          <a:bodyPr>
            <a:noAutofit/>
          </a:bodyPr>
          <a:lstStyle/>
          <a:p>
            <a:r>
              <a:rPr lang="en-US" sz="4400" dirty="0"/>
              <a:t>So what do we know now</a:t>
            </a:r>
            <a:endParaRPr lang="en-AU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A0255D-6849-4BFA-89A3-8EAB00CC7F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847367"/>
          <a:ext cx="12192000" cy="5562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26874">
                  <a:extLst>
                    <a:ext uri="{9D8B030D-6E8A-4147-A177-3AD203B41FA5}">
                      <a16:colId xmlns:a16="http://schemas.microsoft.com/office/drawing/2014/main" val="3939607756"/>
                    </a:ext>
                  </a:extLst>
                </a:gridCol>
                <a:gridCol w="740465">
                  <a:extLst>
                    <a:ext uri="{9D8B030D-6E8A-4147-A177-3AD203B41FA5}">
                      <a16:colId xmlns:a16="http://schemas.microsoft.com/office/drawing/2014/main" val="108834105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4088124793"/>
                    </a:ext>
                  </a:extLst>
                </a:gridCol>
                <a:gridCol w="1167847">
                  <a:extLst>
                    <a:ext uri="{9D8B030D-6E8A-4147-A177-3AD203B41FA5}">
                      <a16:colId xmlns:a16="http://schemas.microsoft.com/office/drawing/2014/main" val="491739012"/>
                    </a:ext>
                  </a:extLst>
                </a:gridCol>
                <a:gridCol w="2206487">
                  <a:extLst>
                    <a:ext uri="{9D8B030D-6E8A-4147-A177-3AD203B41FA5}">
                      <a16:colId xmlns:a16="http://schemas.microsoft.com/office/drawing/2014/main" val="2841121326"/>
                    </a:ext>
                  </a:extLst>
                </a:gridCol>
                <a:gridCol w="1023731">
                  <a:extLst>
                    <a:ext uri="{9D8B030D-6E8A-4147-A177-3AD203B41FA5}">
                      <a16:colId xmlns:a16="http://schemas.microsoft.com/office/drawing/2014/main" val="37473169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85679204"/>
                    </a:ext>
                  </a:extLst>
                </a:gridCol>
                <a:gridCol w="1323561">
                  <a:extLst>
                    <a:ext uri="{9D8B030D-6E8A-4147-A177-3AD203B41FA5}">
                      <a16:colId xmlns:a16="http://schemas.microsoft.com/office/drawing/2014/main" val="317534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4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ammonium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magnesium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hydrogencarbonate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1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caesium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manganese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hydrogensulfate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sulfite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hydrogen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nickel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3-</a:t>
                      </a:r>
                      <a:endParaRPr lang="en-A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lithium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strontium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iodide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3-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0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potassium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zinc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Zn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ammonia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2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rubidium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Rb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aluminium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0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chromium (III)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permanganate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hydrogen peroxide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2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7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sodium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iron (III)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ethanoic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6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  <a:r>
                        <a:rPr lang="en-US" baseline="30000" dirty="0"/>
                        <a:t>2+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bromide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hydrochloric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8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dichromate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HNO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2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cobalt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cyanide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copper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dihydrogenphosphate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oxalate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iron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ethanoate (acetate)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sulfurous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lead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fluoride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F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phosphoric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9788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2DE73B1-4216-49D8-A4E3-BAC4AFA11C44}"/>
              </a:ext>
            </a:extLst>
          </p:cNvPr>
          <p:cNvSpPr/>
          <p:nvPr/>
        </p:nvSpPr>
        <p:spPr>
          <a:xfrm>
            <a:off x="1" y="1620078"/>
            <a:ext cx="1893400" cy="18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EFE6D-C74E-4CF3-BAD3-7BAC26E99DC2}"/>
              </a:ext>
            </a:extLst>
          </p:cNvPr>
          <p:cNvSpPr/>
          <p:nvPr/>
        </p:nvSpPr>
        <p:spPr>
          <a:xfrm>
            <a:off x="0" y="3819939"/>
            <a:ext cx="1893403" cy="108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A9344-B00C-45A3-B494-D1065CA330BB}"/>
              </a:ext>
            </a:extLst>
          </p:cNvPr>
          <p:cNvSpPr/>
          <p:nvPr/>
        </p:nvSpPr>
        <p:spPr>
          <a:xfrm>
            <a:off x="2140226" y="1240735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BE9CF-8AA3-4219-8875-47FD86FBDB58}"/>
              </a:ext>
            </a:extLst>
          </p:cNvPr>
          <p:cNvSpPr/>
          <p:nvPr/>
        </p:nvSpPr>
        <p:spPr>
          <a:xfrm>
            <a:off x="2140226" y="2352261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9FF21-87B6-4DDC-BBCA-D09342A9A152}"/>
              </a:ext>
            </a:extLst>
          </p:cNvPr>
          <p:cNvSpPr/>
          <p:nvPr/>
        </p:nvSpPr>
        <p:spPr>
          <a:xfrm>
            <a:off x="2140226" y="3084444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65D1B-F10C-4F17-9A66-BD2C551FF76C}"/>
              </a:ext>
            </a:extLst>
          </p:cNvPr>
          <p:cNvSpPr/>
          <p:nvPr/>
        </p:nvSpPr>
        <p:spPr>
          <a:xfrm>
            <a:off x="2140225" y="4192656"/>
            <a:ext cx="2983395" cy="7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E673C-EB98-4AD0-8867-2A061059B94B}"/>
              </a:ext>
            </a:extLst>
          </p:cNvPr>
          <p:cNvSpPr/>
          <p:nvPr/>
        </p:nvSpPr>
        <p:spPr>
          <a:xfrm>
            <a:off x="2140224" y="6063455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C5BB9-A688-4F18-88E2-8F787A4AB582}"/>
              </a:ext>
            </a:extLst>
          </p:cNvPr>
          <p:cNvSpPr/>
          <p:nvPr/>
        </p:nvSpPr>
        <p:spPr>
          <a:xfrm>
            <a:off x="5674415" y="2352261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A0E85-B2E7-4127-97F3-8C5A7DACDA64}"/>
              </a:ext>
            </a:extLst>
          </p:cNvPr>
          <p:cNvSpPr/>
          <p:nvPr/>
        </p:nvSpPr>
        <p:spPr>
          <a:xfrm>
            <a:off x="5674414" y="5689080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AEE8FA-EE5A-44A9-A329-F6FF9EF6FA47}"/>
              </a:ext>
            </a:extLst>
          </p:cNvPr>
          <p:cNvSpPr/>
          <p:nvPr/>
        </p:nvSpPr>
        <p:spPr>
          <a:xfrm>
            <a:off x="8877300" y="1240735"/>
            <a:ext cx="323353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23E976-D67E-4264-AEDA-14B3681C982A}"/>
              </a:ext>
            </a:extLst>
          </p:cNvPr>
          <p:cNvSpPr/>
          <p:nvPr/>
        </p:nvSpPr>
        <p:spPr>
          <a:xfrm>
            <a:off x="8877300" y="1978659"/>
            <a:ext cx="323353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563218-7CCA-4526-BFA3-674FA41D48A9}"/>
              </a:ext>
            </a:extLst>
          </p:cNvPr>
          <p:cNvSpPr/>
          <p:nvPr/>
        </p:nvSpPr>
        <p:spPr>
          <a:xfrm>
            <a:off x="-1" y="3429000"/>
            <a:ext cx="1893402" cy="390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6D247-A676-4667-9019-7ACD994FD2DE}"/>
              </a:ext>
            </a:extLst>
          </p:cNvPr>
          <p:cNvSpPr/>
          <p:nvPr/>
        </p:nvSpPr>
        <p:spPr>
          <a:xfrm>
            <a:off x="-1" y="4919483"/>
            <a:ext cx="1893402" cy="148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A2CC20-4D06-4092-BE10-2BF566F5DDEE}"/>
              </a:ext>
            </a:extLst>
          </p:cNvPr>
          <p:cNvSpPr/>
          <p:nvPr/>
        </p:nvSpPr>
        <p:spPr>
          <a:xfrm>
            <a:off x="2140227" y="1588605"/>
            <a:ext cx="2983392" cy="74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D0EB22-3C9D-4FAB-87D4-5905A59BEBE5}"/>
              </a:ext>
            </a:extLst>
          </p:cNvPr>
          <p:cNvSpPr/>
          <p:nvPr/>
        </p:nvSpPr>
        <p:spPr>
          <a:xfrm>
            <a:off x="2140227" y="2714045"/>
            <a:ext cx="2983392" cy="37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91E1B-584C-417E-9BD8-246DF29DEB1A}"/>
              </a:ext>
            </a:extLst>
          </p:cNvPr>
          <p:cNvSpPr/>
          <p:nvPr/>
        </p:nvSpPr>
        <p:spPr>
          <a:xfrm>
            <a:off x="2140227" y="3426113"/>
            <a:ext cx="2983392" cy="76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E3D2A-711C-478D-B236-E4F4D5276B08}"/>
              </a:ext>
            </a:extLst>
          </p:cNvPr>
          <p:cNvSpPr/>
          <p:nvPr/>
        </p:nvSpPr>
        <p:spPr>
          <a:xfrm>
            <a:off x="5674413" y="2696817"/>
            <a:ext cx="2983395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57331-B61A-4D94-9BC8-26D30F1A9517}"/>
              </a:ext>
            </a:extLst>
          </p:cNvPr>
          <p:cNvSpPr/>
          <p:nvPr/>
        </p:nvSpPr>
        <p:spPr>
          <a:xfrm>
            <a:off x="5674413" y="3432312"/>
            <a:ext cx="2983395" cy="147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070454-5BA8-4DDB-81FF-36983402F3DE}"/>
              </a:ext>
            </a:extLst>
          </p:cNvPr>
          <p:cNvSpPr/>
          <p:nvPr/>
        </p:nvSpPr>
        <p:spPr>
          <a:xfrm>
            <a:off x="5674412" y="5301453"/>
            <a:ext cx="2983395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BA09C6-4161-4626-AF91-76E2E75ABD8B}"/>
              </a:ext>
            </a:extLst>
          </p:cNvPr>
          <p:cNvSpPr/>
          <p:nvPr/>
        </p:nvSpPr>
        <p:spPr>
          <a:xfrm>
            <a:off x="5674412" y="6041920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7D3D13-CAF5-4C2F-900F-970DCBB70EA6}"/>
              </a:ext>
            </a:extLst>
          </p:cNvPr>
          <p:cNvSpPr/>
          <p:nvPr/>
        </p:nvSpPr>
        <p:spPr>
          <a:xfrm>
            <a:off x="8877300" y="2352261"/>
            <a:ext cx="323353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271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8AC0-64F2-4064-8FA7-D080DC96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‘-</a:t>
            </a:r>
            <a:r>
              <a:rPr lang="en-US" dirty="0" err="1"/>
              <a:t>ate’s</a:t>
            </a:r>
            <a:r>
              <a:rPr lang="en-US" dirty="0"/>
              <a:t> to ‘-</a:t>
            </a:r>
            <a:r>
              <a:rPr lang="en-US" dirty="0" err="1"/>
              <a:t>ite’s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B2C0-4EFA-4BE9-A2B7-B41667FD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‘-</a:t>
            </a:r>
            <a:r>
              <a:rPr lang="en-US" dirty="0" err="1"/>
              <a:t>ite’s</a:t>
            </a:r>
            <a:r>
              <a:rPr lang="en-US" dirty="0"/>
              <a:t> are exactly the same as ‘-</a:t>
            </a:r>
            <a:r>
              <a:rPr lang="en-US" dirty="0" err="1"/>
              <a:t>ate’s</a:t>
            </a:r>
            <a:r>
              <a:rPr lang="en-US" dirty="0"/>
              <a:t> but with one less oxygen</a:t>
            </a:r>
          </a:p>
          <a:p>
            <a:r>
              <a:rPr lang="en-US" dirty="0"/>
              <a:t>So if you can remember that sulfate is SO</a:t>
            </a:r>
            <a:r>
              <a:rPr lang="en-US" baseline="-25000" dirty="0"/>
              <a:t>4</a:t>
            </a:r>
            <a:r>
              <a:rPr lang="en-US" baseline="30000" dirty="0"/>
              <a:t>2-</a:t>
            </a:r>
            <a:r>
              <a:rPr lang="en-US" dirty="0"/>
              <a:t>, then sulfite must be SO</a:t>
            </a:r>
            <a:r>
              <a:rPr lang="en-US" baseline="-25000" dirty="0"/>
              <a:t>3</a:t>
            </a:r>
            <a:r>
              <a:rPr lang="en-US" baseline="30000" dirty="0"/>
              <a:t>2-</a:t>
            </a:r>
          </a:p>
          <a:p>
            <a:r>
              <a:rPr lang="en-US" dirty="0"/>
              <a:t>And if you can remember that nitrate is NO</a:t>
            </a:r>
            <a:r>
              <a:rPr lang="en-US" baseline="-25000" dirty="0"/>
              <a:t>3</a:t>
            </a:r>
            <a:r>
              <a:rPr lang="en-US" baseline="30000" dirty="0"/>
              <a:t>-</a:t>
            </a:r>
            <a:r>
              <a:rPr lang="en-US" dirty="0"/>
              <a:t>, then nitrite must be NO</a:t>
            </a:r>
            <a:r>
              <a:rPr lang="en-US" baseline="-25000" dirty="0"/>
              <a:t>2</a:t>
            </a:r>
            <a:r>
              <a:rPr lang="en-US" baseline="30000" dirty="0"/>
              <a:t>-</a:t>
            </a:r>
            <a:endParaRPr lang="en-AU" baseline="30000" dirty="0"/>
          </a:p>
          <a:p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401274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3AF-58F4-442B-ACC4-9DF92778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0"/>
            <a:ext cx="10058400" cy="718631"/>
          </a:xfrm>
        </p:spPr>
        <p:txBody>
          <a:bodyPr>
            <a:noAutofit/>
          </a:bodyPr>
          <a:lstStyle/>
          <a:p>
            <a:r>
              <a:rPr lang="en-US" sz="4400" dirty="0"/>
              <a:t>So what do we know now</a:t>
            </a:r>
            <a:endParaRPr lang="en-AU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A0255D-6849-4BFA-89A3-8EAB00CC7F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847367"/>
          <a:ext cx="12192000" cy="5562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26874">
                  <a:extLst>
                    <a:ext uri="{9D8B030D-6E8A-4147-A177-3AD203B41FA5}">
                      <a16:colId xmlns:a16="http://schemas.microsoft.com/office/drawing/2014/main" val="3939607756"/>
                    </a:ext>
                  </a:extLst>
                </a:gridCol>
                <a:gridCol w="740465">
                  <a:extLst>
                    <a:ext uri="{9D8B030D-6E8A-4147-A177-3AD203B41FA5}">
                      <a16:colId xmlns:a16="http://schemas.microsoft.com/office/drawing/2014/main" val="108834105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4088124793"/>
                    </a:ext>
                  </a:extLst>
                </a:gridCol>
                <a:gridCol w="1167847">
                  <a:extLst>
                    <a:ext uri="{9D8B030D-6E8A-4147-A177-3AD203B41FA5}">
                      <a16:colId xmlns:a16="http://schemas.microsoft.com/office/drawing/2014/main" val="491739012"/>
                    </a:ext>
                  </a:extLst>
                </a:gridCol>
                <a:gridCol w="2206487">
                  <a:extLst>
                    <a:ext uri="{9D8B030D-6E8A-4147-A177-3AD203B41FA5}">
                      <a16:colId xmlns:a16="http://schemas.microsoft.com/office/drawing/2014/main" val="2841121326"/>
                    </a:ext>
                  </a:extLst>
                </a:gridCol>
                <a:gridCol w="1023731">
                  <a:extLst>
                    <a:ext uri="{9D8B030D-6E8A-4147-A177-3AD203B41FA5}">
                      <a16:colId xmlns:a16="http://schemas.microsoft.com/office/drawing/2014/main" val="37473169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85679204"/>
                    </a:ext>
                  </a:extLst>
                </a:gridCol>
                <a:gridCol w="1323561">
                  <a:extLst>
                    <a:ext uri="{9D8B030D-6E8A-4147-A177-3AD203B41FA5}">
                      <a16:colId xmlns:a16="http://schemas.microsoft.com/office/drawing/2014/main" val="317534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4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ammonium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magnesium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hydrogencarbonate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1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caesium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manganese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hydrogensulfate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sulfite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hydrogen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nickel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3-</a:t>
                      </a:r>
                      <a:endParaRPr lang="en-A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lithium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strontium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iodide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3-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0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potassium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zinc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Zn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ammonia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2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rubidium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Rb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aluminium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0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chromium (III)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permanganate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hydrogen peroxide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2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7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sodium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iron (III)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ethanoic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6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  <a:r>
                        <a:rPr lang="en-US" baseline="30000" dirty="0"/>
                        <a:t>2+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bromide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hydrochloric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8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dichromate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HNO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2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cobalt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cyanide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copper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dihydrogenphosphate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oxalate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iron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ethanoate (acetate)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sulfurous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lead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fluoride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F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phosphoric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9788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2DE73B1-4216-49D8-A4E3-BAC4AFA11C44}"/>
              </a:ext>
            </a:extLst>
          </p:cNvPr>
          <p:cNvSpPr/>
          <p:nvPr/>
        </p:nvSpPr>
        <p:spPr>
          <a:xfrm>
            <a:off x="1" y="1620078"/>
            <a:ext cx="1893400" cy="18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EFE6D-C74E-4CF3-BAD3-7BAC26E99DC2}"/>
              </a:ext>
            </a:extLst>
          </p:cNvPr>
          <p:cNvSpPr/>
          <p:nvPr/>
        </p:nvSpPr>
        <p:spPr>
          <a:xfrm>
            <a:off x="0" y="3819939"/>
            <a:ext cx="1893403" cy="108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A9344-B00C-45A3-B494-D1065CA330BB}"/>
              </a:ext>
            </a:extLst>
          </p:cNvPr>
          <p:cNvSpPr/>
          <p:nvPr/>
        </p:nvSpPr>
        <p:spPr>
          <a:xfrm>
            <a:off x="2140226" y="1240735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BE9CF-8AA3-4219-8875-47FD86FBDB58}"/>
              </a:ext>
            </a:extLst>
          </p:cNvPr>
          <p:cNvSpPr/>
          <p:nvPr/>
        </p:nvSpPr>
        <p:spPr>
          <a:xfrm>
            <a:off x="2140226" y="2352261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9FF21-87B6-4DDC-BBCA-D09342A9A152}"/>
              </a:ext>
            </a:extLst>
          </p:cNvPr>
          <p:cNvSpPr/>
          <p:nvPr/>
        </p:nvSpPr>
        <p:spPr>
          <a:xfrm>
            <a:off x="2140226" y="3084444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65D1B-F10C-4F17-9A66-BD2C551FF76C}"/>
              </a:ext>
            </a:extLst>
          </p:cNvPr>
          <p:cNvSpPr/>
          <p:nvPr/>
        </p:nvSpPr>
        <p:spPr>
          <a:xfrm>
            <a:off x="2140225" y="4192656"/>
            <a:ext cx="2983395" cy="7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E673C-EB98-4AD0-8867-2A061059B94B}"/>
              </a:ext>
            </a:extLst>
          </p:cNvPr>
          <p:cNvSpPr/>
          <p:nvPr/>
        </p:nvSpPr>
        <p:spPr>
          <a:xfrm>
            <a:off x="2140224" y="6063455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C5BB9-A688-4F18-88E2-8F787A4AB582}"/>
              </a:ext>
            </a:extLst>
          </p:cNvPr>
          <p:cNvSpPr/>
          <p:nvPr/>
        </p:nvSpPr>
        <p:spPr>
          <a:xfrm>
            <a:off x="5674415" y="2352261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A0E85-B2E7-4127-97F3-8C5A7DACDA64}"/>
              </a:ext>
            </a:extLst>
          </p:cNvPr>
          <p:cNvSpPr/>
          <p:nvPr/>
        </p:nvSpPr>
        <p:spPr>
          <a:xfrm>
            <a:off x="5674414" y="5689080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AEE8FA-EE5A-44A9-A329-F6FF9EF6FA47}"/>
              </a:ext>
            </a:extLst>
          </p:cNvPr>
          <p:cNvSpPr/>
          <p:nvPr/>
        </p:nvSpPr>
        <p:spPr>
          <a:xfrm>
            <a:off x="8877300" y="1240735"/>
            <a:ext cx="323353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23E976-D67E-4264-AEDA-14B3681C982A}"/>
              </a:ext>
            </a:extLst>
          </p:cNvPr>
          <p:cNvSpPr/>
          <p:nvPr/>
        </p:nvSpPr>
        <p:spPr>
          <a:xfrm>
            <a:off x="8877300" y="1978659"/>
            <a:ext cx="323353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563218-7CCA-4526-BFA3-674FA41D48A9}"/>
              </a:ext>
            </a:extLst>
          </p:cNvPr>
          <p:cNvSpPr/>
          <p:nvPr/>
        </p:nvSpPr>
        <p:spPr>
          <a:xfrm>
            <a:off x="-1" y="3429000"/>
            <a:ext cx="1893402" cy="390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6D247-A676-4667-9019-7ACD994FD2DE}"/>
              </a:ext>
            </a:extLst>
          </p:cNvPr>
          <p:cNvSpPr/>
          <p:nvPr/>
        </p:nvSpPr>
        <p:spPr>
          <a:xfrm>
            <a:off x="-1" y="4919483"/>
            <a:ext cx="1893402" cy="148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A2CC20-4D06-4092-BE10-2BF566F5DDEE}"/>
              </a:ext>
            </a:extLst>
          </p:cNvPr>
          <p:cNvSpPr/>
          <p:nvPr/>
        </p:nvSpPr>
        <p:spPr>
          <a:xfrm>
            <a:off x="2140227" y="1588605"/>
            <a:ext cx="2983392" cy="74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D0EB22-3C9D-4FAB-87D4-5905A59BEBE5}"/>
              </a:ext>
            </a:extLst>
          </p:cNvPr>
          <p:cNvSpPr/>
          <p:nvPr/>
        </p:nvSpPr>
        <p:spPr>
          <a:xfrm>
            <a:off x="2140227" y="2714045"/>
            <a:ext cx="2983392" cy="37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91E1B-584C-417E-9BD8-246DF29DEB1A}"/>
              </a:ext>
            </a:extLst>
          </p:cNvPr>
          <p:cNvSpPr/>
          <p:nvPr/>
        </p:nvSpPr>
        <p:spPr>
          <a:xfrm>
            <a:off x="2140227" y="3426113"/>
            <a:ext cx="2983392" cy="76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E3D2A-711C-478D-B236-E4F4D5276B08}"/>
              </a:ext>
            </a:extLst>
          </p:cNvPr>
          <p:cNvSpPr/>
          <p:nvPr/>
        </p:nvSpPr>
        <p:spPr>
          <a:xfrm>
            <a:off x="5674413" y="2696817"/>
            <a:ext cx="2983395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57331-B61A-4D94-9BC8-26D30F1A9517}"/>
              </a:ext>
            </a:extLst>
          </p:cNvPr>
          <p:cNvSpPr/>
          <p:nvPr/>
        </p:nvSpPr>
        <p:spPr>
          <a:xfrm>
            <a:off x="5674413" y="3432312"/>
            <a:ext cx="2983395" cy="147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070454-5BA8-4DDB-81FF-36983402F3DE}"/>
              </a:ext>
            </a:extLst>
          </p:cNvPr>
          <p:cNvSpPr/>
          <p:nvPr/>
        </p:nvSpPr>
        <p:spPr>
          <a:xfrm>
            <a:off x="5674412" y="5301453"/>
            <a:ext cx="2983395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BA09C6-4161-4626-AF91-76E2E75ABD8B}"/>
              </a:ext>
            </a:extLst>
          </p:cNvPr>
          <p:cNvSpPr/>
          <p:nvPr/>
        </p:nvSpPr>
        <p:spPr>
          <a:xfrm>
            <a:off x="5674412" y="6041920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7D3D13-CAF5-4C2F-900F-970DCBB70EA6}"/>
              </a:ext>
            </a:extLst>
          </p:cNvPr>
          <p:cNvSpPr/>
          <p:nvPr/>
        </p:nvSpPr>
        <p:spPr>
          <a:xfrm>
            <a:off x="8877300" y="2352261"/>
            <a:ext cx="323353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DF507-C9CF-4994-A545-592D9D8F429C}"/>
              </a:ext>
            </a:extLst>
          </p:cNvPr>
          <p:cNvSpPr/>
          <p:nvPr/>
        </p:nvSpPr>
        <p:spPr>
          <a:xfrm>
            <a:off x="5674411" y="3086393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F5E662-5D8F-4011-A26D-8C981551F0D7}"/>
              </a:ext>
            </a:extLst>
          </p:cNvPr>
          <p:cNvSpPr/>
          <p:nvPr/>
        </p:nvSpPr>
        <p:spPr>
          <a:xfrm>
            <a:off x="8877299" y="1618012"/>
            <a:ext cx="3233530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1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C3DA-3A58-44AA-89A9-97587623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little bit of brute force </a:t>
            </a:r>
            <a:r>
              <a:rPr lang="en-US" dirty="0" err="1"/>
              <a:t>memorisation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D1AA0-8583-49CD-A3CB-04487B3E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3269"/>
          </a:xfrm>
        </p:spPr>
        <p:txBody>
          <a:bodyPr>
            <a:normAutofit/>
          </a:bodyPr>
          <a:lstStyle/>
          <a:p>
            <a:r>
              <a:rPr lang="en-US" dirty="0"/>
              <a:t>At this point there are a few things we need to just </a:t>
            </a:r>
            <a:r>
              <a:rPr lang="en-US" dirty="0" err="1"/>
              <a:t>memorise</a:t>
            </a:r>
            <a:r>
              <a:rPr lang="en-US" dirty="0"/>
              <a:t>:</a:t>
            </a:r>
          </a:p>
          <a:p>
            <a:r>
              <a:rPr lang="en-US" dirty="0"/>
              <a:t>Ions:</a:t>
            </a:r>
          </a:p>
          <a:p>
            <a:r>
              <a:rPr lang="en-US" dirty="0"/>
              <a:t>CH3COO</a:t>
            </a:r>
            <a:r>
              <a:rPr lang="en-US" baseline="30000" dirty="0"/>
              <a:t>-</a:t>
            </a:r>
            <a:r>
              <a:rPr lang="en-US" dirty="0"/>
              <a:t> - ethanoate (acetate)</a:t>
            </a:r>
          </a:p>
          <a:p>
            <a:r>
              <a:rPr lang="en-US" dirty="0"/>
              <a:t>CN</a:t>
            </a:r>
            <a:r>
              <a:rPr lang="en-US" baseline="30000" dirty="0"/>
              <a:t>-</a:t>
            </a:r>
            <a:r>
              <a:rPr lang="en-US" dirty="0"/>
              <a:t> - cyanide</a:t>
            </a:r>
          </a:p>
          <a:p>
            <a:r>
              <a:rPr lang="en-US" dirty="0"/>
              <a:t>Molecules:</a:t>
            </a:r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 – water</a:t>
            </a:r>
          </a:p>
          <a:p>
            <a:r>
              <a:rPr lang="en-US" dirty="0"/>
              <a:t>NH</a:t>
            </a:r>
            <a:r>
              <a:rPr lang="en-US" baseline="-25000" dirty="0"/>
              <a:t>3</a:t>
            </a:r>
            <a:r>
              <a:rPr lang="en-US" dirty="0"/>
              <a:t> – ammonia</a:t>
            </a:r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– hydrogen peroxide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90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3AF-58F4-442B-ACC4-9DF92778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0"/>
            <a:ext cx="10058400" cy="718631"/>
          </a:xfrm>
        </p:spPr>
        <p:txBody>
          <a:bodyPr>
            <a:noAutofit/>
          </a:bodyPr>
          <a:lstStyle/>
          <a:p>
            <a:r>
              <a:rPr lang="en-US" sz="4400" dirty="0"/>
              <a:t>So what do we know now</a:t>
            </a:r>
            <a:endParaRPr lang="en-AU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A0255D-6849-4BFA-89A3-8EAB00CC7F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847367"/>
          <a:ext cx="12192000" cy="5562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26874">
                  <a:extLst>
                    <a:ext uri="{9D8B030D-6E8A-4147-A177-3AD203B41FA5}">
                      <a16:colId xmlns:a16="http://schemas.microsoft.com/office/drawing/2014/main" val="3939607756"/>
                    </a:ext>
                  </a:extLst>
                </a:gridCol>
                <a:gridCol w="740465">
                  <a:extLst>
                    <a:ext uri="{9D8B030D-6E8A-4147-A177-3AD203B41FA5}">
                      <a16:colId xmlns:a16="http://schemas.microsoft.com/office/drawing/2014/main" val="108834105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4088124793"/>
                    </a:ext>
                  </a:extLst>
                </a:gridCol>
                <a:gridCol w="1167847">
                  <a:extLst>
                    <a:ext uri="{9D8B030D-6E8A-4147-A177-3AD203B41FA5}">
                      <a16:colId xmlns:a16="http://schemas.microsoft.com/office/drawing/2014/main" val="491739012"/>
                    </a:ext>
                  </a:extLst>
                </a:gridCol>
                <a:gridCol w="2206487">
                  <a:extLst>
                    <a:ext uri="{9D8B030D-6E8A-4147-A177-3AD203B41FA5}">
                      <a16:colId xmlns:a16="http://schemas.microsoft.com/office/drawing/2014/main" val="2841121326"/>
                    </a:ext>
                  </a:extLst>
                </a:gridCol>
                <a:gridCol w="1023731">
                  <a:extLst>
                    <a:ext uri="{9D8B030D-6E8A-4147-A177-3AD203B41FA5}">
                      <a16:colId xmlns:a16="http://schemas.microsoft.com/office/drawing/2014/main" val="37473169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85679204"/>
                    </a:ext>
                  </a:extLst>
                </a:gridCol>
                <a:gridCol w="1323561">
                  <a:extLst>
                    <a:ext uri="{9D8B030D-6E8A-4147-A177-3AD203B41FA5}">
                      <a16:colId xmlns:a16="http://schemas.microsoft.com/office/drawing/2014/main" val="317534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4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ammonium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magnesium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hydrogencarbonate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1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caesium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manganese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hydrogensulfate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sulfite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hydrogen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nickel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3-</a:t>
                      </a:r>
                      <a:endParaRPr lang="en-A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lithium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strontium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iodide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3-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0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potassium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zinc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Zn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ammonia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2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rubidium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Rb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aluminium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0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chromium (III)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permanganate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hydrogen peroxide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2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7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sodium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iron (III)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ethanoic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6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  <a:r>
                        <a:rPr lang="en-US" baseline="30000" dirty="0"/>
                        <a:t>2+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bromide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hydrochloric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8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dichromate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HNO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2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cobalt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cyanide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copper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dihydrogenphosphate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oxalate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iron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ethanoate (acetate)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sulfurous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lead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fluoride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F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phosphoric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9788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2DE73B1-4216-49D8-A4E3-BAC4AFA11C44}"/>
              </a:ext>
            </a:extLst>
          </p:cNvPr>
          <p:cNvSpPr/>
          <p:nvPr/>
        </p:nvSpPr>
        <p:spPr>
          <a:xfrm>
            <a:off x="1" y="1620078"/>
            <a:ext cx="1893400" cy="18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EFE6D-C74E-4CF3-BAD3-7BAC26E99DC2}"/>
              </a:ext>
            </a:extLst>
          </p:cNvPr>
          <p:cNvSpPr/>
          <p:nvPr/>
        </p:nvSpPr>
        <p:spPr>
          <a:xfrm>
            <a:off x="0" y="3819939"/>
            <a:ext cx="1893403" cy="108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A9344-B00C-45A3-B494-D1065CA330BB}"/>
              </a:ext>
            </a:extLst>
          </p:cNvPr>
          <p:cNvSpPr/>
          <p:nvPr/>
        </p:nvSpPr>
        <p:spPr>
          <a:xfrm>
            <a:off x="2140226" y="1240735"/>
            <a:ext cx="3352703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BE9CF-8AA3-4219-8875-47FD86FBDB58}"/>
              </a:ext>
            </a:extLst>
          </p:cNvPr>
          <p:cNvSpPr/>
          <p:nvPr/>
        </p:nvSpPr>
        <p:spPr>
          <a:xfrm>
            <a:off x="2140226" y="2352261"/>
            <a:ext cx="3352704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9FF21-87B6-4DDC-BBCA-D09342A9A152}"/>
              </a:ext>
            </a:extLst>
          </p:cNvPr>
          <p:cNvSpPr/>
          <p:nvPr/>
        </p:nvSpPr>
        <p:spPr>
          <a:xfrm>
            <a:off x="2140226" y="3084444"/>
            <a:ext cx="3352704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65D1B-F10C-4F17-9A66-BD2C551FF76C}"/>
              </a:ext>
            </a:extLst>
          </p:cNvPr>
          <p:cNvSpPr/>
          <p:nvPr/>
        </p:nvSpPr>
        <p:spPr>
          <a:xfrm>
            <a:off x="2140225" y="4192656"/>
            <a:ext cx="3352706" cy="7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E673C-EB98-4AD0-8867-2A061059B94B}"/>
              </a:ext>
            </a:extLst>
          </p:cNvPr>
          <p:cNvSpPr/>
          <p:nvPr/>
        </p:nvSpPr>
        <p:spPr>
          <a:xfrm>
            <a:off x="2140224" y="6063455"/>
            <a:ext cx="3352707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C5BB9-A688-4F18-88E2-8F787A4AB582}"/>
              </a:ext>
            </a:extLst>
          </p:cNvPr>
          <p:cNvSpPr/>
          <p:nvPr/>
        </p:nvSpPr>
        <p:spPr>
          <a:xfrm>
            <a:off x="5674415" y="2352261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A0E85-B2E7-4127-97F3-8C5A7DACDA64}"/>
              </a:ext>
            </a:extLst>
          </p:cNvPr>
          <p:cNvSpPr/>
          <p:nvPr/>
        </p:nvSpPr>
        <p:spPr>
          <a:xfrm>
            <a:off x="5674414" y="5689080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AEE8FA-EE5A-44A9-A329-F6FF9EF6FA47}"/>
              </a:ext>
            </a:extLst>
          </p:cNvPr>
          <p:cNvSpPr/>
          <p:nvPr/>
        </p:nvSpPr>
        <p:spPr>
          <a:xfrm>
            <a:off x="8877300" y="1240735"/>
            <a:ext cx="323353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23E976-D67E-4264-AEDA-14B3681C982A}"/>
              </a:ext>
            </a:extLst>
          </p:cNvPr>
          <p:cNvSpPr/>
          <p:nvPr/>
        </p:nvSpPr>
        <p:spPr>
          <a:xfrm>
            <a:off x="8877300" y="1978659"/>
            <a:ext cx="323353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563218-7CCA-4526-BFA3-674FA41D48A9}"/>
              </a:ext>
            </a:extLst>
          </p:cNvPr>
          <p:cNvSpPr/>
          <p:nvPr/>
        </p:nvSpPr>
        <p:spPr>
          <a:xfrm>
            <a:off x="-1" y="3429000"/>
            <a:ext cx="1893402" cy="390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6D247-A676-4667-9019-7ACD994FD2DE}"/>
              </a:ext>
            </a:extLst>
          </p:cNvPr>
          <p:cNvSpPr/>
          <p:nvPr/>
        </p:nvSpPr>
        <p:spPr>
          <a:xfrm>
            <a:off x="-1" y="4919483"/>
            <a:ext cx="1893402" cy="148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A2CC20-4D06-4092-BE10-2BF566F5DDEE}"/>
              </a:ext>
            </a:extLst>
          </p:cNvPr>
          <p:cNvSpPr/>
          <p:nvPr/>
        </p:nvSpPr>
        <p:spPr>
          <a:xfrm>
            <a:off x="2140226" y="1588605"/>
            <a:ext cx="3352703" cy="74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D0EB22-3C9D-4FAB-87D4-5905A59BEBE5}"/>
              </a:ext>
            </a:extLst>
          </p:cNvPr>
          <p:cNvSpPr/>
          <p:nvPr/>
        </p:nvSpPr>
        <p:spPr>
          <a:xfrm>
            <a:off x="2140227" y="2714045"/>
            <a:ext cx="3352704" cy="37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91E1B-584C-417E-9BD8-246DF29DEB1A}"/>
              </a:ext>
            </a:extLst>
          </p:cNvPr>
          <p:cNvSpPr/>
          <p:nvPr/>
        </p:nvSpPr>
        <p:spPr>
          <a:xfrm>
            <a:off x="2140227" y="3426113"/>
            <a:ext cx="3352704" cy="76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E3D2A-711C-478D-B236-E4F4D5276B08}"/>
              </a:ext>
            </a:extLst>
          </p:cNvPr>
          <p:cNvSpPr/>
          <p:nvPr/>
        </p:nvSpPr>
        <p:spPr>
          <a:xfrm>
            <a:off x="5674413" y="2696817"/>
            <a:ext cx="2983395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57331-B61A-4D94-9BC8-26D30F1A9517}"/>
              </a:ext>
            </a:extLst>
          </p:cNvPr>
          <p:cNvSpPr/>
          <p:nvPr/>
        </p:nvSpPr>
        <p:spPr>
          <a:xfrm>
            <a:off x="5674413" y="3432312"/>
            <a:ext cx="2983395" cy="147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070454-5BA8-4DDB-81FF-36983402F3DE}"/>
              </a:ext>
            </a:extLst>
          </p:cNvPr>
          <p:cNvSpPr/>
          <p:nvPr/>
        </p:nvSpPr>
        <p:spPr>
          <a:xfrm>
            <a:off x="5674412" y="5301453"/>
            <a:ext cx="2983395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BA09C6-4161-4626-AF91-76E2E75ABD8B}"/>
              </a:ext>
            </a:extLst>
          </p:cNvPr>
          <p:cNvSpPr/>
          <p:nvPr/>
        </p:nvSpPr>
        <p:spPr>
          <a:xfrm>
            <a:off x="5674412" y="6041920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7D3D13-CAF5-4C2F-900F-970DCBB70EA6}"/>
              </a:ext>
            </a:extLst>
          </p:cNvPr>
          <p:cNvSpPr/>
          <p:nvPr/>
        </p:nvSpPr>
        <p:spPr>
          <a:xfrm>
            <a:off x="8877300" y="2352261"/>
            <a:ext cx="323353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DF507-C9CF-4994-A545-592D9D8F429C}"/>
              </a:ext>
            </a:extLst>
          </p:cNvPr>
          <p:cNvSpPr/>
          <p:nvPr/>
        </p:nvSpPr>
        <p:spPr>
          <a:xfrm>
            <a:off x="5674411" y="3086393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F5E662-5D8F-4011-A26D-8C981551F0D7}"/>
              </a:ext>
            </a:extLst>
          </p:cNvPr>
          <p:cNvSpPr/>
          <p:nvPr/>
        </p:nvSpPr>
        <p:spPr>
          <a:xfrm>
            <a:off x="8877299" y="1618012"/>
            <a:ext cx="3233530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F50EA9-05D8-441B-9BBA-D2DD565BB1DC}"/>
              </a:ext>
            </a:extLst>
          </p:cNvPr>
          <p:cNvSpPr/>
          <p:nvPr/>
        </p:nvSpPr>
        <p:spPr>
          <a:xfrm>
            <a:off x="2140224" y="4924839"/>
            <a:ext cx="3352707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78DADB-D4FD-4A77-AF5F-41DE9AEE6017}"/>
              </a:ext>
            </a:extLst>
          </p:cNvPr>
          <p:cNvSpPr/>
          <p:nvPr/>
        </p:nvSpPr>
        <p:spPr>
          <a:xfrm>
            <a:off x="2140219" y="5695594"/>
            <a:ext cx="3352712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747FA0-1484-4A01-839F-6D9FFE80F5A8}"/>
              </a:ext>
            </a:extLst>
          </p:cNvPr>
          <p:cNvSpPr/>
          <p:nvPr/>
        </p:nvSpPr>
        <p:spPr>
          <a:xfrm>
            <a:off x="8877299" y="2714045"/>
            <a:ext cx="3233530" cy="110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04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7D7F-87E1-4A26-910A-02B189D6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</a:t>
            </a:r>
            <a:r>
              <a:rPr lang="en-US" baseline="30000" dirty="0"/>
              <a:t>+</a:t>
            </a:r>
            <a:r>
              <a:rPr lang="en-US" dirty="0"/>
              <a:t> to other species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9619-5433-4AC3-B733-A7E50CCE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177"/>
            <a:ext cx="10058400" cy="4996543"/>
          </a:xfrm>
        </p:spPr>
        <p:txBody>
          <a:bodyPr>
            <a:normAutofit/>
          </a:bodyPr>
          <a:lstStyle/>
          <a:p>
            <a:r>
              <a:rPr lang="en-US" dirty="0"/>
              <a:t>The last step is to understand how H+ adds to other species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Note that ‘-</a:t>
            </a:r>
            <a:r>
              <a:rPr lang="en-AU" dirty="0" err="1">
                <a:solidFill>
                  <a:schemeClr val="bg1"/>
                </a:solidFill>
              </a:rPr>
              <a:t>ous’</a:t>
            </a:r>
            <a:r>
              <a:rPr lang="en-AU" dirty="0">
                <a:solidFill>
                  <a:schemeClr val="bg1"/>
                </a:solidFill>
              </a:rPr>
              <a:t> acids have one less oxygen than ‘-</a:t>
            </a:r>
            <a:r>
              <a:rPr lang="en-AU" dirty="0" err="1">
                <a:solidFill>
                  <a:schemeClr val="bg1"/>
                </a:solidFill>
              </a:rPr>
              <a:t>ic</a:t>
            </a:r>
            <a:r>
              <a:rPr lang="en-AU" dirty="0">
                <a:solidFill>
                  <a:schemeClr val="bg1"/>
                </a:solidFill>
              </a:rPr>
              <a:t>’ acids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C2BAB1-A9E0-4073-8FC3-5F8AFDF7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74911"/>
              </p:ext>
            </p:extLst>
          </p:nvPr>
        </p:nvGraphicFramePr>
        <p:xfrm>
          <a:off x="453934" y="2256246"/>
          <a:ext cx="112841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28">
                  <a:extLst>
                    <a:ext uri="{9D8B030D-6E8A-4147-A177-3AD203B41FA5}">
                      <a16:colId xmlns:a16="http://schemas.microsoft.com/office/drawing/2014/main" val="2402907883"/>
                    </a:ext>
                  </a:extLst>
                </a:gridCol>
                <a:gridCol w="2899954">
                  <a:extLst>
                    <a:ext uri="{9D8B030D-6E8A-4147-A177-3AD203B41FA5}">
                      <a16:colId xmlns:a16="http://schemas.microsoft.com/office/drawing/2014/main" val="3306742812"/>
                    </a:ext>
                  </a:extLst>
                </a:gridCol>
                <a:gridCol w="3206931">
                  <a:extLst>
                    <a:ext uri="{9D8B030D-6E8A-4147-A177-3AD203B41FA5}">
                      <a16:colId xmlns:a16="http://schemas.microsoft.com/office/drawing/2014/main" val="768658365"/>
                    </a:ext>
                  </a:extLst>
                </a:gridCol>
                <a:gridCol w="2913019">
                  <a:extLst>
                    <a:ext uri="{9D8B030D-6E8A-4147-A177-3AD203B41FA5}">
                      <a16:colId xmlns:a16="http://schemas.microsoft.com/office/drawing/2014/main" val="244169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species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one H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two H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three H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15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chloride Cl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hydrochloric acid HCl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nitrate NO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nitric acid HNO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0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oxide O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hydroxide OH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4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carbonate 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hydrogencarbonate</a:t>
                      </a:r>
                      <a:r>
                        <a:rPr lang="en-US" dirty="0"/>
                        <a:t> HCO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carbonic acid 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sulfate 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hydrogensulfate</a:t>
                      </a:r>
                      <a:r>
                        <a:rPr lang="en-US" dirty="0"/>
                        <a:t> HSO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sulfuric acid 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sulfite SO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hydrogensulfite</a:t>
                      </a:r>
                      <a:r>
                        <a:rPr lang="en-US" dirty="0"/>
                        <a:t> HSO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sulfurous acid 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8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phosphate 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3-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hydrogenphosphate</a:t>
                      </a:r>
                      <a:r>
                        <a:rPr lang="en-US" dirty="0"/>
                        <a:t> HPO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dihydrogenphosphate</a:t>
                      </a:r>
                      <a:r>
                        <a:rPr lang="en-US" dirty="0"/>
                        <a:t> 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phosphoric acid 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9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ethanoate 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ethanoic acid 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4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ammonia NH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ammonium NH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574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840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3E01-0355-45D5-8C76-B3BBB6D8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99F1-5310-4478-8534-B4719EB1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64497" cy="3760891"/>
          </a:xfrm>
        </p:spPr>
        <p:txBody>
          <a:bodyPr/>
          <a:lstStyle/>
          <a:p>
            <a:r>
              <a:rPr lang="en-US" dirty="0"/>
              <a:t>If you find yourself unsure in a test, many ions can be found on the datasheet in the solubility, colours and reduction potentials sections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555D9-7ABD-449F-8579-7A52BFECA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74"/>
          <a:stretch/>
        </p:blipFill>
        <p:spPr>
          <a:xfrm>
            <a:off x="8381364" y="0"/>
            <a:ext cx="3833386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CDE5B-9379-4C14-8C01-C7C52D9E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2450"/>
            <a:ext cx="4400166" cy="362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6DEB7-0341-450C-9D13-B7669BB86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66" y="3414838"/>
            <a:ext cx="3981198" cy="29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2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3AF-58F4-442B-ACC4-9DF92778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0"/>
            <a:ext cx="10058400" cy="718631"/>
          </a:xfrm>
        </p:spPr>
        <p:txBody>
          <a:bodyPr>
            <a:noAutofit/>
          </a:bodyPr>
          <a:lstStyle/>
          <a:p>
            <a:r>
              <a:rPr lang="en-US" sz="4400" dirty="0"/>
              <a:t>The goal – requirements for ATAR chemistry</a:t>
            </a:r>
            <a:endParaRPr lang="en-AU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A0255D-6849-4BFA-89A3-8EAB00CC7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803605"/>
              </p:ext>
            </p:extLst>
          </p:nvPr>
        </p:nvGraphicFramePr>
        <p:xfrm>
          <a:off x="0" y="847367"/>
          <a:ext cx="12192000" cy="5562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26874">
                  <a:extLst>
                    <a:ext uri="{9D8B030D-6E8A-4147-A177-3AD203B41FA5}">
                      <a16:colId xmlns:a16="http://schemas.microsoft.com/office/drawing/2014/main" val="3939607756"/>
                    </a:ext>
                  </a:extLst>
                </a:gridCol>
                <a:gridCol w="740465">
                  <a:extLst>
                    <a:ext uri="{9D8B030D-6E8A-4147-A177-3AD203B41FA5}">
                      <a16:colId xmlns:a16="http://schemas.microsoft.com/office/drawing/2014/main" val="108834105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4088124793"/>
                    </a:ext>
                  </a:extLst>
                </a:gridCol>
                <a:gridCol w="1167847">
                  <a:extLst>
                    <a:ext uri="{9D8B030D-6E8A-4147-A177-3AD203B41FA5}">
                      <a16:colId xmlns:a16="http://schemas.microsoft.com/office/drawing/2014/main" val="491739012"/>
                    </a:ext>
                  </a:extLst>
                </a:gridCol>
                <a:gridCol w="2206487">
                  <a:extLst>
                    <a:ext uri="{9D8B030D-6E8A-4147-A177-3AD203B41FA5}">
                      <a16:colId xmlns:a16="http://schemas.microsoft.com/office/drawing/2014/main" val="2841121326"/>
                    </a:ext>
                  </a:extLst>
                </a:gridCol>
                <a:gridCol w="1023731">
                  <a:extLst>
                    <a:ext uri="{9D8B030D-6E8A-4147-A177-3AD203B41FA5}">
                      <a16:colId xmlns:a16="http://schemas.microsoft.com/office/drawing/2014/main" val="37473169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85679204"/>
                    </a:ext>
                  </a:extLst>
                </a:gridCol>
                <a:gridCol w="1323561">
                  <a:extLst>
                    <a:ext uri="{9D8B030D-6E8A-4147-A177-3AD203B41FA5}">
                      <a16:colId xmlns:a16="http://schemas.microsoft.com/office/drawing/2014/main" val="317534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4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ammonium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magnesium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hydrogencarbonate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1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caesium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manganese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hydrogensulfate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sulfite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hydrogen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nickel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3-</a:t>
                      </a:r>
                      <a:endParaRPr lang="en-A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lithium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strontium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iodide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3-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0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potassium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zinc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Zn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ammonia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2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rubidium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Rb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aluminium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0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chromium (III)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permanganate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hydrogen peroxide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2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7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sodium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iron (III)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ethanoic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6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  <a:r>
                        <a:rPr lang="en-US" baseline="30000" dirty="0"/>
                        <a:t>2+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bromide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hydrochloric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8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dichromate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HNO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2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cobalt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cyanide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copper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dihydrogenphosphate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oxalate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iron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ethanoate (acetate)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sulfurous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lead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fluoride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F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phosphoric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9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48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BD59-E48D-417B-8F13-2E20D32B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198-9D84-42E1-898D-D62AEA73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Understand the periodic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Transition metals all* +2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mnemonic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‘-</a:t>
            </a:r>
            <a:r>
              <a:rPr lang="en-US" dirty="0" err="1"/>
              <a:t>ate’s</a:t>
            </a:r>
            <a:r>
              <a:rPr lang="en-US" dirty="0"/>
              <a:t> to ‘-</a:t>
            </a:r>
            <a:r>
              <a:rPr lang="en-US" dirty="0" err="1"/>
              <a:t>ite’s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little bit of brute force </a:t>
            </a:r>
            <a:r>
              <a:rPr lang="en-US" dirty="0" err="1"/>
              <a:t>memorisation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Adding H+ to other ions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26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7F1C-74AC-4C50-A938-D206477E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8346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the periodic table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851E9-16A4-46D9-B12F-1D059111FFE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3264"/>
          <a:stretch/>
        </p:blipFill>
        <p:spPr>
          <a:xfrm rot="5400000">
            <a:off x="3345131" y="-1693275"/>
            <a:ext cx="5501738" cy="1160081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12AD44B-0919-4225-8286-3B880C16B379}"/>
              </a:ext>
            </a:extLst>
          </p:cNvPr>
          <p:cNvGrpSpPr/>
          <p:nvPr/>
        </p:nvGrpSpPr>
        <p:grpSpPr>
          <a:xfrm>
            <a:off x="728917" y="812462"/>
            <a:ext cx="503599" cy="4493548"/>
            <a:chOff x="728917" y="812462"/>
            <a:chExt cx="503599" cy="4493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3DEA70-7512-4A0D-8E06-05EA5A4BDACA}"/>
                </a:ext>
              </a:extLst>
            </p:cNvPr>
            <p:cNvSpPr txBox="1"/>
            <p:nvPr/>
          </p:nvSpPr>
          <p:spPr>
            <a:xfrm>
              <a:off x="744882" y="812462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  <a:r>
                <a:rPr lang="en-US" sz="2400" baseline="30000" dirty="0"/>
                <a:t>+</a:t>
              </a:r>
              <a:endParaRPr lang="en-AU" sz="2400" baseline="30000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BD36990-C007-43B6-BF48-BFC71CB7C12B}"/>
                </a:ext>
              </a:extLst>
            </p:cNvPr>
            <p:cNvSpPr/>
            <p:nvPr/>
          </p:nvSpPr>
          <p:spPr>
            <a:xfrm rot="16200000" flipH="1">
              <a:off x="-1077498" y="3067244"/>
              <a:ext cx="4045181" cy="432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+1 when ions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C64B30-A412-4405-9724-1E2B885B56C2}"/>
              </a:ext>
            </a:extLst>
          </p:cNvPr>
          <p:cNvGrpSpPr/>
          <p:nvPr/>
        </p:nvGrpSpPr>
        <p:grpSpPr>
          <a:xfrm>
            <a:off x="1324576" y="799164"/>
            <a:ext cx="646736" cy="4506846"/>
            <a:chOff x="1324576" y="799164"/>
            <a:chExt cx="646736" cy="45068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D49C13-B20F-4BB3-8356-66BD47610268}"/>
                </a:ext>
              </a:extLst>
            </p:cNvPr>
            <p:cNvSpPr txBox="1"/>
            <p:nvPr/>
          </p:nvSpPr>
          <p:spPr>
            <a:xfrm>
              <a:off x="1369865" y="799164"/>
              <a:ext cx="60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  <a:r>
                <a:rPr lang="en-US" sz="2400" baseline="30000" dirty="0"/>
                <a:t>2+</a:t>
              </a:r>
              <a:endParaRPr lang="en-AU" sz="2400" baseline="30000" dirty="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BF472FC2-2651-432B-9B25-7AB298E97B31}"/>
                </a:ext>
              </a:extLst>
            </p:cNvPr>
            <p:cNvSpPr/>
            <p:nvPr/>
          </p:nvSpPr>
          <p:spPr>
            <a:xfrm rot="16200000" flipH="1">
              <a:off x="-481839" y="3067244"/>
              <a:ext cx="4045181" cy="432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+2 when ions</a:t>
              </a:r>
              <a:endParaRPr lang="en-AU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E0639E-6106-406D-96CB-5599DC870ABE}"/>
              </a:ext>
            </a:extLst>
          </p:cNvPr>
          <p:cNvGrpSpPr/>
          <p:nvPr/>
        </p:nvGrpSpPr>
        <p:grpSpPr>
          <a:xfrm>
            <a:off x="7996181" y="882267"/>
            <a:ext cx="601447" cy="4437041"/>
            <a:chOff x="7996181" y="882267"/>
            <a:chExt cx="601447" cy="44370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712125-B818-4FA0-BB78-92463910DE7C}"/>
                </a:ext>
              </a:extLst>
            </p:cNvPr>
            <p:cNvSpPr txBox="1"/>
            <p:nvPr/>
          </p:nvSpPr>
          <p:spPr>
            <a:xfrm>
              <a:off x="7996181" y="882267"/>
              <a:ext cx="60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  <a:r>
                <a:rPr lang="en-US" sz="2400" baseline="30000" dirty="0"/>
                <a:t>3+</a:t>
              </a:r>
              <a:endParaRPr lang="en-AU" sz="2400" baseline="30000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059BC8CB-6A7B-4CF5-BE01-701C9F7D2522}"/>
                </a:ext>
              </a:extLst>
            </p:cNvPr>
            <p:cNvSpPr/>
            <p:nvPr/>
          </p:nvSpPr>
          <p:spPr>
            <a:xfrm rot="16200000" flipH="1">
              <a:off x="6231031" y="3080542"/>
              <a:ext cx="4045181" cy="432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+3 when ions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74CF72-BE59-48E5-A179-2DB4678A6B5E}"/>
              </a:ext>
            </a:extLst>
          </p:cNvPr>
          <p:cNvGrpSpPr/>
          <p:nvPr/>
        </p:nvGrpSpPr>
        <p:grpSpPr>
          <a:xfrm>
            <a:off x="8511135" y="869938"/>
            <a:ext cx="841897" cy="4449370"/>
            <a:chOff x="8511135" y="869938"/>
            <a:chExt cx="841897" cy="44493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81EEAD-A6ED-40A5-AA34-EC44B69EF646}"/>
                </a:ext>
              </a:extLst>
            </p:cNvPr>
            <p:cNvSpPr txBox="1"/>
            <p:nvPr/>
          </p:nvSpPr>
          <p:spPr>
            <a:xfrm>
              <a:off x="8511135" y="869938"/>
              <a:ext cx="841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  <a:r>
                <a:rPr lang="en-US" sz="2400" baseline="30000" dirty="0"/>
                <a:t>4+/4-</a:t>
              </a:r>
              <a:endParaRPr lang="en-AU" sz="2400" baseline="30000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762035C-9986-4FE3-B310-FD45637D67D5}"/>
                </a:ext>
              </a:extLst>
            </p:cNvPr>
            <p:cNvSpPr/>
            <p:nvPr/>
          </p:nvSpPr>
          <p:spPr>
            <a:xfrm rot="16200000" flipH="1">
              <a:off x="6829237" y="3080542"/>
              <a:ext cx="4045181" cy="432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+4/-4 when ions (it won’t come up)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39008F-6874-4AB9-A9A6-2C5F20C2CB1A}"/>
              </a:ext>
            </a:extLst>
          </p:cNvPr>
          <p:cNvGrpSpPr/>
          <p:nvPr/>
        </p:nvGrpSpPr>
        <p:grpSpPr>
          <a:xfrm>
            <a:off x="9246184" y="864608"/>
            <a:ext cx="569702" cy="4454700"/>
            <a:chOff x="9246184" y="864608"/>
            <a:chExt cx="569702" cy="44547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927C07-3D58-4F9A-B1C3-7C8D564493DB}"/>
                </a:ext>
              </a:extLst>
            </p:cNvPr>
            <p:cNvSpPr txBox="1"/>
            <p:nvPr/>
          </p:nvSpPr>
          <p:spPr>
            <a:xfrm>
              <a:off x="9260926" y="864608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  <a:r>
                <a:rPr lang="en-US" sz="2400" baseline="30000" dirty="0"/>
                <a:t>3-</a:t>
              </a:r>
              <a:endParaRPr lang="en-AU" sz="2400" baseline="30000" dirty="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4C7C3F74-0722-460F-9B32-32829F5403A2}"/>
                </a:ext>
              </a:extLst>
            </p:cNvPr>
            <p:cNvSpPr/>
            <p:nvPr/>
          </p:nvSpPr>
          <p:spPr>
            <a:xfrm rot="16200000" flipH="1">
              <a:off x="7439769" y="3080542"/>
              <a:ext cx="4045181" cy="432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-3 when ions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4FB6D40-F2D8-4E4F-910B-398A1AC2C5FF}"/>
              </a:ext>
            </a:extLst>
          </p:cNvPr>
          <p:cNvGrpSpPr/>
          <p:nvPr/>
        </p:nvGrpSpPr>
        <p:grpSpPr>
          <a:xfrm>
            <a:off x="9856715" y="869938"/>
            <a:ext cx="554960" cy="4449370"/>
            <a:chOff x="9856715" y="869938"/>
            <a:chExt cx="554960" cy="44493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FF2E9D-EA3C-41E9-9CBA-80F5759B994D}"/>
                </a:ext>
              </a:extLst>
            </p:cNvPr>
            <p:cNvSpPr txBox="1"/>
            <p:nvPr/>
          </p:nvSpPr>
          <p:spPr>
            <a:xfrm>
              <a:off x="9856715" y="869938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  <a:r>
                <a:rPr lang="en-US" sz="2400" baseline="30000" dirty="0"/>
                <a:t>2-</a:t>
              </a:r>
              <a:endParaRPr lang="en-AU" sz="2400" baseline="30000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FAB1E176-A96F-4715-8AD2-E0A4BBEAA698}"/>
                </a:ext>
              </a:extLst>
            </p:cNvPr>
            <p:cNvSpPr/>
            <p:nvPr/>
          </p:nvSpPr>
          <p:spPr>
            <a:xfrm rot="16200000" flipH="1">
              <a:off x="8080233" y="3080542"/>
              <a:ext cx="4045181" cy="432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-2 when ions</a:t>
              </a:r>
              <a:endParaRPr lang="en-AU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420C82-BF75-4646-AD7B-271F88212CF7}"/>
              </a:ext>
            </a:extLst>
          </p:cNvPr>
          <p:cNvGrpSpPr/>
          <p:nvPr/>
        </p:nvGrpSpPr>
        <p:grpSpPr>
          <a:xfrm>
            <a:off x="10479185" y="869938"/>
            <a:ext cx="462547" cy="4436072"/>
            <a:chOff x="10479185" y="869938"/>
            <a:chExt cx="462547" cy="44360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973646-8917-438E-B5C2-CE856C4E43F5}"/>
                </a:ext>
              </a:extLst>
            </p:cNvPr>
            <p:cNvSpPr txBox="1"/>
            <p:nvPr/>
          </p:nvSpPr>
          <p:spPr>
            <a:xfrm>
              <a:off x="10500586" y="869938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  <a:r>
                <a:rPr lang="en-US" sz="2400" baseline="30000" dirty="0"/>
                <a:t>-</a:t>
              </a:r>
              <a:endParaRPr lang="en-AU" sz="2400" baseline="30000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1308EF9-2CD6-406C-B8E0-50453A0A31DE}"/>
                </a:ext>
              </a:extLst>
            </p:cNvPr>
            <p:cNvSpPr/>
            <p:nvPr/>
          </p:nvSpPr>
          <p:spPr>
            <a:xfrm rot="16200000" flipH="1">
              <a:off x="8672770" y="3067244"/>
              <a:ext cx="4045181" cy="432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-1 when ions</a:t>
              </a:r>
              <a:endParaRPr lang="en-AU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ED69D8-44C6-4CC0-A872-EC56BDA57F8F}"/>
              </a:ext>
            </a:extLst>
          </p:cNvPr>
          <p:cNvGrpSpPr/>
          <p:nvPr/>
        </p:nvGrpSpPr>
        <p:grpSpPr>
          <a:xfrm>
            <a:off x="11120134" y="888376"/>
            <a:ext cx="432352" cy="4430933"/>
            <a:chOff x="11120134" y="888376"/>
            <a:chExt cx="432352" cy="44309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C87774-1035-4D94-88F2-FF358D48B319}"/>
                </a:ext>
              </a:extLst>
            </p:cNvPr>
            <p:cNvSpPr txBox="1"/>
            <p:nvPr/>
          </p:nvSpPr>
          <p:spPr>
            <a:xfrm>
              <a:off x="11156189" y="888376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  <a:endParaRPr lang="en-AU" sz="2400" baseline="30000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4ED55C8E-14BD-49B2-9EC4-B8BE833E7C5A}"/>
                </a:ext>
              </a:extLst>
            </p:cNvPr>
            <p:cNvSpPr/>
            <p:nvPr/>
          </p:nvSpPr>
          <p:spPr>
            <a:xfrm rot="16200000" flipH="1">
              <a:off x="9313719" y="3080543"/>
              <a:ext cx="4045181" cy="432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 not (normally) form ions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59240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29CF-3048-4306-A471-C9106B97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these 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8547-3F9D-478D-8B2B-AF73AE0B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simplest monatomic (made of one atom) ions</a:t>
            </a:r>
          </a:p>
          <a:p>
            <a:r>
              <a:rPr lang="en-US" dirty="0"/>
              <a:t>Positive monatomic ions are just named after the element </a:t>
            </a:r>
          </a:p>
          <a:p>
            <a:r>
              <a:rPr lang="en-US" dirty="0"/>
              <a:t>So, Na</a:t>
            </a:r>
            <a:r>
              <a:rPr lang="en-US" baseline="30000" dirty="0"/>
              <a:t>+</a:t>
            </a:r>
            <a:r>
              <a:rPr lang="en-US" dirty="0"/>
              <a:t> is a sodium ion</a:t>
            </a:r>
          </a:p>
          <a:p>
            <a:r>
              <a:rPr lang="en-US" dirty="0"/>
              <a:t>Negative monatomic ions are named after the element but the ending is changed to ‘ide’ </a:t>
            </a:r>
          </a:p>
          <a:p>
            <a:r>
              <a:rPr lang="en-US" dirty="0"/>
              <a:t>So, O</a:t>
            </a:r>
            <a:r>
              <a:rPr lang="en-US" baseline="30000" dirty="0"/>
              <a:t>2-</a:t>
            </a:r>
            <a:r>
              <a:rPr lang="en-US" dirty="0"/>
              <a:t> is an oxide ion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244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3AF-58F4-442B-ACC4-9DF92778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0"/>
            <a:ext cx="10058400" cy="718631"/>
          </a:xfrm>
        </p:spPr>
        <p:txBody>
          <a:bodyPr>
            <a:noAutofit/>
          </a:bodyPr>
          <a:lstStyle/>
          <a:p>
            <a:r>
              <a:rPr lang="en-US" sz="4400" dirty="0"/>
              <a:t>So what do we know now</a:t>
            </a:r>
            <a:endParaRPr lang="en-AU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A0255D-6849-4BFA-89A3-8EAB00CC7F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847367"/>
          <a:ext cx="12192000" cy="5562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26874">
                  <a:extLst>
                    <a:ext uri="{9D8B030D-6E8A-4147-A177-3AD203B41FA5}">
                      <a16:colId xmlns:a16="http://schemas.microsoft.com/office/drawing/2014/main" val="3939607756"/>
                    </a:ext>
                  </a:extLst>
                </a:gridCol>
                <a:gridCol w="740465">
                  <a:extLst>
                    <a:ext uri="{9D8B030D-6E8A-4147-A177-3AD203B41FA5}">
                      <a16:colId xmlns:a16="http://schemas.microsoft.com/office/drawing/2014/main" val="108834105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4088124793"/>
                    </a:ext>
                  </a:extLst>
                </a:gridCol>
                <a:gridCol w="1167847">
                  <a:extLst>
                    <a:ext uri="{9D8B030D-6E8A-4147-A177-3AD203B41FA5}">
                      <a16:colId xmlns:a16="http://schemas.microsoft.com/office/drawing/2014/main" val="491739012"/>
                    </a:ext>
                  </a:extLst>
                </a:gridCol>
                <a:gridCol w="2206487">
                  <a:extLst>
                    <a:ext uri="{9D8B030D-6E8A-4147-A177-3AD203B41FA5}">
                      <a16:colId xmlns:a16="http://schemas.microsoft.com/office/drawing/2014/main" val="2841121326"/>
                    </a:ext>
                  </a:extLst>
                </a:gridCol>
                <a:gridCol w="1023731">
                  <a:extLst>
                    <a:ext uri="{9D8B030D-6E8A-4147-A177-3AD203B41FA5}">
                      <a16:colId xmlns:a16="http://schemas.microsoft.com/office/drawing/2014/main" val="37473169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85679204"/>
                    </a:ext>
                  </a:extLst>
                </a:gridCol>
                <a:gridCol w="1323561">
                  <a:extLst>
                    <a:ext uri="{9D8B030D-6E8A-4147-A177-3AD203B41FA5}">
                      <a16:colId xmlns:a16="http://schemas.microsoft.com/office/drawing/2014/main" val="317534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4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ammonium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magnesium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hydrogencarbonate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1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caesium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manganese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hydrogensulfate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sulfite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hydrogen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nickel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3-</a:t>
                      </a:r>
                      <a:endParaRPr lang="en-A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lithium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strontium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iodide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3-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0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potassium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zinc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Zn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ammonia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2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rubidium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Rb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aluminium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0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chromium (III)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permanganate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hydrogen peroxide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2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7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sodium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iron (III)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ethanoic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6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  <a:r>
                        <a:rPr lang="en-US" baseline="30000" dirty="0"/>
                        <a:t>2+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bromide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hydrochloric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8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dichromate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HNO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2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cobalt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cyanide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copper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dihydrogenphosphate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oxalate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iron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ethanoate (acetate)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sulfurous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lead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fluoride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F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phosphoric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9788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2DE73B1-4216-49D8-A4E3-BAC4AFA11C44}"/>
              </a:ext>
            </a:extLst>
          </p:cNvPr>
          <p:cNvSpPr/>
          <p:nvPr/>
        </p:nvSpPr>
        <p:spPr>
          <a:xfrm>
            <a:off x="1" y="1620078"/>
            <a:ext cx="1893402" cy="18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EFE6D-C74E-4CF3-BAD3-7BAC26E99DC2}"/>
              </a:ext>
            </a:extLst>
          </p:cNvPr>
          <p:cNvSpPr/>
          <p:nvPr/>
        </p:nvSpPr>
        <p:spPr>
          <a:xfrm>
            <a:off x="0" y="3819939"/>
            <a:ext cx="1893403" cy="108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A9344-B00C-45A3-B494-D1065CA330BB}"/>
              </a:ext>
            </a:extLst>
          </p:cNvPr>
          <p:cNvSpPr/>
          <p:nvPr/>
        </p:nvSpPr>
        <p:spPr>
          <a:xfrm>
            <a:off x="2140226" y="1240735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BE9CF-8AA3-4219-8875-47FD86FBDB58}"/>
              </a:ext>
            </a:extLst>
          </p:cNvPr>
          <p:cNvSpPr/>
          <p:nvPr/>
        </p:nvSpPr>
        <p:spPr>
          <a:xfrm>
            <a:off x="2140226" y="2352261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9FF21-87B6-4DDC-BBCA-D09342A9A152}"/>
              </a:ext>
            </a:extLst>
          </p:cNvPr>
          <p:cNvSpPr/>
          <p:nvPr/>
        </p:nvSpPr>
        <p:spPr>
          <a:xfrm>
            <a:off x="2140226" y="3084444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65D1B-F10C-4F17-9A66-BD2C551FF76C}"/>
              </a:ext>
            </a:extLst>
          </p:cNvPr>
          <p:cNvSpPr/>
          <p:nvPr/>
        </p:nvSpPr>
        <p:spPr>
          <a:xfrm>
            <a:off x="2140225" y="4192656"/>
            <a:ext cx="2983395" cy="7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E673C-EB98-4AD0-8867-2A061059B94B}"/>
              </a:ext>
            </a:extLst>
          </p:cNvPr>
          <p:cNvSpPr/>
          <p:nvPr/>
        </p:nvSpPr>
        <p:spPr>
          <a:xfrm>
            <a:off x="2140224" y="6063455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C5BB9-A688-4F18-88E2-8F787A4AB582}"/>
              </a:ext>
            </a:extLst>
          </p:cNvPr>
          <p:cNvSpPr/>
          <p:nvPr/>
        </p:nvSpPr>
        <p:spPr>
          <a:xfrm>
            <a:off x="5674415" y="2352261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A0E85-B2E7-4127-97F3-8C5A7DACDA64}"/>
              </a:ext>
            </a:extLst>
          </p:cNvPr>
          <p:cNvSpPr/>
          <p:nvPr/>
        </p:nvSpPr>
        <p:spPr>
          <a:xfrm>
            <a:off x="5674414" y="5689080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AEE8FA-EE5A-44A9-A329-F6FF9EF6FA47}"/>
              </a:ext>
            </a:extLst>
          </p:cNvPr>
          <p:cNvSpPr/>
          <p:nvPr/>
        </p:nvSpPr>
        <p:spPr>
          <a:xfrm>
            <a:off x="8877300" y="1240735"/>
            <a:ext cx="323353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23E976-D67E-4264-AEDA-14B3681C982A}"/>
              </a:ext>
            </a:extLst>
          </p:cNvPr>
          <p:cNvSpPr/>
          <p:nvPr/>
        </p:nvSpPr>
        <p:spPr>
          <a:xfrm>
            <a:off x="8877300" y="1978659"/>
            <a:ext cx="323353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9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1871-E069-48DD-BDA5-F0C3CA5C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metals all* +2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3BD3-8A2C-496F-91D1-6AC8C562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6" y="2108201"/>
            <a:ext cx="2855821" cy="3760891"/>
          </a:xfrm>
        </p:spPr>
        <p:txBody>
          <a:bodyPr/>
          <a:lstStyle/>
          <a:p>
            <a:r>
              <a:rPr lang="en-US" dirty="0"/>
              <a:t>The remaining monatomic ions are all positive and are all from the middle of the periodic table – the transition metals</a:t>
            </a:r>
          </a:p>
          <a:p>
            <a:r>
              <a:rPr lang="en-US" dirty="0"/>
              <a:t>They are mostly +2 except for Ag</a:t>
            </a:r>
            <a:r>
              <a:rPr lang="en-US" baseline="30000" dirty="0"/>
              <a:t>+</a:t>
            </a:r>
            <a:r>
              <a:rPr lang="en-US" dirty="0"/>
              <a:t>, Cr</a:t>
            </a:r>
            <a:r>
              <a:rPr lang="en-US" baseline="30000" dirty="0"/>
              <a:t>3+</a:t>
            </a:r>
            <a:r>
              <a:rPr lang="en-US" dirty="0"/>
              <a:t> and Fe which can be Fe</a:t>
            </a:r>
            <a:r>
              <a:rPr lang="en-US" baseline="30000" dirty="0"/>
              <a:t>2+</a:t>
            </a:r>
            <a:r>
              <a:rPr lang="en-US" dirty="0"/>
              <a:t> but can also be Fe</a:t>
            </a:r>
            <a:r>
              <a:rPr lang="en-US" baseline="30000" dirty="0"/>
              <a:t>3+</a:t>
            </a:r>
            <a:endParaRPr lang="en-AU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C9214-4622-4D22-9F96-72C11034B97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3264"/>
          <a:stretch/>
        </p:blipFill>
        <p:spPr>
          <a:xfrm rot="5400000">
            <a:off x="5844798" y="-90619"/>
            <a:ext cx="4212991" cy="84814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26A7F7-80D8-4F07-BA07-6EE3FADD1B75}"/>
              </a:ext>
            </a:extLst>
          </p:cNvPr>
          <p:cNvSpPr/>
          <p:nvPr/>
        </p:nvSpPr>
        <p:spPr>
          <a:xfrm>
            <a:off x="4829750" y="3547136"/>
            <a:ext cx="4486084" cy="1669240"/>
          </a:xfrm>
          <a:prstGeom prst="rect">
            <a:avLst/>
          </a:prstGeom>
          <a:solidFill>
            <a:srgbClr val="75AA98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964B-C692-42F4-A98B-82341F55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transition metal 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EBC1-CB8A-4BD9-BD4D-59F46A8E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metal ions are named after the element but get a number in roman numerals after their name which is their charge </a:t>
            </a:r>
          </a:p>
          <a:p>
            <a:r>
              <a:rPr lang="en-US" dirty="0"/>
              <a:t>So, Fe</a:t>
            </a:r>
            <a:r>
              <a:rPr lang="en-US" baseline="30000" dirty="0"/>
              <a:t>2+</a:t>
            </a:r>
            <a:r>
              <a:rPr lang="en-US" dirty="0"/>
              <a:t> is an iron (II) ion, while Fe</a:t>
            </a:r>
            <a:r>
              <a:rPr lang="en-US" baseline="30000" dirty="0"/>
              <a:t>3+</a:t>
            </a:r>
            <a:r>
              <a:rPr lang="en-US" dirty="0"/>
              <a:t> is an iron (III) ion</a:t>
            </a:r>
          </a:p>
          <a:p>
            <a:r>
              <a:rPr lang="en-US" dirty="0"/>
              <a:t>Ag</a:t>
            </a:r>
            <a:r>
              <a:rPr lang="en-US" baseline="30000" dirty="0"/>
              <a:t>+</a:t>
            </a:r>
            <a:r>
              <a:rPr lang="en-US" dirty="0"/>
              <a:t> and Zn</a:t>
            </a:r>
            <a:r>
              <a:rPr lang="en-US" baseline="30000" dirty="0"/>
              <a:t>2+</a:t>
            </a:r>
            <a:r>
              <a:rPr lang="en-US" dirty="0"/>
              <a:t> are exceptions, they don’t get the number, so they are just a silver ion, and a zinc 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954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3AF-58F4-442B-ACC4-9DF92778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0"/>
            <a:ext cx="10058400" cy="718631"/>
          </a:xfrm>
        </p:spPr>
        <p:txBody>
          <a:bodyPr>
            <a:noAutofit/>
          </a:bodyPr>
          <a:lstStyle/>
          <a:p>
            <a:r>
              <a:rPr lang="en-US" sz="4400" dirty="0"/>
              <a:t>So what do we know now</a:t>
            </a:r>
            <a:endParaRPr lang="en-AU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A0255D-6849-4BFA-89A3-8EAB00CC7F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847367"/>
          <a:ext cx="12192000" cy="5562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26874">
                  <a:extLst>
                    <a:ext uri="{9D8B030D-6E8A-4147-A177-3AD203B41FA5}">
                      <a16:colId xmlns:a16="http://schemas.microsoft.com/office/drawing/2014/main" val="3939607756"/>
                    </a:ext>
                  </a:extLst>
                </a:gridCol>
                <a:gridCol w="740465">
                  <a:extLst>
                    <a:ext uri="{9D8B030D-6E8A-4147-A177-3AD203B41FA5}">
                      <a16:colId xmlns:a16="http://schemas.microsoft.com/office/drawing/2014/main" val="108834105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4088124793"/>
                    </a:ext>
                  </a:extLst>
                </a:gridCol>
                <a:gridCol w="1167847">
                  <a:extLst>
                    <a:ext uri="{9D8B030D-6E8A-4147-A177-3AD203B41FA5}">
                      <a16:colId xmlns:a16="http://schemas.microsoft.com/office/drawing/2014/main" val="491739012"/>
                    </a:ext>
                  </a:extLst>
                </a:gridCol>
                <a:gridCol w="2206487">
                  <a:extLst>
                    <a:ext uri="{9D8B030D-6E8A-4147-A177-3AD203B41FA5}">
                      <a16:colId xmlns:a16="http://schemas.microsoft.com/office/drawing/2014/main" val="2841121326"/>
                    </a:ext>
                  </a:extLst>
                </a:gridCol>
                <a:gridCol w="1023731">
                  <a:extLst>
                    <a:ext uri="{9D8B030D-6E8A-4147-A177-3AD203B41FA5}">
                      <a16:colId xmlns:a16="http://schemas.microsoft.com/office/drawing/2014/main" val="37473169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85679204"/>
                    </a:ext>
                  </a:extLst>
                </a:gridCol>
                <a:gridCol w="1323561">
                  <a:extLst>
                    <a:ext uri="{9D8B030D-6E8A-4147-A177-3AD203B41FA5}">
                      <a16:colId xmlns:a16="http://schemas.microsoft.com/office/drawing/2014/main" val="317534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4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ammonium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magnesium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hydrogencarbonate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1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caesium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manganese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hydrogensulfate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sulfite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hydrogen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30000" dirty="0"/>
                        <a:t>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nickel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3-</a:t>
                      </a:r>
                      <a:endParaRPr lang="en-A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lithium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strontium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iodide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3-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0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potassium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zinc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Zn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ammonia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2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rubidium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Rb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aluminium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0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chromium (III)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permanganate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hydrogen peroxide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2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7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sodium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r>
                        <a:rPr lang="en-US" baseline="30000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iron (III)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r>
                        <a:rPr lang="en-US" baseline="30000" dirty="0"/>
                        <a:t>3+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ethanoic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6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  <a:r>
                        <a:rPr lang="en-US" baseline="30000" dirty="0"/>
                        <a:t>2+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bromide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hydrochloric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8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calcium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dichromate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nitric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HNO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2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cobalt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cyanide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hydrogenphosphate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copper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dihydrogenphosphate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oxalate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iron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ethanoate (acetate)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COO</a:t>
                      </a:r>
                      <a:r>
                        <a:rPr lang="en-US" baseline="30000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oxide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sulfurous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3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lead (II)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</a:t>
                      </a:r>
                      <a:r>
                        <a:rPr lang="en-US" baseline="30000" dirty="0"/>
                        <a:t>2+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fluoride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F</a:t>
                      </a:r>
                      <a:r>
                        <a:rPr lang="en-US" baseline="30000" dirty="0"/>
                        <a:t>-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30000" dirty="0"/>
                        <a:t>2-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phosphoric acid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PO</a:t>
                      </a:r>
                      <a:r>
                        <a:rPr lang="en-US" baseline="-25000" dirty="0"/>
                        <a:t>4</a:t>
                      </a:r>
                      <a:endParaRPr lang="en-A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9788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2DE73B1-4216-49D8-A4E3-BAC4AFA11C44}"/>
              </a:ext>
            </a:extLst>
          </p:cNvPr>
          <p:cNvSpPr/>
          <p:nvPr/>
        </p:nvSpPr>
        <p:spPr>
          <a:xfrm>
            <a:off x="1" y="1620078"/>
            <a:ext cx="1893400" cy="18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EFE6D-C74E-4CF3-BAD3-7BAC26E99DC2}"/>
              </a:ext>
            </a:extLst>
          </p:cNvPr>
          <p:cNvSpPr/>
          <p:nvPr/>
        </p:nvSpPr>
        <p:spPr>
          <a:xfrm>
            <a:off x="0" y="3819939"/>
            <a:ext cx="1893403" cy="108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A9344-B00C-45A3-B494-D1065CA330BB}"/>
              </a:ext>
            </a:extLst>
          </p:cNvPr>
          <p:cNvSpPr/>
          <p:nvPr/>
        </p:nvSpPr>
        <p:spPr>
          <a:xfrm>
            <a:off x="2140226" y="1240735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BE9CF-8AA3-4219-8875-47FD86FBDB58}"/>
              </a:ext>
            </a:extLst>
          </p:cNvPr>
          <p:cNvSpPr/>
          <p:nvPr/>
        </p:nvSpPr>
        <p:spPr>
          <a:xfrm>
            <a:off x="2140226" y="2352261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9FF21-87B6-4DDC-BBCA-D09342A9A152}"/>
              </a:ext>
            </a:extLst>
          </p:cNvPr>
          <p:cNvSpPr/>
          <p:nvPr/>
        </p:nvSpPr>
        <p:spPr>
          <a:xfrm>
            <a:off x="2140226" y="3084444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65D1B-F10C-4F17-9A66-BD2C551FF76C}"/>
              </a:ext>
            </a:extLst>
          </p:cNvPr>
          <p:cNvSpPr/>
          <p:nvPr/>
        </p:nvSpPr>
        <p:spPr>
          <a:xfrm>
            <a:off x="2140225" y="4192656"/>
            <a:ext cx="2983395" cy="71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E673C-EB98-4AD0-8867-2A061059B94B}"/>
              </a:ext>
            </a:extLst>
          </p:cNvPr>
          <p:cNvSpPr/>
          <p:nvPr/>
        </p:nvSpPr>
        <p:spPr>
          <a:xfrm>
            <a:off x="2140224" y="6063455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C5BB9-A688-4F18-88E2-8F787A4AB582}"/>
              </a:ext>
            </a:extLst>
          </p:cNvPr>
          <p:cNvSpPr/>
          <p:nvPr/>
        </p:nvSpPr>
        <p:spPr>
          <a:xfrm>
            <a:off x="5674415" y="2352261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A0E85-B2E7-4127-97F3-8C5A7DACDA64}"/>
              </a:ext>
            </a:extLst>
          </p:cNvPr>
          <p:cNvSpPr/>
          <p:nvPr/>
        </p:nvSpPr>
        <p:spPr>
          <a:xfrm>
            <a:off x="5674414" y="5689080"/>
            <a:ext cx="298339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AEE8FA-EE5A-44A9-A329-F6FF9EF6FA47}"/>
              </a:ext>
            </a:extLst>
          </p:cNvPr>
          <p:cNvSpPr/>
          <p:nvPr/>
        </p:nvSpPr>
        <p:spPr>
          <a:xfrm>
            <a:off x="8877300" y="1240735"/>
            <a:ext cx="323353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23E976-D67E-4264-AEDA-14B3681C982A}"/>
              </a:ext>
            </a:extLst>
          </p:cNvPr>
          <p:cNvSpPr/>
          <p:nvPr/>
        </p:nvSpPr>
        <p:spPr>
          <a:xfrm>
            <a:off x="8877300" y="1978659"/>
            <a:ext cx="323353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563218-7CCA-4526-BFA3-674FA41D48A9}"/>
              </a:ext>
            </a:extLst>
          </p:cNvPr>
          <p:cNvSpPr/>
          <p:nvPr/>
        </p:nvSpPr>
        <p:spPr>
          <a:xfrm>
            <a:off x="-1" y="3429000"/>
            <a:ext cx="1893402" cy="390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6D247-A676-4667-9019-7ACD994FD2DE}"/>
              </a:ext>
            </a:extLst>
          </p:cNvPr>
          <p:cNvSpPr/>
          <p:nvPr/>
        </p:nvSpPr>
        <p:spPr>
          <a:xfrm>
            <a:off x="-1" y="4919483"/>
            <a:ext cx="1893402" cy="148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A2CC20-4D06-4092-BE10-2BF566F5DDEE}"/>
              </a:ext>
            </a:extLst>
          </p:cNvPr>
          <p:cNvSpPr/>
          <p:nvPr/>
        </p:nvSpPr>
        <p:spPr>
          <a:xfrm>
            <a:off x="2140227" y="1588605"/>
            <a:ext cx="2983392" cy="74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D0EB22-3C9D-4FAB-87D4-5905A59BEBE5}"/>
              </a:ext>
            </a:extLst>
          </p:cNvPr>
          <p:cNvSpPr/>
          <p:nvPr/>
        </p:nvSpPr>
        <p:spPr>
          <a:xfrm>
            <a:off x="2140227" y="2714045"/>
            <a:ext cx="2983392" cy="37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91E1B-584C-417E-9BD8-246DF29DEB1A}"/>
              </a:ext>
            </a:extLst>
          </p:cNvPr>
          <p:cNvSpPr/>
          <p:nvPr/>
        </p:nvSpPr>
        <p:spPr>
          <a:xfrm>
            <a:off x="2140227" y="3426113"/>
            <a:ext cx="2983392" cy="76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26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4"/>
      </a:lt2>
      <a:accent1>
        <a:srgbClr val="75AA98"/>
      </a:accent1>
      <a:accent2>
        <a:srgbClr val="69ABB1"/>
      </a:accent2>
      <a:accent3>
        <a:srgbClr val="81A5C9"/>
      </a:accent3>
      <a:accent4>
        <a:srgbClr val="757CC4"/>
      </a:accent4>
      <a:accent5>
        <a:srgbClr val="A38ECF"/>
      </a:accent5>
      <a:accent6>
        <a:srgbClr val="B075C4"/>
      </a:accent6>
      <a:hlink>
        <a:srgbClr val="AE6981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1809</Words>
  <Application>Microsoft Office PowerPoint</Application>
  <PresentationFormat>Widescreen</PresentationFormat>
  <Paragraphs>791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Nova Light</vt:lpstr>
      <vt:lpstr>Bembo</vt:lpstr>
      <vt:lpstr>Calibri</vt:lpstr>
      <vt:lpstr>RetrospectVTI</vt:lpstr>
      <vt:lpstr>Ions and molecules for ATAR chemistry</vt:lpstr>
      <vt:lpstr>The goal – requirements for ATAR chemistry</vt:lpstr>
      <vt:lpstr>Strategies</vt:lpstr>
      <vt:lpstr>Understanding the periodic table</vt:lpstr>
      <vt:lpstr>Naming these ions</vt:lpstr>
      <vt:lpstr>So what do we know now</vt:lpstr>
      <vt:lpstr>Transition metals all* +2</vt:lpstr>
      <vt:lpstr>Naming transition metal ions</vt:lpstr>
      <vt:lpstr>So what do we know now</vt:lpstr>
      <vt:lpstr>Use a mnemonic – the ‘-ate’s</vt:lpstr>
      <vt:lpstr>Nick the Camel ate Supper in Phoenix with Carlos the Manly Crossword Critic</vt:lpstr>
      <vt:lpstr>Naming the ‘-ate’s</vt:lpstr>
      <vt:lpstr>So what do we know now</vt:lpstr>
      <vt:lpstr>From ‘-ate’s to ‘-ite’s</vt:lpstr>
      <vt:lpstr>So what do we know now</vt:lpstr>
      <vt:lpstr>A little bit of brute force memorisation</vt:lpstr>
      <vt:lpstr>So what do we know now</vt:lpstr>
      <vt:lpstr>Adding H+ to other species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Ions and molecules for chemistry</dc:title>
  <dc:creator>John Owen</dc:creator>
  <cp:lastModifiedBy>John Owen</cp:lastModifiedBy>
  <cp:revision>20</cp:revision>
  <dcterms:created xsi:type="dcterms:W3CDTF">2020-01-30T07:46:56Z</dcterms:created>
  <dcterms:modified xsi:type="dcterms:W3CDTF">2020-02-11T01:47:48Z</dcterms:modified>
</cp:coreProperties>
</file>