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0" r:id="rId14"/>
    <p:sldId id="267" r:id="rId15"/>
    <p:sldId id="269" r:id="rId16"/>
    <p:sldId id="268" r:id="rId17"/>
    <p:sldId id="271" r:id="rId18"/>
    <p:sldId id="272" r:id="rId19"/>
    <p:sldId id="274" r:id="rId20"/>
    <p:sldId id="277" r:id="rId21"/>
    <p:sldId id="279" r:id="rId22"/>
    <p:sldId id="275" r:id="rId23"/>
    <p:sldId id="276" r:id="rId24"/>
    <p:sldId id="280" r:id="rId25"/>
    <p:sldId id="281" r:id="rId26"/>
    <p:sldId id="282" r:id="rId27"/>
    <p:sldId id="284" r:id="rId28"/>
    <p:sldId id="296" r:id="rId29"/>
    <p:sldId id="297" r:id="rId30"/>
    <p:sldId id="291" r:id="rId31"/>
    <p:sldId id="290" r:id="rId32"/>
    <p:sldId id="285" r:id="rId33"/>
    <p:sldId id="292" r:id="rId34"/>
    <p:sldId id="286" r:id="rId35"/>
    <p:sldId id="287" r:id="rId36"/>
    <p:sldId id="288" r:id="rId37"/>
    <p:sldId id="289" r:id="rId38"/>
    <p:sldId id="2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p:cViewPr varScale="1">
        <p:scale>
          <a:sx n="112" d="100"/>
          <a:sy n="112" d="100"/>
        </p:scale>
        <p:origin x="564" y="63"/>
      </p:cViewPr>
      <p:guideLst>
        <p:guide orient="horz" pos="2160"/>
        <p:guide pos="2880"/>
      </p:guideLst>
    </p:cSldViewPr>
  </p:slideViewPr>
  <p:notesTextViewPr>
    <p:cViewPr>
      <p:scale>
        <a:sx n="1" d="1"/>
        <a:sy n="1" d="1"/>
      </p:scale>
      <p:origin x="0" y="0"/>
    </p:cViewPr>
  </p:notesTextViewPr>
  <p:sorterViewPr>
    <p:cViewPr>
      <p:scale>
        <a:sx n="100" d="100"/>
        <a:sy n="100" d="100"/>
      </p:scale>
      <p:origin x="0" y="3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DE0FB-B05C-4238-A2FA-56CAF61D8BB1}" type="doc">
      <dgm:prSet loTypeId="urn:microsoft.com/office/officeart/2005/8/layout/hierarchy1" loCatId="hierarchy" qsTypeId="urn:microsoft.com/office/officeart/2005/8/quickstyle/3d3" qsCatId="3D" csTypeId="urn:microsoft.com/office/officeart/2005/8/colors/colorful3" csCatId="colorful" phldr="1"/>
      <dgm:spPr/>
      <dgm:t>
        <a:bodyPr/>
        <a:lstStyle/>
        <a:p>
          <a:endParaRPr lang="en-AU"/>
        </a:p>
      </dgm:t>
    </dgm:pt>
    <dgm:pt modelId="{2BEDC8E6-4A83-4A9B-AA35-3D4F7FF42DD1}">
      <dgm:prSet phldrT="[Text]"/>
      <dgm:spPr/>
      <dgm:t>
        <a:bodyPr/>
        <a:lstStyle/>
        <a:p>
          <a:r>
            <a:rPr lang="en-AU" b="1" dirty="0"/>
            <a:t>Hydrocarbons</a:t>
          </a:r>
        </a:p>
      </dgm:t>
    </dgm:pt>
    <dgm:pt modelId="{5B81F052-A64A-437A-AE99-2344D3BFAB78}" type="parTrans" cxnId="{244C4CC6-C39F-4308-A201-17E6D5600FBB}">
      <dgm:prSet/>
      <dgm:spPr/>
      <dgm:t>
        <a:bodyPr/>
        <a:lstStyle/>
        <a:p>
          <a:endParaRPr lang="en-AU"/>
        </a:p>
      </dgm:t>
    </dgm:pt>
    <dgm:pt modelId="{E7C830E6-ECF7-412E-8BA1-B54029C1FEF2}" type="sibTrans" cxnId="{244C4CC6-C39F-4308-A201-17E6D5600FBB}">
      <dgm:prSet/>
      <dgm:spPr/>
      <dgm:t>
        <a:bodyPr/>
        <a:lstStyle/>
        <a:p>
          <a:endParaRPr lang="en-AU"/>
        </a:p>
      </dgm:t>
    </dgm:pt>
    <dgm:pt modelId="{8B6EE5C3-1495-4F1A-B03D-710B8ED2204A}">
      <dgm:prSet phldrT="[Text]"/>
      <dgm:spPr/>
      <dgm:t>
        <a:bodyPr/>
        <a:lstStyle/>
        <a:p>
          <a:r>
            <a:rPr lang="en-AU" b="1" dirty="0"/>
            <a:t>Aliphatics</a:t>
          </a:r>
        </a:p>
      </dgm:t>
    </dgm:pt>
    <dgm:pt modelId="{B93DA694-09C5-4487-9B98-F0FDDD12B639}" type="parTrans" cxnId="{46A8BDBF-5718-49BF-B677-ADEF634B7827}">
      <dgm:prSet/>
      <dgm:spPr/>
      <dgm:t>
        <a:bodyPr/>
        <a:lstStyle/>
        <a:p>
          <a:endParaRPr lang="en-AU"/>
        </a:p>
      </dgm:t>
    </dgm:pt>
    <dgm:pt modelId="{E7780740-0A82-4BD4-BBC9-7692324B3548}" type="sibTrans" cxnId="{46A8BDBF-5718-49BF-B677-ADEF634B7827}">
      <dgm:prSet/>
      <dgm:spPr/>
      <dgm:t>
        <a:bodyPr/>
        <a:lstStyle/>
        <a:p>
          <a:endParaRPr lang="en-AU"/>
        </a:p>
      </dgm:t>
    </dgm:pt>
    <dgm:pt modelId="{C0B51B8A-B145-4C58-8099-DDF4829012A9}">
      <dgm:prSet phldrT="[Text]"/>
      <dgm:spPr/>
      <dgm:t>
        <a:bodyPr/>
        <a:lstStyle/>
        <a:p>
          <a:r>
            <a:rPr lang="en-AU" b="1" dirty="0"/>
            <a:t>Alkanes</a:t>
          </a:r>
        </a:p>
      </dgm:t>
    </dgm:pt>
    <dgm:pt modelId="{7AF09536-EF9C-4A9B-AFDB-F0C5ED007F86}" type="parTrans" cxnId="{88DAD407-1E1E-45E6-86E5-A1BF1DAA332F}">
      <dgm:prSet/>
      <dgm:spPr/>
      <dgm:t>
        <a:bodyPr/>
        <a:lstStyle/>
        <a:p>
          <a:endParaRPr lang="en-AU"/>
        </a:p>
      </dgm:t>
    </dgm:pt>
    <dgm:pt modelId="{A4440BE7-18C2-45E3-B256-A4BFE66C8FC6}" type="sibTrans" cxnId="{88DAD407-1E1E-45E6-86E5-A1BF1DAA332F}">
      <dgm:prSet/>
      <dgm:spPr/>
      <dgm:t>
        <a:bodyPr/>
        <a:lstStyle/>
        <a:p>
          <a:endParaRPr lang="en-AU"/>
        </a:p>
      </dgm:t>
    </dgm:pt>
    <dgm:pt modelId="{F21A908C-7530-4656-BC0B-69D2B9A5043A}">
      <dgm:prSet phldrT="[Text]"/>
      <dgm:spPr/>
      <dgm:t>
        <a:bodyPr/>
        <a:lstStyle/>
        <a:p>
          <a:r>
            <a:rPr lang="en-AU" b="1" dirty="0"/>
            <a:t>Alicyclics</a:t>
          </a:r>
        </a:p>
      </dgm:t>
    </dgm:pt>
    <dgm:pt modelId="{D19C7EF6-6C22-460A-B5CE-B90456A7CC55}" type="parTrans" cxnId="{CE5F4837-FC39-4C89-BCBE-C5AF6A9ADF63}">
      <dgm:prSet/>
      <dgm:spPr/>
      <dgm:t>
        <a:bodyPr/>
        <a:lstStyle/>
        <a:p>
          <a:endParaRPr lang="en-AU"/>
        </a:p>
      </dgm:t>
    </dgm:pt>
    <dgm:pt modelId="{C5BBF4FB-04C5-484D-A93E-942AF073982F}" type="sibTrans" cxnId="{CE5F4837-FC39-4C89-BCBE-C5AF6A9ADF63}">
      <dgm:prSet/>
      <dgm:spPr/>
      <dgm:t>
        <a:bodyPr/>
        <a:lstStyle/>
        <a:p>
          <a:endParaRPr lang="en-AU"/>
        </a:p>
      </dgm:t>
    </dgm:pt>
    <dgm:pt modelId="{903264F2-3E33-498C-81AA-7D3613E2DDFE}">
      <dgm:prSet/>
      <dgm:spPr/>
      <dgm:t>
        <a:bodyPr/>
        <a:lstStyle/>
        <a:p>
          <a:r>
            <a:rPr lang="en-AU" b="1" dirty="0"/>
            <a:t>Aromatics</a:t>
          </a:r>
        </a:p>
      </dgm:t>
    </dgm:pt>
    <dgm:pt modelId="{F00FC614-E18B-4368-8CEB-02122674B4CB}" type="parTrans" cxnId="{31AD85E0-69CC-4E43-B4E9-E32A77DECDCA}">
      <dgm:prSet/>
      <dgm:spPr/>
      <dgm:t>
        <a:bodyPr/>
        <a:lstStyle/>
        <a:p>
          <a:endParaRPr lang="en-AU"/>
        </a:p>
      </dgm:t>
    </dgm:pt>
    <dgm:pt modelId="{6CA7032F-6284-48B9-8598-D26A7FE97C40}" type="sibTrans" cxnId="{31AD85E0-69CC-4E43-B4E9-E32A77DECDCA}">
      <dgm:prSet/>
      <dgm:spPr/>
      <dgm:t>
        <a:bodyPr/>
        <a:lstStyle/>
        <a:p>
          <a:endParaRPr lang="en-AU"/>
        </a:p>
      </dgm:t>
    </dgm:pt>
    <dgm:pt modelId="{0DCC717C-4273-441F-9D8A-BEF611A909BA}">
      <dgm:prSet/>
      <dgm:spPr/>
      <dgm:t>
        <a:bodyPr/>
        <a:lstStyle/>
        <a:p>
          <a:r>
            <a:rPr lang="en-AU" b="1" dirty="0"/>
            <a:t>Alkenes</a:t>
          </a:r>
        </a:p>
      </dgm:t>
    </dgm:pt>
    <dgm:pt modelId="{561AE4F1-498F-49E1-AAC3-F13B42A77053}" type="parTrans" cxnId="{5C126011-1492-41E9-8F70-244D6EE0384B}">
      <dgm:prSet/>
      <dgm:spPr/>
      <dgm:t>
        <a:bodyPr/>
        <a:lstStyle/>
        <a:p>
          <a:endParaRPr lang="en-AU"/>
        </a:p>
      </dgm:t>
    </dgm:pt>
    <dgm:pt modelId="{B04532F1-318F-4CC7-80AB-456D1B70B864}" type="sibTrans" cxnId="{5C126011-1492-41E9-8F70-244D6EE0384B}">
      <dgm:prSet/>
      <dgm:spPr/>
      <dgm:t>
        <a:bodyPr/>
        <a:lstStyle/>
        <a:p>
          <a:endParaRPr lang="en-AU"/>
        </a:p>
      </dgm:t>
    </dgm:pt>
    <dgm:pt modelId="{9C9C07CC-CD89-4562-A4E1-FA6AF6BD517F}">
      <dgm:prSet/>
      <dgm:spPr/>
      <dgm:t>
        <a:bodyPr/>
        <a:lstStyle/>
        <a:p>
          <a:r>
            <a:rPr lang="en-AU" b="1" dirty="0"/>
            <a:t>Alkynes</a:t>
          </a:r>
        </a:p>
      </dgm:t>
    </dgm:pt>
    <dgm:pt modelId="{17B4C473-1366-43CE-B61F-95CECC973F20}" type="parTrans" cxnId="{EC596B81-349D-4306-B0AD-363B516A46D5}">
      <dgm:prSet/>
      <dgm:spPr/>
      <dgm:t>
        <a:bodyPr/>
        <a:lstStyle/>
        <a:p>
          <a:endParaRPr lang="en-AU"/>
        </a:p>
      </dgm:t>
    </dgm:pt>
    <dgm:pt modelId="{1D176878-0D7E-4425-BD67-6B4AE9C4E6D4}" type="sibTrans" cxnId="{EC596B81-349D-4306-B0AD-363B516A46D5}">
      <dgm:prSet/>
      <dgm:spPr/>
      <dgm:t>
        <a:bodyPr/>
        <a:lstStyle/>
        <a:p>
          <a:endParaRPr lang="en-AU"/>
        </a:p>
      </dgm:t>
    </dgm:pt>
    <dgm:pt modelId="{E5455B9C-9FD3-409D-9683-02004ADE1987}" type="pres">
      <dgm:prSet presAssocID="{D72DE0FB-B05C-4238-A2FA-56CAF61D8BB1}" presName="hierChild1" presStyleCnt="0">
        <dgm:presLayoutVars>
          <dgm:chPref val="1"/>
          <dgm:dir/>
          <dgm:animOne val="branch"/>
          <dgm:animLvl val="lvl"/>
          <dgm:resizeHandles/>
        </dgm:presLayoutVars>
      </dgm:prSet>
      <dgm:spPr/>
    </dgm:pt>
    <dgm:pt modelId="{6BE21C56-5EA8-4E4D-90FD-6DCA78F21578}" type="pres">
      <dgm:prSet presAssocID="{2BEDC8E6-4A83-4A9B-AA35-3D4F7FF42DD1}" presName="hierRoot1" presStyleCnt="0"/>
      <dgm:spPr/>
    </dgm:pt>
    <dgm:pt modelId="{D763A2A6-A6AA-4E4A-A869-DB5D70FD0904}" type="pres">
      <dgm:prSet presAssocID="{2BEDC8E6-4A83-4A9B-AA35-3D4F7FF42DD1}" presName="composite" presStyleCnt="0"/>
      <dgm:spPr/>
    </dgm:pt>
    <dgm:pt modelId="{DE88E172-DA53-40FF-987B-5E692C8428FD}" type="pres">
      <dgm:prSet presAssocID="{2BEDC8E6-4A83-4A9B-AA35-3D4F7FF42DD1}" presName="background" presStyleLbl="node0" presStyleIdx="0" presStyleCnt="1"/>
      <dgm:spPr/>
    </dgm:pt>
    <dgm:pt modelId="{D50B9BB4-3890-497E-A9BA-60EE67A17FBC}" type="pres">
      <dgm:prSet presAssocID="{2BEDC8E6-4A83-4A9B-AA35-3D4F7FF42DD1}" presName="text" presStyleLbl="fgAcc0" presStyleIdx="0" presStyleCnt="1">
        <dgm:presLayoutVars>
          <dgm:chPref val="3"/>
        </dgm:presLayoutVars>
      </dgm:prSet>
      <dgm:spPr/>
    </dgm:pt>
    <dgm:pt modelId="{8A9B4C1A-E22B-49AF-9B2F-F0D20031B5D1}" type="pres">
      <dgm:prSet presAssocID="{2BEDC8E6-4A83-4A9B-AA35-3D4F7FF42DD1}" presName="hierChild2" presStyleCnt="0"/>
      <dgm:spPr/>
    </dgm:pt>
    <dgm:pt modelId="{A9D8CB2D-DB38-4938-AF3B-4D1671536324}" type="pres">
      <dgm:prSet presAssocID="{B93DA694-09C5-4487-9B98-F0FDDD12B639}" presName="Name10" presStyleLbl="parChTrans1D2" presStyleIdx="0" presStyleCnt="3"/>
      <dgm:spPr/>
    </dgm:pt>
    <dgm:pt modelId="{02623D5A-5F76-41A8-B7A5-834FDB8734FF}" type="pres">
      <dgm:prSet presAssocID="{8B6EE5C3-1495-4F1A-B03D-710B8ED2204A}" presName="hierRoot2" presStyleCnt="0"/>
      <dgm:spPr/>
    </dgm:pt>
    <dgm:pt modelId="{3A34C427-C1A8-4E5D-B0BA-82C7BB783C87}" type="pres">
      <dgm:prSet presAssocID="{8B6EE5C3-1495-4F1A-B03D-710B8ED2204A}" presName="composite2" presStyleCnt="0"/>
      <dgm:spPr/>
    </dgm:pt>
    <dgm:pt modelId="{CBE3B4B9-4B1F-4B68-ACFA-C99854CF2A5B}" type="pres">
      <dgm:prSet presAssocID="{8B6EE5C3-1495-4F1A-B03D-710B8ED2204A}" presName="background2" presStyleLbl="node2" presStyleIdx="0" presStyleCnt="3"/>
      <dgm:spPr/>
    </dgm:pt>
    <dgm:pt modelId="{C35EB020-8ECF-4798-BBAC-023302037E2D}" type="pres">
      <dgm:prSet presAssocID="{8B6EE5C3-1495-4F1A-B03D-710B8ED2204A}" presName="text2" presStyleLbl="fgAcc2" presStyleIdx="0" presStyleCnt="3">
        <dgm:presLayoutVars>
          <dgm:chPref val="3"/>
        </dgm:presLayoutVars>
      </dgm:prSet>
      <dgm:spPr/>
    </dgm:pt>
    <dgm:pt modelId="{B4A3C2BC-5842-4F1F-BAF7-E575C0EFFD2B}" type="pres">
      <dgm:prSet presAssocID="{8B6EE5C3-1495-4F1A-B03D-710B8ED2204A}" presName="hierChild3" presStyleCnt="0"/>
      <dgm:spPr/>
    </dgm:pt>
    <dgm:pt modelId="{96060AE2-8204-4FA7-BCCB-A3C85188B41F}" type="pres">
      <dgm:prSet presAssocID="{7AF09536-EF9C-4A9B-AFDB-F0C5ED007F86}" presName="Name17" presStyleLbl="parChTrans1D3" presStyleIdx="0" presStyleCnt="3"/>
      <dgm:spPr/>
    </dgm:pt>
    <dgm:pt modelId="{36A38FF9-515D-4520-9D06-52D8CF86745D}" type="pres">
      <dgm:prSet presAssocID="{C0B51B8A-B145-4C58-8099-DDF4829012A9}" presName="hierRoot3" presStyleCnt="0"/>
      <dgm:spPr/>
    </dgm:pt>
    <dgm:pt modelId="{DACC9787-72A7-4EBD-9F5A-D70BABC47B05}" type="pres">
      <dgm:prSet presAssocID="{C0B51B8A-B145-4C58-8099-DDF4829012A9}" presName="composite3" presStyleCnt="0"/>
      <dgm:spPr/>
    </dgm:pt>
    <dgm:pt modelId="{A0BBD139-5647-4B13-8045-959D9D304B48}" type="pres">
      <dgm:prSet presAssocID="{C0B51B8A-B145-4C58-8099-DDF4829012A9}" presName="background3" presStyleLbl="node3" presStyleIdx="0" presStyleCnt="3"/>
      <dgm:spPr/>
    </dgm:pt>
    <dgm:pt modelId="{BFDD1B6C-EADC-4FAD-86D3-05EAF45D0635}" type="pres">
      <dgm:prSet presAssocID="{C0B51B8A-B145-4C58-8099-DDF4829012A9}" presName="text3" presStyleLbl="fgAcc3" presStyleIdx="0" presStyleCnt="3">
        <dgm:presLayoutVars>
          <dgm:chPref val="3"/>
        </dgm:presLayoutVars>
      </dgm:prSet>
      <dgm:spPr/>
    </dgm:pt>
    <dgm:pt modelId="{CA69387D-8D2B-4805-944C-C19AE982C466}" type="pres">
      <dgm:prSet presAssocID="{C0B51B8A-B145-4C58-8099-DDF4829012A9}" presName="hierChild4" presStyleCnt="0"/>
      <dgm:spPr/>
    </dgm:pt>
    <dgm:pt modelId="{DEC36605-37C7-461A-A642-BA1745D681D0}" type="pres">
      <dgm:prSet presAssocID="{561AE4F1-498F-49E1-AAC3-F13B42A77053}" presName="Name17" presStyleLbl="parChTrans1D3" presStyleIdx="1" presStyleCnt="3"/>
      <dgm:spPr/>
    </dgm:pt>
    <dgm:pt modelId="{18C38A5E-192C-40F7-9710-DC35B3A41C80}" type="pres">
      <dgm:prSet presAssocID="{0DCC717C-4273-441F-9D8A-BEF611A909BA}" presName="hierRoot3" presStyleCnt="0"/>
      <dgm:spPr/>
    </dgm:pt>
    <dgm:pt modelId="{DD29D197-9599-4C9D-9816-5B9124C782A0}" type="pres">
      <dgm:prSet presAssocID="{0DCC717C-4273-441F-9D8A-BEF611A909BA}" presName="composite3" presStyleCnt="0"/>
      <dgm:spPr/>
    </dgm:pt>
    <dgm:pt modelId="{4332B538-95C1-4195-AEF0-B4B993FEBB3D}" type="pres">
      <dgm:prSet presAssocID="{0DCC717C-4273-441F-9D8A-BEF611A909BA}" presName="background3" presStyleLbl="node3" presStyleIdx="1" presStyleCnt="3"/>
      <dgm:spPr/>
    </dgm:pt>
    <dgm:pt modelId="{3EB3FCC5-3A6D-45EF-9B64-8AD3DF52BD7C}" type="pres">
      <dgm:prSet presAssocID="{0DCC717C-4273-441F-9D8A-BEF611A909BA}" presName="text3" presStyleLbl="fgAcc3" presStyleIdx="1" presStyleCnt="3">
        <dgm:presLayoutVars>
          <dgm:chPref val="3"/>
        </dgm:presLayoutVars>
      </dgm:prSet>
      <dgm:spPr/>
    </dgm:pt>
    <dgm:pt modelId="{9DC1B5DC-E8D4-4439-8D2C-912CEF7A8D40}" type="pres">
      <dgm:prSet presAssocID="{0DCC717C-4273-441F-9D8A-BEF611A909BA}" presName="hierChild4" presStyleCnt="0"/>
      <dgm:spPr/>
    </dgm:pt>
    <dgm:pt modelId="{60E8FCD3-65C8-431C-835E-D5D22172EA3E}" type="pres">
      <dgm:prSet presAssocID="{17B4C473-1366-43CE-B61F-95CECC973F20}" presName="Name17" presStyleLbl="parChTrans1D3" presStyleIdx="2" presStyleCnt="3"/>
      <dgm:spPr/>
    </dgm:pt>
    <dgm:pt modelId="{3BE9B2AA-9FF1-4F12-A94E-AF6DA8FD51D2}" type="pres">
      <dgm:prSet presAssocID="{9C9C07CC-CD89-4562-A4E1-FA6AF6BD517F}" presName="hierRoot3" presStyleCnt="0"/>
      <dgm:spPr/>
    </dgm:pt>
    <dgm:pt modelId="{D1F24187-122C-4A12-9017-C523CF693B2E}" type="pres">
      <dgm:prSet presAssocID="{9C9C07CC-CD89-4562-A4E1-FA6AF6BD517F}" presName="composite3" presStyleCnt="0"/>
      <dgm:spPr/>
    </dgm:pt>
    <dgm:pt modelId="{3743303E-12A0-49FB-B0AE-3654648FFB76}" type="pres">
      <dgm:prSet presAssocID="{9C9C07CC-CD89-4562-A4E1-FA6AF6BD517F}" presName="background3" presStyleLbl="node3" presStyleIdx="2" presStyleCnt="3"/>
      <dgm:spPr/>
    </dgm:pt>
    <dgm:pt modelId="{86597B6C-DAD6-481A-82AA-0A9623F44A9C}" type="pres">
      <dgm:prSet presAssocID="{9C9C07CC-CD89-4562-A4E1-FA6AF6BD517F}" presName="text3" presStyleLbl="fgAcc3" presStyleIdx="2" presStyleCnt="3">
        <dgm:presLayoutVars>
          <dgm:chPref val="3"/>
        </dgm:presLayoutVars>
      </dgm:prSet>
      <dgm:spPr/>
    </dgm:pt>
    <dgm:pt modelId="{98C75039-A529-4A43-BF04-729A7640FB88}" type="pres">
      <dgm:prSet presAssocID="{9C9C07CC-CD89-4562-A4E1-FA6AF6BD517F}" presName="hierChild4" presStyleCnt="0"/>
      <dgm:spPr/>
    </dgm:pt>
    <dgm:pt modelId="{4034F1AE-83D8-4F3D-A3A1-53579BFAEAFA}" type="pres">
      <dgm:prSet presAssocID="{D19C7EF6-6C22-460A-B5CE-B90456A7CC55}" presName="Name10" presStyleLbl="parChTrans1D2" presStyleIdx="1" presStyleCnt="3"/>
      <dgm:spPr/>
    </dgm:pt>
    <dgm:pt modelId="{4FD2E047-E0C9-4E04-80BF-9223AE813275}" type="pres">
      <dgm:prSet presAssocID="{F21A908C-7530-4656-BC0B-69D2B9A5043A}" presName="hierRoot2" presStyleCnt="0"/>
      <dgm:spPr/>
    </dgm:pt>
    <dgm:pt modelId="{8CD8CC83-6AA2-481B-AD3F-599150B7C0B6}" type="pres">
      <dgm:prSet presAssocID="{F21A908C-7530-4656-BC0B-69D2B9A5043A}" presName="composite2" presStyleCnt="0"/>
      <dgm:spPr/>
    </dgm:pt>
    <dgm:pt modelId="{0EF5F9A7-38D5-4A90-A972-A8E4F8B0A496}" type="pres">
      <dgm:prSet presAssocID="{F21A908C-7530-4656-BC0B-69D2B9A5043A}" presName="background2" presStyleLbl="node2" presStyleIdx="1" presStyleCnt="3"/>
      <dgm:spPr/>
    </dgm:pt>
    <dgm:pt modelId="{A0C3E732-8A6F-4481-8C15-35FF7F301864}" type="pres">
      <dgm:prSet presAssocID="{F21A908C-7530-4656-BC0B-69D2B9A5043A}" presName="text2" presStyleLbl="fgAcc2" presStyleIdx="1" presStyleCnt="3">
        <dgm:presLayoutVars>
          <dgm:chPref val="3"/>
        </dgm:presLayoutVars>
      </dgm:prSet>
      <dgm:spPr/>
    </dgm:pt>
    <dgm:pt modelId="{98CD5957-8C75-4B52-A467-35FC60759261}" type="pres">
      <dgm:prSet presAssocID="{F21A908C-7530-4656-BC0B-69D2B9A5043A}" presName="hierChild3" presStyleCnt="0"/>
      <dgm:spPr/>
    </dgm:pt>
    <dgm:pt modelId="{E15E2CF4-947E-43F6-965F-FDE43AE89477}" type="pres">
      <dgm:prSet presAssocID="{F00FC614-E18B-4368-8CEB-02122674B4CB}" presName="Name10" presStyleLbl="parChTrans1D2" presStyleIdx="2" presStyleCnt="3"/>
      <dgm:spPr/>
    </dgm:pt>
    <dgm:pt modelId="{54755842-8F52-4DF9-A8E2-E61802DBEC93}" type="pres">
      <dgm:prSet presAssocID="{903264F2-3E33-498C-81AA-7D3613E2DDFE}" presName="hierRoot2" presStyleCnt="0"/>
      <dgm:spPr/>
    </dgm:pt>
    <dgm:pt modelId="{F2FF8DA4-9D18-49F4-8EBC-6FDA17E6AC63}" type="pres">
      <dgm:prSet presAssocID="{903264F2-3E33-498C-81AA-7D3613E2DDFE}" presName="composite2" presStyleCnt="0"/>
      <dgm:spPr/>
    </dgm:pt>
    <dgm:pt modelId="{930F6F12-B59A-4DE7-A39C-5883ECA7788E}" type="pres">
      <dgm:prSet presAssocID="{903264F2-3E33-498C-81AA-7D3613E2DDFE}" presName="background2" presStyleLbl="node2" presStyleIdx="2" presStyleCnt="3"/>
      <dgm:spPr/>
    </dgm:pt>
    <dgm:pt modelId="{F207CBCF-F7B2-4E2B-9ACA-93B3AC50CBE7}" type="pres">
      <dgm:prSet presAssocID="{903264F2-3E33-498C-81AA-7D3613E2DDFE}" presName="text2" presStyleLbl="fgAcc2" presStyleIdx="2" presStyleCnt="3">
        <dgm:presLayoutVars>
          <dgm:chPref val="3"/>
        </dgm:presLayoutVars>
      </dgm:prSet>
      <dgm:spPr/>
    </dgm:pt>
    <dgm:pt modelId="{4D135EA1-C268-448E-AA4F-0A3D3CE21A9F}" type="pres">
      <dgm:prSet presAssocID="{903264F2-3E33-498C-81AA-7D3613E2DDFE}" presName="hierChild3" presStyleCnt="0"/>
      <dgm:spPr/>
    </dgm:pt>
  </dgm:ptLst>
  <dgm:cxnLst>
    <dgm:cxn modelId="{E4C79C05-B1F6-4603-9AD0-BCFA70E00F45}" type="presOf" srcId="{561AE4F1-498F-49E1-AAC3-F13B42A77053}" destId="{DEC36605-37C7-461A-A642-BA1745D681D0}" srcOrd="0" destOrd="0" presId="urn:microsoft.com/office/officeart/2005/8/layout/hierarchy1"/>
    <dgm:cxn modelId="{88DAD407-1E1E-45E6-86E5-A1BF1DAA332F}" srcId="{8B6EE5C3-1495-4F1A-B03D-710B8ED2204A}" destId="{C0B51B8A-B145-4C58-8099-DDF4829012A9}" srcOrd="0" destOrd="0" parTransId="{7AF09536-EF9C-4A9B-AFDB-F0C5ED007F86}" sibTransId="{A4440BE7-18C2-45E3-B256-A4BFE66C8FC6}"/>
    <dgm:cxn modelId="{5C126011-1492-41E9-8F70-244D6EE0384B}" srcId="{8B6EE5C3-1495-4F1A-B03D-710B8ED2204A}" destId="{0DCC717C-4273-441F-9D8A-BEF611A909BA}" srcOrd="1" destOrd="0" parTransId="{561AE4F1-498F-49E1-AAC3-F13B42A77053}" sibTransId="{B04532F1-318F-4CC7-80AB-456D1B70B864}"/>
    <dgm:cxn modelId="{14C04B12-169F-4E0E-B20A-22B1632F25BB}" type="presOf" srcId="{0DCC717C-4273-441F-9D8A-BEF611A909BA}" destId="{3EB3FCC5-3A6D-45EF-9B64-8AD3DF52BD7C}" srcOrd="0" destOrd="0" presId="urn:microsoft.com/office/officeart/2005/8/layout/hierarchy1"/>
    <dgm:cxn modelId="{D2097C23-CAB2-47C4-80A0-3CAA33EF59F9}" type="presOf" srcId="{2BEDC8E6-4A83-4A9B-AA35-3D4F7FF42DD1}" destId="{D50B9BB4-3890-497E-A9BA-60EE67A17FBC}" srcOrd="0" destOrd="0" presId="urn:microsoft.com/office/officeart/2005/8/layout/hierarchy1"/>
    <dgm:cxn modelId="{4BDF2B26-CD81-4E99-9294-246B962F6BC0}" type="presOf" srcId="{8B6EE5C3-1495-4F1A-B03D-710B8ED2204A}" destId="{C35EB020-8ECF-4798-BBAC-023302037E2D}" srcOrd="0" destOrd="0" presId="urn:microsoft.com/office/officeart/2005/8/layout/hierarchy1"/>
    <dgm:cxn modelId="{E7E97032-49E9-4DEF-9B8D-980E9B657C91}" type="presOf" srcId="{F00FC614-E18B-4368-8CEB-02122674B4CB}" destId="{E15E2CF4-947E-43F6-965F-FDE43AE89477}" srcOrd="0" destOrd="0" presId="urn:microsoft.com/office/officeart/2005/8/layout/hierarchy1"/>
    <dgm:cxn modelId="{CE5F4837-FC39-4C89-BCBE-C5AF6A9ADF63}" srcId="{2BEDC8E6-4A83-4A9B-AA35-3D4F7FF42DD1}" destId="{F21A908C-7530-4656-BC0B-69D2B9A5043A}" srcOrd="1" destOrd="0" parTransId="{D19C7EF6-6C22-460A-B5CE-B90456A7CC55}" sibTransId="{C5BBF4FB-04C5-484D-A93E-942AF073982F}"/>
    <dgm:cxn modelId="{98801640-31AD-4DD0-A372-7DA347E7918F}" type="presOf" srcId="{903264F2-3E33-498C-81AA-7D3613E2DDFE}" destId="{F207CBCF-F7B2-4E2B-9ACA-93B3AC50CBE7}" srcOrd="0" destOrd="0" presId="urn:microsoft.com/office/officeart/2005/8/layout/hierarchy1"/>
    <dgm:cxn modelId="{F68FE042-C15B-4259-874E-61641348F1A9}" type="presOf" srcId="{7AF09536-EF9C-4A9B-AFDB-F0C5ED007F86}" destId="{96060AE2-8204-4FA7-BCCB-A3C85188B41F}" srcOrd="0" destOrd="0" presId="urn:microsoft.com/office/officeart/2005/8/layout/hierarchy1"/>
    <dgm:cxn modelId="{6F741050-59BD-4D2B-A9A6-B8FCB2141973}" type="presOf" srcId="{17B4C473-1366-43CE-B61F-95CECC973F20}" destId="{60E8FCD3-65C8-431C-835E-D5D22172EA3E}" srcOrd="0" destOrd="0" presId="urn:microsoft.com/office/officeart/2005/8/layout/hierarchy1"/>
    <dgm:cxn modelId="{9F2BB37D-689B-471F-8973-CE44D970080B}" type="presOf" srcId="{B93DA694-09C5-4487-9B98-F0FDDD12B639}" destId="{A9D8CB2D-DB38-4938-AF3B-4D1671536324}" srcOrd="0" destOrd="0" presId="urn:microsoft.com/office/officeart/2005/8/layout/hierarchy1"/>
    <dgm:cxn modelId="{EC596B81-349D-4306-B0AD-363B516A46D5}" srcId="{8B6EE5C3-1495-4F1A-B03D-710B8ED2204A}" destId="{9C9C07CC-CD89-4562-A4E1-FA6AF6BD517F}" srcOrd="2" destOrd="0" parTransId="{17B4C473-1366-43CE-B61F-95CECC973F20}" sibTransId="{1D176878-0D7E-4425-BD67-6B4AE9C4E6D4}"/>
    <dgm:cxn modelId="{318FF494-4E21-4F39-9AB8-E3D4B96C1093}" type="presOf" srcId="{C0B51B8A-B145-4C58-8099-DDF4829012A9}" destId="{BFDD1B6C-EADC-4FAD-86D3-05EAF45D0635}" srcOrd="0" destOrd="0" presId="urn:microsoft.com/office/officeart/2005/8/layout/hierarchy1"/>
    <dgm:cxn modelId="{46A8BDBF-5718-49BF-B677-ADEF634B7827}" srcId="{2BEDC8E6-4A83-4A9B-AA35-3D4F7FF42DD1}" destId="{8B6EE5C3-1495-4F1A-B03D-710B8ED2204A}" srcOrd="0" destOrd="0" parTransId="{B93DA694-09C5-4487-9B98-F0FDDD12B639}" sibTransId="{E7780740-0A82-4BD4-BBC9-7692324B3548}"/>
    <dgm:cxn modelId="{244C4CC6-C39F-4308-A201-17E6D5600FBB}" srcId="{D72DE0FB-B05C-4238-A2FA-56CAF61D8BB1}" destId="{2BEDC8E6-4A83-4A9B-AA35-3D4F7FF42DD1}" srcOrd="0" destOrd="0" parTransId="{5B81F052-A64A-437A-AE99-2344D3BFAB78}" sibTransId="{E7C830E6-ECF7-412E-8BA1-B54029C1FEF2}"/>
    <dgm:cxn modelId="{8C8611DE-F07D-42F9-82B9-9981A4C6E008}" type="presOf" srcId="{9C9C07CC-CD89-4562-A4E1-FA6AF6BD517F}" destId="{86597B6C-DAD6-481A-82AA-0A9623F44A9C}" srcOrd="0" destOrd="0" presId="urn:microsoft.com/office/officeart/2005/8/layout/hierarchy1"/>
    <dgm:cxn modelId="{31AD85E0-69CC-4E43-B4E9-E32A77DECDCA}" srcId="{2BEDC8E6-4A83-4A9B-AA35-3D4F7FF42DD1}" destId="{903264F2-3E33-498C-81AA-7D3613E2DDFE}" srcOrd="2" destOrd="0" parTransId="{F00FC614-E18B-4368-8CEB-02122674B4CB}" sibTransId="{6CA7032F-6284-48B9-8598-D26A7FE97C40}"/>
    <dgm:cxn modelId="{F3FC6BF0-41A7-43DF-A2D0-3671531234E5}" type="presOf" srcId="{D19C7EF6-6C22-460A-B5CE-B90456A7CC55}" destId="{4034F1AE-83D8-4F3D-A3A1-53579BFAEAFA}" srcOrd="0" destOrd="0" presId="urn:microsoft.com/office/officeart/2005/8/layout/hierarchy1"/>
    <dgm:cxn modelId="{5E53A9F4-1D8B-48C1-AB0F-A1D71F22234F}" type="presOf" srcId="{D72DE0FB-B05C-4238-A2FA-56CAF61D8BB1}" destId="{E5455B9C-9FD3-409D-9683-02004ADE1987}" srcOrd="0" destOrd="0" presId="urn:microsoft.com/office/officeart/2005/8/layout/hierarchy1"/>
    <dgm:cxn modelId="{147275F6-A9E8-44DB-A2A2-ECCE8A2176DF}" type="presOf" srcId="{F21A908C-7530-4656-BC0B-69D2B9A5043A}" destId="{A0C3E732-8A6F-4481-8C15-35FF7F301864}" srcOrd="0" destOrd="0" presId="urn:microsoft.com/office/officeart/2005/8/layout/hierarchy1"/>
    <dgm:cxn modelId="{796E044E-C7B2-4891-808A-EB5F62D528CA}" type="presParOf" srcId="{E5455B9C-9FD3-409D-9683-02004ADE1987}" destId="{6BE21C56-5EA8-4E4D-90FD-6DCA78F21578}" srcOrd="0" destOrd="0" presId="urn:microsoft.com/office/officeart/2005/8/layout/hierarchy1"/>
    <dgm:cxn modelId="{BE4319D5-70CE-4998-AE6D-46A4B40FA495}" type="presParOf" srcId="{6BE21C56-5EA8-4E4D-90FD-6DCA78F21578}" destId="{D763A2A6-A6AA-4E4A-A869-DB5D70FD0904}" srcOrd="0" destOrd="0" presId="urn:microsoft.com/office/officeart/2005/8/layout/hierarchy1"/>
    <dgm:cxn modelId="{02AC8B74-DDB3-4A7D-886F-05612D3487E4}" type="presParOf" srcId="{D763A2A6-A6AA-4E4A-A869-DB5D70FD0904}" destId="{DE88E172-DA53-40FF-987B-5E692C8428FD}" srcOrd="0" destOrd="0" presId="urn:microsoft.com/office/officeart/2005/8/layout/hierarchy1"/>
    <dgm:cxn modelId="{E494086C-A13F-48B8-A446-E666C5C9C91A}" type="presParOf" srcId="{D763A2A6-A6AA-4E4A-A869-DB5D70FD0904}" destId="{D50B9BB4-3890-497E-A9BA-60EE67A17FBC}" srcOrd="1" destOrd="0" presId="urn:microsoft.com/office/officeart/2005/8/layout/hierarchy1"/>
    <dgm:cxn modelId="{F33BBD8E-E13C-425A-8263-54E4F23258FD}" type="presParOf" srcId="{6BE21C56-5EA8-4E4D-90FD-6DCA78F21578}" destId="{8A9B4C1A-E22B-49AF-9B2F-F0D20031B5D1}" srcOrd="1" destOrd="0" presId="urn:microsoft.com/office/officeart/2005/8/layout/hierarchy1"/>
    <dgm:cxn modelId="{0D88ABCF-FEB9-4C49-A834-D5069F031554}" type="presParOf" srcId="{8A9B4C1A-E22B-49AF-9B2F-F0D20031B5D1}" destId="{A9D8CB2D-DB38-4938-AF3B-4D1671536324}" srcOrd="0" destOrd="0" presId="urn:microsoft.com/office/officeart/2005/8/layout/hierarchy1"/>
    <dgm:cxn modelId="{23502457-9E13-48C1-8728-29C8BAE27C64}" type="presParOf" srcId="{8A9B4C1A-E22B-49AF-9B2F-F0D20031B5D1}" destId="{02623D5A-5F76-41A8-B7A5-834FDB8734FF}" srcOrd="1" destOrd="0" presId="urn:microsoft.com/office/officeart/2005/8/layout/hierarchy1"/>
    <dgm:cxn modelId="{ABC022BA-3B5D-424C-9629-FB3C1367D89F}" type="presParOf" srcId="{02623D5A-5F76-41A8-B7A5-834FDB8734FF}" destId="{3A34C427-C1A8-4E5D-B0BA-82C7BB783C87}" srcOrd="0" destOrd="0" presId="urn:microsoft.com/office/officeart/2005/8/layout/hierarchy1"/>
    <dgm:cxn modelId="{4C7C221F-5A62-4C0C-956F-63B4B2E56F22}" type="presParOf" srcId="{3A34C427-C1A8-4E5D-B0BA-82C7BB783C87}" destId="{CBE3B4B9-4B1F-4B68-ACFA-C99854CF2A5B}" srcOrd="0" destOrd="0" presId="urn:microsoft.com/office/officeart/2005/8/layout/hierarchy1"/>
    <dgm:cxn modelId="{18F545A6-ECFE-4071-AB88-F3A3056D3963}" type="presParOf" srcId="{3A34C427-C1A8-4E5D-B0BA-82C7BB783C87}" destId="{C35EB020-8ECF-4798-BBAC-023302037E2D}" srcOrd="1" destOrd="0" presId="urn:microsoft.com/office/officeart/2005/8/layout/hierarchy1"/>
    <dgm:cxn modelId="{B123CB4E-F641-4055-B799-5F57225ABD6C}" type="presParOf" srcId="{02623D5A-5F76-41A8-B7A5-834FDB8734FF}" destId="{B4A3C2BC-5842-4F1F-BAF7-E575C0EFFD2B}" srcOrd="1" destOrd="0" presId="urn:microsoft.com/office/officeart/2005/8/layout/hierarchy1"/>
    <dgm:cxn modelId="{D9E1281C-E1A5-40D7-9E4F-5F49133ABCFD}" type="presParOf" srcId="{B4A3C2BC-5842-4F1F-BAF7-E575C0EFFD2B}" destId="{96060AE2-8204-4FA7-BCCB-A3C85188B41F}" srcOrd="0" destOrd="0" presId="urn:microsoft.com/office/officeart/2005/8/layout/hierarchy1"/>
    <dgm:cxn modelId="{1E9EC6EC-9D3D-4EF6-A373-3D4A4DBE980A}" type="presParOf" srcId="{B4A3C2BC-5842-4F1F-BAF7-E575C0EFFD2B}" destId="{36A38FF9-515D-4520-9D06-52D8CF86745D}" srcOrd="1" destOrd="0" presId="urn:microsoft.com/office/officeart/2005/8/layout/hierarchy1"/>
    <dgm:cxn modelId="{94850B21-C318-47C6-9928-FD41A9E21B4A}" type="presParOf" srcId="{36A38FF9-515D-4520-9D06-52D8CF86745D}" destId="{DACC9787-72A7-4EBD-9F5A-D70BABC47B05}" srcOrd="0" destOrd="0" presId="urn:microsoft.com/office/officeart/2005/8/layout/hierarchy1"/>
    <dgm:cxn modelId="{B3A96C95-FE02-45B1-9940-AC45357AFC0E}" type="presParOf" srcId="{DACC9787-72A7-4EBD-9F5A-D70BABC47B05}" destId="{A0BBD139-5647-4B13-8045-959D9D304B48}" srcOrd="0" destOrd="0" presId="urn:microsoft.com/office/officeart/2005/8/layout/hierarchy1"/>
    <dgm:cxn modelId="{C3537193-326C-4BB7-9799-216C23E10E60}" type="presParOf" srcId="{DACC9787-72A7-4EBD-9F5A-D70BABC47B05}" destId="{BFDD1B6C-EADC-4FAD-86D3-05EAF45D0635}" srcOrd="1" destOrd="0" presId="urn:microsoft.com/office/officeart/2005/8/layout/hierarchy1"/>
    <dgm:cxn modelId="{BF8AA1F0-C02B-4665-B84D-5877016F6A2C}" type="presParOf" srcId="{36A38FF9-515D-4520-9D06-52D8CF86745D}" destId="{CA69387D-8D2B-4805-944C-C19AE982C466}" srcOrd="1" destOrd="0" presId="urn:microsoft.com/office/officeart/2005/8/layout/hierarchy1"/>
    <dgm:cxn modelId="{D768B4E6-BBA8-4B4B-AAB3-9A4D9C6658CC}" type="presParOf" srcId="{B4A3C2BC-5842-4F1F-BAF7-E575C0EFFD2B}" destId="{DEC36605-37C7-461A-A642-BA1745D681D0}" srcOrd="2" destOrd="0" presId="urn:microsoft.com/office/officeart/2005/8/layout/hierarchy1"/>
    <dgm:cxn modelId="{53BF58F7-6FF4-4ED0-8C5D-A61EA10F2722}" type="presParOf" srcId="{B4A3C2BC-5842-4F1F-BAF7-E575C0EFFD2B}" destId="{18C38A5E-192C-40F7-9710-DC35B3A41C80}" srcOrd="3" destOrd="0" presId="urn:microsoft.com/office/officeart/2005/8/layout/hierarchy1"/>
    <dgm:cxn modelId="{C2FDC889-A75F-4DEC-B039-3A9B1A5E4016}" type="presParOf" srcId="{18C38A5E-192C-40F7-9710-DC35B3A41C80}" destId="{DD29D197-9599-4C9D-9816-5B9124C782A0}" srcOrd="0" destOrd="0" presId="urn:microsoft.com/office/officeart/2005/8/layout/hierarchy1"/>
    <dgm:cxn modelId="{3B923FA2-4B62-434C-9961-5BA67A865E35}" type="presParOf" srcId="{DD29D197-9599-4C9D-9816-5B9124C782A0}" destId="{4332B538-95C1-4195-AEF0-B4B993FEBB3D}" srcOrd="0" destOrd="0" presId="urn:microsoft.com/office/officeart/2005/8/layout/hierarchy1"/>
    <dgm:cxn modelId="{AF1923E7-10A3-4BFA-9CDA-1A23CD37AE8D}" type="presParOf" srcId="{DD29D197-9599-4C9D-9816-5B9124C782A0}" destId="{3EB3FCC5-3A6D-45EF-9B64-8AD3DF52BD7C}" srcOrd="1" destOrd="0" presId="urn:microsoft.com/office/officeart/2005/8/layout/hierarchy1"/>
    <dgm:cxn modelId="{3B459B90-0496-46F2-BB77-3EF843690826}" type="presParOf" srcId="{18C38A5E-192C-40F7-9710-DC35B3A41C80}" destId="{9DC1B5DC-E8D4-4439-8D2C-912CEF7A8D40}" srcOrd="1" destOrd="0" presId="urn:microsoft.com/office/officeart/2005/8/layout/hierarchy1"/>
    <dgm:cxn modelId="{F384D780-721E-4125-878A-B212D43AC271}" type="presParOf" srcId="{B4A3C2BC-5842-4F1F-BAF7-E575C0EFFD2B}" destId="{60E8FCD3-65C8-431C-835E-D5D22172EA3E}" srcOrd="4" destOrd="0" presId="urn:microsoft.com/office/officeart/2005/8/layout/hierarchy1"/>
    <dgm:cxn modelId="{12DDC5FA-BBA4-4463-AB55-FA7D5C584E3F}" type="presParOf" srcId="{B4A3C2BC-5842-4F1F-BAF7-E575C0EFFD2B}" destId="{3BE9B2AA-9FF1-4F12-A94E-AF6DA8FD51D2}" srcOrd="5" destOrd="0" presId="urn:microsoft.com/office/officeart/2005/8/layout/hierarchy1"/>
    <dgm:cxn modelId="{F516C59A-92A8-410A-A351-CB6F5A5D0188}" type="presParOf" srcId="{3BE9B2AA-9FF1-4F12-A94E-AF6DA8FD51D2}" destId="{D1F24187-122C-4A12-9017-C523CF693B2E}" srcOrd="0" destOrd="0" presId="urn:microsoft.com/office/officeart/2005/8/layout/hierarchy1"/>
    <dgm:cxn modelId="{8850201F-B056-44A1-BC86-EAAFECBCF7EF}" type="presParOf" srcId="{D1F24187-122C-4A12-9017-C523CF693B2E}" destId="{3743303E-12A0-49FB-B0AE-3654648FFB76}" srcOrd="0" destOrd="0" presId="urn:microsoft.com/office/officeart/2005/8/layout/hierarchy1"/>
    <dgm:cxn modelId="{1F93AB05-B271-46DD-8E82-4BC115531438}" type="presParOf" srcId="{D1F24187-122C-4A12-9017-C523CF693B2E}" destId="{86597B6C-DAD6-481A-82AA-0A9623F44A9C}" srcOrd="1" destOrd="0" presId="urn:microsoft.com/office/officeart/2005/8/layout/hierarchy1"/>
    <dgm:cxn modelId="{14292522-4B04-40DD-852A-9AD58BC21002}" type="presParOf" srcId="{3BE9B2AA-9FF1-4F12-A94E-AF6DA8FD51D2}" destId="{98C75039-A529-4A43-BF04-729A7640FB88}" srcOrd="1" destOrd="0" presId="urn:microsoft.com/office/officeart/2005/8/layout/hierarchy1"/>
    <dgm:cxn modelId="{2AFE3034-26EF-48E9-9F33-688BA259931C}" type="presParOf" srcId="{8A9B4C1A-E22B-49AF-9B2F-F0D20031B5D1}" destId="{4034F1AE-83D8-4F3D-A3A1-53579BFAEAFA}" srcOrd="2" destOrd="0" presId="urn:microsoft.com/office/officeart/2005/8/layout/hierarchy1"/>
    <dgm:cxn modelId="{D1DAE6B1-4159-4DAC-9BB7-1EE41467D823}" type="presParOf" srcId="{8A9B4C1A-E22B-49AF-9B2F-F0D20031B5D1}" destId="{4FD2E047-E0C9-4E04-80BF-9223AE813275}" srcOrd="3" destOrd="0" presId="urn:microsoft.com/office/officeart/2005/8/layout/hierarchy1"/>
    <dgm:cxn modelId="{07965130-1C49-488F-BD43-ECAAB3966871}" type="presParOf" srcId="{4FD2E047-E0C9-4E04-80BF-9223AE813275}" destId="{8CD8CC83-6AA2-481B-AD3F-599150B7C0B6}" srcOrd="0" destOrd="0" presId="urn:microsoft.com/office/officeart/2005/8/layout/hierarchy1"/>
    <dgm:cxn modelId="{01C77BAE-CE30-4F08-9081-14348D4711DB}" type="presParOf" srcId="{8CD8CC83-6AA2-481B-AD3F-599150B7C0B6}" destId="{0EF5F9A7-38D5-4A90-A972-A8E4F8B0A496}" srcOrd="0" destOrd="0" presId="urn:microsoft.com/office/officeart/2005/8/layout/hierarchy1"/>
    <dgm:cxn modelId="{8CDC0E6E-5FEF-49F3-94D4-99D6BFE184D2}" type="presParOf" srcId="{8CD8CC83-6AA2-481B-AD3F-599150B7C0B6}" destId="{A0C3E732-8A6F-4481-8C15-35FF7F301864}" srcOrd="1" destOrd="0" presId="urn:microsoft.com/office/officeart/2005/8/layout/hierarchy1"/>
    <dgm:cxn modelId="{234514D1-6C42-47EF-BB3D-192B07BE8CBD}" type="presParOf" srcId="{4FD2E047-E0C9-4E04-80BF-9223AE813275}" destId="{98CD5957-8C75-4B52-A467-35FC60759261}" srcOrd="1" destOrd="0" presId="urn:microsoft.com/office/officeart/2005/8/layout/hierarchy1"/>
    <dgm:cxn modelId="{2DF41BE9-36F2-42BE-BF75-7697300BBFF2}" type="presParOf" srcId="{8A9B4C1A-E22B-49AF-9B2F-F0D20031B5D1}" destId="{E15E2CF4-947E-43F6-965F-FDE43AE89477}" srcOrd="4" destOrd="0" presId="urn:microsoft.com/office/officeart/2005/8/layout/hierarchy1"/>
    <dgm:cxn modelId="{64A55C60-BB10-4E6A-8A09-ABF77647C5D4}" type="presParOf" srcId="{8A9B4C1A-E22B-49AF-9B2F-F0D20031B5D1}" destId="{54755842-8F52-4DF9-A8E2-E61802DBEC93}" srcOrd="5" destOrd="0" presId="urn:microsoft.com/office/officeart/2005/8/layout/hierarchy1"/>
    <dgm:cxn modelId="{36E46ED5-31EA-44DF-BF4F-E740D92ECFE9}" type="presParOf" srcId="{54755842-8F52-4DF9-A8E2-E61802DBEC93}" destId="{F2FF8DA4-9D18-49F4-8EBC-6FDA17E6AC63}" srcOrd="0" destOrd="0" presId="urn:microsoft.com/office/officeart/2005/8/layout/hierarchy1"/>
    <dgm:cxn modelId="{00CE4B5C-4CAE-47C3-B1D5-C3E2E36DC9F8}" type="presParOf" srcId="{F2FF8DA4-9D18-49F4-8EBC-6FDA17E6AC63}" destId="{930F6F12-B59A-4DE7-A39C-5883ECA7788E}" srcOrd="0" destOrd="0" presId="urn:microsoft.com/office/officeart/2005/8/layout/hierarchy1"/>
    <dgm:cxn modelId="{386DBFE7-6B01-41CD-81CA-33FD80095F99}" type="presParOf" srcId="{F2FF8DA4-9D18-49F4-8EBC-6FDA17E6AC63}" destId="{F207CBCF-F7B2-4E2B-9ACA-93B3AC50CBE7}" srcOrd="1" destOrd="0" presId="urn:microsoft.com/office/officeart/2005/8/layout/hierarchy1"/>
    <dgm:cxn modelId="{19550ADD-45DE-4A6E-A759-0CFE58650805}" type="presParOf" srcId="{54755842-8F52-4DF9-A8E2-E61802DBEC93}" destId="{4D135EA1-C268-448E-AA4F-0A3D3CE21A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E2CF4-947E-43F6-965F-FDE43AE89477}">
      <dsp:nvSpPr>
        <dsp:cNvPr id="0" name=""/>
        <dsp:cNvSpPr/>
      </dsp:nvSpPr>
      <dsp:spPr>
        <a:xfrm>
          <a:off x="5634632" y="1674102"/>
          <a:ext cx="2337792" cy="556288"/>
        </a:xfrm>
        <a:custGeom>
          <a:avLst/>
          <a:gdLst/>
          <a:ahLst/>
          <a:cxnLst/>
          <a:rect l="0" t="0" r="0" b="0"/>
          <a:pathLst>
            <a:path>
              <a:moveTo>
                <a:pt x="0" y="0"/>
              </a:moveTo>
              <a:lnTo>
                <a:pt x="0" y="379094"/>
              </a:lnTo>
              <a:lnTo>
                <a:pt x="2337792" y="379094"/>
              </a:lnTo>
              <a:lnTo>
                <a:pt x="2337792" y="556288"/>
              </a:lnTo>
            </a:path>
          </a:pathLst>
        </a:custGeom>
        <a:noFill/>
        <a:ln w="1587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34F1AE-83D8-4F3D-A3A1-53579BFAEAFA}">
      <dsp:nvSpPr>
        <dsp:cNvPr id="0" name=""/>
        <dsp:cNvSpPr/>
      </dsp:nvSpPr>
      <dsp:spPr>
        <a:xfrm>
          <a:off x="5588912" y="1674102"/>
          <a:ext cx="91440" cy="556288"/>
        </a:xfrm>
        <a:custGeom>
          <a:avLst/>
          <a:gdLst/>
          <a:ahLst/>
          <a:cxnLst/>
          <a:rect l="0" t="0" r="0" b="0"/>
          <a:pathLst>
            <a:path>
              <a:moveTo>
                <a:pt x="45720" y="0"/>
              </a:moveTo>
              <a:lnTo>
                <a:pt x="45720" y="556288"/>
              </a:lnTo>
            </a:path>
          </a:pathLst>
        </a:custGeom>
        <a:noFill/>
        <a:ln w="1587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0E8FCD3-65C8-431C-835E-D5D22172EA3E}">
      <dsp:nvSpPr>
        <dsp:cNvPr id="0" name=""/>
        <dsp:cNvSpPr/>
      </dsp:nvSpPr>
      <dsp:spPr>
        <a:xfrm>
          <a:off x="3296840" y="3444980"/>
          <a:ext cx="2337792" cy="556288"/>
        </a:xfrm>
        <a:custGeom>
          <a:avLst/>
          <a:gdLst/>
          <a:ahLst/>
          <a:cxnLst/>
          <a:rect l="0" t="0" r="0" b="0"/>
          <a:pathLst>
            <a:path>
              <a:moveTo>
                <a:pt x="0" y="0"/>
              </a:moveTo>
              <a:lnTo>
                <a:pt x="0" y="379094"/>
              </a:lnTo>
              <a:lnTo>
                <a:pt x="2337792" y="379094"/>
              </a:lnTo>
              <a:lnTo>
                <a:pt x="2337792" y="556288"/>
              </a:lnTo>
            </a:path>
          </a:pathLst>
        </a:custGeom>
        <a:noFill/>
        <a:ln w="1587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C36605-37C7-461A-A642-BA1745D681D0}">
      <dsp:nvSpPr>
        <dsp:cNvPr id="0" name=""/>
        <dsp:cNvSpPr/>
      </dsp:nvSpPr>
      <dsp:spPr>
        <a:xfrm>
          <a:off x="3251120" y="3444980"/>
          <a:ext cx="91440" cy="556288"/>
        </a:xfrm>
        <a:custGeom>
          <a:avLst/>
          <a:gdLst/>
          <a:ahLst/>
          <a:cxnLst/>
          <a:rect l="0" t="0" r="0" b="0"/>
          <a:pathLst>
            <a:path>
              <a:moveTo>
                <a:pt x="45720" y="0"/>
              </a:moveTo>
              <a:lnTo>
                <a:pt x="45720" y="556288"/>
              </a:lnTo>
            </a:path>
          </a:pathLst>
        </a:custGeom>
        <a:noFill/>
        <a:ln w="1587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6060AE2-8204-4FA7-BCCB-A3C85188B41F}">
      <dsp:nvSpPr>
        <dsp:cNvPr id="0" name=""/>
        <dsp:cNvSpPr/>
      </dsp:nvSpPr>
      <dsp:spPr>
        <a:xfrm>
          <a:off x="959048" y="3444980"/>
          <a:ext cx="2337792" cy="556288"/>
        </a:xfrm>
        <a:custGeom>
          <a:avLst/>
          <a:gdLst/>
          <a:ahLst/>
          <a:cxnLst/>
          <a:rect l="0" t="0" r="0" b="0"/>
          <a:pathLst>
            <a:path>
              <a:moveTo>
                <a:pt x="2337792" y="0"/>
              </a:moveTo>
              <a:lnTo>
                <a:pt x="2337792" y="379094"/>
              </a:lnTo>
              <a:lnTo>
                <a:pt x="0" y="379094"/>
              </a:lnTo>
              <a:lnTo>
                <a:pt x="0" y="556288"/>
              </a:lnTo>
            </a:path>
          </a:pathLst>
        </a:custGeom>
        <a:noFill/>
        <a:ln w="1587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9D8CB2D-DB38-4938-AF3B-4D1671536324}">
      <dsp:nvSpPr>
        <dsp:cNvPr id="0" name=""/>
        <dsp:cNvSpPr/>
      </dsp:nvSpPr>
      <dsp:spPr>
        <a:xfrm>
          <a:off x="3296840" y="1674102"/>
          <a:ext cx="2337792" cy="556288"/>
        </a:xfrm>
        <a:custGeom>
          <a:avLst/>
          <a:gdLst/>
          <a:ahLst/>
          <a:cxnLst/>
          <a:rect l="0" t="0" r="0" b="0"/>
          <a:pathLst>
            <a:path>
              <a:moveTo>
                <a:pt x="2337792" y="0"/>
              </a:moveTo>
              <a:lnTo>
                <a:pt x="2337792" y="379094"/>
              </a:lnTo>
              <a:lnTo>
                <a:pt x="0" y="379094"/>
              </a:lnTo>
              <a:lnTo>
                <a:pt x="0" y="556288"/>
              </a:lnTo>
            </a:path>
          </a:pathLst>
        </a:custGeom>
        <a:noFill/>
        <a:ln w="1587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88E172-DA53-40FF-987B-5E692C8428FD}">
      <dsp:nvSpPr>
        <dsp:cNvPr id="0" name=""/>
        <dsp:cNvSpPr/>
      </dsp:nvSpPr>
      <dsp:spPr>
        <a:xfrm>
          <a:off x="4678263" y="459513"/>
          <a:ext cx="1912739" cy="1214589"/>
        </a:xfrm>
        <a:prstGeom prst="roundRect">
          <a:avLst>
            <a:gd name="adj" fmla="val 10000"/>
          </a:avLst>
        </a:prstGeom>
        <a:solidFill>
          <a:schemeClr val="accent2">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50B9BB4-3890-497E-A9BA-60EE67A17FBC}">
      <dsp:nvSpPr>
        <dsp:cNvPr id="0" name=""/>
        <dsp:cNvSpPr/>
      </dsp:nvSpPr>
      <dsp:spPr>
        <a:xfrm>
          <a:off x="4890789" y="661413"/>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Hydrocarbons</a:t>
          </a:r>
        </a:p>
      </dsp:txBody>
      <dsp:txXfrm>
        <a:off x="4926363" y="696987"/>
        <a:ext cx="1841591" cy="1143441"/>
      </dsp:txXfrm>
    </dsp:sp>
    <dsp:sp modelId="{CBE3B4B9-4B1F-4B68-ACFA-C99854CF2A5B}">
      <dsp:nvSpPr>
        <dsp:cNvPr id="0" name=""/>
        <dsp:cNvSpPr/>
      </dsp:nvSpPr>
      <dsp:spPr>
        <a:xfrm>
          <a:off x="2340471" y="2230391"/>
          <a:ext cx="1912739" cy="1214589"/>
        </a:xfrm>
        <a:prstGeom prst="roundRect">
          <a:avLst>
            <a:gd name="adj" fmla="val 10000"/>
          </a:avLst>
        </a:prstGeom>
        <a:solidFill>
          <a:schemeClr val="accent4">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35EB020-8ECF-4798-BBAC-023302037E2D}">
      <dsp:nvSpPr>
        <dsp:cNvPr id="0" name=""/>
        <dsp:cNvSpPr/>
      </dsp:nvSpPr>
      <dsp:spPr>
        <a:xfrm>
          <a:off x="2552997" y="2432291"/>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Aliphatics</a:t>
          </a:r>
        </a:p>
      </dsp:txBody>
      <dsp:txXfrm>
        <a:off x="2588571" y="2467865"/>
        <a:ext cx="1841591" cy="1143441"/>
      </dsp:txXfrm>
    </dsp:sp>
    <dsp:sp modelId="{A0BBD139-5647-4B13-8045-959D9D304B48}">
      <dsp:nvSpPr>
        <dsp:cNvPr id="0" name=""/>
        <dsp:cNvSpPr/>
      </dsp:nvSpPr>
      <dsp:spPr>
        <a:xfrm>
          <a:off x="2678" y="4001268"/>
          <a:ext cx="1912739" cy="1214589"/>
        </a:xfrm>
        <a:prstGeom prst="roundRect">
          <a:avLst>
            <a:gd name="adj" fmla="val 10000"/>
          </a:avLst>
        </a:prstGeom>
        <a:solidFill>
          <a:schemeClr val="accent5">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FDD1B6C-EADC-4FAD-86D3-05EAF45D0635}">
      <dsp:nvSpPr>
        <dsp:cNvPr id="0" name=""/>
        <dsp:cNvSpPr/>
      </dsp:nvSpPr>
      <dsp:spPr>
        <a:xfrm>
          <a:off x="215205" y="4203169"/>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Alkanes</a:t>
          </a:r>
        </a:p>
      </dsp:txBody>
      <dsp:txXfrm>
        <a:off x="250779" y="4238743"/>
        <a:ext cx="1841591" cy="1143441"/>
      </dsp:txXfrm>
    </dsp:sp>
    <dsp:sp modelId="{4332B538-95C1-4195-AEF0-B4B993FEBB3D}">
      <dsp:nvSpPr>
        <dsp:cNvPr id="0" name=""/>
        <dsp:cNvSpPr/>
      </dsp:nvSpPr>
      <dsp:spPr>
        <a:xfrm>
          <a:off x="2340471" y="4001268"/>
          <a:ext cx="1912739" cy="1214589"/>
        </a:xfrm>
        <a:prstGeom prst="roundRect">
          <a:avLst>
            <a:gd name="adj" fmla="val 10000"/>
          </a:avLst>
        </a:prstGeom>
        <a:solidFill>
          <a:schemeClr val="accent5">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EB3FCC5-3A6D-45EF-9B64-8AD3DF52BD7C}">
      <dsp:nvSpPr>
        <dsp:cNvPr id="0" name=""/>
        <dsp:cNvSpPr/>
      </dsp:nvSpPr>
      <dsp:spPr>
        <a:xfrm>
          <a:off x="2552997" y="4203169"/>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Alkenes</a:t>
          </a:r>
        </a:p>
      </dsp:txBody>
      <dsp:txXfrm>
        <a:off x="2588571" y="4238743"/>
        <a:ext cx="1841591" cy="1143441"/>
      </dsp:txXfrm>
    </dsp:sp>
    <dsp:sp modelId="{3743303E-12A0-49FB-B0AE-3654648FFB76}">
      <dsp:nvSpPr>
        <dsp:cNvPr id="0" name=""/>
        <dsp:cNvSpPr/>
      </dsp:nvSpPr>
      <dsp:spPr>
        <a:xfrm>
          <a:off x="4678263" y="4001268"/>
          <a:ext cx="1912739" cy="1214589"/>
        </a:xfrm>
        <a:prstGeom prst="roundRect">
          <a:avLst>
            <a:gd name="adj" fmla="val 10000"/>
          </a:avLst>
        </a:prstGeom>
        <a:solidFill>
          <a:schemeClr val="accent5">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6597B6C-DAD6-481A-82AA-0A9623F44A9C}">
      <dsp:nvSpPr>
        <dsp:cNvPr id="0" name=""/>
        <dsp:cNvSpPr/>
      </dsp:nvSpPr>
      <dsp:spPr>
        <a:xfrm>
          <a:off x="4890789" y="4203169"/>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Alkynes</a:t>
          </a:r>
        </a:p>
      </dsp:txBody>
      <dsp:txXfrm>
        <a:off x="4926363" y="4238743"/>
        <a:ext cx="1841591" cy="1143441"/>
      </dsp:txXfrm>
    </dsp:sp>
    <dsp:sp modelId="{0EF5F9A7-38D5-4A90-A972-A8E4F8B0A496}">
      <dsp:nvSpPr>
        <dsp:cNvPr id="0" name=""/>
        <dsp:cNvSpPr/>
      </dsp:nvSpPr>
      <dsp:spPr>
        <a:xfrm>
          <a:off x="4678263" y="2230391"/>
          <a:ext cx="1912739" cy="1214589"/>
        </a:xfrm>
        <a:prstGeom prst="roundRect">
          <a:avLst>
            <a:gd name="adj" fmla="val 10000"/>
          </a:avLst>
        </a:prstGeom>
        <a:solidFill>
          <a:schemeClr val="accent4">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0C3E732-8A6F-4481-8C15-35FF7F301864}">
      <dsp:nvSpPr>
        <dsp:cNvPr id="0" name=""/>
        <dsp:cNvSpPr/>
      </dsp:nvSpPr>
      <dsp:spPr>
        <a:xfrm>
          <a:off x="4890789" y="2432291"/>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Alicyclics</a:t>
          </a:r>
        </a:p>
      </dsp:txBody>
      <dsp:txXfrm>
        <a:off x="4926363" y="2467865"/>
        <a:ext cx="1841591" cy="1143441"/>
      </dsp:txXfrm>
    </dsp:sp>
    <dsp:sp modelId="{930F6F12-B59A-4DE7-A39C-5883ECA7788E}">
      <dsp:nvSpPr>
        <dsp:cNvPr id="0" name=""/>
        <dsp:cNvSpPr/>
      </dsp:nvSpPr>
      <dsp:spPr>
        <a:xfrm>
          <a:off x="7016055" y="2230391"/>
          <a:ext cx="1912739" cy="1214589"/>
        </a:xfrm>
        <a:prstGeom prst="roundRect">
          <a:avLst>
            <a:gd name="adj" fmla="val 10000"/>
          </a:avLst>
        </a:prstGeom>
        <a:solidFill>
          <a:schemeClr val="accent4">
            <a:hueOff val="0"/>
            <a:satOff val="0"/>
            <a:lumOff val="0"/>
            <a:alphaOff val="0"/>
          </a:schemeClr>
        </a:solidFill>
        <a:ln>
          <a:noFill/>
        </a:ln>
        <a:effectLst>
          <a:outerShdw blurRad="63500" dist="50800" dir="5400000" sx="98000" sy="98000" rotWithShape="0">
            <a:srgbClr val="000000">
              <a:alpha val="2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207CBCF-F7B2-4E2B-9ACA-93B3AC50CBE7}">
      <dsp:nvSpPr>
        <dsp:cNvPr id="0" name=""/>
        <dsp:cNvSpPr/>
      </dsp:nvSpPr>
      <dsp:spPr>
        <a:xfrm>
          <a:off x="7228582" y="2432291"/>
          <a:ext cx="1912739" cy="121458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t>Aromatics</a:t>
          </a:r>
        </a:p>
      </dsp:txBody>
      <dsp:txXfrm>
        <a:off x="7264156" y="2467865"/>
        <a:ext cx="1841591" cy="11434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5E8A020-CC8D-4339-94FD-81BDA5652EC3}" type="slidenum">
              <a:rPr lang="en-AU" smtClean="0"/>
              <a:t>‹#›</a:t>
            </a:fld>
            <a:endParaRPr lang="en-AU"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5E8A020-CC8D-4339-94FD-81BDA5652EC3}" type="slidenum">
              <a:rPr lang="en-AU" smtClean="0"/>
              <a:t>‹#›</a:t>
            </a:fld>
            <a:endParaRPr lang="en-AU"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5E8A020-CC8D-4339-94FD-81BDA5652EC3}" type="slidenum">
              <a:rPr lang="en-AU" smtClean="0"/>
              <a:t>‹#›</a:t>
            </a:fld>
            <a:endParaRPr lang="en-AU"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55E8A020-CC8D-4339-94FD-81BDA5652EC3}" type="slidenum">
              <a:rPr lang="en-AU" smtClean="0"/>
              <a:t>‹#›</a:t>
            </a:fld>
            <a:endParaRPr lang="en-AU"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5E8A020-CC8D-4339-94FD-81BDA5652EC3}" type="slidenum">
              <a:rPr lang="en-AU" smtClean="0"/>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61365-3B70-4CC6-9521-84D4A8DDD4C1}" type="datetimeFigureOut">
              <a:rPr lang="en-AU" smtClean="0"/>
              <a:t>28/03/2020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5E8A020-CC8D-4339-94FD-81BDA5652EC3}" type="slidenum">
              <a:rPr lang="en-AU" smtClean="0"/>
              <a:t>‹#›</a:t>
            </a:fld>
            <a:endParaRPr lang="en-AU"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FD61365-3B70-4CC6-9521-84D4A8DDD4C1}" type="datetimeFigureOut">
              <a:rPr lang="en-AU" smtClean="0"/>
              <a:t>28/03/2020</a:t>
            </a:fld>
            <a:endParaRPr lang="en-AU"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AU"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5E8A020-CC8D-4339-94FD-81BDA5652EC3}" type="slidenum">
              <a:rPr lang="en-AU" smtClean="0"/>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052737"/>
            <a:ext cx="9144000" cy="1872208"/>
          </a:xfrm>
        </p:spPr>
        <p:txBody>
          <a:bodyPr>
            <a:normAutofit/>
          </a:bodyPr>
          <a:lstStyle/>
          <a:p>
            <a:pPr marL="342900" indent="-342900">
              <a:buFont typeface="Arial" panose="020B0604020202020204" pitchFamily="34" charset="0"/>
              <a:buChar char="•"/>
            </a:pPr>
            <a:r>
              <a:rPr lang="en-AU" sz="2800" b="1" dirty="0"/>
              <a:t>Organic chemistry is the chemistry of carbon-based compounds (also referred to as hydrocarbons) which do not include carbonates, hydrogencarbonates and the oxides of carbon.</a:t>
            </a:r>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endParaRPr lang="en-AU" sz="2800" b="1" dirty="0"/>
          </a:p>
        </p:txBody>
      </p:sp>
      <p:sp>
        <p:nvSpPr>
          <p:cNvPr id="2" name="Title 1"/>
          <p:cNvSpPr>
            <a:spLocks noGrp="1"/>
          </p:cNvSpPr>
          <p:nvPr>
            <p:ph type="ctrTitle"/>
          </p:nvPr>
        </p:nvSpPr>
        <p:spPr>
          <a:xfrm>
            <a:off x="1331640" y="-20351"/>
            <a:ext cx="6490723" cy="1793167"/>
          </a:xfrm>
        </p:spPr>
        <p:txBody>
          <a:bodyPr/>
          <a:lstStyle/>
          <a:p>
            <a:pPr marL="182880" indent="0">
              <a:buNone/>
            </a:pPr>
            <a:r>
              <a:rPr lang="en-AU" dirty="0"/>
              <a:t>Organic Chemistry</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924945"/>
            <a:ext cx="2787953"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7504" y="5151676"/>
            <a:ext cx="1131528" cy="276999"/>
          </a:xfrm>
          <a:prstGeom prst="rect">
            <a:avLst/>
          </a:prstGeom>
          <a:noFill/>
        </p:spPr>
        <p:txBody>
          <a:bodyPr wrap="none" rtlCol="0">
            <a:spAutoFit/>
          </a:bodyPr>
          <a:lstStyle/>
          <a:p>
            <a:r>
              <a:rPr lang="en-AU" sz="1200" dirty="0"/>
              <a:t>(Willett 2015)</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852936"/>
            <a:ext cx="4418856" cy="2308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50696" y="5265783"/>
            <a:ext cx="1440160" cy="276999"/>
          </a:xfrm>
          <a:prstGeom prst="rect">
            <a:avLst/>
          </a:prstGeom>
          <a:noFill/>
        </p:spPr>
        <p:txBody>
          <a:bodyPr wrap="square" rtlCol="0">
            <a:spAutoFit/>
          </a:bodyPr>
          <a:lstStyle/>
          <a:p>
            <a:r>
              <a:rPr lang="en-AU" sz="1200" dirty="0"/>
              <a:t>(Fitzpatrick 2013)</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246638"/>
            <a:ext cx="2592288"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68589" y="6381328"/>
            <a:ext cx="859595" cy="276999"/>
          </a:xfrm>
          <a:prstGeom prst="rect">
            <a:avLst/>
          </a:prstGeom>
          <a:noFill/>
        </p:spPr>
        <p:txBody>
          <a:bodyPr wrap="square" rtlCol="0">
            <a:spAutoFit/>
          </a:bodyPr>
          <a:lstStyle/>
          <a:p>
            <a:r>
              <a:rPr lang="en-AU" sz="1200" dirty="0"/>
              <a:t>(NA 2015)</a:t>
            </a:r>
          </a:p>
        </p:txBody>
      </p:sp>
    </p:spTree>
    <p:extLst>
      <p:ext uri="{BB962C8B-B14F-4D97-AF65-F5344CB8AC3E}">
        <p14:creationId xmlns:p14="http://schemas.microsoft.com/office/powerpoint/2010/main" val="13646757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arn(inVertical)">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arn(inVertical)">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barn(inVertical)">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barn(inVertical)">
                                      <p:cBhvr>
                                        <p:cTn id="3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pPr marL="457200" indent="-457200">
              <a:buFont typeface="Arial" panose="020B0604020202020204" pitchFamily="34" charset="0"/>
              <a:buChar char="•"/>
            </a:pPr>
            <a:r>
              <a:rPr lang="en-AU" sz="2800" b="1" dirty="0"/>
              <a:t>Note that numbers are separated from each other by commas, separated from words by hyphens, there are no capital letters and no spaces.</a:t>
            </a:r>
          </a:p>
          <a:p>
            <a:endParaRPr lang="en-AU" sz="2800" b="1" dirty="0"/>
          </a:p>
          <a:p>
            <a:pPr marL="457200" indent="-457200">
              <a:buFont typeface="Arial" panose="020B0604020202020204" pitchFamily="34" charset="0"/>
              <a:buChar char="•"/>
            </a:pPr>
            <a:r>
              <a:rPr lang="en-AU" sz="2800" b="1" dirty="0"/>
              <a:t>If there are different types of alkyl groups, write them alphabetically but still number to give lowest positions. Ignore numerical prefixes when alphabetising.</a:t>
            </a:r>
          </a:p>
          <a:p>
            <a:r>
              <a:rPr lang="en-AU" sz="2800" b="1" dirty="0"/>
              <a:t>                           CH</a:t>
            </a:r>
            <a:r>
              <a:rPr lang="en-AU" sz="2800" b="1" baseline="-25000" dirty="0"/>
              <a:t>3</a:t>
            </a:r>
          </a:p>
          <a:p>
            <a:r>
              <a:rPr lang="en-AU" sz="2800" b="1" dirty="0"/>
              <a:t>Eg               CH</a:t>
            </a:r>
            <a:r>
              <a:rPr lang="en-AU" sz="2800" b="1" baseline="-25000" dirty="0"/>
              <a:t>3</a:t>
            </a:r>
            <a:r>
              <a:rPr lang="en-AU" sz="2800" b="1" dirty="0"/>
              <a:t>   CH</a:t>
            </a:r>
            <a:r>
              <a:rPr lang="en-AU" sz="2800" b="1" baseline="-25000" dirty="0"/>
              <a:t>2</a:t>
            </a:r>
          </a:p>
          <a:p>
            <a:r>
              <a:rPr lang="en-AU" sz="2800" b="1" dirty="0"/>
              <a:t>             CH</a:t>
            </a:r>
            <a:r>
              <a:rPr lang="en-AU" sz="2800" b="1" baseline="-25000" dirty="0"/>
              <a:t>3</a:t>
            </a:r>
            <a:r>
              <a:rPr lang="en-AU" sz="2800" b="1" dirty="0"/>
              <a:t>CCH</a:t>
            </a:r>
            <a:r>
              <a:rPr lang="en-AU" sz="2800" b="1" baseline="-25000" dirty="0"/>
              <a:t>2</a:t>
            </a:r>
            <a:r>
              <a:rPr lang="en-AU" sz="2800" b="1" dirty="0"/>
              <a:t>CHCH</a:t>
            </a:r>
            <a:r>
              <a:rPr lang="en-AU" sz="2800" b="1" baseline="-25000" dirty="0"/>
              <a:t>2</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3</a:t>
            </a:r>
          </a:p>
          <a:p>
            <a:r>
              <a:rPr lang="en-AU" sz="2800" b="1" dirty="0"/>
              <a:t>                   CH</a:t>
            </a:r>
            <a:r>
              <a:rPr lang="en-AU" sz="2800" b="1" baseline="-25000" dirty="0"/>
              <a:t>3</a:t>
            </a:r>
            <a:r>
              <a:rPr lang="en-AU" sz="2800" b="1" dirty="0"/>
              <a:t>                </a:t>
            </a:r>
            <a:endParaRPr lang="en-AU" sz="2800" b="1" baseline="-25000" dirty="0"/>
          </a:p>
          <a:p>
            <a:pPr marL="457200" indent="-457200">
              <a:buFont typeface="Arial" panose="020B0604020202020204" pitchFamily="34" charset="0"/>
              <a:buChar char="•"/>
            </a:pPr>
            <a:endParaRPr lang="en-AU" sz="2800" b="1" dirty="0"/>
          </a:p>
          <a:p>
            <a:pPr marL="457200" indent="-457200">
              <a:buFont typeface="Arial" panose="020B0604020202020204" pitchFamily="34" charset="0"/>
              <a:buChar char="•"/>
            </a:pPr>
            <a:endParaRPr lang="en-AU" sz="2800" b="1" dirty="0"/>
          </a:p>
        </p:txBody>
      </p:sp>
      <p:cxnSp>
        <p:nvCxnSpPr>
          <p:cNvPr id="6" name="Straight Connector 5"/>
          <p:cNvCxnSpPr/>
          <p:nvPr/>
        </p:nvCxnSpPr>
        <p:spPr>
          <a:xfrm>
            <a:off x="3059832" y="4221088"/>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9832" y="4797152"/>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95736" y="4725144"/>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94793" y="5589240"/>
            <a:ext cx="4968552" cy="523220"/>
          </a:xfrm>
          <a:prstGeom prst="rect">
            <a:avLst/>
          </a:prstGeom>
          <a:noFill/>
        </p:spPr>
        <p:txBody>
          <a:bodyPr wrap="square" rtlCol="0">
            <a:spAutoFit/>
          </a:bodyPr>
          <a:lstStyle/>
          <a:p>
            <a:r>
              <a:rPr lang="en-AU" sz="2800" b="1" dirty="0"/>
              <a:t>4-ethyl-2,2-dimethyloctane</a:t>
            </a:r>
          </a:p>
        </p:txBody>
      </p:sp>
      <p:cxnSp>
        <p:nvCxnSpPr>
          <p:cNvPr id="8" name="Straight Connector 7"/>
          <p:cNvCxnSpPr/>
          <p:nvPr/>
        </p:nvCxnSpPr>
        <p:spPr>
          <a:xfrm>
            <a:off x="2207568" y="5301208"/>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32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3717032"/>
          </a:xfrm>
        </p:spPr>
        <p:txBody>
          <a:bodyPr>
            <a:normAutofit/>
          </a:bodyPr>
          <a:lstStyle/>
          <a:p>
            <a:pPr marL="457200" indent="-457200">
              <a:buFont typeface="Arial" panose="020B0604020202020204" pitchFamily="34" charset="0"/>
              <a:buChar char="•"/>
            </a:pPr>
            <a:r>
              <a:rPr lang="en-AU" sz="2800" b="1" dirty="0">
                <a:solidFill>
                  <a:srgbClr val="002060"/>
                </a:solidFill>
              </a:rPr>
              <a:t>If there are substituted halogens the same rules for naming apply as for alkyl groups but the following names are used:</a:t>
            </a:r>
          </a:p>
          <a:p>
            <a:endParaRPr lang="en-AU" sz="2800" b="1" dirty="0"/>
          </a:p>
          <a:p>
            <a:endParaRPr lang="en-AU" sz="2800" b="1" dirty="0"/>
          </a:p>
          <a:p>
            <a:r>
              <a:rPr lang="en-AU" sz="2800" b="1" dirty="0" err="1"/>
              <a:t>Eg</a:t>
            </a:r>
            <a:r>
              <a:rPr lang="en-AU" sz="2800" b="1" dirty="0"/>
              <a:t>                    </a:t>
            </a:r>
          </a:p>
          <a:p>
            <a:pPr marL="457200" indent="-457200">
              <a:buFont typeface="Arial" panose="020B0604020202020204" pitchFamily="34" charset="0"/>
              <a:buChar char="•"/>
            </a:pPr>
            <a:endParaRPr lang="en-AU" sz="2800" b="1" dirty="0"/>
          </a:p>
        </p:txBody>
      </p:sp>
      <p:graphicFrame>
        <p:nvGraphicFramePr>
          <p:cNvPr id="3" name="Table 2"/>
          <p:cNvGraphicFramePr>
            <a:graphicFrameLocks noGrp="1"/>
          </p:cNvGraphicFramePr>
          <p:nvPr>
            <p:extLst>
              <p:ext uri="{D42A27DB-BD31-4B8C-83A1-F6EECF244321}">
                <p14:modId xmlns:p14="http://schemas.microsoft.com/office/powerpoint/2010/main" val="1484820851"/>
              </p:ext>
            </p:extLst>
          </p:nvPr>
        </p:nvGraphicFramePr>
        <p:xfrm>
          <a:off x="251518" y="1412776"/>
          <a:ext cx="8568955" cy="1036320"/>
        </p:xfrm>
        <a:graphic>
          <a:graphicData uri="http://schemas.openxmlformats.org/drawingml/2006/table">
            <a:tbl>
              <a:tblPr firstRow="1" bandRow="1">
                <a:tableStyleId>{5C22544A-7EE6-4342-B048-85BDC9FD1C3A}</a:tableStyleId>
              </a:tblPr>
              <a:tblGrid>
                <a:gridCol w="1713791">
                  <a:extLst>
                    <a:ext uri="{9D8B030D-6E8A-4147-A177-3AD203B41FA5}">
                      <a16:colId xmlns:a16="http://schemas.microsoft.com/office/drawing/2014/main" val="20000"/>
                    </a:ext>
                  </a:extLst>
                </a:gridCol>
                <a:gridCol w="1713791">
                  <a:extLst>
                    <a:ext uri="{9D8B030D-6E8A-4147-A177-3AD203B41FA5}">
                      <a16:colId xmlns:a16="http://schemas.microsoft.com/office/drawing/2014/main" val="20001"/>
                    </a:ext>
                  </a:extLst>
                </a:gridCol>
                <a:gridCol w="1713791">
                  <a:extLst>
                    <a:ext uri="{9D8B030D-6E8A-4147-A177-3AD203B41FA5}">
                      <a16:colId xmlns:a16="http://schemas.microsoft.com/office/drawing/2014/main" val="20002"/>
                    </a:ext>
                  </a:extLst>
                </a:gridCol>
                <a:gridCol w="1713791">
                  <a:extLst>
                    <a:ext uri="{9D8B030D-6E8A-4147-A177-3AD203B41FA5}">
                      <a16:colId xmlns:a16="http://schemas.microsoft.com/office/drawing/2014/main" val="20003"/>
                    </a:ext>
                  </a:extLst>
                </a:gridCol>
                <a:gridCol w="1713791">
                  <a:extLst>
                    <a:ext uri="{9D8B030D-6E8A-4147-A177-3AD203B41FA5}">
                      <a16:colId xmlns:a16="http://schemas.microsoft.com/office/drawing/2014/main" val="20004"/>
                    </a:ext>
                  </a:extLst>
                </a:gridCol>
              </a:tblGrid>
              <a:tr h="370840">
                <a:tc>
                  <a:txBody>
                    <a:bodyPr/>
                    <a:lstStyle/>
                    <a:p>
                      <a:r>
                        <a:rPr lang="en-AU" sz="2800" dirty="0"/>
                        <a:t>Halogen</a:t>
                      </a:r>
                    </a:p>
                  </a:txBody>
                  <a:tcPr/>
                </a:tc>
                <a:tc>
                  <a:txBody>
                    <a:bodyPr/>
                    <a:lstStyle/>
                    <a:p>
                      <a:pPr algn="ctr"/>
                      <a:r>
                        <a:rPr lang="en-AU" sz="2800" dirty="0"/>
                        <a:t>F</a:t>
                      </a:r>
                    </a:p>
                  </a:txBody>
                  <a:tcPr/>
                </a:tc>
                <a:tc>
                  <a:txBody>
                    <a:bodyPr/>
                    <a:lstStyle/>
                    <a:p>
                      <a:pPr algn="ctr"/>
                      <a:r>
                        <a:rPr lang="en-AU" sz="2800" dirty="0"/>
                        <a:t>Cl</a:t>
                      </a:r>
                    </a:p>
                  </a:txBody>
                  <a:tcPr/>
                </a:tc>
                <a:tc>
                  <a:txBody>
                    <a:bodyPr/>
                    <a:lstStyle/>
                    <a:p>
                      <a:pPr algn="ctr"/>
                      <a:r>
                        <a:rPr lang="en-AU" sz="2800" dirty="0"/>
                        <a:t>Br</a:t>
                      </a:r>
                    </a:p>
                  </a:txBody>
                  <a:tcPr/>
                </a:tc>
                <a:tc>
                  <a:txBody>
                    <a:bodyPr/>
                    <a:lstStyle/>
                    <a:p>
                      <a:pPr algn="ctr"/>
                      <a:r>
                        <a:rPr lang="en-AU" sz="2800" dirty="0"/>
                        <a:t>I</a:t>
                      </a:r>
                    </a:p>
                  </a:txBody>
                  <a:tcPr/>
                </a:tc>
                <a:extLst>
                  <a:ext uri="{0D108BD9-81ED-4DB2-BD59-A6C34878D82A}">
                    <a16:rowId xmlns:a16="http://schemas.microsoft.com/office/drawing/2014/main" val="10000"/>
                  </a:ext>
                </a:extLst>
              </a:tr>
              <a:tr h="370840">
                <a:tc>
                  <a:txBody>
                    <a:bodyPr/>
                    <a:lstStyle/>
                    <a:p>
                      <a:r>
                        <a:rPr lang="en-AU" sz="2800" dirty="0"/>
                        <a:t>Name</a:t>
                      </a:r>
                    </a:p>
                  </a:txBody>
                  <a:tcPr/>
                </a:tc>
                <a:tc>
                  <a:txBody>
                    <a:bodyPr/>
                    <a:lstStyle/>
                    <a:p>
                      <a:pPr algn="ctr"/>
                      <a:r>
                        <a:rPr lang="en-AU" sz="2800" dirty="0"/>
                        <a:t>fluoro-</a:t>
                      </a:r>
                    </a:p>
                  </a:txBody>
                  <a:tcPr/>
                </a:tc>
                <a:tc>
                  <a:txBody>
                    <a:bodyPr/>
                    <a:lstStyle/>
                    <a:p>
                      <a:pPr algn="ctr"/>
                      <a:r>
                        <a:rPr lang="en-AU" sz="2800" dirty="0" err="1"/>
                        <a:t>chloro</a:t>
                      </a:r>
                      <a:r>
                        <a:rPr lang="en-AU" sz="2800" dirty="0"/>
                        <a:t>-</a:t>
                      </a:r>
                    </a:p>
                  </a:txBody>
                  <a:tcPr/>
                </a:tc>
                <a:tc>
                  <a:txBody>
                    <a:bodyPr/>
                    <a:lstStyle/>
                    <a:p>
                      <a:pPr algn="ctr"/>
                      <a:r>
                        <a:rPr lang="en-AU" sz="2800" dirty="0" err="1"/>
                        <a:t>bromo</a:t>
                      </a:r>
                      <a:r>
                        <a:rPr lang="en-AU" sz="2800" dirty="0"/>
                        <a:t>-</a:t>
                      </a:r>
                    </a:p>
                  </a:txBody>
                  <a:tcPr/>
                </a:tc>
                <a:tc>
                  <a:txBody>
                    <a:bodyPr/>
                    <a:lstStyle/>
                    <a:p>
                      <a:pPr algn="ctr"/>
                      <a:r>
                        <a:rPr lang="en-AU" sz="2800" dirty="0" err="1"/>
                        <a:t>iodo</a:t>
                      </a:r>
                      <a:r>
                        <a:rPr lang="en-AU" sz="2800" dirty="0"/>
                        <a:t>-</a:t>
                      </a:r>
                    </a:p>
                  </a:txBody>
                  <a:tcPr/>
                </a:tc>
                <a:extLst>
                  <a:ext uri="{0D108BD9-81ED-4DB2-BD59-A6C34878D82A}">
                    <a16:rowId xmlns:a16="http://schemas.microsoft.com/office/drawing/2014/main" val="10001"/>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108" y="2636912"/>
            <a:ext cx="4006284" cy="18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028384" y="4163514"/>
            <a:ext cx="1169616" cy="276999"/>
          </a:xfrm>
          <a:prstGeom prst="rect">
            <a:avLst/>
          </a:prstGeom>
          <a:noFill/>
        </p:spPr>
        <p:txBody>
          <a:bodyPr wrap="none" rtlCol="0">
            <a:spAutoFit/>
          </a:bodyPr>
          <a:lstStyle/>
          <a:p>
            <a:r>
              <a:rPr lang="en-US" sz="1200" dirty="0"/>
              <a:t>(Tristian 2012)</a:t>
            </a:r>
            <a:endParaRPr lang="en-AU" sz="1200" dirty="0"/>
          </a:p>
        </p:txBody>
      </p:sp>
      <p:sp>
        <p:nvSpPr>
          <p:cNvPr id="11" name="TextBox 10"/>
          <p:cNvSpPr txBox="1"/>
          <p:nvPr/>
        </p:nvSpPr>
        <p:spPr>
          <a:xfrm>
            <a:off x="4580744" y="4437112"/>
            <a:ext cx="4383744" cy="523220"/>
          </a:xfrm>
          <a:prstGeom prst="rect">
            <a:avLst/>
          </a:prstGeom>
          <a:noFill/>
        </p:spPr>
        <p:txBody>
          <a:bodyPr wrap="square" rtlCol="0">
            <a:spAutoFit/>
          </a:bodyPr>
          <a:lstStyle/>
          <a:p>
            <a:r>
              <a:rPr lang="en-AU" sz="2800" b="1" dirty="0"/>
              <a:t>2-chloro-3-fluorobutane</a:t>
            </a:r>
          </a:p>
        </p:txBody>
      </p:sp>
      <p:pic>
        <p:nvPicPr>
          <p:cNvPr id="1028" name="Picture 4" descr="http://2012books.lardbucket.org/books/introduction-to-chemistry-general-organic-and-biological/section_15/45cc4c81e1ac9a9f282365224a472488.jpg"/>
          <p:cNvPicPr>
            <a:picLocks noChangeAspect="1" noChangeArrowheads="1"/>
          </p:cNvPicPr>
          <p:nvPr/>
        </p:nvPicPr>
        <p:blipFill rotWithShape="1">
          <a:blip r:embed="rId3">
            <a:extLst>
              <a:ext uri="{28A0092B-C50C-407E-A947-70E740481C1C}">
                <a14:useLocalDpi xmlns:a14="http://schemas.microsoft.com/office/drawing/2010/main" val="0"/>
              </a:ext>
            </a:extLst>
          </a:blip>
          <a:srcRect l="37351" r="37438" b="7322"/>
          <a:stretch/>
        </p:blipFill>
        <p:spPr bwMode="auto">
          <a:xfrm>
            <a:off x="323528" y="2959678"/>
            <a:ext cx="3599542" cy="17390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826320" y="4736177"/>
            <a:ext cx="1204176" cy="276999"/>
          </a:xfrm>
          <a:prstGeom prst="rect">
            <a:avLst/>
          </a:prstGeom>
          <a:noFill/>
        </p:spPr>
        <p:txBody>
          <a:bodyPr wrap="none" rtlCol="0">
            <a:spAutoFit/>
          </a:bodyPr>
          <a:lstStyle/>
          <a:p>
            <a:r>
              <a:rPr lang="en-US" sz="1200" dirty="0"/>
              <a:t>(Schmitz 2012)</a:t>
            </a:r>
            <a:endParaRPr lang="en-AU" sz="1200" dirty="0"/>
          </a:p>
        </p:txBody>
      </p:sp>
      <p:sp>
        <p:nvSpPr>
          <p:cNvPr id="14" name="TextBox 13"/>
          <p:cNvSpPr txBox="1"/>
          <p:nvPr/>
        </p:nvSpPr>
        <p:spPr>
          <a:xfrm>
            <a:off x="509649" y="4994012"/>
            <a:ext cx="3054239" cy="523220"/>
          </a:xfrm>
          <a:prstGeom prst="rect">
            <a:avLst/>
          </a:prstGeom>
          <a:noFill/>
        </p:spPr>
        <p:txBody>
          <a:bodyPr wrap="square" rtlCol="0">
            <a:spAutoFit/>
          </a:bodyPr>
          <a:lstStyle/>
          <a:p>
            <a:r>
              <a:rPr lang="en-AU" sz="2800" b="1" dirty="0"/>
              <a:t>2-bromopentane</a:t>
            </a:r>
          </a:p>
        </p:txBody>
      </p:sp>
    </p:spTree>
    <p:extLst>
      <p:ext uri="{BB962C8B-B14F-4D97-AF65-F5344CB8AC3E}">
        <p14:creationId xmlns:p14="http://schemas.microsoft.com/office/powerpoint/2010/main" val="222804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barn(inVertical)">
                                      <p:cBhvr>
                                        <p:cTn id="22" dur="500"/>
                                        <p:tgtEl>
                                          <p:spTgt spid="10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arn(inVertic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p:bldP spid="11"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237312"/>
          </a:xfrm>
        </p:spPr>
        <p:txBody>
          <a:bodyPr>
            <a:normAutofit/>
          </a:bodyPr>
          <a:lstStyle/>
          <a:p>
            <a:pPr marL="457200" indent="-457200">
              <a:buFont typeface="Arial" panose="020B0604020202020204" pitchFamily="34" charset="0"/>
              <a:buChar char="•"/>
            </a:pPr>
            <a:r>
              <a:rPr lang="en-AU" sz="2800" b="1" dirty="0">
                <a:solidFill>
                  <a:srgbClr val="002060"/>
                </a:solidFill>
              </a:rPr>
              <a:t>If there are substituted halogens and alkyl groups the halogens are written first (although numbering is still according to lowest positions). If it is a tie between a halogen and an alkyl group the halogen gets the lowest number. If it is a tie between two halogens, the first alphabetically gets the lowest number.</a:t>
            </a:r>
          </a:p>
          <a:p>
            <a:r>
              <a:rPr lang="en-AU" sz="2800" b="1" dirty="0" err="1"/>
              <a:t>Eg</a:t>
            </a:r>
            <a:r>
              <a:rPr lang="en-AU" sz="2800" b="1" dirty="0"/>
              <a:t>        </a:t>
            </a:r>
            <a:r>
              <a:rPr lang="en-AU" sz="2400" b="1" dirty="0">
                <a:latin typeface="Comic Sans MS"/>
              </a:rPr>
              <a:t>I                                 </a:t>
            </a:r>
            <a:r>
              <a:rPr lang="en-AU" sz="2800" b="1" dirty="0">
                <a:latin typeface="+mj-lt"/>
              </a:rPr>
              <a:t> Br     CH</a:t>
            </a:r>
            <a:r>
              <a:rPr lang="en-AU" sz="2800" b="1" baseline="-25000" dirty="0">
                <a:latin typeface="+mj-lt"/>
              </a:rPr>
              <a:t>3</a:t>
            </a:r>
            <a:r>
              <a:rPr lang="en-AU" sz="2800" b="1" dirty="0">
                <a:latin typeface="+mj-lt"/>
              </a:rPr>
              <a:t>    Cl</a:t>
            </a:r>
            <a:endParaRPr lang="en-AU" sz="2800" b="1" baseline="-25000" dirty="0">
              <a:latin typeface="+mj-lt"/>
            </a:endParaRPr>
          </a:p>
          <a:p>
            <a:r>
              <a:rPr lang="en-AU" sz="2800" b="1" dirty="0"/>
              <a:t>CH</a:t>
            </a:r>
            <a:r>
              <a:rPr lang="en-AU" sz="2800" b="1" baseline="-25000" dirty="0"/>
              <a:t>3</a:t>
            </a:r>
            <a:r>
              <a:rPr lang="en-AU" sz="2800" b="1" dirty="0"/>
              <a:t>CH</a:t>
            </a:r>
            <a:r>
              <a:rPr lang="en-AU" sz="2800" b="1" baseline="-25000" dirty="0"/>
              <a:t>2</a:t>
            </a:r>
            <a:r>
              <a:rPr lang="en-AU" sz="2800" b="1" dirty="0"/>
              <a:t>CHCHCH</a:t>
            </a:r>
            <a:r>
              <a:rPr lang="en-AU" sz="2800" b="1" baseline="-25000" dirty="0"/>
              <a:t>3</a:t>
            </a:r>
            <a:r>
              <a:rPr lang="en-AU" sz="2800" b="1" dirty="0"/>
              <a:t>                        CH</a:t>
            </a:r>
            <a:r>
              <a:rPr lang="en-AU" sz="2800" b="1" baseline="-25000" dirty="0"/>
              <a:t>3</a:t>
            </a:r>
            <a:r>
              <a:rPr lang="en-AU" sz="2800" b="1" dirty="0"/>
              <a:t>CCH</a:t>
            </a:r>
            <a:r>
              <a:rPr lang="en-AU" sz="2800" b="1" baseline="-25000" dirty="0"/>
              <a:t>2</a:t>
            </a:r>
            <a:r>
              <a:rPr lang="en-AU" sz="2800" b="1" dirty="0"/>
              <a:t>CHCH</a:t>
            </a:r>
            <a:r>
              <a:rPr lang="en-AU" sz="2800" b="1" baseline="-25000" dirty="0"/>
              <a:t>2</a:t>
            </a:r>
            <a:r>
              <a:rPr lang="en-AU" sz="2800" b="1" dirty="0"/>
              <a:t>CCH</a:t>
            </a:r>
            <a:r>
              <a:rPr lang="en-AU" sz="2800" b="1" baseline="-25000" dirty="0"/>
              <a:t>3</a:t>
            </a:r>
          </a:p>
          <a:p>
            <a:r>
              <a:rPr lang="en-AU" sz="2800" b="1" dirty="0"/>
              <a:t>                CH</a:t>
            </a:r>
            <a:r>
              <a:rPr lang="en-AU" sz="2800" b="1" baseline="-25000" dirty="0"/>
              <a:t>3                                                  </a:t>
            </a:r>
            <a:r>
              <a:rPr lang="en-AU" sz="2800" b="1" dirty="0"/>
              <a:t>Br               CH</a:t>
            </a:r>
            <a:r>
              <a:rPr lang="en-AU" sz="2800" b="1" baseline="-25000" dirty="0"/>
              <a:t>3</a:t>
            </a:r>
          </a:p>
        </p:txBody>
      </p:sp>
      <p:cxnSp>
        <p:nvCxnSpPr>
          <p:cNvPr id="7" name="Straight Connector 6"/>
          <p:cNvCxnSpPr/>
          <p:nvPr/>
        </p:nvCxnSpPr>
        <p:spPr>
          <a:xfrm>
            <a:off x="1403648" y="350100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79945" y="4077072"/>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84168" y="350100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07704" y="4044815"/>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8264" y="350100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56376" y="350100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56376" y="4077072"/>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96" y="4725144"/>
            <a:ext cx="4680520" cy="523220"/>
          </a:xfrm>
          <a:prstGeom prst="rect">
            <a:avLst/>
          </a:prstGeom>
          <a:noFill/>
        </p:spPr>
        <p:txBody>
          <a:bodyPr wrap="square" rtlCol="0">
            <a:spAutoFit/>
          </a:bodyPr>
          <a:lstStyle/>
          <a:p>
            <a:r>
              <a:rPr lang="en-AU" sz="2800" b="1" dirty="0"/>
              <a:t>3-iodo-2-methyl-pentane</a:t>
            </a:r>
          </a:p>
        </p:txBody>
      </p:sp>
      <p:sp>
        <p:nvSpPr>
          <p:cNvPr id="23" name="TextBox 22"/>
          <p:cNvSpPr txBox="1"/>
          <p:nvPr/>
        </p:nvSpPr>
        <p:spPr>
          <a:xfrm>
            <a:off x="1623490" y="5245855"/>
            <a:ext cx="7485014" cy="523220"/>
          </a:xfrm>
          <a:prstGeom prst="rect">
            <a:avLst/>
          </a:prstGeom>
          <a:noFill/>
        </p:spPr>
        <p:txBody>
          <a:bodyPr wrap="square" rtlCol="0">
            <a:spAutoFit/>
          </a:bodyPr>
          <a:lstStyle/>
          <a:p>
            <a:r>
              <a:rPr lang="en-AU" sz="2800" b="1" dirty="0"/>
              <a:t>2,2-dibromo-6-chloro-4,6-dimethylheptane</a:t>
            </a:r>
          </a:p>
        </p:txBody>
      </p:sp>
    </p:spTree>
    <p:extLst>
      <p:ext uri="{BB962C8B-B14F-4D97-AF65-F5344CB8AC3E}">
        <p14:creationId xmlns:p14="http://schemas.microsoft.com/office/powerpoint/2010/main" val="243062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arn(inVertical)">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1"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268761"/>
            <a:ext cx="9144000" cy="2304256"/>
          </a:xfrm>
        </p:spPr>
        <p:txBody>
          <a:bodyPr>
            <a:normAutofit/>
          </a:bodyPr>
          <a:lstStyle/>
          <a:p>
            <a:pPr marL="342900" indent="-342900">
              <a:buFont typeface="Arial" panose="020B0604020202020204" pitchFamily="34" charset="0"/>
              <a:buChar char="•"/>
            </a:pPr>
            <a:r>
              <a:rPr lang="en-AU" sz="2800" b="1" dirty="0"/>
              <a:t>Isomers are compounds with the same molecular formula but different structural formula. Alkanes can display structural isomerism.</a:t>
            </a:r>
          </a:p>
          <a:p>
            <a:r>
              <a:rPr lang="en-AU" sz="2800" b="1" dirty="0" err="1"/>
              <a:t>Eg</a:t>
            </a:r>
            <a:r>
              <a:rPr lang="en-AU" sz="2800" b="1" dirty="0"/>
              <a:t> C</a:t>
            </a:r>
            <a:r>
              <a:rPr lang="en-AU" sz="2800" b="1" baseline="-25000" dirty="0"/>
              <a:t>6</a:t>
            </a:r>
            <a:r>
              <a:rPr lang="en-AU" sz="2800" b="1" dirty="0"/>
              <a:t>H</a:t>
            </a:r>
            <a:r>
              <a:rPr lang="en-AU" sz="2800" b="1" baseline="-25000" dirty="0"/>
              <a:t>14</a:t>
            </a:r>
            <a:r>
              <a:rPr lang="en-AU" sz="2800" b="1" dirty="0"/>
              <a:t> has the following isomers.</a:t>
            </a:r>
          </a:p>
        </p:txBody>
      </p:sp>
      <p:sp>
        <p:nvSpPr>
          <p:cNvPr id="3" name="Title 2"/>
          <p:cNvSpPr>
            <a:spLocks noGrp="1"/>
          </p:cNvSpPr>
          <p:nvPr>
            <p:ph type="ctrTitle"/>
          </p:nvPr>
        </p:nvSpPr>
        <p:spPr>
          <a:xfrm>
            <a:off x="755576" y="1"/>
            <a:ext cx="7714859" cy="1124744"/>
          </a:xfrm>
        </p:spPr>
        <p:txBody>
          <a:bodyPr/>
          <a:lstStyle/>
          <a:p>
            <a:pPr marL="182880" indent="0" algn="ctr">
              <a:buNone/>
            </a:pPr>
            <a:r>
              <a:rPr lang="en-AU" dirty="0"/>
              <a:t>Alkane Isomerism</a:t>
            </a:r>
          </a:p>
        </p:txBody>
      </p:sp>
      <p:pic>
        <p:nvPicPr>
          <p:cNvPr id="1028" name="Picture 4" descr="http://www.meritnation.com/img/shared/userimages/mn_images/image/1(83).png"/>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0000"/>
                    </a14:imgEffect>
                  </a14:imgLayer>
                </a14:imgProps>
              </a:ext>
              <a:ext uri="{28A0092B-C50C-407E-A947-70E740481C1C}">
                <a14:useLocalDpi xmlns:a14="http://schemas.microsoft.com/office/drawing/2010/main" val="0"/>
              </a:ext>
            </a:extLst>
          </a:blip>
          <a:srcRect b="44614"/>
          <a:stretch/>
        </p:blipFill>
        <p:spPr bwMode="auto">
          <a:xfrm>
            <a:off x="179512" y="3166200"/>
            <a:ext cx="4392488" cy="39451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meritnation.com/img/shared/userimages/mn_images/image/1(83).png"/>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rcRect t="52814" r="35560"/>
          <a:stretch/>
        </p:blipFill>
        <p:spPr bwMode="auto">
          <a:xfrm>
            <a:off x="5652120" y="2996952"/>
            <a:ext cx="2830488" cy="33610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60561" y="6453336"/>
            <a:ext cx="922047" cy="276999"/>
          </a:xfrm>
          <a:prstGeom prst="rect">
            <a:avLst/>
          </a:prstGeom>
          <a:noFill/>
        </p:spPr>
        <p:txBody>
          <a:bodyPr wrap="none" rtlCol="0">
            <a:spAutoFit/>
          </a:bodyPr>
          <a:lstStyle/>
          <a:p>
            <a:r>
              <a:rPr lang="en-US" sz="1200" dirty="0"/>
              <a:t>(</a:t>
            </a:r>
            <a:r>
              <a:rPr lang="en-US" sz="1200" dirty="0" err="1"/>
              <a:t>Dua</a:t>
            </a:r>
            <a:r>
              <a:rPr lang="en-US" sz="1200" dirty="0"/>
              <a:t> 2011)</a:t>
            </a:r>
            <a:endParaRPr lang="en-AU" sz="1200" dirty="0"/>
          </a:p>
        </p:txBody>
      </p:sp>
    </p:spTree>
    <p:extLst>
      <p:ext uri="{BB962C8B-B14F-4D97-AF65-F5344CB8AC3E}">
        <p14:creationId xmlns:p14="http://schemas.microsoft.com/office/powerpoint/2010/main" val="34742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arn(inVertic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96752"/>
            <a:ext cx="9144000" cy="5661247"/>
          </a:xfrm>
        </p:spPr>
        <p:txBody>
          <a:bodyPr>
            <a:normAutofit/>
          </a:bodyPr>
          <a:lstStyle/>
          <a:p>
            <a:pPr marL="457200" indent="-457200">
              <a:buFont typeface="Arial" panose="020B0604020202020204" pitchFamily="34" charset="0"/>
              <a:buChar char="•"/>
            </a:pPr>
            <a:r>
              <a:rPr lang="en-AU" sz="2800" b="1" dirty="0"/>
              <a:t>Saturated (</a:t>
            </a:r>
            <a:r>
              <a:rPr lang="en-AU" sz="2800" b="1" dirty="0" err="1"/>
              <a:t>ie</a:t>
            </a:r>
            <a:r>
              <a:rPr lang="en-AU" sz="2800" b="1" dirty="0"/>
              <a:t> only single bonds between atoms) ring structures.</a:t>
            </a:r>
          </a:p>
          <a:p>
            <a:pPr marL="457200" indent="-457200">
              <a:buFont typeface="Arial" panose="020B0604020202020204" pitchFamily="34" charset="0"/>
              <a:buChar char="•"/>
            </a:pPr>
            <a:r>
              <a:rPr lang="en-AU" sz="2800" b="1" dirty="0"/>
              <a:t>General formula is C</a:t>
            </a:r>
            <a:r>
              <a:rPr lang="en-AU" sz="2800" b="1" baseline="-25000" dirty="0"/>
              <a:t>n</a:t>
            </a:r>
            <a:r>
              <a:rPr lang="en-AU" sz="2800" b="1" dirty="0"/>
              <a:t>H</a:t>
            </a:r>
            <a:r>
              <a:rPr lang="en-AU" sz="2800" b="1" baseline="-25000" dirty="0"/>
              <a:t>2n</a:t>
            </a:r>
            <a:r>
              <a:rPr lang="en-AU" sz="2800" b="1" dirty="0"/>
              <a:t>.</a:t>
            </a:r>
          </a:p>
          <a:p>
            <a:pPr marL="457200" indent="-457200">
              <a:buFont typeface="Arial" panose="020B0604020202020204" pitchFamily="34" charset="0"/>
              <a:buChar char="•"/>
            </a:pPr>
            <a:r>
              <a:rPr lang="en-AU" sz="2800" b="1" dirty="0"/>
              <a:t>Part of a homologous series, each differing by CH</a:t>
            </a:r>
            <a:r>
              <a:rPr lang="en-AU" sz="2800" b="1" baseline="-25000" dirty="0"/>
              <a:t>2</a:t>
            </a:r>
            <a:r>
              <a:rPr lang="en-AU" sz="2800" b="1" dirty="0"/>
              <a:t>.</a:t>
            </a:r>
          </a:p>
          <a:p>
            <a:endParaRPr lang="en-AU" sz="2800" b="1" dirty="0"/>
          </a:p>
          <a:p>
            <a:r>
              <a:rPr lang="en-AU" sz="2800" b="1" dirty="0">
                <a:solidFill>
                  <a:schemeClr val="accent6">
                    <a:lumMod val="50000"/>
                  </a:schemeClr>
                </a:solidFill>
              </a:rPr>
              <a:t>Nomenclature (Naming)</a:t>
            </a:r>
          </a:p>
          <a:p>
            <a:pPr marL="457200" indent="-457200">
              <a:buFont typeface="Arial" panose="020B0604020202020204" pitchFamily="34" charset="0"/>
              <a:buChar char="•"/>
            </a:pPr>
            <a:r>
              <a:rPr lang="en-AU" sz="2800" b="1" dirty="0">
                <a:solidFill>
                  <a:schemeClr val="tx2">
                    <a:lumMod val="75000"/>
                  </a:schemeClr>
                </a:solidFill>
              </a:rPr>
              <a:t>Add the prefix </a:t>
            </a:r>
            <a:r>
              <a:rPr lang="en-AU" sz="2800" b="1" dirty="0" err="1">
                <a:solidFill>
                  <a:schemeClr val="tx2">
                    <a:lumMod val="75000"/>
                  </a:schemeClr>
                </a:solidFill>
              </a:rPr>
              <a:t>cyclo</a:t>
            </a:r>
            <a:r>
              <a:rPr lang="en-AU" sz="2800" b="1" dirty="0">
                <a:solidFill>
                  <a:schemeClr val="tx2">
                    <a:lumMod val="75000"/>
                  </a:schemeClr>
                </a:solidFill>
              </a:rPr>
              <a:t>- to the stem name.</a:t>
            </a:r>
          </a:p>
          <a:p>
            <a:r>
              <a:rPr lang="en-AU" sz="2800" b="1" dirty="0" err="1">
                <a:solidFill>
                  <a:schemeClr val="tx2">
                    <a:lumMod val="75000"/>
                  </a:schemeClr>
                </a:solidFill>
              </a:rPr>
              <a:t>Eg</a:t>
            </a:r>
            <a:r>
              <a:rPr lang="en-AU" sz="2800" b="1" dirty="0">
                <a:solidFill>
                  <a:schemeClr val="tx2">
                    <a:lumMod val="75000"/>
                  </a:schemeClr>
                </a:solidFill>
              </a:rPr>
              <a:t> </a:t>
            </a:r>
            <a:r>
              <a:rPr lang="en-AU" sz="2800" b="1" dirty="0" err="1">
                <a:solidFill>
                  <a:schemeClr val="tx2">
                    <a:lumMod val="75000"/>
                  </a:schemeClr>
                </a:solidFill>
              </a:rPr>
              <a:t>cyclobutane</a:t>
            </a:r>
            <a:r>
              <a:rPr lang="en-AU" sz="2800" b="1" dirty="0">
                <a:solidFill>
                  <a:schemeClr val="tx2">
                    <a:lumMod val="75000"/>
                  </a:schemeClr>
                </a:solidFill>
              </a:rPr>
              <a:t>, </a:t>
            </a:r>
            <a:r>
              <a:rPr lang="en-AU" sz="2800" b="1" dirty="0" err="1">
                <a:solidFill>
                  <a:schemeClr val="tx2">
                    <a:lumMod val="75000"/>
                  </a:schemeClr>
                </a:solidFill>
              </a:rPr>
              <a:t>cyclodecane</a:t>
            </a:r>
            <a:r>
              <a:rPr lang="en-AU" sz="2800" b="1" dirty="0">
                <a:solidFill>
                  <a:schemeClr val="tx2">
                    <a:lumMod val="75000"/>
                  </a:schemeClr>
                </a:solidFill>
              </a:rPr>
              <a:t>, </a:t>
            </a:r>
            <a:r>
              <a:rPr lang="en-AU" sz="2800" b="1" dirty="0" err="1">
                <a:solidFill>
                  <a:schemeClr val="tx2">
                    <a:lumMod val="75000"/>
                  </a:schemeClr>
                </a:solidFill>
              </a:rPr>
              <a:t>etc</a:t>
            </a:r>
            <a:endParaRPr lang="en-AU" sz="2800" b="1" dirty="0">
              <a:solidFill>
                <a:schemeClr val="tx2">
                  <a:lumMod val="75000"/>
                </a:schemeClr>
              </a:solidFill>
            </a:endParaRPr>
          </a:p>
          <a:p>
            <a:endParaRPr lang="en-AU" sz="2800" dirty="0"/>
          </a:p>
        </p:txBody>
      </p:sp>
      <p:sp>
        <p:nvSpPr>
          <p:cNvPr id="3" name="Title 2"/>
          <p:cNvSpPr>
            <a:spLocks noGrp="1"/>
          </p:cNvSpPr>
          <p:nvPr>
            <p:ph type="ctrTitle"/>
          </p:nvPr>
        </p:nvSpPr>
        <p:spPr>
          <a:xfrm>
            <a:off x="2339752" y="0"/>
            <a:ext cx="4618515" cy="1793167"/>
          </a:xfrm>
        </p:spPr>
        <p:txBody>
          <a:bodyPr/>
          <a:lstStyle/>
          <a:p>
            <a:pPr marL="182880" indent="0" algn="ctr">
              <a:buNone/>
            </a:pPr>
            <a:r>
              <a:rPr lang="en-AU" dirty="0"/>
              <a:t>Cycloalkanes</a:t>
            </a:r>
          </a:p>
        </p:txBody>
      </p:sp>
    </p:spTree>
    <p:extLst>
      <p:ext uri="{BB962C8B-B14F-4D97-AF65-F5344CB8AC3E}">
        <p14:creationId xmlns:p14="http://schemas.microsoft.com/office/powerpoint/2010/main" val="18060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
            <a:ext cx="9144000" cy="5877271"/>
          </a:xfrm>
        </p:spPr>
        <p:txBody>
          <a:bodyPr>
            <a:normAutofit/>
          </a:bodyPr>
          <a:lstStyle/>
          <a:p>
            <a:pPr marL="457200" indent="-457200">
              <a:buFont typeface="Arial" panose="020B0604020202020204" pitchFamily="34" charset="0"/>
              <a:buChar char="•"/>
            </a:pPr>
            <a:r>
              <a:rPr lang="en-AU" sz="2800" b="1" dirty="0"/>
              <a:t>Note the shorthand way of drawing cycloalkanes. </a:t>
            </a:r>
            <a:r>
              <a:rPr lang="en-AU" sz="2800" b="1" dirty="0" err="1"/>
              <a:t>Eg</a:t>
            </a:r>
            <a:r>
              <a:rPr lang="en-AU" sz="2800" b="1" dirty="0"/>
              <a:t> </a:t>
            </a:r>
          </a:p>
          <a:p>
            <a:endParaRPr lang="en-AU" sz="2800" b="1" dirty="0"/>
          </a:p>
          <a:p>
            <a:endParaRPr lang="en-AU" sz="2800" b="1" dirty="0"/>
          </a:p>
          <a:p>
            <a:endParaRPr lang="en-AU" sz="2800" b="1" dirty="0"/>
          </a:p>
          <a:p>
            <a:endParaRPr lang="en-AU" sz="2800" b="1" dirty="0"/>
          </a:p>
          <a:p>
            <a:endParaRPr lang="en-AU" sz="2800" b="1" dirty="0"/>
          </a:p>
          <a:p>
            <a:endParaRPr lang="en-AU" sz="2800" b="1" dirty="0"/>
          </a:p>
          <a:p>
            <a:pPr marL="457200" indent="-457200">
              <a:buFont typeface="Arial" panose="020B0604020202020204" pitchFamily="34" charset="0"/>
              <a:buChar char="•"/>
            </a:pPr>
            <a:r>
              <a:rPr lang="en-AU" sz="2800" b="1" dirty="0">
                <a:solidFill>
                  <a:schemeClr val="accent6">
                    <a:lumMod val="50000"/>
                  </a:schemeClr>
                </a:solidFill>
              </a:rPr>
              <a:t>Be careful as most questions ask you to show all atoms, for which this form is </a:t>
            </a:r>
            <a:r>
              <a:rPr lang="en-AU" sz="2800" b="1" u="sng" dirty="0">
                <a:solidFill>
                  <a:srgbClr val="FF0000"/>
                </a:solidFill>
              </a:rPr>
              <a:t>not</a:t>
            </a:r>
            <a:r>
              <a:rPr lang="en-AU" sz="2800" b="1" dirty="0">
                <a:solidFill>
                  <a:schemeClr val="accent6">
                    <a:lumMod val="50000"/>
                  </a:schemeClr>
                </a:solidFill>
              </a:rPr>
              <a:t> </a:t>
            </a:r>
            <a:r>
              <a:rPr lang="en-AU" sz="2800" b="1" u="sng" dirty="0">
                <a:solidFill>
                  <a:srgbClr val="FF0000"/>
                </a:solidFill>
              </a:rPr>
              <a:t>acceptable</a:t>
            </a:r>
            <a:r>
              <a:rPr lang="en-AU" sz="2800" b="1" dirty="0">
                <a:solidFill>
                  <a:schemeClr val="accent6">
                    <a:lumMod val="50000"/>
                  </a:schemeClr>
                </a:solidFill>
              </a:rPr>
              <a:t>!</a:t>
            </a:r>
          </a:p>
        </p:txBody>
      </p:sp>
      <p:sp>
        <p:nvSpPr>
          <p:cNvPr id="5" name="TextBox 4"/>
          <p:cNvSpPr txBox="1"/>
          <p:nvPr/>
        </p:nvSpPr>
        <p:spPr>
          <a:xfrm>
            <a:off x="2470873" y="2992583"/>
            <a:ext cx="2040943" cy="276999"/>
          </a:xfrm>
          <a:prstGeom prst="rect">
            <a:avLst/>
          </a:prstGeom>
          <a:noFill/>
        </p:spPr>
        <p:txBody>
          <a:bodyPr wrap="none" rtlCol="0">
            <a:spAutoFit/>
          </a:bodyPr>
          <a:lstStyle/>
          <a:p>
            <a:r>
              <a:rPr lang="en-US" sz="1200" dirty="0"/>
              <a:t>(Mysolutionguru.com 2013)</a:t>
            </a:r>
            <a:endParaRPr lang="en-AU" sz="12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9556" r="17392" b="36617"/>
          <a:stretch/>
        </p:blipFill>
        <p:spPr bwMode="auto">
          <a:xfrm>
            <a:off x="827584" y="1124744"/>
            <a:ext cx="3121278" cy="1855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descr="http://wtt-pro.nist.gov/wtt-pro/image.png?cmp=chlorocyclohex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600" y="1340768"/>
            <a:ext cx="2780808" cy="21460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25704" y="3528300"/>
            <a:ext cx="1175322" cy="276999"/>
          </a:xfrm>
          <a:prstGeom prst="rect">
            <a:avLst/>
          </a:prstGeom>
          <a:noFill/>
        </p:spPr>
        <p:txBody>
          <a:bodyPr wrap="none" rtlCol="0">
            <a:spAutoFit/>
          </a:bodyPr>
          <a:lstStyle/>
          <a:p>
            <a:r>
              <a:rPr lang="en-US" sz="1200" dirty="0"/>
              <a:t>(</a:t>
            </a:r>
            <a:r>
              <a:rPr lang="en-US" sz="1200" dirty="0" err="1"/>
              <a:t>Frenkel</a:t>
            </a:r>
            <a:r>
              <a:rPr lang="en-US" sz="1200" dirty="0"/>
              <a:t> 2012)</a:t>
            </a:r>
            <a:endParaRPr lang="en-AU" sz="1200" dirty="0"/>
          </a:p>
        </p:txBody>
      </p:sp>
    </p:spTree>
    <p:extLst>
      <p:ext uri="{BB962C8B-B14F-4D97-AF65-F5344CB8AC3E}">
        <p14:creationId xmlns:p14="http://schemas.microsoft.com/office/powerpoint/2010/main" val="39183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pPr marL="457200" indent="-457200">
              <a:buFont typeface="Arial" panose="020B0604020202020204" pitchFamily="34" charset="0"/>
              <a:buChar char="•"/>
            </a:pPr>
            <a:r>
              <a:rPr lang="en-AU" sz="2800" b="1" dirty="0"/>
              <a:t>If there is only one substituted group, no numbering is required.</a:t>
            </a:r>
          </a:p>
          <a:p>
            <a:r>
              <a:rPr lang="en-AU" sz="2800" b="1" dirty="0" err="1"/>
              <a:t>Eg</a:t>
            </a:r>
            <a:r>
              <a:rPr lang="en-AU" sz="2800" b="1" dirty="0"/>
              <a:t> </a:t>
            </a:r>
          </a:p>
          <a:p>
            <a:endParaRPr lang="en-AU" sz="2800" b="1" dirty="0"/>
          </a:p>
          <a:p>
            <a:endParaRPr lang="en-AU" sz="2800" b="1" dirty="0"/>
          </a:p>
          <a:p>
            <a:endParaRPr lang="en-AU" sz="2800" b="1" dirty="0"/>
          </a:p>
          <a:p>
            <a:endParaRPr lang="en-AU" sz="2800" b="1" dirty="0"/>
          </a:p>
          <a:p>
            <a:pPr marL="457200" indent="-457200">
              <a:buFont typeface="Arial" panose="020B0604020202020204" pitchFamily="34" charset="0"/>
              <a:buChar char="•"/>
            </a:pPr>
            <a:r>
              <a:rPr lang="en-AU" sz="2800" b="1" dirty="0"/>
              <a:t>If there are more than one substituted group, numbering is required (follow alkane numbering rules).</a:t>
            </a:r>
            <a:endParaRPr lang="en-AU"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92" r="10433" b="23969"/>
          <a:stretch/>
        </p:blipFill>
        <p:spPr bwMode="auto">
          <a:xfrm>
            <a:off x="983673" y="908720"/>
            <a:ext cx="2507672" cy="1867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470873" y="2780928"/>
            <a:ext cx="2040943" cy="276999"/>
          </a:xfrm>
          <a:prstGeom prst="rect">
            <a:avLst/>
          </a:prstGeom>
          <a:noFill/>
        </p:spPr>
        <p:txBody>
          <a:bodyPr wrap="none" rtlCol="0">
            <a:spAutoFit/>
          </a:bodyPr>
          <a:lstStyle/>
          <a:p>
            <a:r>
              <a:rPr lang="en-US" sz="1200" dirty="0"/>
              <a:t>(Mysolutionguru.com 2013)</a:t>
            </a:r>
            <a:endParaRPr lang="en-AU" sz="1200" dirty="0"/>
          </a:p>
        </p:txBody>
      </p:sp>
      <p:sp>
        <p:nvSpPr>
          <p:cNvPr id="6" name="TextBox 5"/>
          <p:cNvSpPr txBox="1"/>
          <p:nvPr/>
        </p:nvSpPr>
        <p:spPr>
          <a:xfrm>
            <a:off x="668937" y="3068960"/>
            <a:ext cx="3603872" cy="523220"/>
          </a:xfrm>
          <a:prstGeom prst="rect">
            <a:avLst/>
          </a:prstGeom>
          <a:noFill/>
        </p:spPr>
        <p:txBody>
          <a:bodyPr wrap="none" rtlCol="0">
            <a:spAutoFit/>
          </a:bodyPr>
          <a:lstStyle/>
          <a:p>
            <a:r>
              <a:rPr lang="en-AU" sz="2800" b="1" dirty="0" err="1"/>
              <a:t>methylcyclopentane</a:t>
            </a:r>
            <a:endParaRPr lang="en-AU" sz="28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620688"/>
            <a:ext cx="23812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824527" y="2564904"/>
            <a:ext cx="2329484" cy="276999"/>
          </a:xfrm>
          <a:prstGeom prst="rect">
            <a:avLst/>
          </a:prstGeom>
          <a:noFill/>
        </p:spPr>
        <p:txBody>
          <a:bodyPr wrap="none" rtlCol="0">
            <a:spAutoFit/>
          </a:bodyPr>
          <a:lstStyle/>
          <a:p>
            <a:r>
              <a:rPr lang="en-US" sz="1200" dirty="0"/>
              <a:t>(</a:t>
            </a:r>
            <a:r>
              <a:rPr lang="en-US" sz="1200" dirty="0" err="1"/>
              <a:t>Neogen</a:t>
            </a:r>
            <a:r>
              <a:rPr lang="en-US" sz="1200" dirty="0"/>
              <a:t> Chemicals Limited </a:t>
            </a:r>
            <a:r>
              <a:rPr lang="en-US" sz="1200" dirty="0" err="1"/>
              <a:t>nd</a:t>
            </a:r>
            <a:r>
              <a:rPr lang="en-US" sz="1200" dirty="0"/>
              <a:t>)</a:t>
            </a:r>
            <a:endParaRPr lang="en-AU" sz="1200" dirty="0"/>
          </a:p>
        </p:txBody>
      </p:sp>
      <p:sp>
        <p:nvSpPr>
          <p:cNvPr id="10" name="TextBox 9"/>
          <p:cNvSpPr txBox="1"/>
          <p:nvPr/>
        </p:nvSpPr>
        <p:spPr>
          <a:xfrm>
            <a:off x="5122199" y="2924944"/>
            <a:ext cx="3347391" cy="523220"/>
          </a:xfrm>
          <a:prstGeom prst="rect">
            <a:avLst/>
          </a:prstGeom>
          <a:noFill/>
        </p:spPr>
        <p:txBody>
          <a:bodyPr wrap="none" rtlCol="0">
            <a:spAutoFit/>
          </a:bodyPr>
          <a:lstStyle/>
          <a:p>
            <a:r>
              <a:rPr lang="en-AU" sz="2800" b="1" dirty="0" err="1"/>
              <a:t>chlorocyclohexane</a:t>
            </a:r>
            <a:endParaRPr lang="en-AU" sz="2800" b="1" dirty="0"/>
          </a:p>
        </p:txBody>
      </p:sp>
      <p:pic>
        <p:nvPicPr>
          <p:cNvPr id="3074" name="Picture 2" descr="http://www.docbrown.info/page15/Image133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743" y="4797153"/>
            <a:ext cx="3278617" cy="206084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756724" y="6536377"/>
            <a:ext cx="1423788" cy="276999"/>
          </a:xfrm>
          <a:prstGeom prst="rect">
            <a:avLst/>
          </a:prstGeom>
          <a:noFill/>
        </p:spPr>
        <p:txBody>
          <a:bodyPr wrap="none" rtlCol="0">
            <a:spAutoFit/>
          </a:bodyPr>
          <a:lstStyle/>
          <a:p>
            <a:r>
              <a:rPr lang="en-US" sz="1200" dirty="0"/>
              <a:t>(pixshark.com </a:t>
            </a:r>
            <a:r>
              <a:rPr lang="en-US" sz="1200" dirty="0" err="1"/>
              <a:t>nd</a:t>
            </a:r>
            <a:r>
              <a:rPr lang="en-US" sz="1200" dirty="0"/>
              <a:t>)</a:t>
            </a:r>
            <a:endParaRPr lang="en-AU" sz="1200" dirty="0"/>
          </a:p>
        </p:txBody>
      </p:sp>
      <p:sp>
        <p:nvSpPr>
          <p:cNvPr id="12" name="TextBox 11"/>
          <p:cNvSpPr txBox="1"/>
          <p:nvPr/>
        </p:nvSpPr>
        <p:spPr>
          <a:xfrm>
            <a:off x="48132" y="6146140"/>
            <a:ext cx="4451860" cy="523220"/>
          </a:xfrm>
          <a:prstGeom prst="rect">
            <a:avLst/>
          </a:prstGeom>
          <a:noFill/>
        </p:spPr>
        <p:txBody>
          <a:bodyPr wrap="none" rtlCol="0">
            <a:spAutoFit/>
          </a:bodyPr>
          <a:lstStyle/>
          <a:p>
            <a:r>
              <a:rPr lang="en-AU" sz="2800" b="1" dirty="0"/>
              <a:t>1,4-dimethylcyclohexane</a:t>
            </a:r>
          </a:p>
        </p:txBody>
      </p:sp>
    </p:spTree>
    <p:extLst>
      <p:ext uri="{BB962C8B-B14F-4D97-AF65-F5344CB8AC3E}">
        <p14:creationId xmlns:p14="http://schemas.microsoft.com/office/powerpoint/2010/main" val="22416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barn(inVertical)">
                                      <p:cBhvr>
                                        <p:cTn id="32" dur="500"/>
                                        <p:tgtEl>
                                          <p:spTgt spid="102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barn(inVertical)">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barn(inVertical)">
                                      <p:cBhvr>
                                        <p:cTn id="47" dur="500"/>
                                        <p:tgtEl>
                                          <p:spTgt spid="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074"/>
                                        </p:tgtEl>
                                        <p:attrNameLst>
                                          <p:attrName>style.visibility</p:attrName>
                                        </p:attrNameLst>
                                      </p:cBhvr>
                                      <p:to>
                                        <p:strVal val="visible"/>
                                      </p:to>
                                    </p:set>
                                    <p:animEffect transition="in" filter="barn(inVertical)">
                                      <p:cBhvr>
                                        <p:cTn id="52" dur="500"/>
                                        <p:tgtEl>
                                          <p:spTgt spid="307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arn(inVertic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2">
                                            <p:txEl>
                                              <p:pRg st="0" end="0"/>
                                            </p:txEl>
                                          </p:spTgt>
                                        </p:tgtEl>
                                        <p:attrNameLst>
                                          <p:attrName>style.visibility</p:attrName>
                                        </p:attrNameLst>
                                      </p:cBhvr>
                                      <p:to>
                                        <p:strVal val="visible"/>
                                      </p:to>
                                    </p:set>
                                    <p:animEffect transition="in" filter="barn(inVertical)">
                                      <p:cBhvr>
                                        <p:cTn id="6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uiExpand="1"/>
      <p:bldP spid="9" grpId="0" uiExpand="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24744"/>
            <a:ext cx="9144000" cy="5733256"/>
          </a:xfrm>
        </p:spPr>
        <p:txBody>
          <a:bodyPr>
            <a:normAutofit/>
          </a:bodyPr>
          <a:lstStyle/>
          <a:p>
            <a:pPr marL="457200" indent="-457200">
              <a:buFont typeface="Arial" panose="020B0604020202020204" pitchFamily="34" charset="0"/>
              <a:buChar char="•"/>
            </a:pPr>
            <a:r>
              <a:rPr lang="en-AU" sz="2800" b="1" dirty="0"/>
              <a:t>Unsaturated as they contain at least one  double bond between carbon atoms.</a:t>
            </a:r>
          </a:p>
          <a:p>
            <a:pPr marL="457200" indent="-457200">
              <a:buFont typeface="Arial" panose="020B0604020202020204" pitchFamily="34" charset="0"/>
              <a:buChar char="•"/>
            </a:pPr>
            <a:r>
              <a:rPr lang="en-AU" sz="2800" b="1" dirty="0"/>
              <a:t>General formula is C</a:t>
            </a:r>
            <a:r>
              <a:rPr lang="en-AU" sz="2800" b="1" baseline="-25000" dirty="0"/>
              <a:t>n</a:t>
            </a:r>
            <a:r>
              <a:rPr lang="en-AU" sz="2800" b="1" dirty="0"/>
              <a:t>H</a:t>
            </a:r>
            <a:r>
              <a:rPr lang="en-AU" sz="2800" b="1" baseline="-25000" dirty="0"/>
              <a:t>2n</a:t>
            </a:r>
            <a:r>
              <a:rPr lang="en-AU" sz="2800" b="1" dirty="0"/>
              <a:t>.</a:t>
            </a:r>
          </a:p>
          <a:p>
            <a:pPr marL="457200" indent="-457200">
              <a:buFont typeface="Arial" panose="020B0604020202020204" pitchFamily="34" charset="0"/>
              <a:buChar char="•"/>
            </a:pPr>
            <a:r>
              <a:rPr lang="en-AU" sz="2800" b="1" dirty="0"/>
              <a:t>Part of a homologous series, each differing by CH</a:t>
            </a:r>
            <a:r>
              <a:rPr lang="en-AU" sz="2800" b="1" baseline="-25000" dirty="0"/>
              <a:t>2</a:t>
            </a:r>
            <a:r>
              <a:rPr lang="en-AU" sz="2800" b="1" dirty="0"/>
              <a:t>.</a:t>
            </a:r>
          </a:p>
          <a:p>
            <a:endParaRPr lang="en-AU" sz="2800" b="1" dirty="0"/>
          </a:p>
          <a:p>
            <a:r>
              <a:rPr lang="en-AU" sz="2800" b="1" dirty="0">
                <a:solidFill>
                  <a:schemeClr val="accent6">
                    <a:lumMod val="50000"/>
                  </a:schemeClr>
                </a:solidFill>
              </a:rPr>
              <a:t>Nomenclature (Naming)</a:t>
            </a:r>
          </a:p>
          <a:p>
            <a:pPr marL="457200" indent="-457200">
              <a:buFont typeface="Arial" panose="020B0604020202020204" pitchFamily="34" charset="0"/>
              <a:buChar char="•"/>
            </a:pPr>
            <a:r>
              <a:rPr lang="en-AU" sz="2800" b="1" dirty="0">
                <a:solidFill>
                  <a:schemeClr val="tx2">
                    <a:lumMod val="75000"/>
                  </a:schemeClr>
                </a:solidFill>
              </a:rPr>
              <a:t>Count the longest continuous carbon chain that </a:t>
            </a:r>
            <a:r>
              <a:rPr lang="en-AU" sz="2800" b="1" u="sng" dirty="0">
                <a:solidFill>
                  <a:schemeClr val="tx2">
                    <a:lumMod val="75000"/>
                  </a:schemeClr>
                </a:solidFill>
              </a:rPr>
              <a:t>contains the double bond</a:t>
            </a:r>
            <a:r>
              <a:rPr lang="en-AU" sz="2800" b="1" dirty="0">
                <a:solidFill>
                  <a:schemeClr val="tx2">
                    <a:lumMod val="75000"/>
                  </a:schemeClr>
                </a:solidFill>
              </a:rPr>
              <a:t> and use the stem name based on this.</a:t>
            </a:r>
          </a:p>
        </p:txBody>
      </p:sp>
      <p:sp>
        <p:nvSpPr>
          <p:cNvPr id="3" name="Title 2"/>
          <p:cNvSpPr>
            <a:spLocks noGrp="1"/>
          </p:cNvSpPr>
          <p:nvPr>
            <p:ph type="ctrTitle"/>
          </p:nvPr>
        </p:nvSpPr>
        <p:spPr>
          <a:xfrm>
            <a:off x="2843808" y="0"/>
            <a:ext cx="3106347" cy="1016790"/>
          </a:xfrm>
        </p:spPr>
        <p:txBody>
          <a:bodyPr/>
          <a:lstStyle/>
          <a:p>
            <a:pPr marL="182880" indent="0">
              <a:buNone/>
            </a:pPr>
            <a:r>
              <a:rPr lang="en-AU" dirty="0"/>
              <a:t>Alkenes</a:t>
            </a:r>
          </a:p>
        </p:txBody>
      </p:sp>
    </p:spTree>
    <p:extLst>
      <p:ext uri="{BB962C8B-B14F-4D97-AF65-F5344CB8AC3E}">
        <p14:creationId xmlns:p14="http://schemas.microsoft.com/office/powerpoint/2010/main" val="37175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5013176"/>
          </a:xfrm>
        </p:spPr>
        <p:txBody>
          <a:bodyPr>
            <a:normAutofit/>
          </a:bodyPr>
          <a:lstStyle/>
          <a:p>
            <a:pPr marL="457200" indent="-457200">
              <a:buFont typeface="Arial" panose="020B0604020202020204" pitchFamily="34" charset="0"/>
              <a:buChar char="•"/>
            </a:pPr>
            <a:r>
              <a:rPr lang="en-AU" sz="2800" b="1" dirty="0"/>
              <a:t>For alkenes, use the suffix –</a:t>
            </a:r>
            <a:r>
              <a:rPr lang="en-AU" sz="2800" b="1" dirty="0" err="1"/>
              <a:t>ene</a:t>
            </a:r>
            <a:r>
              <a:rPr lang="en-AU" sz="2800" b="1" dirty="0"/>
              <a:t>.</a:t>
            </a:r>
          </a:p>
          <a:p>
            <a:r>
              <a:rPr lang="en-AU" sz="2800" b="1" dirty="0" err="1"/>
              <a:t>Eg</a:t>
            </a:r>
            <a:r>
              <a:rPr lang="en-AU" sz="2800" b="1" dirty="0"/>
              <a:t>      </a:t>
            </a:r>
            <a:endParaRPr lang="en-AU" sz="2800" b="1" baseline="-25000" dirty="0"/>
          </a:p>
          <a:p>
            <a:r>
              <a:rPr lang="en-AU" sz="2800" b="1" baseline="-25000" dirty="0"/>
              <a:t>       </a:t>
            </a:r>
          </a:p>
          <a:p>
            <a:endParaRPr lang="en-AU" sz="2800" b="1" baseline="-25000" dirty="0"/>
          </a:p>
          <a:p>
            <a:r>
              <a:rPr lang="en-AU" sz="2800" b="1" baseline="-25000" dirty="0"/>
              <a:t> </a:t>
            </a:r>
          </a:p>
          <a:p>
            <a:pPr>
              <a:lnSpc>
                <a:spcPts val="1500"/>
              </a:lnSpc>
            </a:pPr>
            <a:endParaRPr lang="en-AU" sz="2800" b="1" baseline="-25000" dirty="0"/>
          </a:p>
          <a:p>
            <a:pPr>
              <a:lnSpc>
                <a:spcPts val="1500"/>
              </a:lnSpc>
            </a:pPr>
            <a:endParaRPr lang="en-AU" sz="2800" b="1" baseline="-25000" dirty="0"/>
          </a:p>
          <a:p>
            <a:pPr>
              <a:lnSpc>
                <a:spcPts val="1500"/>
              </a:lnSpc>
            </a:pPr>
            <a:endParaRPr lang="en-AU" sz="2800" b="1" baseline="-25000" dirty="0"/>
          </a:p>
          <a:p>
            <a:pPr>
              <a:lnSpc>
                <a:spcPts val="1500"/>
              </a:lnSpc>
            </a:pPr>
            <a:endParaRPr lang="en-AU" sz="2800" b="1" baseline="-25000" dirty="0"/>
          </a:p>
          <a:p>
            <a:pPr marL="457200" indent="-457200">
              <a:buFont typeface="Arial" panose="020B0604020202020204" pitchFamily="34" charset="0"/>
              <a:buChar char="•"/>
            </a:pPr>
            <a:r>
              <a:rPr lang="en-AU" sz="2800" b="1" dirty="0">
                <a:solidFill>
                  <a:schemeClr val="tx2">
                    <a:lumMod val="50000"/>
                  </a:schemeClr>
                </a:solidFill>
              </a:rPr>
              <a:t>A number in front is used to show the position of the double bond.</a:t>
            </a:r>
          </a:p>
          <a:p>
            <a:r>
              <a:rPr lang="en-AU" sz="2800" b="1" dirty="0" err="1">
                <a:solidFill>
                  <a:schemeClr val="tx2">
                    <a:lumMod val="50000"/>
                  </a:schemeClr>
                </a:solidFill>
              </a:rPr>
              <a:t>Eg</a:t>
            </a:r>
            <a:endParaRPr lang="en-AU" sz="2800" b="1" dirty="0">
              <a:solidFill>
                <a:schemeClr val="tx2">
                  <a:lumMod val="50000"/>
                </a:schemeClr>
              </a:solidFill>
            </a:endParaRPr>
          </a:p>
          <a:p>
            <a:endParaRPr lang="en-AU" sz="2800" b="1" dirty="0"/>
          </a:p>
          <a:p>
            <a:endParaRPr lang="en-AU" sz="2800" b="1" dirty="0"/>
          </a:p>
        </p:txBody>
      </p:sp>
      <p:sp>
        <p:nvSpPr>
          <p:cNvPr id="6" name="TextBox 5"/>
          <p:cNvSpPr txBox="1"/>
          <p:nvPr/>
        </p:nvSpPr>
        <p:spPr>
          <a:xfrm>
            <a:off x="1403648" y="2145581"/>
            <a:ext cx="1656184" cy="523220"/>
          </a:xfrm>
          <a:prstGeom prst="rect">
            <a:avLst/>
          </a:prstGeom>
          <a:noFill/>
        </p:spPr>
        <p:txBody>
          <a:bodyPr wrap="square" rtlCol="0">
            <a:spAutoFit/>
          </a:bodyPr>
          <a:lstStyle/>
          <a:p>
            <a:r>
              <a:rPr lang="en-AU" sz="2800" b="1" dirty="0" err="1"/>
              <a:t>ethene</a:t>
            </a:r>
            <a:endParaRPr lang="en-AU" sz="2800" b="1" dirty="0"/>
          </a:p>
        </p:txBody>
      </p:sp>
      <p:pic>
        <p:nvPicPr>
          <p:cNvPr id="4098" name="Picture 2" descr="http://upload.wikimedia.org/wikipedia/commons/thumb/8/8d/Ethene-2D-flat.png/643px-Ethene-2D-fl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651708"/>
            <a:ext cx="1324475" cy="12359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28123" y="1850340"/>
            <a:ext cx="1694695" cy="276999"/>
          </a:xfrm>
          <a:prstGeom prst="rect">
            <a:avLst/>
          </a:prstGeom>
          <a:noFill/>
        </p:spPr>
        <p:txBody>
          <a:bodyPr wrap="none" rtlCol="0">
            <a:spAutoFit/>
          </a:bodyPr>
          <a:lstStyle/>
          <a:p>
            <a:r>
              <a:rPr lang="en-US" sz="1200" dirty="0"/>
              <a:t>(Benjah-bmm27 2006)</a:t>
            </a:r>
            <a:endParaRPr lang="en-AU" sz="12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727908"/>
            <a:ext cx="26003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076056" y="2183302"/>
            <a:ext cx="3997826" cy="276999"/>
          </a:xfrm>
          <a:prstGeom prst="rect">
            <a:avLst/>
          </a:prstGeom>
          <a:noFill/>
        </p:spPr>
        <p:txBody>
          <a:bodyPr wrap="none" rtlCol="0">
            <a:spAutoFit/>
          </a:bodyPr>
          <a:lstStyle/>
          <a:p>
            <a:r>
              <a:rPr lang="en-US" sz="1200" dirty="0"/>
              <a:t>(CIEC Promoting Science at the University of York 2014)</a:t>
            </a:r>
            <a:endParaRPr lang="en-AU" sz="1200" dirty="0"/>
          </a:p>
        </p:txBody>
      </p:sp>
      <p:sp>
        <p:nvSpPr>
          <p:cNvPr id="11" name="TextBox 10"/>
          <p:cNvSpPr txBox="1"/>
          <p:nvPr/>
        </p:nvSpPr>
        <p:spPr>
          <a:xfrm>
            <a:off x="5548126" y="2652459"/>
            <a:ext cx="1656184" cy="523220"/>
          </a:xfrm>
          <a:prstGeom prst="rect">
            <a:avLst/>
          </a:prstGeom>
          <a:noFill/>
        </p:spPr>
        <p:txBody>
          <a:bodyPr wrap="square" rtlCol="0">
            <a:spAutoFit/>
          </a:bodyPr>
          <a:lstStyle/>
          <a:p>
            <a:r>
              <a:rPr lang="en-AU" sz="2800" b="1" dirty="0"/>
              <a:t>propene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509120"/>
            <a:ext cx="2562830"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131840" y="6314092"/>
            <a:ext cx="1127232" cy="276999"/>
          </a:xfrm>
          <a:prstGeom prst="rect">
            <a:avLst/>
          </a:prstGeom>
          <a:noFill/>
        </p:spPr>
        <p:txBody>
          <a:bodyPr wrap="none" rtlCol="0">
            <a:spAutoFit/>
          </a:bodyPr>
          <a:lstStyle/>
          <a:p>
            <a:r>
              <a:rPr lang="en-US" sz="1200" dirty="0"/>
              <a:t>(France 2014)</a:t>
            </a:r>
            <a:endParaRPr lang="en-AU" sz="1200" dirty="0"/>
          </a:p>
        </p:txBody>
      </p:sp>
      <p:sp>
        <p:nvSpPr>
          <p:cNvPr id="13" name="TextBox 12"/>
          <p:cNvSpPr txBox="1"/>
          <p:nvPr/>
        </p:nvSpPr>
        <p:spPr>
          <a:xfrm>
            <a:off x="3131840" y="5777244"/>
            <a:ext cx="2268252" cy="523220"/>
          </a:xfrm>
          <a:prstGeom prst="rect">
            <a:avLst/>
          </a:prstGeom>
          <a:noFill/>
        </p:spPr>
        <p:txBody>
          <a:bodyPr wrap="square" rtlCol="0">
            <a:spAutoFit/>
          </a:bodyPr>
          <a:lstStyle/>
          <a:p>
            <a:r>
              <a:rPr lang="en-AU" sz="2800" b="1" dirty="0"/>
              <a:t>pent-2-ene</a:t>
            </a: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3609" r="32470"/>
          <a:stretch/>
        </p:blipFill>
        <p:spPr bwMode="auto">
          <a:xfrm>
            <a:off x="5400092" y="4265262"/>
            <a:ext cx="3636404" cy="1773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968969" y="6086612"/>
            <a:ext cx="1051891" cy="276999"/>
          </a:xfrm>
          <a:prstGeom prst="rect">
            <a:avLst/>
          </a:prstGeom>
          <a:noFill/>
        </p:spPr>
        <p:txBody>
          <a:bodyPr wrap="none" rtlCol="0">
            <a:spAutoFit/>
          </a:bodyPr>
          <a:lstStyle/>
          <a:p>
            <a:r>
              <a:rPr lang="en-US" sz="1200" dirty="0"/>
              <a:t>(Schmitz </a:t>
            </a:r>
            <a:r>
              <a:rPr lang="en-US" sz="1200" dirty="0" err="1"/>
              <a:t>nd</a:t>
            </a:r>
            <a:r>
              <a:rPr lang="en-US" sz="1200" dirty="0"/>
              <a:t>)</a:t>
            </a:r>
            <a:endParaRPr lang="en-AU" sz="1200" dirty="0"/>
          </a:p>
        </p:txBody>
      </p:sp>
      <p:sp>
        <p:nvSpPr>
          <p:cNvPr id="15" name="TextBox 14"/>
          <p:cNvSpPr txBox="1"/>
          <p:nvPr/>
        </p:nvSpPr>
        <p:spPr>
          <a:xfrm>
            <a:off x="5218402" y="6102001"/>
            <a:ext cx="2233917" cy="523220"/>
          </a:xfrm>
          <a:prstGeom prst="rect">
            <a:avLst/>
          </a:prstGeom>
          <a:noFill/>
        </p:spPr>
        <p:txBody>
          <a:bodyPr wrap="square" rtlCol="0">
            <a:spAutoFit/>
          </a:bodyPr>
          <a:lstStyle/>
          <a:p>
            <a:r>
              <a:rPr lang="en-AU" sz="2800" b="1" dirty="0"/>
              <a:t>hex-3-ene</a:t>
            </a:r>
          </a:p>
        </p:txBody>
      </p:sp>
    </p:spTree>
    <p:extLst>
      <p:ext uri="{BB962C8B-B14F-4D97-AF65-F5344CB8AC3E}">
        <p14:creationId xmlns:p14="http://schemas.microsoft.com/office/powerpoint/2010/main" val="245349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barn(inVertical)">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099"/>
                                        </p:tgtEl>
                                        <p:attrNameLst>
                                          <p:attrName>style.visibility</p:attrName>
                                        </p:attrNameLst>
                                      </p:cBhvr>
                                      <p:to>
                                        <p:strVal val="visible"/>
                                      </p:to>
                                    </p:set>
                                    <p:animEffect transition="in" filter="barn(inVertical)">
                                      <p:cBhvr>
                                        <p:cTn id="32" dur="500"/>
                                        <p:tgtEl>
                                          <p:spTgt spid="409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barn(inVertical)">
                                      <p:cBhvr>
                                        <p:cTn id="57" dur="5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arn(inVertic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027"/>
                                        </p:tgtEl>
                                        <p:attrNameLst>
                                          <p:attrName>style.visibility</p:attrName>
                                        </p:attrNameLst>
                                      </p:cBhvr>
                                      <p:to>
                                        <p:strVal val="visible"/>
                                      </p:to>
                                    </p:set>
                                    <p:animEffect transition="in" filter="barn(inVertical)">
                                      <p:cBhvr>
                                        <p:cTn id="72" dur="500"/>
                                        <p:tgtEl>
                                          <p:spTgt spid="102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inVertic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arn(inVertical)">
                                      <p:cBhvr>
                                        <p:cTn id="8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uiExpand="1"/>
      <p:bldP spid="8"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4869160"/>
          </a:xfrm>
        </p:spPr>
        <p:txBody>
          <a:bodyPr>
            <a:normAutofit/>
          </a:bodyPr>
          <a:lstStyle/>
          <a:p>
            <a:pPr marL="457200" indent="-457200">
              <a:buFont typeface="Arial" panose="020B0604020202020204" pitchFamily="34" charset="0"/>
              <a:buChar char="•"/>
            </a:pPr>
            <a:r>
              <a:rPr lang="en-AU" sz="2800" b="1" dirty="0"/>
              <a:t>If there are substituted groups they are named following the same way as for alkanes but the double bond </a:t>
            </a:r>
            <a:r>
              <a:rPr lang="en-AU" sz="2800" b="1" u="sng" dirty="0"/>
              <a:t>always</a:t>
            </a:r>
            <a:r>
              <a:rPr lang="en-AU" sz="2800" b="1" dirty="0"/>
              <a:t> gets the lowest priority.</a:t>
            </a:r>
          </a:p>
          <a:p>
            <a:r>
              <a:rPr lang="en-AU" sz="2800" b="1" dirty="0" err="1"/>
              <a:t>Eg</a:t>
            </a:r>
            <a:r>
              <a:rPr lang="en-AU" sz="2800" b="1" dirty="0"/>
              <a:t>      </a:t>
            </a:r>
            <a:endParaRPr lang="en-AU" sz="2800" b="1" baseline="-25000" dirty="0"/>
          </a:p>
          <a:p>
            <a:r>
              <a:rPr lang="en-AU" sz="2800" b="1" baseline="-25000" dirty="0"/>
              <a:t>       </a:t>
            </a:r>
          </a:p>
          <a:p>
            <a:endParaRPr lang="en-AU" sz="2800" b="1" baseline="-25000" dirty="0"/>
          </a:p>
          <a:p>
            <a:endParaRPr lang="en-AU" sz="2800" b="1" dirty="0">
              <a:solidFill>
                <a:schemeClr val="tx2">
                  <a:lumMod val="50000"/>
                </a:schemeClr>
              </a:solidFill>
            </a:endParaRPr>
          </a:p>
          <a:p>
            <a:endParaRPr lang="en-AU" sz="2800" b="1" dirty="0"/>
          </a:p>
          <a:p>
            <a:endParaRPr lang="en-AU" sz="2800" b="1" dirty="0"/>
          </a:p>
          <a:p>
            <a:endParaRPr lang="en-AU" sz="2800" b="1" dirty="0"/>
          </a:p>
        </p:txBody>
      </p:sp>
      <p:sp>
        <p:nvSpPr>
          <p:cNvPr id="16" name="TextBox 15"/>
          <p:cNvSpPr txBox="1"/>
          <p:nvPr/>
        </p:nvSpPr>
        <p:spPr>
          <a:xfrm>
            <a:off x="3302118" y="4010580"/>
            <a:ext cx="1051891" cy="276999"/>
          </a:xfrm>
          <a:prstGeom prst="rect">
            <a:avLst/>
          </a:prstGeom>
          <a:noFill/>
        </p:spPr>
        <p:txBody>
          <a:bodyPr wrap="none" rtlCol="0">
            <a:spAutoFit/>
          </a:bodyPr>
          <a:lstStyle/>
          <a:p>
            <a:r>
              <a:rPr lang="en-US" sz="1200" dirty="0"/>
              <a:t>(Schmitz </a:t>
            </a:r>
            <a:r>
              <a:rPr lang="en-US" sz="1200" dirty="0" err="1"/>
              <a:t>nd</a:t>
            </a:r>
            <a:r>
              <a:rPr lang="en-US" sz="1200" dirty="0"/>
              <a:t>)</a:t>
            </a:r>
            <a:endParaRPr lang="en-AU" sz="1200" dirty="0"/>
          </a:p>
        </p:txBody>
      </p:sp>
      <p:sp>
        <p:nvSpPr>
          <p:cNvPr id="17" name="TextBox 16"/>
          <p:cNvSpPr txBox="1"/>
          <p:nvPr/>
        </p:nvSpPr>
        <p:spPr>
          <a:xfrm>
            <a:off x="-36512" y="4149080"/>
            <a:ext cx="3658732" cy="523220"/>
          </a:xfrm>
          <a:prstGeom prst="rect">
            <a:avLst/>
          </a:prstGeom>
          <a:noFill/>
        </p:spPr>
        <p:txBody>
          <a:bodyPr wrap="square" rtlCol="0">
            <a:spAutoFit/>
          </a:bodyPr>
          <a:lstStyle/>
          <a:p>
            <a:r>
              <a:rPr lang="en-AU" sz="2800" b="1" dirty="0"/>
              <a:t>3-methylpent-1-ene</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371" r="32603"/>
          <a:stretch/>
        </p:blipFill>
        <p:spPr bwMode="auto">
          <a:xfrm>
            <a:off x="35496" y="1916832"/>
            <a:ext cx="3266444" cy="2311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562299"/>
            <a:ext cx="3020938" cy="1510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569852" y="3090641"/>
            <a:ext cx="2426433" cy="276999"/>
          </a:xfrm>
          <a:prstGeom prst="rect">
            <a:avLst/>
          </a:prstGeom>
          <a:noFill/>
        </p:spPr>
        <p:txBody>
          <a:bodyPr wrap="none" rtlCol="0">
            <a:spAutoFit/>
          </a:bodyPr>
          <a:lstStyle/>
          <a:p>
            <a:r>
              <a:rPr lang="en-US" sz="1200" dirty="0"/>
              <a:t>(IFI Claims Patent Services 2012)</a:t>
            </a:r>
            <a:endParaRPr lang="en-AU" sz="1200" dirty="0"/>
          </a:p>
        </p:txBody>
      </p:sp>
      <p:sp>
        <p:nvSpPr>
          <p:cNvPr id="21" name="TextBox 20"/>
          <p:cNvSpPr txBox="1"/>
          <p:nvPr/>
        </p:nvSpPr>
        <p:spPr>
          <a:xfrm>
            <a:off x="3419872" y="3284984"/>
            <a:ext cx="5734556" cy="523220"/>
          </a:xfrm>
          <a:prstGeom prst="rect">
            <a:avLst/>
          </a:prstGeom>
          <a:noFill/>
        </p:spPr>
        <p:txBody>
          <a:bodyPr wrap="square" rtlCol="0">
            <a:spAutoFit/>
          </a:bodyPr>
          <a:lstStyle/>
          <a:p>
            <a:r>
              <a:rPr lang="en-AU" sz="2800" b="1" dirty="0"/>
              <a:t>1,1,1,4,4,4-hexafluorobut-2-ene</a:t>
            </a:r>
          </a:p>
        </p:txBody>
      </p:sp>
      <p:sp>
        <p:nvSpPr>
          <p:cNvPr id="3" name="TextBox 2"/>
          <p:cNvSpPr txBox="1"/>
          <p:nvPr/>
        </p:nvSpPr>
        <p:spPr>
          <a:xfrm>
            <a:off x="1" y="5157192"/>
            <a:ext cx="9144000" cy="1661993"/>
          </a:xfrm>
          <a:prstGeom prst="rect">
            <a:avLst/>
          </a:prstGeom>
          <a:noFill/>
        </p:spPr>
        <p:txBody>
          <a:bodyPr wrap="square" rtlCol="0">
            <a:spAutoFit/>
          </a:bodyPr>
          <a:lstStyle/>
          <a:p>
            <a:pPr marL="514350" indent="-514350">
              <a:buClr>
                <a:schemeClr val="accent6">
                  <a:lumMod val="75000"/>
                </a:schemeClr>
              </a:buClr>
              <a:buSzPct val="120000"/>
              <a:buFont typeface="Arial" panose="020B0604020202020204" pitchFamily="34" charset="0"/>
              <a:buChar char="•"/>
            </a:pPr>
            <a:r>
              <a:rPr lang="en-AU" sz="2800" b="1" dirty="0"/>
              <a:t>Note: When drawing alkenes always begin at the double bond and angle the remainder of the chain around this.</a:t>
            </a:r>
          </a:p>
          <a:p>
            <a:endParaRPr lang="en-AU" dirty="0"/>
          </a:p>
        </p:txBody>
      </p:sp>
    </p:spTree>
    <p:extLst>
      <p:ext uri="{BB962C8B-B14F-4D97-AF65-F5344CB8AC3E}">
        <p14:creationId xmlns:p14="http://schemas.microsoft.com/office/powerpoint/2010/main" val="35903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barn(inVertical)">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6" grpId="0"/>
      <p:bldP spid="17" grpId="0"/>
      <p:bldP spid="20" grpId="0"/>
      <p:bldP spid="21"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AU" sz="2800" b="1" dirty="0"/>
              <a:t>There are more known carbon based compounds than all the inorganic compounds because:</a:t>
            </a:r>
          </a:p>
          <a:p>
            <a:endParaRPr lang="en-AU" sz="2800" b="1" dirty="0"/>
          </a:p>
          <a:p>
            <a:pPr marL="457200" indent="-457200">
              <a:buFont typeface="Arial" panose="020B0604020202020204" pitchFamily="34" charset="0"/>
              <a:buChar char="•"/>
            </a:pPr>
            <a:r>
              <a:rPr lang="en-AU" sz="2800" b="1" dirty="0"/>
              <a:t>Carbon can bond with itself (self-catenate) in a chain.</a:t>
            </a:r>
          </a:p>
          <a:p>
            <a:pPr marL="457200" indent="-457200">
              <a:buFont typeface="Arial" panose="020B0604020202020204" pitchFamily="34" charset="0"/>
              <a:buChar char="•"/>
            </a:pPr>
            <a:r>
              <a:rPr lang="en-AU" sz="2800" b="1" dirty="0"/>
              <a:t>Carbon has four valence electrons which means it can form single, double and triple covalent bonds.</a:t>
            </a:r>
          </a:p>
          <a:p>
            <a:pPr marL="457200" indent="-457200">
              <a:buFont typeface="Arial" panose="020B0604020202020204" pitchFamily="34" charset="0"/>
              <a:buChar char="•"/>
            </a:pPr>
            <a:r>
              <a:rPr lang="en-AU" sz="2800" b="1" dirty="0"/>
              <a:t>The chains it forms remain stable even if they extend hundreds of carbons in length.</a:t>
            </a:r>
          </a:p>
          <a:p>
            <a:pPr marL="457200" indent="-457200">
              <a:buFont typeface="Arial" panose="020B0604020202020204" pitchFamily="34" charset="0"/>
              <a:buChar char="•"/>
            </a:pPr>
            <a:r>
              <a:rPr lang="en-AU" sz="2800" b="1" dirty="0"/>
              <a:t>They can form ring structures which are stable up to 30 atoms in length.</a:t>
            </a:r>
          </a:p>
          <a:p>
            <a:pPr marL="457200" indent="-457200">
              <a:buFont typeface="Arial" panose="020B0604020202020204" pitchFamily="34" charset="0"/>
              <a:buChar char="•"/>
            </a:pPr>
            <a:endParaRPr lang="en-AU" sz="2800" b="1" dirty="0"/>
          </a:p>
          <a:p>
            <a:pPr marL="457200" indent="-457200">
              <a:buFont typeface="Arial" panose="020B0604020202020204" pitchFamily="34" charset="0"/>
              <a:buChar char="•"/>
            </a:pPr>
            <a:endParaRPr lang="en-AU" sz="2800" b="1" dirty="0"/>
          </a:p>
          <a:p>
            <a:pPr marL="342900" indent="-342900">
              <a:buFont typeface="Arial" panose="020B0604020202020204" pitchFamily="34" charset="0"/>
              <a:buChar char="•"/>
            </a:pPr>
            <a:endParaRPr lang="en-AU" sz="2800" b="1" dirty="0"/>
          </a:p>
          <a:p>
            <a:pPr marL="342900" indent="-342900">
              <a:buFont typeface="Arial" panose="020B0604020202020204" pitchFamily="34" charset="0"/>
              <a:buChar char="•"/>
            </a:pPr>
            <a:endParaRPr lang="en-AU" sz="2800" b="1" dirty="0"/>
          </a:p>
        </p:txBody>
      </p:sp>
    </p:spTree>
    <p:extLst>
      <p:ext uri="{BB962C8B-B14F-4D97-AF65-F5344CB8AC3E}">
        <p14:creationId xmlns:p14="http://schemas.microsoft.com/office/powerpoint/2010/main" val="27487017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08720"/>
            <a:ext cx="9144000" cy="3456383"/>
          </a:xfrm>
        </p:spPr>
        <p:txBody>
          <a:bodyPr>
            <a:normAutofit/>
          </a:bodyPr>
          <a:lstStyle/>
          <a:p>
            <a:pPr marL="342900" indent="-342900">
              <a:buFont typeface="Arial" panose="020B0604020202020204" pitchFamily="34" charset="0"/>
              <a:buChar char="•"/>
            </a:pPr>
            <a:r>
              <a:rPr lang="en-AU" sz="2800" b="1" dirty="0"/>
              <a:t>Unlike single bonds which allow atoms to freely rotate, double bonds do not allow rotation. This gives rise to alkenes which have the same molecular and structural formula but different geometry. This is called geometric or </a:t>
            </a:r>
            <a:r>
              <a:rPr lang="en-AU" sz="2800" b="1" i="1" dirty="0"/>
              <a:t>cis/trans</a:t>
            </a:r>
            <a:r>
              <a:rPr lang="en-AU" sz="2800" b="1" dirty="0"/>
              <a:t> isomerism.  </a:t>
            </a:r>
          </a:p>
          <a:p>
            <a:r>
              <a:rPr lang="en-AU" sz="2800" b="1" dirty="0" err="1"/>
              <a:t>Eg</a:t>
            </a:r>
            <a:endParaRPr lang="en-AU" sz="2800" b="1" dirty="0"/>
          </a:p>
          <a:p>
            <a:endParaRPr lang="en-AU" sz="2800" b="1" dirty="0"/>
          </a:p>
        </p:txBody>
      </p:sp>
      <p:sp>
        <p:nvSpPr>
          <p:cNvPr id="3" name="Title 2"/>
          <p:cNvSpPr>
            <a:spLocks noGrp="1"/>
          </p:cNvSpPr>
          <p:nvPr>
            <p:ph type="ctrTitle"/>
          </p:nvPr>
        </p:nvSpPr>
        <p:spPr>
          <a:xfrm>
            <a:off x="755576" y="-99392"/>
            <a:ext cx="7714859" cy="1124744"/>
          </a:xfrm>
        </p:spPr>
        <p:txBody>
          <a:bodyPr/>
          <a:lstStyle/>
          <a:p>
            <a:pPr marL="182880" indent="0" algn="ctr">
              <a:buNone/>
            </a:pPr>
            <a:r>
              <a:rPr lang="en-AU" dirty="0"/>
              <a:t>Alkene Isomerism</a:t>
            </a:r>
          </a:p>
        </p:txBody>
      </p:sp>
      <p:pic>
        <p:nvPicPr>
          <p:cNvPr id="1026"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717032"/>
            <a:ext cx="2216246" cy="13681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64989" y="4808185"/>
            <a:ext cx="1261884" cy="276999"/>
          </a:xfrm>
          <a:prstGeom prst="rect">
            <a:avLst/>
          </a:prstGeom>
          <a:noFill/>
        </p:spPr>
        <p:txBody>
          <a:bodyPr wrap="none" rtlCol="0">
            <a:spAutoFit/>
          </a:bodyPr>
          <a:lstStyle/>
          <a:p>
            <a:r>
              <a:rPr lang="en-US" sz="1200" dirty="0"/>
              <a:t>(Chappell 2013)</a:t>
            </a:r>
            <a:endParaRPr lang="en-AU" sz="1200" dirty="0"/>
          </a:p>
        </p:txBody>
      </p:sp>
      <p:sp>
        <p:nvSpPr>
          <p:cNvPr id="8" name="TextBox 7"/>
          <p:cNvSpPr txBox="1"/>
          <p:nvPr/>
        </p:nvSpPr>
        <p:spPr>
          <a:xfrm>
            <a:off x="1115616" y="5301208"/>
            <a:ext cx="2125864" cy="523220"/>
          </a:xfrm>
          <a:prstGeom prst="rect">
            <a:avLst/>
          </a:prstGeom>
          <a:noFill/>
        </p:spPr>
        <p:txBody>
          <a:bodyPr wrap="square" rtlCol="0">
            <a:spAutoFit/>
          </a:bodyPr>
          <a:lstStyle/>
          <a:p>
            <a:r>
              <a:rPr lang="en-AU" sz="2800" b="1" i="1" dirty="0"/>
              <a:t>cis</a:t>
            </a:r>
            <a:r>
              <a:rPr lang="en-AU" sz="2800" b="1" dirty="0"/>
              <a:t>-</a:t>
            </a:r>
            <a:r>
              <a:rPr lang="en-AU" sz="2800" b="1" dirty="0" err="1"/>
              <a:t>butene</a:t>
            </a:r>
            <a:endParaRPr lang="en-AU" sz="2800" b="1"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717033"/>
            <a:ext cx="216689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75003" y="4822085"/>
            <a:ext cx="1261884" cy="276999"/>
          </a:xfrm>
          <a:prstGeom prst="rect">
            <a:avLst/>
          </a:prstGeom>
          <a:noFill/>
        </p:spPr>
        <p:txBody>
          <a:bodyPr wrap="none" rtlCol="0">
            <a:spAutoFit/>
          </a:bodyPr>
          <a:lstStyle/>
          <a:p>
            <a:r>
              <a:rPr lang="en-US" sz="1200" dirty="0"/>
              <a:t>(Chappell 2013)</a:t>
            </a:r>
            <a:endParaRPr lang="en-AU" sz="1200" dirty="0"/>
          </a:p>
        </p:txBody>
      </p:sp>
      <p:sp>
        <p:nvSpPr>
          <p:cNvPr id="11" name="TextBox 10"/>
          <p:cNvSpPr txBox="1"/>
          <p:nvPr/>
        </p:nvSpPr>
        <p:spPr>
          <a:xfrm>
            <a:off x="5549138" y="5434671"/>
            <a:ext cx="2479245" cy="523220"/>
          </a:xfrm>
          <a:prstGeom prst="rect">
            <a:avLst/>
          </a:prstGeom>
          <a:noFill/>
        </p:spPr>
        <p:txBody>
          <a:bodyPr wrap="square" rtlCol="0">
            <a:spAutoFit/>
          </a:bodyPr>
          <a:lstStyle/>
          <a:p>
            <a:r>
              <a:rPr lang="en-AU" sz="2800" b="1" i="1" dirty="0"/>
              <a:t>trans</a:t>
            </a:r>
            <a:r>
              <a:rPr lang="en-AU" sz="2800" b="1" dirty="0"/>
              <a:t>-</a:t>
            </a:r>
            <a:r>
              <a:rPr lang="en-AU" sz="2800" b="1" dirty="0" err="1"/>
              <a:t>butene</a:t>
            </a:r>
            <a:endParaRPr lang="en-AU" sz="2800" b="1" dirty="0"/>
          </a:p>
        </p:txBody>
      </p:sp>
    </p:spTree>
    <p:extLst>
      <p:ext uri="{BB962C8B-B14F-4D97-AF65-F5344CB8AC3E}">
        <p14:creationId xmlns:p14="http://schemas.microsoft.com/office/powerpoint/2010/main" val="342718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barn(inVertical)">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8"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4365103"/>
          </a:xfrm>
        </p:spPr>
        <p:txBody>
          <a:bodyPr>
            <a:normAutofit/>
          </a:bodyPr>
          <a:lstStyle/>
          <a:p>
            <a:pPr marL="457200" indent="-457200">
              <a:buFont typeface="Arial" panose="020B0604020202020204" pitchFamily="34" charset="0"/>
              <a:buChar char="•"/>
            </a:pPr>
            <a:r>
              <a:rPr lang="en-AU" sz="2800" b="1" dirty="0"/>
              <a:t>Geometric isomers will occur with the following configurations:</a:t>
            </a:r>
          </a:p>
          <a:p>
            <a:endParaRPr lang="en-AU" sz="2800" b="1" dirty="0"/>
          </a:p>
          <a:p>
            <a:endParaRPr lang="en-AU" sz="2800" b="1" dirty="0"/>
          </a:p>
          <a:p>
            <a:endParaRPr lang="en-AU" sz="2800" b="1" dirty="0"/>
          </a:p>
          <a:p>
            <a:endParaRPr lang="en-AU" sz="2800" b="1" dirty="0"/>
          </a:p>
          <a:p>
            <a:pPr marL="457200" indent="-457200">
              <a:buFont typeface="Arial" panose="020B0604020202020204" pitchFamily="34" charset="0"/>
              <a:buChar char="•"/>
            </a:pPr>
            <a:r>
              <a:rPr lang="en-AU" sz="2800" b="1" dirty="0"/>
              <a:t>Geometric isomers will </a:t>
            </a:r>
            <a:r>
              <a:rPr lang="en-AU" sz="2800" b="1" u="sng" dirty="0"/>
              <a:t>not</a:t>
            </a:r>
            <a:r>
              <a:rPr lang="en-AU" sz="2800" b="1" dirty="0"/>
              <a:t> occur with the following configurations:</a:t>
            </a:r>
          </a:p>
          <a:p>
            <a:endParaRPr lang="en-AU" sz="2800" b="1" dirty="0"/>
          </a:p>
        </p:txBody>
      </p:sp>
      <p:sp>
        <p:nvSpPr>
          <p:cNvPr id="6" name="TextBox 5"/>
          <p:cNvSpPr txBox="1"/>
          <p:nvPr/>
        </p:nvSpPr>
        <p:spPr>
          <a:xfrm>
            <a:off x="3203848" y="2517576"/>
            <a:ext cx="1261884" cy="276999"/>
          </a:xfrm>
          <a:prstGeom prst="rect">
            <a:avLst/>
          </a:prstGeom>
          <a:noFill/>
        </p:spPr>
        <p:txBody>
          <a:bodyPr wrap="none" rtlCol="0">
            <a:spAutoFit/>
          </a:bodyPr>
          <a:lstStyle/>
          <a:p>
            <a:r>
              <a:rPr lang="en-US" sz="1200" dirty="0"/>
              <a:t>(Chappell 2013)</a:t>
            </a:r>
            <a:endParaRPr lang="en-AU" sz="1200" dirty="0"/>
          </a:p>
        </p:txBody>
      </p:sp>
      <p:grpSp>
        <p:nvGrpSpPr>
          <p:cNvPr id="11" name="Group 10"/>
          <p:cNvGrpSpPr/>
          <p:nvPr/>
        </p:nvGrpSpPr>
        <p:grpSpPr>
          <a:xfrm>
            <a:off x="287735" y="927884"/>
            <a:ext cx="2916113" cy="1800200"/>
            <a:chOff x="287735" y="3284984"/>
            <a:chExt cx="2916113" cy="1800200"/>
          </a:xfrm>
        </p:grpSpPr>
        <p:pic>
          <p:nvPicPr>
            <p:cNvPr id="1026"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35" y="3284984"/>
              <a:ext cx="2916113" cy="18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3318664"/>
              <a:ext cx="432048"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7" name="TextBox 6"/>
            <p:cNvSpPr txBox="1"/>
            <p:nvPr/>
          </p:nvSpPr>
          <p:spPr>
            <a:xfrm>
              <a:off x="287735" y="4489956"/>
              <a:ext cx="611857"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D</a:t>
              </a:r>
            </a:p>
          </p:txBody>
        </p:sp>
        <p:sp>
          <p:nvSpPr>
            <p:cNvPr id="8" name="TextBox 7"/>
            <p:cNvSpPr txBox="1"/>
            <p:nvPr/>
          </p:nvSpPr>
          <p:spPr>
            <a:xfrm>
              <a:off x="2555776" y="4489956"/>
              <a:ext cx="597692" cy="523220"/>
            </a:xfrm>
            <a:prstGeom prst="rect">
              <a:avLst/>
            </a:prstGeom>
            <a:solidFill>
              <a:schemeClr val="bg1"/>
            </a:solidFill>
          </p:spPr>
          <p:txBody>
            <a:bodyPr wrap="square" rtlCol="0">
              <a:spAutoFit/>
            </a:bodyPr>
            <a:lstStyle/>
            <a:p>
              <a:r>
                <a:rPr lang="en-AU" sz="2800" b="1" dirty="0">
                  <a:solidFill>
                    <a:schemeClr val="accent6">
                      <a:lumMod val="50000"/>
                    </a:schemeClr>
                  </a:solidFill>
                </a:rPr>
                <a:t>B</a:t>
              </a:r>
            </a:p>
          </p:txBody>
        </p:sp>
        <p:sp>
          <p:nvSpPr>
            <p:cNvPr id="9" name="TextBox 8"/>
            <p:cNvSpPr txBox="1"/>
            <p:nvPr/>
          </p:nvSpPr>
          <p:spPr>
            <a:xfrm>
              <a:off x="2555776" y="3307053"/>
              <a:ext cx="348519" cy="523220"/>
            </a:xfrm>
            <a:prstGeom prst="rect">
              <a:avLst/>
            </a:prstGeom>
            <a:solidFill>
              <a:schemeClr val="bg1"/>
            </a:solidFill>
          </p:spPr>
          <p:txBody>
            <a:bodyPr wrap="square" rtlCol="0">
              <a:spAutoFit/>
            </a:bodyPr>
            <a:lstStyle/>
            <a:p>
              <a:r>
                <a:rPr lang="en-AU" sz="2800" b="1" dirty="0">
                  <a:solidFill>
                    <a:schemeClr val="accent6">
                      <a:lumMod val="50000"/>
                    </a:schemeClr>
                  </a:solidFill>
                </a:rPr>
                <a:t>A</a:t>
              </a:r>
            </a:p>
          </p:txBody>
        </p:sp>
      </p:grpSp>
      <p:grpSp>
        <p:nvGrpSpPr>
          <p:cNvPr id="13" name="Group 12"/>
          <p:cNvGrpSpPr/>
          <p:nvPr/>
        </p:nvGrpSpPr>
        <p:grpSpPr>
          <a:xfrm>
            <a:off x="4788024" y="908720"/>
            <a:ext cx="2916113" cy="1800200"/>
            <a:chOff x="287735" y="3284984"/>
            <a:chExt cx="2916113" cy="1800200"/>
          </a:xfrm>
        </p:grpSpPr>
        <p:pic>
          <p:nvPicPr>
            <p:cNvPr id="14"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35" y="3284984"/>
              <a:ext cx="2916113" cy="1800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95536" y="3318664"/>
              <a:ext cx="432048"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16" name="TextBox 15"/>
            <p:cNvSpPr txBox="1"/>
            <p:nvPr/>
          </p:nvSpPr>
          <p:spPr>
            <a:xfrm>
              <a:off x="287735" y="4489956"/>
              <a:ext cx="611857"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B</a:t>
              </a:r>
            </a:p>
          </p:txBody>
        </p:sp>
        <p:sp>
          <p:nvSpPr>
            <p:cNvPr id="17" name="TextBox 16"/>
            <p:cNvSpPr txBox="1"/>
            <p:nvPr/>
          </p:nvSpPr>
          <p:spPr>
            <a:xfrm>
              <a:off x="2555776" y="4489956"/>
              <a:ext cx="597692" cy="523220"/>
            </a:xfrm>
            <a:prstGeom prst="rect">
              <a:avLst/>
            </a:prstGeom>
            <a:solidFill>
              <a:schemeClr val="bg1"/>
            </a:solidFill>
          </p:spPr>
          <p:txBody>
            <a:bodyPr wrap="square" rtlCol="0">
              <a:spAutoFit/>
            </a:bodyPr>
            <a:lstStyle/>
            <a:p>
              <a:r>
                <a:rPr lang="en-AU" sz="2800" b="1" dirty="0">
                  <a:solidFill>
                    <a:schemeClr val="accent6">
                      <a:lumMod val="50000"/>
                    </a:schemeClr>
                  </a:solidFill>
                </a:rPr>
                <a:t>B</a:t>
              </a:r>
            </a:p>
          </p:txBody>
        </p:sp>
        <p:sp>
          <p:nvSpPr>
            <p:cNvPr id="18" name="TextBox 17"/>
            <p:cNvSpPr txBox="1"/>
            <p:nvPr/>
          </p:nvSpPr>
          <p:spPr>
            <a:xfrm>
              <a:off x="2555776" y="3307053"/>
              <a:ext cx="348519" cy="523220"/>
            </a:xfrm>
            <a:prstGeom prst="rect">
              <a:avLst/>
            </a:prstGeom>
            <a:solidFill>
              <a:schemeClr val="bg1"/>
            </a:solidFill>
          </p:spPr>
          <p:txBody>
            <a:bodyPr wrap="square" rtlCol="0">
              <a:spAutoFit/>
            </a:bodyPr>
            <a:lstStyle/>
            <a:p>
              <a:r>
                <a:rPr lang="en-AU" sz="2800" b="1" dirty="0">
                  <a:solidFill>
                    <a:schemeClr val="accent6">
                      <a:lumMod val="50000"/>
                    </a:schemeClr>
                  </a:solidFill>
                </a:rPr>
                <a:t>A</a:t>
              </a:r>
            </a:p>
          </p:txBody>
        </p:sp>
      </p:grpSp>
      <p:sp>
        <p:nvSpPr>
          <p:cNvPr id="19" name="TextBox 18"/>
          <p:cNvSpPr txBox="1"/>
          <p:nvPr/>
        </p:nvSpPr>
        <p:spPr>
          <a:xfrm>
            <a:off x="7630596" y="2492896"/>
            <a:ext cx="1261884" cy="276999"/>
          </a:xfrm>
          <a:prstGeom prst="rect">
            <a:avLst/>
          </a:prstGeom>
          <a:noFill/>
        </p:spPr>
        <p:txBody>
          <a:bodyPr wrap="none" rtlCol="0">
            <a:spAutoFit/>
          </a:bodyPr>
          <a:lstStyle/>
          <a:p>
            <a:r>
              <a:rPr lang="en-US" sz="1200" dirty="0"/>
              <a:t>(Chappell 2013)</a:t>
            </a:r>
            <a:endParaRPr lang="en-AU" sz="1200" dirty="0"/>
          </a:p>
        </p:txBody>
      </p:sp>
      <p:grpSp>
        <p:nvGrpSpPr>
          <p:cNvPr id="26" name="Group 25"/>
          <p:cNvGrpSpPr/>
          <p:nvPr/>
        </p:nvGrpSpPr>
        <p:grpSpPr>
          <a:xfrm>
            <a:off x="140582" y="4077072"/>
            <a:ext cx="2916113" cy="1800200"/>
            <a:chOff x="287735" y="3284984"/>
            <a:chExt cx="2916113" cy="1800200"/>
          </a:xfrm>
        </p:grpSpPr>
        <p:pic>
          <p:nvPicPr>
            <p:cNvPr id="27"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35" y="3284984"/>
              <a:ext cx="2916113" cy="1800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95536" y="3318664"/>
              <a:ext cx="432048"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29" name="TextBox 28"/>
            <p:cNvSpPr txBox="1"/>
            <p:nvPr/>
          </p:nvSpPr>
          <p:spPr>
            <a:xfrm>
              <a:off x="287735" y="4489956"/>
              <a:ext cx="611857"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E</a:t>
              </a:r>
            </a:p>
          </p:txBody>
        </p:sp>
        <p:sp>
          <p:nvSpPr>
            <p:cNvPr id="30" name="TextBox 29"/>
            <p:cNvSpPr txBox="1"/>
            <p:nvPr/>
          </p:nvSpPr>
          <p:spPr>
            <a:xfrm>
              <a:off x="2555776" y="4489956"/>
              <a:ext cx="597692" cy="523220"/>
            </a:xfrm>
            <a:prstGeom prst="rect">
              <a:avLst/>
            </a:prstGeom>
            <a:solidFill>
              <a:schemeClr val="bg1"/>
            </a:solidFill>
          </p:spPr>
          <p:txBody>
            <a:bodyPr wrap="square" rtlCol="0">
              <a:spAutoFit/>
            </a:bodyPr>
            <a:lstStyle/>
            <a:p>
              <a:r>
                <a:rPr lang="en-AU" sz="2800" b="1" dirty="0">
                  <a:solidFill>
                    <a:schemeClr val="accent6">
                      <a:lumMod val="50000"/>
                    </a:schemeClr>
                  </a:solidFill>
                </a:rPr>
                <a:t>D</a:t>
              </a:r>
            </a:p>
          </p:txBody>
        </p:sp>
        <p:sp>
          <p:nvSpPr>
            <p:cNvPr id="31" name="TextBox 30"/>
            <p:cNvSpPr txBox="1"/>
            <p:nvPr/>
          </p:nvSpPr>
          <p:spPr>
            <a:xfrm>
              <a:off x="2555776" y="3307053"/>
              <a:ext cx="348519" cy="523220"/>
            </a:xfrm>
            <a:prstGeom prst="rect">
              <a:avLst/>
            </a:prstGeom>
            <a:solidFill>
              <a:schemeClr val="bg1"/>
            </a:solidFill>
          </p:spPr>
          <p:txBody>
            <a:bodyPr wrap="square" rtlCol="0">
              <a:spAutoFit/>
            </a:bodyPr>
            <a:lstStyle/>
            <a:p>
              <a:r>
                <a:rPr lang="en-AU" sz="2800" b="1" dirty="0">
                  <a:solidFill>
                    <a:schemeClr val="accent6">
                      <a:lumMod val="50000"/>
                    </a:schemeClr>
                  </a:solidFill>
                </a:rPr>
                <a:t>B</a:t>
              </a:r>
            </a:p>
          </p:txBody>
        </p:sp>
      </p:grpSp>
      <p:sp>
        <p:nvSpPr>
          <p:cNvPr id="32" name="TextBox 31"/>
          <p:cNvSpPr txBox="1"/>
          <p:nvPr/>
        </p:nvSpPr>
        <p:spPr>
          <a:xfrm>
            <a:off x="7850005" y="5900846"/>
            <a:ext cx="1261884" cy="276999"/>
          </a:xfrm>
          <a:prstGeom prst="rect">
            <a:avLst/>
          </a:prstGeom>
          <a:noFill/>
        </p:spPr>
        <p:txBody>
          <a:bodyPr wrap="none" rtlCol="0">
            <a:spAutoFit/>
          </a:bodyPr>
          <a:lstStyle/>
          <a:p>
            <a:r>
              <a:rPr lang="en-US" sz="1200" dirty="0"/>
              <a:t>(Chappell 2013)</a:t>
            </a:r>
            <a:endParaRPr lang="en-AU" sz="1200" dirty="0"/>
          </a:p>
        </p:txBody>
      </p:sp>
      <p:grpSp>
        <p:nvGrpSpPr>
          <p:cNvPr id="33" name="Group 32"/>
          <p:cNvGrpSpPr/>
          <p:nvPr/>
        </p:nvGrpSpPr>
        <p:grpSpPr>
          <a:xfrm>
            <a:off x="3059832" y="4077072"/>
            <a:ext cx="2916113" cy="1800200"/>
            <a:chOff x="287735" y="3284984"/>
            <a:chExt cx="2916113" cy="1800200"/>
          </a:xfrm>
        </p:grpSpPr>
        <p:pic>
          <p:nvPicPr>
            <p:cNvPr id="34"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35" y="3284984"/>
              <a:ext cx="2916113" cy="18002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95536" y="3318664"/>
              <a:ext cx="432048"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36" name="TextBox 35"/>
            <p:cNvSpPr txBox="1"/>
            <p:nvPr/>
          </p:nvSpPr>
          <p:spPr>
            <a:xfrm>
              <a:off x="287735" y="4489956"/>
              <a:ext cx="611857"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B</a:t>
              </a:r>
            </a:p>
          </p:txBody>
        </p:sp>
        <p:sp>
          <p:nvSpPr>
            <p:cNvPr id="37" name="TextBox 36"/>
            <p:cNvSpPr txBox="1"/>
            <p:nvPr/>
          </p:nvSpPr>
          <p:spPr>
            <a:xfrm>
              <a:off x="2555776" y="4489956"/>
              <a:ext cx="597692" cy="523220"/>
            </a:xfrm>
            <a:prstGeom prst="rect">
              <a:avLst/>
            </a:prstGeom>
            <a:solidFill>
              <a:schemeClr val="bg1"/>
            </a:solidFill>
          </p:spPr>
          <p:txBody>
            <a:bodyPr wrap="square" rtlCol="0">
              <a:spAutoFit/>
            </a:bodyPr>
            <a:lstStyle/>
            <a:p>
              <a:r>
                <a:rPr lang="en-AU" sz="2800" b="1" dirty="0">
                  <a:solidFill>
                    <a:schemeClr val="accent6">
                      <a:lumMod val="50000"/>
                    </a:schemeClr>
                  </a:solidFill>
                </a:rPr>
                <a:t>A</a:t>
              </a:r>
            </a:p>
          </p:txBody>
        </p:sp>
        <p:sp>
          <p:nvSpPr>
            <p:cNvPr id="38" name="TextBox 37"/>
            <p:cNvSpPr txBox="1"/>
            <p:nvPr/>
          </p:nvSpPr>
          <p:spPr>
            <a:xfrm>
              <a:off x="2555776" y="3307053"/>
              <a:ext cx="348519" cy="523220"/>
            </a:xfrm>
            <a:prstGeom prst="rect">
              <a:avLst/>
            </a:prstGeom>
            <a:solidFill>
              <a:schemeClr val="bg1"/>
            </a:solidFill>
          </p:spPr>
          <p:txBody>
            <a:bodyPr wrap="square" rtlCol="0">
              <a:spAutoFit/>
            </a:bodyPr>
            <a:lstStyle/>
            <a:p>
              <a:r>
                <a:rPr lang="en-AU" sz="2800" b="1" dirty="0">
                  <a:solidFill>
                    <a:schemeClr val="accent6">
                      <a:lumMod val="50000"/>
                    </a:schemeClr>
                  </a:solidFill>
                </a:rPr>
                <a:t>A</a:t>
              </a:r>
            </a:p>
          </p:txBody>
        </p:sp>
      </p:grpSp>
      <p:grpSp>
        <p:nvGrpSpPr>
          <p:cNvPr id="39" name="Group 38"/>
          <p:cNvGrpSpPr/>
          <p:nvPr/>
        </p:nvGrpSpPr>
        <p:grpSpPr>
          <a:xfrm>
            <a:off x="5940152" y="4077072"/>
            <a:ext cx="2916113" cy="1800200"/>
            <a:chOff x="287735" y="3284984"/>
            <a:chExt cx="2916113" cy="1800200"/>
          </a:xfrm>
        </p:grpSpPr>
        <p:pic>
          <p:nvPicPr>
            <p:cNvPr id="40" name="Picture 2" descr="https://inspirehep.net/record/1207316/files/Cis-2-Bute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35" y="3284984"/>
              <a:ext cx="2916113" cy="18002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95536" y="3318664"/>
              <a:ext cx="432048"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42" name="TextBox 41"/>
            <p:cNvSpPr txBox="1"/>
            <p:nvPr/>
          </p:nvSpPr>
          <p:spPr>
            <a:xfrm>
              <a:off x="287735" y="4489956"/>
              <a:ext cx="611857" cy="523220"/>
            </a:xfrm>
            <a:prstGeom prst="rect">
              <a:avLst/>
            </a:prstGeom>
            <a:solidFill>
              <a:schemeClr val="bg1"/>
            </a:solidFill>
          </p:spPr>
          <p:txBody>
            <a:bodyPr wrap="square" rtlCol="0">
              <a:spAutoFit/>
            </a:bodyPr>
            <a:lstStyle/>
            <a:p>
              <a:pPr algn="r"/>
              <a:r>
                <a:rPr lang="en-AU" sz="2800" b="1" dirty="0">
                  <a:solidFill>
                    <a:schemeClr val="accent6">
                      <a:lumMod val="50000"/>
                    </a:schemeClr>
                  </a:solidFill>
                </a:rPr>
                <a:t>A</a:t>
              </a:r>
            </a:p>
          </p:txBody>
        </p:sp>
        <p:sp>
          <p:nvSpPr>
            <p:cNvPr id="43" name="TextBox 42"/>
            <p:cNvSpPr txBox="1"/>
            <p:nvPr/>
          </p:nvSpPr>
          <p:spPr>
            <a:xfrm>
              <a:off x="2555776" y="4489956"/>
              <a:ext cx="597692" cy="523220"/>
            </a:xfrm>
            <a:prstGeom prst="rect">
              <a:avLst/>
            </a:prstGeom>
            <a:solidFill>
              <a:schemeClr val="bg1"/>
            </a:solidFill>
          </p:spPr>
          <p:txBody>
            <a:bodyPr wrap="square" rtlCol="0">
              <a:spAutoFit/>
            </a:bodyPr>
            <a:lstStyle/>
            <a:p>
              <a:r>
                <a:rPr lang="en-AU" sz="2800" b="1" dirty="0">
                  <a:solidFill>
                    <a:schemeClr val="accent6">
                      <a:lumMod val="50000"/>
                    </a:schemeClr>
                  </a:solidFill>
                </a:rPr>
                <a:t>D</a:t>
              </a:r>
            </a:p>
          </p:txBody>
        </p:sp>
        <p:sp>
          <p:nvSpPr>
            <p:cNvPr id="44" name="TextBox 43"/>
            <p:cNvSpPr txBox="1"/>
            <p:nvPr/>
          </p:nvSpPr>
          <p:spPr>
            <a:xfrm>
              <a:off x="2555776" y="3307053"/>
              <a:ext cx="348519" cy="523220"/>
            </a:xfrm>
            <a:prstGeom prst="rect">
              <a:avLst/>
            </a:prstGeom>
            <a:solidFill>
              <a:schemeClr val="bg1"/>
            </a:solidFill>
          </p:spPr>
          <p:txBody>
            <a:bodyPr wrap="square" rtlCol="0">
              <a:spAutoFit/>
            </a:bodyPr>
            <a:lstStyle/>
            <a:p>
              <a:r>
                <a:rPr lang="en-AU" sz="2800" b="1" dirty="0">
                  <a:solidFill>
                    <a:schemeClr val="accent6">
                      <a:lumMod val="50000"/>
                    </a:schemeClr>
                  </a:solidFill>
                </a:rPr>
                <a:t>B</a:t>
              </a:r>
            </a:p>
          </p:txBody>
        </p:sp>
      </p:grpSp>
    </p:spTree>
    <p:extLst>
      <p:ext uri="{BB962C8B-B14F-4D97-AF65-F5344CB8AC3E}">
        <p14:creationId xmlns:p14="http://schemas.microsoft.com/office/powerpoint/2010/main" val="274447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arn(inVertic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19"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96753"/>
            <a:ext cx="9144000" cy="3024336"/>
          </a:xfrm>
        </p:spPr>
        <p:txBody>
          <a:bodyPr>
            <a:normAutofit/>
          </a:bodyPr>
          <a:lstStyle/>
          <a:p>
            <a:r>
              <a:rPr lang="en-AU" sz="2800" b="1" dirty="0">
                <a:solidFill>
                  <a:schemeClr val="accent6">
                    <a:lumMod val="50000"/>
                  </a:schemeClr>
                </a:solidFill>
              </a:rPr>
              <a:t>Nomenclature (Naming)</a:t>
            </a:r>
          </a:p>
          <a:p>
            <a:pPr marL="457200" indent="-457200">
              <a:buFont typeface="Arial" panose="020B0604020202020204" pitchFamily="34" charset="0"/>
              <a:buChar char="•"/>
            </a:pPr>
            <a:r>
              <a:rPr lang="en-AU" sz="2800" b="1" dirty="0">
                <a:solidFill>
                  <a:schemeClr val="tx2">
                    <a:lumMod val="75000"/>
                  </a:schemeClr>
                </a:solidFill>
              </a:rPr>
              <a:t>Add the prefix </a:t>
            </a:r>
            <a:r>
              <a:rPr lang="en-AU" sz="2800" b="1" dirty="0" err="1">
                <a:solidFill>
                  <a:schemeClr val="tx2">
                    <a:lumMod val="75000"/>
                  </a:schemeClr>
                </a:solidFill>
              </a:rPr>
              <a:t>cyclo</a:t>
            </a:r>
            <a:r>
              <a:rPr lang="en-AU" sz="2800" b="1" dirty="0">
                <a:solidFill>
                  <a:schemeClr val="tx2">
                    <a:lumMod val="75000"/>
                  </a:schemeClr>
                </a:solidFill>
              </a:rPr>
              <a:t>- to the stem name.</a:t>
            </a:r>
          </a:p>
          <a:p>
            <a:r>
              <a:rPr lang="en-AU" sz="2800" b="1" dirty="0" err="1">
                <a:solidFill>
                  <a:schemeClr val="tx2">
                    <a:lumMod val="75000"/>
                  </a:schemeClr>
                </a:solidFill>
              </a:rPr>
              <a:t>Eg</a:t>
            </a:r>
            <a:r>
              <a:rPr lang="en-AU" sz="2800" b="1" dirty="0">
                <a:solidFill>
                  <a:schemeClr val="tx2">
                    <a:lumMod val="75000"/>
                  </a:schemeClr>
                </a:solidFill>
              </a:rPr>
              <a:t> </a:t>
            </a:r>
            <a:r>
              <a:rPr lang="en-AU" sz="2800" b="1" dirty="0" err="1">
                <a:solidFill>
                  <a:schemeClr val="tx2">
                    <a:lumMod val="75000"/>
                  </a:schemeClr>
                </a:solidFill>
              </a:rPr>
              <a:t>cyclobutene</a:t>
            </a:r>
            <a:r>
              <a:rPr lang="en-AU" sz="2800" b="1" dirty="0">
                <a:solidFill>
                  <a:schemeClr val="tx2">
                    <a:lumMod val="75000"/>
                  </a:schemeClr>
                </a:solidFill>
              </a:rPr>
              <a:t>, </a:t>
            </a:r>
            <a:r>
              <a:rPr lang="en-AU" sz="2800" b="1" dirty="0" err="1">
                <a:solidFill>
                  <a:schemeClr val="tx2">
                    <a:lumMod val="75000"/>
                  </a:schemeClr>
                </a:solidFill>
              </a:rPr>
              <a:t>cyclodecene</a:t>
            </a:r>
            <a:r>
              <a:rPr lang="en-AU" sz="2800" b="1" dirty="0">
                <a:solidFill>
                  <a:schemeClr val="tx2">
                    <a:lumMod val="75000"/>
                  </a:schemeClr>
                </a:solidFill>
              </a:rPr>
              <a:t>, </a:t>
            </a:r>
            <a:r>
              <a:rPr lang="en-AU" sz="2800" b="1" dirty="0" err="1">
                <a:solidFill>
                  <a:schemeClr val="tx2">
                    <a:lumMod val="75000"/>
                  </a:schemeClr>
                </a:solidFill>
              </a:rPr>
              <a:t>etc</a:t>
            </a:r>
            <a:endParaRPr lang="en-AU" sz="2800" b="1" dirty="0">
              <a:solidFill>
                <a:schemeClr val="tx2">
                  <a:lumMod val="75000"/>
                </a:schemeClr>
              </a:solidFill>
            </a:endParaRPr>
          </a:p>
          <a:p>
            <a:pPr marL="457200" indent="-457200">
              <a:buFont typeface="Arial" panose="020B0604020202020204" pitchFamily="34" charset="0"/>
              <a:buChar char="•"/>
            </a:pPr>
            <a:r>
              <a:rPr lang="en-AU" sz="2800" b="1" dirty="0">
                <a:solidFill>
                  <a:schemeClr val="tx2">
                    <a:lumMod val="75000"/>
                  </a:schemeClr>
                </a:solidFill>
              </a:rPr>
              <a:t>If there are no substituted groups, no numbering is required for the </a:t>
            </a:r>
            <a:r>
              <a:rPr lang="en-AU" sz="2800" b="1" dirty="0" err="1">
                <a:solidFill>
                  <a:schemeClr val="tx2">
                    <a:lumMod val="75000"/>
                  </a:schemeClr>
                </a:solidFill>
              </a:rPr>
              <a:t>cycloalkene</a:t>
            </a:r>
            <a:r>
              <a:rPr lang="en-AU" sz="2800" b="1" dirty="0">
                <a:solidFill>
                  <a:schemeClr val="tx2">
                    <a:lumMod val="75000"/>
                  </a:schemeClr>
                </a:solidFill>
              </a:rPr>
              <a:t>.</a:t>
            </a:r>
          </a:p>
          <a:p>
            <a:endParaRPr lang="en-AU" sz="2800" dirty="0"/>
          </a:p>
        </p:txBody>
      </p:sp>
      <p:sp>
        <p:nvSpPr>
          <p:cNvPr id="3" name="Title 2"/>
          <p:cNvSpPr>
            <a:spLocks noGrp="1"/>
          </p:cNvSpPr>
          <p:nvPr>
            <p:ph type="ctrTitle"/>
          </p:nvPr>
        </p:nvSpPr>
        <p:spPr>
          <a:xfrm>
            <a:off x="2339752" y="0"/>
            <a:ext cx="4618515" cy="1793167"/>
          </a:xfrm>
        </p:spPr>
        <p:txBody>
          <a:bodyPr/>
          <a:lstStyle/>
          <a:p>
            <a:pPr marL="182880" indent="0" algn="ctr">
              <a:buNone/>
            </a:pPr>
            <a:r>
              <a:rPr lang="en-AU" dirty="0" err="1"/>
              <a:t>Cycloalkenes</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933056"/>
            <a:ext cx="19050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796032" y="5592693"/>
            <a:ext cx="692369" cy="276999"/>
          </a:xfrm>
          <a:prstGeom prst="rect">
            <a:avLst/>
          </a:prstGeom>
          <a:noFill/>
        </p:spPr>
        <p:txBody>
          <a:bodyPr wrap="none" rtlCol="0">
            <a:spAutoFit/>
          </a:bodyPr>
          <a:lstStyle/>
          <a:p>
            <a:r>
              <a:rPr lang="en-US" sz="1200" dirty="0"/>
              <a:t>(NA </a:t>
            </a:r>
            <a:r>
              <a:rPr lang="en-US" sz="1200" dirty="0" err="1"/>
              <a:t>nd</a:t>
            </a:r>
            <a:r>
              <a:rPr lang="en-US" sz="1200" dirty="0"/>
              <a:t>)</a:t>
            </a:r>
            <a:endParaRPr lang="en-AU" sz="1200" dirty="0"/>
          </a:p>
        </p:txBody>
      </p:sp>
      <p:sp>
        <p:nvSpPr>
          <p:cNvPr id="6" name="TextBox 5"/>
          <p:cNvSpPr txBox="1"/>
          <p:nvPr/>
        </p:nvSpPr>
        <p:spPr>
          <a:xfrm>
            <a:off x="456280" y="5998741"/>
            <a:ext cx="2339752" cy="523220"/>
          </a:xfrm>
          <a:prstGeom prst="rect">
            <a:avLst/>
          </a:prstGeom>
          <a:noFill/>
        </p:spPr>
        <p:txBody>
          <a:bodyPr wrap="square" rtlCol="0">
            <a:spAutoFit/>
          </a:bodyPr>
          <a:lstStyle/>
          <a:p>
            <a:r>
              <a:rPr lang="en-AU" sz="2800" b="1" dirty="0" err="1"/>
              <a:t>cyclobutene</a:t>
            </a:r>
            <a:endParaRPr lang="en-AU" sz="2800" b="1" dirty="0"/>
          </a:p>
        </p:txBody>
      </p:sp>
      <p:pic>
        <p:nvPicPr>
          <p:cNvPr id="2052" name="Picture 4" descr="http://www.chemeddl.org/resources/models360/files/638079/Z-cyclooctene-lewi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05188"/>
            <a:ext cx="2376264" cy="24274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62488" y="5717152"/>
            <a:ext cx="2618024" cy="276999"/>
          </a:xfrm>
          <a:prstGeom prst="rect">
            <a:avLst/>
          </a:prstGeom>
          <a:noFill/>
        </p:spPr>
        <p:txBody>
          <a:bodyPr wrap="none" rtlCol="0">
            <a:spAutoFit/>
          </a:bodyPr>
          <a:lstStyle/>
          <a:p>
            <a:r>
              <a:rPr lang="en-US" sz="1200" dirty="0"/>
              <a:t>(National Science Foundation 2008)</a:t>
            </a:r>
            <a:endParaRPr lang="en-AU" sz="1200" dirty="0"/>
          </a:p>
        </p:txBody>
      </p:sp>
      <p:sp>
        <p:nvSpPr>
          <p:cNvPr id="10" name="TextBox 9"/>
          <p:cNvSpPr txBox="1"/>
          <p:nvPr/>
        </p:nvSpPr>
        <p:spPr>
          <a:xfrm>
            <a:off x="4392488" y="6165304"/>
            <a:ext cx="2339752" cy="523220"/>
          </a:xfrm>
          <a:prstGeom prst="rect">
            <a:avLst/>
          </a:prstGeom>
          <a:noFill/>
        </p:spPr>
        <p:txBody>
          <a:bodyPr wrap="square" rtlCol="0">
            <a:spAutoFit/>
          </a:bodyPr>
          <a:lstStyle/>
          <a:p>
            <a:r>
              <a:rPr lang="en-AU" sz="2800" b="1" dirty="0" err="1"/>
              <a:t>cyclooctene</a:t>
            </a:r>
            <a:endParaRPr lang="en-AU" sz="2800" b="1" dirty="0"/>
          </a:p>
        </p:txBody>
      </p:sp>
    </p:spTree>
    <p:extLst>
      <p:ext uri="{BB962C8B-B14F-4D97-AF65-F5344CB8AC3E}">
        <p14:creationId xmlns:p14="http://schemas.microsoft.com/office/powerpoint/2010/main" val="89507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arn(inVertical)">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animEffect transition="in" filter="barn(inVertical)">
                                      <p:cBhvr>
                                        <p:cTn id="42" dur="500"/>
                                        <p:tgtEl>
                                          <p:spTgt spid="205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2204864"/>
          </a:xfrm>
        </p:spPr>
        <p:txBody>
          <a:bodyPr>
            <a:normAutofit/>
          </a:bodyPr>
          <a:lstStyle/>
          <a:p>
            <a:pPr marL="457200" indent="-457200">
              <a:buFont typeface="Arial" panose="020B0604020202020204" pitchFamily="34" charset="0"/>
              <a:buChar char="•"/>
            </a:pPr>
            <a:r>
              <a:rPr lang="en-AU" sz="2800" b="1" dirty="0"/>
              <a:t>If there are one or more substituted groups they must be numbered (with the double bond getting the highest priority).</a:t>
            </a:r>
          </a:p>
          <a:p>
            <a:r>
              <a:rPr lang="en-AU" sz="2800" b="1" dirty="0" err="1"/>
              <a:t>Eg</a:t>
            </a:r>
            <a:r>
              <a:rPr lang="en-AU" sz="2800" b="1" dirty="0"/>
              <a:t> </a:t>
            </a:r>
          </a:p>
          <a:p>
            <a:endParaRPr lang="en-AU" sz="2800" b="1" dirty="0"/>
          </a:p>
          <a:p>
            <a:endParaRPr lang="en-AU" sz="2800" b="1" dirty="0"/>
          </a:p>
          <a:p>
            <a:endParaRPr lang="en-AU" sz="2800" b="1" dirty="0"/>
          </a:p>
        </p:txBody>
      </p:sp>
      <p:sp>
        <p:nvSpPr>
          <p:cNvPr id="13" name="TextBox 12"/>
          <p:cNvSpPr txBox="1"/>
          <p:nvPr/>
        </p:nvSpPr>
        <p:spPr>
          <a:xfrm>
            <a:off x="3131840" y="3068960"/>
            <a:ext cx="1435008" cy="276999"/>
          </a:xfrm>
          <a:prstGeom prst="rect">
            <a:avLst/>
          </a:prstGeom>
          <a:noFill/>
        </p:spPr>
        <p:txBody>
          <a:bodyPr wrap="none" rtlCol="0">
            <a:spAutoFit/>
          </a:bodyPr>
          <a:lstStyle/>
          <a:p>
            <a:r>
              <a:rPr lang="en-US" sz="1200" dirty="0"/>
              <a:t>(</a:t>
            </a:r>
            <a:r>
              <a:rPr lang="en-US" sz="1200" dirty="0" err="1"/>
              <a:t>Guidechem</a:t>
            </a:r>
            <a:r>
              <a:rPr lang="en-US" sz="1200" dirty="0"/>
              <a:t> 2010)</a:t>
            </a:r>
            <a:endParaRPr lang="en-AU" sz="1200"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395" b="9999"/>
          <a:stretch/>
        </p:blipFill>
        <p:spPr bwMode="auto">
          <a:xfrm>
            <a:off x="827584" y="1556792"/>
            <a:ext cx="2338029" cy="1791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79512" y="4338084"/>
            <a:ext cx="4608512" cy="523220"/>
          </a:xfrm>
          <a:prstGeom prst="rect">
            <a:avLst/>
          </a:prstGeom>
          <a:noFill/>
        </p:spPr>
        <p:txBody>
          <a:bodyPr wrap="square" rtlCol="0">
            <a:spAutoFit/>
          </a:bodyPr>
          <a:lstStyle/>
          <a:p>
            <a:r>
              <a:rPr lang="en-AU" sz="2800" b="1" dirty="0"/>
              <a:t>3,4-dimethylcyclohexene</a:t>
            </a:r>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728" r="32544"/>
          <a:stretch/>
        </p:blipFill>
        <p:spPr bwMode="auto">
          <a:xfrm>
            <a:off x="5076056" y="1056191"/>
            <a:ext cx="1711103" cy="2536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806662" y="3315868"/>
            <a:ext cx="997389" cy="276999"/>
          </a:xfrm>
          <a:prstGeom prst="rect">
            <a:avLst/>
          </a:prstGeom>
          <a:noFill/>
        </p:spPr>
        <p:txBody>
          <a:bodyPr wrap="none" rtlCol="0">
            <a:spAutoFit/>
          </a:bodyPr>
          <a:lstStyle/>
          <a:p>
            <a:r>
              <a:rPr lang="en-US" sz="1200" dirty="0"/>
              <a:t>(Brower </a:t>
            </a:r>
            <a:r>
              <a:rPr lang="en-US" sz="1200" dirty="0" err="1"/>
              <a:t>nd</a:t>
            </a:r>
            <a:r>
              <a:rPr lang="en-US" sz="1200" dirty="0"/>
              <a:t>)</a:t>
            </a:r>
            <a:endParaRPr lang="en-AU" sz="1200" dirty="0"/>
          </a:p>
        </p:txBody>
      </p:sp>
      <p:sp>
        <p:nvSpPr>
          <p:cNvPr id="18" name="TextBox 17"/>
          <p:cNvSpPr txBox="1"/>
          <p:nvPr/>
        </p:nvSpPr>
        <p:spPr>
          <a:xfrm>
            <a:off x="4355976" y="3733613"/>
            <a:ext cx="4536504" cy="523220"/>
          </a:xfrm>
          <a:prstGeom prst="rect">
            <a:avLst/>
          </a:prstGeom>
          <a:noFill/>
        </p:spPr>
        <p:txBody>
          <a:bodyPr wrap="square" rtlCol="0">
            <a:spAutoFit/>
          </a:bodyPr>
          <a:lstStyle/>
          <a:p>
            <a:r>
              <a:rPr lang="en-AU" sz="2800" b="1" dirty="0"/>
              <a:t>3,5-dichlorocyclopentene</a:t>
            </a:r>
          </a:p>
        </p:txBody>
      </p:sp>
    </p:spTree>
    <p:extLst>
      <p:ext uri="{BB962C8B-B14F-4D97-AF65-F5344CB8AC3E}">
        <p14:creationId xmlns:p14="http://schemas.microsoft.com/office/powerpoint/2010/main" val="55477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barn(inVertical)">
                                      <p:cBhvr>
                                        <p:cTn id="17" dur="5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076"/>
                                        </p:tgtEl>
                                        <p:attrNameLst>
                                          <p:attrName>style.visibility</p:attrName>
                                        </p:attrNameLst>
                                      </p:cBhvr>
                                      <p:to>
                                        <p:strVal val="visible"/>
                                      </p:to>
                                    </p:set>
                                    <p:animEffect transition="in" filter="barn(inVertical)">
                                      <p:cBhvr>
                                        <p:cTn id="32" dur="500"/>
                                        <p:tgtEl>
                                          <p:spTgt spid="307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15"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339752" y="-171400"/>
            <a:ext cx="4618515" cy="1124744"/>
          </a:xfrm>
        </p:spPr>
        <p:txBody>
          <a:bodyPr/>
          <a:lstStyle/>
          <a:p>
            <a:pPr marL="182880" indent="0" algn="ctr">
              <a:buNone/>
            </a:pPr>
            <a:r>
              <a:rPr lang="en-AU" dirty="0"/>
              <a:t>Benzene</a:t>
            </a:r>
          </a:p>
        </p:txBody>
      </p:sp>
      <p:sp>
        <p:nvSpPr>
          <p:cNvPr id="2" name="Subtitle 1"/>
          <p:cNvSpPr>
            <a:spLocks noGrp="1"/>
          </p:cNvSpPr>
          <p:nvPr>
            <p:ph type="subTitle" idx="1"/>
          </p:nvPr>
        </p:nvSpPr>
        <p:spPr>
          <a:xfrm>
            <a:off x="0" y="836711"/>
            <a:ext cx="9144000" cy="1800199"/>
          </a:xfrm>
        </p:spPr>
        <p:txBody>
          <a:bodyPr>
            <a:normAutofit/>
          </a:bodyPr>
          <a:lstStyle/>
          <a:p>
            <a:pPr marL="457200" indent="-457200">
              <a:buFont typeface="Arial" panose="020B0604020202020204" pitchFamily="34" charset="0"/>
              <a:buChar char="•"/>
            </a:pPr>
            <a:r>
              <a:rPr lang="en-AU" sz="2800" b="1" dirty="0">
                <a:solidFill>
                  <a:schemeClr val="tx1"/>
                </a:solidFill>
              </a:rPr>
              <a:t>Has the formula C</a:t>
            </a:r>
            <a:r>
              <a:rPr lang="en-AU" sz="2800" b="1" baseline="-25000" dirty="0">
                <a:solidFill>
                  <a:schemeClr val="tx1"/>
                </a:solidFill>
              </a:rPr>
              <a:t>6</a:t>
            </a:r>
            <a:r>
              <a:rPr lang="en-AU" sz="2800" b="1" dirty="0">
                <a:solidFill>
                  <a:schemeClr val="tx1"/>
                </a:solidFill>
              </a:rPr>
              <a:t>H</a:t>
            </a:r>
            <a:r>
              <a:rPr lang="en-AU" sz="2800" b="1" baseline="-25000" dirty="0">
                <a:solidFill>
                  <a:schemeClr val="tx1"/>
                </a:solidFill>
              </a:rPr>
              <a:t>6</a:t>
            </a:r>
            <a:r>
              <a:rPr lang="en-AU" sz="2800" b="1" dirty="0">
                <a:solidFill>
                  <a:schemeClr val="tx1"/>
                </a:solidFill>
              </a:rPr>
              <a:t>.</a:t>
            </a:r>
          </a:p>
          <a:p>
            <a:pPr marL="457200" indent="-457200">
              <a:buFont typeface="Arial" panose="020B0604020202020204" pitchFamily="34" charset="0"/>
              <a:buChar char="•"/>
            </a:pPr>
            <a:r>
              <a:rPr lang="en-AU" sz="2800" b="1" dirty="0">
                <a:solidFill>
                  <a:schemeClr val="tx1"/>
                </a:solidFill>
              </a:rPr>
              <a:t>It is a very stable ring structure which has alternating double and single bonds. </a:t>
            </a:r>
          </a:p>
          <a:p>
            <a:endParaRPr lang="en-AU" sz="2800" b="1" dirty="0">
              <a:solidFill>
                <a:schemeClr val="tx1"/>
              </a:solidFill>
            </a:endParaRPr>
          </a:p>
          <a:p>
            <a:endParaRPr lang="en-AU" sz="7200" b="1" dirty="0">
              <a:solidFill>
                <a:schemeClr val="tx1"/>
              </a:solidFill>
            </a:endParaRPr>
          </a:p>
          <a:p>
            <a:endParaRPr lang="en-AU" sz="4000" dirty="0"/>
          </a:p>
        </p:txBody>
      </p:sp>
      <p:pic>
        <p:nvPicPr>
          <p:cNvPr id="1030" name="Picture 6" descr="http://upload.wikimedia.org/wikipedia/commons/thumb/7/79/Benz3.svg/350px-Benz3.svg.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51520" y="2593453"/>
            <a:ext cx="5230734" cy="27797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51720" y="5528265"/>
            <a:ext cx="1333507" cy="276999"/>
          </a:xfrm>
          <a:prstGeom prst="rect">
            <a:avLst/>
          </a:prstGeom>
          <a:noFill/>
        </p:spPr>
        <p:txBody>
          <a:bodyPr wrap="none" rtlCol="0">
            <a:spAutoFit/>
          </a:bodyPr>
          <a:lstStyle/>
          <a:p>
            <a:r>
              <a:rPr lang="en-US" sz="1200" dirty="0"/>
              <a:t>(Wikipedia 2015)</a:t>
            </a:r>
            <a:endParaRPr lang="en-AU" sz="1200" dirty="0"/>
          </a:p>
        </p:txBody>
      </p:sp>
      <p:pic>
        <p:nvPicPr>
          <p:cNvPr id="1032" name="Picture 8" descr="https://blog.gigabase.org/system/images/files/36963/original/benzene_image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457" y="2727641"/>
            <a:ext cx="2016224" cy="242955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764815" y="5456257"/>
            <a:ext cx="1095172" cy="276999"/>
          </a:xfrm>
          <a:prstGeom prst="rect">
            <a:avLst/>
          </a:prstGeom>
          <a:noFill/>
        </p:spPr>
        <p:txBody>
          <a:bodyPr wrap="none" rtlCol="0">
            <a:spAutoFit/>
          </a:bodyPr>
          <a:lstStyle/>
          <a:p>
            <a:r>
              <a:rPr lang="en-US" sz="1200" dirty="0"/>
              <a:t>(Admin 2012)</a:t>
            </a:r>
            <a:endParaRPr lang="en-AU" sz="1200" dirty="0"/>
          </a:p>
        </p:txBody>
      </p:sp>
    </p:spTree>
    <p:extLst>
      <p:ext uri="{BB962C8B-B14F-4D97-AF65-F5344CB8AC3E}">
        <p14:creationId xmlns:p14="http://schemas.microsoft.com/office/powerpoint/2010/main" val="396832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barn(inVertical)">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barn(inVertical)">
                                      <p:cBhvr>
                                        <p:cTn id="27" dur="500"/>
                                        <p:tgtEl>
                                          <p:spTgt spid="10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02" y="9128"/>
            <a:ext cx="9144000" cy="2246769"/>
          </a:xfrm>
          <a:prstGeom prst="rect">
            <a:avLst/>
          </a:prstGeom>
          <a:noFill/>
        </p:spPr>
        <p:txBody>
          <a:bodyPr wrap="square" rtlCol="0">
            <a:spAutoFit/>
          </a:bodyPr>
          <a:lstStyle/>
          <a:p>
            <a:r>
              <a:rPr lang="en-AU" sz="2800" b="1" dirty="0">
                <a:solidFill>
                  <a:schemeClr val="accent6">
                    <a:lumMod val="50000"/>
                  </a:schemeClr>
                </a:solidFill>
              </a:rPr>
              <a:t>Nomenclature</a:t>
            </a:r>
          </a:p>
          <a:p>
            <a:pPr marL="457200" indent="-457200">
              <a:buClr>
                <a:schemeClr val="accent6">
                  <a:lumMod val="50000"/>
                </a:schemeClr>
              </a:buClr>
              <a:buSzPct val="120000"/>
              <a:buFont typeface="Arial" panose="020B0604020202020204" pitchFamily="34" charset="0"/>
              <a:buChar char="•"/>
            </a:pPr>
            <a:r>
              <a:rPr lang="en-AU" sz="2800" b="1" dirty="0">
                <a:solidFill>
                  <a:schemeClr val="tx2">
                    <a:lumMod val="75000"/>
                  </a:schemeClr>
                </a:solidFill>
              </a:rPr>
              <a:t>Add the suffix -benzene to the stem name.</a:t>
            </a:r>
          </a:p>
          <a:p>
            <a:pPr marL="457200" indent="-457200">
              <a:buClr>
                <a:schemeClr val="accent6">
                  <a:lumMod val="50000"/>
                </a:schemeClr>
              </a:buClr>
              <a:buSzPct val="120000"/>
              <a:buFont typeface="Arial" panose="020B0604020202020204" pitchFamily="34" charset="0"/>
              <a:buChar char="•"/>
            </a:pPr>
            <a:r>
              <a:rPr lang="en-AU" sz="2800" b="1" dirty="0"/>
              <a:t>If there is only one substituted group, no numbering is required.</a:t>
            </a:r>
          </a:p>
          <a:p>
            <a:pPr>
              <a:buClr>
                <a:schemeClr val="accent6">
                  <a:lumMod val="50000"/>
                </a:schemeClr>
              </a:buClr>
              <a:buSzPct val="120000"/>
            </a:pPr>
            <a:r>
              <a:rPr lang="en-AU" sz="2800" b="1" dirty="0" err="1">
                <a:solidFill>
                  <a:schemeClr val="tx2">
                    <a:lumMod val="75000"/>
                  </a:schemeClr>
                </a:solidFill>
              </a:rPr>
              <a:t>Eg</a:t>
            </a:r>
            <a:endParaRPr lang="en-AU" sz="2800" b="1" dirty="0">
              <a:solidFill>
                <a:schemeClr val="tx2">
                  <a:lumMod val="75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8769" r="11681" b="13636"/>
          <a:stretch/>
        </p:blipFill>
        <p:spPr bwMode="auto">
          <a:xfrm>
            <a:off x="971600" y="1916832"/>
            <a:ext cx="1656184" cy="226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656981" y="4183189"/>
            <a:ext cx="1013419" cy="246221"/>
          </a:xfrm>
          <a:prstGeom prst="rect">
            <a:avLst/>
          </a:prstGeom>
          <a:noFill/>
        </p:spPr>
        <p:txBody>
          <a:bodyPr wrap="none" rtlCol="0">
            <a:spAutoFit/>
          </a:bodyPr>
          <a:lstStyle/>
          <a:p>
            <a:r>
              <a:rPr lang="en-US" sz="1000" dirty="0"/>
              <a:t>(</a:t>
            </a:r>
            <a:r>
              <a:rPr lang="en-US" sz="1000" dirty="0" err="1"/>
              <a:t>Imgbuddy</a:t>
            </a:r>
            <a:r>
              <a:rPr lang="en-US" sz="1000" dirty="0"/>
              <a:t> </a:t>
            </a:r>
            <a:r>
              <a:rPr lang="en-US" sz="1000" dirty="0" err="1"/>
              <a:t>nd</a:t>
            </a:r>
            <a:r>
              <a:rPr lang="en-US" sz="1000" dirty="0"/>
              <a:t>)</a:t>
            </a:r>
            <a:endParaRPr lang="en-AU" sz="1000" dirty="0"/>
          </a:p>
        </p:txBody>
      </p:sp>
      <p:sp>
        <p:nvSpPr>
          <p:cNvPr id="9" name="TextBox 8"/>
          <p:cNvSpPr txBox="1"/>
          <p:nvPr/>
        </p:nvSpPr>
        <p:spPr>
          <a:xfrm>
            <a:off x="179512" y="4417948"/>
            <a:ext cx="2736304" cy="523220"/>
          </a:xfrm>
          <a:prstGeom prst="rect">
            <a:avLst/>
          </a:prstGeom>
          <a:noFill/>
        </p:spPr>
        <p:txBody>
          <a:bodyPr wrap="square" rtlCol="0">
            <a:spAutoFit/>
          </a:bodyPr>
          <a:lstStyle/>
          <a:p>
            <a:r>
              <a:rPr lang="en-AU" sz="2800" b="1" dirty="0" err="1"/>
              <a:t>bromobenzene</a:t>
            </a:r>
            <a:endParaRPr lang="en-AU" sz="2800" b="1" dirty="0"/>
          </a:p>
        </p:txBody>
      </p:sp>
      <p:pic>
        <p:nvPicPr>
          <p:cNvPr id="2052" name="Picture 4" descr="https://us.vwr.com/stibo/low_res/std.lang.all/61/38/6986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355" y="1916832"/>
            <a:ext cx="3810000" cy="18097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30443" y="3767216"/>
            <a:ext cx="1879041" cy="246221"/>
          </a:xfrm>
          <a:prstGeom prst="rect">
            <a:avLst/>
          </a:prstGeom>
          <a:noFill/>
        </p:spPr>
        <p:txBody>
          <a:bodyPr wrap="none" rtlCol="0">
            <a:spAutoFit/>
          </a:bodyPr>
          <a:lstStyle/>
          <a:p>
            <a:r>
              <a:rPr lang="en-US" sz="1000" dirty="0"/>
              <a:t>(VWR International LLC 2015)</a:t>
            </a:r>
            <a:endParaRPr lang="en-AU" sz="1000" dirty="0"/>
          </a:p>
        </p:txBody>
      </p:sp>
      <p:sp>
        <p:nvSpPr>
          <p:cNvPr id="12" name="TextBox 11"/>
          <p:cNvSpPr txBox="1"/>
          <p:nvPr/>
        </p:nvSpPr>
        <p:spPr>
          <a:xfrm>
            <a:off x="4139952" y="3959772"/>
            <a:ext cx="2736304" cy="523220"/>
          </a:xfrm>
          <a:prstGeom prst="rect">
            <a:avLst/>
          </a:prstGeom>
          <a:noFill/>
        </p:spPr>
        <p:txBody>
          <a:bodyPr wrap="square" rtlCol="0">
            <a:spAutoFit/>
          </a:bodyPr>
          <a:lstStyle/>
          <a:p>
            <a:r>
              <a:rPr lang="en-AU" sz="2800" b="1" dirty="0" err="1"/>
              <a:t>propylbenzene</a:t>
            </a:r>
            <a:endParaRPr lang="en-AU" sz="2800" b="1" dirty="0"/>
          </a:p>
        </p:txBody>
      </p:sp>
    </p:spTree>
    <p:extLst>
      <p:ext uri="{BB962C8B-B14F-4D97-AF65-F5344CB8AC3E}">
        <p14:creationId xmlns:p14="http://schemas.microsoft.com/office/powerpoint/2010/main" val="30361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barn(inVertical)">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02" y="9128"/>
            <a:ext cx="9144000" cy="2246769"/>
          </a:xfrm>
          <a:prstGeom prst="rect">
            <a:avLst/>
          </a:prstGeom>
          <a:noFill/>
        </p:spPr>
        <p:txBody>
          <a:bodyPr wrap="square" rtlCol="0">
            <a:spAutoFit/>
          </a:bodyPr>
          <a:lstStyle/>
          <a:p>
            <a:r>
              <a:rPr lang="en-AU" sz="2800" b="1" dirty="0">
                <a:solidFill>
                  <a:schemeClr val="accent6">
                    <a:lumMod val="50000"/>
                  </a:schemeClr>
                </a:solidFill>
              </a:rPr>
              <a:t>Nomenclature</a:t>
            </a:r>
          </a:p>
          <a:p>
            <a:pPr marL="457200" indent="-457200">
              <a:buClr>
                <a:schemeClr val="accent6">
                  <a:lumMod val="50000"/>
                </a:schemeClr>
              </a:buClr>
              <a:buSzPct val="120000"/>
              <a:buFont typeface="Arial" panose="020B0604020202020204" pitchFamily="34" charset="0"/>
              <a:buChar char="•"/>
            </a:pPr>
            <a:r>
              <a:rPr lang="en-AU" sz="2800" b="1" dirty="0"/>
              <a:t>If there are more than one substituted group, numbering is required (follow alkane numbering rules).</a:t>
            </a:r>
            <a:endParaRPr lang="en-AU" sz="2800" dirty="0"/>
          </a:p>
          <a:p>
            <a:pPr>
              <a:buClr>
                <a:schemeClr val="accent6">
                  <a:lumMod val="50000"/>
                </a:schemeClr>
              </a:buClr>
              <a:buSzPct val="120000"/>
            </a:pPr>
            <a:r>
              <a:rPr lang="en-AU" sz="2800" b="1" dirty="0" err="1">
                <a:solidFill>
                  <a:schemeClr val="tx2">
                    <a:lumMod val="75000"/>
                  </a:schemeClr>
                </a:solidFill>
              </a:rPr>
              <a:t>Eg</a:t>
            </a:r>
            <a:endParaRPr lang="en-AU" sz="2800" b="1" dirty="0">
              <a:solidFill>
                <a:schemeClr val="tx2">
                  <a:lumMod val="75000"/>
                </a:schemeClr>
              </a:solidFill>
            </a:endParaRPr>
          </a:p>
        </p:txBody>
      </p:sp>
      <p:sp>
        <p:nvSpPr>
          <p:cNvPr id="8" name="TextBox 7"/>
          <p:cNvSpPr txBox="1"/>
          <p:nvPr/>
        </p:nvSpPr>
        <p:spPr>
          <a:xfrm>
            <a:off x="2396133" y="5222266"/>
            <a:ext cx="1600118" cy="246221"/>
          </a:xfrm>
          <a:prstGeom prst="rect">
            <a:avLst/>
          </a:prstGeom>
          <a:noFill/>
        </p:spPr>
        <p:txBody>
          <a:bodyPr wrap="none" rtlCol="0">
            <a:spAutoFit/>
          </a:bodyPr>
          <a:lstStyle/>
          <a:p>
            <a:r>
              <a:rPr lang="en-US" sz="1000" dirty="0"/>
              <a:t>(CK-12 Foundation 2015)</a:t>
            </a:r>
            <a:endParaRPr lang="en-AU" sz="1000" dirty="0"/>
          </a:p>
        </p:txBody>
      </p:sp>
      <p:sp>
        <p:nvSpPr>
          <p:cNvPr id="9" name="TextBox 8"/>
          <p:cNvSpPr txBox="1"/>
          <p:nvPr/>
        </p:nvSpPr>
        <p:spPr>
          <a:xfrm>
            <a:off x="107504" y="5661248"/>
            <a:ext cx="4695506" cy="523220"/>
          </a:xfrm>
          <a:prstGeom prst="rect">
            <a:avLst/>
          </a:prstGeom>
          <a:noFill/>
        </p:spPr>
        <p:txBody>
          <a:bodyPr wrap="square" rtlCol="0">
            <a:spAutoFit/>
          </a:bodyPr>
          <a:lstStyle/>
          <a:p>
            <a:r>
              <a:rPr lang="en-AU" sz="2800" b="1" dirty="0"/>
              <a:t>1-ethyl-4-methylbenzene</a:t>
            </a:r>
          </a:p>
        </p:txBody>
      </p:sp>
      <p:sp>
        <p:nvSpPr>
          <p:cNvPr id="11" name="TextBox 10"/>
          <p:cNvSpPr txBox="1"/>
          <p:nvPr/>
        </p:nvSpPr>
        <p:spPr>
          <a:xfrm>
            <a:off x="5511732" y="3095472"/>
            <a:ext cx="1298753" cy="246221"/>
          </a:xfrm>
          <a:prstGeom prst="rect">
            <a:avLst/>
          </a:prstGeom>
          <a:noFill/>
        </p:spPr>
        <p:txBody>
          <a:bodyPr wrap="none" rtlCol="0">
            <a:spAutoFit/>
          </a:bodyPr>
          <a:lstStyle/>
          <a:p>
            <a:r>
              <a:rPr lang="en-US" sz="1000" dirty="0"/>
              <a:t>(</a:t>
            </a:r>
            <a:r>
              <a:rPr lang="en-US" sz="1000" dirty="0" err="1"/>
              <a:t>Chemsynthesis</a:t>
            </a:r>
            <a:r>
              <a:rPr lang="en-US" sz="1000" dirty="0"/>
              <a:t> </a:t>
            </a:r>
            <a:r>
              <a:rPr lang="en-US" sz="1000" dirty="0" err="1"/>
              <a:t>nd</a:t>
            </a:r>
            <a:r>
              <a:rPr lang="en-US" sz="1000" dirty="0"/>
              <a:t>)</a:t>
            </a:r>
            <a:endParaRPr lang="en-AU" sz="1000" dirty="0"/>
          </a:p>
        </p:txBody>
      </p:sp>
      <p:sp>
        <p:nvSpPr>
          <p:cNvPr id="12" name="TextBox 11"/>
          <p:cNvSpPr txBox="1"/>
          <p:nvPr/>
        </p:nvSpPr>
        <p:spPr>
          <a:xfrm>
            <a:off x="2455257" y="3424280"/>
            <a:ext cx="5184575" cy="523220"/>
          </a:xfrm>
          <a:prstGeom prst="rect">
            <a:avLst/>
          </a:prstGeom>
          <a:noFill/>
        </p:spPr>
        <p:txBody>
          <a:bodyPr wrap="square" rtlCol="0">
            <a:spAutoFit/>
          </a:bodyPr>
          <a:lstStyle/>
          <a:p>
            <a:r>
              <a:rPr lang="en-AU" sz="2800" b="1" dirty="0"/>
              <a:t>1-fluoro-3-methylbenzene</a:t>
            </a:r>
          </a:p>
        </p:txBody>
      </p:sp>
      <p:pic>
        <p:nvPicPr>
          <p:cNvPr id="3074" name="Picture 2" descr="https://dr282zn36sxxg.cloudfront.net/datastreams/f-d%3Ab369c833b4fe2ca3fcd99863c07065b34858bacb29055886b686ca30%2BIMAGE%2BIMAG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364338"/>
            <a:ext cx="2157243" cy="34354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g1.guidechem.com/structure/image/14659-5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293096"/>
            <a:ext cx="2104563" cy="21045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139831" y="6120660"/>
            <a:ext cx="1233030" cy="246221"/>
          </a:xfrm>
          <a:prstGeom prst="rect">
            <a:avLst/>
          </a:prstGeom>
          <a:noFill/>
        </p:spPr>
        <p:txBody>
          <a:bodyPr wrap="none" rtlCol="0">
            <a:spAutoFit/>
          </a:bodyPr>
          <a:lstStyle/>
          <a:p>
            <a:r>
              <a:rPr lang="en-US" sz="1000" dirty="0"/>
              <a:t>(</a:t>
            </a:r>
            <a:r>
              <a:rPr lang="en-US" sz="1000" dirty="0" err="1"/>
              <a:t>Guidechem</a:t>
            </a:r>
            <a:r>
              <a:rPr lang="en-US" sz="1000" dirty="0"/>
              <a:t> 2010)</a:t>
            </a:r>
            <a:endParaRPr lang="en-AU" sz="1000" dirty="0"/>
          </a:p>
        </p:txBody>
      </p:sp>
      <p:sp>
        <p:nvSpPr>
          <p:cNvPr id="14" name="TextBox 13"/>
          <p:cNvSpPr txBox="1"/>
          <p:nvPr/>
        </p:nvSpPr>
        <p:spPr>
          <a:xfrm>
            <a:off x="2259522" y="6362164"/>
            <a:ext cx="6920990" cy="523220"/>
          </a:xfrm>
          <a:prstGeom prst="rect">
            <a:avLst/>
          </a:prstGeom>
          <a:noFill/>
        </p:spPr>
        <p:txBody>
          <a:bodyPr wrap="square" rtlCol="0">
            <a:spAutoFit/>
          </a:bodyPr>
          <a:lstStyle/>
          <a:p>
            <a:r>
              <a:rPr lang="en-AU" sz="2800" b="1" dirty="0"/>
              <a:t>2-bromo-5-chloro-1,3-dimethylbenzene</a:t>
            </a:r>
          </a:p>
        </p:txBody>
      </p:sp>
      <p:pic>
        <p:nvPicPr>
          <p:cNvPr id="3078" name="Picture 6" descr="http://www.chemsynthesis.com/molimg/1/big/8/8514.gif"/>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2930" t="10955" b="20211"/>
          <a:stretch/>
        </p:blipFill>
        <p:spPr bwMode="auto">
          <a:xfrm>
            <a:off x="2480771" y="1575345"/>
            <a:ext cx="3030961" cy="179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94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barn(inVertical)">
                                      <p:cBhvr>
                                        <p:cTn id="27" dur="500"/>
                                        <p:tgtEl>
                                          <p:spTgt spid="307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076"/>
                                        </p:tgtEl>
                                        <p:attrNameLst>
                                          <p:attrName>style.visibility</p:attrName>
                                        </p:attrNameLst>
                                      </p:cBhvr>
                                      <p:to>
                                        <p:strVal val="visible"/>
                                      </p:to>
                                    </p:set>
                                    <p:animEffect transition="in" filter="barn(inVertical)">
                                      <p:cBhvr>
                                        <p:cTn id="42" dur="500"/>
                                        <p:tgtEl>
                                          <p:spTgt spid="307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1" grpId="0"/>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r>
              <a:rPr lang="en-AU" sz="2800" b="1" dirty="0">
                <a:solidFill>
                  <a:schemeClr val="tx2">
                    <a:lumMod val="60000"/>
                    <a:lumOff val="40000"/>
                  </a:schemeClr>
                </a:solidFill>
              </a:rPr>
              <a:t>Melting and Boiling Points</a:t>
            </a:r>
          </a:p>
          <a:p>
            <a:r>
              <a:rPr lang="en-US" sz="2800" b="1" dirty="0">
                <a:solidFill>
                  <a:schemeClr val="tx1"/>
                </a:solidFill>
              </a:rPr>
              <a:t> </a:t>
            </a:r>
            <a:endParaRPr lang="en-AU" sz="2800" b="1" dirty="0">
              <a:solidFill>
                <a:schemeClr val="tx1"/>
              </a:solidFill>
            </a:endParaRPr>
          </a:p>
          <a:p>
            <a:pPr marL="457200" indent="-457200">
              <a:buFont typeface="Arial" panose="020B0604020202020204" pitchFamily="34" charset="0"/>
              <a:buChar char="•"/>
            </a:pPr>
            <a:r>
              <a:rPr lang="en-US" sz="2800" dirty="0">
                <a:solidFill>
                  <a:schemeClr val="tx1"/>
                </a:solidFill>
              </a:rPr>
              <a:t>Organic compounds are covalent molecular compounds.</a:t>
            </a:r>
          </a:p>
          <a:p>
            <a:pPr marL="457200" indent="-457200">
              <a:buFont typeface="Arial" panose="020B0604020202020204" pitchFamily="34" charset="0"/>
              <a:buChar char="•"/>
            </a:pPr>
            <a:r>
              <a:rPr lang="en-US" sz="2800" dirty="0">
                <a:solidFill>
                  <a:schemeClr val="tx1"/>
                </a:solidFill>
              </a:rPr>
              <a:t>Their melting and boiling points (</a:t>
            </a:r>
            <a:r>
              <a:rPr lang="en-US" sz="2800" dirty="0" err="1">
                <a:solidFill>
                  <a:schemeClr val="tx1"/>
                </a:solidFill>
              </a:rPr>
              <a:t>mp’s</a:t>
            </a:r>
            <a:r>
              <a:rPr lang="en-US" sz="2800" dirty="0">
                <a:solidFill>
                  <a:schemeClr val="tx1"/>
                </a:solidFill>
              </a:rPr>
              <a:t> and bp’s) depend on the strength of their </a:t>
            </a:r>
            <a:r>
              <a:rPr lang="en-US" sz="2800" b="1" dirty="0">
                <a:solidFill>
                  <a:schemeClr val="tx1"/>
                </a:solidFill>
              </a:rPr>
              <a:t>intermolecular forces.</a:t>
            </a:r>
          </a:p>
          <a:p>
            <a:pPr marL="457200" indent="-457200">
              <a:buFont typeface="Arial" panose="020B0604020202020204" pitchFamily="34" charset="0"/>
              <a:buChar char="•"/>
            </a:pPr>
            <a:r>
              <a:rPr lang="en-US" sz="2800" dirty="0">
                <a:solidFill>
                  <a:schemeClr val="tx1"/>
                </a:solidFill>
              </a:rPr>
              <a:t>The stronger the intermolecular forces, the higher the melting and boiling points will be. </a:t>
            </a:r>
          </a:p>
          <a:p>
            <a:pPr marL="457200" indent="-457200">
              <a:buFont typeface="Arial" panose="020B0604020202020204" pitchFamily="34" charset="0"/>
              <a:buChar char="•"/>
            </a:pPr>
            <a:r>
              <a:rPr lang="en-US" sz="2800" dirty="0">
                <a:solidFill>
                  <a:schemeClr val="tx1"/>
                </a:solidFill>
              </a:rPr>
              <a:t>This is because more energy is required to overcome the intermolecular forces.</a:t>
            </a:r>
          </a:p>
          <a:p>
            <a:pPr marL="457200" indent="-457200">
              <a:buFont typeface="Arial" panose="020B0604020202020204" pitchFamily="34" charset="0"/>
              <a:buChar char="•"/>
            </a:pPr>
            <a:endParaRPr lang="en-US" sz="2800" b="1" dirty="0">
              <a:solidFill>
                <a:schemeClr val="tx1"/>
              </a:solidFill>
            </a:endParaRPr>
          </a:p>
          <a:p>
            <a:endParaRPr lang="en-AU" sz="2800" b="1" dirty="0">
              <a:solidFill>
                <a:schemeClr val="tx1"/>
              </a:solidFill>
            </a:endParaRPr>
          </a:p>
          <a:p>
            <a:endParaRPr lang="en-AU" sz="4000" b="1" dirty="0">
              <a:solidFill>
                <a:schemeClr val="tx1"/>
              </a:solidFill>
            </a:endParaRPr>
          </a:p>
          <a:p>
            <a:endParaRPr lang="en-AU" sz="4000" dirty="0"/>
          </a:p>
        </p:txBody>
      </p:sp>
    </p:spTree>
    <p:extLst>
      <p:ext uri="{BB962C8B-B14F-4D97-AF65-F5344CB8AC3E}">
        <p14:creationId xmlns:p14="http://schemas.microsoft.com/office/powerpoint/2010/main" val="20652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r>
              <a:rPr lang="en-AU" sz="2800" b="1" dirty="0">
                <a:solidFill>
                  <a:schemeClr val="tx2">
                    <a:lumMod val="60000"/>
                    <a:lumOff val="40000"/>
                  </a:schemeClr>
                </a:solidFill>
              </a:rPr>
              <a:t>Melting and Boiling Points</a:t>
            </a:r>
          </a:p>
          <a:p>
            <a:r>
              <a:rPr lang="en-US" sz="2800" b="1" dirty="0">
                <a:solidFill>
                  <a:schemeClr val="tx1"/>
                </a:solidFill>
              </a:rPr>
              <a:t> </a:t>
            </a:r>
            <a:endParaRPr lang="en-AU" sz="2800" b="1" dirty="0">
              <a:solidFill>
                <a:schemeClr val="tx1"/>
              </a:solidFill>
            </a:endParaRPr>
          </a:p>
          <a:p>
            <a:pPr marL="457200" indent="-457200">
              <a:buFont typeface="Arial" panose="020B0604020202020204" pitchFamily="34" charset="0"/>
              <a:buChar char="•"/>
            </a:pPr>
            <a:r>
              <a:rPr lang="en-US" sz="2800" dirty="0">
                <a:solidFill>
                  <a:schemeClr val="tx1"/>
                </a:solidFill>
              </a:rPr>
              <a:t>For </a:t>
            </a:r>
            <a:r>
              <a:rPr lang="en-US" sz="2800" dirty="0"/>
              <a:t>compounds of similar size, </a:t>
            </a:r>
            <a:r>
              <a:rPr lang="en-US" sz="2800" dirty="0" err="1"/>
              <a:t>mp</a:t>
            </a:r>
            <a:r>
              <a:rPr lang="en-US" sz="2800" dirty="0"/>
              <a:t> and bp depends on how close the molecules can get to each other. </a:t>
            </a:r>
          </a:p>
          <a:p>
            <a:pPr marL="457200" indent="-457200">
              <a:buFont typeface="Arial" panose="020B0604020202020204" pitchFamily="34" charset="0"/>
              <a:buChar char="•"/>
            </a:pPr>
            <a:r>
              <a:rPr lang="en-US" sz="2800" dirty="0"/>
              <a:t>The closer the molecules are, the stronger the intermolecular forces and the higher the </a:t>
            </a:r>
            <a:r>
              <a:rPr lang="en-US" sz="2800" dirty="0" err="1"/>
              <a:t>mp’s</a:t>
            </a:r>
            <a:r>
              <a:rPr lang="en-US" sz="2800" dirty="0"/>
              <a:t> and bp’s as more energy is required to overcome these forces.</a:t>
            </a:r>
          </a:p>
          <a:p>
            <a:pPr marL="457200" indent="-457200">
              <a:buFont typeface="Arial" panose="020B0604020202020204" pitchFamily="34" charset="0"/>
              <a:buChar char="•"/>
            </a:pPr>
            <a:r>
              <a:rPr lang="en-US" sz="2800" dirty="0"/>
              <a:t>How close molecules can get to each other is dependent on their stereochemistry (</a:t>
            </a:r>
            <a:r>
              <a:rPr lang="en-US" sz="2800" dirty="0" err="1"/>
              <a:t>ie</a:t>
            </a:r>
            <a:r>
              <a:rPr lang="en-US" sz="2800" dirty="0"/>
              <a:t> shape).</a:t>
            </a:r>
          </a:p>
          <a:p>
            <a:pPr marL="457200" indent="-457200">
              <a:buFont typeface="Arial" panose="020B0604020202020204" pitchFamily="34" charset="0"/>
              <a:buChar char="•"/>
            </a:pPr>
            <a:r>
              <a:rPr lang="en-US" sz="2800" dirty="0"/>
              <a:t>Benzene molecules can get closer to each other than alkanes which can get closer than alkenes.</a:t>
            </a:r>
          </a:p>
          <a:p>
            <a:pPr marL="457200" indent="-457200">
              <a:buFont typeface="Arial" panose="020B0604020202020204" pitchFamily="34" charset="0"/>
              <a:buChar char="•"/>
            </a:pPr>
            <a:r>
              <a:rPr lang="en-US" sz="2800" dirty="0"/>
              <a:t>So, </a:t>
            </a:r>
            <a:r>
              <a:rPr lang="en-US" sz="2800" dirty="0" err="1"/>
              <a:t>mp</a:t>
            </a:r>
            <a:r>
              <a:rPr lang="en-US" sz="2800" dirty="0"/>
              <a:t> and bp for similar chain length is: benzene&gt;alkane&gt;alkene</a:t>
            </a:r>
          </a:p>
          <a:p>
            <a:pPr marL="457200" indent="-457200">
              <a:buFont typeface="Arial" panose="020B0604020202020204" pitchFamily="34" charset="0"/>
              <a:buChar char="•"/>
            </a:pPr>
            <a:endParaRPr lang="en-US" sz="2800" b="1" dirty="0">
              <a:solidFill>
                <a:schemeClr val="tx1"/>
              </a:solidFill>
            </a:endParaRPr>
          </a:p>
          <a:p>
            <a:endParaRPr lang="en-AU" sz="2800" b="1" dirty="0">
              <a:solidFill>
                <a:schemeClr val="tx1"/>
              </a:solidFill>
            </a:endParaRPr>
          </a:p>
          <a:p>
            <a:endParaRPr lang="en-AU" sz="4000" b="1" dirty="0">
              <a:solidFill>
                <a:schemeClr val="tx1"/>
              </a:solidFill>
            </a:endParaRPr>
          </a:p>
          <a:p>
            <a:endParaRPr lang="en-AU" sz="4000" dirty="0"/>
          </a:p>
        </p:txBody>
      </p:sp>
    </p:spTree>
    <p:extLst>
      <p:ext uri="{BB962C8B-B14F-4D97-AF65-F5344CB8AC3E}">
        <p14:creationId xmlns:p14="http://schemas.microsoft.com/office/powerpoint/2010/main" val="13222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r>
              <a:rPr lang="en-AU" sz="2800" b="1" dirty="0">
                <a:solidFill>
                  <a:schemeClr val="tx2">
                    <a:lumMod val="60000"/>
                    <a:lumOff val="40000"/>
                  </a:schemeClr>
                </a:solidFill>
              </a:rPr>
              <a:t>Melting and Boiling Points</a:t>
            </a:r>
          </a:p>
          <a:p>
            <a:r>
              <a:rPr lang="en-US" sz="2800" b="1" dirty="0">
                <a:solidFill>
                  <a:schemeClr val="tx1"/>
                </a:solidFill>
              </a:rPr>
              <a:t> </a:t>
            </a:r>
            <a:endParaRPr lang="en-AU" sz="2800" b="1" dirty="0">
              <a:solidFill>
                <a:schemeClr val="tx1"/>
              </a:solidFill>
            </a:endParaRPr>
          </a:p>
          <a:p>
            <a:pPr marL="457200" indent="-457200">
              <a:buFont typeface="Arial" panose="020B0604020202020204" pitchFamily="34" charset="0"/>
              <a:buChar char="•"/>
            </a:pPr>
            <a:r>
              <a:rPr lang="en-US" sz="2800" dirty="0">
                <a:solidFill>
                  <a:schemeClr val="tx1"/>
                </a:solidFill>
              </a:rPr>
              <a:t>For similar compounds of different size, the larger the molecule (more atoms in the molecule), the stronger the intermolecular forces between them.</a:t>
            </a:r>
            <a:r>
              <a:rPr lang="en-US" sz="2800" dirty="0"/>
              <a:t> </a:t>
            </a:r>
          </a:p>
          <a:p>
            <a:pPr marL="457200" indent="-457200">
              <a:buFont typeface="Arial" panose="020B0604020202020204" pitchFamily="34" charset="0"/>
              <a:buChar char="•"/>
            </a:pPr>
            <a:r>
              <a:rPr lang="en-US" sz="2800" dirty="0"/>
              <a:t>The stronger the intermolecular forces, the higher the </a:t>
            </a:r>
            <a:r>
              <a:rPr lang="en-US" sz="2800" dirty="0" err="1"/>
              <a:t>mp’s</a:t>
            </a:r>
            <a:r>
              <a:rPr lang="en-US" sz="2800" dirty="0"/>
              <a:t> and bp’s as more energy is required to overcome these forces.</a:t>
            </a:r>
          </a:p>
          <a:p>
            <a:pPr marL="457200" indent="-457200">
              <a:buFont typeface="Arial" panose="020B0604020202020204" pitchFamily="34" charset="0"/>
              <a:buChar char="•"/>
            </a:pPr>
            <a:r>
              <a:rPr lang="en-US" sz="2800" dirty="0" err="1"/>
              <a:t>Eg</a:t>
            </a:r>
            <a:r>
              <a:rPr lang="en-US" sz="2800" dirty="0"/>
              <a:t> octane has a higher </a:t>
            </a:r>
            <a:r>
              <a:rPr lang="en-US" sz="2800" dirty="0" err="1"/>
              <a:t>mp</a:t>
            </a:r>
            <a:r>
              <a:rPr lang="en-US" sz="2800" dirty="0"/>
              <a:t> and bp than ethane.</a:t>
            </a:r>
          </a:p>
          <a:p>
            <a:pPr marL="457200" indent="-457200">
              <a:buFont typeface="Arial" panose="020B0604020202020204" pitchFamily="34" charset="0"/>
              <a:buChar char="•"/>
            </a:pPr>
            <a:endParaRPr lang="en-US" sz="2800" b="1" dirty="0">
              <a:solidFill>
                <a:schemeClr val="tx1"/>
              </a:solidFill>
            </a:endParaRPr>
          </a:p>
          <a:p>
            <a:endParaRPr lang="en-AU" sz="2800" b="1" dirty="0">
              <a:solidFill>
                <a:schemeClr val="tx1"/>
              </a:solidFill>
            </a:endParaRPr>
          </a:p>
          <a:p>
            <a:endParaRPr lang="en-AU" sz="4000" b="1" dirty="0">
              <a:solidFill>
                <a:schemeClr val="tx1"/>
              </a:solidFill>
            </a:endParaRPr>
          </a:p>
          <a:p>
            <a:endParaRPr lang="en-AU" sz="4000" dirty="0"/>
          </a:p>
        </p:txBody>
      </p:sp>
    </p:spTree>
    <p:extLst>
      <p:ext uri="{BB962C8B-B14F-4D97-AF65-F5344CB8AC3E}">
        <p14:creationId xmlns:p14="http://schemas.microsoft.com/office/powerpoint/2010/main" val="20748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2132856"/>
          </a:xfrm>
        </p:spPr>
        <p:txBody>
          <a:bodyPr>
            <a:normAutofit/>
          </a:bodyPr>
          <a:lstStyle/>
          <a:p>
            <a:r>
              <a:rPr lang="en-AU" sz="2800" b="1" dirty="0"/>
              <a:t>Organic molecules can be represented as molecular formula (eg CH</a:t>
            </a:r>
            <a:r>
              <a:rPr lang="en-AU" sz="2800" b="1" baseline="-25000" dirty="0"/>
              <a:t>4</a:t>
            </a:r>
            <a:r>
              <a:rPr lang="en-AU" sz="2800" b="1" dirty="0"/>
              <a:t>, C</a:t>
            </a:r>
            <a:r>
              <a:rPr lang="en-AU" sz="2800" b="1" baseline="-25000" dirty="0"/>
              <a:t>2</a:t>
            </a:r>
            <a:r>
              <a:rPr lang="en-AU" sz="2800" b="1" dirty="0"/>
              <a:t>H</a:t>
            </a:r>
            <a:r>
              <a:rPr lang="en-AU" sz="2800" b="1" baseline="-25000" dirty="0"/>
              <a:t>4</a:t>
            </a:r>
            <a:r>
              <a:rPr lang="en-AU" sz="2800" b="1" dirty="0"/>
              <a:t>, C</a:t>
            </a:r>
            <a:r>
              <a:rPr lang="en-AU" sz="2800" b="1" baseline="-25000" dirty="0"/>
              <a:t>4</a:t>
            </a:r>
            <a:r>
              <a:rPr lang="en-AU" sz="2800" b="1" dirty="0"/>
              <a:t>H</a:t>
            </a:r>
            <a:r>
              <a:rPr lang="en-AU" sz="2800" b="1" baseline="-25000" dirty="0"/>
              <a:t>10</a:t>
            </a:r>
            <a:r>
              <a:rPr lang="en-AU" sz="2800" b="1" dirty="0"/>
              <a:t>O, etc) or drawn as structural formula.</a:t>
            </a:r>
          </a:p>
          <a:p>
            <a:r>
              <a:rPr lang="en-AU" sz="2800" b="1" dirty="0"/>
              <a:t>Eg C</a:t>
            </a:r>
            <a:r>
              <a:rPr lang="en-AU" sz="2800" b="1" baseline="-25000" dirty="0"/>
              <a:t>5</a:t>
            </a:r>
            <a:r>
              <a:rPr lang="en-AU" sz="2800" b="1" dirty="0"/>
              <a:t>H</a:t>
            </a:r>
            <a:r>
              <a:rPr lang="en-AU" sz="2800" b="1" baseline="-25000" dirty="0"/>
              <a:t>12</a:t>
            </a:r>
            <a:r>
              <a:rPr lang="en-AU" sz="2800" b="1" dirty="0"/>
              <a:t>           </a:t>
            </a:r>
          </a:p>
          <a:p>
            <a:endParaRPr lang="en-AU" sz="28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16282"/>
            <a:ext cx="4040370" cy="17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15817" y="4005064"/>
            <a:ext cx="1304066" cy="276999"/>
          </a:xfrm>
          <a:prstGeom prst="rect">
            <a:avLst/>
          </a:prstGeom>
          <a:noFill/>
        </p:spPr>
        <p:txBody>
          <a:bodyPr wrap="square" rtlCol="0">
            <a:spAutoFit/>
          </a:bodyPr>
          <a:lstStyle/>
          <a:p>
            <a:r>
              <a:rPr lang="en-AU" sz="1200" dirty="0"/>
              <a:t>(Allman 2013)</a:t>
            </a:r>
          </a:p>
        </p:txBody>
      </p:sp>
      <p:sp>
        <p:nvSpPr>
          <p:cNvPr id="2" name="TextBox 1"/>
          <p:cNvSpPr txBox="1"/>
          <p:nvPr/>
        </p:nvSpPr>
        <p:spPr>
          <a:xfrm>
            <a:off x="4644008" y="2723915"/>
            <a:ext cx="4148893" cy="523220"/>
          </a:xfrm>
          <a:prstGeom prst="rect">
            <a:avLst/>
          </a:prstGeom>
          <a:noFill/>
        </p:spPr>
        <p:txBody>
          <a:bodyPr wrap="none" rtlCol="0">
            <a:spAutoFit/>
          </a:bodyPr>
          <a:lstStyle/>
          <a:p>
            <a:r>
              <a:rPr lang="en-AU" sz="2800" b="1" dirty="0"/>
              <a:t>CH</a:t>
            </a:r>
            <a:r>
              <a:rPr lang="en-AU" sz="2800" b="1" baseline="-25000" dirty="0"/>
              <a:t>3</a:t>
            </a:r>
            <a:r>
              <a:rPr lang="en-AU" sz="2800" b="1" dirty="0">
                <a:cs typeface="Arial"/>
              </a:rPr>
              <a:t>‒CH</a:t>
            </a:r>
            <a:r>
              <a:rPr lang="en-AU" sz="2800" b="1" baseline="-25000" dirty="0">
                <a:cs typeface="Arial"/>
              </a:rPr>
              <a:t>2</a:t>
            </a:r>
            <a:r>
              <a:rPr lang="en-AU" sz="2800" b="1" dirty="0">
                <a:cs typeface="Arial"/>
              </a:rPr>
              <a:t>‒CH</a:t>
            </a:r>
            <a:r>
              <a:rPr lang="en-AU" sz="2800" b="1" baseline="-25000" dirty="0">
                <a:cs typeface="Arial"/>
              </a:rPr>
              <a:t>2</a:t>
            </a:r>
            <a:r>
              <a:rPr lang="en-AU" sz="2800" b="1" dirty="0">
                <a:cs typeface="Arial"/>
              </a:rPr>
              <a:t>‒CH</a:t>
            </a:r>
            <a:r>
              <a:rPr lang="en-AU" sz="2800" b="1" baseline="-25000" dirty="0">
                <a:cs typeface="Arial"/>
              </a:rPr>
              <a:t>2</a:t>
            </a:r>
            <a:r>
              <a:rPr lang="en-AU" sz="2800" b="1" dirty="0">
                <a:cs typeface="Arial"/>
              </a:rPr>
              <a:t>‒CH</a:t>
            </a:r>
            <a:r>
              <a:rPr lang="en-AU" sz="2800" b="1" baseline="-25000" dirty="0">
                <a:cs typeface="Arial"/>
              </a:rPr>
              <a:t>3</a:t>
            </a:r>
            <a:endParaRPr lang="en-AU" sz="2800" b="1" baseline="-25000" dirty="0"/>
          </a:p>
        </p:txBody>
      </p:sp>
      <p:sp>
        <p:nvSpPr>
          <p:cNvPr id="9" name="TextBox 8"/>
          <p:cNvSpPr txBox="1"/>
          <p:nvPr/>
        </p:nvSpPr>
        <p:spPr>
          <a:xfrm>
            <a:off x="4355976" y="4301089"/>
            <a:ext cx="2800767" cy="523220"/>
          </a:xfrm>
          <a:prstGeom prst="rect">
            <a:avLst/>
          </a:prstGeom>
          <a:noFill/>
        </p:spPr>
        <p:txBody>
          <a:bodyPr wrap="none" rtlCol="0">
            <a:spAutoFit/>
          </a:bodyPr>
          <a:lstStyle/>
          <a:p>
            <a:r>
              <a:rPr lang="en-AU" sz="2800" b="1" dirty="0"/>
              <a:t>CH</a:t>
            </a:r>
            <a:r>
              <a:rPr lang="en-AU" sz="2800" b="1" baseline="-25000" dirty="0"/>
              <a:t>3</a:t>
            </a:r>
            <a:r>
              <a:rPr lang="en-AU" sz="2800" b="1" dirty="0">
                <a:cs typeface="Arial"/>
              </a:rPr>
              <a:t>‒(CH</a:t>
            </a:r>
            <a:r>
              <a:rPr lang="en-AU" sz="2800" b="1" baseline="-25000" dirty="0">
                <a:cs typeface="Arial"/>
              </a:rPr>
              <a:t>2</a:t>
            </a:r>
            <a:r>
              <a:rPr lang="en-AU" sz="2800" b="1" dirty="0">
                <a:cs typeface="Arial"/>
              </a:rPr>
              <a:t>)</a:t>
            </a:r>
            <a:r>
              <a:rPr lang="en-AU" sz="2800" b="1" baseline="-25000" dirty="0">
                <a:cs typeface="Arial"/>
              </a:rPr>
              <a:t>3</a:t>
            </a:r>
            <a:r>
              <a:rPr lang="en-AU" sz="2800" b="1" dirty="0">
                <a:cs typeface="Arial"/>
              </a:rPr>
              <a:t>‒CH</a:t>
            </a:r>
            <a:r>
              <a:rPr lang="en-AU" sz="2800" b="1" baseline="-25000" dirty="0">
                <a:cs typeface="Arial"/>
              </a:rPr>
              <a:t>3</a:t>
            </a:r>
            <a:endParaRPr lang="en-AU" sz="2800" b="1" baseline="-25000"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926087"/>
            <a:ext cx="4705316" cy="109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601952" y="6250029"/>
            <a:ext cx="1498900" cy="276999"/>
          </a:xfrm>
          <a:prstGeom prst="rect">
            <a:avLst/>
          </a:prstGeom>
          <a:noFill/>
        </p:spPr>
        <p:txBody>
          <a:bodyPr wrap="square" rtlCol="0">
            <a:spAutoFit/>
          </a:bodyPr>
          <a:lstStyle/>
          <a:p>
            <a:r>
              <a:rPr lang="en-AU" sz="1200" dirty="0"/>
              <a:t>(Wikimedia 2015)</a:t>
            </a:r>
          </a:p>
        </p:txBody>
      </p:sp>
    </p:spTree>
    <p:extLst>
      <p:ext uri="{BB962C8B-B14F-4D97-AF65-F5344CB8AC3E}">
        <p14:creationId xmlns:p14="http://schemas.microsoft.com/office/powerpoint/2010/main" val="234101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barn(inVertical)">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arn(inVertic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55"/>
                                        </p:tgtEl>
                                        <p:attrNameLst>
                                          <p:attrName>style.visibility</p:attrName>
                                        </p:attrNameLst>
                                      </p:cBhvr>
                                      <p:to>
                                        <p:strVal val="visible"/>
                                      </p:to>
                                    </p:set>
                                    <p:animEffect transition="in" filter="barn(inVertical)">
                                      <p:cBhvr>
                                        <p:cTn id="37" dur="500"/>
                                        <p:tgtEl>
                                          <p:spTgt spid="205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barn(inVertical)">
                                      <p:cBhvr>
                                        <p:cTn id="4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01408" cy="4569688"/>
          </a:xfrm>
        </p:spPr>
        <p:txBody>
          <a:bodyPr>
            <a:normAutofit fontScale="55000" lnSpcReduction="20000"/>
          </a:bodyPr>
          <a:lstStyle/>
          <a:p>
            <a:r>
              <a:rPr lang="en-US" sz="3900" dirty="0"/>
              <a:t>The intermolecular forces in alkanes are greater than in alkenes. </a:t>
            </a:r>
          </a:p>
          <a:p>
            <a:r>
              <a:rPr lang="en-US" sz="3900" dirty="0"/>
              <a:t>Due to the stereochemistry (shape) of the molecules and the flexibility of the single bonds, alkanes can pack in closer to each other than alkenes.</a:t>
            </a:r>
          </a:p>
          <a:p>
            <a:r>
              <a:rPr lang="en-US" sz="3900" dirty="0"/>
              <a:t>Benzene has greater intermolecular forces than alkanes and alkenes. </a:t>
            </a:r>
          </a:p>
          <a:p>
            <a:r>
              <a:rPr lang="en-US" sz="3900" dirty="0"/>
              <a:t>Due to the stereochemistry (shape) of the benzene molecules they can pack in really close to each other. </a:t>
            </a:r>
          </a:p>
          <a:p>
            <a:r>
              <a:rPr lang="en-US" sz="3900" dirty="0"/>
              <a:t>Also, the larger the molecule the greater the intermolecular forces. </a:t>
            </a:r>
            <a:r>
              <a:rPr lang="en-US" sz="3900" dirty="0" err="1"/>
              <a:t>Eg</a:t>
            </a:r>
            <a:r>
              <a:rPr lang="en-US" sz="3900" dirty="0"/>
              <a:t> octane has a higher </a:t>
            </a:r>
            <a:r>
              <a:rPr lang="en-US" sz="3900" dirty="0" err="1"/>
              <a:t>mp</a:t>
            </a:r>
            <a:r>
              <a:rPr lang="en-US" sz="3900" dirty="0"/>
              <a:t> and </a:t>
            </a:r>
            <a:r>
              <a:rPr lang="en-US" sz="3900" dirty="0" err="1"/>
              <a:t>bp</a:t>
            </a:r>
            <a:r>
              <a:rPr lang="en-US" sz="3900" dirty="0"/>
              <a:t> than methane.</a:t>
            </a:r>
          </a:p>
          <a:p>
            <a:pPr marL="45720" indent="0">
              <a:buNone/>
            </a:pPr>
            <a:endParaRPr lang="en-US" dirty="0"/>
          </a:p>
          <a:p>
            <a:pPr marL="45720" indent="0">
              <a:buNone/>
            </a:pPr>
            <a:endParaRPr lang="en-US" dirty="0"/>
          </a:p>
          <a:p>
            <a:endParaRPr lang="en-AU" dirty="0"/>
          </a:p>
        </p:txBody>
      </p:sp>
    </p:spTree>
    <p:extLst>
      <p:ext uri="{BB962C8B-B14F-4D97-AF65-F5344CB8AC3E}">
        <p14:creationId xmlns:p14="http://schemas.microsoft.com/office/powerpoint/2010/main" val="1280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15616" y="-171400"/>
            <a:ext cx="7416824" cy="1124744"/>
          </a:xfrm>
        </p:spPr>
        <p:txBody>
          <a:bodyPr/>
          <a:lstStyle/>
          <a:p>
            <a:pPr marL="182880" indent="0" algn="ctr">
              <a:buNone/>
            </a:pPr>
            <a:r>
              <a:rPr lang="en-AU" dirty="0"/>
              <a:t>Organic Reactions</a:t>
            </a:r>
          </a:p>
        </p:txBody>
      </p:sp>
      <p:sp>
        <p:nvSpPr>
          <p:cNvPr id="2" name="Subtitle 1"/>
          <p:cNvSpPr>
            <a:spLocks noGrp="1"/>
          </p:cNvSpPr>
          <p:nvPr>
            <p:ph type="subTitle" idx="1"/>
          </p:nvPr>
        </p:nvSpPr>
        <p:spPr>
          <a:xfrm>
            <a:off x="0" y="836712"/>
            <a:ext cx="9144000" cy="4159591"/>
          </a:xfrm>
        </p:spPr>
        <p:txBody>
          <a:bodyPr>
            <a:normAutofit/>
          </a:bodyPr>
          <a:lstStyle/>
          <a:p>
            <a:r>
              <a:rPr lang="en-AU" sz="2800" b="1" dirty="0">
                <a:solidFill>
                  <a:schemeClr val="tx2">
                    <a:lumMod val="60000"/>
                    <a:lumOff val="40000"/>
                  </a:schemeClr>
                </a:solidFill>
              </a:rPr>
              <a:t>Addition Reactions </a:t>
            </a:r>
          </a:p>
          <a:p>
            <a:pPr marL="457200" indent="-457200">
              <a:buFont typeface="Arial" panose="020B0604020202020204" pitchFamily="34" charset="0"/>
              <a:buChar char="•"/>
            </a:pPr>
            <a:r>
              <a:rPr lang="en-AU" sz="2800" b="1" dirty="0">
                <a:solidFill>
                  <a:schemeClr val="tx1"/>
                </a:solidFill>
              </a:rPr>
              <a:t>Occurs in alkenes.</a:t>
            </a:r>
          </a:p>
          <a:p>
            <a:pPr marL="457200" indent="-457200">
              <a:buFont typeface="Arial" panose="020B0604020202020204" pitchFamily="34" charset="0"/>
              <a:buChar char="•"/>
            </a:pPr>
            <a:r>
              <a:rPr lang="en-US" sz="2800" b="1" dirty="0">
                <a:solidFill>
                  <a:schemeClr val="tx1"/>
                </a:solidFill>
              </a:rPr>
              <a:t>Atoms are added across the double bond converting it to a single bond.</a:t>
            </a:r>
            <a:endParaRPr lang="en-AU" sz="2800" b="1" dirty="0">
              <a:solidFill>
                <a:schemeClr val="tx1"/>
              </a:solidFill>
            </a:endParaRPr>
          </a:p>
          <a:p>
            <a:pPr marL="457200" indent="-457200">
              <a:buFont typeface="Arial" panose="020B0604020202020204" pitchFamily="34" charset="0"/>
              <a:buChar char="•"/>
            </a:pPr>
            <a:r>
              <a:rPr lang="en-US" sz="2800" b="1" dirty="0">
                <a:solidFill>
                  <a:schemeClr val="tx1"/>
                </a:solidFill>
              </a:rPr>
              <a:t>Hydrogenation – the addition of H</a:t>
            </a:r>
            <a:r>
              <a:rPr lang="en-US" sz="2800" b="1" baseline="-25000" dirty="0">
                <a:solidFill>
                  <a:schemeClr val="tx1"/>
                </a:solidFill>
              </a:rPr>
              <a:t>2</a:t>
            </a:r>
            <a:r>
              <a:rPr lang="en-US" sz="2800" b="1" dirty="0">
                <a:solidFill>
                  <a:schemeClr val="tx1"/>
                </a:solidFill>
              </a:rPr>
              <a:t> across the double bond (requires heat and Ni, Pt or </a:t>
            </a:r>
            <a:r>
              <a:rPr lang="en-US" sz="2800" b="1" dirty="0" err="1">
                <a:solidFill>
                  <a:schemeClr val="tx1"/>
                </a:solidFill>
              </a:rPr>
              <a:t>Pd</a:t>
            </a:r>
            <a:r>
              <a:rPr lang="en-US" sz="2800" b="1" dirty="0">
                <a:solidFill>
                  <a:schemeClr val="tx1"/>
                </a:solidFill>
              </a:rPr>
              <a:t> catalyst).</a:t>
            </a:r>
          </a:p>
          <a:p>
            <a:r>
              <a:rPr lang="en-US" sz="2800" b="1" dirty="0" err="1">
                <a:solidFill>
                  <a:schemeClr val="tx1"/>
                </a:solidFill>
              </a:rPr>
              <a:t>Eg</a:t>
            </a:r>
            <a:r>
              <a:rPr lang="en-US" sz="2800" b="1" dirty="0">
                <a:solidFill>
                  <a:schemeClr val="tx1"/>
                </a:solidFill>
              </a:rPr>
              <a:t> but-1-ene + H</a:t>
            </a:r>
            <a:r>
              <a:rPr lang="en-US" sz="2800" b="1" baseline="-25000" dirty="0">
                <a:solidFill>
                  <a:schemeClr val="tx1"/>
                </a:solidFill>
              </a:rPr>
              <a:t>2</a:t>
            </a:r>
          </a:p>
          <a:p>
            <a:endParaRPr lang="en-AU" sz="2800" b="1" dirty="0">
              <a:solidFill>
                <a:schemeClr val="tx1"/>
              </a:solidFill>
            </a:endParaRPr>
          </a:p>
          <a:p>
            <a:endParaRPr lang="en-AU" sz="4000" b="1" dirty="0">
              <a:solidFill>
                <a:schemeClr val="tx1"/>
              </a:solidFill>
            </a:endParaRPr>
          </a:p>
          <a:p>
            <a:endParaRPr lang="en-AU" sz="4000" dirty="0"/>
          </a:p>
        </p:txBody>
      </p:sp>
      <p:sp>
        <p:nvSpPr>
          <p:cNvPr id="9" name="TextBox 8"/>
          <p:cNvSpPr txBox="1"/>
          <p:nvPr/>
        </p:nvSpPr>
        <p:spPr>
          <a:xfrm>
            <a:off x="1662323" y="6450454"/>
            <a:ext cx="1072730" cy="246221"/>
          </a:xfrm>
          <a:prstGeom prst="rect">
            <a:avLst/>
          </a:prstGeom>
          <a:noFill/>
        </p:spPr>
        <p:txBody>
          <a:bodyPr wrap="none" rtlCol="0">
            <a:spAutoFit/>
          </a:bodyPr>
          <a:lstStyle/>
          <a:p>
            <a:r>
              <a:rPr lang="en-US" sz="1000" dirty="0"/>
              <a:t>(Clarkson 1997)</a:t>
            </a:r>
            <a:endParaRPr lang="en-AU" sz="1000" dirty="0"/>
          </a:p>
        </p:txBody>
      </p:sp>
      <p:grpSp>
        <p:nvGrpSpPr>
          <p:cNvPr id="7" name="Group 6"/>
          <p:cNvGrpSpPr/>
          <p:nvPr/>
        </p:nvGrpSpPr>
        <p:grpSpPr>
          <a:xfrm>
            <a:off x="395536" y="4996303"/>
            <a:ext cx="7519985" cy="1457033"/>
            <a:chOff x="395536" y="4996303"/>
            <a:chExt cx="7519985" cy="1457033"/>
          </a:xfrm>
        </p:grpSpPr>
        <p:pic>
          <p:nvPicPr>
            <p:cNvPr id="1028" name="Picture 4" descr="http://www.chemistryrules.me.uk/candr/but1en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996303"/>
              <a:ext cx="1872208" cy="14570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39752" y="5498068"/>
              <a:ext cx="1136850" cy="523220"/>
            </a:xfrm>
            <a:prstGeom prst="rect">
              <a:avLst/>
            </a:prstGeom>
            <a:noFill/>
          </p:spPr>
          <p:txBody>
            <a:bodyPr wrap="none" rtlCol="0">
              <a:spAutoFit/>
            </a:bodyPr>
            <a:lstStyle/>
            <a:p>
              <a:r>
                <a:rPr lang="en-US" sz="2800" dirty="0"/>
                <a:t>+ H</a:t>
              </a:r>
              <a:r>
                <a:rPr lang="en-US" sz="2800" baseline="-25000" dirty="0"/>
                <a:t>2(g)</a:t>
              </a:r>
              <a:endParaRPr lang="en-AU" sz="2800" baseline="-25000" dirty="0"/>
            </a:p>
          </p:txBody>
        </p:sp>
        <p:cxnSp>
          <p:nvCxnSpPr>
            <p:cNvPr id="6" name="Straight Arrow Connector 5"/>
            <p:cNvCxnSpPr/>
            <p:nvPr/>
          </p:nvCxnSpPr>
          <p:spPr>
            <a:xfrm>
              <a:off x="3563888" y="5877272"/>
              <a:ext cx="16561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3555" y="5477162"/>
              <a:ext cx="806631" cy="400110"/>
            </a:xfrm>
            <a:prstGeom prst="rect">
              <a:avLst/>
            </a:prstGeom>
            <a:noFill/>
          </p:spPr>
          <p:txBody>
            <a:bodyPr wrap="none" rtlCol="0">
              <a:spAutoFit/>
            </a:bodyPr>
            <a:lstStyle/>
            <a:p>
              <a:r>
                <a:rPr lang="en-US" sz="2000" b="1" dirty="0"/>
                <a:t>∆, </a:t>
              </a:r>
              <a:r>
                <a:rPr lang="en-US" sz="2000" b="1" dirty="0" err="1"/>
                <a:t>Pd</a:t>
              </a:r>
              <a:endParaRPr lang="en-AU" sz="2000" b="1" baseline="-25000" dirty="0"/>
            </a:p>
          </p:txBody>
        </p:sp>
        <p:pic>
          <p:nvPicPr>
            <p:cNvPr id="5" name="Picture 4" descr="http://upload.wikimedia.org/wikipedia/commons/thumb/b/b9/Butane-2D-flat.png/640px-Butane-2D-fl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5097214"/>
              <a:ext cx="2479425" cy="125520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6669667" y="6237312"/>
            <a:ext cx="1771639" cy="246221"/>
          </a:xfrm>
          <a:prstGeom prst="rect">
            <a:avLst/>
          </a:prstGeom>
          <a:noFill/>
        </p:spPr>
        <p:txBody>
          <a:bodyPr wrap="none" rtlCol="0">
            <a:spAutoFit/>
          </a:bodyPr>
          <a:lstStyle/>
          <a:p>
            <a:r>
              <a:rPr lang="en-US" sz="1000" dirty="0"/>
              <a:t>(Wikimedia Commons 2014)</a:t>
            </a:r>
            <a:endParaRPr lang="en-AU" sz="1000" dirty="0"/>
          </a:p>
        </p:txBody>
      </p:sp>
    </p:spTree>
    <p:extLst>
      <p:ext uri="{BB962C8B-B14F-4D97-AF65-F5344CB8AC3E}">
        <p14:creationId xmlns:p14="http://schemas.microsoft.com/office/powerpoint/2010/main" val="12506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
            <a:ext cx="9144000" cy="1700807"/>
          </a:xfrm>
        </p:spPr>
        <p:txBody>
          <a:bodyPr>
            <a:normAutofit/>
          </a:bodyPr>
          <a:lstStyle/>
          <a:p>
            <a:pPr marL="457200" indent="-457200">
              <a:buFont typeface="Arial" panose="020B0604020202020204" pitchFamily="34" charset="0"/>
              <a:buChar char="•"/>
            </a:pPr>
            <a:r>
              <a:rPr lang="en-US" sz="2800" b="1" dirty="0">
                <a:solidFill>
                  <a:schemeClr val="tx1"/>
                </a:solidFill>
              </a:rPr>
              <a:t>Halogenation – the addition of a halogen across the double bond. </a:t>
            </a:r>
          </a:p>
          <a:p>
            <a:r>
              <a:rPr lang="en-US" sz="2800" b="1" dirty="0" err="1">
                <a:solidFill>
                  <a:schemeClr val="tx1"/>
                </a:solidFill>
              </a:rPr>
              <a:t>Eg</a:t>
            </a:r>
            <a:r>
              <a:rPr lang="en-US" sz="2800" b="1" dirty="0">
                <a:solidFill>
                  <a:schemeClr val="tx1"/>
                </a:solidFill>
              </a:rPr>
              <a:t> propene + F</a:t>
            </a:r>
            <a:r>
              <a:rPr lang="en-US" sz="2800" b="1" baseline="-25000" dirty="0">
                <a:solidFill>
                  <a:schemeClr val="tx1"/>
                </a:solidFill>
              </a:rPr>
              <a:t>2</a:t>
            </a:r>
          </a:p>
          <a:p>
            <a:endParaRPr lang="en-AU" sz="2800" b="1" dirty="0">
              <a:solidFill>
                <a:schemeClr val="tx1"/>
              </a:solidFill>
            </a:endParaRPr>
          </a:p>
          <a:p>
            <a:endParaRPr lang="en-AU" sz="4000" b="1" dirty="0">
              <a:solidFill>
                <a:schemeClr val="tx1"/>
              </a:solidFill>
            </a:endParaRPr>
          </a:p>
          <a:p>
            <a:endParaRPr lang="en-AU" sz="4000" dirty="0"/>
          </a:p>
        </p:txBody>
      </p:sp>
      <p:sp>
        <p:nvSpPr>
          <p:cNvPr id="9" name="TextBox 8"/>
          <p:cNvSpPr txBox="1"/>
          <p:nvPr/>
        </p:nvSpPr>
        <p:spPr>
          <a:xfrm>
            <a:off x="34783" y="2852936"/>
            <a:ext cx="3090911" cy="246221"/>
          </a:xfrm>
          <a:prstGeom prst="rect">
            <a:avLst/>
          </a:prstGeom>
          <a:noFill/>
        </p:spPr>
        <p:txBody>
          <a:bodyPr wrap="none" rtlCol="0">
            <a:spAutoFit/>
          </a:bodyPr>
          <a:lstStyle/>
          <a:p>
            <a:r>
              <a:rPr lang="en-US" sz="1000" dirty="0"/>
              <a:t>(CIEC Promoting Science at the University of York)</a:t>
            </a:r>
            <a:endParaRPr lang="en-AU" sz="1000" dirty="0"/>
          </a:p>
        </p:txBody>
      </p:sp>
      <p:sp>
        <p:nvSpPr>
          <p:cNvPr id="12" name="TextBox 11"/>
          <p:cNvSpPr txBox="1"/>
          <p:nvPr/>
        </p:nvSpPr>
        <p:spPr>
          <a:xfrm>
            <a:off x="6516216" y="2780928"/>
            <a:ext cx="1377300" cy="246221"/>
          </a:xfrm>
          <a:prstGeom prst="rect">
            <a:avLst/>
          </a:prstGeom>
          <a:noFill/>
        </p:spPr>
        <p:txBody>
          <a:bodyPr wrap="none" rtlCol="0">
            <a:spAutoFit/>
          </a:bodyPr>
          <a:lstStyle/>
          <a:p>
            <a:r>
              <a:rPr lang="en-US" sz="1000" dirty="0"/>
              <a:t>(</a:t>
            </a:r>
            <a:r>
              <a:rPr lang="en-US" sz="1000" dirty="0" err="1"/>
              <a:t>Edinformatics</a:t>
            </a:r>
            <a:r>
              <a:rPr lang="en-US" sz="1000" dirty="0"/>
              <a:t> 1999)</a:t>
            </a:r>
            <a:endParaRPr lang="en-AU" sz="1000" dirty="0"/>
          </a:p>
        </p:txBody>
      </p:sp>
      <p:grpSp>
        <p:nvGrpSpPr>
          <p:cNvPr id="11" name="Group 10"/>
          <p:cNvGrpSpPr/>
          <p:nvPr/>
        </p:nvGrpSpPr>
        <p:grpSpPr>
          <a:xfrm>
            <a:off x="252310" y="1556792"/>
            <a:ext cx="7163157" cy="1243539"/>
            <a:chOff x="252310" y="1979548"/>
            <a:chExt cx="7163157" cy="1243539"/>
          </a:xfrm>
        </p:grpSpPr>
        <p:sp>
          <p:nvSpPr>
            <p:cNvPr id="4" name="TextBox 3"/>
            <p:cNvSpPr txBox="1"/>
            <p:nvPr/>
          </p:nvSpPr>
          <p:spPr>
            <a:xfrm>
              <a:off x="2339752" y="2346589"/>
              <a:ext cx="1090363" cy="523220"/>
            </a:xfrm>
            <a:prstGeom prst="rect">
              <a:avLst/>
            </a:prstGeom>
            <a:noFill/>
          </p:spPr>
          <p:txBody>
            <a:bodyPr wrap="none" rtlCol="0">
              <a:spAutoFit/>
            </a:bodyPr>
            <a:lstStyle/>
            <a:p>
              <a:r>
                <a:rPr lang="en-US" sz="2800" dirty="0"/>
                <a:t>+ F</a:t>
              </a:r>
              <a:r>
                <a:rPr lang="en-US" sz="2800" baseline="-25000" dirty="0"/>
                <a:t>2(g)</a:t>
              </a:r>
              <a:endParaRPr lang="en-AU" sz="2800" baseline="-25000" dirty="0"/>
            </a:p>
          </p:txBody>
        </p:sp>
        <p:cxnSp>
          <p:nvCxnSpPr>
            <p:cNvPr id="6" name="Straight Arrow Connector 5"/>
            <p:cNvCxnSpPr/>
            <p:nvPr/>
          </p:nvCxnSpPr>
          <p:spPr>
            <a:xfrm>
              <a:off x="3563888" y="2725793"/>
              <a:ext cx="16561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467" y="2036699"/>
              <a:ext cx="1905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10" y="2060848"/>
              <a:ext cx="2087442" cy="1162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921690" y="1979548"/>
              <a:ext cx="319318" cy="369332"/>
            </a:xfrm>
            <a:prstGeom prst="rect">
              <a:avLst/>
            </a:prstGeom>
            <a:solidFill>
              <a:schemeClr val="bg1"/>
            </a:solidFill>
          </p:spPr>
          <p:txBody>
            <a:bodyPr wrap="none" rtlCol="0">
              <a:spAutoFit/>
            </a:bodyPr>
            <a:lstStyle/>
            <a:p>
              <a:r>
                <a:rPr lang="en-AU" b="1" dirty="0"/>
                <a:t>F</a:t>
              </a:r>
            </a:p>
          </p:txBody>
        </p:sp>
        <p:sp>
          <p:nvSpPr>
            <p:cNvPr id="16" name="TextBox 15"/>
            <p:cNvSpPr txBox="1"/>
            <p:nvPr/>
          </p:nvSpPr>
          <p:spPr>
            <a:xfrm>
              <a:off x="6340914" y="1979548"/>
              <a:ext cx="319318" cy="369332"/>
            </a:xfrm>
            <a:prstGeom prst="rect">
              <a:avLst/>
            </a:prstGeom>
            <a:solidFill>
              <a:schemeClr val="bg1"/>
            </a:solidFill>
          </p:spPr>
          <p:txBody>
            <a:bodyPr wrap="none" rtlCol="0">
              <a:spAutoFit/>
            </a:bodyPr>
            <a:lstStyle/>
            <a:p>
              <a:r>
                <a:rPr lang="en-AU" b="1" dirty="0"/>
                <a:t>F</a:t>
              </a:r>
            </a:p>
          </p:txBody>
        </p:sp>
      </p:grpSp>
      <p:sp>
        <p:nvSpPr>
          <p:cNvPr id="18" name="Subtitle 1"/>
          <p:cNvSpPr txBox="1">
            <a:spLocks/>
          </p:cNvSpPr>
          <p:nvPr/>
        </p:nvSpPr>
        <p:spPr>
          <a:xfrm>
            <a:off x="0" y="3154343"/>
            <a:ext cx="9144000" cy="3703657"/>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800" b="1" dirty="0" err="1">
                <a:solidFill>
                  <a:schemeClr val="tx1"/>
                </a:solidFill>
              </a:rPr>
              <a:t>Hydrohalogenation</a:t>
            </a:r>
            <a:r>
              <a:rPr lang="en-US" sz="2800" b="1" dirty="0">
                <a:solidFill>
                  <a:schemeClr val="tx1"/>
                </a:solidFill>
              </a:rPr>
              <a:t> – the addition of a hydrogen halide across the double bond. </a:t>
            </a:r>
          </a:p>
          <a:p>
            <a:pPr marL="457200" indent="-457200">
              <a:buFont typeface="Arial" panose="020B0604020202020204" pitchFamily="34" charset="0"/>
              <a:buChar char="•"/>
            </a:pPr>
            <a:r>
              <a:rPr lang="en-US" sz="2800" b="1" dirty="0">
                <a:solidFill>
                  <a:schemeClr val="tx1"/>
                </a:solidFill>
              </a:rPr>
              <a:t>The hydrogen will go to the carbon with the most hydrogens already and the halogen on the other carbon across the double bond (</a:t>
            </a:r>
            <a:r>
              <a:rPr lang="en-US" sz="2800" b="1" dirty="0" err="1">
                <a:solidFill>
                  <a:schemeClr val="tx1"/>
                </a:solidFill>
              </a:rPr>
              <a:t>Markovnikov’s</a:t>
            </a:r>
            <a:r>
              <a:rPr lang="en-US" sz="2800" b="1" dirty="0">
                <a:solidFill>
                  <a:schemeClr val="tx1"/>
                </a:solidFill>
              </a:rPr>
              <a:t> rule). </a:t>
            </a:r>
            <a:endParaRPr lang="en-AU" sz="4000" b="1" dirty="0">
              <a:solidFill>
                <a:schemeClr val="tx1"/>
              </a:solidFill>
            </a:endParaRPr>
          </a:p>
          <a:p>
            <a:endParaRPr lang="en-AU" sz="4000" dirty="0"/>
          </a:p>
        </p:txBody>
      </p:sp>
    </p:spTree>
    <p:extLst>
      <p:ext uri="{BB962C8B-B14F-4D97-AF65-F5344CB8AC3E}">
        <p14:creationId xmlns:p14="http://schemas.microsoft.com/office/powerpoint/2010/main" val="240260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barn(inVertical)">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xEl>
                                              <p:pRg st="1" end="1"/>
                                            </p:txEl>
                                          </p:spTgt>
                                        </p:tgtEl>
                                        <p:attrNameLst>
                                          <p:attrName>style.visibility</p:attrName>
                                        </p:attrNameLst>
                                      </p:cBhvr>
                                      <p:to>
                                        <p:strVal val="visible"/>
                                      </p:to>
                                    </p:set>
                                    <p:animEffect transition="in" filter="barn(inVertical)">
                                      <p:cBhvr>
                                        <p:cTn id="3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12" grpId="0"/>
      <p:bldP spid="1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272808" cy="1143000"/>
          </a:xfrm>
        </p:spPr>
        <p:txBody>
          <a:bodyPr/>
          <a:lstStyle/>
          <a:p>
            <a:r>
              <a:rPr lang="en-US" sz="4800" dirty="0">
                <a:solidFill>
                  <a:schemeClr val="tx1"/>
                </a:solidFill>
              </a:rPr>
              <a:t>(</a:t>
            </a:r>
            <a:r>
              <a:rPr lang="en-US" sz="4800" dirty="0" err="1">
                <a:solidFill>
                  <a:schemeClr val="tx1"/>
                </a:solidFill>
              </a:rPr>
              <a:t>Markovnikov’s</a:t>
            </a:r>
            <a:r>
              <a:rPr lang="en-US" sz="4800" dirty="0">
                <a:solidFill>
                  <a:schemeClr val="tx1"/>
                </a:solidFill>
              </a:rPr>
              <a:t> rule). </a:t>
            </a:r>
            <a:br>
              <a:rPr lang="en-AU" sz="6600" dirty="0">
                <a:solidFill>
                  <a:schemeClr val="tx1"/>
                </a:solidFill>
              </a:rPr>
            </a:br>
            <a:br>
              <a:rPr lang="en-AU" dirty="0"/>
            </a:br>
            <a:endParaRPr lang="en-AU" dirty="0"/>
          </a:p>
        </p:txBody>
      </p:sp>
      <p:sp>
        <p:nvSpPr>
          <p:cNvPr id="3" name="Content Placeholder 2"/>
          <p:cNvSpPr>
            <a:spLocks noGrp="1"/>
          </p:cNvSpPr>
          <p:nvPr>
            <p:ph sz="quarter" idx="13"/>
          </p:nvPr>
        </p:nvSpPr>
        <p:spPr>
          <a:xfrm>
            <a:off x="1115616" y="2492896"/>
            <a:ext cx="6400800" cy="3474720"/>
          </a:xfrm>
        </p:spPr>
        <p:txBody>
          <a:bodyPr/>
          <a:lstStyle/>
          <a:p>
            <a:r>
              <a:rPr lang="en-US" sz="2400" b="1" dirty="0">
                <a:solidFill>
                  <a:schemeClr val="tx1"/>
                </a:solidFill>
              </a:rPr>
              <a:t>The hydrogen will go to the carbon with the most hydrogens already and the halogen on the other carbon across the double bond. </a:t>
            </a:r>
            <a:endParaRPr lang="en-AU" dirty="0"/>
          </a:p>
        </p:txBody>
      </p:sp>
    </p:spTree>
    <p:extLst>
      <p:ext uri="{BB962C8B-B14F-4D97-AF65-F5344CB8AC3E}">
        <p14:creationId xmlns:p14="http://schemas.microsoft.com/office/powerpoint/2010/main" val="4150041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
            <a:ext cx="9144000" cy="908719"/>
          </a:xfrm>
        </p:spPr>
        <p:txBody>
          <a:bodyPr>
            <a:normAutofit/>
          </a:bodyPr>
          <a:lstStyle/>
          <a:p>
            <a:r>
              <a:rPr lang="en-US" sz="2800" b="1" dirty="0" err="1">
                <a:solidFill>
                  <a:schemeClr val="tx1"/>
                </a:solidFill>
              </a:rPr>
              <a:t>Eg</a:t>
            </a:r>
            <a:r>
              <a:rPr lang="en-US" sz="2800" b="1" dirty="0">
                <a:solidFill>
                  <a:schemeClr val="tx1"/>
                </a:solidFill>
              </a:rPr>
              <a:t> propene + </a:t>
            </a:r>
            <a:r>
              <a:rPr lang="en-US" sz="2800" b="1" dirty="0" err="1">
                <a:solidFill>
                  <a:schemeClr val="tx1"/>
                </a:solidFill>
              </a:rPr>
              <a:t>HCl</a:t>
            </a:r>
            <a:endParaRPr lang="en-US" sz="2800" b="1" baseline="-25000" dirty="0">
              <a:solidFill>
                <a:schemeClr val="tx1"/>
              </a:solidFill>
            </a:endParaRPr>
          </a:p>
          <a:p>
            <a:endParaRPr lang="en-AU" sz="2800" b="1" dirty="0">
              <a:solidFill>
                <a:schemeClr val="tx1"/>
              </a:solidFill>
            </a:endParaRPr>
          </a:p>
          <a:p>
            <a:endParaRPr lang="en-AU" sz="4000" b="1" dirty="0">
              <a:solidFill>
                <a:schemeClr val="tx1"/>
              </a:solidFill>
            </a:endParaRPr>
          </a:p>
          <a:p>
            <a:endParaRPr lang="en-AU" sz="4000" dirty="0"/>
          </a:p>
        </p:txBody>
      </p:sp>
      <p:sp>
        <p:nvSpPr>
          <p:cNvPr id="9" name="TextBox 8"/>
          <p:cNvSpPr txBox="1"/>
          <p:nvPr/>
        </p:nvSpPr>
        <p:spPr>
          <a:xfrm>
            <a:off x="34783" y="1916832"/>
            <a:ext cx="3630738" cy="276999"/>
          </a:xfrm>
          <a:prstGeom prst="rect">
            <a:avLst/>
          </a:prstGeom>
          <a:noFill/>
        </p:spPr>
        <p:txBody>
          <a:bodyPr wrap="none" rtlCol="0">
            <a:spAutoFit/>
          </a:bodyPr>
          <a:lstStyle/>
          <a:p>
            <a:r>
              <a:rPr lang="en-US" sz="1200" dirty="0"/>
              <a:t>(CIEC Promoting Science at the University of York)</a:t>
            </a:r>
            <a:endParaRPr lang="en-AU" sz="1200" dirty="0"/>
          </a:p>
        </p:txBody>
      </p:sp>
      <p:sp>
        <p:nvSpPr>
          <p:cNvPr id="12" name="TextBox 11"/>
          <p:cNvSpPr txBox="1"/>
          <p:nvPr/>
        </p:nvSpPr>
        <p:spPr>
          <a:xfrm>
            <a:off x="6516216" y="1844824"/>
            <a:ext cx="1608133" cy="276999"/>
          </a:xfrm>
          <a:prstGeom prst="rect">
            <a:avLst/>
          </a:prstGeom>
          <a:noFill/>
        </p:spPr>
        <p:txBody>
          <a:bodyPr wrap="none" rtlCol="0">
            <a:spAutoFit/>
          </a:bodyPr>
          <a:lstStyle/>
          <a:p>
            <a:r>
              <a:rPr lang="en-US" sz="1200" dirty="0"/>
              <a:t>(</a:t>
            </a:r>
            <a:r>
              <a:rPr lang="en-US" sz="1200" dirty="0" err="1"/>
              <a:t>Edinformatics</a:t>
            </a:r>
            <a:r>
              <a:rPr lang="en-US" sz="1200" dirty="0"/>
              <a:t> 1999)</a:t>
            </a:r>
            <a:endParaRPr lang="en-AU" sz="1200" dirty="0"/>
          </a:p>
        </p:txBody>
      </p:sp>
      <p:grpSp>
        <p:nvGrpSpPr>
          <p:cNvPr id="11" name="Group 10"/>
          <p:cNvGrpSpPr/>
          <p:nvPr/>
        </p:nvGrpSpPr>
        <p:grpSpPr>
          <a:xfrm>
            <a:off x="252310" y="620688"/>
            <a:ext cx="7163157" cy="1243539"/>
            <a:chOff x="252310" y="1979548"/>
            <a:chExt cx="7163157" cy="1243539"/>
          </a:xfrm>
        </p:grpSpPr>
        <p:sp>
          <p:nvSpPr>
            <p:cNvPr id="4" name="TextBox 3"/>
            <p:cNvSpPr txBox="1"/>
            <p:nvPr/>
          </p:nvSpPr>
          <p:spPr>
            <a:xfrm>
              <a:off x="2339752" y="2346589"/>
              <a:ext cx="1035861" cy="523220"/>
            </a:xfrm>
            <a:prstGeom prst="rect">
              <a:avLst/>
            </a:prstGeom>
            <a:noFill/>
          </p:spPr>
          <p:txBody>
            <a:bodyPr wrap="none" rtlCol="0">
              <a:spAutoFit/>
            </a:bodyPr>
            <a:lstStyle/>
            <a:p>
              <a:r>
                <a:rPr lang="en-US" sz="2800" dirty="0"/>
                <a:t>+ </a:t>
              </a:r>
              <a:r>
                <a:rPr lang="en-US" sz="2800" dirty="0" err="1"/>
                <a:t>HCl</a:t>
              </a:r>
              <a:endParaRPr lang="en-AU" sz="2800" baseline="-25000" dirty="0"/>
            </a:p>
          </p:txBody>
        </p:sp>
        <p:cxnSp>
          <p:nvCxnSpPr>
            <p:cNvPr id="6" name="Straight Arrow Connector 5"/>
            <p:cNvCxnSpPr/>
            <p:nvPr/>
          </p:nvCxnSpPr>
          <p:spPr>
            <a:xfrm>
              <a:off x="3563888" y="2725793"/>
              <a:ext cx="16561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467" y="2036699"/>
              <a:ext cx="1905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10" y="2060848"/>
              <a:ext cx="2087442" cy="1162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300192" y="1979548"/>
              <a:ext cx="393056" cy="369332"/>
            </a:xfrm>
            <a:prstGeom prst="rect">
              <a:avLst/>
            </a:prstGeom>
            <a:solidFill>
              <a:schemeClr val="bg1"/>
            </a:solidFill>
          </p:spPr>
          <p:txBody>
            <a:bodyPr wrap="none" rtlCol="0">
              <a:spAutoFit/>
            </a:bodyPr>
            <a:lstStyle/>
            <a:p>
              <a:r>
                <a:rPr lang="en-AU" b="1" dirty="0"/>
                <a:t>Cl</a:t>
              </a:r>
            </a:p>
          </p:txBody>
        </p:sp>
      </p:grpSp>
      <p:sp>
        <p:nvSpPr>
          <p:cNvPr id="18" name="Subtitle 1"/>
          <p:cNvSpPr txBox="1">
            <a:spLocks/>
          </p:cNvSpPr>
          <p:nvPr/>
        </p:nvSpPr>
        <p:spPr>
          <a:xfrm>
            <a:off x="0" y="2276873"/>
            <a:ext cx="9144000" cy="216024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2800" b="1" dirty="0">
                <a:solidFill>
                  <a:schemeClr val="tx1"/>
                </a:solidFill>
              </a:rPr>
              <a:t>If both carbons have the same amount of hydrogens the product will be a 50/50 mix of the two products.</a:t>
            </a:r>
          </a:p>
          <a:p>
            <a:r>
              <a:rPr lang="en-AU" sz="2800" b="1" dirty="0" err="1">
                <a:solidFill>
                  <a:schemeClr val="tx1"/>
                </a:solidFill>
              </a:rPr>
              <a:t>Eg</a:t>
            </a:r>
            <a:r>
              <a:rPr lang="en-AU" sz="2800" b="1" dirty="0">
                <a:solidFill>
                  <a:schemeClr val="tx1"/>
                </a:solidFill>
              </a:rPr>
              <a:t> </a:t>
            </a:r>
            <a:r>
              <a:rPr lang="en-AU" sz="2800" b="1" i="1" dirty="0">
                <a:solidFill>
                  <a:schemeClr val="tx1"/>
                </a:solidFill>
              </a:rPr>
              <a:t>cis</a:t>
            </a:r>
            <a:r>
              <a:rPr lang="en-AU" sz="2800" b="1" dirty="0">
                <a:solidFill>
                  <a:schemeClr val="tx1"/>
                </a:solidFill>
              </a:rPr>
              <a:t>-pent-2-ene + HI</a:t>
            </a:r>
          </a:p>
          <a:p>
            <a:endParaRPr lang="en-AU" sz="4000" b="1" dirty="0">
              <a:solidFill>
                <a:schemeClr val="tx1"/>
              </a:solidFill>
            </a:endParaRPr>
          </a:p>
          <a:p>
            <a:endParaRPr lang="en-AU" sz="51200" dirty="0"/>
          </a:p>
        </p:txBody>
      </p:sp>
      <p:sp>
        <p:nvSpPr>
          <p:cNvPr id="15" name="TextBox 14"/>
          <p:cNvSpPr txBox="1"/>
          <p:nvPr/>
        </p:nvSpPr>
        <p:spPr>
          <a:xfrm>
            <a:off x="1150411" y="6423139"/>
            <a:ext cx="1116011" cy="246221"/>
          </a:xfrm>
          <a:prstGeom prst="rect">
            <a:avLst/>
          </a:prstGeom>
          <a:noFill/>
        </p:spPr>
        <p:txBody>
          <a:bodyPr wrap="none" rtlCol="0">
            <a:spAutoFit/>
          </a:bodyPr>
          <a:lstStyle/>
          <a:p>
            <a:r>
              <a:rPr lang="en-US" sz="1000" dirty="0"/>
              <a:t>(Chemical 2015)</a:t>
            </a:r>
            <a:endParaRPr lang="en-AU" sz="1000" dirty="0"/>
          </a:p>
        </p:txBody>
      </p:sp>
      <p:grpSp>
        <p:nvGrpSpPr>
          <p:cNvPr id="10" name="Group 9"/>
          <p:cNvGrpSpPr/>
          <p:nvPr/>
        </p:nvGrpSpPr>
        <p:grpSpPr>
          <a:xfrm>
            <a:off x="34782" y="3429000"/>
            <a:ext cx="7705570" cy="3384376"/>
            <a:chOff x="34782" y="3429000"/>
            <a:chExt cx="7705570" cy="3384376"/>
          </a:xfrm>
        </p:grpSpPr>
        <p:sp>
          <p:nvSpPr>
            <p:cNvPr id="17" name="TextBox 16"/>
            <p:cNvSpPr txBox="1"/>
            <p:nvPr/>
          </p:nvSpPr>
          <p:spPr>
            <a:xfrm>
              <a:off x="2627784" y="4856849"/>
              <a:ext cx="707245" cy="523220"/>
            </a:xfrm>
            <a:prstGeom prst="rect">
              <a:avLst/>
            </a:prstGeom>
            <a:noFill/>
          </p:spPr>
          <p:txBody>
            <a:bodyPr wrap="none" rtlCol="0">
              <a:spAutoFit/>
            </a:bodyPr>
            <a:lstStyle/>
            <a:p>
              <a:r>
                <a:rPr lang="en-US" sz="2800" dirty="0"/>
                <a:t>+HI</a:t>
              </a:r>
              <a:endParaRPr lang="en-AU" sz="2800" baseline="-25000" dirty="0"/>
            </a:p>
          </p:txBody>
        </p:sp>
        <p:cxnSp>
          <p:nvCxnSpPr>
            <p:cNvPr id="19" name="Straight Arrow Connector 18"/>
            <p:cNvCxnSpPr/>
            <p:nvPr/>
          </p:nvCxnSpPr>
          <p:spPr>
            <a:xfrm>
              <a:off x="3419872" y="5118459"/>
              <a:ext cx="79208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 y="4344887"/>
              <a:ext cx="2550581" cy="207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66" y="3573016"/>
              <a:ext cx="3389786" cy="1294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85574" y="3429000"/>
              <a:ext cx="338554" cy="400110"/>
            </a:xfrm>
            <a:prstGeom prst="rect">
              <a:avLst/>
            </a:prstGeom>
            <a:solidFill>
              <a:schemeClr val="bg1"/>
            </a:solidFill>
          </p:spPr>
          <p:txBody>
            <a:bodyPr wrap="none" rtlCol="0">
              <a:spAutoFit/>
            </a:bodyPr>
            <a:lstStyle/>
            <a:p>
              <a:r>
                <a:rPr lang="en-AU" sz="2000" b="1" dirty="0">
                  <a:solidFill>
                    <a:srgbClr val="3333FF"/>
                  </a:solidFill>
                  <a:latin typeface="Courier New"/>
                  <a:cs typeface="Courier New"/>
                </a:rPr>
                <a:t>I</a:t>
              </a:r>
              <a:endParaRPr lang="en-AU" sz="2000" b="1" dirty="0">
                <a:solidFill>
                  <a:srgbClr val="3333FF"/>
                </a:solidFill>
              </a:endParaRPr>
            </a:p>
          </p:txBody>
        </p:sp>
        <p:pic>
          <p:nvPicPr>
            <p:cNvPr id="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66" y="5518565"/>
              <a:ext cx="3389786" cy="1294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889630" y="5405154"/>
              <a:ext cx="338554" cy="400110"/>
            </a:xfrm>
            <a:prstGeom prst="rect">
              <a:avLst/>
            </a:prstGeom>
            <a:solidFill>
              <a:schemeClr val="bg1"/>
            </a:solidFill>
          </p:spPr>
          <p:txBody>
            <a:bodyPr wrap="none" rtlCol="0">
              <a:spAutoFit/>
            </a:bodyPr>
            <a:lstStyle/>
            <a:p>
              <a:r>
                <a:rPr lang="en-AU" sz="2000" b="1" dirty="0">
                  <a:solidFill>
                    <a:srgbClr val="3333FF"/>
                  </a:solidFill>
                  <a:latin typeface="Courier New"/>
                  <a:cs typeface="Courier New"/>
                </a:rPr>
                <a:t>I</a:t>
              </a:r>
              <a:endParaRPr lang="en-AU" sz="2000" b="1" dirty="0">
                <a:solidFill>
                  <a:srgbClr val="3333FF"/>
                </a:solidFill>
              </a:endParaRPr>
            </a:p>
          </p:txBody>
        </p:sp>
        <p:sp>
          <p:nvSpPr>
            <p:cNvPr id="26" name="TextBox 25"/>
            <p:cNvSpPr txBox="1"/>
            <p:nvPr/>
          </p:nvSpPr>
          <p:spPr>
            <a:xfrm>
              <a:off x="5796136" y="4921478"/>
              <a:ext cx="372218" cy="523220"/>
            </a:xfrm>
            <a:prstGeom prst="rect">
              <a:avLst/>
            </a:prstGeom>
            <a:noFill/>
          </p:spPr>
          <p:txBody>
            <a:bodyPr wrap="none" rtlCol="0">
              <a:spAutoFit/>
            </a:bodyPr>
            <a:lstStyle/>
            <a:p>
              <a:r>
                <a:rPr lang="en-US" sz="2800" dirty="0"/>
                <a:t>+</a:t>
              </a:r>
              <a:endParaRPr lang="en-AU" sz="2800" baseline="-25000" dirty="0"/>
            </a:p>
          </p:txBody>
        </p:sp>
      </p:grpSp>
      <p:sp>
        <p:nvSpPr>
          <p:cNvPr id="28" name="TextBox 27"/>
          <p:cNvSpPr txBox="1"/>
          <p:nvPr/>
        </p:nvSpPr>
        <p:spPr>
          <a:xfrm>
            <a:off x="7803901" y="6423138"/>
            <a:ext cx="974947" cy="246221"/>
          </a:xfrm>
          <a:prstGeom prst="rect">
            <a:avLst/>
          </a:prstGeom>
          <a:noFill/>
        </p:spPr>
        <p:txBody>
          <a:bodyPr wrap="none" rtlCol="0">
            <a:spAutoFit/>
          </a:bodyPr>
          <a:lstStyle/>
          <a:p>
            <a:r>
              <a:rPr lang="en-US" sz="1000" dirty="0"/>
              <a:t>(France 2014)</a:t>
            </a:r>
            <a:endParaRPr lang="en-AU" sz="1000" dirty="0"/>
          </a:p>
        </p:txBody>
      </p:sp>
    </p:spTree>
    <p:extLst>
      <p:ext uri="{BB962C8B-B14F-4D97-AF65-F5344CB8AC3E}">
        <p14:creationId xmlns:p14="http://schemas.microsoft.com/office/powerpoint/2010/main" val="33857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arn(inVertic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barn(inVertical)">
                                      <p:cBhvr>
                                        <p:cTn id="32" dur="500"/>
                                        <p:tgtEl>
                                          <p:spTgt spid="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12" grpId="0"/>
      <p:bldP spid="18" grpId="0" build="p"/>
      <p:bldP spid="15"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0511"/>
            <a:ext cx="9144000" cy="4303607"/>
          </a:xfrm>
        </p:spPr>
        <p:txBody>
          <a:bodyPr>
            <a:normAutofit/>
          </a:bodyPr>
          <a:lstStyle/>
          <a:p>
            <a:r>
              <a:rPr lang="en-AU" sz="2800" b="1" dirty="0">
                <a:solidFill>
                  <a:schemeClr val="tx2">
                    <a:lumMod val="60000"/>
                    <a:lumOff val="40000"/>
                  </a:schemeClr>
                </a:solidFill>
              </a:rPr>
              <a:t>Substitution Reactions </a:t>
            </a:r>
          </a:p>
          <a:p>
            <a:pPr marL="457200" indent="-457200">
              <a:buFont typeface="Arial" panose="020B0604020202020204" pitchFamily="34" charset="0"/>
              <a:buChar char="•"/>
            </a:pPr>
            <a:r>
              <a:rPr lang="en-AU" sz="2800" b="1" dirty="0">
                <a:solidFill>
                  <a:schemeClr val="tx1"/>
                </a:solidFill>
              </a:rPr>
              <a:t>Occurs in alkanes and benzenes.</a:t>
            </a:r>
          </a:p>
          <a:p>
            <a:pPr marL="457200" indent="-457200">
              <a:buFont typeface="Arial" panose="020B0604020202020204" pitchFamily="34" charset="0"/>
              <a:buChar char="•"/>
            </a:pPr>
            <a:r>
              <a:rPr lang="en-US" sz="2800" b="1" dirty="0">
                <a:solidFill>
                  <a:schemeClr val="tx1"/>
                </a:solidFill>
              </a:rPr>
              <a:t>A hydrogen atom is pulled off to allow a halogen to be placed on in its place. A hydrogen halide is also produced.</a:t>
            </a:r>
            <a:r>
              <a:rPr lang="en-AU" sz="2800" b="1" dirty="0">
                <a:solidFill>
                  <a:schemeClr val="tx1"/>
                </a:solidFill>
              </a:rPr>
              <a:t> </a:t>
            </a:r>
          </a:p>
          <a:p>
            <a:pPr marL="457200" indent="-457200">
              <a:buFont typeface="Arial" panose="020B0604020202020204" pitchFamily="34" charset="0"/>
              <a:buChar char="•"/>
            </a:pPr>
            <a:r>
              <a:rPr lang="en-AU" sz="2800" b="1" dirty="0">
                <a:solidFill>
                  <a:schemeClr val="tx1"/>
                </a:solidFill>
              </a:rPr>
              <a:t>Alkanes require UV and benzenes require an A</a:t>
            </a:r>
            <a:r>
              <a:rPr lang="en-AU" sz="2800" b="1" i="1" dirty="0">
                <a:solidFill>
                  <a:schemeClr val="tx1"/>
                </a:solidFill>
              </a:rPr>
              <a:t>l</a:t>
            </a:r>
            <a:r>
              <a:rPr lang="en-AU" sz="2800" b="1" dirty="0">
                <a:solidFill>
                  <a:schemeClr val="tx1"/>
                </a:solidFill>
              </a:rPr>
              <a:t>Br</a:t>
            </a:r>
            <a:r>
              <a:rPr lang="en-AU" sz="2800" b="1" baseline="-25000" dirty="0">
                <a:solidFill>
                  <a:schemeClr val="tx1"/>
                </a:solidFill>
              </a:rPr>
              <a:t>3</a:t>
            </a:r>
            <a:r>
              <a:rPr lang="en-AU" sz="2800" b="1" dirty="0">
                <a:solidFill>
                  <a:schemeClr val="tx1"/>
                </a:solidFill>
              </a:rPr>
              <a:t> catalyst.</a:t>
            </a:r>
          </a:p>
          <a:p>
            <a:r>
              <a:rPr lang="en-US" sz="2800" b="1" dirty="0" err="1">
                <a:solidFill>
                  <a:schemeClr val="tx1"/>
                </a:solidFill>
              </a:rPr>
              <a:t>Eg</a:t>
            </a:r>
            <a:r>
              <a:rPr lang="en-US" sz="2800" b="1" dirty="0">
                <a:solidFill>
                  <a:schemeClr val="tx1"/>
                </a:solidFill>
              </a:rPr>
              <a:t> </a:t>
            </a:r>
            <a:r>
              <a:rPr lang="en-US" sz="2800" b="1" dirty="0" err="1">
                <a:solidFill>
                  <a:schemeClr val="tx1"/>
                </a:solidFill>
              </a:rPr>
              <a:t>cyclobutane</a:t>
            </a:r>
            <a:r>
              <a:rPr lang="en-US" sz="2800" b="1" dirty="0">
                <a:solidFill>
                  <a:schemeClr val="tx1"/>
                </a:solidFill>
              </a:rPr>
              <a:t> + Br</a:t>
            </a:r>
            <a:r>
              <a:rPr lang="en-US" sz="2800" b="1" baseline="-25000" dirty="0">
                <a:solidFill>
                  <a:schemeClr val="tx1"/>
                </a:solidFill>
              </a:rPr>
              <a:t>2</a:t>
            </a:r>
          </a:p>
          <a:p>
            <a:endParaRPr lang="en-AU" sz="2800" b="1" dirty="0">
              <a:solidFill>
                <a:schemeClr val="tx1"/>
              </a:solidFill>
            </a:endParaRPr>
          </a:p>
          <a:p>
            <a:endParaRPr lang="en-AU" sz="4000" b="1" dirty="0">
              <a:solidFill>
                <a:schemeClr val="tx1"/>
              </a:solidFill>
            </a:endParaRPr>
          </a:p>
          <a:p>
            <a:endParaRPr lang="en-AU" sz="4000" dirty="0"/>
          </a:p>
        </p:txBody>
      </p:sp>
      <p:sp>
        <p:nvSpPr>
          <p:cNvPr id="12" name="TextBox 11"/>
          <p:cNvSpPr txBox="1"/>
          <p:nvPr/>
        </p:nvSpPr>
        <p:spPr>
          <a:xfrm>
            <a:off x="5076056" y="5949280"/>
            <a:ext cx="1558440" cy="246221"/>
          </a:xfrm>
          <a:prstGeom prst="rect">
            <a:avLst/>
          </a:prstGeom>
          <a:noFill/>
        </p:spPr>
        <p:txBody>
          <a:bodyPr wrap="none" rtlCol="0">
            <a:spAutoFit/>
          </a:bodyPr>
          <a:lstStyle/>
          <a:p>
            <a:r>
              <a:rPr lang="en-US" sz="1000" dirty="0"/>
              <a:t>(Sigma-Aldrich Co 2015)</a:t>
            </a:r>
            <a:endParaRPr lang="en-AU" sz="1000" dirty="0"/>
          </a:p>
        </p:txBody>
      </p:sp>
      <p:grpSp>
        <p:nvGrpSpPr>
          <p:cNvPr id="11" name="Group 10"/>
          <p:cNvGrpSpPr/>
          <p:nvPr/>
        </p:nvGrpSpPr>
        <p:grpSpPr>
          <a:xfrm>
            <a:off x="755577" y="4437112"/>
            <a:ext cx="6752628" cy="1290709"/>
            <a:chOff x="755577" y="2968467"/>
            <a:chExt cx="6752628" cy="1290709"/>
          </a:xfrm>
        </p:grpSpPr>
        <p:sp>
          <p:nvSpPr>
            <p:cNvPr id="4" name="TextBox 3"/>
            <p:cNvSpPr txBox="1"/>
            <p:nvPr/>
          </p:nvSpPr>
          <p:spPr>
            <a:xfrm>
              <a:off x="1835696" y="3419418"/>
              <a:ext cx="947695" cy="523220"/>
            </a:xfrm>
            <a:prstGeom prst="rect">
              <a:avLst/>
            </a:prstGeom>
            <a:noFill/>
          </p:spPr>
          <p:txBody>
            <a:bodyPr wrap="none" rtlCol="0">
              <a:spAutoFit/>
            </a:bodyPr>
            <a:lstStyle/>
            <a:p>
              <a:r>
                <a:rPr lang="en-US" sz="2800" dirty="0"/>
                <a:t>+ Br</a:t>
              </a:r>
              <a:r>
                <a:rPr lang="en-US" sz="2800" baseline="-25000" dirty="0"/>
                <a:t>2</a:t>
              </a:r>
              <a:endParaRPr lang="en-AU" sz="2800" baseline="-25000" dirty="0"/>
            </a:p>
          </p:txBody>
        </p:sp>
        <p:cxnSp>
          <p:nvCxnSpPr>
            <p:cNvPr id="6" name="Straight Arrow Connector 5"/>
            <p:cNvCxnSpPr/>
            <p:nvPr/>
          </p:nvCxnSpPr>
          <p:spPr>
            <a:xfrm>
              <a:off x="3131840" y="3696132"/>
              <a:ext cx="16561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1456" y="3244914"/>
              <a:ext cx="516488" cy="400110"/>
            </a:xfrm>
            <a:prstGeom prst="rect">
              <a:avLst/>
            </a:prstGeom>
            <a:noFill/>
          </p:spPr>
          <p:txBody>
            <a:bodyPr wrap="none" rtlCol="0">
              <a:spAutoFit/>
            </a:bodyPr>
            <a:lstStyle/>
            <a:p>
              <a:r>
                <a:rPr lang="en-US" sz="2000" b="1" dirty="0"/>
                <a:t>UV</a:t>
              </a:r>
              <a:endParaRPr lang="en-AU" sz="2000" b="1" baseline="-25000" dirty="0"/>
            </a:p>
          </p:txBody>
        </p:sp>
        <p:sp>
          <p:nvSpPr>
            <p:cNvPr id="10" name="Rectangle 9"/>
            <p:cNvSpPr/>
            <p:nvPr/>
          </p:nvSpPr>
          <p:spPr>
            <a:xfrm>
              <a:off x="755577" y="3284984"/>
              <a:ext cx="792088"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68467"/>
              <a:ext cx="1368152" cy="129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6449902" y="3444969"/>
              <a:ext cx="1058303" cy="523220"/>
            </a:xfrm>
            <a:prstGeom prst="rect">
              <a:avLst/>
            </a:prstGeom>
            <a:noFill/>
          </p:spPr>
          <p:txBody>
            <a:bodyPr wrap="none" rtlCol="0">
              <a:spAutoFit/>
            </a:bodyPr>
            <a:lstStyle/>
            <a:p>
              <a:r>
                <a:rPr lang="en-US" sz="2800" dirty="0"/>
                <a:t>+ </a:t>
              </a:r>
              <a:r>
                <a:rPr lang="en-US" sz="2800" dirty="0" err="1"/>
                <a:t>HBr</a:t>
              </a:r>
              <a:endParaRPr lang="en-AU" sz="2800" baseline="-25000" dirty="0"/>
            </a:p>
          </p:txBody>
        </p:sp>
      </p:grpSp>
    </p:spTree>
    <p:extLst>
      <p:ext uri="{BB962C8B-B14F-4D97-AF65-F5344CB8AC3E}">
        <p14:creationId xmlns:p14="http://schemas.microsoft.com/office/powerpoint/2010/main" val="29918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0511"/>
            <a:ext cx="9144000" cy="919231"/>
          </a:xfrm>
        </p:spPr>
        <p:txBody>
          <a:bodyPr>
            <a:normAutofit/>
          </a:bodyPr>
          <a:lstStyle/>
          <a:p>
            <a:r>
              <a:rPr lang="en-US" sz="2800" b="1" dirty="0" err="1">
                <a:solidFill>
                  <a:schemeClr val="tx1"/>
                </a:solidFill>
              </a:rPr>
              <a:t>Eg</a:t>
            </a:r>
            <a:r>
              <a:rPr lang="en-US" sz="2800" b="1" dirty="0">
                <a:solidFill>
                  <a:schemeClr val="tx1"/>
                </a:solidFill>
              </a:rPr>
              <a:t> benzene + F</a:t>
            </a:r>
            <a:r>
              <a:rPr lang="en-US" sz="2800" b="1" baseline="-25000" dirty="0">
                <a:solidFill>
                  <a:schemeClr val="tx1"/>
                </a:solidFill>
              </a:rPr>
              <a:t>2</a:t>
            </a:r>
          </a:p>
          <a:p>
            <a:endParaRPr lang="en-AU" sz="2800" b="1" dirty="0">
              <a:solidFill>
                <a:schemeClr val="tx1"/>
              </a:solidFill>
            </a:endParaRPr>
          </a:p>
          <a:p>
            <a:endParaRPr lang="en-AU" sz="4000" b="1" dirty="0">
              <a:solidFill>
                <a:schemeClr val="tx1"/>
              </a:solidFill>
            </a:endParaRPr>
          </a:p>
          <a:p>
            <a:endParaRPr lang="en-AU" sz="4000" dirty="0"/>
          </a:p>
        </p:txBody>
      </p:sp>
      <p:grpSp>
        <p:nvGrpSpPr>
          <p:cNvPr id="8" name="Group 7"/>
          <p:cNvGrpSpPr/>
          <p:nvPr/>
        </p:nvGrpSpPr>
        <p:grpSpPr>
          <a:xfrm>
            <a:off x="899592" y="836712"/>
            <a:ext cx="7313127" cy="1331269"/>
            <a:chOff x="899592" y="1196752"/>
            <a:chExt cx="7313127" cy="1331269"/>
          </a:xfrm>
        </p:grpSpPr>
        <p:sp>
          <p:nvSpPr>
            <p:cNvPr id="4" name="TextBox 3"/>
            <p:cNvSpPr txBox="1"/>
            <p:nvPr/>
          </p:nvSpPr>
          <p:spPr>
            <a:xfrm>
              <a:off x="2194017" y="1575695"/>
              <a:ext cx="793807" cy="523220"/>
            </a:xfrm>
            <a:prstGeom prst="rect">
              <a:avLst/>
            </a:prstGeom>
            <a:noFill/>
          </p:spPr>
          <p:txBody>
            <a:bodyPr wrap="none" rtlCol="0">
              <a:spAutoFit/>
            </a:bodyPr>
            <a:lstStyle/>
            <a:p>
              <a:r>
                <a:rPr lang="en-US" sz="2800" dirty="0"/>
                <a:t>+ F</a:t>
              </a:r>
              <a:r>
                <a:rPr lang="en-US" sz="2800" baseline="-25000" dirty="0"/>
                <a:t>2</a:t>
              </a:r>
              <a:endParaRPr lang="en-AU" sz="2800" baseline="-25000" dirty="0"/>
            </a:p>
          </p:txBody>
        </p:sp>
        <p:cxnSp>
          <p:nvCxnSpPr>
            <p:cNvPr id="6" name="Straight Arrow Connector 5"/>
            <p:cNvCxnSpPr/>
            <p:nvPr/>
          </p:nvCxnSpPr>
          <p:spPr>
            <a:xfrm>
              <a:off x="3131840" y="1852409"/>
              <a:ext cx="16561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1456" y="1401191"/>
              <a:ext cx="948536" cy="400110"/>
            </a:xfrm>
            <a:prstGeom prst="rect">
              <a:avLst/>
            </a:prstGeom>
            <a:noFill/>
          </p:spPr>
          <p:txBody>
            <a:bodyPr wrap="square" rtlCol="0">
              <a:spAutoFit/>
            </a:bodyPr>
            <a:lstStyle/>
            <a:p>
              <a:r>
                <a:rPr lang="en-US" sz="2000" b="1" dirty="0"/>
                <a:t>A</a:t>
              </a:r>
              <a:r>
                <a:rPr lang="en-US" sz="2000" b="1" i="1" dirty="0"/>
                <a:t>l</a:t>
              </a:r>
              <a:r>
                <a:rPr lang="en-US" sz="2000" b="1" dirty="0"/>
                <a:t>Br</a:t>
              </a:r>
              <a:r>
                <a:rPr lang="en-US" sz="2000" b="1" baseline="-25000" dirty="0"/>
                <a:t>3</a:t>
              </a:r>
              <a:endParaRPr lang="en-AU" sz="2000" b="1" baseline="-25000" dirty="0"/>
            </a:p>
          </p:txBody>
        </p:sp>
        <p:sp>
          <p:nvSpPr>
            <p:cNvPr id="15" name="TextBox 14"/>
            <p:cNvSpPr txBox="1"/>
            <p:nvPr/>
          </p:nvSpPr>
          <p:spPr>
            <a:xfrm>
              <a:off x="7308304" y="1601246"/>
              <a:ext cx="904415" cy="523220"/>
            </a:xfrm>
            <a:prstGeom prst="rect">
              <a:avLst/>
            </a:prstGeom>
            <a:noFill/>
          </p:spPr>
          <p:txBody>
            <a:bodyPr wrap="none" rtlCol="0">
              <a:spAutoFit/>
            </a:bodyPr>
            <a:lstStyle/>
            <a:p>
              <a:r>
                <a:rPr lang="en-US" sz="2800" dirty="0"/>
                <a:t>+ HF</a:t>
              </a:r>
              <a:endParaRPr lang="en-AU" sz="2800" baseline="-25000" dirty="0"/>
            </a:p>
          </p:txBody>
        </p:sp>
        <p:sp>
          <p:nvSpPr>
            <p:cNvPr id="3" name="Hexagon 2"/>
            <p:cNvSpPr/>
            <p:nvPr/>
          </p:nvSpPr>
          <p:spPr>
            <a:xfrm>
              <a:off x="899592" y="1340768"/>
              <a:ext cx="1224136" cy="1014262"/>
            </a:xfrm>
            <a:prstGeom prst="hexag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1187624" y="1529238"/>
              <a:ext cx="648072" cy="6756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http://www.orgsyn.org/httphandlers/substancetooltip.ashx?id=13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196752"/>
              <a:ext cx="2225405" cy="133126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Subtitle 1"/>
          <p:cNvSpPr txBox="1">
            <a:spLocks/>
          </p:cNvSpPr>
          <p:nvPr/>
        </p:nvSpPr>
        <p:spPr>
          <a:xfrm>
            <a:off x="0" y="2653785"/>
            <a:ext cx="9144000" cy="35115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AU" sz="2800" b="1" dirty="0">
                <a:solidFill>
                  <a:schemeClr val="tx2">
                    <a:lumMod val="60000"/>
                    <a:lumOff val="40000"/>
                  </a:schemeClr>
                </a:solidFill>
              </a:rPr>
              <a:t>Combustion Reactions </a:t>
            </a:r>
          </a:p>
          <a:p>
            <a:pPr marL="457200" indent="-457200">
              <a:buFont typeface="Arial" panose="020B0604020202020204" pitchFamily="34" charset="0"/>
              <a:buChar char="•"/>
            </a:pPr>
            <a:r>
              <a:rPr lang="en-AU" sz="2800" b="1" dirty="0">
                <a:solidFill>
                  <a:schemeClr val="tx1"/>
                </a:solidFill>
              </a:rPr>
              <a:t>Occurs with all hydrocarbons.</a:t>
            </a:r>
          </a:p>
          <a:p>
            <a:pPr marL="457200" indent="-457200">
              <a:buFont typeface="Arial" panose="020B0604020202020204" pitchFamily="34" charset="0"/>
              <a:buChar char="•"/>
            </a:pPr>
            <a:r>
              <a:rPr lang="en-US" sz="2800" b="1" dirty="0">
                <a:solidFill>
                  <a:schemeClr val="tx1"/>
                </a:solidFill>
              </a:rPr>
              <a:t>In excess oxygen it produces CO</a:t>
            </a:r>
            <a:r>
              <a:rPr lang="en-US" sz="2800" b="1" baseline="-25000" dirty="0">
                <a:solidFill>
                  <a:schemeClr val="tx1"/>
                </a:solidFill>
              </a:rPr>
              <a:t>2(g)</a:t>
            </a:r>
            <a:r>
              <a:rPr lang="en-US" sz="2800" b="1" dirty="0">
                <a:solidFill>
                  <a:schemeClr val="tx1"/>
                </a:solidFill>
              </a:rPr>
              <a:t> and H</a:t>
            </a:r>
            <a:r>
              <a:rPr lang="en-US" sz="2800" b="1" baseline="-25000" dirty="0">
                <a:solidFill>
                  <a:schemeClr val="tx1"/>
                </a:solidFill>
              </a:rPr>
              <a:t>2</a:t>
            </a:r>
            <a:r>
              <a:rPr lang="en-US" sz="2800" b="1" dirty="0">
                <a:solidFill>
                  <a:schemeClr val="tx1"/>
                </a:solidFill>
              </a:rPr>
              <a:t>O</a:t>
            </a:r>
            <a:r>
              <a:rPr lang="en-US" sz="2800" b="1" baseline="-25000" dirty="0">
                <a:solidFill>
                  <a:schemeClr val="tx1"/>
                </a:solidFill>
              </a:rPr>
              <a:t>(g)</a:t>
            </a:r>
            <a:r>
              <a:rPr lang="en-US" sz="2800" b="1" dirty="0">
                <a:solidFill>
                  <a:schemeClr val="tx1"/>
                </a:solidFill>
              </a:rPr>
              <a:t>.</a:t>
            </a:r>
            <a:r>
              <a:rPr lang="en-AU" sz="2800" b="1" dirty="0">
                <a:solidFill>
                  <a:schemeClr val="tx1"/>
                </a:solidFill>
              </a:rPr>
              <a:t> </a:t>
            </a:r>
          </a:p>
          <a:p>
            <a:pPr marL="457200" indent="-457200">
              <a:buFont typeface="Arial" panose="020B0604020202020204" pitchFamily="34" charset="0"/>
              <a:buChar char="•"/>
            </a:pPr>
            <a:r>
              <a:rPr lang="en-AU" sz="2800" b="1" dirty="0">
                <a:solidFill>
                  <a:schemeClr val="tx1"/>
                </a:solidFill>
              </a:rPr>
              <a:t>In limited oxygen it produces </a:t>
            </a:r>
            <a:r>
              <a:rPr lang="en-US" sz="2800" b="1" dirty="0">
                <a:solidFill>
                  <a:schemeClr val="tx1"/>
                </a:solidFill>
              </a:rPr>
              <a:t>CO</a:t>
            </a:r>
            <a:r>
              <a:rPr lang="en-US" sz="2800" b="1" baseline="-25000" dirty="0">
                <a:solidFill>
                  <a:schemeClr val="tx1"/>
                </a:solidFill>
              </a:rPr>
              <a:t>(g)</a:t>
            </a:r>
            <a:r>
              <a:rPr lang="en-US" sz="2800" b="1" dirty="0">
                <a:solidFill>
                  <a:schemeClr val="tx1"/>
                </a:solidFill>
              </a:rPr>
              <a:t> and H</a:t>
            </a:r>
            <a:r>
              <a:rPr lang="en-US" sz="2800" b="1" baseline="-25000" dirty="0">
                <a:solidFill>
                  <a:schemeClr val="tx1"/>
                </a:solidFill>
              </a:rPr>
              <a:t>2</a:t>
            </a:r>
            <a:r>
              <a:rPr lang="en-US" sz="2800" b="1" dirty="0">
                <a:solidFill>
                  <a:schemeClr val="tx1"/>
                </a:solidFill>
              </a:rPr>
              <a:t>O</a:t>
            </a:r>
            <a:r>
              <a:rPr lang="en-US" sz="2800" b="1" baseline="-25000" dirty="0">
                <a:solidFill>
                  <a:schemeClr val="tx1"/>
                </a:solidFill>
              </a:rPr>
              <a:t>(g)</a:t>
            </a:r>
            <a:r>
              <a:rPr lang="en-AU" sz="2800" b="1" dirty="0">
                <a:solidFill>
                  <a:schemeClr val="tx1"/>
                </a:solidFill>
              </a:rPr>
              <a:t>.</a:t>
            </a:r>
          </a:p>
          <a:p>
            <a:pPr marL="457200" indent="-457200">
              <a:buFont typeface="Arial" panose="020B0604020202020204" pitchFamily="34" charset="0"/>
              <a:buChar char="•"/>
            </a:pPr>
            <a:r>
              <a:rPr lang="en-AU" sz="2800" b="1" dirty="0">
                <a:solidFill>
                  <a:schemeClr val="tx1"/>
                </a:solidFill>
              </a:rPr>
              <a:t>This is the only organic reaction where molecular formulae are allowed. </a:t>
            </a:r>
            <a:endParaRPr lang="en-US" sz="2800" b="1" dirty="0">
              <a:solidFill>
                <a:schemeClr val="tx1"/>
              </a:solidFill>
            </a:endParaRPr>
          </a:p>
          <a:p>
            <a:endParaRPr lang="en-AU" sz="2800" b="1" dirty="0">
              <a:solidFill>
                <a:schemeClr val="tx1"/>
              </a:solidFill>
            </a:endParaRPr>
          </a:p>
          <a:p>
            <a:endParaRPr lang="en-AU" sz="4000" b="1" dirty="0">
              <a:solidFill>
                <a:schemeClr val="tx1"/>
              </a:solidFill>
            </a:endParaRPr>
          </a:p>
          <a:p>
            <a:endParaRPr lang="en-AU" sz="4000" dirty="0"/>
          </a:p>
        </p:txBody>
      </p:sp>
    </p:spTree>
    <p:extLst>
      <p:ext uri="{BB962C8B-B14F-4D97-AF65-F5344CB8AC3E}">
        <p14:creationId xmlns:p14="http://schemas.microsoft.com/office/powerpoint/2010/main" val="65841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arn(inVertic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barn(inVertical)">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barn(inVertical)">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xEl>
                                              <p:pRg st="3" end="3"/>
                                            </p:txEl>
                                          </p:spTgt>
                                        </p:tgtEl>
                                        <p:attrNameLst>
                                          <p:attrName>style.visibility</p:attrName>
                                        </p:attrNameLst>
                                      </p:cBhvr>
                                      <p:to>
                                        <p:strVal val="visible"/>
                                      </p:to>
                                    </p:set>
                                    <p:animEffect transition="in" filter="barn(inVertical)">
                                      <p:cBhvr>
                                        <p:cTn id="32" dur="500"/>
                                        <p:tgtEl>
                                          <p:spTgt spid="1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
                                            <p:txEl>
                                              <p:pRg st="4" end="4"/>
                                            </p:txEl>
                                          </p:spTgt>
                                        </p:tgtEl>
                                        <p:attrNameLst>
                                          <p:attrName>style.visibility</p:attrName>
                                        </p:attrNameLst>
                                      </p:cBhvr>
                                      <p:to>
                                        <p:strVal val="visible"/>
                                      </p:to>
                                    </p:set>
                                    <p:animEffect transition="in" filter="barn(inVertical)">
                                      <p:cBhvr>
                                        <p:cTn id="37"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0511"/>
            <a:ext cx="9144000" cy="4375615"/>
          </a:xfrm>
        </p:spPr>
        <p:txBody>
          <a:bodyPr>
            <a:normAutofit/>
          </a:bodyPr>
          <a:lstStyle/>
          <a:p>
            <a:r>
              <a:rPr lang="en-US" sz="2800" b="1" dirty="0" err="1">
                <a:solidFill>
                  <a:schemeClr val="tx1"/>
                </a:solidFill>
              </a:rPr>
              <a:t>Eg</a:t>
            </a:r>
            <a:r>
              <a:rPr lang="en-US" sz="2800" b="1" dirty="0">
                <a:solidFill>
                  <a:schemeClr val="tx1"/>
                </a:solidFill>
              </a:rPr>
              <a:t> hex-2-ene reacts with excess oxygen</a:t>
            </a:r>
            <a:endParaRPr lang="en-US" sz="2800" b="1" baseline="-25000" dirty="0">
              <a:solidFill>
                <a:schemeClr val="tx1"/>
              </a:solidFill>
            </a:endParaRPr>
          </a:p>
          <a:p>
            <a:endParaRPr lang="en-US" sz="2800" b="1" dirty="0">
              <a:solidFill>
                <a:schemeClr val="tx1"/>
              </a:solidFill>
            </a:endParaRPr>
          </a:p>
          <a:p>
            <a:r>
              <a:rPr lang="en-AU" sz="2800" b="1" dirty="0">
                <a:solidFill>
                  <a:schemeClr val="tx1"/>
                </a:solidFill>
              </a:rPr>
              <a:t>C</a:t>
            </a:r>
            <a:r>
              <a:rPr lang="en-AU" sz="2800" b="1" baseline="-25000" dirty="0">
                <a:solidFill>
                  <a:schemeClr val="tx1"/>
                </a:solidFill>
              </a:rPr>
              <a:t>6</a:t>
            </a:r>
            <a:r>
              <a:rPr lang="en-AU" sz="2800" b="1" dirty="0">
                <a:solidFill>
                  <a:schemeClr val="tx1"/>
                </a:solidFill>
              </a:rPr>
              <a:t>H</a:t>
            </a:r>
            <a:r>
              <a:rPr lang="en-AU" sz="2800" b="1" baseline="-25000" dirty="0">
                <a:solidFill>
                  <a:schemeClr val="tx1"/>
                </a:solidFill>
              </a:rPr>
              <a:t>12(</a:t>
            </a:r>
            <a:r>
              <a:rPr lang="en-AU" sz="2800" b="1" i="1" baseline="-25000" dirty="0">
                <a:solidFill>
                  <a:schemeClr val="tx1"/>
                </a:solidFill>
              </a:rPr>
              <a:t>l</a:t>
            </a:r>
            <a:r>
              <a:rPr lang="en-AU" sz="2800" b="1" baseline="-25000" dirty="0">
                <a:solidFill>
                  <a:schemeClr val="tx1"/>
                </a:solidFill>
              </a:rPr>
              <a:t>)</a:t>
            </a:r>
            <a:r>
              <a:rPr lang="en-AU" sz="2800" b="1" dirty="0">
                <a:solidFill>
                  <a:schemeClr val="tx1"/>
                </a:solidFill>
              </a:rPr>
              <a:t>  +  9O</a:t>
            </a:r>
            <a:r>
              <a:rPr lang="en-AU" sz="2800" b="1" baseline="-25000" dirty="0">
                <a:solidFill>
                  <a:schemeClr val="tx1"/>
                </a:solidFill>
              </a:rPr>
              <a:t>2(g)</a:t>
            </a:r>
            <a:r>
              <a:rPr lang="en-AU" sz="2800" b="1" dirty="0">
                <a:solidFill>
                  <a:schemeClr val="tx1"/>
                </a:solidFill>
              </a:rPr>
              <a:t>          6CO</a:t>
            </a:r>
            <a:r>
              <a:rPr lang="en-AU" sz="2800" b="1" baseline="-25000" dirty="0">
                <a:solidFill>
                  <a:schemeClr val="tx1"/>
                </a:solidFill>
              </a:rPr>
              <a:t>2(g)</a:t>
            </a:r>
            <a:r>
              <a:rPr lang="en-AU" sz="2800" b="1" dirty="0">
                <a:solidFill>
                  <a:schemeClr val="tx1"/>
                </a:solidFill>
              </a:rPr>
              <a:t>  +  6H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(g)</a:t>
            </a:r>
            <a:r>
              <a:rPr lang="en-AU" sz="2800" b="1" dirty="0">
                <a:solidFill>
                  <a:schemeClr val="tx1"/>
                </a:solidFill>
              </a:rPr>
              <a:t> </a:t>
            </a:r>
          </a:p>
          <a:p>
            <a:endParaRPr lang="en-AU" sz="2800" b="1" dirty="0">
              <a:solidFill>
                <a:schemeClr val="tx1"/>
              </a:solidFill>
            </a:endParaRPr>
          </a:p>
          <a:p>
            <a:r>
              <a:rPr lang="en-AU" sz="2800" b="1" dirty="0" err="1">
                <a:solidFill>
                  <a:schemeClr val="tx1"/>
                </a:solidFill>
              </a:rPr>
              <a:t>Eg</a:t>
            </a:r>
            <a:r>
              <a:rPr lang="en-AU" sz="2800" b="1" dirty="0">
                <a:solidFill>
                  <a:schemeClr val="tx1"/>
                </a:solidFill>
              </a:rPr>
              <a:t> octane is burnt in limited oxygen</a:t>
            </a:r>
          </a:p>
          <a:p>
            <a:endParaRPr lang="en-AU" sz="2800" dirty="0"/>
          </a:p>
          <a:p>
            <a:r>
              <a:rPr lang="en-AU" sz="3000" b="1" dirty="0">
                <a:solidFill>
                  <a:schemeClr val="tx1"/>
                </a:solidFill>
              </a:rPr>
              <a:t>2C</a:t>
            </a:r>
            <a:r>
              <a:rPr lang="en-AU" sz="3000" b="1" baseline="-25000" dirty="0">
                <a:solidFill>
                  <a:schemeClr val="tx1"/>
                </a:solidFill>
              </a:rPr>
              <a:t>8</a:t>
            </a:r>
            <a:r>
              <a:rPr lang="en-AU" sz="3000" b="1" dirty="0">
                <a:solidFill>
                  <a:schemeClr val="tx1"/>
                </a:solidFill>
              </a:rPr>
              <a:t>H</a:t>
            </a:r>
            <a:r>
              <a:rPr lang="en-AU" sz="3000" b="1" baseline="-25000" dirty="0">
                <a:solidFill>
                  <a:schemeClr val="tx1"/>
                </a:solidFill>
              </a:rPr>
              <a:t>18(</a:t>
            </a:r>
            <a:r>
              <a:rPr lang="en-AU" sz="3000" b="1" i="1" baseline="-25000" dirty="0">
                <a:solidFill>
                  <a:schemeClr val="tx1"/>
                </a:solidFill>
              </a:rPr>
              <a:t>l</a:t>
            </a:r>
            <a:r>
              <a:rPr lang="en-AU" sz="3000" b="1" baseline="-25000" dirty="0">
                <a:solidFill>
                  <a:schemeClr val="tx1"/>
                </a:solidFill>
              </a:rPr>
              <a:t>)</a:t>
            </a:r>
            <a:r>
              <a:rPr lang="en-AU" sz="3000" b="1" dirty="0">
                <a:solidFill>
                  <a:schemeClr val="tx1"/>
                </a:solidFill>
              </a:rPr>
              <a:t>  +  17O</a:t>
            </a:r>
            <a:r>
              <a:rPr lang="en-AU" sz="3000" b="1" baseline="-25000" dirty="0">
                <a:solidFill>
                  <a:schemeClr val="tx1"/>
                </a:solidFill>
              </a:rPr>
              <a:t>2(g)</a:t>
            </a:r>
            <a:r>
              <a:rPr lang="en-AU" sz="3000" b="1" dirty="0">
                <a:solidFill>
                  <a:schemeClr val="tx1"/>
                </a:solidFill>
              </a:rPr>
              <a:t>          16CO</a:t>
            </a:r>
            <a:r>
              <a:rPr lang="en-AU" sz="3000" b="1" baseline="-25000" dirty="0">
                <a:solidFill>
                  <a:schemeClr val="tx1"/>
                </a:solidFill>
              </a:rPr>
              <a:t>(g)</a:t>
            </a:r>
            <a:r>
              <a:rPr lang="en-AU" sz="3000" b="1" dirty="0">
                <a:solidFill>
                  <a:schemeClr val="tx1"/>
                </a:solidFill>
              </a:rPr>
              <a:t>  +  18H</a:t>
            </a:r>
            <a:r>
              <a:rPr lang="en-AU" sz="3000" b="1" baseline="-25000" dirty="0">
                <a:solidFill>
                  <a:schemeClr val="tx1"/>
                </a:solidFill>
              </a:rPr>
              <a:t>2</a:t>
            </a:r>
            <a:r>
              <a:rPr lang="en-AU" sz="3000" b="1" dirty="0">
                <a:solidFill>
                  <a:schemeClr val="tx1"/>
                </a:solidFill>
              </a:rPr>
              <a:t>O</a:t>
            </a:r>
            <a:r>
              <a:rPr lang="en-AU" sz="3000" b="1" baseline="-25000" dirty="0">
                <a:solidFill>
                  <a:schemeClr val="tx1"/>
                </a:solidFill>
              </a:rPr>
              <a:t>(g)</a:t>
            </a:r>
            <a:endParaRPr lang="en-AU" sz="3000" dirty="0"/>
          </a:p>
        </p:txBody>
      </p:sp>
      <p:cxnSp>
        <p:nvCxnSpPr>
          <p:cNvPr id="9" name="Straight Arrow Connector 8"/>
          <p:cNvCxnSpPr/>
          <p:nvPr/>
        </p:nvCxnSpPr>
        <p:spPr>
          <a:xfrm>
            <a:off x="2915816" y="1323791"/>
            <a:ext cx="72008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63888" y="3573016"/>
            <a:ext cx="72008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7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27476"/>
            <a:ext cx="9113011" cy="5632311"/>
          </a:xfrm>
          <a:prstGeom prst="rect">
            <a:avLst/>
          </a:prstGeom>
          <a:noFill/>
        </p:spPr>
        <p:txBody>
          <a:bodyPr wrap="square" rtlCol="0">
            <a:spAutoFit/>
          </a:bodyPr>
          <a:lstStyle/>
          <a:p>
            <a:r>
              <a:rPr lang="en-US" sz="1100" b="1" dirty="0">
                <a:solidFill>
                  <a:schemeClr val="accent1">
                    <a:lumMod val="75000"/>
                  </a:schemeClr>
                </a:solidFill>
              </a:rPr>
              <a:t>BIBLIOGRAPHY</a:t>
            </a:r>
          </a:p>
          <a:p>
            <a:r>
              <a:rPr lang="en-US" sz="900" dirty="0"/>
              <a:t>Admin. "Chemistry is Fun: Benzene Series (Part A)." </a:t>
            </a:r>
            <a:r>
              <a:rPr lang="en-US" sz="900" i="1" dirty="0" err="1"/>
              <a:t>Gigabase</a:t>
            </a:r>
            <a:r>
              <a:rPr lang="en-US" sz="900" i="1" dirty="0"/>
              <a:t>.</a:t>
            </a:r>
            <a:r>
              <a:rPr lang="en-US" sz="900" dirty="0"/>
              <a:t> March 29, 2012. https://blog.gigabase.org/en/contents/50 (accessed April 15, 2015).</a:t>
            </a:r>
            <a:endParaRPr lang="en-AU" sz="900" dirty="0"/>
          </a:p>
          <a:p>
            <a:r>
              <a:rPr lang="en-US" sz="900" dirty="0"/>
              <a:t>Benjah-bmm27. "Ethene-2D-flat.png." </a:t>
            </a:r>
            <a:r>
              <a:rPr lang="en-US" sz="900" i="1" dirty="0"/>
              <a:t>Wikimedia Commons.</a:t>
            </a:r>
            <a:r>
              <a:rPr lang="en-US" sz="900" dirty="0"/>
              <a:t> 2006. http://commons.wikimedia.org/wiki/File:Ethene-2D-flat.png (accessed March 21, 2015).</a:t>
            </a:r>
            <a:endParaRPr lang="en-AU" sz="900" dirty="0"/>
          </a:p>
          <a:p>
            <a:r>
              <a:rPr lang="en-US" sz="900" dirty="0"/>
              <a:t>Brower, Keith. "3,5-dichlorocyclopntene." </a:t>
            </a:r>
            <a:r>
              <a:rPr lang="en-US" sz="900" i="1" dirty="0" err="1"/>
              <a:t>Chem</a:t>
            </a:r>
            <a:r>
              <a:rPr lang="en-US" sz="900" i="1" dirty="0"/>
              <a:t> Sink.</a:t>
            </a:r>
            <a:r>
              <a:rPr lang="en-US" sz="900" dirty="0"/>
              <a:t> </a:t>
            </a:r>
            <a:r>
              <a:rPr lang="en-US" sz="900" dirty="0" err="1"/>
              <a:t>nd</a:t>
            </a:r>
            <a:r>
              <a:rPr lang="en-US" sz="900" dirty="0"/>
              <a:t>. http://www.chemsink.com/compound/12430199/ (accessed March 23, 2015).</a:t>
            </a:r>
            <a:endParaRPr lang="en-AU" sz="900" dirty="0"/>
          </a:p>
          <a:p>
            <a:r>
              <a:rPr lang="en-US" sz="900" dirty="0"/>
              <a:t>Chappell, Isaac. "4D, N=1 </a:t>
            </a:r>
            <a:r>
              <a:rPr lang="en-US" sz="900" dirty="0" err="1"/>
              <a:t>Supergravity</a:t>
            </a:r>
            <a:r>
              <a:rPr lang="en-US" sz="900" dirty="0"/>
              <a:t> Genomics." </a:t>
            </a:r>
            <a:r>
              <a:rPr lang="en-US" sz="900" i="1" dirty="0"/>
              <a:t>Inspire.</a:t>
            </a:r>
            <a:r>
              <a:rPr lang="en-US" sz="900" dirty="0"/>
              <a:t> 2013. https://inspirehep.net/record/1207316/plots (accessed March 25, 2015).</a:t>
            </a:r>
            <a:endParaRPr lang="en-AU" sz="900" dirty="0"/>
          </a:p>
          <a:p>
            <a:r>
              <a:rPr lang="en-US" sz="900" dirty="0"/>
              <a:t>Chemical. "But 1 </a:t>
            </a:r>
            <a:r>
              <a:rPr lang="en-US" sz="900" dirty="0" err="1"/>
              <a:t>ene</a:t>
            </a:r>
            <a:r>
              <a:rPr lang="en-US" sz="900" dirty="0"/>
              <a:t>." </a:t>
            </a:r>
            <a:r>
              <a:rPr lang="en-US" sz="900" i="1" dirty="0"/>
              <a:t>Chemicals.</a:t>
            </a:r>
            <a:r>
              <a:rPr lang="en-US" sz="900" dirty="0"/>
              <a:t> 2015. http://www.chemicalpics.com/but-1-ene/ (accessed April 21, 2015).</a:t>
            </a:r>
            <a:endParaRPr lang="en-AU" sz="900" dirty="0"/>
          </a:p>
          <a:p>
            <a:r>
              <a:rPr lang="en-US" sz="900" dirty="0" err="1"/>
              <a:t>Chemsynthesis</a:t>
            </a:r>
            <a:r>
              <a:rPr lang="en-US" sz="900" dirty="0"/>
              <a:t>. "1-fluoro-3-methylbenzene." </a:t>
            </a:r>
            <a:r>
              <a:rPr lang="en-US" sz="900" i="1" dirty="0" err="1"/>
              <a:t>Chemsynthesis</a:t>
            </a:r>
            <a:r>
              <a:rPr lang="en-US" sz="900" i="1" dirty="0"/>
              <a:t>.</a:t>
            </a:r>
            <a:r>
              <a:rPr lang="en-US" sz="900" dirty="0"/>
              <a:t> </a:t>
            </a:r>
            <a:r>
              <a:rPr lang="en-US" sz="900" dirty="0" err="1"/>
              <a:t>nd</a:t>
            </a:r>
            <a:r>
              <a:rPr lang="en-US" sz="900" dirty="0"/>
              <a:t>. http://www.chemsynthesis.com/base/chemical-structure-8514.html (accessed April 14, 2015).</a:t>
            </a:r>
            <a:endParaRPr lang="en-AU" sz="900" dirty="0"/>
          </a:p>
          <a:p>
            <a:r>
              <a:rPr lang="en-US" sz="900" dirty="0"/>
              <a:t>CIEC Promoting Science at the University of York. "Poly(propene) (Polypropylene)." </a:t>
            </a:r>
            <a:r>
              <a:rPr lang="en-US" sz="900" i="1" dirty="0"/>
              <a:t>The Essential Chemical Industry Online.</a:t>
            </a:r>
            <a:r>
              <a:rPr lang="en-US" sz="900" dirty="0"/>
              <a:t> January 2, 2014. http://www.essentialchemicalindustry.org/polymers/polypropene.html (accessed March 22, 2015).</a:t>
            </a:r>
            <a:endParaRPr lang="en-AU" sz="900" dirty="0"/>
          </a:p>
          <a:p>
            <a:r>
              <a:rPr lang="en-US" sz="900" dirty="0"/>
              <a:t>CK-12 Foundation. "25.3 Aromatics." </a:t>
            </a:r>
            <a:r>
              <a:rPr lang="en-US" sz="900" i="1" dirty="0"/>
              <a:t>CK-12.</a:t>
            </a:r>
            <a:r>
              <a:rPr lang="en-US" sz="900" dirty="0"/>
              <a:t> 2015. http://www.ck12.org/book/CK-12-Chemistry---Second-Edition/section/25.3/ (accessed April 15, 2015).</a:t>
            </a:r>
            <a:endParaRPr lang="en-AU" sz="900" dirty="0"/>
          </a:p>
          <a:p>
            <a:r>
              <a:rPr lang="en-US" sz="900" dirty="0"/>
              <a:t>Clarkson, R. "AQA Unit 1 - Alkenes." </a:t>
            </a:r>
            <a:r>
              <a:rPr lang="en-US" sz="900" i="1" dirty="0" err="1"/>
              <a:t>Chmeistry</a:t>
            </a:r>
            <a:r>
              <a:rPr lang="en-US" sz="900" i="1" dirty="0"/>
              <a:t> Rules in Brunei.</a:t>
            </a:r>
            <a:r>
              <a:rPr lang="en-US" sz="900" dirty="0"/>
              <a:t> November 1997. http://www.chemistryrules.me.uk/candr/alkenes.htm (accessed April 20, 2015).</a:t>
            </a:r>
            <a:endParaRPr lang="en-AU" sz="900" dirty="0"/>
          </a:p>
          <a:p>
            <a:r>
              <a:rPr lang="en-US" sz="900" dirty="0" err="1"/>
              <a:t>Dua</a:t>
            </a:r>
            <a:r>
              <a:rPr lang="en-US" sz="900" dirty="0"/>
              <a:t>, </a:t>
            </a:r>
            <a:r>
              <a:rPr lang="en-US" sz="900" dirty="0" err="1"/>
              <a:t>Shveta</a:t>
            </a:r>
            <a:r>
              <a:rPr lang="en-US" sz="900" dirty="0"/>
              <a:t>. "Carbon and Its Compounds." </a:t>
            </a:r>
            <a:r>
              <a:rPr lang="en-US" sz="900" i="1" dirty="0"/>
              <a:t>Merit Nation.</a:t>
            </a:r>
            <a:r>
              <a:rPr lang="en-US" sz="900" dirty="0"/>
              <a:t> 2011. http://www.meritnation.com/ask-answer/question/how-many-isomers-are-for-c6h14-and-what-are-they/science/685934 (accessed March 21, 2015).</a:t>
            </a:r>
            <a:endParaRPr lang="en-AU" sz="900" dirty="0"/>
          </a:p>
          <a:p>
            <a:r>
              <a:rPr lang="en-US" sz="900" dirty="0" err="1"/>
              <a:t>Edinformatics</a:t>
            </a:r>
            <a:r>
              <a:rPr lang="en-US" sz="900" dirty="0"/>
              <a:t>. "Interactive Molecules." </a:t>
            </a:r>
            <a:r>
              <a:rPr lang="en-US" sz="900" i="1" dirty="0"/>
              <a:t>The Interactive Library.</a:t>
            </a:r>
            <a:r>
              <a:rPr lang="en-US" sz="900" dirty="0"/>
              <a:t> 1999. http://www.edinformatics.com/interactive_molecules/3D/propane_molecule.htm (accessed April 20, 2015).</a:t>
            </a:r>
            <a:endParaRPr lang="en-AU" sz="900" dirty="0"/>
          </a:p>
          <a:p>
            <a:r>
              <a:rPr lang="en-US" sz="900" dirty="0"/>
              <a:t>Fitzpatrick, Alex. "Supreme Court: Scientists Can't Patent Naturally Occurring DNA." </a:t>
            </a:r>
            <a:r>
              <a:rPr lang="en-US" sz="900" i="1" dirty="0" err="1"/>
              <a:t>Mashable</a:t>
            </a:r>
            <a:r>
              <a:rPr lang="en-US" sz="900" i="1" dirty="0"/>
              <a:t> Australia.</a:t>
            </a:r>
            <a:r>
              <a:rPr lang="en-US" sz="900" dirty="0"/>
              <a:t> June 2013. http://mashable.com/category/dna/ (accessed March 17, 2015).</a:t>
            </a:r>
            <a:endParaRPr lang="en-AU" sz="900" dirty="0"/>
          </a:p>
          <a:p>
            <a:r>
              <a:rPr lang="en-US" sz="900" dirty="0"/>
              <a:t>France, Colin. "Products from Oil." </a:t>
            </a:r>
            <a:r>
              <a:rPr lang="en-US" sz="900" i="1" dirty="0"/>
              <a:t>GCSE Science.</a:t>
            </a:r>
            <a:r>
              <a:rPr lang="en-US" sz="900" dirty="0"/>
              <a:t> 2014. http://www.gcsescience.com/o12.htm (accessed April 21, 2015).</a:t>
            </a:r>
            <a:endParaRPr lang="en-AU" sz="900" dirty="0"/>
          </a:p>
          <a:p>
            <a:r>
              <a:rPr lang="en-US" sz="900" dirty="0" err="1"/>
              <a:t>Frenkel</a:t>
            </a:r>
            <a:r>
              <a:rPr lang="en-US" sz="900" dirty="0"/>
              <a:t>, Michael. "</a:t>
            </a:r>
            <a:r>
              <a:rPr lang="en-US" sz="900" dirty="0" err="1"/>
              <a:t>Chlorocyclohexane</a:t>
            </a:r>
            <a:r>
              <a:rPr lang="en-US" sz="900" dirty="0"/>
              <a:t>." </a:t>
            </a:r>
            <a:r>
              <a:rPr lang="en-US" sz="900" i="1" dirty="0"/>
              <a:t>NIST/TRC Web Thermo Tables.</a:t>
            </a:r>
            <a:r>
              <a:rPr lang="en-US" sz="900" dirty="0"/>
              <a:t> 2012. http://wtt-pro.nist.gov/wtt-pro/index.html?cmp=chlorocyclohexane#chlorocyclohexane/aa2;50,50,508,424/aa1;100,100,508,424/A;0,0,508,424;help,about/ (accessed March 21, 2015).</a:t>
            </a:r>
            <a:endParaRPr lang="en-AU" sz="900" dirty="0"/>
          </a:p>
          <a:p>
            <a:r>
              <a:rPr lang="en-US" sz="900" dirty="0" err="1"/>
              <a:t>Guidechem</a:t>
            </a:r>
            <a:r>
              <a:rPr lang="en-US" sz="900" dirty="0"/>
              <a:t>. "C8H8BrCl." </a:t>
            </a:r>
            <a:r>
              <a:rPr lang="en-US" sz="900" i="1" dirty="0" err="1"/>
              <a:t>Guidechem</a:t>
            </a:r>
            <a:r>
              <a:rPr lang="en-US" sz="900" i="1" dirty="0"/>
              <a:t>.</a:t>
            </a:r>
            <a:r>
              <a:rPr lang="en-US" sz="900" dirty="0"/>
              <a:t> 2010. http://www.guidechem.com/product/search_C8H8BrCl_w-formula-p1.html (accessed April 15, 2015).</a:t>
            </a:r>
            <a:endParaRPr lang="en-AU" sz="900" dirty="0"/>
          </a:p>
          <a:p>
            <a:r>
              <a:rPr lang="en-US" sz="900" dirty="0"/>
              <a:t>—. "CAS No. 2808-72-2 (3,4-dimethylcyclohexene)." </a:t>
            </a:r>
            <a:r>
              <a:rPr lang="en-US" sz="900" i="1" dirty="0" err="1"/>
              <a:t>Guidechem</a:t>
            </a:r>
            <a:r>
              <a:rPr lang="en-US" sz="900" i="1" dirty="0"/>
              <a:t>.</a:t>
            </a:r>
            <a:r>
              <a:rPr lang="en-US" sz="900" dirty="0"/>
              <a:t> 2010. http://www.guidechem.com/cas-280/2808-72-2.html (accessed March 23, 2015).</a:t>
            </a:r>
            <a:endParaRPr lang="en-AU" sz="900" dirty="0"/>
          </a:p>
          <a:p>
            <a:r>
              <a:rPr lang="en-US" sz="900" dirty="0"/>
              <a:t>IFI Claims Patent Services. "Compositions and Uses of cis-1,1,1,4,4,4-hexafluoro-2-butene." </a:t>
            </a:r>
            <a:r>
              <a:rPr lang="en-US" sz="900" i="1" dirty="0"/>
              <a:t>Patents.</a:t>
            </a:r>
            <a:r>
              <a:rPr lang="en-US" sz="900" dirty="0"/>
              <a:t> 2012. http://www.google.com/patents/EP2513023A2?cl=en (accessed March 22, 2015).</a:t>
            </a:r>
            <a:endParaRPr lang="en-AU" sz="900" dirty="0"/>
          </a:p>
          <a:p>
            <a:r>
              <a:rPr lang="en-US" sz="900" dirty="0" err="1"/>
              <a:t>Imgbuddy</a:t>
            </a:r>
            <a:r>
              <a:rPr lang="en-US" sz="900" dirty="0"/>
              <a:t>. "</a:t>
            </a:r>
            <a:r>
              <a:rPr lang="en-US" sz="900" dirty="0" err="1"/>
              <a:t>Bromobenzene</a:t>
            </a:r>
            <a:r>
              <a:rPr lang="en-US" sz="900" dirty="0"/>
              <a:t>." </a:t>
            </a:r>
            <a:r>
              <a:rPr lang="en-US" sz="900" i="1" dirty="0"/>
              <a:t>imgbuddy.com.</a:t>
            </a:r>
            <a:r>
              <a:rPr lang="en-US" sz="900" dirty="0"/>
              <a:t> </a:t>
            </a:r>
            <a:r>
              <a:rPr lang="en-US" sz="900" dirty="0" err="1"/>
              <a:t>nd</a:t>
            </a:r>
            <a:r>
              <a:rPr lang="en-US" sz="900" dirty="0"/>
              <a:t>. http://imgbuddy.com/bromobenzene.asp (accessed April 14, 2015).</a:t>
            </a:r>
            <a:endParaRPr lang="en-AU" sz="900" dirty="0"/>
          </a:p>
          <a:p>
            <a:r>
              <a:rPr lang="en-US" sz="900" dirty="0"/>
              <a:t>Mysolutionguru.com. "Organic Chemistry." </a:t>
            </a:r>
            <a:r>
              <a:rPr lang="en-US" sz="900" i="1" dirty="0"/>
              <a:t>My Solution Guru.</a:t>
            </a:r>
            <a:r>
              <a:rPr lang="en-US" sz="900" dirty="0"/>
              <a:t> 2013. http://www.mysolutionguru.com/organic-chemistry/525/ (accessed March 21, 2015).</a:t>
            </a:r>
            <a:endParaRPr lang="en-AU" sz="900" dirty="0"/>
          </a:p>
          <a:p>
            <a:r>
              <a:rPr lang="en-US" sz="900" dirty="0"/>
              <a:t>NA. "Unit C Diagnostic Self-Check." </a:t>
            </a:r>
            <a:r>
              <a:rPr lang="en-US" sz="900" i="1" dirty="0"/>
              <a:t>Moodle.</a:t>
            </a:r>
            <a:r>
              <a:rPr lang="en-US" sz="900" dirty="0"/>
              <a:t> </a:t>
            </a:r>
            <a:r>
              <a:rPr lang="en-US" sz="900" dirty="0" err="1"/>
              <a:t>nd</a:t>
            </a:r>
            <a:r>
              <a:rPr lang="en-US" sz="900" dirty="0"/>
              <a:t>. http://moodle2.rockyview.ab.ca/mod/book/tool/print/index.php?id=57668&amp;chapterid=33975 (accessed March 21, 2015).</a:t>
            </a:r>
            <a:endParaRPr lang="en-AU" sz="900" dirty="0"/>
          </a:p>
          <a:p>
            <a:r>
              <a:rPr lang="en-US" sz="900" dirty="0"/>
              <a:t>National Science Foundation. "Z-</a:t>
            </a:r>
            <a:r>
              <a:rPr lang="en-US" sz="900" dirty="0" err="1"/>
              <a:t>Cyclooctene</a:t>
            </a:r>
            <a:r>
              <a:rPr lang="en-US" sz="900" dirty="0"/>
              <a:t>." </a:t>
            </a:r>
            <a:r>
              <a:rPr lang="en-US" sz="900" i="1" dirty="0" err="1"/>
              <a:t>ChemEd</a:t>
            </a:r>
            <a:r>
              <a:rPr lang="en-US" sz="900" i="1" dirty="0"/>
              <a:t> DL.</a:t>
            </a:r>
            <a:r>
              <a:rPr lang="en-US" sz="900" dirty="0"/>
              <a:t> 2008. http://www.chemeddl.org/resources/models360/models.php?pubchem=638079 (accessed March 23, 2015).</a:t>
            </a:r>
            <a:endParaRPr lang="en-AU" sz="900" dirty="0"/>
          </a:p>
          <a:p>
            <a:r>
              <a:rPr lang="en-US" sz="900" dirty="0" err="1"/>
              <a:t>Neogen</a:t>
            </a:r>
            <a:r>
              <a:rPr lang="en-US" sz="900" dirty="0"/>
              <a:t> Chemicals Limited. "</a:t>
            </a:r>
            <a:r>
              <a:rPr lang="en-US" sz="900" dirty="0" err="1"/>
              <a:t>Chloroalkane</a:t>
            </a:r>
            <a:r>
              <a:rPr lang="en-US" sz="900" dirty="0"/>
              <a:t> Compounds." </a:t>
            </a:r>
            <a:r>
              <a:rPr lang="en-US" sz="900" i="1" dirty="0" err="1"/>
              <a:t>Neogen</a:t>
            </a:r>
            <a:r>
              <a:rPr lang="en-US" sz="900" i="1" dirty="0"/>
              <a:t> Chemicals Limited.</a:t>
            </a:r>
            <a:r>
              <a:rPr lang="en-US" sz="900" dirty="0"/>
              <a:t> </a:t>
            </a:r>
            <a:r>
              <a:rPr lang="en-US" sz="900" dirty="0" err="1"/>
              <a:t>nd</a:t>
            </a:r>
            <a:r>
              <a:rPr lang="en-US" sz="900" dirty="0"/>
              <a:t>. http://www.indiamart.com/neogenchemicals/chloro-alkane-compounds.html (accessed March 21, 2015).</a:t>
            </a:r>
            <a:endParaRPr lang="en-AU" sz="900" dirty="0"/>
          </a:p>
          <a:p>
            <a:r>
              <a:rPr lang="en-US" sz="900" dirty="0"/>
              <a:t>pixshark.com. "1,4-dimethylcyclohexane." </a:t>
            </a:r>
            <a:r>
              <a:rPr lang="en-US" sz="900" i="1" dirty="0"/>
              <a:t>Pixshark.com.</a:t>
            </a:r>
            <a:r>
              <a:rPr lang="en-US" sz="900" dirty="0"/>
              <a:t> </a:t>
            </a:r>
            <a:r>
              <a:rPr lang="en-US" sz="900" dirty="0" err="1"/>
              <a:t>nd</a:t>
            </a:r>
            <a:r>
              <a:rPr lang="en-US" sz="900" dirty="0"/>
              <a:t>. http://pixshark.com/1,4-dimethylcyclohexane.htm (accessed March 21, 2015).</a:t>
            </a:r>
            <a:endParaRPr lang="en-AU" sz="900" dirty="0"/>
          </a:p>
          <a:p>
            <a:r>
              <a:rPr lang="en-US" sz="900" dirty="0"/>
              <a:t>Schmitz, Adam. </a:t>
            </a:r>
            <a:r>
              <a:rPr lang="en-US" sz="900" i="1" dirty="0"/>
              <a:t>2012 Book Archive.</a:t>
            </a:r>
            <a:r>
              <a:rPr lang="en-US" sz="900" dirty="0"/>
              <a:t> </a:t>
            </a:r>
            <a:r>
              <a:rPr lang="en-US" sz="900" dirty="0" err="1"/>
              <a:t>nd</a:t>
            </a:r>
            <a:r>
              <a:rPr lang="en-US" sz="900" dirty="0"/>
              <a:t>. http://2012books.lardbucket.org/books/introduction-to-chemistry-general-organic-and-biological/s16-02-cis-trans-isomers-geometric-is.html (accessed March 23, 2015).</a:t>
            </a:r>
            <a:endParaRPr lang="en-AU" sz="900" dirty="0"/>
          </a:p>
          <a:p>
            <a:r>
              <a:rPr lang="en-US" sz="900" dirty="0"/>
              <a:t>Sigma-Aldrich Co. "</a:t>
            </a:r>
            <a:r>
              <a:rPr lang="en-US" sz="900" dirty="0" err="1"/>
              <a:t>Bromocyclobutane</a:t>
            </a:r>
            <a:r>
              <a:rPr lang="en-US" sz="900" dirty="0"/>
              <a:t>." </a:t>
            </a:r>
            <a:r>
              <a:rPr lang="en-US" sz="900" i="1" dirty="0"/>
              <a:t>Sigma-Aldrich.</a:t>
            </a:r>
            <a:r>
              <a:rPr lang="en-US" sz="900" dirty="0"/>
              <a:t> 2015. http://www.sigmaaldrich.com/catalog/product/aldrich/226998?lang=en&amp;region=AU (accessed April 21, 2015).</a:t>
            </a:r>
            <a:endParaRPr lang="en-AU" sz="900" dirty="0"/>
          </a:p>
          <a:p>
            <a:r>
              <a:rPr lang="en-US" sz="900" dirty="0"/>
              <a:t>Tristian. "Portfolio Experiment #20." </a:t>
            </a:r>
            <a:r>
              <a:rPr lang="en-US" sz="900" i="1" dirty="0" err="1"/>
              <a:t>Dr</a:t>
            </a:r>
            <a:r>
              <a:rPr lang="en-US" sz="900" i="1" dirty="0"/>
              <a:t> </a:t>
            </a:r>
            <a:r>
              <a:rPr lang="en-US" sz="900" i="1" dirty="0" err="1"/>
              <a:t>Blurg</a:t>
            </a:r>
            <a:r>
              <a:rPr lang="en-US" sz="900" i="1" dirty="0"/>
              <a:t>.</a:t>
            </a:r>
            <a:r>
              <a:rPr lang="en-US" sz="900" dirty="0"/>
              <a:t> November 29, 2012. http://drblurg.blogspot.com.au/2012/11/portfolio-experiment-20.html (accessed March 23, 2015).</a:t>
            </a:r>
            <a:endParaRPr lang="en-AU" sz="900" dirty="0"/>
          </a:p>
          <a:p>
            <a:r>
              <a:rPr lang="en-US" sz="900" dirty="0"/>
              <a:t>VWR International LLC. "n-</a:t>
            </a:r>
            <a:r>
              <a:rPr lang="en-US" sz="900" dirty="0" err="1"/>
              <a:t>propylbenzene</a:t>
            </a:r>
            <a:r>
              <a:rPr lang="en-US" sz="900" dirty="0"/>
              <a:t> 98%." </a:t>
            </a:r>
            <a:r>
              <a:rPr lang="en-US" sz="900" i="1" dirty="0"/>
              <a:t>VWR.</a:t>
            </a:r>
            <a:r>
              <a:rPr lang="en-US" sz="900" dirty="0"/>
              <a:t> 2015. https://us.vwr.com/store/catalog/product.jsp?product_id=7492761 (accessed April 13, 2015).</a:t>
            </a:r>
            <a:endParaRPr lang="en-AU" sz="900" dirty="0"/>
          </a:p>
          <a:p>
            <a:r>
              <a:rPr lang="en-US" sz="900" dirty="0"/>
              <a:t>Wikimedia Commons. "Butane 2D Flat." </a:t>
            </a:r>
            <a:r>
              <a:rPr lang="en-US" sz="900" i="1" dirty="0"/>
              <a:t>Wikimedia Commons.</a:t>
            </a:r>
            <a:r>
              <a:rPr lang="en-US" sz="900" dirty="0"/>
              <a:t> November 2014. http://commons.wikimedia.org/wiki/File:Butane-2D-flat.png (accessed April 20, 2015).</a:t>
            </a:r>
            <a:endParaRPr lang="en-AU" sz="900" dirty="0"/>
          </a:p>
          <a:p>
            <a:r>
              <a:rPr lang="en-US" sz="900" dirty="0"/>
              <a:t>Wikipedia. "Resonance (Chemistry)." </a:t>
            </a:r>
            <a:r>
              <a:rPr lang="en-US" sz="900" i="1" dirty="0"/>
              <a:t>Wikipedia.</a:t>
            </a:r>
            <a:r>
              <a:rPr lang="en-US" sz="900" dirty="0"/>
              <a:t> April 2015. http://en.wikipedia.org/wiki/Resonance_(chemistry) (accessed April 17, 2015).</a:t>
            </a:r>
            <a:endParaRPr lang="en-AU" sz="900" dirty="0"/>
          </a:p>
          <a:p>
            <a:r>
              <a:rPr lang="en-US" sz="900" dirty="0"/>
              <a:t>Willett, Nicole. "The Curious Case for Methane on Mars, Methane and Active Organics Discovered on Mars." </a:t>
            </a:r>
            <a:r>
              <a:rPr lang="en-US" sz="900" i="1" dirty="0"/>
              <a:t>The Mars Society.</a:t>
            </a:r>
            <a:r>
              <a:rPr lang="en-US" sz="900" dirty="0"/>
              <a:t> January 2, 2015. http://education2.marssociety.org/the-curious-case-for-methane-on-mars-methane-and-active-organics-discovered-on-mars-issue-32/ (accessed March 17, 2015).</a:t>
            </a:r>
            <a:endParaRPr lang="en-AU" sz="900" dirty="0"/>
          </a:p>
        </p:txBody>
      </p:sp>
    </p:spTree>
    <p:extLst>
      <p:ext uri="{BB962C8B-B14F-4D97-AF65-F5344CB8AC3E}">
        <p14:creationId xmlns:p14="http://schemas.microsoft.com/office/powerpoint/2010/main" val="314731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6965"/>
            <a:ext cx="9144000" cy="1169787"/>
          </a:xfrm>
        </p:spPr>
        <p:txBody>
          <a:bodyPr>
            <a:normAutofit/>
          </a:bodyPr>
          <a:lstStyle/>
          <a:p>
            <a:r>
              <a:rPr lang="en-AU" sz="2800" b="1" dirty="0"/>
              <a:t>Hydrocarbons can be divided in the following manner:        </a:t>
            </a:r>
          </a:p>
          <a:p>
            <a:endParaRPr lang="en-AU" sz="2800" b="1" dirty="0"/>
          </a:p>
        </p:txBody>
      </p:sp>
      <p:graphicFrame>
        <p:nvGraphicFramePr>
          <p:cNvPr id="5" name="Diagram 4"/>
          <p:cNvGraphicFramePr/>
          <p:nvPr>
            <p:extLst>
              <p:ext uri="{D42A27DB-BD31-4B8C-83A1-F6EECF244321}">
                <p14:modId xmlns:p14="http://schemas.microsoft.com/office/powerpoint/2010/main" val="1222269106"/>
              </p:ext>
            </p:extLst>
          </p:nvPr>
        </p:nvGraphicFramePr>
        <p:xfrm>
          <a:off x="0" y="980728"/>
          <a:ext cx="9144000"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627784" y="4149080"/>
            <a:ext cx="1800200" cy="369332"/>
          </a:xfrm>
          <a:prstGeom prst="rect">
            <a:avLst/>
          </a:prstGeom>
          <a:noFill/>
        </p:spPr>
        <p:txBody>
          <a:bodyPr wrap="square" rtlCol="0">
            <a:spAutoFit/>
          </a:bodyPr>
          <a:lstStyle/>
          <a:p>
            <a:r>
              <a:rPr lang="en-AU" b="1" dirty="0">
                <a:solidFill>
                  <a:schemeClr val="accent1">
                    <a:lumMod val="75000"/>
                  </a:schemeClr>
                </a:solidFill>
              </a:rPr>
              <a:t>Straight Chain</a:t>
            </a:r>
          </a:p>
        </p:txBody>
      </p:sp>
      <p:sp>
        <p:nvSpPr>
          <p:cNvPr id="6" name="TextBox 5"/>
          <p:cNvSpPr txBox="1"/>
          <p:nvPr/>
        </p:nvSpPr>
        <p:spPr>
          <a:xfrm>
            <a:off x="5004048" y="4155651"/>
            <a:ext cx="1800200" cy="369332"/>
          </a:xfrm>
          <a:prstGeom prst="rect">
            <a:avLst/>
          </a:prstGeom>
          <a:noFill/>
        </p:spPr>
        <p:txBody>
          <a:bodyPr wrap="square" rtlCol="0">
            <a:spAutoFit/>
          </a:bodyPr>
          <a:lstStyle/>
          <a:p>
            <a:r>
              <a:rPr lang="en-AU" b="1" dirty="0">
                <a:solidFill>
                  <a:schemeClr val="accent1">
                    <a:lumMod val="75000"/>
                  </a:schemeClr>
                </a:solidFill>
              </a:rPr>
              <a:t>Ring Structure</a:t>
            </a:r>
          </a:p>
        </p:txBody>
      </p:sp>
      <p:sp>
        <p:nvSpPr>
          <p:cNvPr id="7" name="TextBox 6"/>
          <p:cNvSpPr txBox="1"/>
          <p:nvPr/>
        </p:nvSpPr>
        <p:spPr>
          <a:xfrm>
            <a:off x="7236296" y="4156217"/>
            <a:ext cx="1800200" cy="369332"/>
          </a:xfrm>
          <a:prstGeom prst="rect">
            <a:avLst/>
          </a:prstGeom>
          <a:noFill/>
        </p:spPr>
        <p:txBody>
          <a:bodyPr wrap="square" rtlCol="0">
            <a:spAutoFit/>
          </a:bodyPr>
          <a:lstStyle/>
          <a:p>
            <a:r>
              <a:rPr lang="en-AU" b="1" dirty="0">
                <a:solidFill>
                  <a:schemeClr val="accent1">
                    <a:lumMod val="75000"/>
                  </a:schemeClr>
                </a:solidFill>
              </a:rPr>
              <a:t>Benzene Based</a:t>
            </a:r>
          </a:p>
        </p:txBody>
      </p:sp>
      <p:sp>
        <p:nvSpPr>
          <p:cNvPr id="8" name="TextBox 7"/>
          <p:cNvSpPr txBox="1"/>
          <p:nvPr/>
        </p:nvSpPr>
        <p:spPr>
          <a:xfrm>
            <a:off x="395536" y="5949280"/>
            <a:ext cx="1584176" cy="369332"/>
          </a:xfrm>
          <a:prstGeom prst="rect">
            <a:avLst/>
          </a:prstGeom>
          <a:noFill/>
        </p:spPr>
        <p:txBody>
          <a:bodyPr wrap="square" rtlCol="0">
            <a:spAutoFit/>
          </a:bodyPr>
          <a:lstStyle/>
          <a:p>
            <a:r>
              <a:rPr lang="en-AU" b="1" dirty="0">
                <a:solidFill>
                  <a:schemeClr val="accent5">
                    <a:lumMod val="75000"/>
                  </a:schemeClr>
                </a:solidFill>
              </a:rPr>
              <a:t>Single Bonds</a:t>
            </a:r>
          </a:p>
        </p:txBody>
      </p:sp>
      <p:sp>
        <p:nvSpPr>
          <p:cNvPr id="9" name="TextBox 8"/>
          <p:cNvSpPr txBox="1"/>
          <p:nvPr/>
        </p:nvSpPr>
        <p:spPr>
          <a:xfrm>
            <a:off x="2699792" y="5917014"/>
            <a:ext cx="1800200" cy="369332"/>
          </a:xfrm>
          <a:prstGeom prst="rect">
            <a:avLst/>
          </a:prstGeom>
          <a:noFill/>
        </p:spPr>
        <p:txBody>
          <a:bodyPr wrap="square" rtlCol="0">
            <a:spAutoFit/>
          </a:bodyPr>
          <a:lstStyle/>
          <a:p>
            <a:r>
              <a:rPr lang="en-AU" b="1" dirty="0">
                <a:solidFill>
                  <a:schemeClr val="accent5">
                    <a:lumMod val="75000"/>
                  </a:schemeClr>
                </a:solidFill>
              </a:rPr>
              <a:t>Double Bonds</a:t>
            </a:r>
          </a:p>
        </p:txBody>
      </p:sp>
      <p:sp>
        <p:nvSpPr>
          <p:cNvPr id="10" name="TextBox 9"/>
          <p:cNvSpPr txBox="1"/>
          <p:nvPr/>
        </p:nvSpPr>
        <p:spPr>
          <a:xfrm>
            <a:off x="5137123" y="5949280"/>
            <a:ext cx="1595117" cy="369332"/>
          </a:xfrm>
          <a:prstGeom prst="rect">
            <a:avLst/>
          </a:prstGeom>
          <a:noFill/>
        </p:spPr>
        <p:txBody>
          <a:bodyPr wrap="square" rtlCol="0">
            <a:spAutoFit/>
          </a:bodyPr>
          <a:lstStyle/>
          <a:p>
            <a:r>
              <a:rPr lang="en-AU" b="1" dirty="0">
                <a:solidFill>
                  <a:schemeClr val="accent5">
                    <a:lumMod val="75000"/>
                  </a:schemeClr>
                </a:solidFill>
              </a:rPr>
              <a:t>Triple Bonds</a:t>
            </a:r>
          </a:p>
        </p:txBody>
      </p:sp>
      <p:sp>
        <p:nvSpPr>
          <p:cNvPr id="11" name="TextBox 10"/>
          <p:cNvSpPr txBox="1"/>
          <p:nvPr/>
        </p:nvSpPr>
        <p:spPr>
          <a:xfrm>
            <a:off x="1009538" y="4643844"/>
            <a:ext cx="1595117" cy="369332"/>
          </a:xfrm>
          <a:prstGeom prst="rect">
            <a:avLst/>
          </a:prstGeom>
          <a:noFill/>
        </p:spPr>
        <p:txBody>
          <a:bodyPr wrap="square" rtlCol="0">
            <a:spAutoFit/>
          </a:bodyPr>
          <a:lstStyle/>
          <a:p>
            <a:r>
              <a:rPr lang="en-AU" b="1" dirty="0">
                <a:solidFill>
                  <a:schemeClr val="bg2">
                    <a:lumMod val="25000"/>
                  </a:schemeClr>
                </a:solidFill>
              </a:rPr>
              <a:t>Saturated</a:t>
            </a:r>
          </a:p>
        </p:txBody>
      </p:sp>
      <p:sp>
        <p:nvSpPr>
          <p:cNvPr id="12" name="TextBox 11"/>
          <p:cNvSpPr txBox="1"/>
          <p:nvPr/>
        </p:nvSpPr>
        <p:spPr>
          <a:xfrm>
            <a:off x="3059832" y="4643844"/>
            <a:ext cx="2592288" cy="369332"/>
          </a:xfrm>
          <a:prstGeom prst="rect">
            <a:avLst/>
          </a:prstGeom>
          <a:noFill/>
        </p:spPr>
        <p:txBody>
          <a:bodyPr wrap="square" rtlCol="0">
            <a:spAutoFit/>
          </a:bodyPr>
          <a:lstStyle/>
          <a:p>
            <a:r>
              <a:rPr lang="en-AU" b="1" dirty="0">
                <a:solidFill>
                  <a:schemeClr val="bg2">
                    <a:lumMod val="25000"/>
                  </a:schemeClr>
                </a:solidFill>
              </a:rPr>
              <a:t>U n s a t u r a t e d</a:t>
            </a:r>
          </a:p>
        </p:txBody>
      </p:sp>
    </p:spTree>
    <p:extLst>
      <p:ext uri="{BB962C8B-B14F-4D97-AF65-F5344CB8AC3E}">
        <p14:creationId xmlns:p14="http://schemas.microsoft.com/office/powerpoint/2010/main" val="18369817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P spid="2" grpId="0"/>
      <p:bldP spid="6"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1124744"/>
            <a:ext cx="9144000" cy="5733256"/>
          </a:xfrm>
        </p:spPr>
        <p:txBody>
          <a:bodyPr>
            <a:normAutofit/>
          </a:bodyPr>
          <a:lstStyle/>
          <a:p>
            <a:pPr marL="457200" indent="-457200">
              <a:buFont typeface="Arial" panose="020B0604020202020204" pitchFamily="34" charset="0"/>
              <a:buChar char="•"/>
            </a:pPr>
            <a:r>
              <a:rPr lang="en-AU" sz="2800" b="1" dirty="0"/>
              <a:t>Saturated (ie only single bonds between carbon atoms).</a:t>
            </a:r>
          </a:p>
          <a:p>
            <a:pPr marL="457200" indent="-457200">
              <a:buFont typeface="Arial" panose="020B0604020202020204" pitchFamily="34" charset="0"/>
              <a:buChar char="•"/>
            </a:pPr>
            <a:r>
              <a:rPr lang="en-AU" sz="2800" b="1" dirty="0"/>
              <a:t>General formula is C</a:t>
            </a:r>
            <a:r>
              <a:rPr lang="en-AU" sz="2800" b="1" baseline="-25000" dirty="0"/>
              <a:t>n</a:t>
            </a:r>
            <a:r>
              <a:rPr lang="en-AU" sz="2800" b="1" dirty="0"/>
              <a:t>H</a:t>
            </a:r>
            <a:r>
              <a:rPr lang="en-AU" sz="2800" b="1" baseline="-25000" dirty="0"/>
              <a:t>2n+2</a:t>
            </a:r>
            <a:r>
              <a:rPr lang="en-AU" sz="2800" b="1" dirty="0"/>
              <a:t>.</a:t>
            </a:r>
          </a:p>
          <a:p>
            <a:pPr marL="457200" indent="-457200">
              <a:buFont typeface="Arial" panose="020B0604020202020204" pitchFamily="34" charset="0"/>
              <a:buChar char="•"/>
            </a:pPr>
            <a:r>
              <a:rPr lang="en-AU" sz="2800" b="1" dirty="0"/>
              <a:t>Part of a homologous series, each differing by CH</a:t>
            </a:r>
            <a:r>
              <a:rPr lang="en-AU" sz="2800" b="1" baseline="-25000" dirty="0"/>
              <a:t>2</a:t>
            </a:r>
            <a:r>
              <a:rPr lang="en-AU" sz="2800" b="1" dirty="0"/>
              <a:t>.</a:t>
            </a:r>
          </a:p>
          <a:p>
            <a:endParaRPr lang="en-AU" sz="2800" b="1" dirty="0"/>
          </a:p>
          <a:p>
            <a:r>
              <a:rPr lang="en-AU" sz="2800" b="1" dirty="0">
                <a:solidFill>
                  <a:schemeClr val="accent6">
                    <a:lumMod val="50000"/>
                  </a:schemeClr>
                </a:solidFill>
              </a:rPr>
              <a:t>Nomenclature (Naming)</a:t>
            </a:r>
          </a:p>
          <a:p>
            <a:pPr marL="457200" indent="-457200">
              <a:buFont typeface="Arial" panose="020B0604020202020204" pitchFamily="34" charset="0"/>
              <a:buChar char="•"/>
            </a:pPr>
            <a:r>
              <a:rPr lang="en-AU" sz="2800" b="1" dirty="0">
                <a:solidFill>
                  <a:schemeClr val="tx2">
                    <a:lumMod val="75000"/>
                  </a:schemeClr>
                </a:solidFill>
              </a:rPr>
              <a:t>Count the longest continuous carbon chain and use the stem name based on this.</a:t>
            </a:r>
          </a:p>
        </p:txBody>
      </p:sp>
      <p:sp>
        <p:nvSpPr>
          <p:cNvPr id="3" name="Title 2"/>
          <p:cNvSpPr>
            <a:spLocks noGrp="1"/>
          </p:cNvSpPr>
          <p:nvPr>
            <p:ph type="ctrTitle"/>
          </p:nvPr>
        </p:nvSpPr>
        <p:spPr>
          <a:xfrm>
            <a:off x="2843808" y="0"/>
            <a:ext cx="3106347" cy="1016790"/>
          </a:xfrm>
        </p:spPr>
        <p:txBody>
          <a:bodyPr/>
          <a:lstStyle/>
          <a:p>
            <a:pPr marL="182880" indent="0">
              <a:buNone/>
            </a:pPr>
            <a:r>
              <a:rPr lang="en-AU" dirty="0"/>
              <a:t>Alkanes</a:t>
            </a:r>
          </a:p>
        </p:txBody>
      </p:sp>
    </p:spTree>
    <p:extLst>
      <p:ext uri="{BB962C8B-B14F-4D97-AF65-F5344CB8AC3E}">
        <p14:creationId xmlns:p14="http://schemas.microsoft.com/office/powerpoint/2010/main" val="133815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5509286"/>
              </p:ext>
            </p:extLst>
          </p:nvPr>
        </p:nvGraphicFramePr>
        <p:xfrm>
          <a:off x="323528" y="260648"/>
          <a:ext cx="8448600" cy="6059801"/>
        </p:xfrm>
        <a:graphic>
          <a:graphicData uri="http://schemas.openxmlformats.org/drawingml/2006/table">
            <a:tbl>
              <a:tblPr firstRow="1" bandRow="1">
                <a:tableStyleId>{5C22544A-7EE6-4342-B048-85BDC9FD1C3A}</a:tableStyleId>
              </a:tblPr>
              <a:tblGrid>
                <a:gridCol w="4224300">
                  <a:extLst>
                    <a:ext uri="{9D8B030D-6E8A-4147-A177-3AD203B41FA5}">
                      <a16:colId xmlns:a16="http://schemas.microsoft.com/office/drawing/2014/main" val="20000"/>
                    </a:ext>
                  </a:extLst>
                </a:gridCol>
                <a:gridCol w="4224300">
                  <a:extLst>
                    <a:ext uri="{9D8B030D-6E8A-4147-A177-3AD203B41FA5}">
                      <a16:colId xmlns:a16="http://schemas.microsoft.com/office/drawing/2014/main" val="20001"/>
                    </a:ext>
                  </a:extLst>
                </a:gridCol>
              </a:tblGrid>
              <a:tr h="550891">
                <a:tc>
                  <a:txBody>
                    <a:bodyPr/>
                    <a:lstStyle/>
                    <a:p>
                      <a:pPr algn="ctr"/>
                      <a:r>
                        <a:rPr lang="en-AU" sz="2800" b="1" dirty="0"/>
                        <a:t>Number of Carbons</a:t>
                      </a:r>
                    </a:p>
                  </a:txBody>
                  <a:tcPr/>
                </a:tc>
                <a:tc>
                  <a:txBody>
                    <a:bodyPr/>
                    <a:lstStyle/>
                    <a:p>
                      <a:pPr algn="ctr"/>
                      <a:r>
                        <a:rPr lang="en-AU" sz="2800" b="1" dirty="0"/>
                        <a:t>Stem Name</a:t>
                      </a:r>
                    </a:p>
                  </a:txBody>
                  <a:tcPr/>
                </a:tc>
                <a:extLst>
                  <a:ext uri="{0D108BD9-81ED-4DB2-BD59-A6C34878D82A}">
                    <a16:rowId xmlns:a16="http://schemas.microsoft.com/office/drawing/2014/main" val="10000"/>
                  </a:ext>
                </a:extLst>
              </a:tr>
              <a:tr h="550891">
                <a:tc>
                  <a:txBody>
                    <a:bodyPr/>
                    <a:lstStyle/>
                    <a:p>
                      <a:pPr algn="ctr"/>
                      <a:r>
                        <a:rPr lang="en-AU" sz="2800" b="1" dirty="0"/>
                        <a:t>1</a:t>
                      </a:r>
                    </a:p>
                  </a:txBody>
                  <a:tcPr/>
                </a:tc>
                <a:tc>
                  <a:txBody>
                    <a:bodyPr/>
                    <a:lstStyle/>
                    <a:p>
                      <a:pPr algn="ctr"/>
                      <a:r>
                        <a:rPr lang="en-AU" sz="2800" b="1" dirty="0"/>
                        <a:t>meth-</a:t>
                      </a:r>
                    </a:p>
                  </a:txBody>
                  <a:tcPr/>
                </a:tc>
                <a:extLst>
                  <a:ext uri="{0D108BD9-81ED-4DB2-BD59-A6C34878D82A}">
                    <a16:rowId xmlns:a16="http://schemas.microsoft.com/office/drawing/2014/main" val="10001"/>
                  </a:ext>
                </a:extLst>
              </a:tr>
              <a:tr h="550891">
                <a:tc>
                  <a:txBody>
                    <a:bodyPr/>
                    <a:lstStyle/>
                    <a:p>
                      <a:pPr algn="ctr"/>
                      <a:r>
                        <a:rPr lang="en-AU" sz="2800" b="1" dirty="0"/>
                        <a:t>2</a:t>
                      </a:r>
                    </a:p>
                  </a:txBody>
                  <a:tcPr/>
                </a:tc>
                <a:tc>
                  <a:txBody>
                    <a:bodyPr/>
                    <a:lstStyle/>
                    <a:p>
                      <a:pPr algn="ctr"/>
                      <a:r>
                        <a:rPr lang="en-AU" sz="2800" b="1" dirty="0"/>
                        <a:t>eth-</a:t>
                      </a:r>
                    </a:p>
                  </a:txBody>
                  <a:tcPr/>
                </a:tc>
                <a:extLst>
                  <a:ext uri="{0D108BD9-81ED-4DB2-BD59-A6C34878D82A}">
                    <a16:rowId xmlns:a16="http://schemas.microsoft.com/office/drawing/2014/main" val="10002"/>
                  </a:ext>
                </a:extLst>
              </a:tr>
              <a:tr h="550891">
                <a:tc>
                  <a:txBody>
                    <a:bodyPr/>
                    <a:lstStyle/>
                    <a:p>
                      <a:pPr algn="ctr"/>
                      <a:r>
                        <a:rPr lang="en-AU" sz="2800" b="1" dirty="0"/>
                        <a:t>3</a:t>
                      </a:r>
                    </a:p>
                  </a:txBody>
                  <a:tcPr/>
                </a:tc>
                <a:tc>
                  <a:txBody>
                    <a:bodyPr/>
                    <a:lstStyle/>
                    <a:p>
                      <a:pPr algn="ctr"/>
                      <a:r>
                        <a:rPr lang="en-AU" sz="2800" b="1" dirty="0"/>
                        <a:t>prop-</a:t>
                      </a:r>
                    </a:p>
                  </a:txBody>
                  <a:tcPr/>
                </a:tc>
                <a:extLst>
                  <a:ext uri="{0D108BD9-81ED-4DB2-BD59-A6C34878D82A}">
                    <a16:rowId xmlns:a16="http://schemas.microsoft.com/office/drawing/2014/main" val="10003"/>
                  </a:ext>
                </a:extLst>
              </a:tr>
              <a:tr h="550891">
                <a:tc>
                  <a:txBody>
                    <a:bodyPr/>
                    <a:lstStyle/>
                    <a:p>
                      <a:pPr algn="ctr"/>
                      <a:r>
                        <a:rPr lang="en-AU" sz="2800" b="1" dirty="0"/>
                        <a:t>4</a:t>
                      </a:r>
                    </a:p>
                  </a:txBody>
                  <a:tcPr/>
                </a:tc>
                <a:tc>
                  <a:txBody>
                    <a:bodyPr/>
                    <a:lstStyle/>
                    <a:p>
                      <a:pPr algn="ctr"/>
                      <a:r>
                        <a:rPr lang="en-AU" sz="2800" b="1" dirty="0"/>
                        <a:t>but-</a:t>
                      </a:r>
                    </a:p>
                  </a:txBody>
                  <a:tcPr/>
                </a:tc>
                <a:extLst>
                  <a:ext uri="{0D108BD9-81ED-4DB2-BD59-A6C34878D82A}">
                    <a16:rowId xmlns:a16="http://schemas.microsoft.com/office/drawing/2014/main" val="10004"/>
                  </a:ext>
                </a:extLst>
              </a:tr>
              <a:tr h="550891">
                <a:tc>
                  <a:txBody>
                    <a:bodyPr/>
                    <a:lstStyle/>
                    <a:p>
                      <a:pPr algn="ctr"/>
                      <a:r>
                        <a:rPr lang="en-AU" sz="2800" b="1" dirty="0"/>
                        <a:t>5</a:t>
                      </a:r>
                    </a:p>
                  </a:txBody>
                  <a:tcPr/>
                </a:tc>
                <a:tc>
                  <a:txBody>
                    <a:bodyPr/>
                    <a:lstStyle/>
                    <a:p>
                      <a:pPr algn="ctr"/>
                      <a:r>
                        <a:rPr lang="en-AU" sz="2800" b="1" dirty="0"/>
                        <a:t>pent-</a:t>
                      </a:r>
                    </a:p>
                  </a:txBody>
                  <a:tcPr/>
                </a:tc>
                <a:extLst>
                  <a:ext uri="{0D108BD9-81ED-4DB2-BD59-A6C34878D82A}">
                    <a16:rowId xmlns:a16="http://schemas.microsoft.com/office/drawing/2014/main" val="10005"/>
                  </a:ext>
                </a:extLst>
              </a:tr>
              <a:tr h="550891">
                <a:tc>
                  <a:txBody>
                    <a:bodyPr/>
                    <a:lstStyle/>
                    <a:p>
                      <a:pPr algn="ctr"/>
                      <a:r>
                        <a:rPr lang="en-AU" sz="2800" b="1" dirty="0"/>
                        <a:t>6</a:t>
                      </a:r>
                    </a:p>
                  </a:txBody>
                  <a:tcPr/>
                </a:tc>
                <a:tc>
                  <a:txBody>
                    <a:bodyPr/>
                    <a:lstStyle/>
                    <a:p>
                      <a:pPr algn="ctr"/>
                      <a:r>
                        <a:rPr lang="en-AU" sz="2800" b="1" dirty="0"/>
                        <a:t>hex-</a:t>
                      </a:r>
                    </a:p>
                  </a:txBody>
                  <a:tcPr/>
                </a:tc>
                <a:extLst>
                  <a:ext uri="{0D108BD9-81ED-4DB2-BD59-A6C34878D82A}">
                    <a16:rowId xmlns:a16="http://schemas.microsoft.com/office/drawing/2014/main" val="10006"/>
                  </a:ext>
                </a:extLst>
              </a:tr>
              <a:tr h="550891">
                <a:tc>
                  <a:txBody>
                    <a:bodyPr/>
                    <a:lstStyle/>
                    <a:p>
                      <a:pPr algn="ctr"/>
                      <a:r>
                        <a:rPr lang="en-AU" sz="2800" b="1" dirty="0"/>
                        <a:t>7</a:t>
                      </a:r>
                    </a:p>
                  </a:txBody>
                  <a:tcPr/>
                </a:tc>
                <a:tc>
                  <a:txBody>
                    <a:bodyPr/>
                    <a:lstStyle/>
                    <a:p>
                      <a:pPr algn="ctr"/>
                      <a:r>
                        <a:rPr lang="en-AU" sz="2800" b="1" dirty="0"/>
                        <a:t>hept-</a:t>
                      </a:r>
                    </a:p>
                  </a:txBody>
                  <a:tcPr/>
                </a:tc>
                <a:extLst>
                  <a:ext uri="{0D108BD9-81ED-4DB2-BD59-A6C34878D82A}">
                    <a16:rowId xmlns:a16="http://schemas.microsoft.com/office/drawing/2014/main" val="10007"/>
                  </a:ext>
                </a:extLst>
              </a:tr>
              <a:tr h="550891">
                <a:tc>
                  <a:txBody>
                    <a:bodyPr/>
                    <a:lstStyle/>
                    <a:p>
                      <a:pPr algn="ctr"/>
                      <a:r>
                        <a:rPr lang="en-AU" sz="2800" b="1" dirty="0"/>
                        <a:t>8</a:t>
                      </a:r>
                    </a:p>
                  </a:txBody>
                  <a:tcPr/>
                </a:tc>
                <a:tc>
                  <a:txBody>
                    <a:bodyPr/>
                    <a:lstStyle/>
                    <a:p>
                      <a:pPr algn="ctr"/>
                      <a:r>
                        <a:rPr lang="en-AU" sz="2800" b="1" dirty="0"/>
                        <a:t>oct-</a:t>
                      </a:r>
                    </a:p>
                  </a:txBody>
                  <a:tcPr/>
                </a:tc>
                <a:extLst>
                  <a:ext uri="{0D108BD9-81ED-4DB2-BD59-A6C34878D82A}">
                    <a16:rowId xmlns:a16="http://schemas.microsoft.com/office/drawing/2014/main" val="10008"/>
                  </a:ext>
                </a:extLst>
              </a:tr>
              <a:tr h="550891">
                <a:tc>
                  <a:txBody>
                    <a:bodyPr/>
                    <a:lstStyle/>
                    <a:p>
                      <a:pPr algn="ctr"/>
                      <a:r>
                        <a:rPr lang="en-AU" sz="2800" b="1" dirty="0"/>
                        <a:t>9</a:t>
                      </a:r>
                    </a:p>
                  </a:txBody>
                  <a:tcPr/>
                </a:tc>
                <a:tc>
                  <a:txBody>
                    <a:bodyPr/>
                    <a:lstStyle/>
                    <a:p>
                      <a:pPr algn="ctr"/>
                      <a:r>
                        <a:rPr lang="en-AU" sz="2800" b="1" dirty="0"/>
                        <a:t>non-</a:t>
                      </a:r>
                    </a:p>
                  </a:txBody>
                  <a:tcPr/>
                </a:tc>
                <a:extLst>
                  <a:ext uri="{0D108BD9-81ED-4DB2-BD59-A6C34878D82A}">
                    <a16:rowId xmlns:a16="http://schemas.microsoft.com/office/drawing/2014/main" val="10009"/>
                  </a:ext>
                </a:extLst>
              </a:tr>
              <a:tr h="550891">
                <a:tc>
                  <a:txBody>
                    <a:bodyPr/>
                    <a:lstStyle/>
                    <a:p>
                      <a:pPr algn="ctr"/>
                      <a:r>
                        <a:rPr lang="en-AU" sz="2800" b="1" dirty="0"/>
                        <a:t>10</a:t>
                      </a:r>
                    </a:p>
                  </a:txBody>
                  <a:tcPr/>
                </a:tc>
                <a:tc>
                  <a:txBody>
                    <a:bodyPr/>
                    <a:lstStyle/>
                    <a:p>
                      <a:pPr algn="ctr"/>
                      <a:r>
                        <a:rPr lang="en-AU" sz="2800" b="1" dirty="0"/>
                        <a:t>dec-</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934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pPr marL="457200" indent="-457200">
              <a:buFont typeface="Arial" panose="020B0604020202020204" pitchFamily="34" charset="0"/>
              <a:buChar char="•"/>
            </a:pPr>
            <a:r>
              <a:rPr lang="en-AU" sz="2800" b="1" dirty="0"/>
              <a:t>For alkanes, use the suffix –ane.</a:t>
            </a:r>
          </a:p>
          <a:p>
            <a:r>
              <a:rPr lang="en-AU" sz="2800" b="1" dirty="0"/>
              <a:t>Eg       CH</a:t>
            </a:r>
            <a:r>
              <a:rPr lang="en-AU" sz="2800" b="1" baseline="-25000" dirty="0"/>
              <a:t>3</a:t>
            </a:r>
            <a:r>
              <a:rPr lang="en-AU" sz="2800" b="1" dirty="0"/>
              <a:t>CH</a:t>
            </a:r>
            <a:r>
              <a:rPr lang="en-AU" sz="2800" b="1" baseline="-25000" dirty="0"/>
              <a:t>2</a:t>
            </a:r>
            <a:r>
              <a:rPr lang="en-AU" sz="2800" b="1" dirty="0"/>
              <a:t>CH</a:t>
            </a:r>
            <a:r>
              <a:rPr lang="en-AU" sz="2800" b="1" baseline="-25000" dirty="0"/>
              <a:t>3</a:t>
            </a:r>
            <a:r>
              <a:rPr lang="en-AU" sz="2800" b="1" dirty="0"/>
              <a:t>          CH</a:t>
            </a:r>
            <a:r>
              <a:rPr lang="en-AU" sz="2800" b="1" baseline="-25000" dirty="0"/>
              <a:t>3</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3</a:t>
            </a:r>
          </a:p>
          <a:p>
            <a:endParaRPr lang="en-AU" sz="2800" b="1" baseline="-25000" dirty="0"/>
          </a:p>
          <a:p>
            <a:endParaRPr lang="en-AU" sz="2800" b="1" baseline="-25000" dirty="0"/>
          </a:p>
          <a:p>
            <a:r>
              <a:rPr lang="en-AU" sz="2800" b="1" baseline="-25000" dirty="0"/>
              <a:t>                 </a:t>
            </a:r>
          </a:p>
          <a:p>
            <a:pPr>
              <a:lnSpc>
                <a:spcPts val="1500"/>
              </a:lnSpc>
            </a:pPr>
            <a:r>
              <a:rPr lang="en-AU" sz="2800" b="1" baseline="-25000" dirty="0"/>
              <a:t>              </a:t>
            </a:r>
            <a:r>
              <a:rPr lang="en-AU" sz="2800" b="1" dirty="0"/>
              <a:t>CH</a:t>
            </a:r>
            <a:r>
              <a:rPr lang="en-AU" sz="2800" b="1" baseline="-25000" dirty="0"/>
              <a:t>3</a:t>
            </a:r>
            <a:r>
              <a:rPr lang="en-AU" sz="2800" b="1" dirty="0"/>
              <a:t>CH</a:t>
            </a:r>
            <a:r>
              <a:rPr lang="en-AU" sz="2800" b="1" baseline="-25000" dirty="0"/>
              <a:t>2</a:t>
            </a:r>
            <a:r>
              <a:rPr lang="en-AU" sz="2800" b="1" dirty="0"/>
              <a:t>CH</a:t>
            </a:r>
            <a:r>
              <a:rPr lang="en-AU" sz="2800" b="1" baseline="-25000" dirty="0"/>
              <a:t>2</a:t>
            </a:r>
          </a:p>
          <a:p>
            <a:pPr>
              <a:lnSpc>
                <a:spcPts val="1500"/>
              </a:lnSpc>
            </a:pPr>
            <a:r>
              <a:rPr lang="en-AU" sz="2800" b="1" dirty="0"/>
              <a:t>                     CH</a:t>
            </a:r>
            <a:r>
              <a:rPr lang="en-AU" sz="2800" b="1" baseline="-25000" dirty="0"/>
              <a:t>2</a:t>
            </a:r>
          </a:p>
          <a:p>
            <a:pPr>
              <a:lnSpc>
                <a:spcPts val="1500"/>
              </a:lnSpc>
            </a:pPr>
            <a:r>
              <a:rPr lang="en-AU" sz="2800" b="1" baseline="-25000" dirty="0"/>
              <a:t>                               </a:t>
            </a:r>
            <a:r>
              <a:rPr lang="en-AU" sz="2800" b="1" dirty="0"/>
              <a:t>CH</a:t>
            </a:r>
            <a:r>
              <a:rPr lang="en-AU" sz="2800" b="1" baseline="-25000" dirty="0"/>
              <a:t>2</a:t>
            </a:r>
            <a:r>
              <a:rPr lang="en-AU" sz="2800" b="1" dirty="0"/>
              <a:t>      CH</a:t>
            </a:r>
            <a:r>
              <a:rPr lang="en-AU" sz="2800" b="1" baseline="-25000" dirty="0"/>
              <a:t>3</a:t>
            </a:r>
          </a:p>
          <a:p>
            <a:pPr>
              <a:lnSpc>
                <a:spcPts val="1500"/>
              </a:lnSpc>
            </a:pPr>
            <a:r>
              <a:rPr lang="en-AU" sz="2800" b="1" baseline="-25000" dirty="0"/>
              <a:t>                               </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2</a:t>
            </a:r>
          </a:p>
          <a:p>
            <a:pPr>
              <a:lnSpc>
                <a:spcPts val="1500"/>
              </a:lnSpc>
            </a:pPr>
            <a:endParaRPr lang="en-AU" sz="2800" b="1" baseline="-25000" dirty="0"/>
          </a:p>
          <a:p>
            <a:pPr>
              <a:lnSpc>
                <a:spcPts val="1500"/>
              </a:lnSpc>
            </a:pPr>
            <a:endParaRPr lang="en-AU" sz="2800" b="1" baseline="-25000" dirty="0"/>
          </a:p>
          <a:p>
            <a:pPr marL="457200" indent="-457200">
              <a:buFont typeface="Arial" panose="020B0604020202020204" pitchFamily="34" charset="0"/>
              <a:buChar char="•"/>
            </a:pPr>
            <a:r>
              <a:rPr lang="en-AU" sz="2800" b="1" dirty="0"/>
              <a:t>If there is a substituted group (eg halogen), number the carbons such that the substituted group gets the lowest number.</a:t>
            </a:r>
          </a:p>
          <a:p>
            <a:r>
              <a:rPr lang="en-AU" sz="2800" b="1" dirty="0"/>
              <a:t>Eg              CH</a:t>
            </a:r>
            <a:r>
              <a:rPr lang="en-AU" sz="2800" b="1" baseline="-25000" dirty="0"/>
              <a:t>3</a:t>
            </a:r>
            <a:r>
              <a:rPr lang="en-AU" sz="2800" b="1" dirty="0"/>
              <a:t>CH</a:t>
            </a:r>
            <a:r>
              <a:rPr lang="en-AU" sz="2800" b="1" baseline="-25000" dirty="0"/>
              <a:t>2</a:t>
            </a:r>
            <a:r>
              <a:rPr lang="en-AU" sz="2800" b="1" dirty="0"/>
              <a:t>CH</a:t>
            </a:r>
            <a:r>
              <a:rPr lang="en-AU" sz="2800" b="1" baseline="-25000" dirty="0"/>
              <a:t>2</a:t>
            </a:r>
            <a:r>
              <a:rPr lang="en-AU" sz="2800" b="1" dirty="0"/>
              <a:t>CHCH</a:t>
            </a:r>
            <a:r>
              <a:rPr lang="en-AU" sz="2800" b="1" baseline="-25000" dirty="0"/>
              <a:t>3</a:t>
            </a:r>
          </a:p>
          <a:p>
            <a:r>
              <a:rPr lang="en-AU" sz="2800" b="1" dirty="0"/>
              <a:t>                                   Cl</a:t>
            </a:r>
          </a:p>
          <a:p>
            <a:endParaRPr lang="en-AU" sz="2800" b="1" dirty="0"/>
          </a:p>
          <a:p>
            <a:endParaRPr lang="en-AU" sz="2800" b="1" dirty="0"/>
          </a:p>
        </p:txBody>
      </p:sp>
      <p:sp>
        <p:nvSpPr>
          <p:cNvPr id="5" name="TextBox 4"/>
          <p:cNvSpPr txBox="1"/>
          <p:nvPr/>
        </p:nvSpPr>
        <p:spPr>
          <a:xfrm>
            <a:off x="1331640" y="1196752"/>
            <a:ext cx="1656184" cy="523220"/>
          </a:xfrm>
          <a:prstGeom prst="rect">
            <a:avLst/>
          </a:prstGeom>
          <a:noFill/>
        </p:spPr>
        <p:txBody>
          <a:bodyPr wrap="square" rtlCol="0">
            <a:spAutoFit/>
          </a:bodyPr>
          <a:lstStyle/>
          <a:p>
            <a:r>
              <a:rPr lang="en-AU" sz="2800" b="1" dirty="0"/>
              <a:t>propane</a:t>
            </a:r>
          </a:p>
        </p:txBody>
      </p:sp>
      <p:sp>
        <p:nvSpPr>
          <p:cNvPr id="6" name="TextBox 5"/>
          <p:cNvSpPr txBox="1"/>
          <p:nvPr/>
        </p:nvSpPr>
        <p:spPr>
          <a:xfrm>
            <a:off x="4932040" y="1349152"/>
            <a:ext cx="1656184" cy="523220"/>
          </a:xfrm>
          <a:prstGeom prst="rect">
            <a:avLst/>
          </a:prstGeom>
          <a:noFill/>
        </p:spPr>
        <p:txBody>
          <a:bodyPr wrap="square" rtlCol="0">
            <a:spAutoFit/>
          </a:bodyPr>
          <a:lstStyle/>
          <a:p>
            <a:r>
              <a:rPr lang="en-AU" sz="2800" b="1" dirty="0"/>
              <a:t>heptane</a:t>
            </a:r>
          </a:p>
        </p:txBody>
      </p:sp>
      <p:sp>
        <p:nvSpPr>
          <p:cNvPr id="7" name="TextBox 6"/>
          <p:cNvSpPr txBox="1"/>
          <p:nvPr/>
        </p:nvSpPr>
        <p:spPr>
          <a:xfrm>
            <a:off x="4644008" y="2780928"/>
            <a:ext cx="1656184" cy="523220"/>
          </a:xfrm>
          <a:prstGeom prst="rect">
            <a:avLst/>
          </a:prstGeom>
          <a:noFill/>
        </p:spPr>
        <p:txBody>
          <a:bodyPr wrap="square" rtlCol="0">
            <a:spAutoFit/>
          </a:bodyPr>
          <a:lstStyle/>
          <a:p>
            <a:r>
              <a:rPr lang="en-AU" sz="2800" b="1" dirty="0"/>
              <a:t>nonane</a:t>
            </a:r>
          </a:p>
        </p:txBody>
      </p:sp>
      <p:cxnSp>
        <p:nvCxnSpPr>
          <p:cNvPr id="9" name="Straight Connector 8"/>
          <p:cNvCxnSpPr/>
          <p:nvPr/>
        </p:nvCxnSpPr>
        <p:spPr>
          <a:xfrm>
            <a:off x="3923928" y="5877272"/>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5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arn(inVertic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pPr marL="457200" indent="-457200">
              <a:buFont typeface="Arial" panose="020B0604020202020204" pitchFamily="34" charset="0"/>
              <a:buChar char="•"/>
            </a:pPr>
            <a:r>
              <a:rPr lang="en-AU" sz="2800" b="1" dirty="0"/>
              <a:t>If there is an alkyl group attached (other carbon atoms that are not part of the main stem – aka branches):</a:t>
            </a:r>
          </a:p>
          <a:p>
            <a:pPr marL="457200" indent="-457200">
              <a:buSzPct val="80000"/>
              <a:buFont typeface="Wingdings" panose="05000000000000000000" pitchFamily="2" charset="2"/>
              <a:buChar char="Ø"/>
            </a:pPr>
            <a:r>
              <a:rPr lang="en-AU" sz="2800" b="1" dirty="0"/>
              <a:t>name using stem name based on the number of carbons</a:t>
            </a:r>
          </a:p>
          <a:p>
            <a:pPr marL="457200" indent="-457200">
              <a:buSzPct val="80000"/>
              <a:buFont typeface="Wingdings" panose="05000000000000000000" pitchFamily="2" charset="2"/>
              <a:buChar char="Ø"/>
            </a:pPr>
            <a:r>
              <a:rPr lang="en-AU" sz="2800" b="1" dirty="0"/>
              <a:t>add the suffix –yl</a:t>
            </a:r>
          </a:p>
          <a:p>
            <a:pPr marL="457200" indent="-457200">
              <a:buSzPct val="80000"/>
              <a:buFont typeface="Wingdings" panose="05000000000000000000" pitchFamily="2" charset="2"/>
              <a:buChar char="Ø"/>
            </a:pPr>
            <a:r>
              <a:rPr lang="en-AU" sz="2800" b="1" dirty="0"/>
              <a:t>place a number in front to indicate its position</a:t>
            </a:r>
          </a:p>
          <a:p>
            <a:pPr>
              <a:buSzPct val="80000"/>
            </a:pPr>
            <a:r>
              <a:rPr lang="en-AU" sz="2800" b="1" dirty="0"/>
              <a:t>                                                                    CH</a:t>
            </a:r>
            <a:r>
              <a:rPr lang="en-AU" sz="2800" b="1" baseline="-25000" dirty="0"/>
              <a:t>3</a:t>
            </a:r>
          </a:p>
          <a:p>
            <a:pPr>
              <a:buSzPct val="80000"/>
            </a:pPr>
            <a:r>
              <a:rPr lang="en-AU" sz="2800" b="1" dirty="0"/>
              <a:t>Eg CH</a:t>
            </a:r>
            <a:r>
              <a:rPr lang="en-AU" sz="2800" b="1" baseline="-25000" dirty="0"/>
              <a:t>3</a:t>
            </a:r>
            <a:r>
              <a:rPr lang="en-AU" sz="2800" b="1" dirty="0"/>
              <a:t>CH</a:t>
            </a:r>
            <a:r>
              <a:rPr lang="en-AU" sz="2800" b="1" baseline="-25000" dirty="0"/>
              <a:t>2</a:t>
            </a:r>
            <a:r>
              <a:rPr lang="en-AU" sz="2800" b="1" dirty="0"/>
              <a:t>CH</a:t>
            </a:r>
            <a:r>
              <a:rPr lang="en-AU" sz="2800" b="1" baseline="-25000" dirty="0"/>
              <a:t>2</a:t>
            </a:r>
            <a:r>
              <a:rPr lang="en-AU" sz="2800" b="1" dirty="0"/>
              <a:t>CHCH</a:t>
            </a:r>
            <a:r>
              <a:rPr lang="en-AU" sz="2800" b="1" baseline="-25000" dirty="0"/>
              <a:t>2</a:t>
            </a:r>
            <a:r>
              <a:rPr lang="en-AU" sz="2800" b="1" dirty="0"/>
              <a:t>CH</a:t>
            </a:r>
            <a:r>
              <a:rPr lang="en-AU" sz="2800" b="1" baseline="-25000" dirty="0"/>
              <a:t>3</a:t>
            </a:r>
            <a:r>
              <a:rPr lang="en-AU" sz="2800" b="1" dirty="0"/>
              <a:t>                               CH</a:t>
            </a:r>
            <a:r>
              <a:rPr lang="en-AU" sz="2800" b="1" baseline="-25000" dirty="0"/>
              <a:t>2</a:t>
            </a:r>
          </a:p>
          <a:p>
            <a:pPr>
              <a:buSzPct val="80000"/>
            </a:pPr>
            <a:r>
              <a:rPr lang="en-AU" sz="2800" b="1" dirty="0"/>
              <a:t>                      CH</a:t>
            </a:r>
            <a:r>
              <a:rPr lang="en-AU" sz="2800" b="1" baseline="-25000" dirty="0"/>
              <a:t>3</a:t>
            </a:r>
            <a:r>
              <a:rPr lang="en-AU" sz="2800" b="1" dirty="0"/>
              <a:t>                  CH</a:t>
            </a:r>
            <a:r>
              <a:rPr lang="en-AU" sz="2800" b="1" baseline="-25000" dirty="0"/>
              <a:t>3</a:t>
            </a:r>
            <a:r>
              <a:rPr lang="en-AU" sz="2800" b="1" dirty="0"/>
              <a:t>CH</a:t>
            </a:r>
            <a:r>
              <a:rPr lang="en-AU" sz="2800" b="1" baseline="-25000" dirty="0"/>
              <a:t>2</a:t>
            </a:r>
            <a:r>
              <a:rPr lang="en-AU" sz="2800" b="1" dirty="0"/>
              <a:t>CH</a:t>
            </a:r>
            <a:r>
              <a:rPr lang="en-AU" sz="2800" b="1" baseline="-25000" dirty="0"/>
              <a:t>2</a:t>
            </a:r>
            <a:r>
              <a:rPr lang="en-AU" sz="2800" b="1" dirty="0"/>
              <a:t>CH</a:t>
            </a:r>
            <a:r>
              <a:rPr lang="en-AU" sz="2800" b="1" baseline="-25000" dirty="0"/>
              <a:t>2</a:t>
            </a:r>
            <a:r>
              <a:rPr lang="en-AU" sz="2800" b="1" dirty="0"/>
              <a:t>CH</a:t>
            </a:r>
            <a:endParaRPr lang="en-AU" sz="2800" b="1" baseline="-25000" dirty="0"/>
          </a:p>
          <a:p>
            <a:r>
              <a:rPr lang="en-AU" sz="2800" b="1" dirty="0"/>
              <a:t>                                                                     CH</a:t>
            </a:r>
            <a:r>
              <a:rPr lang="en-AU" sz="2800" b="1" baseline="-25000" dirty="0"/>
              <a:t>2</a:t>
            </a:r>
          </a:p>
          <a:p>
            <a:r>
              <a:rPr lang="en-AU" sz="2800" b="1" dirty="0"/>
              <a:t>      CH</a:t>
            </a:r>
            <a:r>
              <a:rPr lang="en-AU" sz="2800" b="1" baseline="-25000" dirty="0"/>
              <a:t>3</a:t>
            </a:r>
            <a:r>
              <a:rPr lang="en-AU" sz="2800" b="1" dirty="0"/>
              <a:t>CHCH</a:t>
            </a:r>
            <a:r>
              <a:rPr lang="en-AU" sz="2800" b="1" baseline="-25000" dirty="0"/>
              <a:t>3</a:t>
            </a:r>
            <a:r>
              <a:rPr lang="en-AU" sz="2800" b="1" dirty="0"/>
              <a:t>                                               CH</a:t>
            </a:r>
            <a:r>
              <a:rPr lang="en-AU" sz="2800" b="1" baseline="-25000" dirty="0"/>
              <a:t>3                                                                    </a:t>
            </a:r>
          </a:p>
          <a:p>
            <a:r>
              <a:rPr lang="en-AU" sz="2800" b="1" baseline="-25000" dirty="0"/>
              <a:t>                 </a:t>
            </a:r>
            <a:r>
              <a:rPr lang="en-AU" sz="2800" b="1" dirty="0"/>
              <a:t> CH</a:t>
            </a:r>
            <a:r>
              <a:rPr lang="en-AU" sz="2800" b="1" baseline="-25000" dirty="0"/>
              <a:t>3</a:t>
            </a:r>
          </a:p>
        </p:txBody>
      </p:sp>
      <p:cxnSp>
        <p:nvCxnSpPr>
          <p:cNvPr id="4" name="Straight Connector 3"/>
          <p:cNvCxnSpPr/>
          <p:nvPr/>
        </p:nvCxnSpPr>
        <p:spPr>
          <a:xfrm>
            <a:off x="2483768" y="4437112"/>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52320" y="3861048"/>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52320" y="4365104"/>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52320" y="5011170"/>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52320" y="5517232"/>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75656" y="6093296"/>
            <a:ext cx="0" cy="2880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7564" y="5037592"/>
            <a:ext cx="3204356" cy="523220"/>
          </a:xfrm>
          <a:prstGeom prst="rect">
            <a:avLst/>
          </a:prstGeom>
          <a:noFill/>
        </p:spPr>
        <p:txBody>
          <a:bodyPr wrap="square" rtlCol="0">
            <a:spAutoFit/>
          </a:bodyPr>
          <a:lstStyle/>
          <a:p>
            <a:r>
              <a:rPr lang="en-AU" sz="2800" b="1" dirty="0"/>
              <a:t>3-methylhexane</a:t>
            </a:r>
          </a:p>
        </p:txBody>
      </p:sp>
      <p:sp>
        <p:nvSpPr>
          <p:cNvPr id="16" name="TextBox 15"/>
          <p:cNvSpPr txBox="1"/>
          <p:nvPr/>
        </p:nvSpPr>
        <p:spPr>
          <a:xfrm>
            <a:off x="4463988" y="5399638"/>
            <a:ext cx="2844316" cy="523220"/>
          </a:xfrm>
          <a:prstGeom prst="rect">
            <a:avLst/>
          </a:prstGeom>
          <a:noFill/>
        </p:spPr>
        <p:txBody>
          <a:bodyPr wrap="square" rtlCol="0">
            <a:spAutoFit/>
          </a:bodyPr>
          <a:lstStyle/>
          <a:p>
            <a:r>
              <a:rPr lang="en-AU" sz="2800" b="1" dirty="0"/>
              <a:t>3-ethylheptane</a:t>
            </a:r>
          </a:p>
        </p:txBody>
      </p:sp>
      <p:sp>
        <p:nvSpPr>
          <p:cNvPr id="17" name="TextBox 16"/>
          <p:cNvSpPr txBox="1"/>
          <p:nvPr/>
        </p:nvSpPr>
        <p:spPr>
          <a:xfrm>
            <a:off x="2339752" y="6165304"/>
            <a:ext cx="4968552" cy="523220"/>
          </a:xfrm>
          <a:prstGeom prst="rect">
            <a:avLst/>
          </a:prstGeom>
          <a:noFill/>
        </p:spPr>
        <p:txBody>
          <a:bodyPr wrap="square" rtlCol="0">
            <a:spAutoFit/>
          </a:bodyPr>
          <a:lstStyle/>
          <a:p>
            <a:r>
              <a:rPr lang="en-AU" sz="2800" b="1" dirty="0"/>
              <a:t>methylpropane* (why??)</a:t>
            </a:r>
          </a:p>
        </p:txBody>
      </p:sp>
    </p:spTree>
    <p:extLst>
      <p:ext uri="{BB962C8B-B14F-4D97-AF65-F5344CB8AC3E}">
        <p14:creationId xmlns:p14="http://schemas.microsoft.com/office/powerpoint/2010/main" val="142620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arn(inVertic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arn(inVertic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arn(inVertic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arn(inVertic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barn(inVertical)">
                                      <p:cBhvr>
                                        <p:cTn id="72" dur="500"/>
                                        <p:tgtEl>
                                          <p:spTgt spid="2">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barn(inVertical)">
                                      <p:cBhvr>
                                        <p:cTn id="77" dur="500"/>
                                        <p:tgtEl>
                                          <p:spTgt spid="2">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barn(inVertical)">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arn(inVertical)">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barn(inVertical)">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arn(inVertical)">
                                      <p:cBhvr>
                                        <p:cTn id="9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0"/>
            <a:ext cx="9144000" cy="6858000"/>
          </a:xfrm>
        </p:spPr>
        <p:txBody>
          <a:bodyPr>
            <a:normAutofit/>
          </a:bodyPr>
          <a:lstStyle/>
          <a:p>
            <a:pPr marL="457200" indent="-457200">
              <a:buFont typeface="Arial" panose="020B0604020202020204" pitchFamily="34" charset="0"/>
              <a:buChar char="•"/>
            </a:pPr>
            <a:r>
              <a:rPr lang="en-AU" sz="2800" b="1" dirty="0"/>
              <a:t>If there is more than one of the same substituted group, add the following prefix to the name of the substituted group:</a:t>
            </a:r>
          </a:p>
          <a:p>
            <a:endParaRPr lang="en-AU" sz="2800" b="1" dirty="0"/>
          </a:p>
          <a:p>
            <a:endParaRPr lang="en-AU" sz="2800" b="1" dirty="0"/>
          </a:p>
          <a:p>
            <a:endParaRPr lang="en-AU" sz="2800" b="1" dirty="0"/>
          </a:p>
          <a:p>
            <a:endParaRPr lang="en-AU" sz="2800" b="1" dirty="0"/>
          </a:p>
          <a:p>
            <a:endParaRPr lang="en-AU" sz="2800" b="1" dirty="0"/>
          </a:p>
          <a:p>
            <a:endParaRPr lang="en-AU" sz="2800" b="1" dirty="0"/>
          </a:p>
          <a:p>
            <a:r>
              <a:rPr lang="en-AU" sz="2800" b="1" dirty="0"/>
              <a:t>Eg                     CH</a:t>
            </a:r>
            <a:r>
              <a:rPr lang="en-AU" sz="2800" b="1" baseline="-25000" dirty="0"/>
              <a:t>3</a:t>
            </a:r>
            <a:r>
              <a:rPr lang="en-AU" sz="2800" b="1" dirty="0"/>
              <a:t>        CH</a:t>
            </a:r>
            <a:r>
              <a:rPr lang="en-AU" sz="2800" b="1" baseline="-25000" dirty="0"/>
              <a:t>3</a:t>
            </a:r>
          </a:p>
          <a:p>
            <a:r>
              <a:rPr lang="en-AU" sz="2800" b="1" dirty="0"/>
              <a:t>             CH</a:t>
            </a:r>
            <a:r>
              <a:rPr lang="en-AU" sz="2800" b="1" baseline="-25000" dirty="0"/>
              <a:t>3</a:t>
            </a:r>
            <a:r>
              <a:rPr lang="en-AU" sz="2800" b="1" dirty="0"/>
              <a:t>CH</a:t>
            </a:r>
            <a:r>
              <a:rPr lang="en-AU" sz="2800" b="1" baseline="-25000" dirty="0"/>
              <a:t>2</a:t>
            </a:r>
            <a:r>
              <a:rPr lang="en-AU" sz="2800" b="1" dirty="0"/>
              <a:t>CCH</a:t>
            </a:r>
            <a:r>
              <a:rPr lang="en-AU" sz="2800" b="1" baseline="-25000" dirty="0"/>
              <a:t>2</a:t>
            </a:r>
            <a:r>
              <a:rPr lang="en-AU" sz="2800" b="1" dirty="0"/>
              <a:t>CH</a:t>
            </a:r>
            <a:r>
              <a:rPr lang="en-AU" sz="2800" b="1" baseline="-25000" dirty="0"/>
              <a:t>2</a:t>
            </a:r>
            <a:r>
              <a:rPr lang="en-AU" sz="2800" b="1" dirty="0"/>
              <a:t>CHCH</a:t>
            </a:r>
            <a:r>
              <a:rPr lang="en-AU" sz="2800" b="1" baseline="-25000" dirty="0"/>
              <a:t>2</a:t>
            </a:r>
            <a:r>
              <a:rPr lang="en-AU" sz="2800" b="1" dirty="0"/>
              <a:t>CH</a:t>
            </a:r>
            <a:r>
              <a:rPr lang="en-AU" sz="2800" b="1" baseline="-25000" dirty="0"/>
              <a:t>3</a:t>
            </a:r>
          </a:p>
          <a:p>
            <a:r>
              <a:rPr lang="en-AU" sz="2800" b="1" dirty="0"/>
              <a:t>                         CH</a:t>
            </a:r>
            <a:r>
              <a:rPr lang="en-AU" sz="2800" b="1" baseline="-25000" dirty="0"/>
              <a:t>3</a:t>
            </a:r>
          </a:p>
          <a:p>
            <a:pPr marL="457200" indent="-457200">
              <a:buFont typeface="Arial" panose="020B0604020202020204" pitchFamily="34" charset="0"/>
              <a:buChar char="•"/>
            </a:pPr>
            <a:endParaRPr lang="en-AU" sz="2800" b="1" dirty="0"/>
          </a:p>
          <a:p>
            <a:pPr marL="457200" indent="-457200">
              <a:buFont typeface="Arial" panose="020B0604020202020204" pitchFamily="34" charset="0"/>
              <a:buChar char="•"/>
            </a:pPr>
            <a:endParaRPr lang="en-AU" sz="2800" b="1" dirty="0"/>
          </a:p>
        </p:txBody>
      </p:sp>
      <p:graphicFrame>
        <p:nvGraphicFramePr>
          <p:cNvPr id="3" name="Table 2"/>
          <p:cNvGraphicFramePr>
            <a:graphicFrameLocks noGrp="1"/>
          </p:cNvGraphicFramePr>
          <p:nvPr>
            <p:extLst>
              <p:ext uri="{D42A27DB-BD31-4B8C-83A1-F6EECF244321}">
                <p14:modId xmlns:p14="http://schemas.microsoft.com/office/powerpoint/2010/main" val="3386752976"/>
              </p:ext>
            </p:extLst>
          </p:nvPr>
        </p:nvGraphicFramePr>
        <p:xfrm>
          <a:off x="179512" y="1844824"/>
          <a:ext cx="8784976" cy="2554404"/>
        </p:xfrm>
        <a:graphic>
          <a:graphicData uri="http://schemas.openxmlformats.org/drawingml/2006/table">
            <a:tbl>
              <a:tblPr firstRow="1" bandRow="1">
                <a:tableStyleId>{5C22544A-7EE6-4342-B048-85BDC9FD1C3A}</a:tableStyleId>
              </a:tblPr>
              <a:tblGrid>
                <a:gridCol w="2350121">
                  <a:extLst>
                    <a:ext uri="{9D8B030D-6E8A-4147-A177-3AD203B41FA5}">
                      <a16:colId xmlns:a16="http://schemas.microsoft.com/office/drawing/2014/main" val="20000"/>
                    </a:ext>
                  </a:extLst>
                </a:gridCol>
                <a:gridCol w="1286971">
                  <a:extLst>
                    <a:ext uri="{9D8B030D-6E8A-4147-A177-3AD203B41FA5}">
                      <a16:colId xmlns:a16="http://schemas.microsoft.com/office/drawing/2014/main" val="20001"/>
                    </a:ext>
                  </a:extLst>
                </a:gridCol>
                <a:gridCol w="1286971">
                  <a:extLst>
                    <a:ext uri="{9D8B030D-6E8A-4147-A177-3AD203B41FA5}">
                      <a16:colId xmlns:a16="http://schemas.microsoft.com/office/drawing/2014/main" val="20002"/>
                    </a:ext>
                  </a:extLst>
                </a:gridCol>
                <a:gridCol w="1286971">
                  <a:extLst>
                    <a:ext uri="{9D8B030D-6E8A-4147-A177-3AD203B41FA5}">
                      <a16:colId xmlns:a16="http://schemas.microsoft.com/office/drawing/2014/main" val="20003"/>
                    </a:ext>
                  </a:extLst>
                </a:gridCol>
                <a:gridCol w="1286971">
                  <a:extLst>
                    <a:ext uri="{9D8B030D-6E8A-4147-A177-3AD203B41FA5}">
                      <a16:colId xmlns:a16="http://schemas.microsoft.com/office/drawing/2014/main" val="20004"/>
                    </a:ext>
                  </a:extLst>
                </a:gridCol>
                <a:gridCol w="1286971">
                  <a:extLst>
                    <a:ext uri="{9D8B030D-6E8A-4147-A177-3AD203B41FA5}">
                      <a16:colId xmlns:a16="http://schemas.microsoft.com/office/drawing/2014/main" val="20005"/>
                    </a:ext>
                  </a:extLst>
                </a:gridCol>
              </a:tblGrid>
              <a:tr h="756084">
                <a:tc>
                  <a:txBody>
                    <a:bodyPr/>
                    <a:lstStyle/>
                    <a:p>
                      <a:pPr algn="ctr"/>
                      <a:r>
                        <a:rPr lang="en-AU" sz="2800" b="1" dirty="0"/>
                        <a:t>Number of same substituted group</a:t>
                      </a:r>
                    </a:p>
                  </a:txBody>
                  <a:tcPr/>
                </a:tc>
                <a:tc>
                  <a:txBody>
                    <a:bodyPr/>
                    <a:lstStyle/>
                    <a:p>
                      <a:pPr algn="ctr"/>
                      <a:r>
                        <a:rPr lang="en-AU" sz="2800" b="1" dirty="0"/>
                        <a:t>2</a:t>
                      </a:r>
                    </a:p>
                  </a:txBody>
                  <a:tcPr/>
                </a:tc>
                <a:tc>
                  <a:txBody>
                    <a:bodyPr/>
                    <a:lstStyle/>
                    <a:p>
                      <a:pPr algn="ctr"/>
                      <a:r>
                        <a:rPr lang="en-AU" sz="2800" b="1" dirty="0"/>
                        <a:t>3</a:t>
                      </a:r>
                    </a:p>
                  </a:txBody>
                  <a:tcPr/>
                </a:tc>
                <a:tc>
                  <a:txBody>
                    <a:bodyPr/>
                    <a:lstStyle/>
                    <a:p>
                      <a:pPr algn="ctr"/>
                      <a:r>
                        <a:rPr lang="en-AU" sz="2800" b="1" dirty="0"/>
                        <a:t>4</a:t>
                      </a:r>
                    </a:p>
                  </a:txBody>
                  <a:tcPr/>
                </a:tc>
                <a:tc>
                  <a:txBody>
                    <a:bodyPr/>
                    <a:lstStyle/>
                    <a:p>
                      <a:pPr algn="ctr"/>
                      <a:r>
                        <a:rPr lang="en-AU" sz="2800" b="1" dirty="0"/>
                        <a:t>5</a:t>
                      </a:r>
                    </a:p>
                  </a:txBody>
                  <a:tcPr/>
                </a:tc>
                <a:tc>
                  <a:txBody>
                    <a:bodyPr/>
                    <a:lstStyle/>
                    <a:p>
                      <a:pPr algn="ctr"/>
                      <a:r>
                        <a:rPr lang="en-AU" sz="2800" b="1" dirty="0"/>
                        <a:t>6</a:t>
                      </a:r>
                    </a:p>
                  </a:txBody>
                  <a:tcPr/>
                </a:tc>
                <a:extLst>
                  <a:ext uri="{0D108BD9-81ED-4DB2-BD59-A6C34878D82A}">
                    <a16:rowId xmlns:a16="http://schemas.microsoft.com/office/drawing/2014/main" val="10000"/>
                  </a:ext>
                </a:extLst>
              </a:tr>
              <a:tr h="756084">
                <a:tc>
                  <a:txBody>
                    <a:bodyPr/>
                    <a:lstStyle/>
                    <a:p>
                      <a:pPr algn="ctr"/>
                      <a:r>
                        <a:rPr lang="en-AU" sz="2800" b="1" dirty="0"/>
                        <a:t>Prefix</a:t>
                      </a:r>
                    </a:p>
                  </a:txBody>
                  <a:tcPr/>
                </a:tc>
                <a:tc>
                  <a:txBody>
                    <a:bodyPr/>
                    <a:lstStyle/>
                    <a:p>
                      <a:pPr algn="ctr"/>
                      <a:r>
                        <a:rPr lang="en-AU" sz="2800" b="1" dirty="0"/>
                        <a:t>di-</a:t>
                      </a:r>
                    </a:p>
                  </a:txBody>
                  <a:tcPr/>
                </a:tc>
                <a:tc>
                  <a:txBody>
                    <a:bodyPr/>
                    <a:lstStyle/>
                    <a:p>
                      <a:pPr algn="ctr"/>
                      <a:r>
                        <a:rPr lang="en-AU" sz="2800" b="1" dirty="0"/>
                        <a:t>tri-</a:t>
                      </a:r>
                    </a:p>
                  </a:txBody>
                  <a:tcPr/>
                </a:tc>
                <a:tc>
                  <a:txBody>
                    <a:bodyPr/>
                    <a:lstStyle/>
                    <a:p>
                      <a:pPr algn="ctr"/>
                      <a:r>
                        <a:rPr lang="en-AU" sz="2800" b="1" dirty="0"/>
                        <a:t>tetra-</a:t>
                      </a:r>
                    </a:p>
                  </a:txBody>
                  <a:tcPr/>
                </a:tc>
                <a:tc>
                  <a:txBody>
                    <a:bodyPr/>
                    <a:lstStyle/>
                    <a:p>
                      <a:pPr algn="ctr"/>
                      <a:r>
                        <a:rPr lang="en-AU" sz="2800" b="1" dirty="0"/>
                        <a:t>penta-</a:t>
                      </a:r>
                    </a:p>
                  </a:txBody>
                  <a:tcPr/>
                </a:tc>
                <a:tc>
                  <a:txBody>
                    <a:bodyPr/>
                    <a:lstStyle/>
                    <a:p>
                      <a:pPr algn="ctr"/>
                      <a:r>
                        <a:rPr lang="en-AU" sz="2800" b="1" dirty="0"/>
                        <a:t>hexa-</a:t>
                      </a:r>
                    </a:p>
                  </a:txBody>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a:off x="2843808" y="5157192"/>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19725" y="5678016"/>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11960" y="5116105"/>
            <a:ext cx="0"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63888" y="5894040"/>
            <a:ext cx="4968552" cy="523220"/>
          </a:xfrm>
          <a:prstGeom prst="rect">
            <a:avLst/>
          </a:prstGeom>
          <a:noFill/>
        </p:spPr>
        <p:txBody>
          <a:bodyPr wrap="square" rtlCol="0">
            <a:spAutoFit/>
          </a:bodyPr>
          <a:lstStyle/>
          <a:p>
            <a:r>
              <a:rPr lang="en-AU" sz="2800" b="1" dirty="0"/>
              <a:t>3,3,6-trimethyloctane</a:t>
            </a:r>
          </a:p>
        </p:txBody>
      </p:sp>
    </p:spTree>
    <p:extLst>
      <p:ext uri="{BB962C8B-B14F-4D97-AF65-F5344CB8AC3E}">
        <p14:creationId xmlns:p14="http://schemas.microsoft.com/office/powerpoint/2010/main" val="42155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arn(inVertical)">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arn(inVertic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arn(inVertical)">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0"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2246</TotalTime>
  <Words>3073</Words>
  <Application>Microsoft Office PowerPoint</Application>
  <PresentationFormat>On-screen Show (4:3)</PresentationFormat>
  <Paragraphs>422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Comic Sans MS</vt:lpstr>
      <vt:lpstr>Courier New</vt:lpstr>
      <vt:lpstr>Georgia</vt:lpstr>
      <vt:lpstr>Trebuchet MS</vt:lpstr>
      <vt:lpstr>Wingdings</vt:lpstr>
      <vt:lpstr>Slipstream</vt:lpstr>
      <vt:lpstr>Organic Chemistry</vt:lpstr>
      <vt:lpstr>PowerPoint Presentation</vt:lpstr>
      <vt:lpstr>PowerPoint Presentation</vt:lpstr>
      <vt:lpstr>PowerPoint Presentation</vt:lpstr>
      <vt:lpstr>Alkanes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Alkane Isomerism</vt:lpstr>
      <vt:lpstr>Cycloalkanes</vt:lpstr>
      <vt:lpstr>PowerPoint Presentation</vt:lpstr>
      <vt:lpstr>PowerPoint Presentation</vt:lpstr>
      <vt:lpstr>Alkenes</vt:lpstr>
      <vt:lpstr>PowerPoint Presentation</vt:lpstr>
      <vt:lpstr>PowerPoint Presentation</vt:lpstr>
      <vt:lpstr>Alkene Isomerism</vt:lpstr>
      <vt:lpstr>PowerPoint Presentation</vt:lpstr>
      <vt:lpstr>Cycloalkenes</vt:lpstr>
      <vt:lpstr>PowerPoint Presentation</vt:lpstr>
      <vt:lpstr>Benzene</vt:lpstr>
      <vt:lpstr>PowerPoint Presentation</vt:lpstr>
      <vt:lpstr>PowerPoint Presentation</vt:lpstr>
      <vt:lpstr>PowerPoint Presentation</vt:lpstr>
      <vt:lpstr>PowerPoint Presentation</vt:lpstr>
      <vt:lpstr>PowerPoint Presentation</vt:lpstr>
      <vt:lpstr>PowerPoint Presentation</vt:lpstr>
      <vt:lpstr>Organic Reactions</vt:lpstr>
      <vt:lpstr>PowerPoint Presentation</vt:lpstr>
      <vt:lpstr>(Markovnikov’s rule).   </vt:lpstr>
      <vt:lpstr>PowerPoint Presentation</vt:lpstr>
      <vt:lpstr>PowerPoint Presentation</vt:lpstr>
      <vt:lpstr>PowerPoint Presentation</vt:lpstr>
      <vt:lpstr>PowerPoint Presentation</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Chemistry</dc:title>
  <dc:creator>Rick Cricelli</dc:creator>
  <cp:lastModifiedBy>Anita English</cp:lastModifiedBy>
  <cp:revision>160</cp:revision>
  <dcterms:created xsi:type="dcterms:W3CDTF">2015-03-17T00:41:31Z</dcterms:created>
  <dcterms:modified xsi:type="dcterms:W3CDTF">2020-03-28T07:46:57Z</dcterms:modified>
</cp:coreProperties>
</file>