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62" r:id="rId3"/>
    <p:sldId id="263" r:id="rId4"/>
    <p:sldId id="261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BEF3A4D-F483-4C5D-A488-D26865D26CBF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3A49-16DF-4F23-99FF-A95D735890B7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70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3A4D-F483-4C5D-A488-D26865D26CBF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3A49-16DF-4F23-99FF-A95D73589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952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3A4D-F483-4C5D-A488-D26865D26CBF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3A49-16DF-4F23-99FF-A95D735890B7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42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3A4D-F483-4C5D-A488-D26865D26CBF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3A49-16DF-4F23-99FF-A95D73589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54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3A4D-F483-4C5D-A488-D26865D26CBF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3A49-16DF-4F23-99FF-A95D735890B7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72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3A4D-F483-4C5D-A488-D26865D26CBF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3A49-16DF-4F23-99FF-A95D73589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12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3A4D-F483-4C5D-A488-D26865D26CBF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3A49-16DF-4F23-99FF-A95D73589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329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3A4D-F483-4C5D-A488-D26865D26CBF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3A49-16DF-4F23-99FF-A95D73589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245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3A4D-F483-4C5D-A488-D26865D26CBF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3A49-16DF-4F23-99FF-A95D73589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169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3A4D-F483-4C5D-A488-D26865D26CBF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3A49-16DF-4F23-99FF-A95D73589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547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3A4D-F483-4C5D-A488-D26865D26CBF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3A49-16DF-4F23-99FF-A95D735890B7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90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BEF3A4D-F483-4C5D-A488-D26865D26CBF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4163A49-16DF-4F23-99FF-A95D735890B7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49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Properties of matter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Topic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847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-342382"/>
            <a:ext cx="9720072" cy="1499616"/>
          </a:xfrm>
        </p:spPr>
        <p:txBody>
          <a:bodyPr/>
          <a:lstStyle/>
          <a:p>
            <a:r>
              <a:rPr lang="en-AU" dirty="0"/>
              <a:t>Methods of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565" y="877824"/>
            <a:ext cx="8183880" cy="585520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3200" dirty="0"/>
              <a:t>Sieving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3200" dirty="0" smtClean="0"/>
              <a:t>Filtration and vacuum filtration</a:t>
            </a:r>
            <a:endParaRPr lang="en-AU" sz="3200" dirty="0"/>
          </a:p>
          <a:p>
            <a:pPr marL="457200" indent="-457200">
              <a:buFont typeface="+mj-lt"/>
              <a:buAutoNum type="arabicPeriod"/>
            </a:pPr>
            <a:r>
              <a:rPr lang="en-AU" sz="3200" dirty="0"/>
              <a:t>Decanting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3200" dirty="0"/>
              <a:t>S</a:t>
            </a:r>
            <a:r>
              <a:rPr lang="en-AU" sz="3200" dirty="0" smtClean="0"/>
              <a:t>eparation </a:t>
            </a:r>
            <a:r>
              <a:rPr lang="en-AU" sz="3200" dirty="0"/>
              <a:t>funnel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3200" dirty="0"/>
              <a:t>Distillation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3200" dirty="0"/>
              <a:t>Fractional distillation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3200" dirty="0"/>
              <a:t>Electrostatic attraction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3200" dirty="0"/>
              <a:t>Magnetic susceptibility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3200" dirty="0" smtClean="0"/>
              <a:t>Evaporation</a:t>
            </a:r>
            <a:endParaRPr lang="en-AU" sz="3200" dirty="0"/>
          </a:p>
          <a:p>
            <a:pPr marL="457200" indent="-457200">
              <a:buFont typeface="+mj-lt"/>
              <a:buAutoNum type="arabicPeriod"/>
            </a:pPr>
            <a:r>
              <a:rPr lang="en-AU" sz="3200" dirty="0"/>
              <a:t>Crystallisation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008296" y="352291"/>
            <a:ext cx="3366839" cy="5743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Find out how each of these methods can be used to separate a mixture. </a:t>
            </a:r>
          </a:p>
          <a:p>
            <a:pPr algn="ctr"/>
            <a:endParaRPr lang="en-AU" sz="2400" dirty="0"/>
          </a:p>
          <a:p>
            <a:pPr algn="ctr"/>
            <a:r>
              <a:rPr lang="en-AU" sz="2400" dirty="0"/>
              <a:t>Give an example of a mixture that could be separated by each method. </a:t>
            </a:r>
            <a:endParaRPr lang="en-AU" sz="2400" dirty="0" smtClean="0"/>
          </a:p>
          <a:p>
            <a:pPr algn="ctr"/>
            <a:endParaRPr lang="en-AU" sz="2400" dirty="0"/>
          </a:p>
          <a:p>
            <a:pPr algn="ctr"/>
            <a:r>
              <a:rPr lang="en-AU" sz="2400" b="1" u="sng" dirty="0" smtClean="0"/>
              <a:t>Physical properties</a:t>
            </a:r>
          </a:p>
          <a:p>
            <a:pPr algn="ctr"/>
            <a:r>
              <a:rPr lang="en-AU" sz="2400" b="1" u="sng" dirty="0" smtClean="0"/>
              <a:t>States</a:t>
            </a:r>
          </a:p>
          <a:p>
            <a:pPr algn="ctr"/>
            <a:endParaRPr lang="en-AU" sz="2400" dirty="0"/>
          </a:p>
          <a:p>
            <a:pPr algn="ctr"/>
            <a:r>
              <a:rPr lang="en-AU" sz="2400" u="sng" dirty="0" err="1" smtClean="0"/>
              <a:t>Lucarelli</a:t>
            </a:r>
            <a:r>
              <a:rPr lang="en-AU" sz="2400" u="sng" dirty="0" smtClean="0"/>
              <a:t> Chapter 3</a:t>
            </a:r>
          </a:p>
          <a:p>
            <a:pPr algn="ctr"/>
            <a:r>
              <a:rPr lang="en-AU" sz="2400" u="sng" dirty="0" smtClean="0"/>
              <a:t>Pearson Chapter 1.3</a:t>
            </a:r>
            <a:endParaRPr lang="en-AU" sz="24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75A1C-6F54-433D-B33B-9ED5016C3A22}"/>
              </a:ext>
            </a:extLst>
          </p:cNvPr>
          <p:cNvSpPr txBox="1"/>
          <p:nvPr/>
        </p:nvSpPr>
        <p:spPr>
          <a:xfrm>
            <a:off x="6941968" y="6144342"/>
            <a:ext cx="4796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If finished: 	Start Set 4 of Lucarelli on page 26</a:t>
            </a:r>
          </a:p>
          <a:p>
            <a:r>
              <a:rPr lang="en-AU" dirty="0"/>
              <a:t>			</a:t>
            </a:r>
            <a:r>
              <a:rPr lang="en-AU" u="sng" dirty="0"/>
              <a:t>STAWA Set 4 Question 4</a:t>
            </a:r>
          </a:p>
        </p:txBody>
      </p:sp>
    </p:spTree>
    <p:extLst>
      <p:ext uri="{BB962C8B-B14F-4D97-AF65-F5344CB8AC3E}">
        <p14:creationId xmlns:p14="http://schemas.microsoft.com/office/powerpoint/2010/main" val="366356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Writing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Use </a:t>
            </a:r>
            <a:r>
              <a:rPr lang="en-AU" sz="2800" u="sng" dirty="0"/>
              <a:t>STAWA Set 4 Q4</a:t>
            </a:r>
            <a:r>
              <a:rPr lang="en-AU" sz="2800" dirty="0"/>
              <a:t> to practice writing methods for separation.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A good method: </a:t>
            </a:r>
          </a:p>
          <a:p>
            <a:pPr lvl="1">
              <a:lnSpc>
                <a:spcPct val="150000"/>
              </a:lnSpc>
            </a:pPr>
            <a:r>
              <a:rPr lang="en-AU" sz="2400" dirty="0"/>
              <a:t>Is a numbered list of instructions, not a description or explanation. </a:t>
            </a:r>
          </a:p>
          <a:p>
            <a:pPr lvl="1">
              <a:lnSpc>
                <a:spcPct val="150000"/>
              </a:lnSpc>
            </a:pPr>
            <a:r>
              <a:rPr lang="en-AU" sz="2400" dirty="0"/>
              <a:t>Makes clear the order in which things happen. </a:t>
            </a:r>
          </a:p>
          <a:p>
            <a:pPr lvl="1">
              <a:lnSpc>
                <a:spcPct val="150000"/>
              </a:lnSpc>
            </a:pPr>
            <a:r>
              <a:rPr lang="en-AU" sz="2400" dirty="0"/>
              <a:t>States what equipment is used at each stage. </a:t>
            </a:r>
          </a:p>
          <a:p>
            <a:pPr lvl="1">
              <a:lnSpc>
                <a:spcPct val="150000"/>
              </a:lnSpc>
            </a:pPr>
            <a:r>
              <a:rPr lang="en-AU" sz="2400" dirty="0"/>
              <a:t>Gives quantities </a:t>
            </a:r>
            <a:r>
              <a:rPr lang="en-AU" sz="2400" i="1" dirty="0"/>
              <a:t>where required</a:t>
            </a:r>
            <a:r>
              <a:rPr lang="en-AU" sz="24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AU" sz="2400" dirty="0"/>
              <a:t>Makes sense to another human! </a:t>
            </a:r>
          </a:p>
        </p:txBody>
      </p:sp>
    </p:spTree>
    <p:extLst>
      <p:ext uri="{BB962C8B-B14F-4D97-AF65-F5344CB8AC3E}">
        <p14:creationId xmlns:p14="http://schemas.microsoft.com/office/powerpoint/2010/main" val="246124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Objectives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70916" lvl="1" indent="-342900">
              <a:buFont typeface="+mj-lt"/>
              <a:buAutoNum type="arabicPeriod"/>
            </a:pPr>
            <a:r>
              <a:rPr lang="en-AU" sz="2800" dirty="0" smtClean="0"/>
              <a:t>Define and identify pure and impure substances.</a:t>
            </a:r>
          </a:p>
          <a:p>
            <a:pPr marL="470916" lvl="1" indent="-342900">
              <a:buFont typeface="+mj-lt"/>
              <a:buAutoNum type="arabicPeriod"/>
            </a:pPr>
            <a:endParaRPr lang="en-AU" sz="2800" dirty="0"/>
          </a:p>
          <a:p>
            <a:pPr marL="470916" lvl="1" indent="-342900">
              <a:buFont typeface="+mj-lt"/>
              <a:buAutoNum type="arabicPeriod"/>
            </a:pPr>
            <a:r>
              <a:rPr lang="en-AU" sz="2800" dirty="0" smtClean="0"/>
              <a:t>Explain the differences in properties of pure and impure substances.</a:t>
            </a:r>
          </a:p>
          <a:p>
            <a:pPr marL="470916" lvl="1" indent="-342900">
              <a:buFont typeface="+mj-lt"/>
              <a:buAutoNum type="arabicPeriod"/>
            </a:pPr>
            <a:endParaRPr lang="en-AU" sz="2800" dirty="0"/>
          </a:p>
          <a:p>
            <a:pPr marL="470916" lvl="1" indent="-342900">
              <a:buFont typeface="+mj-lt"/>
              <a:buAutoNum type="arabicPeriod"/>
            </a:pPr>
            <a:r>
              <a:rPr lang="en-AU" sz="2800" dirty="0" smtClean="0"/>
              <a:t>Write a method to separate a complex mixture of substances.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93162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Key Classifications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80032"/>
            <a:ext cx="10689336" cy="488594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800" dirty="0" smtClean="0"/>
              <a:t>Atom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 dirty="0" smtClean="0"/>
              <a:t>Molecule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 dirty="0" smtClean="0"/>
              <a:t>Molecular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 dirty="0" smtClean="0"/>
              <a:t>Molecular compound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 dirty="0" smtClean="0"/>
              <a:t>Ionic compound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 dirty="0" smtClean="0"/>
              <a:t>Pure/impure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 dirty="0" smtClean="0"/>
              <a:t>Mixture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 dirty="0" smtClean="0"/>
              <a:t>Homogenous/</a:t>
            </a:r>
            <a:r>
              <a:rPr lang="en-AU" sz="2800" dirty="0" err="1" smtClean="0"/>
              <a:t>Heterogenous</a:t>
            </a:r>
            <a:r>
              <a:rPr lang="en-AU" sz="2800" dirty="0" smtClean="0"/>
              <a:t> materials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 dirty="0" smtClean="0"/>
              <a:t>Polymer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860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Properties of Matter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581400" cy="1463040"/>
          </a:xfrm>
        </p:spPr>
        <p:txBody>
          <a:bodyPr>
            <a:normAutofit/>
          </a:bodyPr>
          <a:lstStyle/>
          <a:p>
            <a:r>
              <a:rPr lang="en-AU" sz="2400" b="1" dirty="0" smtClean="0">
                <a:solidFill>
                  <a:schemeClr val="accent2"/>
                </a:solidFill>
              </a:rPr>
              <a:t>Pearson 	</a:t>
            </a:r>
            <a:r>
              <a:rPr lang="en-AU" sz="2400" b="1" dirty="0" err="1" smtClean="0">
                <a:solidFill>
                  <a:schemeClr val="accent2"/>
                </a:solidFill>
              </a:rPr>
              <a:t>Ch</a:t>
            </a:r>
            <a:r>
              <a:rPr lang="en-AU" sz="2400" b="1" dirty="0" smtClean="0">
                <a:solidFill>
                  <a:schemeClr val="accent2"/>
                </a:solidFill>
              </a:rPr>
              <a:t> 1.1-1.3</a:t>
            </a:r>
          </a:p>
          <a:p>
            <a:r>
              <a:rPr lang="en-AU" sz="2400" b="1" dirty="0" err="1" smtClean="0">
                <a:solidFill>
                  <a:schemeClr val="accent2"/>
                </a:solidFill>
              </a:rPr>
              <a:t>Lucarelli</a:t>
            </a:r>
            <a:r>
              <a:rPr lang="en-AU" sz="2400" b="1" dirty="0" smtClean="0">
                <a:solidFill>
                  <a:schemeClr val="accent2"/>
                </a:solidFill>
              </a:rPr>
              <a:t>	</a:t>
            </a:r>
            <a:r>
              <a:rPr lang="en-AU" sz="2400" b="1" dirty="0" err="1" smtClean="0">
                <a:solidFill>
                  <a:schemeClr val="accent2"/>
                </a:solidFill>
              </a:rPr>
              <a:t>Ch</a:t>
            </a:r>
            <a:r>
              <a:rPr lang="en-AU" sz="2400" b="1" dirty="0" smtClean="0">
                <a:solidFill>
                  <a:schemeClr val="accent2"/>
                </a:solidFill>
              </a:rPr>
              <a:t> 3</a:t>
            </a:r>
            <a:endParaRPr lang="en-AU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24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Homogeneous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Have uniform composition throughout</a:t>
            </a:r>
          </a:p>
          <a:p>
            <a:endParaRPr lang="en-AU" sz="3200" dirty="0"/>
          </a:p>
          <a:p>
            <a:r>
              <a:rPr lang="en-AU" sz="3200" dirty="0"/>
              <a:t>Includes all </a:t>
            </a:r>
            <a:r>
              <a:rPr lang="en-AU" sz="3200" b="1" dirty="0"/>
              <a:t>pure</a:t>
            </a:r>
            <a:r>
              <a:rPr lang="en-AU" sz="3200" dirty="0"/>
              <a:t> substances (elements and compounds) and some mixtures</a:t>
            </a:r>
          </a:p>
          <a:p>
            <a:endParaRPr lang="en-AU" sz="3200" dirty="0"/>
          </a:p>
          <a:p>
            <a:r>
              <a:rPr lang="en-AU" sz="3200" dirty="0"/>
              <a:t>The only kind of mixture that is homogeneous is a solution, </a:t>
            </a:r>
            <a:r>
              <a:rPr lang="en-AU" sz="3200" dirty="0" err="1"/>
              <a:t>eg</a:t>
            </a:r>
            <a:r>
              <a:rPr lang="en-AU" sz="3200" dirty="0"/>
              <a:t>: salt water</a:t>
            </a:r>
          </a:p>
        </p:txBody>
      </p:sp>
    </p:spTree>
    <p:extLst>
      <p:ext uri="{BB962C8B-B14F-4D97-AF65-F5344CB8AC3E}">
        <p14:creationId xmlns:p14="http://schemas.microsoft.com/office/powerpoint/2010/main" val="10012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Heterogeneous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Heterogeneous materials are non-uniform – you can see differences from one section to another</a:t>
            </a:r>
          </a:p>
          <a:p>
            <a:endParaRPr lang="en-AU" dirty="0"/>
          </a:p>
          <a:p>
            <a:r>
              <a:rPr lang="en-AU" dirty="0"/>
              <a:t>The constituents are physically separated, </a:t>
            </a:r>
            <a:r>
              <a:rPr lang="en-AU" dirty="0" err="1"/>
              <a:t>eg</a:t>
            </a:r>
            <a:r>
              <a:rPr lang="en-AU" dirty="0"/>
              <a:t>: in a different phase</a:t>
            </a:r>
          </a:p>
          <a:p>
            <a:endParaRPr lang="en-AU" dirty="0"/>
          </a:p>
          <a:p>
            <a:r>
              <a:rPr lang="en-AU" dirty="0"/>
              <a:t>Examples include: </a:t>
            </a:r>
          </a:p>
          <a:p>
            <a:pPr lvl="1"/>
            <a:r>
              <a:rPr lang="en-AU" dirty="0"/>
              <a:t>Granite (mixture of different mineral grains)</a:t>
            </a:r>
          </a:p>
          <a:p>
            <a:pPr lvl="1"/>
            <a:r>
              <a:rPr lang="en-AU" dirty="0"/>
              <a:t>Milk (fat globules suspended in water)</a:t>
            </a:r>
          </a:p>
          <a:p>
            <a:pPr lvl="1"/>
            <a:r>
              <a:rPr lang="en-AU" dirty="0"/>
              <a:t>Toothpaste (solid particles suspended in liquid)</a:t>
            </a:r>
          </a:p>
          <a:p>
            <a:pPr lvl="1"/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16" y="3168190"/>
            <a:ext cx="2569464" cy="314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2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Pure substances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800" b="1" dirty="0">
                <a:solidFill>
                  <a:srgbClr val="0070C0"/>
                </a:solidFill>
              </a:rPr>
              <a:t>Have a fixed or constant composition</a:t>
            </a:r>
          </a:p>
          <a:p>
            <a:r>
              <a:rPr lang="en-AU" sz="2800" dirty="0"/>
              <a:t>Cannot be separated by physical means</a:t>
            </a:r>
          </a:p>
          <a:p>
            <a:r>
              <a:rPr lang="en-AU" sz="2800" dirty="0"/>
              <a:t>Have well defined physical properties, </a:t>
            </a:r>
            <a:r>
              <a:rPr lang="en-AU" sz="2800" dirty="0" err="1"/>
              <a:t>eg</a:t>
            </a:r>
            <a:r>
              <a:rPr lang="en-AU" sz="2800" dirty="0"/>
              <a:t>: </a:t>
            </a:r>
          </a:p>
          <a:p>
            <a:pPr lvl="1"/>
            <a:r>
              <a:rPr lang="en-AU" sz="2400" dirty="0"/>
              <a:t>melting point</a:t>
            </a:r>
          </a:p>
          <a:p>
            <a:pPr lvl="1"/>
            <a:r>
              <a:rPr lang="en-AU" sz="2400" dirty="0"/>
              <a:t>boiling point</a:t>
            </a:r>
          </a:p>
          <a:p>
            <a:pPr lvl="1"/>
            <a:r>
              <a:rPr lang="en-AU" sz="2400" dirty="0"/>
              <a:t>hardness</a:t>
            </a:r>
          </a:p>
          <a:p>
            <a:pPr lvl="1"/>
            <a:r>
              <a:rPr lang="en-AU" sz="2400" dirty="0"/>
              <a:t>density</a:t>
            </a:r>
          </a:p>
          <a:p>
            <a:pPr lvl="1"/>
            <a:r>
              <a:rPr lang="en-AU" sz="2400" dirty="0"/>
              <a:t>colour</a:t>
            </a:r>
          </a:p>
          <a:p>
            <a:r>
              <a:rPr lang="en-AU" sz="2800" dirty="0"/>
              <a:t>Have constant chemical 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916" y="883920"/>
            <a:ext cx="3048000" cy="2401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0" t="4363" b="1"/>
          <a:stretch/>
        </p:blipFill>
        <p:spPr>
          <a:xfrm>
            <a:off x="8566537" y="3666744"/>
            <a:ext cx="2278761" cy="18036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05670" y="55844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  <a:r>
              <a:rPr lang="en-AU" dirty="0" smtClean="0"/>
              <a:t>opper (II) </a:t>
            </a:r>
            <a:r>
              <a:rPr lang="en-AU" dirty="0" err="1" smtClean="0"/>
              <a:t>sulfate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70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Mixtures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652760" cy="4023360"/>
          </a:xfrm>
        </p:spPr>
        <p:txBody>
          <a:bodyPr>
            <a:normAutofit lnSpcReduction="10000"/>
          </a:bodyPr>
          <a:lstStyle/>
          <a:p>
            <a:r>
              <a:rPr lang="en-AU" sz="3200" dirty="0"/>
              <a:t>Contain two or more different substances, in proportions that can vary</a:t>
            </a:r>
          </a:p>
          <a:p>
            <a:endParaRPr lang="en-AU" sz="3200" dirty="0"/>
          </a:p>
          <a:p>
            <a:r>
              <a:rPr lang="en-AU" sz="3200" dirty="0"/>
              <a:t>Properties vary with composition, depend on the identity and amounts of constituents</a:t>
            </a:r>
          </a:p>
          <a:p>
            <a:endParaRPr lang="en-AU" sz="3200" dirty="0"/>
          </a:p>
          <a:p>
            <a:r>
              <a:rPr lang="en-AU" sz="3200" dirty="0"/>
              <a:t>Properties of individual constituents can be used to separate the mixture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36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Separating Mixtures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925055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AU" sz="2800" dirty="0"/>
              <a:t>Mixtures can be separated by any means that makes use of the different </a:t>
            </a:r>
            <a:r>
              <a:rPr lang="en-AU" sz="2800" b="1" dirty="0"/>
              <a:t>physical </a:t>
            </a:r>
            <a:r>
              <a:rPr lang="en-AU" sz="2800" b="1" dirty="0" smtClean="0"/>
              <a:t>properties (and states) </a:t>
            </a:r>
            <a:r>
              <a:rPr lang="en-AU" sz="2800" dirty="0"/>
              <a:t>of its constituents.</a:t>
            </a:r>
            <a:br>
              <a:rPr lang="en-AU" sz="2800" dirty="0"/>
            </a:br>
            <a:endParaRPr lang="en-AU" sz="2800" dirty="0"/>
          </a:p>
          <a:p>
            <a:pPr>
              <a:lnSpc>
                <a:spcPct val="150000"/>
              </a:lnSpc>
            </a:pPr>
            <a:r>
              <a:rPr lang="en-AU" sz="2800" dirty="0"/>
              <a:t>The properties of the components of a mixture determine the best separation method.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r="12026"/>
          <a:stretch/>
        </p:blipFill>
        <p:spPr>
          <a:xfrm>
            <a:off x="8394191" y="1033272"/>
            <a:ext cx="2350009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9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592</TotalTime>
  <Words>365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Tw Cen MT</vt:lpstr>
      <vt:lpstr>Tw Cen MT Condensed</vt:lpstr>
      <vt:lpstr>Wingdings 3</vt:lpstr>
      <vt:lpstr>Integral</vt:lpstr>
      <vt:lpstr>Properties of matter</vt:lpstr>
      <vt:lpstr>Objectives</vt:lpstr>
      <vt:lpstr>Key Classifications</vt:lpstr>
      <vt:lpstr>Properties of Matter</vt:lpstr>
      <vt:lpstr>Homogeneous materials</vt:lpstr>
      <vt:lpstr>Heterogeneous materials</vt:lpstr>
      <vt:lpstr>Pure substances</vt:lpstr>
      <vt:lpstr>Mixtures</vt:lpstr>
      <vt:lpstr>Separating Mixtures</vt:lpstr>
      <vt:lpstr>Methods of separation</vt:lpstr>
      <vt:lpstr>Writing Methods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Yr 11 ATAR Chemistry</dc:title>
  <dc:creator>REID Brodie [Perth Modern School]</dc:creator>
  <cp:lastModifiedBy>REID Brodie [Perth Modern School]</cp:lastModifiedBy>
  <cp:revision>38</cp:revision>
  <dcterms:created xsi:type="dcterms:W3CDTF">2019-02-03T23:20:59Z</dcterms:created>
  <dcterms:modified xsi:type="dcterms:W3CDTF">2020-02-14T04:25:42Z</dcterms:modified>
</cp:coreProperties>
</file>