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704" r:id="rId2"/>
  </p:sldMasterIdLst>
  <p:notesMasterIdLst>
    <p:notesMasterId r:id="rId29"/>
  </p:notesMasterIdLst>
  <p:sldIdLst>
    <p:sldId id="292" r:id="rId3"/>
    <p:sldId id="293" r:id="rId4"/>
    <p:sldId id="294" r:id="rId5"/>
    <p:sldId id="295" r:id="rId6"/>
    <p:sldId id="296" r:id="rId7"/>
    <p:sldId id="297" r:id="rId8"/>
    <p:sldId id="271" r:id="rId9"/>
    <p:sldId id="256" r:id="rId10"/>
    <p:sldId id="261" r:id="rId11"/>
    <p:sldId id="269" r:id="rId12"/>
    <p:sldId id="263" r:id="rId13"/>
    <p:sldId id="264" r:id="rId14"/>
    <p:sldId id="274" r:id="rId15"/>
    <p:sldId id="265" r:id="rId16"/>
    <p:sldId id="266" r:id="rId17"/>
    <p:sldId id="267" r:id="rId18"/>
    <p:sldId id="270" r:id="rId19"/>
    <p:sldId id="299" r:id="rId20"/>
    <p:sldId id="300" r:id="rId21"/>
    <p:sldId id="286" r:id="rId22"/>
    <p:sldId id="306" r:id="rId23"/>
    <p:sldId id="307" r:id="rId24"/>
    <p:sldId id="289" r:id="rId25"/>
    <p:sldId id="288" r:id="rId26"/>
    <p:sldId id="290" r:id="rId27"/>
    <p:sldId id="30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84045" autoAdjust="0"/>
  </p:normalViewPr>
  <p:slideViewPr>
    <p:cSldViewPr>
      <p:cViewPr varScale="1">
        <p:scale>
          <a:sx n="93" d="100"/>
          <a:sy n="93" d="100"/>
        </p:scale>
        <p:origin x="166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50BDE-5D67-4203-B5B0-B2381D9022F2}" type="datetimeFigureOut">
              <a:rPr lang="en-AU" smtClean="0"/>
              <a:t>27/02/2020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9215C-C495-40FB-9631-D3506B63C6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0071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6E2B27-872E-4771-8698-759FC96446F5}" type="slidenum">
              <a:rPr kumimoji="0" lang="en-GB" altLang="en-US" sz="1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603" name="Rectangle 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t>Boardworks GCSE Additional Science: Chemistry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t>Atomic Structure</a:t>
            </a:r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75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6E4C89-FF20-4AF5-A209-F2BAE3F75C25}" type="slidenum">
              <a:rPr kumimoji="0" lang="en-GB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Boardworks AS Chemistry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Atomic Structure</a:t>
            </a:r>
          </a:p>
        </p:txBody>
      </p:sp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GB" altLang="en-US" b="1"/>
              <a:t>Teacher notes</a:t>
            </a:r>
          </a:p>
          <a:p>
            <a:r>
              <a:rPr lang="en-GB" altLang="en-US"/>
              <a:t>Protons and neutrons are collectively called nucleons.</a:t>
            </a:r>
          </a:p>
          <a:p>
            <a:endParaRPr lang="en-GB" altLang="en-US"/>
          </a:p>
          <a:p>
            <a:r>
              <a:rPr lang="en-GB" altLang="en-US"/>
              <a:t>See the Boardworks ‘</a:t>
            </a:r>
            <a:r>
              <a:rPr lang="en-GB" altLang="en-US" b="1"/>
              <a:t>GCSE Additional Science: Physics: Radioactive Decay</a:t>
            </a:r>
            <a:r>
              <a:rPr lang="en-GB" altLang="en-US"/>
              <a:t>’ presentation for more information about the history of the discovery of atomic structure, including the work of Dalton, Thomson, Geiger, Marsden and Rutherford.</a:t>
            </a:r>
          </a:p>
        </p:txBody>
      </p:sp>
    </p:spTree>
    <p:extLst>
      <p:ext uri="{BB962C8B-B14F-4D97-AF65-F5344CB8AC3E}">
        <p14:creationId xmlns:p14="http://schemas.microsoft.com/office/powerpoint/2010/main" val="4177903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BBD59-0F29-4220-873D-CA8D8D3674D6}" type="slidenum">
              <a:rPr kumimoji="0" lang="en-GB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Boardworks AS Chemistry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Atomic Structure</a:t>
            </a:r>
          </a:p>
        </p:txBody>
      </p:sp>
      <p:sp>
        <p:nvSpPr>
          <p:cNvPr id="96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GB" altLang="en-US" b="1" dirty="0"/>
              <a:t>Teacher notes</a:t>
            </a:r>
            <a:br>
              <a:rPr lang="en-GB" altLang="en-US" b="1" dirty="0"/>
            </a:br>
            <a:r>
              <a:rPr lang="en-GB" altLang="en-US" dirty="0"/>
              <a:t>It would be worth pointing out to students that ‘mass number’ and ‘relative atomic mass’ are not the same. Mass number (</a:t>
            </a:r>
            <a:r>
              <a:rPr lang="en-GB" altLang="en-US" i="1" dirty="0"/>
              <a:t>A</a:t>
            </a:r>
            <a:r>
              <a:rPr lang="en-GB" altLang="en-US" dirty="0"/>
              <a:t>) is the number of protons plus the number of neutrons and so is only even an integer. Relative atomic mass (</a:t>
            </a:r>
            <a:r>
              <a:rPr lang="en-GB" altLang="en-US" i="1" dirty="0" err="1"/>
              <a:t>A</a:t>
            </a:r>
            <a:r>
              <a:rPr lang="en-GB" altLang="en-US" baseline="-25000" dirty="0" err="1"/>
              <a:t>r</a:t>
            </a:r>
            <a:r>
              <a:rPr lang="en-GB" altLang="en-US" dirty="0"/>
              <a:t>) is the mass of an atom relative to 1/12</a:t>
            </a:r>
            <a:r>
              <a:rPr lang="en-GB" altLang="en-US" baseline="30000" dirty="0"/>
              <a:t>th</a:t>
            </a:r>
            <a:r>
              <a:rPr lang="en-GB" altLang="en-US" dirty="0"/>
              <a:t> the mass of one atom of carbon–12 and can be expressed to varying numbers of decimal place.</a:t>
            </a:r>
          </a:p>
          <a:p>
            <a:endParaRPr lang="en-GB" altLang="en-US" dirty="0"/>
          </a:p>
          <a:p>
            <a:r>
              <a:rPr lang="en-GB" altLang="en-US" dirty="0"/>
              <a:t>A = Z + neutrons</a:t>
            </a:r>
          </a:p>
        </p:txBody>
      </p:sp>
    </p:spTree>
    <p:extLst>
      <p:ext uri="{BB962C8B-B14F-4D97-AF65-F5344CB8AC3E}">
        <p14:creationId xmlns:p14="http://schemas.microsoft.com/office/powerpoint/2010/main" val="1906564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BBD59-0F29-4220-873D-CA8D8D3674D6}" type="slidenum">
              <a:rPr kumimoji="0" lang="en-GB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Boardworks AS Chemistry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Atomic Structure</a:t>
            </a:r>
          </a:p>
        </p:txBody>
      </p:sp>
      <p:sp>
        <p:nvSpPr>
          <p:cNvPr id="96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GB" altLang="en-US" b="1" dirty="0"/>
              <a:t>Teacher notes</a:t>
            </a:r>
            <a:br>
              <a:rPr lang="en-GB" altLang="en-US" b="1" dirty="0"/>
            </a:br>
            <a:r>
              <a:rPr lang="en-GB" altLang="en-US" dirty="0"/>
              <a:t>It would be worth pointing out to students that ‘mass number’ and ‘relative atomic mass’ are not the same. Mass number (</a:t>
            </a:r>
            <a:r>
              <a:rPr lang="en-GB" altLang="en-US" i="1" dirty="0"/>
              <a:t>A</a:t>
            </a:r>
            <a:r>
              <a:rPr lang="en-GB" altLang="en-US" dirty="0"/>
              <a:t>) is the number of protons plus the number of neutrons and so is only even an integer. Relative atomic mass (</a:t>
            </a:r>
            <a:r>
              <a:rPr lang="en-GB" altLang="en-US" i="1" dirty="0" err="1"/>
              <a:t>A</a:t>
            </a:r>
            <a:r>
              <a:rPr lang="en-GB" altLang="en-US" baseline="-25000" dirty="0" err="1"/>
              <a:t>r</a:t>
            </a:r>
            <a:r>
              <a:rPr lang="en-GB" altLang="en-US" dirty="0"/>
              <a:t>) is the mass of an atom relative to 1/12</a:t>
            </a:r>
            <a:r>
              <a:rPr lang="en-GB" altLang="en-US" baseline="30000" dirty="0"/>
              <a:t>th</a:t>
            </a:r>
            <a:r>
              <a:rPr lang="en-GB" altLang="en-US" dirty="0"/>
              <a:t> the mass of one atom of carbon–12 and can be expressed to varying numbers of decimal place.</a:t>
            </a:r>
          </a:p>
          <a:p>
            <a:endParaRPr lang="en-GB" altLang="en-US" dirty="0"/>
          </a:p>
          <a:p>
            <a:r>
              <a:rPr lang="en-GB" altLang="en-US" dirty="0"/>
              <a:t>A = Z + neutrons</a:t>
            </a:r>
          </a:p>
        </p:txBody>
      </p:sp>
    </p:spTree>
    <p:extLst>
      <p:ext uri="{BB962C8B-B14F-4D97-AF65-F5344CB8AC3E}">
        <p14:creationId xmlns:p14="http://schemas.microsoft.com/office/powerpoint/2010/main" val="615033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6E4FD3-FE9E-4014-8996-82F4720FCAC5}" type="slidenum">
              <a:rPr kumimoji="0" lang="en-GB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Boardworks AS Chemistry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Atomic Structure</a:t>
            </a:r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GB" altLang="en-US" dirty="0" err="1"/>
              <a:t>A</a:t>
            </a:r>
            <a:r>
              <a:rPr lang="en-GB" altLang="en-US" baseline="-25000" dirty="0" err="1"/>
              <a:t>r</a:t>
            </a:r>
            <a:r>
              <a:rPr lang="en-GB" altLang="en-US" dirty="0"/>
              <a:t> = (abundance x atomic mass) + (abundance x atomic mass) / 100</a:t>
            </a:r>
          </a:p>
          <a:p>
            <a:endParaRPr lang="en-GB" altLang="en-US" dirty="0"/>
          </a:p>
          <a:p>
            <a:r>
              <a:rPr lang="en-GB" altLang="en-US" dirty="0"/>
              <a:t>A = (99 x 12) + (1 x 13) / 100 = 12.01</a:t>
            </a:r>
          </a:p>
        </p:txBody>
      </p:sp>
    </p:spTree>
    <p:extLst>
      <p:ext uri="{BB962C8B-B14F-4D97-AF65-F5344CB8AC3E}">
        <p14:creationId xmlns:p14="http://schemas.microsoft.com/office/powerpoint/2010/main" val="2112037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F9BEA3-F223-429F-B250-6F11E62556C9}" type="slidenum">
              <a:rPr kumimoji="0" lang="en-GB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Boardworks AS Chemistry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Atomic Structure</a:t>
            </a:r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GB" altLang="en-US" dirty="0"/>
              <a:t>= 35.5</a:t>
            </a:r>
          </a:p>
        </p:txBody>
      </p:sp>
    </p:spTree>
    <p:extLst>
      <p:ext uri="{BB962C8B-B14F-4D97-AF65-F5344CB8AC3E}">
        <p14:creationId xmlns:p14="http://schemas.microsoft.com/office/powerpoint/2010/main" val="2515408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66845-6134-4F2D-B0C2-9E289621EEC2}" type="slidenum">
              <a:rPr kumimoji="0" lang="en-GB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Boardworks AS Chemistry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Atomic Structure</a:t>
            </a:r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88033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6E4FD3-FE9E-4014-8996-82F4720FCAC5}" type="slidenum">
              <a:rPr kumimoji="0" lang="en-GB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Boardworks AS Chemistry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Atomic Structure</a:t>
            </a:r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GB" altLang="en-US" dirty="0" err="1"/>
              <a:t>A</a:t>
            </a:r>
            <a:r>
              <a:rPr lang="en-GB" altLang="en-US" baseline="-25000" dirty="0" err="1"/>
              <a:t>r</a:t>
            </a:r>
            <a:r>
              <a:rPr lang="en-GB" altLang="en-US" dirty="0"/>
              <a:t> = (abundance x atomic mass) + (abundance x atomic mass) / 100</a:t>
            </a:r>
          </a:p>
          <a:p>
            <a:endParaRPr lang="en-GB" altLang="en-US" dirty="0"/>
          </a:p>
          <a:p>
            <a:r>
              <a:rPr lang="en-GB" altLang="en-US" dirty="0"/>
              <a:t>A = (99 x 12) + (1 x 13) / 100 = 12.01</a:t>
            </a:r>
          </a:p>
        </p:txBody>
      </p:sp>
    </p:spTree>
    <p:extLst>
      <p:ext uri="{BB962C8B-B14F-4D97-AF65-F5344CB8AC3E}">
        <p14:creationId xmlns:p14="http://schemas.microsoft.com/office/powerpoint/2010/main" val="3890418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F9BEA3-F223-429F-B250-6F11E62556C9}" type="slidenum">
              <a:rPr kumimoji="0" lang="en-GB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Boardworks AS Chemistry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Atomic Structure</a:t>
            </a:r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GB" altLang="en-US" dirty="0"/>
              <a:t>= 35.5</a:t>
            </a:r>
          </a:p>
        </p:txBody>
      </p:sp>
    </p:spTree>
    <p:extLst>
      <p:ext uri="{BB962C8B-B14F-4D97-AF65-F5344CB8AC3E}">
        <p14:creationId xmlns:p14="http://schemas.microsoft.com/office/powerpoint/2010/main" val="410211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CA1_title_slide_pics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765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445250" y="66548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10066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rgbClr val="010066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rgbClr val="010066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rgbClr val="010066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rgbClr val="010066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GB" sz="1000" b="0">
                <a:solidFill>
                  <a:srgbClr val="5B0091"/>
                </a:solidFill>
                <a:cs typeface="Arial" charset="0"/>
              </a:rPr>
              <a:t>© Boardworks Ltd 2007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96938" y="6654800"/>
            <a:ext cx="6556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5F3560C1-44E1-4C5C-B350-5A5E4F77966E}" type="slidenum">
              <a:rPr lang="en-GB" altLang="en-US" sz="1000" b="0">
                <a:solidFill>
                  <a:srgbClr val="5B0091"/>
                </a:solidFill>
                <a:cs typeface="Arial" panose="020B0604020202020204" pitchFamily="34" charset="0"/>
              </a:rPr>
              <a:pPr eaLnBrk="1" hangingPunct="1">
                <a:spcBef>
                  <a:spcPct val="50000"/>
                </a:spcBef>
              </a:pPr>
              <a:t>‹#›</a:t>
            </a:fld>
            <a:r>
              <a:rPr lang="en-GB" altLang="en-US" sz="1000" b="0">
                <a:solidFill>
                  <a:srgbClr val="5B0091"/>
                </a:solidFill>
                <a:cs typeface="Arial" panose="020B0604020202020204" pitchFamily="34" charset="0"/>
              </a:rPr>
              <a:t> of 47</a:t>
            </a:r>
          </a:p>
        </p:txBody>
      </p:sp>
      <p:pic>
        <p:nvPicPr>
          <p:cNvPr id="5" name="Picture 5" descr="forward_arrow_colour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088" y="6167438"/>
            <a:ext cx="63023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75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99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975"/>
            <a:ext cx="2057400" cy="6072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975"/>
            <a:ext cx="6019800" cy="60721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030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3" y="53975"/>
            <a:ext cx="6516687" cy="549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28073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9AD-5D59-46D7-8B42-32805A9B8CB0}" type="datetimeFigureOut">
              <a:rPr lang="en-AU" smtClean="0"/>
              <a:t>27/02/2020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25D7-42C2-461C-8CF0-223A98BD7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2019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9AD-5D59-46D7-8B42-32805A9B8CB0}" type="datetimeFigureOut">
              <a:rPr lang="en-AU" smtClean="0"/>
              <a:t>27/02/2020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25D7-42C2-461C-8CF0-223A98BD7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93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9AD-5D59-46D7-8B42-32805A9B8CB0}" type="datetimeFigureOut">
              <a:rPr lang="en-AU" smtClean="0"/>
              <a:t>27/02/2020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25D7-42C2-461C-8CF0-223A98BD7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1713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9AD-5D59-46D7-8B42-32805A9B8CB0}" type="datetimeFigureOut">
              <a:rPr lang="en-AU" smtClean="0"/>
              <a:t>27/02/2020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25D7-42C2-461C-8CF0-223A98BD7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1976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9AD-5D59-46D7-8B42-32805A9B8CB0}" type="datetimeFigureOut">
              <a:rPr lang="en-AU" smtClean="0"/>
              <a:t>27/02/2020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25D7-42C2-461C-8CF0-223A98BD7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5354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9AD-5D59-46D7-8B42-32805A9B8CB0}" type="datetimeFigureOut">
              <a:rPr lang="en-AU" smtClean="0"/>
              <a:t>27/02/2020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25D7-42C2-461C-8CF0-223A98BD7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1999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9AD-5D59-46D7-8B42-32805A9B8CB0}" type="datetimeFigureOut">
              <a:rPr lang="en-AU" smtClean="0"/>
              <a:t>27/02/2020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25D7-42C2-461C-8CF0-223A98BD7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92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843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9AD-5D59-46D7-8B42-32805A9B8CB0}" type="datetimeFigureOut">
              <a:rPr lang="en-AU" smtClean="0"/>
              <a:t>27/02/2020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25D7-42C2-461C-8CF0-223A98BD7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4529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9AD-5D59-46D7-8B42-32805A9B8CB0}" type="datetimeFigureOut">
              <a:rPr lang="en-AU" smtClean="0"/>
              <a:t>27/02/2020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25D7-42C2-461C-8CF0-223A98BD7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58831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9AD-5D59-46D7-8B42-32805A9B8CB0}" type="datetimeFigureOut">
              <a:rPr lang="en-AU" smtClean="0"/>
              <a:t>27/02/2020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25D7-42C2-461C-8CF0-223A98BD7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0661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9AD-5D59-46D7-8B42-32805A9B8CB0}" type="datetimeFigureOut">
              <a:rPr lang="en-AU" smtClean="0"/>
              <a:t>27/02/2020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25D7-42C2-461C-8CF0-223A98BD7F2C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9711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9AD-5D59-46D7-8B42-32805A9B8CB0}" type="datetimeFigureOut">
              <a:rPr lang="en-AU" smtClean="0"/>
              <a:t>27/02/2020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25D7-42C2-461C-8CF0-223A98BD7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7109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9AD-5D59-46D7-8B42-32805A9B8CB0}" type="datetimeFigureOut">
              <a:rPr lang="en-AU" smtClean="0"/>
              <a:t>27/02/2020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25D7-42C2-461C-8CF0-223A98BD7F2C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11139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9AD-5D59-46D7-8B42-32805A9B8CB0}" type="datetimeFigureOut">
              <a:rPr lang="en-AU" smtClean="0"/>
              <a:t>27/02/2020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25D7-42C2-461C-8CF0-223A98BD7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450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9AD-5D59-46D7-8B42-32805A9B8CB0}" type="datetimeFigureOut">
              <a:rPr lang="en-AU" smtClean="0"/>
              <a:t>27/02/2020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25D7-42C2-461C-8CF0-223A98BD7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19028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9AD-5D59-46D7-8B42-32805A9B8CB0}" type="datetimeFigureOut">
              <a:rPr lang="en-AU" smtClean="0"/>
              <a:t>27/02/2020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25D7-42C2-461C-8CF0-223A98BD7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6709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22250" y="53975"/>
            <a:ext cx="8293100" cy="6122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50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308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35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23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74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842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563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866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lide_backgroun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53975"/>
            <a:ext cx="65166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445250" y="66548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10066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rgbClr val="010066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rgbClr val="010066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rgbClr val="010066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rgbClr val="010066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GB" sz="1000" b="0">
                <a:solidFill>
                  <a:srgbClr val="5B0091"/>
                </a:solidFill>
                <a:cs typeface="Arial" charset="0"/>
              </a:rPr>
              <a:t>© Boardworks Ltd 2007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895350" y="6654800"/>
            <a:ext cx="6556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72F458F7-18CA-46CD-A87F-03A263DCEEAB}" type="slidenum">
              <a:rPr lang="en-GB" altLang="en-US" sz="1000" b="0">
                <a:solidFill>
                  <a:srgbClr val="5B0091"/>
                </a:solidFill>
                <a:cs typeface="Arial" panose="020B0604020202020204" pitchFamily="34" charset="0"/>
              </a:rPr>
              <a:pPr eaLnBrk="1" hangingPunct="1">
                <a:spcBef>
                  <a:spcPct val="50000"/>
                </a:spcBef>
              </a:pPr>
              <a:t>‹#›</a:t>
            </a:fld>
            <a:r>
              <a:rPr lang="en-GB" altLang="en-US" sz="1000" b="0">
                <a:solidFill>
                  <a:srgbClr val="5B0091"/>
                </a:solidFill>
                <a:cs typeface="Arial" panose="020B0604020202020204" pitchFamily="34" charset="0"/>
              </a:rPr>
              <a:t> of 47</a:t>
            </a:r>
          </a:p>
        </p:txBody>
      </p:sp>
      <p:pic>
        <p:nvPicPr>
          <p:cNvPr id="5126" name="Picture 6" descr="back_arrow_tra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167438"/>
            <a:ext cx="63023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 descr="forward_arrow_grey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088" y="6167438"/>
            <a:ext cx="63023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8" name="Group 11"/>
          <p:cNvGrpSpPr>
            <a:grpSpLocks/>
          </p:cNvGrpSpPr>
          <p:nvPr userDrawn="1"/>
        </p:nvGrpSpPr>
        <p:grpSpPr bwMode="auto">
          <a:xfrm>
            <a:off x="222250" y="146050"/>
            <a:ext cx="360363" cy="360363"/>
            <a:chOff x="1213" y="829"/>
            <a:chExt cx="227" cy="227"/>
          </a:xfrm>
        </p:grpSpPr>
        <p:sp>
          <p:nvSpPr>
            <p:cNvPr id="5129" name="Oval 8"/>
            <p:cNvSpPr>
              <a:spLocks noChangeArrowheads="1"/>
            </p:cNvSpPr>
            <p:nvPr userDrawn="1"/>
          </p:nvSpPr>
          <p:spPr bwMode="auto">
            <a:xfrm>
              <a:off x="1213" y="829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00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/>
            </a:p>
          </p:txBody>
        </p:sp>
        <p:pic>
          <p:nvPicPr>
            <p:cNvPr id="5130" name="Picture 10" descr="CA1_small circle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" y="841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719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7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www.youtube.com/watch?v=VLiirA5ooS0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www.youtube.com/watch?v=VLiirA5ooS0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hyperlink" Target="http://images.google.co.uk/imgres?imgurl=http://www.clipartguide.com/_small/0060-0503-0915-5707.jpg&amp;imgrefurl=http://www.clipartguide.com/_pages/0060-0503-0915-5707.html&amp;h=298&amp;w=300&amp;sz=40&amp;hl=en&amp;start=2&amp;tbnid=J6gv20AG-lOxJM:&amp;tbnh=115&amp;tbnw=116&amp;prev=/images?q%3Datoms%26svnum%3D10%26hl%3Den%26lr%3D" TargetMode="Externa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650" t="25520" r="30650" b="26961"/>
          <a:stretch/>
        </p:blipFill>
        <p:spPr>
          <a:xfrm>
            <a:off x="70992" y="1124744"/>
            <a:ext cx="9073008" cy="475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0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746" name="Picture 2" descr="oxygen_at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75" y="1704975"/>
            <a:ext cx="390525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557213" y="53975"/>
            <a:ext cx="7697787" cy="5492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/>
              <a:t>What is the structure of an atom?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63563" y="784225"/>
            <a:ext cx="83470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t>Protons, neutrons and electrons are 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t>not</a:t>
            </a: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t> evenly distributed in an atom.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2000" b="0" kern="0" dirty="0">
                <a:solidFill>
                  <a:schemeClr val="tx1"/>
                </a:solidFill>
              </a:rPr>
              <a:t>Most the of the volume of the atom is empty space. </a:t>
            </a:r>
            <a:endParaRPr kumimoji="0" lang="en-GB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15749" name="Rectangle 5"/>
          <p:cNvSpPr>
            <a:spLocks noChangeArrowheads="1"/>
          </p:cNvSpPr>
          <p:nvPr/>
        </p:nvSpPr>
        <p:spPr bwMode="auto">
          <a:xfrm>
            <a:off x="568325" y="4365104"/>
            <a:ext cx="350837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t>The electrons are spread out around the edge of the atom. They surround the nucleus in layers called 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</a:rPr>
              <a:t>shells</a:t>
            </a:r>
            <a:r>
              <a:rPr lang="en-GB" altLang="en-US" sz="2000" b="0" kern="0" dirty="0"/>
              <a:t> </a:t>
            </a:r>
            <a:r>
              <a:rPr lang="en-GB" altLang="en-US" sz="2000" b="0" kern="0" dirty="0">
                <a:solidFill>
                  <a:schemeClr val="tx1"/>
                </a:solidFill>
              </a:rPr>
              <a:t>or energy levels. </a:t>
            </a:r>
            <a:endParaRPr kumimoji="0" lang="en-GB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15750" name="Line 6"/>
          <p:cNvSpPr>
            <a:spLocks noChangeShapeType="1"/>
          </p:cNvSpPr>
          <p:nvPr/>
        </p:nvSpPr>
        <p:spPr bwMode="auto">
          <a:xfrm flipV="1">
            <a:off x="3479800" y="4916488"/>
            <a:ext cx="3235325" cy="765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751" name="Line 7"/>
          <p:cNvSpPr>
            <a:spLocks noChangeShapeType="1"/>
          </p:cNvSpPr>
          <p:nvPr/>
        </p:nvSpPr>
        <p:spPr bwMode="auto">
          <a:xfrm flipV="1">
            <a:off x="3479800" y="5468938"/>
            <a:ext cx="3065463" cy="2000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752" name="Line 8"/>
          <p:cNvSpPr>
            <a:spLocks noChangeShapeType="1"/>
          </p:cNvSpPr>
          <p:nvPr/>
        </p:nvSpPr>
        <p:spPr bwMode="auto">
          <a:xfrm>
            <a:off x="4427984" y="2924945"/>
            <a:ext cx="1523554" cy="59295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753" name="Rectangle 9"/>
          <p:cNvSpPr>
            <a:spLocks noChangeArrowheads="1"/>
          </p:cNvSpPr>
          <p:nvPr/>
        </p:nvSpPr>
        <p:spPr bwMode="auto">
          <a:xfrm>
            <a:off x="568325" y="2098675"/>
            <a:ext cx="424815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The protons and neutrons exist in a dense core at the centre of the atom. This is called the 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nucleus</a:t>
            </a: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10066"/>
                </a:solidFill>
                <a:effectLst/>
                <a:uLnTx/>
                <a:uFillTx/>
              </a:rPr>
              <a:t>.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2000" b="0" kern="0" dirty="0">
                <a:solidFill>
                  <a:schemeClr val="tx1"/>
                </a:solidFill>
              </a:rPr>
              <a:t>It is held together by the strong nuclear force. </a:t>
            </a:r>
            <a:endParaRPr kumimoji="0" lang="en-GB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415754" name="Picture 10" descr="forward_arrow_colour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088" y="6167438"/>
            <a:ext cx="63023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90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9" grpId="0"/>
      <p:bldP spid="4157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8495" name="Group 31"/>
          <p:cNvGrpSpPr>
            <a:grpSpLocks/>
          </p:cNvGrpSpPr>
          <p:nvPr/>
        </p:nvGrpSpPr>
        <p:grpSpPr bwMode="auto">
          <a:xfrm>
            <a:off x="2265363" y="2093913"/>
            <a:ext cx="4821237" cy="2368550"/>
            <a:chOff x="1427" y="1319"/>
            <a:chExt cx="3037" cy="1492"/>
          </a:xfrm>
        </p:grpSpPr>
        <p:sp>
          <p:nvSpPr>
            <p:cNvPr id="958470" name="AutoShape 6"/>
            <p:cNvSpPr>
              <a:spLocks noChangeArrowheads="1"/>
            </p:cNvSpPr>
            <p:nvPr/>
          </p:nvSpPr>
          <p:spPr bwMode="auto">
            <a:xfrm>
              <a:off x="1433" y="1329"/>
              <a:ext cx="3030" cy="487"/>
            </a:xfrm>
            <a:prstGeom prst="roundRect">
              <a:avLst>
                <a:gd name="adj" fmla="val 8958"/>
              </a:avLst>
            </a:prstGeom>
            <a:solidFill>
              <a:srgbClr val="FFC19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8471" name="AutoShape 7"/>
            <p:cNvSpPr>
              <a:spLocks noChangeArrowheads="1"/>
            </p:cNvSpPr>
            <p:nvPr/>
          </p:nvSpPr>
          <p:spPr bwMode="auto">
            <a:xfrm>
              <a:off x="1445" y="1401"/>
              <a:ext cx="1056" cy="1410"/>
            </a:xfrm>
            <a:prstGeom prst="roundRect">
              <a:avLst>
                <a:gd name="adj" fmla="val 4167"/>
              </a:avLst>
            </a:prstGeom>
            <a:solidFill>
              <a:srgbClr val="FFC19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8472" name="AutoShape 8"/>
            <p:cNvSpPr>
              <a:spLocks noChangeArrowheads="1"/>
            </p:cNvSpPr>
            <p:nvPr/>
          </p:nvSpPr>
          <p:spPr bwMode="auto">
            <a:xfrm>
              <a:off x="1433" y="1331"/>
              <a:ext cx="3030" cy="1480"/>
            </a:xfrm>
            <a:prstGeom prst="roundRect">
              <a:avLst>
                <a:gd name="adj" fmla="val 3713"/>
              </a:avLst>
            </a:prstGeom>
            <a:noFill/>
            <a:ln w="38100" algn="ctr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8473" name="Line 9"/>
            <p:cNvSpPr>
              <a:spLocks noChangeShapeType="1"/>
            </p:cNvSpPr>
            <p:nvPr/>
          </p:nvSpPr>
          <p:spPr bwMode="auto">
            <a:xfrm>
              <a:off x="3505" y="1319"/>
              <a:ext cx="0" cy="147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8474" name="Line 10"/>
            <p:cNvSpPr>
              <a:spLocks noChangeShapeType="1"/>
            </p:cNvSpPr>
            <p:nvPr/>
          </p:nvSpPr>
          <p:spPr bwMode="auto">
            <a:xfrm rot="-5400000">
              <a:off x="2945" y="302"/>
              <a:ext cx="0" cy="3035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8475" name="Line 11"/>
            <p:cNvSpPr>
              <a:spLocks noChangeShapeType="1"/>
            </p:cNvSpPr>
            <p:nvPr/>
          </p:nvSpPr>
          <p:spPr bwMode="auto">
            <a:xfrm rot="-5400000">
              <a:off x="2946" y="637"/>
              <a:ext cx="0" cy="3022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8476" name="Line 12"/>
            <p:cNvSpPr>
              <a:spLocks noChangeShapeType="1"/>
            </p:cNvSpPr>
            <p:nvPr/>
          </p:nvSpPr>
          <p:spPr bwMode="auto">
            <a:xfrm rot="-5400000">
              <a:off x="2949" y="978"/>
              <a:ext cx="1" cy="3029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8477" name="Line 13"/>
            <p:cNvSpPr>
              <a:spLocks noChangeShapeType="1"/>
            </p:cNvSpPr>
            <p:nvPr/>
          </p:nvSpPr>
          <p:spPr bwMode="auto">
            <a:xfrm>
              <a:off x="2496" y="1319"/>
              <a:ext cx="0" cy="1482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8489" name="Rectangle 25"/>
            <p:cNvSpPr>
              <a:spLocks noChangeArrowheads="1"/>
            </p:cNvSpPr>
            <p:nvPr/>
          </p:nvSpPr>
          <p:spPr bwMode="auto">
            <a:xfrm>
              <a:off x="1471" y="1423"/>
              <a:ext cx="8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6000" tIns="46800" rIns="126000" bIns="4680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10066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Particle</a:t>
              </a:r>
            </a:p>
          </p:txBody>
        </p:sp>
        <p:sp>
          <p:nvSpPr>
            <p:cNvPr id="958480" name="Rectangle 16"/>
            <p:cNvSpPr>
              <a:spLocks noChangeArrowheads="1"/>
            </p:cNvSpPr>
            <p:nvPr/>
          </p:nvSpPr>
          <p:spPr bwMode="auto">
            <a:xfrm>
              <a:off x="1465" y="2494"/>
              <a:ext cx="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6000" tIns="46800" rIns="126000" bIns="4680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10066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electron</a:t>
              </a:r>
            </a:p>
          </p:txBody>
        </p:sp>
        <p:sp>
          <p:nvSpPr>
            <p:cNvPr id="958483" name="Rectangle 19"/>
            <p:cNvSpPr>
              <a:spLocks noChangeArrowheads="1"/>
            </p:cNvSpPr>
            <p:nvPr/>
          </p:nvSpPr>
          <p:spPr bwMode="auto">
            <a:xfrm>
              <a:off x="1471" y="2146"/>
              <a:ext cx="920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6000" tIns="46800" rIns="126000" bIns="4680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10066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neutron</a:t>
              </a:r>
            </a:p>
          </p:txBody>
        </p:sp>
        <p:sp>
          <p:nvSpPr>
            <p:cNvPr id="958486" name="Rectangle 22"/>
            <p:cNvSpPr>
              <a:spLocks noChangeArrowheads="1"/>
            </p:cNvSpPr>
            <p:nvPr/>
          </p:nvSpPr>
          <p:spPr bwMode="auto">
            <a:xfrm>
              <a:off x="1471" y="1827"/>
              <a:ext cx="888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6000" tIns="46800" rIns="126000" bIns="4680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10066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proton</a:t>
              </a:r>
            </a:p>
          </p:txBody>
        </p:sp>
        <p:sp>
          <p:nvSpPr>
            <p:cNvPr id="958487" name="Rectangle 23"/>
            <p:cNvSpPr>
              <a:spLocks noChangeArrowheads="1"/>
            </p:cNvSpPr>
            <p:nvPr/>
          </p:nvSpPr>
          <p:spPr bwMode="auto">
            <a:xfrm>
              <a:off x="3539" y="1423"/>
              <a:ext cx="9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6000" tIns="46800" rIns="126000" bIns="4680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10066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Relative charge</a:t>
              </a:r>
            </a:p>
          </p:txBody>
        </p:sp>
        <p:sp>
          <p:nvSpPr>
            <p:cNvPr id="958488" name="Rectangle 24"/>
            <p:cNvSpPr>
              <a:spLocks noChangeArrowheads="1"/>
            </p:cNvSpPr>
            <p:nvPr/>
          </p:nvSpPr>
          <p:spPr bwMode="auto">
            <a:xfrm>
              <a:off x="2521" y="1423"/>
              <a:ext cx="9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6000" tIns="46800" rIns="126000" bIns="4680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10066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Relativemass</a:t>
              </a:r>
            </a:p>
          </p:txBody>
        </p:sp>
      </p:grpSp>
      <p:sp>
        <p:nvSpPr>
          <p:cNvPr id="958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975"/>
            <a:ext cx="7240588" cy="549275"/>
          </a:xfrm>
        </p:spPr>
        <p:txBody>
          <a:bodyPr>
            <a:normAutofit fontScale="90000"/>
          </a:bodyPr>
          <a:lstStyle/>
          <a:p>
            <a:r>
              <a:rPr lang="en-GB" altLang="en-US"/>
              <a:t>Subatomic particles</a:t>
            </a:r>
          </a:p>
        </p:txBody>
      </p:sp>
      <p:sp>
        <p:nvSpPr>
          <p:cNvPr id="958467" name="Text Box 3"/>
          <p:cNvSpPr txBox="1">
            <a:spLocks noChangeArrowheads="1"/>
          </p:cNvSpPr>
          <p:nvPr/>
        </p:nvSpPr>
        <p:spPr bwMode="auto">
          <a:xfrm>
            <a:off x="563563" y="784225"/>
            <a:ext cx="85836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Atoms are composed of three subatomic particles: </a:t>
            </a: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protons</a:t>
            </a: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neutrons</a:t>
            </a: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and </a:t>
            </a: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electrons</a:t>
            </a: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The two important properties of these particles are mass and charge:</a:t>
            </a:r>
          </a:p>
        </p:txBody>
      </p:sp>
      <p:sp>
        <p:nvSpPr>
          <p:cNvPr id="958478" name="Rectangle 14"/>
          <p:cNvSpPr>
            <a:spLocks noChangeArrowheads="1"/>
          </p:cNvSpPr>
          <p:nvPr/>
        </p:nvSpPr>
        <p:spPr bwMode="auto">
          <a:xfrm>
            <a:off x="5602288" y="3959225"/>
            <a:ext cx="1233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46800" rIns="126000" bIns="46800" anchor="ctr"/>
          <a:lstStyle>
            <a:lvl1pPr marL="3619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1338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6195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1" i="0" u="none" strike="noStrike" kern="0" cap="none" spc="0" normalizeH="0" baseline="0" noProof="0">
                <a:ln>
                  <a:noFill/>
                </a:ln>
                <a:solidFill>
                  <a:srgbClr val="010066"/>
                </a:solidFill>
                <a:effectLst/>
                <a:uLnTx/>
                <a:uFillTx/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958479" name="Rectangle 15"/>
          <p:cNvSpPr>
            <a:spLocks noChangeArrowheads="1"/>
          </p:cNvSpPr>
          <p:nvPr/>
        </p:nvSpPr>
        <p:spPr bwMode="auto">
          <a:xfrm>
            <a:off x="4011613" y="3959225"/>
            <a:ext cx="159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46800" rIns="126000" bIns="4680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70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1" i="0" u="none" strike="noStrike" kern="0" cap="none" spc="0" normalizeH="0" baseline="0" noProof="0">
                <a:ln>
                  <a:noFill/>
                </a:ln>
                <a:solidFill>
                  <a:srgbClr val="010066"/>
                </a:solidFill>
                <a:effectLst/>
                <a:uLnTx/>
                <a:uFillTx/>
                <a:latin typeface="Arial" panose="020B0604020202020204" pitchFamily="34" charset="0"/>
              </a:rPr>
              <a:t>1/1840</a:t>
            </a:r>
          </a:p>
        </p:txBody>
      </p:sp>
      <p:sp>
        <p:nvSpPr>
          <p:cNvPr id="958481" name="Rectangle 17"/>
          <p:cNvSpPr>
            <a:spLocks noChangeArrowheads="1"/>
          </p:cNvSpPr>
          <p:nvPr/>
        </p:nvSpPr>
        <p:spPr bwMode="auto">
          <a:xfrm>
            <a:off x="5618163" y="3406775"/>
            <a:ext cx="112712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46800" rIns="126000" bIns="46800" anchor="ctr"/>
          <a:lstStyle>
            <a:lvl1pPr marL="450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8038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085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1" i="0" u="none" strike="noStrike" kern="0" cap="none" spc="0" normalizeH="0" baseline="0" noProof="0">
                <a:ln>
                  <a:noFill/>
                </a:ln>
                <a:solidFill>
                  <a:srgbClr val="010066"/>
                </a:solidFill>
                <a:effectLst/>
                <a:uLnTx/>
                <a:uFillTx/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58482" name="Rectangle 18"/>
          <p:cNvSpPr>
            <a:spLocks noChangeArrowheads="1"/>
          </p:cNvSpPr>
          <p:nvPr/>
        </p:nvSpPr>
        <p:spPr bwMode="auto">
          <a:xfrm>
            <a:off x="4011613" y="3406775"/>
            <a:ext cx="16065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46800" rIns="126000" bIns="46800" anchor="ctr"/>
          <a:lstStyle>
            <a:lvl1pPr marL="539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231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3975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1" i="0" u="none" strike="noStrike" kern="0" cap="none" spc="0" normalizeH="0" baseline="0" noProof="0">
                <a:ln>
                  <a:noFill/>
                </a:ln>
                <a:solidFill>
                  <a:srgbClr val="010066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58484" name="Rectangle 20"/>
          <p:cNvSpPr>
            <a:spLocks noChangeArrowheads="1"/>
          </p:cNvSpPr>
          <p:nvPr/>
        </p:nvSpPr>
        <p:spPr bwMode="auto">
          <a:xfrm>
            <a:off x="5618163" y="2900363"/>
            <a:ext cx="113982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46800" rIns="126000" bIns="46800" anchor="ctr"/>
          <a:lstStyle>
            <a:lvl1pPr marL="2667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231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6670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1" i="0" u="none" strike="noStrike" kern="0" cap="none" spc="0" normalizeH="0" baseline="0" noProof="0">
                <a:ln>
                  <a:noFill/>
                </a:ln>
                <a:solidFill>
                  <a:srgbClr val="010066"/>
                </a:solidFill>
                <a:effectLst/>
                <a:uLnTx/>
                <a:uFillTx/>
                <a:latin typeface="Arial" panose="020B0604020202020204" pitchFamily="34" charset="0"/>
              </a:rPr>
              <a:t>+1</a:t>
            </a:r>
          </a:p>
        </p:txBody>
      </p:sp>
      <p:sp>
        <p:nvSpPr>
          <p:cNvPr id="958485" name="Rectangle 21"/>
          <p:cNvSpPr>
            <a:spLocks noChangeArrowheads="1"/>
          </p:cNvSpPr>
          <p:nvPr/>
        </p:nvSpPr>
        <p:spPr bwMode="auto">
          <a:xfrm>
            <a:off x="4011613" y="2900363"/>
            <a:ext cx="160655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46800" rIns="126000" bIns="46800" anchor="ctr"/>
          <a:lstStyle>
            <a:lvl1pPr marL="628650" indent="-88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8038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28650" marR="0" lvl="0" indent="-88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1" i="0" u="none" strike="noStrike" kern="0" cap="none" spc="0" normalizeH="0" baseline="0" noProof="0">
                <a:ln>
                  <a:noFill/>
                </a:ln>
                <a:solidFill>
                  <a:srgbClr val="010066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58490" name="Text Box 26"/>
          <p:cNvSpPr txBox="1">
            <a:spLocks noChangeArrowheads="1"/>
          </p:cNvSpPr>
          <p:nvPr/>
        </p:nvSpPr>
        <p:spPr bwMode="auto">
          <a:xfrm>
            <a:off x="565150" y="4911725"/>
            <a:ext cx="85836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mass of electrons is negligible when compared to the mass of protons and neutrons, so their mass is not included when calculating the mass of the atom.</a:t>
            </a:r>
          </a:p>
        </p:txBody>
      </p:sp>
      <p:pic>
        <p:nvPicPr>
          <p:cNvPr id="958491" name="Picture 27" descr="notes_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150813"/>
            <a:ext cx="442912" cy="38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8493" name="Picture 29" descr="forward_arrow_colour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088" y="6167438"/>
            <a:ext cx="630237" cy="5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25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5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8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8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8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8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8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58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58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58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5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478" grpId="0"/>
      <p:bldP spid="958479" grpId="0"/>
      <p:bldP spid="958481" grpId="0"/>
      <p:bldP spid="958482" grpId="0"/>
      <p:bldP spid="958484" grpId="0"/>
      <p:bldP spid="958485" grpId="0"/>
      <p:bldP spid="9584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975"/>
            <a:ext cx="7240588" cy="549275"/>
          </a:xfrm>
        </p:spPr>
        <p:txBody>
          <a:bodyPr>
            <a:normAutofit fontScale="90000"/>
          </a:bodyPr>
          <a:lstStyle/>
          <a:p>
            <a:r>
              <a:rPr lang="en-GB" altLang="en-US"/>
              <a:t>Atomic number and mass number</a:t>
            </a:r>
          </a:p>
        </p:txBody>
      </p:sp>
      <p:sp>
        <p:nvSpPr>
          <p:cNvPr id="960521" name="Rectangle 9"/>
          <p:cNvSpPr>
            <a:spLocks noChangeArrowheads="1"/>
          </p:cNvSpPr>
          <p:nvPr/>
        </p:nvSpPr>
        <p:spPr bwMode="auto">
          <a:xfrm>
            <a:off x="563563" y="2281238"/>
            <a:ext cx="81232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</a:t>
            </a:r>
            <a:r>
              <a:rPr kumimoji="0" lang="en-GB" alt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mass number</a:t>
            </a: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of an atom is the number of protons plus the number of neutrons, and is represented by the symbol </a:t>
            </a:r>
            <a:r>
              <a:rPr kumimoji="0" lang="en-GB" altLang="en-US" sz="1800" b="1" i="1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A</a:t>
            </a: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</a:p>
        </p:txBody>
      </p:sp>
      <p:sp>
        <p:nvSpPr>
          <p:cNvPr id="960522" name="Rectangle 10"/>
          <p:cNvSpPr>
            <a:spLocks noChangeArrowheads="1"/>
          </p:cNvSpPr>
          <p:nvPr/>
        </p:nvSpPr>
        <p:spPr bwMode="auto">
          <a:xfrm>
            <a:off x="563563" y="3744913"/>
            <a:ext cx="33607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C988F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When an atom is represented by its symbol, the mass number, and sometimes the atomic number, are shown.</a:t>
            </a:r>
          </a:p>
        </p:txBody>
      </p:sp>
      <p:sp>
        <p:nvSpPr>
          <p:cNvPr id="960523" name="Rectangle 11"/>
          <p:cNvSpPr>
            <a:spLocks noChangeArrowheads="1"/>
          </p:cNvSpPr>
          <p:nvPr/>
        </p:nvSpPr>
        <p:spPr bwMode="auto">
          <a:xfrm>
            <a:off x="563563" y="1093788"/>
            <a:ext cx="7848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number of protons in an atom is known as the </a:t>
            </a: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atomic number</a:t>
            </a: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or </a:t>
            </a: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proton number </a:t>
            </a: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and is represented by the symbol</a:t>
            </a: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 </a:t>
            </a:r>
            <a:r>
              <a:rPr kumimoji="0" lang="en-GB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Z</a:t>
            </a: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</a:p>
        </p:txBody>
      </p:sp>
      <p:grpSp>
        <p:nvGrpSpPr>
          <p:cNvPr id="960539" name="Group 27"/>
          <p:cNvGrpSpPr>
            <a:grpSpLocks/>
          </p:cNvGrpSpPr>
          <p:nvPr/>
        </p:nvGrpSpPr>
        <p:grpSpPr bwMode="auto">
          <a:xfrm>
            <a:off x="3987800" y="3797300"/>
            <a:ext cx="2933700" cy="822325"/>
            <a:chOff x="2720" y="2536"/>
            <a:chExt cx="1848" cy="518"/>
          </a:xfrm>
        </p:grpSpPr>
        <p:sp>
          <p:nvSpPr>
            <p:cNvPr id="960527" name="Rectangle 15"/>
            <p:cNvSpPr>
              <a:spLocks noChangeArrowheads="1"/>
            </p:cNvSpPr>
            <p:nvPr/>
          </p:nvSpPr>
          <p:spPr bwMode="auto">
            <a:xfrm>
              <a:off x="2720" y="2536"/>
              <a:ext cx="119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C988F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</a:rPr>
                <a:t>mass number (</a:t>
              </a:r>
              <a:r>
                <a:rPr kumimoji="0" lang="en-GB" altLang="en-US" sz="1800" b="1" i="1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</a:rPr>
                <a:t>A)</a:t>
              </a:r>
              <a:endParaRPr kumimoji="0" lang="en-GB" alt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endParaRPr>
            </a:p>
          </p:txBody>
        </p:sp>
        <p:sp>
          <p:nvSpPr>
            <p:cNvPr id="960531" name="Line 19"/>
            <p:cNvSpPr>
              <a:spLocks noChangeShapeType="1"/>
            </p:cNvSpPr>
            <p:nvPr/>
          </p:nvSpPr>
          <p:spPr bwMode="auto">
            <a:xfrm>
              <a:off x="3952" y="2800"/>
              <a:ext cx="6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60547" name="Group 35"/>
          <p:cNvGrpSpPr>
            <a:grpSpLocks/>
          </p:cNvGrpSpPr>
          <p:nvPr/>
        </p:nvGrpSpPr>
        <p:grpSpPr bwMode="auto">
          <a:xfrm>
            <a:off x="4038600" y="4945063"/>
            <a:ext cx="2882900" cy="822325"/>
            <a:chOff x="2544" y="3331"/>
            <a:chExt cx="1816" cy="518"/>
          </a:xfrm>
        </p:grpSpPr>
        <p:sp>
          <p:nvSpPr>
            <p:cNvPr id="960526" name="Rectangle 14"/>
            <p:cNvSpPr>
              <a:spLocks noChangeArrowheads="1"/>
            </p:cNvSpPr>
            <p:nvPr/>
          </p:nvSpPr>
          <p:spPr bwMode="auto">
            <a:xfrm>
              <a:off x="2544" y="3331"/>
              <a:ext cx="115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C988F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</a:rPr>
                <a:t>atomic number (</a:t>
              </a:r>
              <a:r>
                <a:rPr kumimoji="0" lang="en-GB" altLang="en-US" sz="1800" b="1" i="1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</a:rPr>
                <a:t>Z)</a:t>
              </a:r>
              <a:endParaRPr kumimoji="0" lang="en-GB" alt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endParaRPr>
            </a:p>
          </p:txBody>
        </p:sp>
        <p:sp>
          <p:nvSpPr>
            <p:cNvPr id="960532" name="Line 20"/>
            <p:cNvSpPr>
              <a:spLocks noChangeShapeType="1"/>
            </p:cNvSpPr>
            <p:nvPr/>
          </p:nvSpPr>
          <p:spPr bwMode="auto">
            <a:xfrm>
              <a:off x="3744" y="3600"/>
              <a:ext cx="6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960548" name="Picture 36" descr="forward_arrow_colour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088" y="6167438"/>
            <a:ext cx="630237" cy="5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0550" name="Picture 38" descr="Ca_t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5" y="3927475"/>
            <a:ext cx="1658938" cy="173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48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6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6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6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6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21" grpId="0"/>
      <p:bldP spid="9605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975"/>
            <a:ext cx="7240588" cy="549275"/>
          </a:xfrm>
        </p:spPr>
        <p:txBody>
          <a:bodyPr>
            <a:normAutofit fontScale="90000"/>
          </a:bodyPr>
          <a:lstStyle/>
          <a:p>
            <a:r>
              <a:rPr lang="en-GB" altLang="en-US"/>
              <a:t>Atomic number and mass number</a:t>
            </a:r>
          </a:p>
        </p:txBody>
      </p:sp>
      <p:sp>
        <p:nvSpPr>
          <p:cNvPr id="960523" name="Rectangle 11"/>
          <p:cNvSpPr>
            <a:spLocks noChangeArrowheads="1"/>
          </p:cNvSpPr>
          <p:nvPr/>
        </p:nvSpPr>
        <p:spPr bwMode="auto">
          <a:xfrm>
            <a:off x="913606" y="1374358"/>
            <a:ext cx="7848600" cy="239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Z = N</a:t>
            </a:r>
            <a:r>
              <a:rPr kumimoji="0" lang="en-GB" alt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en-US" sz="32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 = N</a:t>
            </a:r>
            <a:r>
              <a:rPr kumimoji="0" lang="en-GB" alt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</a:t>
            </a:r>
            <a:r>
              <a:rPr kumimoji="0" lang="en-GB" altLang="en-US" sz="3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+ </a:t>
            </a:r>
            <a:r>
              <a:rPr kumimoji="0" lang="en-GB" altLang="en-US" sz="3200" b="0" i="0" u="none" strike="noStrike" kern="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GB" altLang="en-US" sz="32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endParaRPr kumimoji="0" lang="en-GB" altLang="en-US" sz="3200" b="0" i="0" u="none" strike="noStrike" kern="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en-US" sz="3200" kern="0" baseline="-25000" dirty="0">
              <a:solidFill>
                <a:sysClr val="windowText" lastClr="000000"/>
              </a:solidFill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GB" alt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</a:t>
            </a:r>
            <a:r>
              <a:rPr kumimoji="0" lang="en-GB" altLang="en-US" sz="3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= N</a:t>
            </a:r>
            <a:r>
              <a:rPr kumimoji="0" lang="en-GB" alt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 </a:t>
            </a:r>
            <a:r>
              <a:rPr kumimoji="0" lang="en-GB" altLang="en-US" sz="3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in a neutral atom</a:t>
            </a:r>
            <a:endParaRPr kumimoji="0" lang="en-GB" altLang="en-US" sz="32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60539" name="Group 27"/>
          <p:cNvGrpSpPr>
            <a:grpSpLocks/>
          </p:cNvGrpSpPr>
          <p:nvPr/>
        </p:nvGrpSpPr>
        <p:grpSpPr bwMode="auto">
          <a:xfrm>
            <a:off x="3987800" y="3797300"/>
            <a:ext cx="2933700" cy="822325"/>
            <a:chOff x="2720" y="2536"/>
            <a:chExt cx="1848" cy="518"/>
          </a:xfrm>
        </p:grpSpPr>
        <p:sp>
          <p:nvSpPr>
            <p:cNvPr id="960527" name="Rectangle 15"/>
            <p:cNvSpPr>
              <a:spLocks noChangeArrowheads="1"/>
            </p:cNvSpPr>
            <p:nvPr/>
          </p:nvSpPr>
          <p:spPr bwMode="auto">
            <a:xfrm>
              <a:off x="2720" y="2536"/>
              <a:ext cx="119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C988F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</a:rPr>
                <a:t>mass number (</a:t>
              </a:r>
              <a:r>
                <a:rPr kumimoji="0" lang="en-GB" altLang="en-US" sz="1800" b="1" i="1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</a:rPr>
                <a:t>A)</a:t>
              </a:r>
              <a:endParaRPr kumimoji="0" lang="en-GB" alt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endParaRPr>
            </a:p>
          </p:txBody>
        </p:sp>
        <p:sp>
          <p:nvSpPr>
            <p:cNvPr id="960531" name="Line 19"/>
            <p:cNvSpPr>
              <a:spLocks noChangeShapeType="1"/>
            </p:cNvSpPr>
            <p:nvPr/>
          </p:nvSpPr>
          <p:spPr bwMode="auto">
            <a:xfrm>
              <a:off x="3952" y="2800"/>
              <a:ext cx="6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60547" name="Group 35"/>
          <p:cNvGrpSpPr>
            <a:grpSpLocks/>
          </p:cNvGrpSpPr>
          <p:nvPr/>
        </p:nvGrpSpPr>
        <p:grpSpPr bwMode="auto">
          <a:xfrm>
            <a:off x="4038600" y="4945063"/>
            <a:ext cx="2882900" cy="822325"/>
            <a:chOff x="2544" y="3331"/>
            <a:chExt cx="1816" cy="518"/>
          </a:xfrm>
        </p:grpSpPr>
        <p:sp>
          <p:nvSpPr>
            <p:cNvPr id="960526" name="Rectangle 14"/>
            <p:cNvSpPr>
              <a:spLocks noChangeArrowheads="1"/>
            </p:cNvSpPr>
            <p:nvPr/>
          </p:nvSpPr>
          <p:spPr bwMode="auto">
            <a:xfrm>
              <a:off x="2544" y="3331"/>
              <a:ext cx="115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C988F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</a:rPr>
                <a:t>atomic number (</a:t>
              </a:r>
              <a:r>
                <a:rPr kumimoji="0" lang="en-GB" altLang="en-US" sz="1800" b="1" i="1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</a:rPr>
                <a:t>Z)</a:t>
              </a:r>
              <a:endParaRPr kumimoji="0" lang="en-GB" alt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endParaRPr>
            </a:p>
          </p:txBody>
        </p:sp>
        <p:sp>
          <p:nvSpPr>
            <p:cNvPr id="960532" name="Line 20"/>
            <p:cNvSpPr>
              <a:spLocks noChangeShapeType="1"/>
            </p:cNvSpPr>
            <p:nvPr/>
          </p:nvSpPr>
          <p:spPr bwMode="auto">
            <a:xfrm>
              <a:off x="3744" y="3600"/>
              <a:ext cx="6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960548" name="Picture 36" descr="forward_arrow_colour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088" y="6167438"/>
            <a:ext cx="630237" cy="5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0550" name="Picture 38" descr="Ca_t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5" y="3927475"/>
            <a:ext cx="1658938" cy="173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68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93" name="Picture 33" descr="C_13_t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538" y="1884363"/>
            <a:ext cx="1658937" cy="173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2594" name="Picture 34" descr="C_12_t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1884363"/>
            <a:ext cx="1658937" cy="173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975"/>
            <a:ext cx="7240588" cy="549275"/>
          </a:xfrm>
        </p:spPr>
        <p:txBody>
          <a:bodyPr>
            <a:normAutofit fontScale="90000"/>
          </a:bodyPr>
          <a:lstStyle/>
          <a:p>
            <a:r>
              <a:rPr lang="en-GB" altLang="en-US"/>
              <a:t>What are isotopes?</a:t>
            </a:r>
          </a:p>
        </p:txBody>
      </p:sp>
      <p:sp>
        <p:nvSpPr>
          <p:cNvPr id="962565" name="Text Box 5"/>
          <p:cNvSpPr txBox="1">
            <a:spLocks noChangeArrowheads="1"/>
          </p:cNvSpPr>
          <p:nvPr/>
        </p:nvSpPr>
        <p:spPr bwMode="auto">
          <a:xfrm>
            <a:off x="3319463" y="2941638"/>
            <a:ext cx="24050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atomic number is the same</a:t>
            </a:r>
          </a:p>
        </p:txBody>
      </p:sp>
      <p:sp>
        <p:nvSpPr>
          <p:cNvPr id="962568" name="Text Box 8"/>
          <p:cNvSpPr txBox="1">
            <a:spLocks noChangeArrowheads="1"/>
          </p:cNvSpPr>
          <p:nvPr/>
        </p:nvSpPr>
        <p:spPr bwMode="auto">
          <a:xfrm>
            <a:off x="3335338" y="1760538"/>
            <a:ext cx="2370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mass number is different</a:t>
            </a:r>
          </a:p>
        </p:txBody>
      </p:sp>
      <p:sp>
        <p:nvSpPr>
          <p:cNvPr id="962571" name="Text Box 11"/>
          <p:cNvSpPr txBox="1">
            <a:spLocks noChangeArrowheads="1"/>
          </p:cNvSpPr>
          <p:nvPr/>
        </p:nvSpPr>
        <p:spPr bwMode="auto">
          <a:xfrm>
            <a:off x="583104" y="4439334"/>
            <a:ext cx="8396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C988F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reactivity of different isotopes of an element is </a:t>
            </a: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identical</a:t>
            </a: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because they have the same number of electrons.</a:t>
            </a:r>
          </a:p>
        </p:txBody>
      </p:sp>
      <p:pic>
        <p:nvPicPr>
          <p:cNvPr id="962572" name="Picture 12" descr="forward_arrow_colour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088" y="6167438"/>
            <a:ext cx="630237" cy="5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575" name="Text Box 15"/>
          <p:cNvSpPr txBox="1">
            <a:spLocks noChangeArrowheads="1"/>
          </p:cNvSpPr>
          <p:nvPr/>
        </p:nvSpPr>
        <p:spPr bwMode="auto">
          <a:xfrm>
            <a:off x="563563" y="784225"/>
            <a:ext cx="79740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Isotopes</a:t>
            </a: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are atoms of the same element that contain different numbers of </a:t>
            </a: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neutrons</a:t>
            </a: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</a:p>
        </p:txBody>
      </p:sp>
      <p:sp>
        <p:nvSpPr>
          <p:cNvPr id="962576" name="Text Box 16"/>
          <p:cNvSpPr txBox="1">
            <a:spLocks noChangeArrowheads="1"/>
          </p:cNvSpPr>
          <p:nvPr/>
        </p:nvSpPr>
        <p:spPr bwMode="auto">
          <a:xfrm>
            <a:off x="563563" y="5345113"/>
            <a:ext cx="8204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C988F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different masses of the atoms means that physical properties of isotopes are slightly different (colour, density, mass, nuclear stability). 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en-US" kern="0" dirty="0">
              <a:solidFill>
                <a:sysClr val="windowText" lastClr="000000"/>
              </a:solidFill>
            </a:endParaRPr>
          </a:p>
          <a:p>
            <a:pPr lvl="0" eaLnBrk="0" hangingPunct="0">
              <a:spcBef>
                <a:spcPct val="0"/>
              </a:spcBef>
              <a:defRPr/>
            </a:pPr>
            <a:r>
              <a:rPr lang="en-GB" altLang="en-US" kern="0" dirty="0">
                <a:solidFill>
                  <a:sysClr val="windowText" lastClr="000000"/>
                </a:solidFill>
                <a:hlinkClick r:id="rId6"/>
              </a:rPr>
              <a:t>Heavy water: https://www.youtube.com/watch?v=VLiirA5ooS0</a:t>
            </a:r>
            <a:endParaRPr lang="en-GB" altLang="en-US" kern="0" dirty="0">
              <a:solidFill>
                <a:sysClr val="windowText" lastClr="000000"/>
              </a:solidFill>
            </a:endParaRPr>
          </a:p>
          <a:p>
            <a:pPr lvl="0" eaLnBrk="0" hangingPunct="0">
              <a:spcBef>
                <a:spcPct val="0"/>
              </a:spcBef>
              <a:defRPr/>
            </a:pPr>
            <a:endParaRPr kumimoji="0" lang="en-GB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2579" name="Line 19"/>
          <p:cNvSpPr>
            <a:spLocks noChangeShapeType="1"/>
          </p:cNvSpPr>
          <p:nvPr/>
        </p:nvSpPr>
        <p:spPr bwMode="auto">
          <a:xfrm rot="-10800000">
            <a:off x="1125538" y="3354388"/>
            <a:ext cx="20939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2580" name="Line 20"/>
          <p:cNvSpPr>
            <a:spLocks noChangeShapeType="1"/>
          </p:cNvSpPr>
          <p:nvPr/>
        </p:nvSpPr>
        <p:spPr bwMode="auto">
          <a:xfrm>
            <a:off x="5824538" y="2173288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2582" name="Line 22"/>
          <p:cNvSpPr>
            <a:spLocks noChangeShapeType="1"/>
          </p:cNvSpPr>
          <p:nvPr/>
        </p:nvSpPr>
        <p:spPr bwMode="auto">
          <a:xfrm rot="-10800000">
            <a:off x="1595438" y="2173288"/>
            <a:ext cx="16240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2584" name="Line 24"/>
          <p:cNvSpPr>
            <a:spLocks noChangeShapeType="1"/>
          </p:cNvSpPr>
          <p:nvPr/>
        </p:nvSpPr>
        <p:spPr bwMode="auto">
          <a:xfrm>
            <a:off x="5824538" y="3354388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2585" name="Text Box 25"/>
          <p:cNvSpPr txBox="1">
            <a:spLocks noChangeArrowheads="1"/>
          </p:cNvSpPr>
          <p:nvPr/>
        </p:nvSpPr>
        <p:spPr bwMode="auto">
          <a:xfrm>
            <a:off x="588963" y="3684588"/>
            <a:ext cx="164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carbon-12</a:t>
            </a:r>
          </a:p>
        </p:txBody>
      </p:sp>
      <p:sp>
        <p:nvSpPr>
          <p:cNvPr id="962586" name="Text Box 26"/>
          <p:cNvSpPr txBox="1">
            <a:spLocks noChangeArrowheads="1"/>
          </p:cNvSpPr>
          <p:nvPr/>
        </p:nvSpPr>
        <p:spPr bwMode="auto">
          <a:xfrm>
            <a:off x="7243763" y="3684588"/>
            <a:ext cx="164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carbon-13</a:t>
            </a:r>
          </a:p>
        </p:txBody>
      </p:sp>
    </p:spTree>
    <p:extLst>
      <p:ext uri="{BB962C8B-B14F-4D97-AF65-F5344CB8AC3E}">
        <p14:creationId xmlns:p14="http://schemas.microsoft.com/office/powerpoint/2010/main" val="418092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6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6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6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6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6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6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6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6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6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65" grpId="0"/>
      <p:bldP spid="962568" grpId="0"/>
      <p:bldP spid="962571" grpId="0"/>
      <p:bldP spid="962576" grpId="0"/>
      <p:bldP spid="962585" grpId="0"/>
      <p:bldP spid="9625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4778" name="Picture 170" descr="Cl_37_t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63" y="1700213"/>
            <a:ext cx="1658937" cy="173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4779" name="Picture 171" descr="Cl_35_t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1700213"/>
            <a:ext cx="1658937" cy="173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4767" name="Picture 159" descr="atom_structure_Cl_3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3509963"/>
            <a:ext cx="3084513" cy="306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4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975"/>
            <a:ext cx="7240588" cy="549275"/>
          </a:xfrm>
        </p:spPr>
        <p:txBody>
          <a:bodyPr>
            <a:normAutofit fontScale="90000"/>
          </a:bodyPr>
          <a:lstStyle/>
          <a:p>
            <a:r>
              <a:rPr lang="en-GB" altLang="en-US"/>
              <a:t>Isotopes of chlorine</a:t>
            </a:r>
          </a:p>
        </p:txBody>
      </p:sp>
      <p:sp>
        <p:nvSpPr>
          <p:cNvPr id="964611" name="Rectangle 3"/>
          <p:cNvSpPr>
            <a:spLocks noChangeArrowheads="1"/>
          </p:cNvSpPr>
          <p:nvPr/>
        </p:nvSpPr>
        <p:spPr bwMode="auto">
          <a:xfrm>
            <a:off x="563563" y="784225"/>
            <a:ext cx="8575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About 75% of naturally-occurring chlorine is chlorine-35 (</a:t>
            </a:r>
            <a:r>
              <a:rPr kumimoji="0" lang="en-GB" altLang="en-US" sz="1800" b="0" i="0" u="none" strike="noStrike" kern="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35</a:t>
            </a: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Cl) and 25% is chlorine-37 (</a:t>
            </a:r>
            <a:r>
              <a:rPr kumimoji="0" lang="en-GB" altLang="en-US" sz="1800" b="0" i="0" u="none" strike="noStrike" kern="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37</a:t>
            </a: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Cl).</a:t>
            </a:r>
          </a:p>
        </p:txBody>
      </p:sp>
      <p:sp>
        <p:nvSpPr>
          <p:cNvPr id="964613" name="Text Box 5"/>
          <p:cNvSpPr txBox="1">
            <a:spLocks noChangeArrowheads="1"/>
          </p:cNvSpPr>
          <p:nvPr/>
        </p:nvSpPr>
        <p:spPr bwMode="auto">
          <a:xfrm>
            <a:off x="2817813" y="1800225"/>
            <a:ext cx="162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17 protons</a:t>
            </a:r>
          </a:p>
        </p:txBody>
      </p:sp>
      <p:sp>
        <p:nvSpPr>
          <p:cNvPr id="964617" name="Rectangle 9"/>
          <p:cNvSpPr>
            <a:spLocks noChangeArrowheads="1"/>
          </p:cNvSpPr>
          <p:nvPr/>
        </p:nvSpPr>
        <p:spPr bwMode="auto">
          <a:xfrm>
            <a:off x="2817813" y="2357438"/>
            <a:ext cx="181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18 neutrons</a:t>
            </a:r>
          </a:p>
        </p:txBody>
      </p:sp>
      <p:sp>
        <p:nvSpPr>
          <p:cNvPr id="964618" name="Rectangle 10"/>
          <p:cNvSpPr>
            <a:spLocks noChangeArrowheads="1"/>
          </p:cNvSpPr>
          <p:nvPr/>
        </p:nvSpPr>
        <p:spPr bwMode="auto">
          <a:xfrm>
            <a:off x="2817813" y="2916238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17 electrons</a:t>
            </a:r>
          </a:p>
        </p:txBody>
      </p:sp>
      <p:pic>
        <p:nvPicPr>
          <p:cNvPr id="964751" name="Picture 143" descr="prot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763713"/>
            <a:ext cx="5238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4752" name="Picture 144" descr="electr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88" y="2960688"/>
            <a:ext cx="371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4753" name="Picture 145" descr="neutr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2324100"/>
            <a:ext cx="5238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4757" name="Text Box 149"/>
          <p:cNvSpPr txBox="1">
            <a:spLocks noChangeArrowheads="1"/>
          </p:cNvSpPr>
          <p:nvPr/>
        </p:nvSpPr>
        <p:spPr bwMode="auto">
          <a:xfrm>
            <a:off x="7124700" y="1800225"/>
            <a:ext cx="162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17 protons</a:t>
            </a:r>
          </a:p>
        </p:txBody>
      </p:sp>
      <p:sp>
        <p:nvSpPr>
          <p:cNvPr id="964758" name="Rectangle 150"/>
          <p:cNvSpPr>
            <a:spLocks noChangeArrowheads="1"/>
          </p:cNvSpPr>
          <p:nvPr/>
        </p:nvSpPr>
        <p:spPr bwMode="auto">
          <a:xfrm>
            <a:off x="7124700" y="2357438"/>
            <a:ext cx="181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 neutrons</a:t>
            </a:r>
          </a:p>
        </p:txBody>
      </p:sp>
      <p:sp>
        <p:nvSpPr>
          <p:cNvPr id="964759" name="Rectangle 151"/>
          <p:cNvSpPr>
            <a:spLocks noChangeArrowheads="1"/>
          </p:cNvSpPr>
          <p:nvPr/>
        </p:nvSpPr>
        <p:spPr bwMode="auto">
          <a:xfrm>
            <a:off x="7124700" y="2916238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17 electrons</a:t>
            </a:r>
          </a:p>
        </p:txBody>
      </p:sp>
      <p:pic>
        <p:nvPicPr>
          <p:cNvPr id="964760" name="Picture 152" descr="prot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788" y="1763713"/>
            <a:ext cx="5238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4761" name="Picture 153" descr="electr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75" y="2960688"/>
            <a:ext cx="371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4762" name="Picture 154" descr="neutr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2324100"/>
            <a:ext cx="5238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4773" name="Picture 165" descr="forward_arrow_colour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088" y="6167438"/>
            <a:ext cx="630237" cy="5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4774" name="Picture 166" descr="atom_structure_Cl_3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25" y="3548063"/>
            <a:ext cx="3084513" cy="306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4775" name="Picture 167" descr="extra_proton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6823075" y="4794250"/>
            <a:ext cx="3683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60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6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64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4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6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6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64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4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6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4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4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6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6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64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64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4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4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6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6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64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64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6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6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64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64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6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64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64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6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64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64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13" grpId="0"/>
      <p:bldP spid="964617" grpId="0"/>
      <p:bldP spid="964618" grpId="0"/>
      <p:bldP spid="964757" grpId="0"/>
      <p:bldP spid="964758" grpId="0"/>
      <p:bldP spid="9647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6684" name="Group 28"/>
          <p:cNvGrpSpPr>
            <a:grpSpLocks/>
          </p:cNvGrpSpPr>
          <p:nvPr/>
        </p:nvGrpSpPr>
        <p:grpSpPr bwMode="auto">
          <a:xfrm>
            <a:off x="2151063" y="1550988"/>
            <a:ext cx="4899025" cy="2162175"/>
            <a:chOff x="1355" y="977"/>
            <a:chExt cx="3086" cy="1362"/>
          </a:xfrm>
        </p:grpSpPr>
        <p:grpSp>
          <p:nvGrpSpPr>
            <p:cNvPr id="966660" name="Group 4"/>
            <p:cNvGrpSpPr>
              <a:grpSpLocks/>
            </p:cNvGrpSpPr>
            <p:nvPr/>
          </p:nvGrpSpPr>
          <p:grpSpPr bwMode="auto">
            <a:xfrm>
              <a:off x="1355" y="977"/>
              <a:ext cx="3037" cy="1362"/>
              <a:chOff x="1416" y="1958"/>
              <a:chExt cx="3037" cy="1362"/>
            </a:xfrm>
          </p:grpSpPr>
          <p:grpSp>
            <p:nvGrpSpPr>
              <p:cNvPr id="966661" name="Group 5"/>
              <p:cNvGrpSpPr>
                <a:grpSpLocks/>
              </p:cNvGrpSpPr>
              <p:nvPr/>
            </p:nvGrpSpPr>
            <p:grpSpPr bwMode="auto">
              <a:xfrm>
                <a:off x="1422" y="1958"/>
                <a:ext cx="3030" cy="1362"/>
                <a:chOff x="1422" y="1958"/>
                <a:chExt cx="3030" cy="1362"/>
              </a:xfrm>
            </p:grpSpPr>
            <p:sp>
              <p:nvSpPr>
                <p:cNvPr id="966662" name="AutoShape 6"/>
                <p:cNvSpPr>
                  <a:spLocks noChangeArrowheads="1"/>
                </p:cNvSpPr>
                <p:nvPr/>
              </p:nvSpPr>
              <p:spPr bwMode="auto">
                <a:xfrm>
                  <a:off x="1422" y="1958"/>
                  <a:ext cx="3030" cy="370"/>
                </a:xfrm>
                <a:prstGeom prst="roundRect">
                  <a:avLst>
                    <a:gd name="adj" fmla="val 8958"/>
                  </a:avLst>
                </a:prstGeom>
                <a:solidFill>
                  <a:srgbClr val="FFC19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66663" name="AutoShape 7"/>
                <p:cNvSpPr>
                  <a:spLocks noChangeArrowheads="1"/>
                </p:cNvSpPr>
                <p:nvPr/>
              </p:nvSpPr>
              <p:spPr bwMode="auto">
                <a:xfrm>
                  <a:off x="1434" y="2024"/>
                  <a:ext cx="1056" cy="1296"/>
                </a:xfrm>
                <a:prstGeom prst="roundRect">
                  <a:avLst>
                    <a:gd name="adj" fmla="val 4167"/>
                  </a:avLst>
                </a:prstGeom>
                <a:solidFill>
                  <a:srgbClr val="FFC19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66664" name="AutoShape 8"/>
                <p:cNvSpPr>
                  <a:spLocks noChangeArrowheads="1"/>
                </p:cNvSpPr>
                <p:nvPr/>
              </p:nvSpPr>
              <p:spPr bwMode="auto">
                <a:xfrm>
                  <a:off x="1422" y="1960"/>
                  <a:ext cx="3030" cy="1360"/>
                </a:xfrm>
                <a:prstGeom prst="roundRect">
                  <a:avLst>
                    <a:gd name="adj" fmla="val 3713"/>
                  </a:avLst>
                </a:prstGeom>
                <a:noFill/>
                <a:ln w="38100" algn="ctr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966665" name="Line 9"/>
              <p:cNvSpPr>
                <a:spLocks noChangeShapeType="1"/>
              </p:cNvSpPr>
              <p:nvPr/>
            </p:nvSpPr>
            <p:spPr bwMode="auto">
              <a:xfrm>
                <a:off x="3494" y="1960"/>
                <a:ext cx="0" cy="1346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6666" name="Line 10"/>
              <p:cNvSpPr>
                <a:spLocks noChangeShapeType="1"/>
              </p:cNvSpPr>
              <p:nvPr/>
            </p:nvSpPr>
            <p:spPr bwMode="auto">
              <a:xfrm rot="-5400000">
                <a:off x="2934" y="811"/>
                <a:ext cx="0" cy="3035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6667" name="Line 11"/>
              <p:cNvSpPr>
                <a:spLocks noChangeShapeType="1"/>
              </p:cNvSpPr>
              <p:nvPr/>
            </p:nvSpPr>
            <p:spPr bwMode="auto">
              <a:xfrm rot="-5400000">
                <a:off x="2935" y="1146"/>
                <a:ext cx="0" cy="3022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6668" name="Line 12"/>
              <p:cNvSpPr>
                <a:spLocks noChangeShapeType="1"/>
              </p:cNvSpPr>
              <p:nvPr/>
            </p:nvSpPr>
            <p:spPr bwMode="auto">
              <a:xfrm rot="-5400000">
                <a:off x="2938" y="1487"/>
                <a:ext cx="1" cy="3029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6669" name="Line 13"/>
              <p:cNvSpPr>
                <a:spLocks noChangeShapeType="1"/>
              </p:cNvSpPr>
              <p:nvPr/>
            </p:nvSpPr>
            <p:spPr bwMode="auto">
              <a:xfrm>
                <a:off x="2485" y="1964"/>
                <a:ext cx="0" cy="1346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66679" name="Rectangle 23"/>
            <p:cNvSpPr>
              <a:spLocks noChangeArrowheads="1"/>
            </p:cNvSpPr>
            <p:nvPr/>
          </p:nvSpPr>
          <p:spPr bwMode="auto">
            <a:xfrm>
              <a:off x="3419" y="1015"/>
              <a:ext cx="10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6000" tIns="46800" rIns="126000" bIns="4680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10066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Neutrons</a:t>
              </a:r>
            </a:p>
          </p:txBody>
        </p:sp>
        <p:sp>
          <p:nvSpPr>
            <p:cNvPr id="966680" name="Rectangle 24"/>
            <p:cNvSpPr>
              <a:spLocks noChangeArrowheads="1"/>
            </p:cNvSpPr>
            <p:nvPr/>
          </p:nvSpPr>
          <p:spPr bwMode="auto">
            <a:xfrm>
              <a:off x="2455" y="1015"/>
              <a:ext cx="9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6000" tIns="46800" rIns="126000" bIns="4680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10066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Protons</a:t>
              </a:r>
            </a:p>
          </p:txBody>
        </p:sp>
        <p:sp>
          <p:nvSpPr>
            <p:cNvPr id="966681" name="Rectangle 25"/>
            <p:cNvSpPr>
              <a:spLocks noChangeArrowheads="1"/>
            </p:cNvSpPr>
            <p:nvPr/>
          </p:nvSpPr>
          <p:spPr bwMode="auto">
            <a:xfrm>
              <a:off x="1399" y="1015"/>
              <a:ext cx="8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6000" tIns="46800" rIns="126000" bIns="4680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10066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Isotope</a:t>
              </a:r>
            </a:p>
          </p:txBody>
        </p:sp>
      </p:grpSp>
      <p:sp>
        <p:nvSpPr>
          <p:cNvPr id="966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975"/>
            <a:ext cx="7240588" cy="549275"/>
          </a:xfrm>
        </p:spPr>
        <p:txBody>
          <a:bodyPr>
            <a:normAutofit fontScale="90000"/>
          </a:bodyPr>
          <a:lstStyle/>
          <a:p>
            <a:r>
              <a:rPr lang="en-GB" altLang="en-US"/>
              <a:t>Isotopes of carbon</a:t>
            </a:r>
          </a:p>
        </p:txBody>
      </p:sp>
      <p:sp>
        <p:nvSpPr>
          <p:cNvPr id="966659" name="Text Box 3"/>
          <p:cNvSpPr txBox="1">
            <a:spLocks noChangeArrowheads="1"/>
          </p:cNvSpPr>
          <p:nvPr/>
        </p:nvSpPr>
        <p:spPr bwMode="auto">
          <a:xfrm>
            <a:off x="563563" y="784225"/>
            <a:ext cx="858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There is also more than one isotope of carbon: </a:t>
            </a:r>
          </a:p>
        </p:txBody>
      </p:sp>
      <p:sp>
        <p:nvSpPr>
          <p:cNvPr id="966670" name="Rectangle 14"/>
          <p:cNvSpPr>
            <a:spLocks noChangeArrowheads="1"/>
          </p:cNvSpPr>
          <p:nvPr/>
        </p:nvSpPr>
        <p:spPr bwMode="auto">
          <a:xfrm>
            <a:off x="5487988" y="3209925"/>
            <a:ext cx="1233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46800" rIns="126000" bIns="46800" anchor="ctr"/>
          <a:lstStyle>
            <a:lvl1pPr marL="3619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1338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6195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1" i="0" u="none" strike="noStrike" kern="0" cap="none" spc="0" normalizeH="0" baseline="0" noProof="0">
                <a:ln>
                  <a:noFill/>
                </a:ln>
                <a:solidFill>
                  <a:srgbClr val="010066"/>
                </a:solidFill>
                <a:effectLst/>
                <a:uLnTx/>
                <a:uFillTx/>
                <a:latin typeface="Arial" panose="020B0604020202020204" pitchFamily="34" charset="0"/>
              </a:rPr>
              <a:t> 8</a:t>
            </a:r>
          </a:p>
        </p:txBody>
      </p:sp>
      <p:sp>
        <p:nvSpPr>
          <p:cNvPr id="966672" name="Rectangle 16"/>
          <p:cNvSpPr>
            <a:spLocks noChangeArrowheads="1"/>
          </p:cNvSpPr>
          <p:nvPr/>
        </p:nvSpPr>
        <p:spPr bwMode="auto">
          <a:xfrm>
            <a:off x="2211388" y="3209925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46800" rIns="126000" bIns="4680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0" cap="none" spc="0" normalizeH="0" baseline="30000" noProof="0">
                <a:ln>
                  <a:noFill/>
                </a:ln>
                <a:solidFill>
                  <a:srgbClr val="010066"/>
                </a:solidFill>
                <a:effectLst/>
                <a:uLnTx/>
                <a:uFillTx/>
                <a:latin typeface="Arial" panose="020B0604020202020204" pitchFamily="34" charset="0"/>
              </a:rPr>
              <a:t>14</a:t>
            </a:r>
            <a:r>
              <a:rPr kumimoji="0" lang="en-GB" altLang="en-US" sz="2400" b="0" i="0" u="none" strike="noStrike" kern="0" cap="none" spc="0" normalizeH="0" baseline="0" noProof="0">
                <a:ln>
                  <a:noFill/>
                </a:ln>
                <a:solidFill>
                  <a:srgbClr val="010066"/>
                </a:solidFill>
                <a:effectLst/>
                <a:uLnTx/>
                <a:uFillTx/>
                <a:latin typeface="Arial" panose="020B0604020202020204" pitchFamily="34" charset="0"/>
              </a:rPr>
              <a:t>C</a:t>
            </a:r>
            <a:endParaRPr kumimoji="0" lang="en-GB" altLang="en-US" sz="2400" b="0" i="0" u="none" strike="noStrike" kern="0" cap="none" spc="0" normalizeH="0" baseline="30000" noProof="0">
              <a:ln>
                <a:noFill/>
              </a:ln>
              <a:solidFill>
                <a:srgbClr val="010066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66673" name="Rectangle 17"/>
          <p:cNvSpPr>
            <a:spLocks noChangeArrowheads="1"/>
          </p:cNvSpPr>
          <p:nvPr/>
        </p:nvSpPr>
        <p:spPr bwMode="auto">
          <a:xfrm>
            <a:off x="5503863" y="2657475"/>
            <a:ext cx="112712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46800" rIns="126000" bIns="46800" anchor="ctr"/>
          <a:lstStyle>
            <a:lvl1pPr marL="450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8038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085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1" i="0" u="none" strike="noStrike" kern="0" cap="none" spc="0" normalizeH="0" baseline="0" noProof="0">
                <a:ln>
                  <a:noFill/>
                </a:ln>
                <a:solidFill>
                  <a:srgbClr val="010066"/>
                </a:solidFill>
                <a:effectLst/>
                <a:uLnTx/>
                <a:uFillTx/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966674" name="Rectangle 18"/>
          <p:cNvSpPr>
            <a:spLocks noChangeArrowheads="1"/>
          </p:cNvSpPr>
          <p:nvPr/>
        </p:nvSpPr>
        <p:spPr bwMode="auto">
          <a:xfrm>
            <a:off x="3903663" y="2657475"/>
            <a:ext cx="16065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46800" rIns="126000" bIns="46800" anchor="ctr"/>
          <a:lstStyle>
            <a:lvl1pPr marL="539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231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3975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1" i="0" u="none" strike="noStrike" kern="0" cap="none" spc="0" normalizeH="0" baseline="0" noProof="0">
                <a:ln>
                  <a:noFill/>
                </a:ln>
                <a:solidFill>
                  <a:srgbClr val="010066"/>
                </a:solidFill>
                <a:effectLst/>
                <a:uLnTx/>
                <a:uFillTx/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966675" name="Rectangle 19"/>
          <p:cNvSpPr>
            <a:spLocks noChangeArrowheads="1"/>
          </p:cNvSpPr>
          <p:nvPr/>
        </p:nvSpPr>
        <p:spPr bwMode="auto">
          <a:xfrm>
            <a:off x="2220913" y="2657475"/>
            <a:ext cx="14605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46800" rIns="126000" bIns="4680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0" cap="none" spc="0" normalizeH="0" baseline="30000" noProof="0">
                <a:ln>
                  <a:noFill/>
                </a:ln>
                <a:solidFill>
                  <a:srgbClr val="010066"/>
                </a:solidFill>
                <a:effectLst/>
                <a:uLnTx/>
                <a:uFillTx/>
                <a:latin typeface="Arial" panose="020B0604020202020204" pitchFamily="34" charset="0"/>
              </a:rPr>
              <a:t>13</a:t>
            </a:r>
            <a:r>
              <a:rPr kumimoji="0" lang="en-GB" altLang="en-US" sz="2400" b="0" i="0" u="none" strike="noStrike" kern="0" cap="none" spc="0" normalizeH="0" baseline="0" noProof="0">
                <a:ln>
                  <a:noFill/>
                </a:ln>
                <a:solidFill>
                  <a:srgbClr val="010066"/>
                </a:solidFill>
                <a:effectLst/>
                <a:uLnTx/>
                <a:uFillTx/>
                <a:latin typeface="Arial" panose="020B0604020202020204" pitchFamily="34" charset="0"/>
              </a:rPr>
              <a:t>C</a:t>
            </a:r>
            <a:endParaRPr kumimoji="0" lang="en-GB" altLang="en-US" sz="2400" b="0" i="0" u="none" strike="noStrike" kern="0" cap="none" spc="0" normalizeH="0" baseline="30000" noProof="0">
              <a:ln>
                <a:noFill/>
              </a:ln>
              <a:solidFill>
                <a:srgbClr val="010066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66676" name="Rectangle 20"/>
          <p:cNvSpPr>
            <a:spLocks noChangeArrowheads="1"/>
          </p:cNvSpPr>
          <p:nvPr/>
        </p:nvSpPr>
        <p:spPr bwMode="auto">
          <a:xfrm>
            <a:off x="5503863" y="2151063"/>
            <a:ext cx="113982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46800" rIns="126000" bIns="46800" anchor="ctr"/>
          <a:lstStyle>
            <a:lvl1pPr marL="2667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231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6670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1" i="0" u="none" strike="noStrike" kern="0" cap="none" spc="0" normalizeH="0" baseline="0" noProof="0">
                <a:ln>
                  <a:noFill/>
                </a:ln>
                <a:solidFill>
                  <a:srgbClr val="010066"/>
                </a:solidFill>
                <a:effectLst/>
                <a:uLnTx/>
                <a:uFillTx/>
                <a:latin typeface="Arial" panose="020B0604020202020204" pitchFamily="34" charset="0"/>
              </a:rPr>
              <a:t>  6</a:t>
            </a:r>
          </a:p>
        </p:txBody>
      </p:sp>
      <p:sp>
        <p:nvSpPr>
          <p:cNvPr id="966677" name="Rectangle 21"/>
          <p:cNvSpPr>
            <a:spLocks noChangeArrowheads="1"/>
          </p:cNvSpPr>
          <p:nvPr/>
        </p:nvSpPr>
        <p:spPr bwMode="auto">
          <a:xfrm>
            <a:off x="3903663" y="2151063"/>
            <a:ext cx="160655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46800" rIns="126000" bIns="46800" anchor="ctr"/>
          <a:lstStyle>
            <a:lvl1pPr marL="628650" indent="-88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8038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28650" marR="0" lvl="0" indent="-88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1" i="0" u="none" strike="noStrike" kern="0" cap="none" spc="0" normalizeH="0" baseline="0" noProof="0">
                <a:ln>
                  <a:noFill/>
                </a:ln>
                <a:solidFill>
                  <a:srgbClr val="010066"/>
                </a:solidFill>
                <a:effectLst/>
                <a:uLnTx/>
                <a:uFillTx/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966678" name="Rectangle 22"/>
          <p:cNvSpPr>
            <a:spLocks noChangeArrowheads="1"/>
          </p:cNvSpPr>
          <p:nvPr/>
        </p:nvSpPr>
        <p:spPr bwMode="auto">
          <a:xfrm>
            <a:off x="2220913" y="2151063"/>
            <a:ext cx="14097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46800" rIns="126000" bIns="4680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0" cap="none" spc="0" normalizeH="0" baseline="30000" noProof="0">
                <a:ln>
                  <a:noFill/>
                </a:ln>
                <a:solidFill>
                  <a:srgbClr val="010066"/>
                </a:solidFill>
                <a:effectLst/>
                <a:uLnTx/>
                <a:uFillTx/>
                <a:latin typeface="Arial" panose="020B0604020202020204" pitchFamily="34" charset="0"/>
              </a:rPr>
              <a:t>12</a:t>
            </a:r>
            <a:r>
              <a:rPr kumimoji="0" lang="en-GB" altLang="en-US" sz="2400" b="0" i="0" u="none" strike="noStrike" kern="0" cap="none" spc="0" normalizeH="0" baseline="0" noProof="0">
                <a:ln>
                  <a:noFill/>
                </a:ln>
                <a:solidFill>
                  <a:srgbClr val="010066"/>
                </a:solidFill>
                <a:effectLst/>
                <a:uLnTx/>
                <a:uFillTx/>
                <a:latin typeface="Arial" panose="020B0604020202020204" pitchFamily="34" charset="0"/>
              </a:rPr>
              <a:t>C</a:t>
            </a:r>
            <a:endParaRPr kumimoji="0" lang="en-GB" altLang="en-US" sz="2400" b="0" i="0" u="none" strike="noStrike" kern="0" cap="none" spc="0" normalizeH="0" baseline="30000" noProof="0">
              <a:ln>
                <a:noFill/>
              </a:ln>
              <a:solidFill>
                <a:srgbClr val="010066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66682" name="Text Box 26"/>
          <p:cNvSpPr txBox="1">
            <a:spLocks noChangeArrowheads="1"/>
          </p:cNvSpPr>
          <p:nvPr/>
        </p:nvSpPr>
        <p:spPr bwMode="auto">
          <a:xfrm>
            <a:off x="565150" y="4175125"/>
            <a:ext cx="8583613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All isotopes of carbon have 6 protons and so have 6 electrons.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Because chemical reactivity depends on the number of electrons the reactivity of the isotopes of carbon is identical.</a:t>
            </a:r>
          </a:p>
        </p:txBody>
      </p:sp>
      <p:sp>
        <p:nvSpPr>
          <p:cNvPr id="966683" name="Rectangle 27"/>
          <p:cNvSpPr>
            <a:spLocks noChangeArrowheads="1"/>
          </p:cNvSpPr>
          <p:nvPr/>
        </p:nvSpPr>
        <p:spPr bwMode="auto">
          <a:xfrm>
            <a:off x="3903663" y="3216275"/>
            <a:ext cx="16065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46800" rIns="126000" bIns="46800" anchor="ctr"/>
          <a:lstStyle>
            <a:lvl1pPr marL="539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231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3975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1" i="0" u="none" strike="noStrike" kern="0" cap="none" spc="0" normalizeH="0" baseline="0" noProof="0">
                <a:ln>
                  <a:noFill/>
                </a:ln>
                <a:solidFill>
                  <a:srgbClr val="010066"/>
                </a:solidFill>
                <a:effectLst/>
                <a:uLnTx/>
                <a:uFillTx/>
                <a:latin typeface="Arial" panose="020B0604020202020204" pitchFamily="34" charset="0"/>
              </a:rPr>
              <a:t>6</a:t>
            </a:r>
          </a:p>
        </p:txBody>
      </p:sp>
      <p:pic>
        <p:nvPicPr>
          <p:cNvPr id="966685" name="Picture 29" descr="forward_arrow_colour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088" y="6167438"/>
            <a:ext cx="630237" cy="5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73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6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6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6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66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6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66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66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66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66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66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66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66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66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66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66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66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66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6670" grpId="0"/>
      <p:bldP spid="966672" grpId="0"/>
      <p:bldP spid="966673" grpId="0"/>
      <p:bldP spid="966674" grpId="0"/>
      <p:bldP spid="966675" grpId="0"/>
      <p:bldP spid="966676" grpId="0"/>
      <p:bldP spid="966677" grpId="0"/>
      <p:bldP spid="966678" grpId="0"/>
      <p:bldP spid="9666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Consider these questions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1) What makes up most of the mass of the atom?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2) What makes up most of the space of the atom?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3) What stops the electrons whizzing off into space?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4) Which part of the atom causes radioactivity?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5) </a:t>
            </a:r>
            <a:r>
              <a:rPr lang="en-AU"/>
              <a:t>Which part </a:t>
            </a:r>
            <a:r>
              <a:rPr lang="en-AU" dirty="0"/>
              <a:t>of the atom does chemical reactions?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08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93" name="Picture 33" descr="C_13_t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538" y="1884363"/>
            <a:ext cx="1658937" cy="173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2594" name="Picture 34" descr="C_12_t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1884363"/>
            <a:ext cx="1658937" cy="173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975"/>
            <a:ext cx="7240588" cy="549275"/>
          </a:xfrm>
        </p:spPr>
        <p:txBody>
          <a:bodyPr>
            <a:normAutofit fontScale="90000"/>
          </a:bodyPr>
          <a:lstStyle/>
          <a:p>
            <a:r>
              <a:rPr lang="en-GB" altLang="en-US"/>
              <a:t>What are isotopes?</a:t>
            </a:r>
          </a:p>
        </p:txBody>
      </p:sp>
      <p:sp>
        <p:nvSpPr>
          <p:cNvPr id="962565" name="Text Box 5"/>
          <p:cNvSpPr txBox="1">
            <a:spLocks noChangeArrowheads="1"/>
          </p:cNvSpPr>
          <p:nvPr/>
        </p:nvSpPr>
        <p:spPr bwMode="auto">
          <a:xfrm>
            <a:off x="3319463" y="2941638"/>
            <a:ext cx="24050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atomic number is the same</a:t>
            </a:r>
          </a:p>
        </p:txBody>
      </p:sp>
      <p:sp>
        <p:nvSpPr>
          <p:cNvPr id="962568" name="Text Box 8"/>
          <p:cNvSpPr txBox="1">
            <a:spLocks noChangeArrowheads="1"/>
          </p:cNvSpPr>
          <p:nvPr/>
        </p:nvSpPr>
        <p:spPr bwMode="auto">
          <a:xfrm>
            <a:off x="3335338" y="1760538"/>
            <a:ext cx="2370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mass number is different</a:t>
            </a:r>
          </a:p>
        </p:txBody>
      </p:sp>
      <p:sp>
        <p:nvSpPr>
          <p:cNvPr id="962571" name="Text Box 11"/>
          <p:cNvSpPr txBox="1">
            <a:spLocks noChangeArrowheads="1"/>
          </p:cNvSpPr>
          <p:nvPr/>
        </p:nvSpPr>
        <p:spPr bwMode="auto">
          <a:xfrm>
            <a:off x="583104" y="4439334"/>
            <a:ext cx="8396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C988F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reactivity of different isotopes of an element is </a:t>
            </a: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identical</a:t>
            </a: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because they have the same number of electrons.</a:t>
            </a:r>
          </a:p>
        </p:txBody>
      </p:sp>
      <p:pic>
        <p:nvPicPr>
          <p:cNvPr id="962572" name="Picture 12" descr="forward_arrow_colour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088" y="6167438"/>
            <a:ext cx="630237" cy="5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575" name="Text Box 15"/>
          <p:cNvSpPr txBox="1">
            <a:spLocks noChangeArrowheads="1"/>
          </p:cNvSpPr>
          <p:nvPr/>
        </p:nvSpPr>
        <p:spPr bwMode="auto">
          <a:xfrm>
            <a:off x="563563" y="784225"/>
            <a:ext cx="79740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Isotopes</a:t>
            </a: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are atoms of the same element that contain different numbers of </a:t>
            </a: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neutrons</a:t>
            </a: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</a:p>
        </p:txBody>
      </p:sp>
      <p:sp>
        <p:nvSpPr>
          <p:cNvPr id="962576" name="Text Box 16"/>
          <p:cNvSpPr txBox="1">
            <a:spLocks noChangeArrowheads="1"/>
          </p:cNvSpPr>
          <p:nvPr/>
        </p:nvSpPr>
        <p:spPr bwMode="auto">
          <a:xfrm>
            <a:off x="563563" y="5345113"/>
            <a:ext cx="8204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C988F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different masses of the atoms means that physical properties of isotopes are slightly different (colour, density, mass, nuclear stability). 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en-US" kern="0" dirty="0">
              <a:solidFill>
                <a:sysClr val="windowText" lastClr="000000"/>
              </a:solidFill>
            </a:endParaRPr>
          </a:p>
          <a:p>
            <a:pPr lvl="0" eaLnBrk="0" hangingPunct="0">
              <a:spcBef>
                <a:spcPct val="0"/>
              </a:spcBef>
              <a:defRPr/>
            </a:pPr>
            <a:r>
              <a:rPr lang="en-GB" altLang="en-US" kern="0" dirty="0">
                <a:solidFill>
                  <a:sysClr val="windowText" lastClr="000000"/>
                </a:solidFill>
                <a:hlinkClick r:id="rId6"/>
              </a:rPr>
              <a:t>Heavy water: https://www.youtube.com/watch?v=VLiirA5ooS0</a:t>
            </a:r>
            <a:endParaRPr lang="en-GB" altLang="en-US" kern="0" dirty="0">
              <a:solidFill>
                <a:sysClr val="windowText" lastClr="000000"/>
              </a:solidFill>
            </a:endParaRPr>
          </a:p>
          <a:p>
            <a:pPr lvl="0" eaLnBrk="0" hangingPunct="0">
              <a:spcBef>
                <a:spcPct val="0"/>
              </a:spcBef>
              <a:defRPr/>
            </a:pPr>
            <a:endParaRPr kumimoji="0" lang="en-GB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2579" name="Line 19"/>
          <p:cNvSpPr>
            <a:spLocks noChangeShapeType="1"/>
          </p:cNvSpPr>
          <p:nvPr/>
        </p:nvSpPr>
        <p:spPr bwMode="auto">
          <a:xfrm rot="-10800000">
            <a:off x="1125538" y="3354388"/>
            <a:ext cx="20939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2580" name="Line 20"/>
          <p:cNvSpPr>
            <a:spLocks noChangeShapeType="1"/>
          </p:cNvSpPr>
          <p:nvPr/>
        </p:nvSpPr>
        <p:spPr bwMode="auto">
          <a:xfrm>
            <a:off x="5824538" y="2173288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2582" name="Line 22"/>
          <p:cNvSpPr>
            <a:spLocks noChangeShapeType="1"/>
          </p:cNvSpPr>
          <p:nvPr/>
        </p:nvSpPr>
        <p:spPr bwMode="auto">
          <a:xfrm rot="-10800000">
            <a:off x="1595438" y="2173288"/>
            <a:ext cx="16240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2584" name="Line 24"/>
          <p:cNvSpPr>
            <a:spLocks noChangeShapeType="1"/>
          </p:cNvSpPr>
          <p:nvPr/>
        </p:nvSpPr>
        <p:spPr bwMode="auto">
          <a:xfrm>
            <a:off x="5824538" y="3354388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2585" name="Text Box 25"/>
          <p:cNvSpPr txBox="1">
            <a:spLocks noChangeArrowheads="1"/>
          </p:cNvSpPr>
          <p:nvPr/>
        </p:nvSpPr>
        <p:spPr bwMode="auto">
          <a:xfrm>
            <a:off x="588963" y="3684588"/>
            <a:ext cx="164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carbon-12</a:t>
            </a:r>
          </a:p>
        </p:txBody>
      </p:sp>
      <p:sp>
        <p:nvSpPr>
          <p:cNvPr id="962586" name="Text Box 26"/>
          <p:cNvSpPr txBox="1">
            <a:spLocks noChangeArrowheads="1"/>
          </p:cNvSpPr>
          <p:nvPr/>
        </p:nvSpPr>
        <p:spPr bwMode="auto">
          <a:xfrm>
            <a:off x="7243763" y="3684588"/>
            <a:ext cx="164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carbon-13</a:t>
            </a:r>
          </a:p>
        </p:txBody>
      </p:sp>
    </p:spTree>
    <p:extLst>
      <p:ext uri="{BB962C8B-B14F-4D97-AF65-F5344CB8AC3E}">
        <p14:creationId xmlns:p14="http://schemas.microsoft.com/office/powerpoint/2010/main" val="386628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6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6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6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6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6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6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6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6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6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65" grpId="0"/>
      <p:bldP spid="962568" grpId="0"/>
      <p:bldP spid="962571" grpId="0"/>
      <p:bldP spid="962576" grpId="0"/>
      <p:bldP spid="962585" grpId="0"/>
      <p:bldP spid="96258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4778" name="Picture 170" descr="Cl_37_t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63" y="1700213"/>
            <a:ext cx="1658937" cy="173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4779" name="Picture 171" descr="Cl_35_t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1700213"/>
            <a:ext cx="1658937" cy="173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4767" name="Picture 159" descr="atom_structure_Cl_3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3509963"/>
            <a:ext cx="3084513" cy="306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4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975"/>
            <a:ext cx="7240588" cy="549275"/>
          </a:xfrm>
        </p:spPr>
        <p:txBody>
          <a:bodyPr>
            <a:normAutofit fontScale="90000"/>
          </a:bodyPr>
          <a:lstStyle/>
          <a:p>
            <a:r>
              <a:rPr lang="en-GB" altLang="en-US"/>
              <a:t>Isotopes of chlorine</a:t>
            </a:r>
          </a:p>
        </p:txBody>
      </p:sp>
      <p:sp>
        <p:nvSpPr>
          <p:cNvPr id="964611" name="Rectangle 3"/>
          <p:cNvSpPr>
            <a:spLocks noChangeArrowheads="1"/>
          </p:cNvSpPr>
          <p:nvPr/>
        </p:nvSpPr>
        <p:spPr bwMode="auto">
          <a:xfrm>
            <a:off x="563563" y="784225"/>
            <a:ext cx="8575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About 75% of naturally-occurring chlorine is chlorine-35 (</a:t>
            </a:r>
            <a:r>
              <a:rPr kumimoji="0" lang="en-GB" altLang="en-US" sz="1800" b="0" i="0" u="none" strike="noStrike" kern="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35</a:t>
            </a: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Cl) and 25% is chlorine-37 (</a:t>
            </a:r>
            <a:r>
              <a:rPr kumimoji="0" lang="en-GB" altLang="en-US" sz="1800" b="0" i="0" u="none" strike="noStrike" kern="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37</a:t>
            </a: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Cl).</a:t>
            </a:r>
          </a:p>
        </p:txBody>
      </p:sp>
      <p:sp>
        <p:nvSpPr>
          <p:cNvPr id="964613" name="Text Box 5"/>
          <p:cNvSpPr txBox="1">
            <a:spLocks noChangeArrowheads="1"/>
          </p:cNvSpPr>
          <p:nvPr/>
        </p:nvSpPr>
        <p:spPr bwMode="auto">
          <a:xfrm>
            <a:off x="2817813" y="1800225"/>
            <a:ext cx="162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17 protons</a:t>
            </a:r>
          </a:p>
        </p:txBody>
      </p:sp>
      <p:sp>
        <p:nvSpPr>
          <p:cNvPr id="964617" name="Rectangle 9"/>
          <p:cNvSpPr>
            <a:spLocks noChangeArrowheads="1"/>
          </p:cNvSpPr>
          <p:nvPr/>
        </p:nvSpPr>
        <p:spPr bwMode="auto">
          <a:xfrm>
            <a:off x="2817813" y="2357438"/>
            <a:ext cx="181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18 neutrons</a:t>
            </a:r>
          </a:p>
        </p:txBody>
      </p:sp>
      <p:sp>
        <p:nvSpPr>
          <p:cNvPr id="964618" name="Rectangle 10"/>
          <p:cNvSpPr>
            <a:spLocks noChangeArrowheads="1"/>
          </p:cNvSpPr>
          <p:nvPr/>
        </p:nvSpPr>
        <p:spPr bwMode="auto">
          <a:xfrm>
            <a:off x="2817813" y="2916238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17 electrons</a:t>
            </a:r>
          </a:p>
        </p:txBody>
      </p:sp>
      <p:pic>
        <p:nvPicPr>
          <p:cNvPr id="964751" name="Picture 143" descr="prot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763713"/>
            <a:ext cx="5238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4752" name="Picture 144" descr="electr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88" y="2960688"/>
            <a:ext cx="371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4753" name="Picture 145" descr="neutr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2324100"/>
            <a:ext cx="5238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4757" name="Text Box 149"/>
          <p:cNvSpPr txBox="1">
            <a:spLocks noChangeArrowheads="1"/>
          </p:cNvSpPr>
          <p:nvPr/>
        </p:nvSpPr>
        <p:spPr bwMode="auto">
          <a:xfrm>
            <a:off x="7124700" y="1800225"/>
            <a:ext cx="162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17 protons</a:t>
            </a:r>
          </a:p>
        </p:txBody>
      </p:sp>
      <p:sp>
        <p:nvSpPr>
          <p:cNvPr id="964758" name="Rectangle 150"/>
          <p:cNvSpPr>
            <a:spLocks noChangeArrowheads="1"/>
          </p:cNvSpPr>
          <p:nvPr/>
        </p:nvSpPr>
        <p:spPr bwMode="auto">
          <a:xfrm>
            <a:off x="7124700" y="2357438"/>
            <a:ext cx="181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 neutrons</a:t>
            </a:r>
          </a:p>
        </p:txBody>
      </p:sp>
      <p:sp>
        <p:nvSpPr>
          <p:cNvPr id="964759" name="Rectangle 151"/>
          <p:cNvSpPr>
            <a:spLocks noChangeArrowheads="1"/>
          </p:cNvSpPr>
          <p:nvPr/>
        </p:nvSpPr>
        <p:spPr bwMode="auto">
          <a:xfrm>
            <a:off x="7124700" y="2916238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17 electrons</a:t>
            </a:r>
          </a:p>
        </p:txBody>
      </p:sp>
      <p:pic>
        <p:nvPicPr>
          <p:cNvPr id="964760" name="Picture 152" descr="prot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788" y="1763713"/>
            <a:ext cx="5238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4761" name="Picture 153" descr="electr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75" y="2960688"/>
            <a:ext cx="371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4762" name="Picture 154" descr="neutr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2324100"/>
            <a:ext cx="5238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4773" name="Picture 165" descr="forward_arrow_colour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088" y="6167438"/>
            <a:ext cx="630237" cy="5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4774" name="Picture 166" descr="atom_structure_Cl_3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25" y="3548063"/>
            <a:ext cx="3084513" cy="306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4775" name="Picture 167" descr="extra_proton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6823075" y="4794250"/>
            <a:ext cx="3683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94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6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64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4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6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6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64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4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6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4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4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6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6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64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64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4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4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6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6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64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64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6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6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64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64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6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64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64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6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64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64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13" grpId="0"/>
      <p:bldP spid="964617" grpId="0"/>
      <p:bldP spid="964618" grpId="0"/>
      <p:bldP spid="964757" grpId="0"/>
      <p:bldP spid="964758" grpId="0"/>
      <p:bldP spid="9647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650" t="35600" r="30650" b="34880"/>
          <a:stretch/>
        </p:blipFill>
        <p:spPr>
          <a:xfrm>
            <a:off x="70992" y="1772816"/>
            <a:ext cx="9073008" cy="29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8F67-C534-4C7B-8C99-71EF1695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90" y="332656"/>
            <a:ext cx="6347713" cy="1320800"/>
          </a:xfrm>
        </p:spPr>
        <p:txBody>
          <a:bodyPr/>
          <a:lstStyle/>
          <a:p>
            <a:r>
              <a:rPr lang="en-AU" dirty="0" smtClean="0"/>
              <a:t>Warm-Up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FD921-258B-4910-AAAF-F27741B51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340768"/>
            <a:ext cx="8066858" cy="55172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AU" sz="2000" dirty="0"/>
              <a:t>How many molecules are present in 0.15 </a:t>
            </a:r>
            <a:r>
              <a:rPr lang="en-AU" sz="2000" dirty="0" err="1"/>
              <a:t>mol</a:t>
            </a:r>
            <a:r>
              <a:rPr lang="en-AU" sz="2000" dirty="0"/>
              <a:t> of ethanoic acid?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AU" sz="20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AU" sz="2000" dirty="0"/>
              <a:t>What is the mass (g) of 1.25 </a:t>
            </a:r>
            <a:r>
              <a:rPr lang="en-AU" sz="2000" dirty="0" err="1"/>
              <a:t>mol</a:t>
            </a:r>
            <a:r>
              <a:rPr lang="en-AU" sz="2000" dirty="0"/>
              <a:t> of </a:t>
            </a:r>
            <a:r>
              <a:rPr lang="en-AU" sz="2000" dirty="0" smtClean="0"/>
              <a:t>Fe</a:t>
            </a:r>
            <a:r>
              <a:rPr lang="en-AU" sz="2000" baseline="-25000" dirty="0" smtClean="0"/>
              <a:t>2</a:t>
            </a:r>
            <a:r>
              <a:rPr lang="en-AU" sz="2000" dirty="0" smtClean="0"/>
              <a:t>(SO</a:t>
            </a:r>
            <a:r>
              <a:rPr lang="en-AU" sz="2000" baseline="-25000" dirty="0" smtClean="0"/>
              <a:t>4</a:t>
            </a:r>
            <a:r>
              <a:rPr lang="en-AU" sz="2000" dirty="0" smtClean="0"/>
              <a:t>)</a:t>
            </a:r>
            <a:r>
              <a:rPr lang="en-AU" sz="2000" baseline="-25000" dirty="0" smtClean="0"/>
              <a:t>3</a:t>
            </a:r>
            <a:endParaRPr lang="en-AU" sz="20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AU" sz="2000" baseline="-250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AU" sz="2000" dirty="0"/>
              <a:t>Rhenium has two naturally occurring isotopes: </a:t>
            </a:r>
            <a:r>
              <a:rPr lang="en-AU" sz="2000" baseline="30000" dirty="0"/>
              <a:t>185</a:t>
            </a:r>
            <a:r>
              <a:rPr lang="en-AU" sz="2000" dirty="0"/>
              <a:t>Re (37.4%) and </a:t>
            </a:r>
            <a:r>
              <a:rPr lang="en-AU" sz="2000" baseline="30000" dirty="0"/>
              <a:t>187</a:t>
            </a:r>
            <a:r>
              <a:rPr lang="en-AU" sz="2000" dirty="0"/>
              <a:t>Re (62.6%). What is its average relative atomic mass</a:t>
            </a:r>
            <a:r>
              <a:rPr lang="en-AU" sz="2000" dirty="0" smtClean="0"/>
              <a:t>?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AU" sz="20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AU" sz="2000" dirty="0" smtClean="0"/>
              <a:t>*Lithium has a relative atomic mass of 6.968 and has two naturally occurring isotopes </a:t>
            </a:r>
            <a:r>
              <a:rPr lang="en-AU" sz="2000" baseline="30000" dirty="0" smtClean="0"/>
              <a:t>6</a:t>
            </a:r>
            <a:r>
              <a:rPr lang="en-AU" sz="2000" dirty="0" smtClean="0"/>
              <a:t>Li and </a:t>
            </a:r>
            <a:r>
              <a:rPr lang="en-AU" sz="2000" baseline="30000" dirty="0" smtClean="0"/>
              <a:t>7</a:t>
            </a:r>
            <a:r>
              <a:rPr lang="en-AU" sz="2000" dirty="0" smtClean="0"/>
              <a:t>Li. What is the % abundance of each isotope?*</a:t>
            </a:r>
            <a:endParaRPr lang="en-AU" sz="2000" dirty="0"/>
          </a:p>
          <a:p>
            <a:pPr>
              <a:buFont typeface="+mj-lt"/>
              <a:buAutoNum type="arabicPeriod"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93466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Absolute Classic #2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28800"/>
            <a:ext cx="6914729" cy="4412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AU" sz="2400" dirty="0" smtClean="0"/>
              <a:t>Rhenium </a:t>
            </a:r>
            <a:r>
              <a:rPr lang="en-AU" sz="2400" dirty="0"/>
              <a:t>has two naturally occurring isotopes: </a:t>
            </a:r>
            <a:r>
              <a:rPr lang="en-AU" sz="2400" baseline="30000" dirty="0"/>
              <a:t>185</a:t>
            </a:r>
            <a:r>
              <a:rPr lang="en-AU" sz="2400" dirty="0"/>
              <a:t>Re (37.4%) and </a:t>
            </a:r>
            <a:r>
              <a:rPr lang="en-AU" sz="2400" baseline="30000" dirty="0"/>
              <a:t>187</a:t>
            </a:r>
            <a:r>
              <a:rPr lang="en-AU" sz="2400" dirty="0"/>
              <a:t>Re (62.6%). What is its average relative atomic mass</a:t>
            </a:r>
            <a:r>
              <a:rPr lang="en-AU" sz="2400" dirty="0" smtClean="0"/>
              <a:t>?</a:t>
            </a:r>
            <a:endParaRPr lang="en-AU" sz="2400" dirty="0"/>
          </a:p>
          <a:p>
            <a:pPr marL="0" indent="0">
              <a:lnSpc>
                <a:spcPct val="150000"/>
              </a:lnSpc>
              <a:buNone/>
            </a:pPr>
            <a:endParaRPr lang="en-AU" sz="2400" dirty="0"/>
          </a:p>
          <a:p>
            <a:pPr>
              <a:lnSpc>
                <a:spcPct val="150000"/>
              </a:lnSpc>
            </a:pPr>
            <a:r>
              <a:rPr lang="en-AU" sz="2400" dirty="0" smtClean="0"/>
              <a:t>*</a:t>
            </a:r>
            <a:r>
              <a:rPr lang="en-AU" sz="2400" dirty="0"/>
              <a:t>Lithium has a relative atomic mass of 6.968 and has two naturally occurring isotopes </a:t>
            </a:r>
            <a:r>
              <a:rPr lang="en-AU" sz="2400" baseline="30000" dirty="0"/>
              <a:t>6</a:t>
            </a:r>
            <a:r>
              <a:rPr lang="en-AU" sz="2400" dirty="0"/>
              <a:t>Li and </a:t>
            </a:r>
            <a:r>
              <a:rPr lang="en-AU" sz="2400" baseline="30000" dirty="0"/>
              <a:t>7</a:t>
            </a:r>
            <a:r>
              <a:rPr lang="en-AU" sz="2400" dirty="0"/>
              <a:t>Li. What is the % abundance of each isotope</a:t>
            </a:r>
            <a:r>
              <a:rPr lang="en-AU" sz="2400" dirty="0" smtClean="0"/>
              <a:t>?*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90522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202761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400" dirty="0" smtClean="0"/>
              <a:t>A famous scientist discovered a novel element (Z = 120) which has three naturally abundant isotopes: Reidium-300 (46.8%), Reidium-302 (38.2%), Reidium-305 (not determined).</a:t>
            </a:r>
          </a:p>
          <a:p>
            <a:pPr>
              <a:lnSpc>
                <a:spcPct val="150000"/>
              </a:lnSpc>
            </a:pPr>
            <a:r>
              <a:rPr lang="en-AU" sz="2400" dirty="0" smtClean="0"/>
              <a:t>Calculate the relative atomic mass.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6220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74F7-D990-49F9-A06E-D043D9F8F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Mass Spectrometry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D0C46-BBA4-411F-B7B8-A58CE3CFB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Pearson 2.4</a:t>
            </a:r>
            <a:endParaRPr lang="en-AU" dirty="0"/>
          </a:p>
          <a:p>
            <a:r>
              <a:rPr lang="en-AU" dirty="0"/>
              <a:t>Lucarelli 1.11</a:t>
            </a:r>
          </a:p>
        </p:txBody>
      </p:sp>
    </p:spTree>
    <p:extLst>
      <p:ext uri="{BB962C8B-B14F-4D97-AF65-F5344CB8AC3E}">
        <p14:creationId xmlns:p14="http://schemas.microsoft.com/office/powerpoint/2010/main" val="257660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3F71-AE41-4BE0-A412-2DC88165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Mass Spectrometry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4A649-DE42-42AE-9C7F-0355E904F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Lucarelli page 9 for image.</a:t>
            </a:r>
          </a:p>
          <a:p>
            <a:endParaRPr lang="en-AU" dirty="0"/>
          </a:p>
          <a:p>
            <a:pPr>
              <a:buFont typeface="+mj-lt"/>
              <a:buAutoNum type="arabicPeriod"/>
            </a:pPr>
            <a:r>
              <a:rPr lang="en-AU" sz="2400" dirty="0"/>
              <a:t>Vaporisation/ionisation</a:t>
            </a:r>
          </a:p>
          <a:p>
            <a:pPr>
              <a:buFont typeface="+mj-lt"/>
              <a:buAutoNum type="arabicPeriod"/>
            </a:pPr>
            <a:r>
              <a:rPr lang="en-AU" sz="2400" dirty="0"/>
              <a:t>Acceleration</a:t>
            </a:r>
          </a:p>
          <a:p>
            <a:pPr>
              <a:buFont typeface="+mj-lt"/>
              <a:buAutoNum type="arabicPeriod"/>
            </a:pPr>
            <a:r>
              <a:rPr lang="en-AU" sz="2400" dirty="0"/>
              <a:t>Deflection</a:t>
            </a:r>
          </a:p>
          <a:p>
            <a:pPr>
              <a:buFont typeface="+mj-lt"/>
              <a:buAutoNum type="arabicPeriod"/>
            </a:pPr>
            <a:r>
              <a:rPr lang="en-AU" sz="2400" dirty="0"/>
              <a:t>Detection</a:t>
            </a:r>
          </a:p>
          <a:p>
            <a:pPr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050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AC91-422C-4BC2-995D-BB61BEBA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m/z ratio</a:t>
            </a:r>
          </a:p>
        </p:txBody>
      </p:sp>
      <p:pic>
        <p:nvPicPr>
          <p:cNvPr id="3074" name="Picture 2" descr="Image result for mass spectra Mo">
            <a:extLst>
              <a:ext uri="{FF2B5EF4-FFF2-40B4-BE49-F238E27FC236}">
                <a16:creationId xmlns:a16="http://schemas.microsoft.com/office/drawing/2014/main" id="{8CFEF79E-CB78-4926-9B76-D0F25B77F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396913" cy="499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41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4B05-ABE1-4833-ABFE-5B9D8596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13D0A-7BB9-4E45-BE3A-769958404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484784"/>
            <a:ext cx="5690593" cy="51125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400" dirty="0" smtClean="0"/>
              <a:t>Mass Spectra</a:t>
            </a:r>
          </a:p>
          <a:p>
            <a:pPr marL="800100" lvl="1">
              <a:lnSpc>
                <a:spcPct val="150000"/>
              </a:lnSpc>
            </a:pPr>
            <a:r>
              <a:rPr lang="en-AU" sz="2200" dirty="0" err="1" smtClean="0"/>
              <a:t>Lucarelli</a:t>
            </a:r>
            <a:r>
              <a:rPr lang="en-AU" sz="2200" dirty="0" smtClean="0"/>
              <a:t> Set 2</a:t>
            </a:r>
          </a:p>
          <a:p>
            <a:pPr marL="800100" lvl="1">
              <a:lnSpc>
                <a:spcPct val="150000"/>
              </a:lnSpc>
            </a:pPr>
            <a:r>
              <a:rPr lang="en-AU" sz="2200" dirty="0" smtClean="0"/>
              <a:t>STAWA Set 21</a:t>
            </a:r>
          </a:p>
          <a:p>
            <a:pPr marL="800100" lvl="1">
              <a:lnSpc>
                <a:spcPct val="150000"/>
              </a:lnSpc>
            </a:pPr>
            <a:r>
              <a:rPr lang="en-AU" sz="2200" dirty="0" smtClean="0"/>
              <a:t>Pearson </a:t>
            </a:r>
            <a:r>
              <a:rPr lang="en-AU" sz="2200" dirty="0" err="1" smtClean="0"/>
              <a:t>Ch</a:t>
            </a:r>
            <a:r>
              <a:rPr lang="en-AU" sz="2200" dirty="0" smtClean="0"/>
              <a:t> 2</a:t>
            </a:r>
            <a:endParaRPr lang="en-AU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313D0A-7BB9-4E45-BE3A-769958404F96}"/>
              </a:ext>
            </a:extLst>
          </p:cNvPr>
          <p:cNvSpPr txBox="1">
            <a:spLocks/>
          </p:cNvSpPr>
          <p:nvPr/>
        </p:nvSpPr>
        <p:spPr>
          <a:xfrm>
            <a:off x="331912" y="1637184"/>
            <a:ext cx="5690593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AU" sz="2400" smtClean="0"/>
              <a:t>Atomic Structure</a:t>
            </a:r>
          </a:p>
          <a:p>
            <a:pPr marL="800100" lvl="1">
              <a:lnSpc>
                <a:spcPct val="150000"/>
              </a:lnSpc>
            </a:pPr>
            <a:r>
              <a:rPr lang="en-AU" sz="2200" smtClean="0"/>
              <a:t>Lucarelli 				Set 2</a:t>
            </a:r>
          </a:p>
          <a:p>
            <a:pPr marL="800100" lvl="1">
              <a:lnSpc>
                <a:spcPct val="150000"/>
              </a:lnSpc>
            </a:pPr>
            <a:r>
              <a:rPr lang="en-AU" sz="2200" smtClean="0"/>
              <a:t>STAWA					Set 8</a:t>
            </a:r>
          </a:p>
          <a:p>
            <a:pPr marL="800100" lvl="1">
              <a:lnSpc>
                <a:spcPct val="150000"/>
              </a:lnSpc>
            </a:pPr>
            <a:r>
              <a:rPr lang="en-AU" sz="2200" smtClean="0"/>
              <a:t>Pearson					Ch 2</a:t>
            </a:r>
          </a:p>
          <a:p>
            <a:pPr marL="400050">
              <a:lnSpc>
                <a:spcPct val="150000"/>
              </a:lnSpc>
            </a:pPr>
            <a:r>
              <a:rPr lang="en-AU" sz="2400" smtClean="0"/>
              <a:t>Moles</a:t>
            </a:r>
          </a:p>
          <a:p>
            <a:pPr lvl="1">
              <a:lnSpc>
                <a:spcPct val="150000"/>
              </a:lnSpc>
            </a:pPr>
            <a:r>
              <a:rPr lang="en-AU" sz="2200" smtClean="0"/>
              <a:t>Lucarelli 10.1-10.5		Set 16, Q1-5</a:t>
            </a:r>
            <a:endParaRPr lang="en-AU" sz="2400" smtClean="0"/>
          </a:p>
          <a:p>
            <a:pPr lvl="1">
              <a:lnSpc>
                <a:spcPct val="150000"/>
              </a:lnSpc>
            </a:pPr>
            <a:r>
              <a:rPr lang="en-AU" sz="2200" smtClean="0"/>
              <a:t>STAWA 					Set 22-23</a:t>
            </a:r>
            <a:endParaRPr lang="en-AU" sz="2400" smtClean="0"/>
          </a:p>
          <a:p>
            <a:pPr lvl="1">
              <a:lnSpc>
                <a:spcPct val="150000"/>
              </a:lnSpc>
            </a:pPr>
            <a:r>
              <a:rPr lang="en-AU" sz="2200" smtClean="0"/>
              <a:t>Pearson 					Ch 9.1-9.3</a:t>
            </a: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5536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651" t="21200" r="29750" b="15441"/>
          <a:stretch/>
        </p:blipFill>
        <p:spPr>
          <a:xfrm>
            <a:off x="0" y="332656"/>
            <a:ext cx="9217024" cy="633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8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651" t="16881" r="29750" b="42080"/>
          <a:stretch/>
        </p:blipFill>
        <p:spPr>
          <a:xfrm>
            <a:off x="4373" y="1270000"/>
            <a:ext cx="9217024" cy="41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651" t="28400" r="30201" b="18321"/>
          <a:stretch/>
        </p:blipFill>
        <p:spPr>
          <a:xfrm>
            <a:off x="30290" y="739793"/>
            <a:ext cx="9145016" cy="532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651" t="36321" r="30201" b="19760"/>
          <a:stretch/>
        </p:blipFill>
        <p:spPr>
          <a:xfrm>
            <a:off x="0" y="1412776"/>
            <a:ext cx="9145016" cy="43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2E19-BF09-40F7-9F2F-904ED188A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1.4 </a:t>
            </a:r>
            <a:r>
              <a:rPr lang="en-AU" dirty="0"/>
              <a:t>Atomic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8ED22-6167-4838-A2AA-09B5255A6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Nelson 1.1-1.3</a:t>
            </a:r>
          </a:p>
          <a:p>
            <a:r>
              <a:rPr lang="en-AU" dirty="0"/>
              <a:t>Lucarelli Ch 2</a:t>
            </a:r>
          </a:p>
          <a:p>
            <a:r>
              <a:rPr lang="en-AU" dirty="0"/>
              <a:t>STAWA Set 8</a:t>
            </a:r>
          </a:p>
        </p:txBody>
      </p:sp>
    </p:spTree>
    <p:extLst>
      <p:ext uri="{BB962C8B-B14F-4D97-AF65-F5344CB8AC3E}">
        <p14:creationId xmlns:p14="http://schemas.microsoft.com/office/powerpoint/2010/main" val="271752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u="sng" dirty="0"/>
              <a:t>Atomic 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/>
              <a:t>Objectives:</a:t>
            </a:r>
          </a:p>
          <a:p>
            <a:r>
              <a:rPr lang="en-AU" dirty="0"/>
              <a:t>Explain how findings from experiments contributed to our understanding of the atom (</a:t>
            </a:r>
            <a:r>
              <a:rPr lang="en-AU" b="1" dirty="0"/>
              <a:t>CAT</a:t>
            </a:r>
            <a:r>
              <a:rPr lang="en-AU" dirty="0"/>
              <a:t>). </a:t>
            </a:r>
          </a:p>
          <a:p>
            <a:endParaRPr lang="en-AU" dirty="0"/>
          </a:p>
          <a:p>
            <a:r>
              <a:rPr lang="en-AU" dirty="0"/>
              <a:t>Describe the structure of the atom and the arrangement of its subatomic particles. </a:t>
            </a:r>
          </a:p>
          <a:p>
            <a:endParaRPr lang="en-AU" dirty="0"/>
          </a:p>
          <a:p>
            <a:r>
              <a:rPr lang="en-AU" dirty="0"/>
              <a:t>Describe the similarities and differences between isotopes of the same element. </a:t>
            </a:r>
          </a:p>
        </p:txBody>
      </p:sp>
    </p:spTree>
    <p:extLst>
      <p:ext uri="{BB962C8B-B14F-4D97-AF65-F5344CB8AC3E}">
        <p14:creationId xmlns:p14="http://schemas.microsoft.com/office/powerpoint/2010/main" val="190570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0060-0503-0915-5707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59113" cy="303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planeta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0"/>
            <a:ext cx="3024188" cy="302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atom_model_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0"/>
            <a:ext cx="3132137" cy="31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 descr="atom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0438"/>
            <a:ext cx="3132138" cy="29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atom-quant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590925"/>
            <a:ext cx="43561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9" descr="Au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4049713"/>
            <a:ext cx="2808288" cy="280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05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1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1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1071</Words>
  <Application>Microsoft Office PowerPoint</Application>
  <PresentationFormat>On-screen Show (4:3)</PresentationFormat>
  <Paragraphs>192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Trebuchet MS</vt:lpstr>
      <vt:lpstr>Wingdings 3</vt:lpstr>
      <vt:lpstr>2_Default Design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1.4 Atomic Structure</vt:lpstr>
      <vt:lpstr>Atomic Structure</vt:lpstr>
      <vt:lpstr>PowerPoint Presentation</vt:lpstr>
      <vt:lpstr>What is the structure of an atom?</vt:lpstr>
      <vt:lpstr>Subatomic particles</vt:lpstr>
      <vt:lpstr>Atomic number and mass number</vt:lpstr>
      <vt:lpstr>Atomic number and mass number</vt:lpstr>
      <vt:lpstr>What are isotopes?</vt:lpstr>
      <vt:lpstr>Isotopes of chlorine</vt:lpstr>
      <vt:lpstr>Isotopes of carbon</vt:lpstr>
      <vt:lpstr>Consider these questions</vt:lpstr>
      <vt:lpstr>What are isotopes?</vt:lpstr>
      <vt:lpstr>Isotopes of chlorine</vt:lpstr>
      <vt:lpstr>Warm-Up</vt:lpstr>
      <vt:lpstr>Absolute Classic #2</vt:lpstr>
      <vt:lpstr>Question</vt:lpstr>
      <vt:lpstr>Mass Spectrometry</vt:lpstr>
      <vt:lpstr>Mass Spectrometry</vt:lpstr>
      <vt:lpstr>m/z ratio</vt:lpstr>
      <vt:lpstr>Practice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Atomic Structure</dc:title>
  <dc:creator>HOLLAND Katharine</dc:creator>
  <cp:lastModifiedBy>REID Brodie [Perth Modern School]</cp:lastModifiedBy>
  <cp:revision>60</cp:revision>
  <dcterms:created xsi:type="dcterms:W3CDTF">2016-02-14T10:19:51Z</dcterms:created>
  <dcterms:modified xsi:type="dcterms:W3CDTF">2020-02-27T00:57:39Z</dcterms:modified>
</cp:coreProperties>
</file>