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8"/>
  </p:handoutMasterIdLst>
  <p:sldIdLst>
    <p:sldId id="256" r:id="rId2"/>
    <p:sldId id="257" r:id="rId3"/>
    <p:sldId id="259" r:id="rId4"/>
    <p:sldId id="260" r:id="rId5"/>
    <p:sldId id="261" r:id="rId6"/>
    <p:sldId id="262" r:id="rId7"/>
    <p:sldId id="271" r:id="rId8"/>
    <p:sldId id="263" r:id="rId9"/>
    <p:sldId id="265" r:id="rId10"/>
    <p:sldId id="266" r:id="rId11"/>
    <p:sldId id="267" r:id="rId12"/>
    <p:sldId id="268" r:id="rId13"/>
    <p:sldId id="269" r:id="rId14"/>
    <p:sldId id="270" r:id="rId15"/>
    <p:sldId id="272" r:id="rId16"/>
    <p:sldId id="300" r:id="rId17"/>
    <p:sldId id="273" r:id="rId18"/>
    <p:sldId id="298" r:id="rId19"/>
    <p:sldId id="274" r:id="rId20"/>
    <p:sldId id="275" r:id="rId21"/>
    <p:sldId id="276" r:id="rId22"/>
    <p:sldId id="277" r:id="rId23"/>
    <p:sldId id="278" r:id="rId24"/>
    <p:sldId id="279" r:id="rId25"/>
    <p:sldId id="303" r:id="rId26"/>
    <p:sldId id="280" r:id="rId27"/>
    <p:sldId id="281" r:id="rId28"/>
    <p:sldId id="282" r:id="rId29"/>
    <p:sldId id="296" r:id="rId30"/>
    <p:sldId id="297" r:id="rId31"/>
    <p:sldId id="283" r:id="rId32"/>
    <p:sldId id="285" r:id="rId33"/>
    <p:sldId id="258" r:id="rId34"/>
    <p:sldId id="286" r:id="rId35"/>
    <p:sldId id="287" r:id="rId36"/>
    <p:sldId id="288" r:id="rId37"/>
    <p:sldId id="289" r:id="rId38"/>
    <p:sldId id="290" r:id="rId39"/>
    <p:sldId id="291" r:id="rId40"/>
    <p:sldId id="292" r:id="rId41"/>
    <p:sldId id="293" r:id="rId42"/>
    <p:sldId id="294" r:id="rId43"/>
    <p:sldId id="295" r:id="rId44"/>
    <p:sldId id="301" r:id="rId45"/>
    <p:sldId id="302" r:id="rId46"/>
    <p:sldId id="284" r:id="rId47"/>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513" y="63"/>
      </p:cViewPr>
      <p:guideLst>
        <p:guide orient="horz" pos="2160"/>
        <p:guide pos="2880"/>
      </p:guideLst>
    </p:cSldViewPr>
  </p:slideViewPr>
  <p:notesTextViewPr>
    <p:cViewPr>
      <p:scale>
        <a:sx n="1" d="1"/>
        <a:sy n="1" d="1"/>
      </p:scale>
      <p:origin x="0" y="0"/>
    </p:cViewPr>
  </p:notesTextViewPr>
  <p:sorterViewPr>
    <p:cViewPr>
      <p:scale>
        <a:sx n="100" d="100"/>
        <a:sy n="100" d="100"/>
      </p:scale>
      <p:origin x="0" y="50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B758CF6D-EC80-4CCC-9A0A-89EDF4348CCD}" type="datetimeFigureOut">
              <a:rPr lang="en-AU" smtClean="0"/>
              <a:t>24/02/2020</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7717607C-2EDB-4EC5-B954-479552D6E3F1}" type="slidenum">
              <a:rPr lang="en-AU" smtClean="0"/>
              <a:t>‹#›</a:t>
            </a:fld>
            <a:endParaRPr lang="en-AU"/>
          </a:p>
        </p:txBody>
      </p:sp>
    </p:spTree>
    <p:extLst>
      <p:ext uri="{BB962C8B-B14F-4D97-AF65-F5344CB8AC3E}">
        <p14:creationId xmlns:p14="http://schemas.microsoft.com/office/powerpoint/2010/main" val="14303731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6C9FB5-D8CB-4D0A-8EF2-22495D112123}" type="datetimeFigureOut">
              <a:rPr lang="en-AU" smtClean="0"/>
              <a:t>24/02/2020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8A447D-C3DA-4BA6-98EF-3021C043D4FF}" type="slidenum">
              <a:rPr lang="en-AU" smtClean="0"/>
              <a:t>‹#›</a:t>
            </a:fld>
            <a:endParaRPr lang="en-A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6C9FB5-D8CB-4D0A-8EF2-22495D112123}" type="datetimeFigureOut">
              <a:rPr lang="en-AU" smtClean="0"/>
              <a:t>24/02/2020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8A447D-C3DA-4BA6-98EF-3021C043D4FF}"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C9FB5-D8CB-4D0A-8EF2-22495D112123}" type="datetimeFigureOut">
              <a:rPr lang="en-AU" smtClean="0"/>
              <a:t>24/02/2020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8A447D-C3DA-4BA6-98EF-3021C043D4FF}"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6C9FB5-D8CB-4D0A-8EF2-22495D112123}" type="datetimeFigureOut">
              <a:rPr lang="en-AU" smtClean="0"/>
              <a:t>24/02/2020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8A447D-C3DA-4BA6-98EF-3021C043D4FF}" type="slidenum">
              <a:rPr lang="en-AU" smtClean="0"/>
              <a:t>‹#›</a:t>
            </a:fld>
            <a:endParaRPr lang="en-AU"/>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C9FB5-D8CB-4D0A-8EF2-22495D112123}" type="datetimeFigureOut">
              <a:rPr lang="en-AU" smtClean="0"/>
              <a:t>24/02/2020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8A447D-C3DA-4BA6-98EF-3021C043D4FF}"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B6C9FB5-D8CB-4D0A-8EF2-22495D112123}" type="datetimeFigureOut">
              <a:rPr lang="en-AU" smtClean="0"/>
              <a:t>24/02/2020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68A447D-C3DA-4BA6-98EF-3021C043D4FF}" type="slidenum">
              <a:rPr lang="en-AU" smtClean="0"/>
              <a:t>‹#›</a:t>
            </a:fld>
            <a:endParaRPr lang="en-AU"/>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C9FB5-D8CB-4D0A-8EF2-22495D112123}" type="datetimeFigureOut">
              <a:rPr lang="en-AU" smtClean="0"/>
              <a:t>24/02/2020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68A447D-C3DA-4BA6-98EF-3021C043D4FF}" type="slidenum">
              <a:rPr lang="en-AU" smtClean="0"/>
              <a:t>‹#›</a:t>
            </a:fld>
            <a:endParaRPr lang="en-AU"/>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C9FB5-D8CB-4D0A-8EF2-22495D112123}" type="datetimeFigureOut">
              <a:rPr lang="en-AU" smtClean="0"/>
              <a:t>24/02/2020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68A447D-C3DA-4BA6-98EF-3021C043D4FF}"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C9FB5-D8CB-4D0A-8EF2-22495D112123}" type="datetimeFigureOut">
              <a:rPr lang="en-AU" smtClean="0"/>
              <a:t>24/02/2020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68A447D-C3DA-4BA6-98EF-3021C043D4FF}"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6C9FB5-D8CB-4D0A-8EF2-22495D112123}" type="datetimeFigureOut">
              <a:rPr lang="en-AU" smtClean="0"/>
              <a:t>24/02/2020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68A447D-C3DA-4BA6-98EF-3021C043D4FF}"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6C9FB5-D8CB-4D0A-8EF2-22495D112123}" type="datetimeFigureOut">
              <a:rPr lang="en-AU" smtClean="0"/>
              <a:t>24/02/2020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68A447D-C3DA-4BA6-98EF-3021C043D4FF}" type="slidenum">
              <a:rPr lang="en-AU" smtClean="0"/>
              <a:t>‹#›</a:t>
            </a:fld>
            <a:endParaRPr lang="en-A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B6C9FB5-D8CB-4D0A-8EF2-22495D112123}" type="datetimeFigureOut">
              <a:rPr lang="en-AU" smtClean="0"/>
              <a:t>24/02/2020</a:t>
            </a:fld>
            <a:endParaRPr lang="en-A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A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68A447D-C3DA-4BA6-98EF-3021C043D4FF}"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496" y="1556792"/>
            <a:ext cx="9036496" cy="5184576"/>
          </a:xfrm>
        </p:spPr>
        <p:txBody>
          <a:bodyPr>
            <a:normAutofit/>
          </a:bodyPr>
          <a:lstStyle/>
          <a:p>
            <a:pPr marL="342900" indent="-342900">
              <a:buFont typeface="Arial" panose="020B0604020202020204" pitchFamily="34" charset="0"/>
              <a:buChar char="•"/>
            </a:pPr>
            <a:r>
              <a:rPr lang="en-AU" sz="2400" b="1" dirty="0">
                <a:solidFill>
                  <a:schemeClr val="tx1"/>
                </a:solidFill>
              </a:rPr>
              <a:t>Atoms – basic particles which make up matter and cannot be broken down by chemical means. They are composed of protons, neutrons and electrons.</a:t>
            </a:r>
          </a:p>
          <a:p>
            <a:pPr marL="342900" indent="-342900">
              <a:buFont typeface="Arial" panose="020B0604020202020204" pitchFamily="34" charset="0"/>
              <a:buChar char="•"/>
            </a:pPr>
            <a:endParaRPr lang="en-AU" sz="2400" b="1" dirty="0">
              <a:solidFill>
                <a:schemeClr val="tx1"/>
              </a:solidFill>
            </a:endParaRPr>
          </a:p>
          <a:p>
            <a:pPr marL="342900" indent="-342900">
              <a:buFont typeface="Arial" panose="020B0604020202020204" pitchFamily="34" charset="0"/>
              <a:buChar char="•"/>
            </a:pPr>
            <a:r>
              <a:rPr lang="en-AU" sz="2400" b="1" dirty="0">
                <a:solidFill>
                  <a:schemeClr val="tx1"/>
                </a:solidFill>
              </a:rPr>
              <a:t>Protons – positively charged particles found in the nucleus of an atom</a:t>
            </a:r>
          </a:p>
          <a:p>
            <a:pPr marL="342900" indent="-342900">
              <a:buFont typeface="Arial" panose="020B0604020202020204" pitchFamily="34" charset="0"/>
              <a:buChar char="•"/>
            </a:pPr>
            <a:endParaRPr lang="en-AU" sz="2400" b="1" dirty="0">
              <a:solidFill>
                <a:schemeClr val="tx1"/>
              </a:solidFill>
            </a:endParaRPr>
          </a:p>
          <a:p>
            <a:pPr marL="342900" indent="-342900">
              <a:buFont typeface="Arial" panose="020B0604020202020204" pitchFamily="34" charset="0"/>
              <a:buChar char="•"/>
            </a:pPr>
            <a:r>
              <a:rPr lang="en-AU" sz="2400" b="1" dirty="0">
                <a:solidFill>
                  <a:schemeClr val="tx1"/>
                </a:solidFill>
              </a:rPr>
              <a:t>Neutrons – neutral particles found in the nucleus of an atom</a:t>
            </a:r>
          </a:p>
          <a:p>
            <a:pPr marL="342900" indent="-342900">
              <a:buFont typeface="Arial" panose="020B0604020202020204" pitchFamily="34" charset="0"/>
              <a:buChar char="•"/>
            </a:pPr>
            <a:endParaRPr lang="en-AU" sz="2400" b="1" dirty="0">
              <a:solidFill>
                <a:schemeClr val="tx1"/>
              </a:solidFill>
            </a:endParaRPr>
          </a:p>
          <a:p>
            <a:pPr marL="342900" indent="-342900">
              <a:buFont typeface="Arial" panose="020B0604020202020204" pitchFamily="34" charset="0"/>
              <a:buChar char="•"/>
            </a:pPr>
            <a:r>
              <a:rPr lang="en-AU" sz="2400" b="1" dirty="0">
                <a:solidFill>
                  <a:schemeClr val="tx1"/>
                </a:solidFill>
              </a:rPr>
              <a:t>Electron – negatively charged particles found in the electron cloud orbiting the nucleus.</a:t>
            </a:r>
          </a:p>
        </p:txBody>
      </p:sp>
      <p:sp>
        <p:nvSpPr>
          <p:cNvPr id="2" name="Title 1"/>
          <p:cNvSpPr>
            <a:spLocks noGrp="1"/>
          </p:cNvSpPr>
          <p:nvPr>
            <p:ph type="ctrTitle"/>
          </p:nvPr>
        </p:nvSpPr>
        <p:spPr>
          <a:xfrm>
            <a:off x="88358" y="23695"/>
            <a:ext cx="9036495" cy="1461089"/>
          </a:xfrm>
        </p:spPr>
        <p:txBody>
          <a:bodyPr/>
          <a:lstStyle/>
          <a:p>
            <a:pPr marL="182880" indent="0" algn="ctr">
              <a:buNone/>
            </a:pPr>
            <a:r>
              <a:rPr lang="en-AU" sz="4400" dirty="0">
                <a:solidFill>
                  <a:schemeClr val="tx1"/>
                </a:solidFill>
              </a:rPr>
              <a:t>Properties and Structures of Atoms</a:t>
            </a:r>
          </a:p>
        </p:txBody>
      </p:sp>
    </p:spTree>
    <p:extLst>
      <p:ext uri="{BB962C8B-B14F-4D97-AF65-F5344CB8AC3E}">
        <p14:creationId xmlns:p14="http://schemas.microsoft.com/office/powerpoint/2010/main" val="118706629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620688"/>
            <a:ext cx="9144000" cy="5616624"/>
          </a:xfrm>
        </p:spPr>
        <p:txBody>
          <a:bodyPr>
            <a:normAutofit/>
          </a:bodyPr>
          <a:lstStyle/>
          <a:p>
            <a:pPr marL="342900" lvl="0" indent="-342900">
              <a:buFont typeface="Arial" panose="020B0604020202020204" pitchFamily="34" charset="0"/>
              <a:buChar char="•"/>
            </a:pPr>
            <a:r>
              <a:rPr lang="en-AU" sz="2800" b="1" dirty="0"/>
              <a:t>1803-1808 – Dalton presents his atomic theory</a:t>
            </a:r>
          </a:p>
          <a:p>
            <a:pPr marL="571500" lvl="0" indent="-571500">
              <a:buSzPct val="75000"/>
              <a:buFont typeface="+mj-lt"/>
              <a:buAutoNum type="romanLcPeriod"/>
            </a:pPr>
            <a:r>
              <a:rPr lang="en-AU" sz="2800" b="1" dirty="0"/>
              <a:t>Elements are composed of tiny particles called atoms</a:t>
            </a:r>
          </a:p>
          <a:p>
            <a:pPr marL="571500" lvl="0" indent="-571500">
              <a:buSzPct val="75000"/>
              <a:buFont typeface="+mj-lt"/>
              <a:buAutoNum type="romanLcPeriod"/>
            </a:pPr>
            <a:r>
              <a:rPr lang="en-AU" sz="2800" b="1" dirty="0"/>
              <a:t>All atoms of the same element are identical</a:t>
            </a:r>
          </a:p>
          <a:p>
            <a:pPr marL="571500" lvl="0" indent="-571500">
              <a:buSzPct val="75000"/>
              <a:buFont typeface="+mj-lt"/>
              <a:buAutoNum type="romanLcPeriod"/>
            </a:pPr>
            <a:r>
              <a:rPr lang="en-AU" sz="2800" b="1" dirty="0"/>
              <a:t>Atoms are not created, destroyed nor changed during a chemical reaction</a:t>
            </a:r>
          </a:p>
          <a:p>
            <a:pPr marL="571500" lvl="0" indent="-571500">
              <a:buSzPct val="75000"/>
              <a:buFont typeface="+mj-lt"/>
              <a:buAutoNum type="romanLcPeriod"/>
            </a:pPr>
            <a:r>
              <a:rPr lang="en-AU" sz="2800" b="1" dirty="0"/>
              <a:t>A chemical reaction involves only separation, combination or rearrangement of atoms</a:t>
            </a:r>
          </a:p>
          <a:p>
            <a:pPr marL="571500" lvl="0" indent="-571500">
              <a:buSzPct val="75000"/>
              <a:buFont typeface="+mj-lt"/>
              <a:buAutoNum type="romanLcPeriod"/>
            </a:pPr>
            <a:r>
              <a:rPr lang="en-AU" sz="2800" b="1" dirty="0"/>
              <a:t>Compounds are formed by atoms from different elements combining in a specific ratio</a:t>
            </a:r>
          </a:p>
          <a:p>
            <a:endParaRPr lang="en-AU" dirty="0"/>
          </a:p>
        </p:txBody>
      </p:sp>
    </p:spTree>
    <p:extLst>
      <p:ext uri="{BB962C8B-B14F-4D97-AF65-F5344CB8AC3E}">
        <p14:creationId xmlns:p14="http://schemas.microsoft.com/office/powerpoint/2010/main" val="313726274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circle(in)">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circle(in)">
                                      <p:cBhvr>
                                        <p:cTn id="3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9512" y="116632"/>
            <a:ext cx="8712967" cy="6552728"/>
          </a:xfrm>
        </p:spPr>
        <p:txBody>
          <a:bodyPr>
            <a:normAutofit/>
          </a:bodyPr>
          <a:lstStyle/>
          <a:p>
            <a:pPr marL="342900" lvl="0" indent="-342900">
              <a:buFont typeface="Arial" panose="020B0604020202020204" pitchFamily="34" charset="0"/>
              <a:buChar char="•"/>
            </a:pPr>
            <a:r>
              <a:rPr lang="en-AU" sz="2800" b="1" dirty="0"/>
              <a:t>1897 – Thomson uses cathode ray tube (CRT) to discover electrons and to conclude that atoms are divisible</a:t>
            </a:r>
          </a:p>
          <a:p>
            <a:pPr marL="342900" lvl="0" indent="-342900">
              <a:buFont typeface="Arial" panose="020B0604020202020204" pitchFamily="34" charset="0"/>
              <a:buChar char="•"/>
            </a:pPr>
            <a:r>
              <a:rPr lang="en-AU" sz="2800" b="1" dirty="0"/>
              <a:t>1904 – Thomson proposes a ‘plum-pudding’ model of the atom where electrons are embedded within a sphere of positive charge.</a:t>
            </a:r>
          </a:p>
          <a:p>
            <a:pPr lvl="0"/>
            <a:endParaRPr lang="en-AU" sz="2800" b="1" dirty="0"/>
          </a:p>
          <a:p>
            <a:pPr lvl="0"/>
            <a:endParaRPr lang="en-AU" sz="2800" b="1" dirty="0"/>
          </a:p>
          <a:p>
            <a:pPr lvl="0"/>
            <a:endParaRPr lang="en-AU" sz="2800" b="1" dirty="0"/>
          </a:p>
          <a:p>
            <a:pPr lvl="0"/>
            <a:endParaRPr lang="en-AU" sz="2800" b="1" dirty="0"/>
          </a:p>
          <a:p>
            <a:pPr lvl="0"/>
            <a:endParaRPr lang="en-AU" sz="2800" b="1" dirty="0"/>
          </a:p>
          <a:p>
            <a:pPr marL="342900" lvl="0" indent="-342900">
              <a:buFont typeface="Arial" panose="020B0604020202020204" pitchFamily="34" charset="0"/>
              <a:buChar char="•"/>
            </a:pPr>
            <a:r>
              <a:rPr lang="en-AU" sz="2800" b="1" dirty="0"/>
              <a:t>1909 – Millikan used his oil drop experiment to determine the charge and mass of an electron</a:t>
            </a:r>
          </a:p>
          <a:p>
            <a:pPr marL="342900" lvl="0" indent="-342900">
              <a:buFont typeface="Arial" panose="020B0604020202020204" pitchFamily="34" charset="0"/>
              <a:buChar char="•"/>
            </a:pPr>
            <a:endParaRPr lang="en-AU" sz="2800" b="1" dirty="0"/>
          </a:p>
          <a:p>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076" y="3068960"/>
            <a:ext cx="363855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94963" y="5126995"/>
            <a:ext cx="913341"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(Yost </a:t>
            </a:r>
            <a:r>
              <a:rPr lang="en-AU" sz="1000" dirty="0" err="1">
                <a:latin typeface="Arial" panose="020B0604020202020204" pitchFamily="34" charset="0"/>
                <a:cs typeface="Arial" panose="020B0604020202020204" pitchFamily="34" charset="0"/>
              </a:rPr>
              <a:t>nd</a:t>
            </a:r>
            <a:r>
              <a:rPr lang="en-AU" sz="1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5371056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circle(in)">
                                      <p:cBhvr>
                                        <p:cTn id="17" dur="20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circle(in)">
                                      <p:cBhvr>
                                        <p:cTn id="27"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16632"/>
            <a:ext cx="9144000" cy="2088232"/>
          </a:xfrm>
        </p:spPr>
        <p:txBody>
          <a:bodyPr>
            <a:normAutofit/>
          </a:bodyPr>
          <a:lstStyle/>
          <a:p>
            <a:pPr marL="342900" lvl="0" indent="-342900">
              <a:buFont typeface="Arial" panose="020B0604020202020204" pitchFamily="34" charset="0"/>
              <a:buChar char="•"/>
            </a:pPr>
            <a:r>
              <a:rPr lang="en-AU" sz="2800" b="1" dirty="0"/>
              <a:t>1909-1913 – Rutherford bombarded gold foil with alpha particles and concludes that atoms are made up of mostly space with a nucleus at the centre and the electrons orbiting the nucleus </a:t>
            </a:r>
          </a:p>
          <a:p>
            <a:pPr marL="342900" lvl="0" indent="-342900">
              <a:buFont typeface="Arial" panose="020B0604020202020204" pitchFamily="34" charset="0"/>
              <a:buChar char="•"/>
            </a:pPr>
            <a:endParaRPr lang="en-AU" sz="2800" b="1" dirty="0"/>
          </a:p>
          <a:p>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916832"/>
            <a:ext cx="8794697" cy="4909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812361" y="6563854"/>
            <a:ext cx="1204900"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a:t>
            </a:r>
            <a:r>
              <a:rPr lang="en-AU" sz="1000" dirty="0" err="1">
                <a:latin typeface="Arial" panose="020B0604020202020204" pitchFamily="34" charset="0"/>
                <a:cs typeface="Arial" panose="020B0604020202020204" pitchFamily="34" charset="0"/>
              </a:rPr>
              <a:t>Impey</a:t>
            </a:r>
            <a:r>
              <a:rPr lang="en-AU" sz="1000" dirty="0">
                <a:latin typeface="Arial" panose="020B0604020202020204" pitchFamily="34" charset="0"/>
                <a:cs typeface="Arial" panose="020B0604020202020204" pitchFamily="34" charset="0"/>
              </a:rPr>
              <a:t> 2014)</a:t>
            </a:r>
          </a:p>
        </p:txBody>
      </p:sp>
    </p:spTree>
    <p:extLst>
      <p:ext uri="{BB962C8B-B14F-4D97-AF65-F5344CB8AC3E}">
        <p14:creationId xmlns:p14="http://schemas.microsoft.com/office/powerpoint/2010/main" val="226001398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ircle(in)">
                                      <p:cBhvr>
                                        <p:cTn id="12" dur="20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16632"/>
            <a:ext cx="9144000" cy="792088"/>
          </a:xfrm>
        </p:spPr>
        <p:txBody>
          <a:bodyPr>
            <a:normAutofit/>
          </a:bodyPr>
          <a:lstStyle/>
          <a:p>
            <a:pPr marL="342900" lvl="0" indent="-342900">
              <a:buFont typeface="Arial" panose="020B0604020202020204" pitchFamily="34" charset="0"/>
              <a:buChar char="•"/>
            </a:pPr>
            <a:r>
              <a:rPr lang="en-AU" sz="2800" b="1" dirty="0"/>
              <a:t>1932 – Chadwick identifies neutrons</a:t>
            </a:r>
            <a:endParaRPr lang="en-AU" dirty="0"/>
          </a:p>
        </p:txBody>
      </p:sp>
      <p:sp>
        <p:nvSpPr>
          <p:cNvPr id="3" name="Title 2"/>
          <p:cNvSpPr>
            <a:spLocks noGrp="1"/>
          </p:cNvSpPr>
          <p:nvPr>
            <p:ph type="ctrTitle"/>
          </p:nvPr>
        </p:nvSpPr>
        <p:spPr>
          <a:xfrm>
            <a:off x="0" y="476672"/>
            <a:ext cx="8784975" cy="1152128"/>
          </a:xfrm>
        </p:spPr>
        <p:txBody>
          <a:bodyPr/>
          <a:lstStyle/>
          <a:p>
            <a:pPr marL="182880" indent="0" algn="ctr">
              <a:buNone/>
            </a:pPr>
            <a:r>
              <a:rPr lang="en-AU" dirty="0"/>
              <a:t>Bohr’s Model of the Atom</a:t>
            </a:r>
          </a:p>
        </p:txBody>
      </p:sp>
      <p:sp>
        <p:nvSpPr>
          <p:cNvPr id="4" name="Subtitle 1"/>
          <p:cNvSpPr txBox="1">
            <a:spLocks/>
          </p:cNvSpPr>
          <p:nvPr/>
        </p:nvSpPr>
        <p:spPr>
          <a:xfrm>
            <a:off x="0" y="1484784"/>
            <a:ext cx="9144000" cy="518457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1913 – </a:t>
            </a:r>
            <a:r>
              <a:rPr lang="en-AU" sz="2800" b="1" dirty="0" err="1"/>
              <a:t>Neils</a:t>
            </a:r>
            <a:r>
              <a:rPr lang="en-AU" sz="2800" b="1" dirty="0"/>
              <a:t> Bohr uses quantum theory to propose that electrons move around the nucleus in orbits with specific amounts (quanta) of energy.</a:t>
            </a:r>
          </a:p>
          <a:p>
            <a:pPr marL="342900" indent="-342900">
              <a:buFont typeface="Arial" panose="020B0604020202020204" pitchFamily="34" charset="0"/>
              <a:buChar char="•"/>
            </a:pPr>
            <a:r>
              <a:rPr lang="en-AU" sz="2800" b="1" dirty="0"/>
              <a:t>When electrons are in their lowest energy orbits, they are said to be in their ground state.  </a:t>
            </a:r>
          </a:p>
          <a:p>
            <a:pPr marL="342900" indent="-342900">
              <a:buFont typeface="Arial" panose="020B0604020202020204" pitchFamily="34" charset="0"/>
              <a:buChar char="•"/>
            </a:pPr>
            <a:r>
              <a:rPr lang="en-AU" sz="2800" b="1" dirty="0"/>
              <a:t> The electrons can gain specific quanta of energy to move to a higher orbital (the atom is now in an excited state) and release this specific quanta of energy to return to the ground state. Different elements absorb and emit different quanta of energy.</a:t>
            </a:r>
            <a:endParaRPr lang="en-AU" dirty="0"/>
          </a:p>
        </p:txBody>
      </p:sp>
    </p:spTree>
    <p:extLst>
      <p:ext uri="{BB962C8B-B14F-4D97-AF65-F5344CB8AC3E}">
        <p14:creationId xmlns:p14="http://schemas.microsoft.com/office/powerpoint/2010/main" val="255591349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ircle(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circle(in)">
                                      <p:cBhvr>
                                        <p:cTn id="22" dur="20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circle(in)">
                                      <p:cBhvr>
                                        <p:cTn id="2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33001" y="2996952"/>
            <a:ext cx="9144000" cy="144016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This theory explained emission and absorption spectra.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648"/>
            <a:ext cx="5717234" cy="2613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219248" y="2638261"/>
            <a:ext cx="1204900"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a:t>
            </a:r>
            <a:r>
              <a:rPr lang="en-AU" sz="1000" dirty="0" err="1">
                <a:latin typeface="Arial" panose="020B0604020202020204" pitchFamily="34" charset="0"/>
                <a:cs typeface="Arial" panose="020B0604020202020204" pitchFamily="34" charset="0"/>
              </a:rPr>
              <a:t>na</a:t>
            </a:r>
            <a:r>
              <a:rPr lang="en-AU" sz="1000" dirty="0">
                <a:latin typeface="Arial" panose="020B0604020202020204" pitchFamily="34" charset="0"/>
                <a:cs typeface="Arial" panose="020B0604020202020204" pitchFamily="34" charset="0"/>
              </a:rPr>
              <a:t> </a:t>
            </a:r>
            <a:r>
              <a:rPr lang="en-AU" sz="1000" dirty="0" err="1">
                <a:latin typeface="Arial" panose="020B0604020202020204" pitchFamily="34" charset="0"/>
                <a:cs typeface="Arial" panose="020B0604020202020204" pitchFamily="34" charset="0"/>
              </a:rPr>
              <a:t>nd</a:t>
            </a:r>
            <a:r>
              <a:rPr lang="en-AU" sz="1000" dirty="0">
                <a:latin typeface="Arial" panose="020B0604020202020204" pitchFamily="34" charset="0"/>
                <a:cs typeface="Arial" panose="020B0604020202020204" pitchFamily="34" charset="0"/>
              </a:rPr>
              <a:t>)</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81" r="2027" b="19628"/>
          <a:stretch/>
        </p:blipFill>
        <p:spPr bwMode="auto">
          <a:xfrm>
            <a:off x="179512" y="3933057"/>
            <a:ext cx="7271142"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380312" y="6237312"/>
            <a:ext cx="1204900" cy="553998"/>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a:t>
            </a:r>
            <a:r>
              <a:rPr lang="en-AU" sz="1000" dirty="0" err="1">
                <a:latin typeface="Arial" panose="020B0604020202020204" pitchFamily="34" charset="0"/>
                <a:cs typeface="Arial" panose="020B0604020202020204" pitchFamily="34" charset="0"/>
              </a:rPr>
              <a:t>na</a:t>
            </a:r>
            <a:r>
              <a:rPr lang="en-AU" sz="1000" dirty="0">
                <a:latin typeface="Arial" panose="020B0604020202020204" pitchFamily="34" charset="0"/>
                <a:cs typeface="Arial" panose="020B0604020202020204" pitchFamily="34" charset="0"/>
              </a:rPr>
              <a:t> Calcium Emission Spectrum </a:t>
            </a:r>
            <a:r>
              <a:rPr lang="en-AU" sz="1000" dirty="0" err="1">
                <a:latin typeface="Arial" panose="020B0604020202020204" pitchFamily="34" charset="0"/>
                <a:cs typeface="Arial" panose="020B0604020202020204" pitchFamily="34" charset="0"/>
              </a:rPr>
              <a:t>nd</a:t>
            </a:r>
            <a:r>
              <a:rPr lang="en-AU" sz="1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9626639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ircle(in)">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ircle(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circle(in)">
                                      <p:cBhvr>
                                        <p:cTn id="22" dur="20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0"/>
            <a:ext cx="9144000" cy="3212976"/>
          </a:xfrm>
          <a:prstGeom prst="rect">
            <a:avLst/>
          </a:prstGeom>
        </p:spPr>
        <p:txBody>
          <a:bodyPr vert="horz" lIns="91440" tIns="45720" rIns="91440" bIns="45720" rtlCol="0">
            <a:normAutofit fontScale="85000" lnSpcReduction="100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3100" b="1" dirty="0"/>
              <a:t>Emission Spectrum – formed when a sample of the element absorbs energy (usually heat or electrical). The electrons jump up to higher energy levels but then immediately will drop back down to their original energy level. As the excited electrons return to their ground state they emit the energy they absorbed in the form of photons of light of specific wavelengths (different colours). Flame tests use this concept.</a:t>
            </a:r>
          </a:p>
          <a:p>
            <a:pPr marL="342900" indent="-342900">
              <a:buFont typeface="Arial" panose="020B0604020202020204" pitchFamily="34" charset="0"/>
              <a:buChar char="•"/>
            </a:pP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212976"/>
            <a:ext cx="6343419" cy="3568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308304" y="6534928"/>
            <a:ext cx="1204900"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(BBC 2014)</a:t>
            </a:r>
          </a:p>
        </p:txBody>
      </p:sp>
    </p:spTree>
    <p:extLst>
      <p:ext uri="{BB962C8B-B14F-4D97-AF65-F5344CB8AC3E}">
        <p14:creationId xmlns:p14="http://schemas.microsoft.com/office/powerpoint/2010/main" val="3235627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ircle(in)">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5496" y="731520"/>
            <a:ext cx="9001000" cy="4425672"/>
          </a:xfrm>
        </p:spPr>
        <p:txBody>
          <a:bodyPr>
            <a:normAutofit/>
          </a:bodyPr>
          <a:lstStyle/>
          <a:p>
            <a:r>
              <a:rPr lang="en-AU" sz="2800" b="1" dirty="0"/>
              <a:t>When the barium ions are heated, the electrons absorb energy and jump up to higher energy levels. (1) As this state is unstable, the electrons eventually fall back down to their original levels and in doing so emit the energy they absorbed in the form of photons of light. (1) The wavelength of these photons corresponds to the wavelength of green coloured light. (1)</a:t>
            </a:r>
          </a:p>
        </p:txBody>
      </p:sp>
    </p:spTree>
    <p:extLst>
      <p:ext uri="{BB962C8B-B14F-4D97-AF65-F5344CB8AC3E}">
        <p14:creationId xmlns:p14="http://schemas.microsoft.com/office/powerpoint/2010/main" val="359626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35380" y="3550795"/>
            <a:ext cx="9144000" cy="319057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endParaRPr lang="en-AU" sz="2800" b="1" dirty="0"/>
          </a:p>
          <a:p>
            <a:pPr marL="342900" indent="-342900">
              <a:buFont typeface="Arial" panose="020B0604020202020204" pitchFamily="34" charset="0"/>
              <a:buChar char="•"/>
            </a:pPr>
            <a:endParaRPr lang="en-AU" dirty="0"/>
          </a:p>
        </p:txBody>
      </p:sp>
      <p:sp>
        <p:nvSpPr>
          <p:cNvPr id="9" name="TextBox 8"/>
          <p:cNvSpPr txBox="1"/>
          <p:nvPr/>
        </p:nvSpPr>
        <p:spPr>
          <a:xfrm>
            <a:off x="7308304" y="3284984"/>
            <a:ext cx="1368152"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(NCS Pearson 2014)</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59" y="821044"/>
            <a:ext cx="7346321"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81276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circle(in)">
                                      <p:cBhvr>
                                        <p:cTn id="7" dur="20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nodePh="1">
                                  <p:stCondLst>
                                    <p:cond delay="0"/>
                                  </p:stCondLst>
                                  <p:endCondLst>
                                    <p:cond evt="begin" delay="0">
                                      <p:tn val="15"/>
                                    </p:cond>
                                  </p:end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ircle(in)">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731520"/>
            <a:ext cx="9144000" cy="3273544"/>
          </a:xfrm>
        </p:spPr>
        <p:txBody>
          <a:bodyPr>
            <a:normAutofit/>
          </a:bodyPr>
          <a:lstStyle/>
          <a:p>
            <a:r>
              <a:rPr lang="en-AU" sz="2800" b="1" dirty="0"/>
              <a:t>Absorption Spectrum – formed when a sample of the element absorbs energy from a light source and as the ground state electrons absorb this particular wavelength of energy a detector measures its absence (seen as a black line). Atomic absorption spectroscopy (AAS) uses this concept to determine the concentration of a known element in a sample.</a:t>
            </a:r>
            <a:endParaRPr lang="en-AU" sz="2400" dirty="0"/>
          </a:p>
        </p:txBody>
      </p:sp>
    </p:spTree>
    <p:extLst>
      <p:ext uri="{BB962C8B-B14F-4D97-AF65-F5344CB8AC3E}">
        <p14:creationId xmlns:p14="http://schemas.microsoft.com/office/powerpoint/2010/main" val="363263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5275" y="404664"/>
            <a:ext cx="8697205" cy="5758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028384" y="6135107"/>
            <a:ext cx="1368152"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a:t>
            </a:r>
            <a:r>
              <a:rPr lang="en-AU" sz="1000" dirty="0" err="1">
                <a:latin typeface="Arial" panose="020B0604020202020204" pitchFamily="34" charset="0"/>
                <a:cs typeface="Arial" panose="020B0604020202020204" pitchFamily="34" charset="0"/>
              </a:rPr>
              <a:t>Kok</a:t>
            </a:r>
            <a:r>
              <a:rPr lang="en-AU" sz="1000" dirty="0">
                <a:latin typeface="Arial" panose="020B0604020202020204" pitchFamily="34" charset="0"/>
                <a:cs typeface="Arial" panose="020B0604020202020204" pitchFamily="34" charset="0"/>
              </a:rPr>
              <a:t> 2012)</a:t>
            </a:r>
          </a:p>
        </p:txBody>
      </p:sp>
    </p:spTree>
    <p:extLst>
      <p:ext uri="{BB962C8B-B14F-4D97-AF65-F5344CB8AC3E}">
        <p14:creationId xmlns:p14="http://schemas.microsoft.com/office/powerpoint/2010/main" val="253980303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ircle(in)">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496" y="188640"/>
            <a:ext cx="9036496" cy="2448272"/>
          </a:xfrm>
        </p:spPr>
        <p:txBody>
          <a:bodyPr>
            <a:normAutofit/>
          </a:bodyPr>
          <a:lstStyle/>
          <a:p>
            <a:pPr marL="342900" indent="-342900">
              <a:buFont typeface="Arial" panose="020B0604020202020204" pitchFamily="34" charset="0"/>
              <a:buChar char="•"/>
            </a:pPr>
            <a:r>
              <a:rPr lang="en-AU" sz="2400" b="1" dirty="0">
                <a:solidFill>
                  <a:schemeClr val="tx1"/>
                </a:solidFill>
              </a:rPr>
              <a:t>Mass number – the number of protons plus neutrons in an atom. Given the symbol A</a:t>
            </a:r>
          </a:p>
          <a:p>
            <a:pPr marL="342900" indent="-342900">
              <a:buFont typeface="Arial" panose="020B0604020202020204" pitchFamily="34" charset="0"/>
              <a:buChar char="•"/>
            </a:pPr>
            <a:endParaRPr lang="en-AU" sz="2400" b="1" dirty="0">
              <a:solidFill>
                <a:schemeClr val="tx1"/>
              </a:solidFill>
            </a:endParaRPr>
          </a:p>
          <a:p>
            <a:pPr marL="342900" indent="-342900">
              <a:buFont typeface="Arial" panose="020B0604020202020204" pitchFamily="34" charset="0"/>
              <a:buChar char="•"/>
            </a:pPr>
            <a:r>
              <a:rPr lang="en-AU" sz="2400" b="1" dirty="0">
                <a:solidFill>
                  <a:schemeClr val="tx1"/>
                </a:solidFill>
              </a:rPr>
              <a:t>Atomic number – the number of protons in an atom. Given the symbol Z</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492896"/>
            <a:ext cx="4237943" cy="3198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ubtitle 2"/>
          <p:cNvSpPr txBox="1">
            <a:spLocks/>
          </p:cNvSpPr>
          <p:nvPr/>
        </p:nvSpPr>
        <p:spPr>
          <a:xfrm>
            <a:off x="3860304" y="5700320"/>
            <a:ext cx="1359768" cy="432048"/>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US" sz="1200" b="1" dirty="0">
                <a:solidFill>
                  <a:schemeClr val="tx1"/>
                </a:solidFill>
              </a:rPr>
              <a:t>(Chen, 2011)</a:t>
            </a:r>
            <a:endParaRPr lang="en-AU" sz="1200" b="1" dirty="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9032" y="2492896"/>
            <a:ext cx="3207424" cy="3207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ubtitle 2"/>
          <p:cNvSpPr txBox="1">
            <a:spLocks/>
          </p:cNvSpPr>
          <p:nvPr/>
        </p:nvSpPr>
        <p:spPr>
          <a:xfrm>
            <a:off x="251520" y="5661248"/>
            <a:ext cx="2232248" cy="792088"/>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US" sz="2400" b="1" dirty="0">
                <a:solidFill>
                  <a:schemeClr val="tx1"/>
                </a:solidFill>
              </a:rPr>
              <a:t>Traditional</a:t>
            </a:r>
            <a:endParaRPr lang="en-AU" sz="2400" b="1" dirty="0">
              <a:solidFill>
                <a:schemeClr val="tx1"/>
              </a:solidFill>
            </a:endParaRPr>
          </a:p>
        </p:txBody>
      </p:sp>
      <p:sp>
        <p:nvSpPr>
          <p:cNvPr id="9" name="Subtitle 2"/>
          <p:cNvSpPr txBox="1">
            <a:spLocks/>
          </p:cNvSpPr>
          <p:nvPr/>
        </p:nvSpPr>
        <p:spPr>
          <a:xfrm>
            <a:off x="5436096" y="5661248"/>
            <a:ext cx="2592288" cy="792088"/>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US" sz="2400" b="1" dirty="0">
                <a:solidFill>
                  <a:schemeClr val="tx1"/>
                </a:solidFill>
              </a:rPr>
              <a:t>Periodic Table</a:t>
            </a:r>
            <a:endParaRPr lang="en-AU" sz="2400" b="1" dirty="0">
              <a:solidFill>
                <a:schemeClr val="tx1"/>
              </a:solidFill>
            </a:endParaRPr>
          </a:p>
        </p:txBody>
      </p:sp>
      <p:sp>
        <p:nvSpPr>
          <p:cNvPr id="10" name="Subtitle 2"/>
          <p:cNvSpPr txBox="1">
            <a:spLocks/>
          </p:cNvSpPr>
          <p:nvPr/>
        </p:nvSpPr>
        <p:spPr>
          <a:xfrm>
            <a:off x="7820744" y="5700320"/>
            <a:ext cx="1359768" cy="432048"/>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US" sz="1200" b="1" dirty="0">
                <a:solidFill>
                  <a:schemeClr val="tx1"/>
                </a:solidFill>
              </a:rPr>
              <a:t>(</a:t>
            </a:r>
            <a:r>
              <a:rPr lang="en-US" sz="1200" b="1" dirty="0" err="1">
                <a:solidFill>
                  <a:schemeClr val="tx1"/>
                </a:solidFill>
              </a:rPr>
              <a:t>Helmenstine</a:t>
            </a:r>
            <a:r>
              <a:rPr lang="en-US" sz="1200" b="1" dirty="0">
                <a:solidFill>
                  <a:schemeClr val="tx1"/>
                </a:solidFill>
              </a:rPr>
              <a:t>, 2014)</a:t>
            </a:r>
            <a:endParaRPr lang="en-AU" sz="1200" b="1" dirty="0">
              <a:solidFill>
                <a:schemeClr val="tx1"/>
              </a:solidFill>
            </a:endParaRPr>
          </a:p>
        </p:txBody>
      </p:sp>
    </p:spTree>
    <p:extLst>
      <p:ext uri="{BB962C8B-B14F-4D97-AF65-F5344CB8AC3E}">
        <p14:creationId xmlns:p14="http://schemas.microsoft.com/office/powerpoint/2010/main" val="141003312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circle(in)">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circle(in)">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027"/>
                                        </p:tgtEl>
                                        <p:attrNameLst>
                                          <p:attrName>style.visibility</p:attrName>
                                        </p:attrNameLst>
                                      </p:cBhvr>
                                      <p:to>
                                        <p:strVal val="visible"/>
                                      </p:to>
                                    </p:set>
                                    <p:animEffect transition="in" filter="circle(in)">
                                      <p:cBhvr>
                                        <p:cTn id="32" dur="2000"/>
                                        <p:tgtEl>
                                          <p:spTgt spid="102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in)">
                                      <p:cBhvr>
                                        <p:cTn id="37" dur="2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circle(in)">
                                      <p:cBhvr>
                                        <p:cTn id="42"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p:bldP spid="9" grpId="0"/>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16946" y="1124744"/>
            <a:ext cx="9144000" cy="5688632"/>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A solution containing the sample is first atomised in a hot flame. </a:t>
            </a:r>
          </a:p>
          <a:p>
            <a:pPr marL="342900" indent="-342900">
              <a:buFont typeface="Arial" panose="020B0604020202020204" pitchFamily="34" charset="0"/>
              <a:buChar char="•"/>
            </a:pPr>
            <a:r>
              <a:rPr lang="en-AU" sz="2800" b="1" dirty="0"/>
              <a:t>A beam of light corresponding to the wavelength(s) of the sample is passed through the atomised sample in the flame. To achieve this, the beam of light is produced by a hollow cathode lamp where the cathode is made from the same element as that being analysed.</a:t>
            </a:r>
          </a:p>
          <a:p>
            <a:pPr marL="342900" indent="-342900">
              <a:buFont typeface="Arial" panose="020B0604020202020204" pitchFamily="34" charset="0"/>
              <a:buChar char="•"/>
            </a:pPr>
            <a:r>
              <a:rPr lang="en-AU" sz="2800" b="1" dirty="0"/>
              <a:t>Wavelength filter (</a:t>
            </a:r>
            <a:r>
              <a:rPr lang="en-AU" sz="2800" b="1" dirty="0" err="1"/>
              <a:t>monochromator</a:t>
            </a:r>
            <a:r>
              <a:rPr lang="en-AU" sz="2800" b="1" dirty="0"/>
              <a:t>) then filters out other wavelengths of light emitted (removing noise) except the one specific wavelength being analysed.</a:t>
            </a:r>
          </a:p>
          <a:p>
            <a:pPr marL="342900" indent="-342900">
              <a:buFont typeface="Arial" panose="020B0604020202020204" pitchFamily="34" charset="0"/>
              <a:buChar char="•"/>
            </a:pPr>
            <a:r>
              <a:rPr lang="en-AU" sz="2800" b="1" dirty="0"/>
              <a:t>Detector determines the intensity of the light being received. The absorbance is the difference between the intensity of light emitted by the hollow cathode lamp and the intensity being detected. It is proportional to the concentration of the sample in the solution.  </a:t>
            </a:r>
          </a:p>
          <a:p>
            <a:pPr marL="342900" indent="-342900">
              <a:buFont typeface="Arial" panose="020B0604020202020204" pitchFamily="34" charset="0"/>
              <a:buChar char="•"/>
            </a:pPr>
            <a:endParaRPr lang="en-AU" dirty="0"/>
          </a:p>
        </p:txBody>
      </p:sp>
      <p:sp>
        <p:nvSpPr>
          <p:cNvPr id="6" name="Title 2"/>
          <p:cNvSpPr>
            <a:spLocks noGrp="1"/>
          </p:cNvSpPr>
          <p:nvPr>
            <p:ph type="ctrTitle"/>
          </p:nvPr>
        </p:nvSpPr>
        <p:spPr>
          <a:xfrm>
            <a:off x="162566" y="-27384"/>
            <a:ext cx="8784975" cy="1152128"/>
          </a:xfrm>
        </p:spPr>
        <p:txBody>
          <a:bodyPr/>
          <a:lstStyle/>
          <a:p>
            <a:pPr marL="182880" indent="0" algn="ctr">
              <a:buNone/>
            </a:pPr>
            <a:r>
              <a:rPr lang="en-AU" dirty="0"/>
              <a:t>AAS</a:t>
            </a:r>
          </a:p>
        </p:txBody>
      </p:sp>
    </p:spTree>
    <p:extLst>
      <p:ext uri="{BB962C8B-B14F-4D97-AF65-F5344CB8AC3E}">
        <p14:creationId xmlns:p14="http://schemas.microsoft.com/office/powerpoint/2010/main" val="275097366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circle(in)">
                                      <p:cBhvr>
                                        <p:cTn id="17" dur="2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circle(in)">
                                      <p:cBhvr>
                                        <p:cTn id="22" dur="20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circle(in)">
                                      <p:cBhvr>
                                        <p:cTn id="27"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16946" y="116632"/>
            <a:ext cx="9144000" cy="532859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AAS can be used to determine the unknown concentration of a particular element in a sample using a calibration curve.</a:t>
            </a:r>
            <a:endParaRPr lang="en-AU" dirty="0"/>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80182" y="1772816"/>
            <a:ext cx="6077496" cy="4362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092280" y="5888886"/>
            <a:ext cx="1368152"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a:t>
            </a:r>
            <a:r>
              <a:rPr lang="en-AU" sz="1000" dirty="0" err="1">
                <a:latin typeface="Arial" panose="020B0604020202020204" pitchFamily="34" charset="0"/>
                <a:cs typeface="Arial" panose="020B0604020202020204" pitchFamily="34" charset="0"/>
              </a:rPr>
              <a:t>AZom</a:t>
            </a:r>
            <a:r>
              <a:rPr lang="en-AU" sz="1000" dirty="0">
                <a:latin typeface="Arial" panose="020B0604020202020204" pitchFamily="34" charset="0"/>
                <a:cs typeface="Arial" panose="020B0604020202020204" pitchFamily="34" charset="0"/>
              </a:rPr>
              <a:t> 2012)</a:t>
            </a:r>
          </a:p>
        </p:txBody>
      </p:sp>
    </p:spTree>
    <p:extLst>
      <p:ext uri="{BB962C8B-B14F-4D97-AF65-F5344CB8AC3E}">
        <p14:creationId xmlns:p14="http://schemas.microsoft.com/office/powerpoint/2010/main" val="290415950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circle(in)">
                                      <p:cBhvr>
                                        <p:cTn id="12" dur="20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16946" y="0"/>
            <a:ext cx="9144000" cy="6858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Just as the location and number of electrons in a sample can be used to determine its identity and/or concentration, the location of electrons give us clues to its bonding capacity.</a:t>
            </a:r>
          </a:p>
          <a:p>
            <a:pPr marL="342900" indent="-342900">
              <a:buFont typeface="Arial" panose="020B0604020202020204" pitchFamily="34" charset="0"/>
              <a:buChar char="•"/>
            </a:pPr>
            <a:endParaRPr lang="en-AU" sz="2400" b="1" dirty="0"/>
          </a:p>
          <a:p>
            <a:pPr marL="342900" indent="-342900">
              <a:buFont typeface="Arial" panose="020B0604020202020204" pitchFamily="34" charset="0"/>
              <a:buChar char="•"/>
            </a:pPr>
            <a:r>
              <a:rPr lang="en-AU" sz="2800" b="1" dirty="0"/>
              <a:t>Remember an atom will tend to gain or lose electrons to obtain a stable, full valence shell. </a:t>
            </a:r>
            <a:r>
              <a:rPr lang="en-AU" sz="2800" b="1" dirty="0" err="1"/>
              <a:t>Eg</a:t>
            </a:r>
            <a:r>
              <a:rPr lang="en-AU" sz="2800" b="1" dirty="0"/>
              <a:t> </a:t>
            </a:r>
            <a:r>
              <a:rPr lang="en-AU" sz="2800" b="1" dirty="0" err="1"/>
              <a:t>Sr</a:t>
            </a:r>
            <a:r>
              <a:rPr lang="en-AU" sz="2800" b="1" dirty="0"/>
              <a:t> (2, 8, 18, 8, 2) loses two electrons to become Sr</a:t>
            </a:r>
            <a:r>
              <a:rPr lang="en-AU" sz="2800" b="1" baseline="30000" dirty="0"/>
              <a:t>2+</a:t>
            </a:r>
            <a:r>
              <a:rPr lang="en-AU" sz="2800" b="1" dirty="0"/>
              <a:t> (2, 8, 18, 8), I (2,8,18,18,7) gains one electron to become I</a:t>
            </a:r>
            <a:r>
              <a:rPr lang="en-AU" sz="2800" b="1" baseline="30000" dirty="0"/>
              <a:t>—</a:t>
            </a:r>
            <a:r>
              <a:rPr lang="en-AU" sz="2800" b="1" dirty="0"/>
              <a:t> (2, 8, 18, 18, 8). This is the ionic bonding capacity.</a:t>
            </a:r>
          </a:p>
          <a:p>
            <a:pPr marL="342900" indent="-342900">
              <a:buFont typeface="Arial" panose="020B0604020202020204" pitchFamily="34" charset="0"/>
              <a:buChar char="•"/>
            </a:pPr>
            <a:endParaRPr lang="en-AU" sz="2400" b="1" dirty="0"/>
          </a:p>
          <a:p>
            <a:pPr marL="342900" indent="-342900">
              <a:buFont typeface="Arial" panose="020B0604020202020204" pitchFamily="34" charset="0"/>
              <a:buChar char="•"/>
            </a:pPr>
            <a:r>
              <a:rPr lang="en-AU" sz="2800" b="1" dirty="0"/>
              <a:t>In covalent molecular and network substances, atoms tend to share electrons to gain full valence shells </a:t>
            </a:r>
            <a:endParaRPr lang="en-AU" dirty="0"/>
          </a:p>
        </p:txBody>
      </p:sp>
    </p:spTree>
    <p:extLst>
      <p:ext uri="{BB962C8B-B14F-4D97-AF65-F5344CB8AC3E}">
        <p14:creationId xmlns:p14="http://schemas.microsoft.com/office/powerpoint/2010/main" val="68111567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ircle(in)">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circle(in)">
                                      <p:cBhvr>
                                        <p:cTn id="1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27384"/>
            <a:ext cx="9144000" cy="374441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AU" sz="2800" b="1" dirty="0"/>
              <a:t>In covalent molecular and network substances, atoms tend to share electrons to gain full valence shells. In general, the number of electrons they need will determine the maximum number of bonds they can form. </a:t>
            </a:r>
            <a:r>
              <a:rPr lang="en-AU" sz="2800" b="1" dirty="0" err="1"/>
              <a:t>Eg</a:t>
            </a:r>
            <a:r>
              <a:rPr lang="en-AU" sz="2800" b="1" dirty="0"/>
              <a:t> N (2,5) needs 3 e</a:t>
            </a:r>
            <a:r>
              <a:rPr lang="en-AU" sz="2800" b="1" baseline="30000" dirty="0"/>
              <a:t>— </a:t>
            </a:r>
            <a:r>
              <a:rPr lang="en-AU" sz="2800" b="1" dirty="0"/>
              <a:t>so forms up to 3 bonds, Br needs 1 e</a:t>
            </a:r>
            <a:r>
              <a:rPr lang="en-AU" sz="2800" b="1" baseline="30000" dirty="0"/>
              <a:t>— </a:t>
            </a:r>
            <a:r>
              <a:rPr lang="en-AU" sz="2800" b="1" dirty="0"/>
              <a:t>so forms 1 bond, etc. This is the covalent bonding capacity. </a:t>
            </a:r>
            <a:endParaRPr lang="en-AU"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3414" b="21562"/>
          <a:stretch/>
        </p:blipFill>
        <p:spPr bwMode="auto">
          <a:xfrm>
            <a:off x="56487" y="3397423"/>
            <a:ext cx="3435393" cy="3003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6413" b="76559"/>
          <a:stretch/>
        </p:blipFill>
        <p:spPr bwMode="auto">
          <a:xfrm>
            <a:off x="3475037" y="3375262"/>
            <a:ext cx="4049291" cy="919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37026" b="35312"/>
          <a:stretch/>
        </p:blipFill>
        <p:spPr bwMode="auto">
          <a:xfrm>
            <a:off x="3491880" y="4488874"/>
            <a:ext cx="4048125" cy="83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78841"/>
          <a:stretch/>
        </p:blipFill>
        <p:spPr bwMode="auto">
          <a:xfrm>
            <a:off x="3476203" y="5745462"/>
            <a:ext cx="4048125" cy="63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517076" y="6135107"/>
            <a:ext cx="1368152"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(Nguyen </a:t>
            </a:r>
            <a:r>
              <a:rPr lang="en-AU" sz="1000" dirty="0" err="1">
                <a:latin typeface="Arial" panose="020B0604020202020204" pitchFamily="34" charset="0"/>
                <a:cs typeface="Arial" panose="020B0604020202020204" pitchFamily="34" charset="0"/>
              </a:rPr>
              <a:t>nd</a:t>
            </a:r>
            <a:r>
              <a:rPr lang="en-AU" sz="1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2826501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circle(in)">
                                      <p:cBhvr>
                                        <p:cTn id="12" dur="20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circle(in)">
                                      <p:cBhvr>
                                        <p:cTn id="17" dur="2000"/>
                                        <p:tgtEl>
                                          <p:spTgt spid="717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circle(in)">
                                      <p:cBhvr>
                                        <p:cTn id="22" dur="2000"/>
                                        <p:tgtEl>
                                          <p:spTgt spid="7172"/>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173"/>
                                        </p:tgtEl>
                                        <p:attrNameLst>
                                          <p:attrName>style.visibility</p:attrName>
                                        </p:attrNameLst>
                                      </p:cBhvr>
                                      <p:to>
                                        <p:strVal val="visible"/>
                                      </p:to>
                                    </p:set>
                                    <p:animEffect transition="in" filter="circle(in)">
                                      <p:cBhvr>
                                        <p:cTn id="27" dur="2000"/>
                                        <p:tgtEl>
                                          <p:spTgt spid="717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16946" y="1124744"/>
            <a:ext cx="9144000" cy="1080120"/>
          </a:xfrm>
          <a:prstGeom prst="rect">
            <a:avLst/>
          </a:prstGeom>
        </p:spPr>
        <p:txBody>
          <a:bodyPr vert="horz" lIns="91440" tIns="45720" rIns="91440" bIns="45720" rtlCol="0">
            <a:normAutofit fontScale="85000" lnSpcReduction="100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Atomic radius </a:t>
            </a:r>
          </a:p>
          <a:p>
            <a:r>
              <a:rPr lang="en-AU" sz="2800" b="1" dirty="0"/>
              <a:t>Half the distance between two nuclei of the same element </a:t>
            </a:r>
          </a:p>
          <a:p>
            <a:pPr marL="342900" indent="-342900">
              <a:buFont typeface="Arial" panose="020B0604020202020204" pitchFamily="34" charset="0"/>
              <a:buChar char="•"/>
            </a:pPr>
            <a:endParaRPr lang="en-US" sz="2800" b="1" dirty="0"/>
          </a:p>
          <a:p>
            <a:pPr marL="342900" indent="-342900">
              <a:buFont typeface="Arial" panose="020B0604020202020204" pitchFamily="34" charset="0"/>
              <a:buChar char="•"/>
            </a:pPr>
            <a:endParaRPr lang="en-AU" sz="2800" b="1" dirty="0"/>
          </a:p>
          <a:p>
            <a:pPr marL="342900" indent="-342900">
              <a:buFont typeface="Arial" panose="020B0604020202020204" pitchFamily="34" charset="0"/>
              <a:buChar char="•"/>
            </a:pPr>
            <a:endParaRPr lang="en-AU" dirty="0"/>
          </a:p>
        </p:txBody>
      </p:sp>
      <p:sp>
        <p:nvSpPr>
          <p:cNvPr id="6" name="Title 2"/>
          <p:cNvSpPr>
            <a:spLocks noGrp="1"/>
          </p:cNvSpPr>
          <p:nvPr>
            <p:ph type="ctrTitle"/>
          </p:nvPr>
        </p:nvSpPr>
        <p:spPr>
          <a:xfrm>
            <a:off x="0" y="-27384"/>
            <a:ext cx="9127054" cy="1152128"/>
          </a:xfrm>
        </p:spPr>
        <p:txBody>
          <a:bodyPr/>
          <a:lstStyle/>
          <a:p>
            <a:pPr marL="182880" indent="0" algn="ctr">
              <a:buNone/>
            </a:pPr>
            <a:r>
              <a:rPr lang="en-AU" dirty="0"/>
              <a:t>Periodic Table Trends</a:t>
            </a:r>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766783" y="3429000"/>
            <a:ext cx="3401158" cy="1989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56176" y="3830851"/>
            <a:ext cx="1368152"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a:t>
            </a:r>
            <a:r>
              <a:rPr lang="en-AU" sz="1000" dirty="0" err="1">
                <a:latin typeface="Arial" panose="020B0604020202020204" pitchFamily="34" charset="0"/>
                <a:cs typeface="Arial" panose="020B0604020202020204" pitchFamily="34" charset="0"/>
              </a:rPr>
              <a:t>dkeith-jasd</a:t>
            </a:r>
            <a:r>
              <a:rPr lang="en-AU" sz="1000" dirty="0">
                <a:latin typeface="Arial" panose="020B0604020202020204" pitchFamily="34" charset="0"/>
                <a:cs typeface="Arial" panose="020B0604020202020204" pitchFamily="34" charset="0"/>
              </a:rPr>
              <a:t> 2014)</a:t>
            </a:r>
          </a:p>
        </p:txBody>
      </p:sp>
      <p:sp>
        <p:nvSpPr>
          <p:cNvPr id="7" name="Subtitle 1"/>
          <p:cNvSpPr txBox="1">
            <a:spLocks/>
          </p:cNvSpPr>
          <p:nvPr/>
        </p:nvSpPr>
        <p:spPr>
          <a:xfrm>
            <a:off x="-16946" y="4262184"/>
            <a:ext cx="9144000" cy="2595815"/>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endParaRPr lang="en-AU" dirty="0"/>
          </a:p>
        </p:txBody>
      </p:sp>
    </p:spTree>
    <p:extLst>
      <p:ext uri="{BB962C8B-B14F-4D97-AF65-F5344CB8AC3E}">
        <p14:creationId xmlns:p14="http://schemas.microsoft.com/office/powerpoint/2010/main" val="130808372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circle(in)">
                                      <p:cBhvr>
                                        <p:cTn id="17" dur="2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Effect transition="in" filter="circle(in)">
                                      <p:cBhvr>
                                        <p:cTn id="22" dur="2000"/>
                                        <p:tgtEl>
                                          <p:spTgt spid="819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nodePh="1">
                                  <p:stCondLst>
                                    <p:cond delay="0"/>
                                  </p:stCondLst>
                                  <p:endCondLst>
                                    <p:cond evt="begin" delay="0">
                                      <p:tn val="30"/>
                                    </p:cond>
                                  </p:end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circle(in)">
                                      <p:cBhvr>
                                        <p:cTn id="3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5" grpId="0"/>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159732" y="260648"/>
            <a:ext cx="4824536" cy="1152128"/>
          </a:xfrm>
        </p:spPr>
        <p:txBody>
          <a:bodyPr>
            <a:normAutofit/>
          </a:bodyPr>
          <a:lstStyle/>
          <a:p>
            <a:pPr marL="45720" indent="0">
              <a:buNone/>
            </a:pPr>
            <a:r>
              <a:rPr lang="en-US" sz="5400" b="1" dirty="0"/>
              <a:t>Atomic Radius</a:t>
            </a:r>
            <a:endParaRPr lang="en-AU" sz="5400" b="1" dirty="0"/>
          </a:p>
        </p:txBody>
      </p:sp>
      <p:sp>
        <p:nvSpPr>
          <p:cNvPr id="4" name="Rectangle 3"/>
          <p:cNvSpPr/>
          <p:nvPr/>
        </p:nvSpPr>
        <p:spPr>
          <a:xfrm>
            <a:off x="107504" y="1412776"/>
            <a:ext cx="8928992" cy="4524315"/>
          </a:xfrm>
          <a:prstGeom prst="rect">
            <a:avLst/>
          </a:prstGeom>
        </p:spPr>
        <p:txBody>
          <a:bodyPr wrap="square">
            <a:spAutoFit/>
          </a:bodyPr>
          <a:lstStyle/>
          <a:p>
            <a:pPr marL="342900" indent="-342900">
              <a:buFont typeface="Arial" panose="020B0604020202020204" pitchFamily="34" charset="0"/>
              <a:buChar char="•"/>
            </a:pPr>
            <a:r>
              <a:rPr lang="en-AU" sz="2800" b="1" dirty="0"/>
              <a:t>Decreases across the period – atoms of elements in the same period have the same number of electron shells. As you move across the period the nuclear charge increases and the electron shells are pulled in closer to the nucleus.</a:t>
            </a:r>
          </a:p>
          <a:p>
            <a:pPr marL="342900" indent="-342900">
              <a:buFont typeface="Arial" panose="020B0604020202020204" pitchFamily="34" charset="0"/>
              <a:buChar char="•"/>
            </a:pPr>
            <a:endParaRPr lang="en-AU" sz="2800" b="1" dirty="0"/>
          </a:p>
          <a:p>
            <a:pPr marL="342900" indent="-342900">
              <a:buFont typeface="Arial" panose="020B0604020202020204" pitchFamily="34" charset="0"/>
              <a:buChar char="•"/>
            </a:pPr>
            <a:r>
              <a:rPr lang="en-AU" sz="2800" b="1" dirty="0"/>
              <a:t>Increases down a group – each time you go down a period in the group, electrons are added to a new electron shell which is further from the nucleus.</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b="1" dirty="0"/>
          </a:p>
        </p:txBody>
      </p:sp>
    </p:spTree>
    <p:extLst>
      <p:ext uri="{BB962C8B-B14F-4D97-AF65-F5344CB8AC3E}">
        <p14:creationId xmlns:p14="http://schemas.microsoft.com/office/powerpoint/2010/main" val="206172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p:cNvSpPr txBox="1">
            <a:spLocks/>
          </p:cNvSpPr>
          <p:nvPr/>
        </p:nvSpPr>
        <p:spPr>
          <a:xfrm>
            <a:off x="0" y="1"/>
            <a:ext cx="9144000" cy="1556791"/>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endParaRPr lang="en-AU"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6" y="1340768"/>
            <a:ext cx="9097014" cy="5287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948264" y="6505297"/>
            <a:ext cx="1656184"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(Prentice-Hall </a:t>
            </a:r>
            <a:r>
              <a:rPr lang="en-AU" sz="1000" dirty="0" err="1">
                <a:latin typeface="Arial" panose="020B0604020202020204" pitchFamily="34" charset="0"/>
                <a:cs typeface="Arial" panose="020B0604020202020204" pitchFamily="34" charset="0"/>
              </a:rPr>
              <a:t>Inc</a:t>
            </a:r>
            <a:r>
              <a:rPr lang="en-AU" sz="1000" dirty="0">
                <a:latin typeface="Arial" panose="020B0604020202020204" pitchFamily="34" charset="0"/>
                <a:cs typeface="Arial" panose="020B0604020202020204" pitchFamily="34" charset="0"/>
              </a:rPr>
              <a:t> 2004)</a:t>
            </a:r>
          </a:p>
        </p:txBody>
      </p:sp>
    </p:spTree>
    <p:extLst>
      <p:ext uri="{BB962C8B-B14F-4D97-AF65-F5344CB8AC3E}">
        <p14:creationId xmlns:p14="http://schemas.microsoft.com/office/powerpoint/2010/main" val="409262318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circle(in)">
                                      <p:cBhvr>
                                        <p:cTn id="12" dur="20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44624"/>
            <a:ext cx="9144000" cy="6813376"/>
          </a:xfrm>
          <a:prstGeom prst="rect">
            <a:avLst/>
          </a:prstGeom>
        </p:spPr>
        <p:txBody>
          <a:bodyPr vert="horz" lIns="91440" tIns="45720" rIns="91440" bIns="45720" rtlCol="0">
            <a:normAutofit fontScale="925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First ionisation energy – the energy required to remove the outermost electron from a gaseous atom</a:t>
            </a:r>
          </a:p>
          <a:p>
            <a:pPr algn="ctr"/>
            <a:r>
              <a:rPr lang="en-AU" sz="2800" b="1" dirty="0"/>
              <a:t>Li</a:t>
            </a:r>
            <a:r>
              <a:rPr lang="en-AU" sz="2800" b="1" baseline="-25000" dirty="0"/>
              <a:t>(g)</a:t>
            </a:r>
            <a:r>
              <a:rPr lang="en-AU" sz="2800" b="1" dirty="0"/>
              <a:t>  +  E</a:t>
            </a:r>
            <a:r>
              <a:rPr lang="en-AU" sz="2800" b="1" baseline="-25000" dirty="0"/>
              <a:t>1</a:t>
            </a:r>
            <a:r>
              <a:rPr lang="en-AU" sz="2800" b="1" dirty="0"/>
              <a:t>   </a:t>
            </a:r>
            <a:r>
              <a:rPr lang="en-AU" sz="3600" b="1" dirty="0">
                <a:latin typeface="Arial"/>
                <a:cs typeface="Arial"/>
              </a:rPr>
              <a:t>→   </a:t>
            </a:r>
            <a:r>
              <a:rPr lang="en-AU" sz="2800" b="1" dirty="0">
                <a:latin typeface="Arial"/>
                <a:cs typeface="Arial"/>
              </a:rPr>
              <a:t>Li</a:t>
            </a:r>
            <a:r>
              <a:rPr lang="en-AU" sz="2800" b="1" baseline="30000" dirty="0">
                <a:latin typeface="Arial"/>
                <a:cs typeface="Arial"/>
              </a:rPr>
              <a:t>+</a:t>
            </a:r>
            <a:r>
              <a:rPr lang="en-AU" sz="2800" b="1" baseline="-25000" dirty="0">
                <a:latin typeface="Arial"/>
                <a:cs typeface="Arial"/>
              </a:rPr>
              <a:t>(g)</a:t>
            </a:r>
            <a:r>
              <a:rPr lang="en-AU" sz="2800" b="1" dirty="0">
                <a:latin typeface="Arial"/>
                <a:cs typeface="Arial"/>
              </a:rPr>
              <a:t>  +  e</a:t>
            </a:r>
            <a:r>
              <a:rPr lang="en-AU" sz="2800" b="1" baseline="30000" dirty="0">
                <a:latin typeface="Arial"/>
                <a:cs typeface="Arial"/>
              </a:rPr>
              <a:t>—</a:t>
            </a:r>
            <a:endParaRPr lang="en-AU" sz="3600" b="1" baseline="30000" dirty="0"/>
          </a:p>
          <a:p>
            <a:pPr marL="342900" indent="-342900">
              <a:buFont typeface="Arial" panose="020B0604020202020204" pitchFamily="34" charset="0"/>
              <a:buChar char="•"/>
            </a:pPr>
            <a:r>
              <a:rPr lang="en-AU" sz="2800" b="1" dirty="0"/>
              <a:t>Increases across a period </a:t>
            </a:r>
          </a:p>
          <a:p>
            <a:r>
              <a:rPr lang="en-AU" sz="2800" b="1" dirty="0"/>
              <a:t>As you move across a period, the nuclear charge is increasing and the atomic radius is decreasing. The electrons are therefore attracted to the nucleus more strongly and so ionisation energy increases. </a:t>
            </a:r>
          </a:p>
          <a:p>
            <a:pPr marL="342900" indent="-342900">
              <a:buFont typeface="Arial" panose="020B0604020202020204" pitchFamily="34" charset="0"/>
              <a:buChar char="•"/>
            </a:pPr>
            <a:r>
              <a:rPr lang="en-AU" sz="2800" b="1" dirty="0"/>
              <a:t>Decreases down a group </a:t>
            </a:r>
          </a:p>
          <a:p>
            <a:r>
              <a:rPr lang="en-AU" sz="2800" b="1" dirty="0"/>
              <a:t>As you move down a group, the outer electrons are in higher energy levels so they are further from the nucleus and there is also a greater shielding effect by the inner electrons on them. The outer electrons are therefore not attracted to the nucleus as strongly and so ionisation energy decreases. </a:t>
            </a:r>
          </a:p>
          <a:p>
            <a:pPr marL="342900" indent="-342900">
              <a:buFont typeface="Arial" panose="020B0604020202020204" pitchFamily="34" charset="0"/>
              <a:buChar char="•"/>
            </a:pPr>
            <a:endParaRPr lang="en-AU" sz="2800" b="1" dirty="0"/>
          </a:p>
          <a:p>
            <a:pPr marL="342900" indent="-342900">
              <a:buFont typeface="Arial" panose="020B0604020202020204" pitchFamily="34" charset="0"/>
              <a:buChar char="•"/>
            </a:pPr>
            <a:endParaRPr lang="en-AU" dirty="0"/>
          </a:p>
        </p:txBody>
      </p:sp>
    </p:spTree>
    <p:extLst>
      <p:ext uri="{BB962C8B-B14F-4D97-AF65-F5344CB8AC3E}">
        <p14:creationId xmlns:p14="http://schemas.microsoft.com/office/powerpoint/2010/main" val="128891318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ircle(in)">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circle(in)">
                                      <p:cBhvr>
                                        <p:cTn id="32"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7" y="692696"/>
            <a:ext cx="8862523"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275726" y="5250570"/>
            <a:ext cx="1656184"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a:t>
            </a:r>
            <a:r>
              <a:rPr lang="en-AU" sz="1000" dirty="0" err="1">
                <a:latin typeface="Arial" panose="020B0604020202020204" pitchFamily="34" charset="0"/>
                <a:cs typeface="Arial" panose="020B0604020202020204" pitchFamily="34" charset="0"/>
              </a:rPr>
              <a:t>Disqus</a:t>
            </a:r>
            <a:r>
              <a:rPr lang="en-AU" sz="1000" dirty="0">
                <a:latin typeface="Arial" panose="020B0604020202020204" pitchFamily="34" charset="0"/>
                <a:cs typeface="Arial" panose="020B0604020202020204" pitchFamily="34" charset="0"/>
              </a:rPr>
              <a:t> </a:t>
            </a:r>
            <a:r>
              <a:rPr lang="en-AU" sz="1000" dirty="0" err="1">
                <a:latin typeface="Arial" panose="020B0604020202020204" pitchFamily="34" charset="0"/>
                <a:cs typeface="Arial" panose="020B0604020202020204" pitchFamily="34" charset="0"/>
              </a:rPr>
              <a:t>nd</a:t>
            </a:r>
            <a:r>
              <a:rPr lang="en-AU" sz="1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7868010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circle(in)">
                                      <p:cBhvr>
                                        <p:cTn id="7" dur="20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44624"/>
            <a:ext cx="9144000" cy="681337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Ionisation energy data can give us information about the electronic configuration of an element.</a:t>
            </a:r>
          </a:p>
          <a:p>
            <a:pPr marL="342900" indent="-342900">
              <a:buFont typeface="Arial" panose="020B0604020202020204" pitchFamily="34" charset="0"/>
              <a:buChar char="•"/>
            </a:pPr>
            <a:r>
              <a:rPr lang="en-AU" sz="2800" b="1" dirty="0" err="1"/>
              <a:t>Eg</a:t>
            </a:r>
            <a:r>
              <a:rPr lang="en-AU" sz="2800" b="1" dirty="0"/>
              <a:t> Below are ionisation energies for sodium.</a:t>
            </a:r>
          </a:p>
          <a:p>
            <a:pPr marL="342900" indent="-342900">
              <a:buFont typeface="Arial" panose="020B0604020202020204" pitchFamily="34" charset="0"/>
              <a:buChar char="•"/>
            </a:pPr>
            <a:endParaRPr lang="en-AU" sz="2800" b="1" dirty="0"/>
          </a:p>
          <a:p>
            <a:pPr marL="342900" indent="-342900">
              <a:buFont typeface="Arial" panose="020B0604020202020204" pitchFamily="34" charset="0"/>
              <a:buChar char="•"/>
            </a:pPr>
            <a:endParaRPr lang="en-AU" dirty="0"/>
          </a:p>
        </p:txBody>
      </p:sp>
      <p:graphicFrame>
        <p:nvGraphicFramePr>
          <p:cNvPr id="2" name="Table 1"/>
          <p:cNvGraphicFramePr>
            <a:graphicFrameLocks noGrp="1"/>
          </p:cNvGraphicFramePr>
          <p:nvPr>
            <p:extLst>
              <p:ext uri="{D42A27DB-BD31-4B8C-83A1-F6EECF244321}">
                <p14:modId xmlns:p14="http://schemas.microsoft.com/office/powerpoint/2010/main" val="446005066"/>
              </p:ext>
            </p:extLst>
          </p:nvPr>
        </p:nvGraphicFramePr>
        <p:xfrm>
          <a:off x="539552" y="1628800"/>
          <a:ext cx="8280920" cy="4815840"/>
        </p:xfrm>
        <a:graphic>
          <a:graphicData uri="http://schemas.openxmlformats.org/drawingml/2006/table">
            <a:tbl>
              <a:tblPr firstRow="1" bandRow="1">
                <a:tableStyleId>{5C22544A-7EE6-4342-B048-85BDC9FD1C3A}</a:tableStyleId>
              </a:tblPr>
              <a:tblGrid>
                <a:gridCol w="3651375">
                  <a:extLst>
                    <a:ext uri="{9D8B030D-6E8A-4147-A177-3AD203B41FA5}">
                      <a16:colId xmlns:a16="http://schemas.microsoft.com/office/drawing/2014/main" val="20000"/>
                    </a:ext>
                  </a:extLst>
                </a:gridCol>
                <a:gridCol w="4629545">
                  <a:extLst>
                    <a:ext uri="{9D8B030D-6E8A-4147-A177-3AD203B41FA5}">
                      <a16:colId xmlns:a16="http://schemas.microsoft.com/office/drawing/2014/main" val="20001"/>
                    </a:ext>
                  </a:extLst>
                </a:gridCol>
              </a:tblGrid>
              <a:tr h="370840">
                <a:tc>
                  <a:txBody>
                    <a:bodyPr/>
                    <a:lstStyle/>
                    <a:p>
                      <a:pPr algn="ctr"/>
                      <a:r>
                        <a:rPr lang="en-AU" sz="2400" dirty="0"/>
                        <a:t>Electron</a:t>
                      </a:r>
                    </a:p>
                  </a:txBody>
                  <a:tcPr/>
                </a:tc>
                <a:tc>
                  <a:txBody>
                    <a:bodyPr/>
                    <a:lstStyle/>
                    <a:p>
                      <a:pPr algn="ctr"/>
                      <a:r>
                        <a:rPr lang="en-AU" sz="2400" dirty="0"/>
                        <a:t>Ionisation</a:t>
                      </a:r>
                      <a:r>
                        <a:rPr lang="en-AU" sz="2400" baseline="0" dirty="0"/>
                        <a:t> Energy (MJ mol</a:t>
                      </a:r>
                      <a:r>
                        <a:rPr lang="en-AU" sz="2400" baseline="30000" dirty="0"/>
                        <a:t>-1</a:t>
                      </a:r>
                      <a:r>
                        <a:rPr lang="en-AU" sz="2400" baseline="0" dirty="0"/>
                        <a:t>)</a:t>
                      </a:r>
                      <a:endParaRPr lang="en-AU" sz="2400" dirty="0"/>
                    </a:p>
                  </a:txBody>
                  <a:tcPr/>
                </a:tc>
                <a:extLst>
                  <a:ext uri="{0D108BD9-81ED-4DB2-BD59-A6C34878D82A}">
                    <a16:rowId xmlns:a16="http://schemas.microsoft.com/office/drawing/2014/main" val="10000"/>
                  </a:ext>
                </a:extLst>
              </a:tr>
              <a:tr h="370840">
                <a:tc>
                  <a:txBody>
                    <a:bodyPr/>
                    <a:lstStyle/>
                    <a:p>
                      <a:pPr algn="ctr"/>
                      <a:r>
                        <a:rPr lang="en-AU" sz="2000" dirty="0"/>
                        <a:t>1</a:t>
                      </a:r>
                    </a:p>
                  </a:txBody>
                  <a:tcPr/>
                </a:tc>
                <a:tc>
                  <a:txBody>
                    <a:bodyPr/>
                    <a:lstStyle/>
                    <a:p>
                      <a:pPr algn="ctr"/>
                      <a:r>
                        <a:rPr lang="en-AU" sz="2000" dirty="0"/>
                        <a:t>0.495</a:t>
                      </a:r>
                    </a:p>
                  </a:txBody>
                  <a:tcPr/>
                </a:tc>
                <a:extLst>
                  <a:ext uri="{0D108BD9-81ED-4DB2-BD59-A6C34878D82A}">
                    <a16:rowId xmlns:a16="http://schemas.microsoft.com/office/drawing/2014/main" val="10001"/>
                  </a:ext>
                </a:extLst>
              </a:tr>
              <a:tr h="370840">
                <a:tc>
                  <a:txBody>
                    <a:bodyPr/>
                    <a:lstStyle/>
                    <a:p>
                      <a:pPr algn="ctr"/>
                      <a:r>
                        <a:rPr lang="en-AU" sz="2000" dirty="0"/>
                        <a:t>2</a:t>
                      </a:r>
                    </a:p>
                  </a:txBody>
                  <a:tcPr/>
                </a:tc>
                <a:tc>
                  <a:txBody>
                    <a:bodyPr/>
                    <a:lstStyle/>
                    <a:p>
                      <a:pPr algn="ctr"/>
                      <a:r>
                        <a:rPr lang="en-AU" sz="2000" dirty="0"/>
                        <a:t>4.56</a:t>
                      </a:r>
                    </a:p>
                  </a:txBody>
                  <a:tcPr/>
                </a:tc>
                <a:extLst>
                  <a:ext uri="{0D108BD9-81ED-4DB2-BD59-A6C34878D82A}">
                    <a16:rowId xmlns:a16="http://schemas.microsoft.com/office/drawing/2014/main" val="10002"/>
                  </a:ext>
                </a:extLst>
              </a:tr>
              <a:tr h="370840">
                <a:tc>
                  <a:txBody>
                    <a:bodyPr/>
                    <a:lstStyle/>
                    <a:p>
                      <a:pPr algn="ctr"/>
                      <a:r>
                        <a:rPr lang="en-AU" sz="2000" dirty="0"/>
                        <a:t>3</a:t>
                      </a:r>
                    </a:p>
                  </a:txBody>
                  <a:tcPr/>
                </a:tc>
                <a:tc>
                  <a:txBody>
                    <a:bodyPr/>
                    <a:lstStyle/>
                    <a:p>
                      <a:pPr algn="ctr"/>
                      <a:r>
                        <a:rPr lang="en-AU" sz="2000" dirty="0"/>
                        <a:t>6.91</a:t>
                      </a:r>
                    </a:p>
                  </a:txBody>
                  <a:tcPr/>
                </a:tc>
                <a:extLst>
                  <a:ext uri="{0D108BD9-81ED-4DB2-BD59-A6C34878D82A}">
                    <a16:rowId xmlns:a16="http://schemas.microsoft.com/office/drawing/2014/main" val="10003"/>
                  </a:ext>
                </a:extLst>
              </a:tr>
              <a:tr h="370840">
                <a:tc>
                  <a:txBody>
                    <a:bodyPr/>
                    <a:lstStyle/>
                    <a:p>
                      <a:pPr algn="ctr"/>
                      <a:r>
                        <a:rPr lang="en-AU" sz="2000" dirty="0"/>
                        <a:t>4</a:t>
                      </a:r>
                    </a:p>
                  </a:txBody>
                  <a:tcPr/>
                </a:tc>
                <a:tc>
                  <a:txBody>
                    <a:bodyPr/>
                    <a:lstStyle/>
                    <a:p>
                      <a:pPr algn="ctr"/>
                      <a:r>
                        <a:rPr lang="en-AU" sz="2000" dirty="0"/>
                        <a:t>9.54</a:t>
                      </a:r>
                    </a:p>
                  </a:txBody>
                  <a:tcPr/>
                </a:tc>
                <a:extLst>
                  <a:ext uri="{0D108BD9-81ED-4DB2-BD59-A6C34878D82A}">
                    <a16:rowId xmlns:a16="http://schemas.microsoft.com/office/drawing/2014/main" val="10004"/>
                  </a:ext>
                </a:extLst>
              </a:tr>
              <a:tr h="370840">
                <a:tc>
                  <a:txBody>
                    <a:bodyPr/>
                    <a:lstStyle/>
                    <a:p>
                      <a:pPr algn="ctr"/>
                      <a:r>
                        <a:rPr lang="en-AU" sz="2000" dirty="0"/>
                        <a:t>5</a:t>
                      </a:r>
                    </a:p>
                  </a:txBody>
                  <a:tcPr/>
                </a:tc>
                <a:tc>
                  <a:txBody>
                    <a:bodyPr/>
                    <a:lstStyle/>
                    <a:p>
                      <a:pPr algn="ctr"/>
                      <a:r>
                        <a:rPr lang="en-AU" sz="2000" dirty="0"/>
                        <a:t>13.3</a:t>
                      </a:r>
                    </a:p>
                  </a:txBody>
                  <a:tcPr/>
                </a:tc>
                <a:extLst>
                  <a:ext uri="{0D108BD9-81ED-4DB2-BD59-A6C34878D82A}">
                    <a16:rowId xmlns:a16="http://schemas.microsoft.com/office/drawing/2014/main" val="10005"/>
                  </a:ext>
                </a:extLst>
              </a:tr>
              <a:tr h="370840">
                <a:tc>
                  <a:txBody>
                    <a:bodyPr/>
                    <a:lstStyle/>
                    <a:p>
                      <a:pPr algn="ctr"/>
                      <a:r>
                        <a:rPr lang="en-AU" sz="2000" dirty="0"/>
                        <a:t>6</a:t>
                      </a:r>
                    </a:p>
                  </a:txBody>
                  <a:tcPr/>
                </a:tc>
                <a:tc>
                  <a:txBody>
                    <a:bodyPr/>
                    <a:lstStyle/>
                    <a:p>
                      <a:pPr algn="ctr"/>
                      <a:r>
                        <a:rPr lang="en-AU" sz="2000" dirty="0"/>
                        <a:t>16.6</a:t>
                      </a:r>
                    </a:p>
                  </a:txBody>
                  <a:tcPr/>
                </a:tc>
                <a:extLst>
                  <a:ext uri="{0D108BD9-81ED-4DB2-BD59-A6C34878D82A}">
                    <a16:rowId xmlns:a16="http://schemas.microsoft.com/office/drawing/2014/main" val="10006"/>
                  </a:ext>
                </a:extLst>
              </a:tr>
              <a:tr h="370840">
                <a:tc>
                  <a:txBody>
                    <a:bodyPr/>
                    <a:lstStyle/>
                    <a:p>
                      <a:pPr algn="ctr"/>
                      <a:r>
                        <a:rPr lang="en-AU" sz="2000" dirty="0"/>
                        <a:t>7</a:t>
                      </a:r>
                    </a:p>
                  </a:txBody>
                  <a:tcPr/>
                </a:tc>
                <a:tc>
                  <a:txBody>
                    <a:bodyPr/>
                    <a:lstStyle/>
                    <a:p>
                      <a:pPr algn="ctr"/>
                      <a:r>
                        <a:rPr lang="en-AU" sz="2000" dirty="0"/>
                        <a:t>20.1</a:t>
                      </a:r>
                    </a:p>
                  </a:txBody>
                  <a:tcPr/>
                </a:tc>
                <a:extLst>
                  <a:ext uri="{0D108BD9-81ED-4DB2-BD59-A6C34878D82A}">
                    <a16:rowId xmlns:a16="http://schemas.microsoft.com/office/drawing/2014/main" val="10007"/>
                  </a:ext>
                </a:extLst>
              </a:tr>
              <a:tr h="370840">
                <a:tc>
                  <a:txBody>
                    <a:bodyPr/>
                    <a:lstStyle/>
                    <a:p>
                      <a:pPr algn="ctr"/>
                      <a:r>
                        <a:rPr lang="en-AU" sz="2000" dirty="0"/>
                        <a:t>8</a:t>
                      </a:r>
                    </a:p>
                  </a:txBody>
                  <a:tcPr/>
                </a:tc>
                <a:tc>
                  <a:txBody>
                    <a:bodyPr/>
                    <a:lstStyle/>
                    <a:p>
                      <a:pPr algn="ctr"/>
                      <a:r>
                        <a:rPr lang="en-AU" sz="2000" dirty="0"/>
                        <a:t>25.5</a:t>
                      </a:r>
                    </a:p>
                  </a:txBody>
                  <a:tcPr/>
                </a:tc>
                <a:extLst>
                  <a:ext uri="{0D108BD9-81ED-4DB2-BD59-A6C34878D82A}">
                    <a16:rowId xmlns:a16="http://schemas.microsoft.com/office/drawing/2014/main" val="10008"/>
                  </a:ext>
                </a:extLst>
              </a:tr>
              <a:tr h="370840">
                <a:tc>
                  <a:txBody>
                    <a:bodyPr/>
                    <a:lstStyle/>
                    <a:p>
                      <a:pPr algn="ctr"/>
                      <a:r>
                        <a:rPr lang="en-AU" sz="2000" dirty="0"/>
                        <a:t>9</a:t>
                      </a:r>
                    </a:p>
                  </a:txBody>
                  <a:tcPr/>
                </a:tc>
                <a:tc>
                  <a:txBody>
                    <a:bodyPr/>
                    <a:lstStyle/>
                    <a:p>
                      <a:pPr algn="ctr"/>
                      <a:r>
                        <a:rPr lang="en-AU" sz="2000" dirty="0"/>
                        <a:t>28.9</a:t>
                      </a:r>
                    </a:p>
                  </a:txBody>
                  <a:tcPr/>
                </a:tc>
                <a:extLst>
                  <a:ext uri="{0D108BD9-81ED-4DB2-BD59-A6C34878D82A}">
                    <a16:rowId xmlns:a16="http://schemas.microsoft.com/office/drawing/2014/main" val="10009"/>
                  </a:ext>
                </a:extLst>
              </a:tr>
              <a:tr h="370840">
                <a:tc>
                  <a:txBody>
                    <a:bodyPr/>
                    <a:lstStyle/>
                    <a:p>
                      <a:pPr algn="ctr"/>
                      <a:r>
                        <a:rPr lang="en-AU" sz="2000" dirty="0"/>
                        <a:t>10</a:t>
                      </a:r>
                    </a:p>
                  </a:txBody>
                  <a:tcPr/>
                </a:tc>
                <a:tc>
                  <a:txBody>
                    <a:bodyPr/>
                    <a:lstStyle/>
                    <a:p>
                      <a:pPr algn="ctr"/>
                      <a:r>
                        <a:rPr lang="en-AU" sz="2000" dirty="0"/>
                        <a:t>141.4</a:t>
                      </a:r>
                    </a:p>
                  </a:txBody>
                  <a:tcPr/>
                </a:tc>
                <a:extLst>
                  <a:ext uri="{0D108BD9-81ED-4DB2-BD59-A6C34878D82A}">
                    <a16:rowId xmlns:a16="http://schemas.microsoft.com/office/drawing/2014/main" val="10010"/>
                  </a:ext>
                </a:extLst>
              </a:tr>
              <a:tr h="370840">
                <a:tc>
                  <a:txBody>
                    <a:bodyPr/>
                    <a:lstStyle/>
                    <a:p>
                      <a:pPr algn="ctr"/>
                      <a:r>
                        <a:rPr lang="en-AU" sz="2000" dirty="0"/>
                        <a:t>11</a:t>
                      </a:r>
                    </a:p>
                  </a:txBody>
                  <a:tcPr/>
                </a:tc>
                <a:tc>
                  <a:txBody>
                    <a:bodyPr/>
                    <a:lstStyle/>
                    <a:p>
                      <a:pPr algn="ctr"/>
                      <a:r>
                        <a:rPr lang="en-AU" sz="2000" dirty="0"/>
                        <a:t>159.0</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26599462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63" y="260648"/>
            <a:ext cx="9036496" cy="2736304"/>
          </a:xfrm>
        </p:spPr>
        <p:txBody>
          <a:bodyPr>
            <a:normAutofit/>
          </a:bodyPr>
          <a:lstStyle/>
          <a:p>
            <a:pPr marL="342900" indent="-342900">
              <a:buFont typeface="Arial" panose="020B0604020202020204" pitchFamily="34" charset="0"/>
              <a:buChar char="•"/>
            </a:pPr>
            <a:r>
              <a:rPr lang="en-AU" sz="2400" b="1" dirty="0" err="1">
                <a:solidFill>
                  <a:schemeClr val="tx1"/>
                </a:solidFill>
              </a:rPr>
              <a:t>Cations</a:t>
            </a:r>
            <a:r>
              <a:rPr lang="en-AU" sz="2400" b="1" dirty="0">
                <a:solidFill>
                  <a:schemeClr val="tx1"/>
                </a:solidFill>
              </a:rPr>
              <a:t> – atoms which have lost electrons to produce a positively charged ion. For example Ca</a:t>
            </a:r>
            <a:r>
              <a:rPr lang="en-AU" sz="2400" b="1" baseline="30000" dirty="0">
                <a:solidFill>
                  <a:schemeClr val="tx1"/>
                </a:solidFill>
              </a:rPr>
              <a:t>2+</a:t>
            </a:r>
            <a:r>
              <a:rPr lang="en-AU" sz="2400" b="1" dirty="0">
                <a:solidFill>
                  <a:schemeClr val="tx1"/>
                </a:solidFill>
              </a:rPr>
              <a:t>, Cr</a:t>
            </a:r>
            <a:r>
              <a:rPr lang="en-AU" sz="2400" b="1" baseline="30000" dirty="0">
                <a:solidFill>
                  <a:schemeClr val="tx1"/>
                </a:solidFill>
              </a:rPr>
              <a:t>6+</a:t>
            </a:r>
            <a:r>
              <a:rPr lang="en-AU" sz="2400" b="1" dirty="0">
                <a:solidFill>
                  <a:schemeClr val="tx1"/>
                </a:solidFill>
              </a:rPr>
              <a:t>, etc.</a:t>
            </a:r>
          </a:p>
          <a:p>
            <a:pPr marL="342900" indent="-342900">
              <a:buFont typeface="Arial" panose="020B0604020202020204" pitchFamily="34" charset="0"/>
              <a:buChar char="•"/>
            </a:pPr>
            <a:endParaRPr lang="en-AU" sz="2400" b="1" dirty="0">
              <a:solidFill>
                <a:schemeClr val="tx1"/>
              </a:solidFill>
            </a:endParaRPr>
          </a:p>
          <a:p>
            <a:pPr marL="342900" indent="-342900">
              <a:buFont typeface="Arial" panose="020B0604020202020204" pitchFamily="34" charset="0"/>
              <a:buChar char="•"/>
            </a:pPr>
            <a:r>
              <a:rPr lang="en-AU" sz="2400" b="1" dirty="0">
                <a:solidFill>
                  <a:schemeClr val="tx1"/>
                </a:solidFill>
              </a:rPr>
              <a:t>Anions – atoms which have gained electrons to produce a negatively charged ion. For example O</a:t>
            </a:r>
            <a:r>
              <a:rPr lang="en-AU" sz="2400" b="1" baseline="30000" dirty="0">
                <a:solidFill>
                  <a:schemeClr val="tx1"/>
                </a:solidFill>
              </a:rPr>
              <a:t>2-</a:t>
            </a:r>
            <a:r>
              <a:rPr lang="en-AU" sz="2400" b="1" dirty="0">
                <a:solidFill>
                  <a:schemeClr val="tx1"/>
                </a:solidFill>
              </a:rPr>
              <a:t>, P</a:t>
            </a:r>
            <a:r>
              <a:rPr lang="en-AU" sz="2400" b="1" baseline="30000" dirty="0">
                <a:solidFill>
                  <a:schemeClr val="tx1"/>
                </a:solidFill>
              </a:rPr>
              <a:t>3-</a:t>
            </a:r>
            <a:r>
              <a:rPr lang="en-AU" sz="2400" b="1" dirty="0">
                <a:solidFill>
                  <a:schemeClr val="tx1"/>
                </a:solidFill>
              </a:rPr>
              <a:t>, etc.</a:t>
            </a:r>
          </a:p>
          <a:p>
            <a:pPr marL="342900" indent="-342900">
              <a:buFont typeface="Arial" panose="020B0604020202020204" pitchFamily="34" charset="0"/>
              <a:buChar char="•"/>
            </a:pPr>
            <a:endParaRPr lang="en-AU" sz="2400" b="1" dirty="0">
              <a:solidFill>
                <a:schemeClr val="tx1"/>
              </a:solidFill>
            </a:endParaRPr>
          </a:p>
        </p:txBody>
      </p:sp>
    </p:spTree>
    <p:extLst>
      <p:ext uri="{BB962C8B-B14F-4D97-AF65-F5344CB8AC3E}">
        <p14:creationId xmlns:p14="http://schemas.microsoft.com/office/powerpoint/2010/main" val="28368411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21882" y="5417840"/>
            <a:ext cx="9144000" cy="146754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From this it can be seen that there is a large increase in the ionisation energy each time a new shell (closer to the nucleus) is begun.</a:t>
            </a:r>
          </a:p>
          <a:p>
            <a:pPr marL="342900" indent="-342900">
              <a:buFont typeface="Arial" panose="020B0604020202020204" pitchFamily="34" charset="0"/>
              <a:buChar char="•"/>
            </a:pPr>
            <a:endParaRPr lang="en-AU"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5250"/>
            <a:ext cx="6843330" cy="5322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100392" y="5171618"/>
            <a:ext cx="1656184"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(Winter 2004)</a:t>
            </a:r>
          </a:p>
        </p:txBody>
      </p:sp>
    </p:spTree>
    <p:extLst>
      <p:ext uri="{BB962C8B-B14F-4D97-AF65-F5344CB8AC3E}">
        <p14:creationId xmlns:p14="http://schemas.microsoft.com/office/powerpoint/2010/main" val="283685337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ircle(in)">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44624"/>
            <a:ext cx="9144000" cy="6813376"/>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Electronegativity– the ability of an atom to attract electrons to itself.</a:t>
            </a:r>
          </a:p>
          <a:p>
            <a:pPr marL="342900" indent="-342900">
              <a:buFont typeface="Arial" panose="020B0604020202020204" pitchFamily="34" charset="0"/>
              <a:buChar char="•"/>
            </a:pPr>
            <a:endParaRPr lang="en-AU" sz="2800" b="1" dirty="0"/>
          </a:p>
          <a:p>
            <a:pPr marL="342900" indent="-342900">
              <a:buFont typeface="Arial" panose="020B0604020202020204" pitchFamily="34" charset="0"/>
              <a:buChar char="•"/>
            </a:pPr>
            <a:r>
              <a:rPr lang="en-AU" sz="2800" b="1" dirty="0"/>
              <a:t>Increases across a period </a:t>
            </a:r>
          </a:p>
          <a:p>
            <a:r>
              <a:rPr lang="en-AU" sz="2800" b="1" dirty="0"/>
              <a:t>As you move across a period, the nuclear charge is increasing and the atomic radius is decreasing. The electrons are therefore attracted to the nucleus more strongly and so electronegativity increases. </a:t>
            </a:r>
          </a:p>
          <a:p>
            <a:pPr marL="342900" indent="-342900">
              <a:buFont typeface="Arial" panose="020B0604020202020204" pitchFamily="34" charset="0"/>
              <a:buChar char="•"/>
            </a:pPr>
            <a:endParaRPr lang="en-AU" sz="2800" b="1" dirty="0"/>
          </a:p>
          <a:p>
            <a:pPr marL="342900" indent="-342900">
              <a:buFont typeface="Arial" panose="020B0604020202020204" pitchFamily="34" charset="0"/>
              <a:buChar char="•"/>
            </a:pPr>
            <a:r>
              <a:rPr lang="en-AU" sz="2800" b="1" dirty="0"/>
              <a:t>Decreases down a group </a:t>
            </a:r>
          </a:p>
          <a:p>
            <a:r>
              <a:rPr lang="en-AU" sz="2800" b="1" dirty="0"/>
              <a:t>As you move down a group, the outer electrons are in higher energy levels so they are further from the nucleus and there is also a greater shielding effect by the inner electrons. The electrons are therefore not attracted to the nucleus as strongly and so electronegativity decreases.</a:t>
            </a:r>
          </a:p>
        </p:txBody>
      </p:sp>
    </p:spTree>
    <p:extLst>
      <p:ext uri="{BB962C8B-B14F-4D97-AF65-F5344CB8AC3E}">
        <p14:creationId xmlns:p14="http://schemas.microsoft.com/office/powerpoint/2010/main" val="344117870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ircle(in)">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ircle(in)">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circle(in)">
                                      <p:cBhvr>
                                        <p:cTn id="22" dur="2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circle(in)">
                                      <p:cBhvr>
                                        <p:cTn id="27"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6212" y="6453336"/>
            <a:ext cx="1656184"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(NA </a:t>
            </a:r>
            <a:r>
              <a:rPr lang="en-AU" sz="1000" dirty="0" err="1">
                <a:latin typeface="Arial" panose="020B0604020202020204" pitchFamily="34" charset="0"/>
                <a:cs typeface="Arial" panose="020B0604020202020204" pitchFamily="34" charset="0"/>
              </a:rPr>
              <a:t>nd</a:t>
            </a:r>
            <a:r>
              <a:rPr lang="en-AU" sz="1000" dirty="0">
                <a:latin typeface="Arial" panose="020B0604020202020204" pitchFamily="34" charset="0"/>
                <a:cs typeface="Arial" panose="020B0604020202020204" pitchFamily="34"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2" y="404665"/>
            <a:ext cx="8873334" cy="604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999762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36712"/>
            <a:ext cx="4392488" cy="5793896"/>
          </a:xfrm>
        </p:spPr>
        <p:txBody>
          <a:bodyPr>
            <a:normAutofit/>
          </a:bodyPr>
          <a:lstStyle/>
          <a:p>
            <a:pPr marL="342900" indent="-342900">
              <a:buFont typeface="Arial" panose="020B0604020202020204" pitchFamily="34" charset="0"/>
              <a:buChar char="•"/>
            </a:pPr>
            <a:r>
              <a:rPr lang="en-AU" sz="2800" b="1" dirty="0">
                <a:solidFill>
                  <a:schemeClr val="tx1"/>
                </a:solidFill>
              </a:rPr>
              <a:t>Isotopes – atoms with the same number of protons but different numbers of neutrons. For example hydrogen-1, hydrogen-2 and hydrogen-3. </a:t>
            </a:r>
          </a:p>
          <a:p>
            <a:pPr marL="342900" indent="-342900">
              <a:buFont typeface="Arial" panose="020B0604020202020204" pitchFamily="34" charset="0"/>
              <a:buChar char="•"/>
            </a:pPr>
            <a:r>
              <a:rPr lang="en-AU" sz="2800" b="1" dirty="0">
                <a:solidFill>
                  <a:schemeClr val="tx1"/>
                </a:solidFill>
              </a:rPr>
              <a:t>Similar chemical properties but differ in mass, physical properties and radioactivity.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71108"/>
            <a:ext cx="4353098" cy="5300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332810" y="6492109"/>
            <a:ext cx="2088232" cy="276999"/>
          </a:xfrm>
          <a:prstGeom prst="rect">
            <a:avLst/>
          </a:prstGeom>
          <a:noFill/>
        </p:spPr>
        <p:txBody>
          <a:bodyPr wrap="square" rtlCol="0">
            <a:spAutoFit/>
          </a:bodyPr>
          <a:lstStyle/>
          <a:p>
            <a:r>
              <a:rPr lang="en-AU" sz="1200" dirty="0">
                <a:latin typeface="Arial" panose="020B0604020202020204" pitchFamily="34" charset="0"/>
                <a:cs typeface="Arial" panose="020B0604020202020204" pitchFamily="34" charset="0"/>
              </a:rPr>
              <a:t>(Linda Hall Library </a:t>
            </a:r>
            <a:r>
              <a:rPr lang="en-AU" sz="1200" dirty="0" err="1">
                <a:latin typeface="Arial" panose="020B0604020202020204" pitchFamily="34" charset="0"/>
                <a:cs typeface="Arial" panose="020B0604020202020204" pitchFamily="34" charset="0"/>
              </a:rPr>
              <a:t>nd</a:t>
            </a:r>
            <a:r>
              <a:rPr lang="en-AU" sz="1200" dirty="0">
                <a:latin typeface="Arial" panose="020B0604020202020204" pitchFamily="34" charset="0"/>
                <a:cs typeface="Arial" panose="020B0604020202020204" pitchFamily="34" charset="0"/>
              </a:rPr>
              <a:t>)</a:t>
            </a:r>
          </a:p>
        </p:txBody>
      </p:sp>
      <p:sp>
        <p:nvSpPr>
          <p:cNvPr id="6" name="Title 2"/>
          <p:cNvSpPr>
            <a:spLocks noGrp="1"/>
          </p:cNvSpPr>
          <p:nvPr>
            <p:ph type="ctrTitle"/>
          </p:nvPr>
        </p:nvSpPr>
        <p:spPr>
          <a:xfrm>
            <a:off x="0" y="-99392"/>
            <a:ext cx="9127054" cy="1152128"/>
          </a:xfrm>
        </p:spPr>
        <p:txBody>
          <a:bodyPr/>
          <a:lstStyle/>
          <a:p>
            <a:pPr marL="182880" indent="0" algn="ctr">
              <a:buNone/>
            </a:pPr>
            <a:r>
              <a:rPr lang="en-AU" dirty="0"/>
              <a:t>Isotopes</a:t>
            </a:r>
          </a:p>
        </p:txBody>
      </p:sp>
    </p:spTree>
    <p:extLst>
      <p:ext uri="{BB962C8B-B14F-4D97-AF65-F5344CB8AC3E}">
        <p14:creationId xmlns:p14="http://schemas.microsoft.com/office/powerpoint/2010/main" val="164101013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circle(in)">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circle(in)">
                                      <p:cBhvr>
                                        <p:cTn id="2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27384"/>
            <a:ext cx="9144000" cy="410445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Can be represented as carbon-14, C-14 or </a:t>
            </a:r>
            <a:r>
              <a:rPr lang="en-AU" sz="2800" b="1" baseline="30000" dirty="0"/>
              <a:t>14</a:t>
            </a:r>
            <a:r>
              <a:rPr lang="en-AU" sz="2800" b="1" dirty="0"/>
              <a:t>C</a:t>
            </a:r>
          </a:p>
          <a:p>
            <a:pPr marL="342900" indent="-342900">
              <a:buFont typeface="Arial" panose="020B0604020202020204" pitchFamily="34" charset="0"/>
              <a:buChar char="•"/>
            </a:pPr>
            <a:r>
              <a:rPr lang="en-AU" sz="2800" b="1" dirty="0"/>
              <a:t>Isotopes are taken into account when calculating relative atomic masses.</a:t>
            </a:r>
          </a:p>
          <a:p>
            <a:pPr marL="342900" indent="-342900">
              <a:buFont typeface="Arial" panose="020B0604020202020204" pitchFamily="34" charset="0"/>
              <a:buChar char="•"/>
            </a:pPr>
            <a:r>
              <a:rPr lang="en-AU" sz="2800" b="1" dirty="0"/>
              <a:t>Relative atomic mass (</a:t>
            </a:r>
            <a:r>
              <a:rPr lang="en-AU" sz="2800" b="1" dirty="0" err="1"/>
              <a:t>A</a:t>
            </a:r>
            <a:r>
              <a:rPr lang="en-AU" sz="2800" b="1" baseline="-25000" dirty="0" err="1"/>
              <a:t>r</a:t>
            </a:r>
            <a:r>
              <a:rPr lang="en-AU" sz="2800" b="1" dirty="0"/>
              <a:t>) is the ratio of the average mass of the atom compared to 1/12</a:t>
            </a:r>
            <a:r>
              <a:rPr lang="en-AU" sz="2800" b="1" baseline="30000" dirty="0"/>
              <a:t>th</a:t>
            </a:r>
            <a:r>
              <a:rPr lang="en-AU" sz="2800" b="1" dirty="0"/>
              <a:t> the mass of </a:t>
            </a:r>
            <a:r>
              <a:rPr lang="en-AU" sz="2800" b="1" baseline="30000" dirty="0"/>
              <a:t>12</a:t>
            </a:r>
            <a:r>
              <a:rPr lang="en-AU" sz="2800" b="1" dirty="0"/>
              <a:t>C.</a:t>
            </a:r>
          </a:p>
          <a:p>
            <a:pPr marL="342900" indent="-342900">
              <a:buFont typeface="Arial" panose="020B0604020202020204" pitchFamily="34" charset="0"/>
              <a:buChar char="•"/>
            </a:pPr>
            <a:r>
              <a:rPr lang="en-AU" sz="2800" b="1" dirty="0"/>
              <a:t>The relative atomic masses of the elements are calculated from their isotopic composition </a:t>
            </a:r>
          </a:p>
          <a:p>
            <a:pPr marL="342900" indent="-342900">
              <a:buFont typeface="Arial" panose="020B0604020202020204" pitchFamily="34" charset="0"/>
              <a:buChar char="•"/>
            </a:pPr>
            <a:endParaRPr lang="en-AU"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575" y="3846869"/>
            <a:ext cx="4010850" cy="3011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732240" y="6361791"/>
            <a:ext cx="2088232" cy="276999"/>
          </a:xfrm>
          <a:prstGeom prst="rect">
            <a:avLst/>
          </a:prstGeom>
          <a:noFill/>
        </p:spPr>
        <p:txBody>
          <a:bodyPr wrap="square" rtlCol="0">
            <a:spAutoFit/>
          </a:bodyPr>
          <a:lstStyle/>
          <a:p>
            <a:r>
              <a:rPr lang="en-AU" sz="1200" dirty="0">
                <a:latin typeface="Arial" panose="020B0604020202020204" pitchFamily="34" charset="0"/>
                <a:cs typeface="Arial" panose="020B0604020202020204" pitchFamily="34" charset="0"/>
              </a:rPr>
              <a:t>(</a:t>
            </a:r>
            <a:r>
              <a:rPr lang="en-AU" sz="1200" dirty="0" err="1">
                <a:latin typeface="Arial" panose="020B0604020202020204" pitchFamily="34" charset="0"/>
                <a:cs typeface="Arial" panose="020B0604020202020204" pitchFamily="34" charset="0"/>
              </a:rPr>
              <a:t>Mediawiki</a:t>
            </a:r>
            <a:r>
              <a:rPr lang="en-AU" sz="1200" dirty="0">
                <a:latin typeface="Arial" panose="020B0604020202020204" pitchFamily="34" charset="0"/>
                <a:cs typeface="Arial" panose="020B0604020202020204" pitchFamily="34" charset="0"/>
              </a:rPr>
              <a:t> </a:t>
            </a:r>
            <a:r>
              <a:rPr lang="en-AU" sz="1200" dirty="0" err="1">
                <a:latin typeface="Arial" panose="020B0604020202020204" pitchFamily="34" charset="0"/>
                <a:cs typeface="Arial" panose="020B0604020202020204" pitchFamily="34" charset="0"/>
              </a:rPr>
              <a:t>nd</a:t>
            </a:r>
            <a:r>
              <a:rPr lang="en-AU"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9443189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circle(in)">
                                      <p:cBhvr>
                                        <p:cTn id="27" dur="2000"/>
                                        <p:tgtEl>
                                          <p:spTgt spid="307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260648"/>
            <a:ext cx="9144000" cy="612068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The following formula can be used</a:t>
            </a:r>
          </a:p>
          <a:p>
            <a:pPr algn="ctr"/>
            <a:r>
              <a:rPr lang="en-AU" sz="2800" b="1" dirty="0" err="1"/>
              <a:t>A</a:t>
            </a:r>
            <a:r>
              <a:rPr lang="en-AU" sz="2800" b="1" baseline="-25000" dirty="0" err="1"/>
              <a:t>r</a:t>
            </a:r>
            <a:r>
              <a:rPr lang="en-AU" sz="2800" b="1" dirty="0"/>
              <a:t> = (%a/100)</a:t>
            </a:r>
            <a:r>
              <a:rPr lang="en-AU" sz="2800" b="1" dirty="0">
                <a:latin typeface="Trebuchet MS"/>
              </a:rPr>
              <a:t>×</a:t>
            </a:r>
            <a:r>
              <a:rPr lang="en-AU" sz="2800" b="1" dirty="0" err="1">
                <a:latin typeface="Trebuchet MS"/>
              </a:rPr>
              <a:t>A</a:t>
            </a:r>
            <a:r>
              <a:rPr lang="en-AU" sz="2800" b="1" baseline="-25000" dirty="0" err="1">
                <a:latin typeface="Trebuchet MS"/>
              </a:rPr>
              <a:t>r</a:t>
            </a:r>
            <a:r>
              <a:rPr lang="en-AU" sz="2800" b="1" dirty="0">
                <a:latin typeface="Trebuchet MS"/>
              </a:rPr>
              <a:t>(a) + </a:t>
            </a:r>
            <a:r>
              <a:rPr lang="en-AU" sz="2800" b="1" dirty="0"/>
              <a:t>(%b/100)×</a:t>
            </a:r>
            <a:r>
              <a:rPr lang="en-AU" sz="2800" b="1" dirty="0" err="1"/>
              <a:t>A</a:t>
            </a:r>
            <a:r>
              <a:rPr lang="en-AU" sz="2800" b="1" baseline="-25000" dirty="0" err="1"/>
              <a:t>r</a:t>
            </a:r>
            <a:r>
              <a:rPr lang="en-AU" sz="2800" b="1" dirty="0"/>
              <a:t>(b)</a:t>
            </a:r>
          </a:p>
          <a:p>
            <a:r>
              <a:rPr lang="en-AU" sz="2800" b="1" dirty="0"/>
              <a:t>Where </a:t>
            </a:r>
          </a:p>
          <a:p>
            <a:r>
              <a:rPr lang="en-AU" sz="2800" b="1" dirty="0"/>
              <a:t>	%a = percentage of isotope a in the element</a:t>
            </a:r>
          </a:p>
          <a:p>
            <a:r>
              <a:rPr lang="en-AU" sz="2800" b="1" dirty="0"/>
              <a:t>	 </a:t>
            </a:r>
            <a:r>
              <a:rPr lang="en-AU" sz="2800" b="1" dirty="0" err="1"/>
              <a:t>A</a:t>
            </a:r>
            <a:r>
              <a:rPr lang="en-AU" sz="2800" b="1" baseline="-25000" dirty="0" err="1"/>
              <a:t>r</a:t>
            </a:r>
            <a:r>
              <a:rPr lang="en-AU" sz="2800" b="1" dirty="0"/>
              <a:t>(a) = relative atomic mass of isotope a</a:t>
            </a:r>
            <a:endParaRPr lang="en-AU" sz="2600" dirty="0"/>
          </a:p>
          <a:p>
            <a:r>
              <a:rPr lang="en-AU" sz="2600" b="1" dirty="0"/>
              <a:t>	</a:t>
            </a:r>
            <a:r>
              <a:rPr lang="en-AU" sz="2800" b="1" dirty="0"/>
              <a:t>%b = percentage of isotope b in the element</a:t>
            </a:r>
          </a:p>
          <a:p>
            <a:r>
              <a:rPr lang="en-AU" sz="2800" b="1" dirty="0"/>
              <a:t>	 </a:t>
            </a:r>
            <a:r>
              <a:rPr lang="en-AU" sz="2800" b="1" dirty="0" err="1"/>
              <a:t>A</a:t>
            </a:r>
            <a:r>
              <a:rPr lang="en-AU" sz="2800" b="1" baseline="-25000" dirty="0" err="1"/>
              <a:t>r</a:t>
            </a:r>
            <a:r>
              <a:rPr lang="en-AU" sz="2800" b="1" dirty="0"/>
              <a:t>(b) = relative atomic mass of isotope b</a:t>
            </a:r>
          </a:p>
          <a:p>
            <a:endParaRPr lang="en-AU" sz="2800" b="1" dirty="0"/>
          </a:p>
          <a:p>
            <a:pPr marL="457200" indent="-457200">
              <a:buFont typeface="Arial" panose="020B0604020202020204" pitchFamily="34" charset="0"/>
              <a:buChar char="•"/>
            </a:pPr>
            <a:r>
              <a:rPr lang="en-AU" sz="2800" b="1" dirty="0" err="1"/>
              <a:t>Eg</a:t>
            </a:r>
            <a:r>
              <a:rPr lang="en-AU" sz="2800" b="1" dirty="0"/>
              <a:t> Cu consists of 69.15% Cu-62.93 and 30.85% Cu-64.93. Calculate the relative atomic mass of Cu.</a:t>
            </a:r>
          </a:p>
          <a:p>
            <a:pPr marL="457200" indent="-457200">
              <a:buFont typeface="Arial" panose="020B0604020202020204" pitchFamily="34" charset="0"/>
              <a:buChar char="•"/>
            </a:pPr>
            <a:r>
              <a:rPr lang="en-US" sz="2800" b="1" dirty="0">
                <a:solidFill>
                  <a:schemeClr val="accent4">
                    <a:lumMod val="50000"/>
                  </a:schemeClr>
                </a:solidFill>
              </a:rPr>
              <a:t>Example 1, p9 in student booklet</a:t>
            </a:r>
            <a:endParaRPr lang="en-AU" sz="2800" b="1" dirty="0">
              <a:solidFill>
                <a:schemeClr val="accent4">
                  <a:lumMod val="50000"/>
                </a:schemeClr>
              </a:solidFill>
            </a:endParaRPr>
          </a:p>
        </p:txBody>
      </p:sp>
    </p:spTree>
    <p:extLst>
      <p:ext uri="{BB962C8B-B14F-4D97-AF65-F5344CB8AC3E}">
        <p14:creationId xmlns:p14="http://schemas.microsoft.com/office/powerpoint/2010/main" val="428407883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ircle(in)">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circle(in)">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circle(in)">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circle(in)">
                                      <p:cBhvr>
                                        <p:cTn id="42" dur="20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circle(in)">
                                      <p:cBhvr>
                                        <p:cTn id="47"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0"/>
            <a:ext cx="9144000" cy="6858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The following formula can be used to calculate the relative percent of each isotope</a:t>
            </a:r>
          </a:p>
          <a:p>
            <a:pPr algn="ctr"/>
            <a:r>
              <a:rPr lang="en-AU" sz="2800" b="1" dirty="0" err="1"/>
              <a:t>A</a:t>
            </a:r>
            <a:r>
              <a:rPr lang="en-AU" sz="2800" b="1" baseline="-25000" dirty="0" err="1"/>
              <a:t>r</a:t>
            </a:r>
            <a:r>
              <a:rPr lang="en-AU" sz="2800" b="1" dirty="0"/>
              <a:t> = (X)</a:t>
            </a:r>
            <a:r>
              <a:rPr lang="en-AU" sz="2800" b="1" dirty="0">
                <a:latin typeface="Trebuchet MS"/>
              </a:rPr>
              <a:t>×</a:t>
            </a:r>
            <a:r>
              <a:rPr lang="en-AU" sz="2800" b="1" dirty="0" err="1">
                <a:latin typeface="Trebuchet MS"/>
              </a:rPr>
              <a:t>A</a:t>
            </a:r>
            <a:r>
              <a:rPr lang="en-AU" sz="2800" b="1" baseline="-25000" dirty="0" err="1">
                <a:latin typeface="Trebuchet MS"/>
              </a:rPr>
              <a:t>r</a:t>
            </a:r>
            <a:r>
              <a:rPr lang="en-AU" sz="2800" b="1" dirty="0">
                <a:latin typeface="Trebuchet MS"/>
              </a:rPr>
              <a:t>(a) + </a:t>
            </a:r>
            <a:r>
              <a:rPr lang="en-AU" sz="2800" b="1" dirty="0"/>
              <a:t>(1-X)×</a:t>
            </a:r>
            <a:r>
              <a:rPr lang="en-AU" sz="2800" b="1" dirty="0" err="1"/>
              <a:t>A</a:t>
            </a:r>
            <a:r>
              <a:rPr lang="en-AU" sz="2800" b="1" baseline="-25000" dirty="0" err="1"/>
              <a:t>r</a:t>
            </a:r>
            <a:r>
              <a:rPr lang="en-AU" sz="2800" b="1" dirty="0"/>
              <a:t>(b)</a:t>
            </a:r>
          </a:p>
          <a:p>
            <a:r>
              <a:rPr lang="en-AU" sz="2800" b="1" dirty="0"/>
              <a:t>Where </a:t>
            </a:r>
          </a:p>
          <a:p>
            <a:r>
              <a:rPr lang="en-AU" sz="2800" b="1" dirty="0"/>
              <a:t>	X = the percentage (expressed as a fraction) of isotope a in the element</a:t>
            </a:r>
          </a:p>
          <a:p>
            <a:r>
              <a:rPr lang="en-AU" sz="2800" b="1" dirty="0"/>
              <a:t>	 </a:t>
            </a:r>
            <a:r>
              <a:rPr lang="en-AU" sz="2800" b="1" dirty="0" err="1"/>
              <a:t>A</a:t>
            </a:r>
            <a:r>
              <a:rPr lang="en-AU" sz="2800" b="1" baseline="-25000" dirty="0" err="1"/>
              <a:t>r</a:t>
            </a:r>
            <a:r>
              <a:rPr lang="en-AU" sz="2800" b="1" dirty="0"/>
              <a:t>(a) = relative atomic mass of isotope a</a:t>
            </a:r>
          </a:p>
          <a:p>
            <a:r>
              <a:rPr lang="en-AU" sz="2800" b="1" dirty="0"/>
              <a:t>	 </a:t>
            </a:r>
            <a:r>
              <a:rPr lang="en-AU" sz="2800" b="1" dirty="0" err="1"/>
              <a:t>A</a:t>
            </a:r>
            <a:r>
              <a:rPr lang="en-AU" sz="2800" b="1" baseline="-25000" dirty="0" err="1"/>
              <a:t>r</a:t>
            </a:r>
            <a:r>
              <a:rPr lang="en-AU" sz="2800" b="1" dirty="0"/>
              <a:t>(b) = relative atomic mass of isotope b</a:t>
            </a:r>
          </a:p>
          <a:p>
            <a:endParaRPr lang="en-AU" sz="2800" b="1" dirty="0"/>
          </a:p>
          <a:p>
            <a:pPr marL="457200" indent="-457200">
              <a:buFont typeface="Arial" panose="020B0604020202020204" pitchFamily="34" charset="0"/>
              <a:buChar char="•"/>
            </a:pPr>
            <a:r>
              <a:rPr lang="en-AU" sz="2800" b="1" dirty="0" err="1"/>
              <a:t>Eg</a:t>
            </a:r>
            <a:r>
              <a:rPr lang="en-AU" sz="2800" b="1" dirty="0"/>
              <a:t> Calculate the relative abundance of Al-28 and Al-26 if it has a relative atomic mass of 26.98.</a:t>
            </a:r>
          </a:p>
          <a:p>
            <a:pPr marL="457200" indent="-457200">
              <a:buFont typeface="Arial" panose="020B0604020202020204" pitchFamily="34" charset="0"/>
              <a:buChar char="•"/>
            </a:pPr>
            <a:r>
              <a:rPr lang="en-US" sz="2800" b="1" dirty="0">
                <a:solidFill>
                  <a:schemeClr val="accent4">
                    <a:lumMod val="50000"/>
                  </a:schemeClr>
                </a:solidFill>
              </a:rPr>
              <a:t>Example 2</a:t>
            </a:r>
            <a:r>
              <a:rPr lang="en-US" sz="2800" b="1">
                <a:solidFill>
                  <a:schemeClr val="accent4">
                    <a:lumMod val="50000"/>
                  </a:schemeClr>
                </a:solidFill>
              </a:rPr>
              <a:t>, p9 </a:t>
            </a:r>
            <a:r>
              <a:rPr lang="en-US" sz="2800" b="1" dirty="0">
                <a:solidFill>
                  <a:schemeClr val="accent4">
                    <a:lumMod val="50000"/>
                  </a:schemeClr>
                </a:solidFill>
              </a:rPr>
              <a:t>in student booklet</a:t>
            </a:r>
            <a:endParaRPr lang="en-AU" sz="2800" b="1" dirty="0">
              <a:solidFill>
                <a:schemeClr val="accent4">
                  <a:lumMod val="50000"/>
                </a:schemeClr>
              </a:solidFill>
            </a:endParaRPr>
          </a:p>
        </p:txBody>
      </p:sp>
    </p:spTree>
    <p:extLst>
      <p:ext uri="{BB962C8B-B14F-4D97-AF65-F5344CB8AC3E}">
        <p14:creationId xmlns:p14="http://schemas.microsoft.com/office/powerpoint/2010/main" val="243818787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ircle(in)">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circle(in)">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circle(in)">
                                      <p:cBhvr>
                                        <p:cTn id="37" dur="2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circle(in)">
                                      <p:cBhvr>
                                        <p:cTn id="42"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836712"/>
            <a:ext cx="9144000" cy="252028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Mass spectrometry can be used to determine the identity of compounds or elements in a sample or to determine the isotopic composition of an element</a:t>
            </a:r>
          </a:p>
          <a:p>
            <a:r>
              <a:rPr lang="en-AU" sz="2800" b="1" dirty="0"/>
              <a:t>	</a:t>
            </a:r>
            <a:endParaRPr lang="en-AU" sz="2800" b="1" dirty="0">
              <a:solidFill>
                <a:schemeClr val="accent4">
                  <a:lumMod val="50000"/>
                </a:schemeClr>
              </a:solidFill>
            </a:endParaRPr>
          </a:p>
        </p:txBody>
      </p:sp>
      <p:sp>
        <p:nvSpPr>
          <p:cNvPr id="3" name="Title 2"/>
          <p:cNvSpPr>
            <a:spLocks noGrp="1"/>
          </p:cNvSpPr>
          <p:nvPr>
            <p:ph type="ctrTitle"/>
          </p:nvPr>
        </p:nvSpPr>
        <p:spPr>
          <a:xfrm>
            <a:off x="0" y="-99392"/>
            <a:ext cx="9127054" cy="1152128"/>
          </a:xfrm>
        </p:spPr>
        <p:txBody>
          <a:bodyPr/>
          <a:lstStyle/>
          <a:p>
            <a:pPr marL="182880" indent="0" algn="ctr">
              <a:buNone/>
            </a:pPr>
            <a:r>
              <a:rPr lang="en-AU" dirty="0"/>
              <a:t>Mass Spectrometry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40785"/>
            <a:ext cx="5328592" cy="4572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380312" y="6361791"/>
            <a:ext cx="2088232" cy="276999"/>
          </a:xfrm>
          <a:prstGeom prst="rect">
            <a:avLst/>
          </a:prstGeom>
          <a:noFill/>
        </p:spPr>
        <p:txBody>
          <a:bodyPr wrap="square" rtlCol="0">
            <a:spAutoFit/>
          </a:bodyPr>
          <a:lstStyle/>
          <a:p>
            <a:r>
              <a:rPr lang="en-AU" sz="1200" dirty="0">
                <a:latin typeface="Arial" panose="020B0604020202020204" pitchFamily="34" charset="0"/>
                <a:cs typeface="Arial" panose="020B0604020202020204" pitchFamily="34" charset="0"/>
              </a:rPr>
              <a:t>(NCS-Pearson 2014)</a:t>
            </a:r>
          </a:p>
        </p:txBody>
      </p:sp>
    </p:spTree>
    <p:extLst>
      <p:ext uri="{BB962C8B-B14F-4D97-AF65-F5344CB8AC3E}">
        <p14:creationId xmlns:p14="http://schemas.microsoft.com/office/powerpoint/2010/main" val="206220601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circle(in)">
                                      <p:cBhvr>
                                        <p:cTn id="17" dur="20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44624"/>
            <a:ext cx="9144000" cy="6813376"/>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AU" sz="2800" b="1" dirty="0"/>
              <a:t>Five main processes involved in mass spectrometry:</a:t>
            </a:r>
          </a:p>
          <a:p>
            <a:endParaRPr lang="en-AU" sz="2800" b="1" dirty="0"/>
          </a:p>
          <a:p>
            <a:pPr marL="342900" indent="-342900">
              <a:buFont typeface="Arial" panose="020B0604020202020204" pitchFamily="34" charset="0"/>
              <a:buChar char="•"/>
            </a:pPr>
            <a:r>
              <a:rPr lang="en-AU" sz="2800" b="1" dirty="0"/>
              <a:t>Vaporisation – sample is made gaseous in a vacuum chamber</a:t>
            </a:r>
          </a:p>
          <a:p>
            <a:pPr marL="342900" indent="-342900">
              <a:buFont typeface="Arial" panose="020B0604020202020204" pitchFamily="34" charset="0"/>
              <a:buChar char="•"/>
            </a:pPr>
            <a:r>
              <a:rPr lang="en-AU" sz="2800" b="1" dirty="0"/>
              <a:t>Ionisation – gaseous sample is bombarded by electrons which causes it to form ions (mostly +1 but some +2)</a:t>
            </a:r>
          </a:p>
          <a:p>
            <a:pPr marL="342900" indent="-342900">
              <a:buFont typeface="Arial" panose="020B0604020202020204" pitchFamily="34" charset="0"/>
              <a:buChar char="•"/>
            </a:pPr>
            <a:r>
              <a:rPr lang="en-AU" sz="2800" b="1" dirty="0"/>
              <a:t>Acceleration – ions are accelerated through an electric field </a:t>
            </a:r>
          </a:p>
          <a:p>
            <a:pPr marL="342900" indent="-342900">
              <a:buFont typeface="Arial" panose="020B0604020202020204" pitchFamily="34" charset="0"/>
              <a:buChar char="•"/>
            </a:pPr>
            <a:r>
              <a:rPr lang="en-AU" sz="2800" b="1" dirty="0"/>
              <a:t>Deflection -</a:t>
            </a:r>
            <a:r>
              <a:rPr lang="en-AU" sz="2800" b="1"/>
              <a:t>ions then </a:t>
            </a:r>
            <a:r>
              <a:rPr lang="en-AU" sz="2800" b="1" dirty="0"/>
              <a:t>move into a magnetic field where they are deflected based on their mass to charge ratio; heavier ions are deflected less.</a:t>
            </a:r>
          </a:p>
          <a:p>
            <a:pPr marL="342900" indent="-342900">
              <a:buFont typeface="Arial" panose="020B0604020202020204" pitchFamily="34" charset="0"/>
              <a:buChar char="•"/>
            </a:pPr>
            <a:r>
              <a:rPr lang="en-AU" sz="2800" b="1" dirty="0"/>
              <a:t>Detection – detector measures the number of ions of different mass (based on intensity and radius of deflection of ions)</a:t>
            </a:r>
          </a:p>
          <a:p>
            <a:pPr marL="342900" indent="-342900">
              <a:buFont typeface="Arial" panose="020B0604020202020204" pitchFamily="34" charset="0"/>
              <a:buChar char="•"/>
            </a:pPr>
            <a:endParaRPr lang="en-AU" sz="2800" dirty="0"/>
          </a:p>
        </p:txBody>
      </p:sp>
    </p:spTree>
    <p:extLst>
      <p:ext uri="{BB962C8B-B14F-4D97-AF65-F5344CB8AC3E}">
        <p14:creationId xmlns:p14="http://schemas.microsoft.com/office/powerpoint/2010/main" val="29231764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ircle(in)">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ircle(in)">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ircle(in)">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circle(in)">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circle(in)">
                                      <p:cBhvr>
                                        <p:cTn id="32"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44624"/>
            <a:ext cx="9144000" cy="158417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AU" sz="2800" b="1" dirty="0"/>
              <a:t>A mass spectrum is a graphical representation of the relative abundance of isotopes present in a sample.</a:t>
            </a:r>
            <a:endParaRPr lang="en-AU" sz="2800" dirty="0"/>
          </a:p>
        </p:txBody>
      </p:sp>
      <p:pic>
        <p:nvPicPr>
          <p:cNvPr id="1026" name="Picture 2" descr="http://www.chemguide.co.uk/analysis/masspec/zrmasspec.GIF"/>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508" y="1844824"/>
            <a:ext cx="7318204" cy="3600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79712" y="1340768"/>
            <a:ext cx="4608512" cy="461665"/>
          </a:xfrm>
          <a:prstGeom prst="rect">
            <a:avLst/>
          </a:prstGeom>
          <a:noFill/>
        </p:spPr>
        <p:txBody>
          <a:bodyPr wrap="square" rtlCol="0">
            <a:spAutoFit/>
          </a:bodyPr>
          <a:lstStyle/>
          <a:p>
            <a:r>
              <a:rPr lang="en-AU" sz="2400" b="1" dirty="0">
                <a:cs typeface="Arial" panose="020B0604020202020204" pitchFamily="34" charset="0"/>
              </a:rPr>
              <a:t>Mass Spectrum for Zirconium</a:t>
            </a:r>
          </a:p>
        </p:txBody>
      </p:sp>
      <p:sp>
        <p:nvSpPr>
          <p:cNvPr id="6" name="TextBox 5"/>
          <p:cNvSpPr txBox="1"/>
          <p:nvPr/>
        </p:nvSpPr>
        <p:spPr>
          <a:xfrm>
            <a:off x="7668344" y="5013176"/>
            <a:ext cx="1215752" cy="288032"/>
          </a:xfrm>
          <a:prstGeom prst="rect">
            <a:avLst/>
          </a:prstGeom>
          <a:noFill/>
        </p:spPr>
        <p:txBody>
          <a:bodyPr wrap="square" rtlCol="0">
            <a:spAutoFit/>
          </a:bodyPr>
          <a:lstStyle/>
          <a:p>
            <a:r>
              <a:rPr lang="en-AU" sz="1200" dirty="0">
                <a:latin typeface="Arial" panose="020B0604020202020204" pitchFamily="34" charset="0"/>
                <a:cs typeface="Arial" panose="020B0604020202020204" pitchFamily="34" charset="0"/>
              </a:rPr>
              <a:t>(Clark 2000)</a:t>
            </a:r>
          </a:p>
        </p:txBody>
      </p:sp>
      <p:sp>
        <p:nvSpPr>
          <p:cNvPr id="8" name="Subtitle 1"/>
          <p:cNvSpPr txBox="1">
            <a:spLocks/>
          </p:cNvSpPr>
          <p:nvPr/>
        </p:nvSpPr>
        <p:spPr>
          <a:xfrm>
            <a:off x="0" y="5611552"/>
            <a:ext cx="9144000" cy="67545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AU" sz="2800" b="1" dirty="0">
                <a:solidFill>
                  <a:schemeClr val="accent4">
                    <a:lumMod val="50000"/>
                  </a:schemeClr>
                </a:solidFill>
              </a:rPr>
              <a:t>Example 3, p11 student booklet</a:t>
            </a:r>
            <a:endParaRPr lang="en-AU" sz="2800" dirty="0">
              <a:solidFill>
                <a:schemeClr val="accent4">
                  <a:lumMod val="50000"/>
                </a:schemeClr>
              </a:solidFill>
            </a:endParaRPr>
          </a:p>
        </p:txBody>
      </p:sp>
    </p:spTree>
    <p:extLst>
      <p:ext uri="{BB962C8B-B14F-4D97-AF65-F5344CB8AC3E}">
        <p14:creationId xmlns:p14="http://schemas.microsoft.com/office/powerpoint/2010/main" val="42315316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circle(in)">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circle(in)">
                                      <p:cBhvr>
                                        <p:cTn id="2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63" y="260648"/>
            <a:ext cx="9036496" cy="2304256"/>
          </a:xfrm>
        </p:spPr>
        <p:txBody>
          <a:bodyPr>
            <a:normAutofit/>
          </a:bodyPr>
          <a:lstStyle/>
          <a:p>
            <a:pPr marL="342900" lvl="0" indent="-342900">
              <a:buFont typeface="Arial" panose="020B0604020202020204" pitchFamily="34" charset="0"/>
              <a:buChar char="•"/>
            </a:pPr>
            <a:r>
              <a:rPr lang="en-AU" sz="2400" b="1" dirty="0"/>
              <a:t>Electrons are located in distinct energy levels around the nucleus. </a:t>
            </a:r>
          </a:p>
          <a:p>
            <a:pPr marL="342900" lvl="0" indent="-342900">
              <a:buFont typeface="Arial" panose="020B0604020202020204" pitchFamily="34" charset="0"/>
              <a:buChar char="•"/>
            </a:pPr>
            <a:r>
              <a:rPr lang="en-AU" sz="2400" b="1" dirty="0"/>
              <a:t>Energy levels are numbered 1, 2, 3, 4, </a:t>
            </a:r>
            <a:r>
              <a:rPr lang="en-AU" sz="2400" b="1" dirty="0" err="1"/>
              <a:t>etc</a:t>
            </a:r>
            <a:r>
              <a:rPr lang="en-AU" sz="2400" b="1" dirty="0"/>
              <a:t> from closest to the nucleus outwards.</a:t>
            </a:r>
          </a:p>
          <a:p>
            <a:pPr marL="342900" indent="-342900">
              <a:buFont typeface="Arial" panose="020B0604020202020204" pitchFamily="34" charset="0"/>
              <a:buChar char="•"/>
            </a:pPr>
            <a:endParaRPr lang="en-AU" sz="2400" b="1" dirty="0">
              <a:solidFill>
                <a:schemeClr val="tx1"/>
              </a:solidFill>
            </a:endParaRPr>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t="3874"/>
          <a:stretch/>
        </p:blipFill>
        <p:spPr bwMode="auto">
          <a:xfrm>
            <a:off x="1619672" y="2132856"/>
            <a:ext cx="5696540" cy="4028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236296" y="5919083"/>
            <a:ext cx="1368152"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a:t>
            </a:r>
            <a:r>
              <a:rPr lang="en-AU" sz="1000" dirty="0" err="1">
                <a:latin typeface="Arial" panose="020B0604020202020204" pitchFamily="34" charset="0"/>
                <a:cs typeface="Arial" panose="020B0604020202020204" pitchFamily="34" charset="0"/>
              </a:rPr>
              <a:t>Tangient</a:t>
            </a:r>
            <a:r>
              <a:rPr lang="en-AU" sz="1000" dirty="0">
                <a:latin typeface="Arial" panose="020B0604020202020204" pitchFamily="34" charset="0"/>
                <a:cs typeface="Arial" panose="020B0604020202020204" pitchFamily="34" charset="0"/>
              </a:rPr>
              <a:t> LLC </a:t>
            </a:r>
            <a:r>
              <a:rPr lang="en-AU" sz="1000" dirty="0" err="1">
                <a:latin typeface="Arial" panose="020B0604020202020204" pitchFamily="34" charset="0"/>
                <a:cs typeface="Arial" panose="020B0604020202020204" pitchFamily="34" charset="0"/>
              </a:rPr>
              <a:t>nd</a:t>
            </a:r>
            <a:r>
              <a:rPr lang="en-AU" sz="1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9104435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circle(in)">
                                      <p:cBhvr>
                                        <p:cTn id="17" dur="20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16946" y="1556792"/>
            <a:ext cx="9144000" cy="5301208"/>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AU" sz="2800" b="1" dirty="0"/>
              <a:t>Percentage composition of a compound can be calculated using the relative atomic masses of the elements in the compound using the formula</a:t>
            </a:r>
          </a:p>
          <a:p>
            <a:pPr marL="342900" indent="-342900">
              <a:buFont typeface="Arial" panose="020B0604020202020204" pitchFamily="34" charset="0"/>
              <a:buChar char="•"/>
            </a:pPr>
            <a:endParaRPr lang="en-AU" sz="2800" b="1" dirty="0"/>
          </a:p>
          <a:p>
            <a:r>
              <a:rPr lang="en-AU" sz="2800" b="1" dirty="0"/>
              <a:t>%element = (</a:t>
            </a:r>
            <a:r>
              <a:rPr lang="en-AU" sz="2800" b="1" dirty="0">
                <a:latin typeface="Trebuchet MS"/>
              </a:rPr>
              <a:t>∑</a:t>
            </a:r>
            <a:r>
              <a:rPr lang="en-AU" sz="2800" b="1" dirty="0" err="1">
                <a:latin typeface="Trebuchet MS"/>
              </a:rPr>
              <a:t>A</a:t>
            </a:r>
            <a:r>
              <a:rPr lang="en-AU" sz="2800" b="1" baseline="-25000" dirty="0" err="1">
                <a:latin typeface="Trebuchet MS"/>
              </a:rPr>
              <a:t>r</a:t>
            </a:r>
            <a:r>
              <a:rPr lang="en-AU" sz="2800" b="1" dirty="0">
                <a:latin typeface="Trebuchet MS"/>
              </a:rPr>
              <a:t>(element)/</a:t>
            </a:r>
            <a:r>
              <a:rPr lang="en-AU" sz="2800" b="1" dirty="0" err="1">
                <a:latin typeface="Trebuchet MS"/>
              </a:rPr>
              <a:t>A</a:t>
            </a:r>
            <a:r>
              <a:rPr lang="en-AU" sz="2800" b="1" baseline="-25000" dirty="0" err="1">
                <a:latin typeface="Trebuchet MS"/>
              </a:rPr>
              <a:t>r</a:t>
            </a:r>
            <a:r>
              <a:rPr lang="en-AU" sz="2800" b="1" dirty="0">
                <a:latin typeface="Trebuchet MS"/>
              </a:rPr>
              <a:t>(compound))×100</a:t>
            </a:r>
          </a:p>
          <a:p>
            <a:endParaRPr lang="en-AU" sz="2800" b="1" dirty="0"/>
          </a:p>
          <a:p>
            <a:r>
              <a:rPr lang="en-AU" sz="2800" b="1" dirty="0" err="1"/>
              <a:t>Eg</a:t>
            </a:r>
            <a:r>
              <a:rPr lang="en-AU" sz="2800" b="1" dirty="0"/>
              <a:t> Calculate the percentage composition of K</a:t>
            </a:r>
            <a:r>
              <a:rPr lang="en-AU" sz="2800" b="1" baseline="-25000" dirty="0"/>
              <a:t>2</a:t>
            </a:r>
            <a:r>
              <a:rPr lang="en-AU" sz="2800" b="1" dirty="0"/>
              <a:t>CrO</a:t>
            </a:r>
            <a:r>
              <a:rPr lang="en-AU" sz="2800" b="1" baseline="-25000" dirty="0"/>
              <a:t>4</a:t>
            </a:r>
            <a:r>
              <a:rPr lang="en-AU" sz="2800" b="1" dirty="0"/>
              <a:t>.</a:t>
            </a:r>
          </a:p>
          <a:p>
            <a:r>
              <a:rPr lang="en-AU" sz="2800" b="1" dirty="0"/>
              <a:t>% K = (2</a:t>
            </a:r>
            <a:r>
              <a:rPr lang="en-AU" sz="2800" b="1" dirty="0">
                <a:latin typeface="Trebuchet MS"/>
              </a:rPr>
              <a:t>×A</a:t>
            </a:r>
            <a:r>
              <a:rPr lang="en-AU" sz="2800" b="1" baseline="-25000" dirty="0">
                <a:latin typeface="Trebuchet MS"/>
              </a:rPr>
              <a:t>r</a:t>
            </a:r>
            <a:r>
              <a:rPr lang="en-AU" sz="2800" b="1" dirty="0">
                <a:latin typeface="Trebuchet MS"/>
              </a:rPr>
              <a:t>(K)/</a:t>
            </a:r>
            <a:r>
              <a:rPr lang="en-AU" sz="2800" b="1" dirty="0" err="1">
                <a:latin typeface="Trebuchet MS"/>
              </a:rPr>
              <a:t>A</a:t>
            </a:r>
            <a:r>
              <a:rPr lang="en-AU" sz="2800" b="1" baseline="-25000" dirty="0" err="1">
                <a:latin typeface="Trebuchet MS"/>
              </a:rPr>
              <a:t>r</a:t>
            </a:r>
            <a:r>
              <a:rPr lang="en-AU" sz="2800" b="1" dirty="0">
                <a:latin typeface="Trebuchet MS"/>
              </a:rPr>
              <a:t>(</a:t>
            </a:r>
            <a:r>
              <a:rPr lang="en-AU" sz="2800" b="1" dirty="0"/>
              <a:t>K</a:t>
            </a:r>
            <a:r>
              <a:rPr lang="en-AU" sz="2800" b="1" baseline="-25000" dirty="0"/>
              <a:t>2</a:t>
            </a:r>
            <a:r>
              <a:rPr lang="en-AU" sz="2800" b="1" dirty="0"/>
              <a:t>CrO</a:t>
            </a:r>
            <a:r>
              <a:rPr lang="en-AU" sz="2800" b="1" baseline="-25000" dirty="0"/>
              <a:t>4</a:t>
            </a:r>
            <a:r>
              <a:rPr lang="en-AU" sz="2800" b="1" dirty="0"/>
              <a:t>)) ×100 </a:t>
            </a:r>
          </a:p>
          <a:p>
            <a:r>
              <a:rPr lang="en-AU" sz="2800" b="1" dirty="0">
                <a:latin typeface="Trebuchet MS"/>
              </a:rPr>
              <a:t>= </a:t>
            </a:r>
            <a:r>
              <a:rPr lang="en-AU" sz="2800" b="1" dirty="0"/>
              <a:t>((2×39.1)/194.2) ×100</a:t>
            </a:r>
          </a:p>
          <a:p>
            <a:r>
              <a:rPr lang="en-AU" sz="2800" b="1" dirty="0"/>
              <a:t>= 40.27%</a:t>
            </a:r>
          </a:p>
        </p:txBody>
      </p:sp>
      <p:sp>
        <p:nvSpPr>
          <p:cNvPr id="6" name="Title 2"/>
          <p:cNvSpPr>
            <a:spLocks noGrp="1"/>
          </p:cNvSpPr>
          <p:nvPr>
            <p:ph type="ctrTitle"/>
          </p:nvPr>
        </p:nvSpPr>
        <p:spPr>
          <a:xfrm>
            <a:off x="162566" y="-27384"/>
            <a:ext cx="8784975" cy="1944216"/>
          </a:xfrm>
        </p:spPr>
        <p:txBody>
          <a:bodyPr/>
          <a:lstStyle/>
          <a:p>
            <a:pPr marL="182880" indent="0" algn="ctr">
              <a:buNone/>
            </a:pPr>
            <a:r>
              <a:rPr lang="en-AU" sz="4400" dirty="0"/>
              <a:t>Percentage Composition and Empirical Formula</a:t>
            </a:r>
          </a:p>
        </p:txBody>
      </p:sp>
    </p:spTree>
    <p:extLst>
      <p:ext uri="{BB962C8B-B14F-4D97-AF65-F5344CB8AC3E}">
        <p14:creationId xmlns:p14="http://schemas.microsoft.com/office/powerpoint/2010/main" val="289208334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ircle(in)">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circle(in)">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circle(in)">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circle(in)">
                                      <p:cBhvr>
                                        <p:cTn id="37"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16946" y="0"/>
            <a:ext cx="9144000" cy="6858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AU" sz="2800" b="1" dirty="0"/>
              <a:t>% Cr = (</a:t>
            </a:r>
            <a:r>
              <a:rPr lang="en-AU" sz="2800" b="1" dirty="0" err="1">
                <a:latin typeface="Trebuchet MS"/>
              </a:rPr>
              <a:t>A</a:t>
            </a:r>
            <a:r>
              <a:rPr lang="en-AU" sz="2800" b="1" baseline="-25000" dirty="0" err="1">
                <a:latin typeface="Trebuchet MS"/>
              </a:rPr>
              <a:t>r</a:t>
            </a:r>
            <a:r>
              <a:rPr lang="en-AU" sz="2800" b="1" dirty="0">
                <a:latin typeface="Trebuchet MS"/>
              </a:rPr>
              <a:t>(Cr)/</a:t>
            </a:r>
            <a:r>
              <a:rPr lang="en-AU" sz="2800" b="1" dirty="0" err="1">
                <a:latin typeface="Trebuchet MS"/>
              </a:rPr>
              <a:t>A</a:t>
            </a:r>
            <a:r>
              <a:rPr lang="en-AU" sz="2800" b="1" baseline="-25000" dirty="0" err="1">
                <a:latin typeface="Trebuchet MS"/>
              </a:rPr>
              <a:t>r</a:t>
            </a:r>
            <a:r>
              <a:rPr lang="en-AU" sz="2800" b="1" dirty="0">
                <a:latin typeface="Trebuchet MS"/>
              </a:rPr>
              <a:t>(</a:t>
            </a:r>
            <a:r>
              <a:rPr lang="en-AU" sz="2800" b="1" dirty="0"/>
              <a:t>K</a:t>
            </a:r>
            <a:r>
              <a:rPr lang="en-AU" sz="2800" b="1" baseline="-25000" dirty="0"/>
              <a:t>2</a:t>
            </a:r>
            <a:r>
              <a:rPr lang="en-AU" sz="2800" b="1" dirty="0"/>
              <a:t>CrO</a:t>
            </a:r>
            <a:r>
              <a:rPr lang="en-AU" sz="2800" b="1" baseline="-25000" dirty="0"/>
              <a:t>4</a:t>
            </a:r>
            <a:r>
              <a:rPr lang="en-AU" sz="2800" b="1" dirty="0"/>
              <a:t>)) ×100 </a:t>
            </a:r>
          </a:p>
          <a:p>
            <a:r>
              <a:rPr lang="en-AU" sz="2800" b="1" dirty="0">
                <a:latin typeface="Trebuchet MS"/>
              </a:rPr>
              <a:t>= </a:t>
            </a:r>
            <a:r>
              <a:rPr lang="en-AU" sz="2800" b="1" dirty="0"/>
              <a:t>((52.00)/194.2) ×100</a:t>
            </a:r>
          </a:p>
          <a:p>
            <a:r>
              <a:rPr lang="en-AU" sz="2800" b="1" dirty="0"/>
              <a:t>= 26.78%</a:t>
            </a:r>
          </a:p>
          <a:p>
            <a:endParaRPr lang="en-AU" sz="2800" b="1" dirty="0"/>
          </a:p>
          <a:p>
            <a:r>
              <a:rPr lang="en-AU" sz="2800" b="1" dirty="0"/>
              <a:t>%O = (4 × </a:t>
            </a:r>
            <a:r>
              <a:rPr lang="en-AU" sz="2800" b="1" dirty="0" err="1"/>
              <a:t>A</a:t>
            </a:r>
            <a:r>
              <a:rPr lang="en-AU" sz="2800" b="1" baseline="-25000" dirty="0" err="1"/>
              <a:t>r</a:t>
            </a:r>
            <a:r>
              <a:rPr lang="en-AU" sz="2800" b="1" dirty="0"/>
              <a:t>(O)/</a:t>
            </a:r>
            <a:r>
              <a:rPr lang="en-AU" sz="2800" b="1" dirty="0" err="1"/>
              <a:t>A</a:t>
            </a:r>
            <a:r>
              <a:rPr lang="en-AU" sz="2800" b="1" baseline="-25000" dirty="0" err="1"/>
              <a:t>r</a:t>
            </a:r>
            <a:r>
              <a:rPr lang="en-AU" sz="2800" b="1" dirty="0"/>
              <a:t>(K</a:t>
            </a:r>
            <a:r>
              <a:rPr lang="en-AU" sz="2800" b="1" baseline="-25000" dirty="0"/>
              <a:t>2</a:t>
            </a:r>
            <a:r>
              <a:rPr lang="en-AU" sz="2800" b="1" dirty="0"/>
              <a:t>CrO</a:t>
            </a:r>
            <a:r>
              <a:rPr lang="en-AU" sz="2800" b="1" baseline="-25000" dirty="0"/>
              <a:t>4</a:t>
            </a:r>
            <a:r>
              <a:rPr lang="en-AU" sz="2800" b="1" dirty="0"/>
              <a:t>)) ×100 </a:t>
            </a:r>
          </a:p>
          <a:p>
            <a:r>
              <a:rPr lang="en-AU" sz="2800" b="1" dirty="0"/>
              <a:t>= ((4×16.00)/194.2) ×100</a:t>
            </a:r>
          </a:p>
          <a:p>
            <a:r>
              <a:rPr lang="en-AU" sz="2800" b="1" dirty="0"/>
              <a:t>= 32.96%</a:t>
            </a:r>
          </a:p>
          <a:p>
            <a:r>
              <a:rPr lang="en-AU" sz="2800" b="1" dirty="0"/>
              <a:t>Double check: 40.27+26.78+32.96 = 100.01</a:t>
            </a:r>
          </a:p>
          <a:p>
            <a:pPr marL="457200" indent="-457200">
              <a:buFont typeface="Arial" panose="020B0604020202020204" pitchFamily="34" charset="0"/>
              <a:buChar char="•"/>
            </a:pPr>
            <a:r>
              <a:rPr lang="en-US" sz="2800" b="1" dirty="0">
                <a:solidFill>
                  <a:schemeClr val="accent4">
                    <a:lumMod val="50000"/>
                  </a:schemeClr>
                </a:solidFill>
              </a:rPr>
              <a:t>Example 4, p12 in student booklet</a:t>
            </a:r>
          </a:p>
          <a:p>
            <a:r>
              <a:rPr lang="en-US" sz="2800" b="1" dirty="0">
                <a:solidFill>
                  <a:schemeClr val="tx1"/>
                </a:solidFill>
              </a:rPr>
              <a:t>Can also use masses</a:t>
            </a:r>
          </a:p>
          <a:p>
            <a:pPr marL="457200" indent="-457200">
              <a:buFont typeface="Arial" panose="020B0604020202020204" pitchFamily="34" charset="0"/>
              <a:buChar char="•"/>
            </a:pPr>
            <a:r>
              <a:rPr lang="en-US" sz="2800" b="1" dirty="0">
                <a:solidFill>
                  <a:schemeClr val="accent4">
                    <a:lumMod val="50000"/>
                  </a:schemeClr>
                </a:solidFill>
              </a:rPr>
              <a:t>Example 5, p12 in student booklet</a:t>
            </a:r>
            <a:endParaRPr lang="en-AU" sz="2800" b="1" dirty="0">
              <a:solidFill>
                <a:schemeClr val="accent4">
                  <a:lumMod val="50000"/>
                </a:schemeClr>
              </a:solidFill>
            </a:endParaRPr>
          </a:p>
          <a:p>
            <a:endParaRPr lang="en-AU" sz="2800" b="1" dirty="0">
              <a:solidFill>
                <a:schemeClr val="accent4">
                  <a:lumMod val="50000"/>
                </a:schemeClr>
              </a:solidFill>
            </a:endParaRPr>
          </a:p>
          <a:p>
            <a:endParaRPr lang="en-AU" sz="2800" b="1" dirty="0"/>
          </a:p>
        </p:txBody>
      </p:sp>
    </p:spTree>
    <p:extLst>
      <p:ext uri="{BB962C8B-B14F-4D97-AF65-F5344CB8AC3E}">
        <p14:creationId xmlns:p14="http://schemas.microsoft.com/office/powerpoint/2010/main" val="9219383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ircle(in)">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circle(in)">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circle(in)">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circle(in)">
                                      <p:cBhvr>
                                        <p:cTn id="37" dur="2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circle(in)">
                                      <p:cBhvr>
                                        <p:cTn id="42" dur="20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circle(in)">
                                      <p:cBhvr>
                                        <p:cTn id="47" dur="20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circle(in)">
                                      <p:cBhvr>
                                        <p:cTn id="52" dur="2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16946" y="288032"/>
            <a:ext cx="9144000" cy="112474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US" sz="2800" b="1" dirty="0"/>
              <a:t>Empirical formula is the simplest whole number ratio of elements in a compound.</a:t>
            </a:r>
            <a:endParaRPr lang="en-AU" sz="2800" b="1" dirty="0">
              <a:solidFill>
                <a:schemeClr val="accent4">
                  <a:lumMod val="50000"/>
                </a:schemeClr>
              </a:solidFill>
            </a:endParaRPr>
          </a:p>
          <a:p>
            <a:endParaRPr lang="en-AU" sz="2800" b="1" dirty="0">
              <a:solidFill>
                <a:schemeClr val="accent4">
                  <a:lumMod val="50000"/>
                </a:schemeClr>
              </a:solidFill>
            </a:endParaRPr>
          </a:p>
          <a:p>
            <a:endParaRPr lang="en-AU" sz="2800" b="1" dirty="0"/>
          </a:p>
        </p:txBody>
      </p:sp>
      <p:graphicFrame>
        <p:nvGraphicFramePr>
          <p:cNvPr id="2" name="Table 1"/>
          <p:cNvGraphicFramePr>
            <a:graphicFrameLocks noGrp="1"/>
          </p:cNvGraphicFramePr>
          <p:nvPr>
            <p:extLst>
              <p:ext uri="{D42A27DB-BD31-4B8C-83A1-F6EECF244321}">
                <p14:modId xmlns:p14="http://schemas.microsoft.com/office/powerpoint/2010/main" val="1508767298"/>
              </p:ext>
            </p:extLst>
          </p:nvPr>
        </p:nvGraphicFramePr>
        <p:xfrm>
          <a:off x="414594" y="1628800"/>
          <a:ext cx="8280920" cy="362712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20000"/>
                    </a:ext>
                  </a:extLst>
                </a:gridCol>
                <a:gridCol w="4140460">
                  <a:extLst>
                    <a:ext uri="{9D8B030D-6E8A-4147-A177-3AD203B41FA5}">
                      <a16:colId xmlns:a16="http://schemas.microsoft.com/office/drawing/2014/main" val="20001"/>
                    </a:ext>
                  </a:extLst>
                </a:gridCol>
              </a:tblGrid>
              <a:tr h="370840">
                <a:tc>
                  <a:txBody>
                    <a:bodyPr/>
                    <a:lstStyle/>
                    <a:p>
                      <a:pPr algn="ctr"/>
                      <a:r>
                        <a:rPr lang="en-AU" sz="2800" b="1" dirty="0"/>
                        <a:t>Molecular Formula</a:t>
                      </a:r>
                    </a:p>
                  </a:txBody>
                  <a:tcPr/>
                </a:tc>
                <a:tc>
                  <a:txBody>
                    <a:bodyPr/>
                    <a:lstStyle/>
                    <a:p>
                      <a:pPr algn="ctr"/>
                      <a:r>
                        <a:rPr lang="en-AU" sz="2800" b="1" dirty="0"/>
                        <a:t>Empirical Formula</a:t>
                      </a:r>
                    </a:p>
                  </a:txBody>
                  <a:tcPr/>
                </a:tc>
                <a:extLst>
                  <a:ext uri="{0D108BD9-81ED-4DB2-BD59-A6C34878D82A}">
                    <a16:rowId xmlns:a16="http://schemas.microsoft.com/office/drawing/2014/main" val="10000"/>
                  </a:ext>
                </a:extLst>
              </a:tr>
              <a:tr h="370840">
                <a:tc>
                  <a:txBody>
                    <a:bodyPr/>
                    <a:lstStyle/>
                    <a:p>
                      <a:pPr algn="ctr"/>
                      <a:r>
                        <a:rPr lang="en-AU" sz="2800" b="1" dirty="0"/>
                        <a:t>H</a:t>
                      </a:r>
                      <a:r>
                        <a:rPr lang="en-AU" sz="2800" b="1" baseline="-25000" dirty="0"/>
                        <a:t>2</a:t>
                      </a:r>
                      <a:r>
                        <a:rPr lang="en-AU" sz="2800" b="1" dirty="0"/>
                        <a:t>O</a:t>
                      </a:r>
                      <a:r>
                        <a:rPr lang="en-AU" sz="2800" b="1" baseline="-25000" dirty="0"/>
                        <a:t>2</a:t>
                      </a:r>
                    </a:p>
                  </a:txBody>
                  <a:tcPr/>
                </a:tc>
                <a:tc>
                  <a:txBody>
                    <a:bodyPr/>
                    <a:lstStyle/>
                    <a:p>
                      <a:pPr algn="ctr"/>
                      <a:r>
                        <a:rPr lang="en-AU" sz="2800" b="1" dirty="0"/>
                        <a:t>HO</a:t>
                      </a:r>
                      <a:endParaRPr lang="en-AU" sz="2800" b="1" baseline="-25000" dirty="0"/>
                    </a:p>
                  </a:txBody>
                  <a:tcPr/>
                </a:tc>
                <a:extLst>
                  <a:ext uri="{0D108BD9-81ED-4DB2-BD59-A6C34878D82A}">
                    <a16:rowId xmlns:a16="http://schemas.microsoft.com/office/drawing/2014/main" val="10001"/>
                  </a:ext>
                </a:extLst>
              </a:tr>
              <a:tr h="370840">
                <a:tc>
                  <a:txBody>
                    <a:bodyPr/>
                    <a:lstStyle/>
                    <a:p>
                      <a:pPr algn="ctr"/>
                      <a:r>
                        <a:rPr lang="en-AU" sz="2800" b="1" dirty="0"/>
                        <a:t>C</a:t>
                      </a:r>
                      <a:r>
                        <a:rPr lang="en-AU" sz="2800" b="1" baseline="-25000" dirty="0"/>
                        <a:t>4</a:t>
                      </a:r>
                      <a:r>
                        <a:rPr lang="en-AU" sz="2800" b="1" dirty="0"/>
                        <a:t>H</a:t>
                      </a:r>
                      <a:r>
                        <a:rPr lang="en-AU" sz="2800" b="1" baseline="-25000" dirty="0"/>
                        <a:t>8</a:t>
                      </a:r>
                      <a:r>
                        <a:rPr lang="en-AU" sz="2800" b="1" dirty="0"/>
                        <a:t>O</a:t>
                      </a:r>
                      <a:r>
                        <a:rPr lang="en-AU" sz="2800" b="1" baseline="-25000" dirty="0"/>
                        <a:t>2</a:t>
                      </a:r>
                    </a:p>
                  </a:txBody>
                  <a:tcPr/>
                </a:tc>
                <a:tc>
                  <a:txBody>
                    <a:bodyPr/>
                    <a:lstStyle/>
                    <a:p>
                      <a:pPr algn="ctr"/>
                      <a:r>
                        <a:rPr lang="en-AU" sz="2800" b="1" dirty="0"/>
                        <a:t>C</a:t>
                      </a:r>
                      <a:r>
                        <a:rPr lang="en-AU" sz="2800" b="1" baseline="-25000" dirty="0"/>
                        <a:t>2</a:t>
                      </a:r>
                      <a:r>
                        <a:rPr lang="en-AU" sz="2800" b="1" dirty="0"/>
                        <a:t>H</a:t>
                      </a:r>
                      <a:r>
                        <a:rPr lang="en-AU" sz="2800" b="1" baseline="-25000" dirty="0"/>
                        <a:t>4</a:t>
                      </a:r>
                      <a:r>
                        <a:rPr lang="en-AU" sz="2800" b="1" dirty="0"/>
                        <a:t>O</a:t>
                      </a:r>
                      <a:endParaRPr lang="en-AU" sz="2800" b="1" baseline="-25000" dirty="0"/>
                    </a:p>
                  </a:txBody>
                  <a:tcPr/>
                </a:tc>
                <a:extLst>
                  <a:ext uri="{0D108BD9-81ED-4DB2-BD59-A6C34878D82A}">
                    <a16:rowId xmlns:a16="http://schemas.microsoft.com/office/drawing/2014/main" val="10002"/>
                  </a:ext>
                </a:extLst>
              </a:tr>
              <a:tr h="370840">
                <a:tc>
                  <a:txBody>
                    <a:bodyPr/>
                    <a:lstStyle/>
                    <a:p>
                      <a:pPr algn="ctr"/>
                      <a:r>
                        <a:rPr lang="en-AU" sz="2800" b="1" dirty="0"/>
                        <a:t>SrCr</a:t>
                      </a:r>
                      <a:r>
                        <a:rPr lang="en-AU" sz="2800" b="1" baseline="-25000" dirty="0"/>
                        <a:t>2</a:t>
                      </a:r>
                      <a:r>
                        <a:rPr lang="en-AU" sz="2800" b="1" dirty="0"/>
                        <a:t>O</a:t>
                      </a:r>
                      <a:r>
                        <a:rPr lang="en-AU" sz="2800" b="1" baseline="-25000" dirty="0"/>
                        <a:t>7</a:t>
                      </a:r>
                    </a:p>
                  </a:txBody>
                  <a:tcPr/>
                </a:tc>
                <a:tc>
                  <a:txBody>
                    <a:bodyPr/>
                    <a:lstStyle/>
                    <a:p>
                      <a:pPr algn="ctr"/>
                      <a:r>
                        <a:rPr lang="en-AU" sz="2800" b="1" dirty="0"/>
                        <a:t>SrCr</a:t>
                      </a:r>
                      <a:r>
                        <a:rPr lang="en-AU" sz="2800" b="1" baseline="-25000" dirty="0"/>
                        <a:t>2</a:t>
                      </a:r>
                      <a:r>
                        <a:rPr lang="en-AU" sz="2800" b="1" dirty="0"/>
                        <a:t>O</a:t>
                      </a:r>
                      <a:r>
                        <a:rPr lang="en-AU" sz="2800" b="1" baseline="-25000" dirty="0"/>
                        <a:t>7</a:t>
                      </a:r>
                    </a:p>
                  </a:txBody>
                  <a:tcPr/>
                </a:tc>
                <a:extLst>
                  <a:ext uri="{0D108BD9-81ED-4DB2-BD59-A6C34878D82A}">
                    <a16:rowId xmlns:a16="http://schemas.microsoft.com/office/drawing/2014/main" val="10003"/>
                  </a:ext>
                </a:extLst>
              </a:tr>
              <a:tr h="370840">
                <a:tc>
                  <a:txBody>
                    <a:bodyPr/>
                    <a:lstStyle/>
                    <a:p>
                      <a:pPr algn="ctr"/>
                      <a:r>
                        <a:rPr lang="en-AU" sz="2800" b="1" dirty="0"/>
                        <a:t>CH</a:t>
                      </a:r>
                      <a:r>
                        <a:rPr lang="en-AU" sz="2800" b="1" baseline="-25000" dirty="0"/>
                        <a:t>3</a:t>
                      </a:r>
                      <a:r>
                        <a:rPr lang="en-AU" sz="2800" b="1" dirty="0"/>
                        <a:t>COOH</a:t>
                      </a:r>
                    </a:p>
                  </a:txBody>
                  <a:tcPr/>
                </a:tc>
                <a:tc>
                  <a:txBody>
                    <a:bodyPr/>
                    <a:lstStyle/>
                    <a:p>
                      <a:pPr algn="ctr"/>
                      <a:r>
                        <a:rPr lang="en-AU" sz="2800" b="1" dirty="0"/>
                        <a:t>CH</a:t>
                      </a:r>
                      <a:r>
                        <a:rPr lang="en-AU" sz="2800" b="1" baseline="-25000" dirty="0"/>
                        <a:t>2</a:t>
                      </a:r>
                      <a:r>
                        <a:rPr lang="en-AU" sz="2800" b="1" dirty="0"/>
                        <a:t>O</a:t>
                      </a:r>
                    </a:p>
                  </a:txBody>
                  <a:tcPr/>
                </a:tc>
                <a:extLst>
                  <a:ext uri="{0D108BD9-81ED-4DB2-BD59-A6C34878D82A}">
                    <a16:rowId xmlns:a16="http://schemas.microsoft.com/office/drawing/2014/main" val="10004"/>
                  </a:ext>
                </a:extLst>
              </a:tr>
              <a:tr h="370840">
                <a:tc>
                  <a:txBody>
                    <a:bodyPr/>
                    <a:lstStyle/>
                    <a:p>
                      <a:pPr algn="ctr"/>
                      <a:r>
                        <a:rPr lang="en-AU" sz="2800" b="1" dirty="0"/>
                        <a:t>H</a:t>
                      </a:r>
                      <a:r>
                        <a:rPr lang="en-AU" sz="2800" b="1" baseline="-25000" dirty="0"/>
                        <a:t>2</a:t>
                      </a:r>
                      <a:r>
                        <a:rPr lang="en-AU" sz="2800" b="1" dirty="0"/>
                        <a:t>O</a:t>
                      </a:r>
                    </a:p>
                  </a:txBody>
                  <a:tcPr/>
                </a:tc>
                <a:tc>
                  <a:txBody>
                    <a:bodyPr/>
                    <a:lstStyle/>
                    <a:p>
                      <a:pPr algn="ctr"/>
                      <a:r>
                        <a:rPr lang="en-AU" sz="2800" b="1" dirty="0"/>
                        <a:t>H</a:t>
                      </a:r>
                      <a:r>
                        <a:rPr lang="en-AU" sz="2800" b="1" baseline="-25000" dirty="0"/>
                        <a:t>2</a:t>
                      </a:r>
                      <a:r>
                        <a:rPr lang="en-AU" sz="2800" b="1" dirty="0"/>
                        <a:t>O</a:t>
                      </a:r>
                    </a:p>
                  </a:txBody>
                  <a:tcPr/>
                </a:tc>
                <a:extLst>
                  <a:ext uri="{0D108BD9-81ED-4DB2-BD59-A6C34878D82A}">
                    <a16:rowId xmlns:a16="http://schemas.microsoft.com/office/drawing/2014/main" val="10005"/>
                  </a:ext>
                </a:extLst>
              </a:tr>
              <a:tr h="370840">
                <a:tc>
                  <a:txBody>
                    <a:bodyPr/>
                    <a:lstStyle/>
                    <a:p>
                      <a:pPr algn="ctr"/>
                      <a:r>
                        <a:rPr lang="en-AU" sz="2800" b="1" dirty="0"/>
                        <a:t>C</a:t>
                      </a:r>
                      <a:r>
                        <a:rPr lang="en-AU" sz="2800" b="1" baseline="-25000" dirty="0"/>
                        <a:t>12</a:t>
                      </a:r>
                      <a:r>
                        <a:rPr lang="en-AU" sz="2800" b="1" dirty="0"/>
                        <a:t>H</a:t>
                      </a:r>
                      <a:r>
                        <a:rPr lang="en-AU" sz="2800" b="1" baseline="-25000" dirty="0"/>
                        <a:t>9</a:t>
                      </a:r>
                      <a:r>
                        <a:rPr lang="en-AU" sz="2800" b="1" dirty="0"/>
                        <a:t>N</a:t>
                      </a:r>
                      <a:r>
                        <a:rPr lang="en-AU" sz="2800" b="1" baseline="-25000" dirty="0"/>
                        <a:t>3</a:t>
                      </a:r>
                      <a:r>
                        <a:rPr lang="en-AU" sz="2800" b="1" dirty="0"/>
                        <a:t>O</a:t>
                      </a:r>
                      <a:r>
                        <a:rPr lang="en-AU" sz="2800" b="1" baseline="-25000" dirty="0"/>
                        <a:t>6</a:t>
                      </a:r>
                    </a:p>
                  </a:txBody>
                  <a:tcPr/>
                </a:tc>
                <a:tc>
                  <a:txBody>
                    <a:bodyPr/>
                    <a:lstStyle/>
                    <a:p>
                      <a:pPr algn="ctr"/>
                      <a:r>
                        <a:rPr lang="en-AU" sz="2800" b="1" dirty="0"/>
                        <a:t>C</a:t>
                      </a:r>
                      <a:r>
                        <a:rPr lang="en-AU" sz="2800" b="1" baseline="-25000" dirty="0"/>
                        <a:t>4</a:t>
                      </a:r>
                      <a:r>
                        <a:rPr lang="en-AU" sz="2800" b="1" dirty="0"/>
                        <a:t>H</a:t>
                      </a:r>
                      <a:r>
                        <a:rPr lang="en-AU" sz="2800" b="1" baseline="-25000" dirty="0"/>
                        <a:t>3</a:t>
                      </a:r>
                      <a:r>
                        <a:rPr lang="en-AU" sz="2800" b="1" dirty="0"/>
                        <a:t>N</a:t>
                      </a:r>
                      <a:r>
                        <a:rPr lang="en-AU" sz="2800" b="1" baseline="-25000" dirty="0"/>
                        <a:t>1</a:t>
                      </a:r>
                      <a:r>
                        <a:rPr lang="en-AU" sz="2800" b="1" dirty="0"/>
                        <a:t>O</a:t>
                      </a:r>
                      <a:r>
                        <a:rPr lang="en-AU" sz="2800" b="1" baseline="-25000" dirty="0"/>
                        <a:t>2</a:t>
                      </a:r>
                    </a:p>
                  </a:txBody>
                  <a:tcPr/>
                </a:tc>
                <a:extLst>
                  <a:ext uri="{0D108BD9-81ED-4DB2-BD59-A6C34878D82A}">
                    <a16:rowId xmlns:a16="http://schemas.microsoft.com/office/drawing/2014/main" val="10006"/>
                  </a:ext>
                </a:extLst>
              </a:tr>
            </a:tbl>
          </a:graphicData>
        </a:graphic>
      </p:graphicFrame>
      <p:sp>
        <p:nvSpPr>
          <p:cNvPr id="5" name="Subtitle 1"/>
          <p:cNvSpPr txBox="1">
            <a:spLocks/>
          </p:cNvSpPr>
          <p:nvPr/>
        </p:nvSpPr>
        <p:spPr>
          <a:xfrm>
            <a:off x="55597" y="5760640"/>
            <a:ext cx="9144000" cy="112474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US" sz="2800" b="1" dirty="0"/>
              <a:t>Empirical formula can be calculated if the mass percentage of each element is known </a:t>
            </a:r>
            <a:endParaRPr lang="en-AU" sz="2800" b="1" dirty="0">
              <a:solidFill>
                <a:schemeClr val="accent4">
                  <a:lumMod val="50000"/>
                </a:schemeClr>
              </a:solidFill>
            </a:endParaRPr>
          </a:p>
          <a:p>
            <a:endParaRPr lang="en-AU" sz="2800" b="1" dirty="0">
              <a:solidFill>
                <a:schemeClr val="accent4">
                  <a:lumMod val="50000"/>
                </a:schemeClr>
              </a:solidFill>
            </a:endParaRPr>
          </a:p>
          <a:p>
            <a:endParaRPr lang="en-AU" sz="2800" b="1" dirty="0"/>
          </a:p>
        </p:txBody>
      </p:sp>
    </p:spTree>
    <p:extLst>
      <p:ext uri="{BB962C8B-B14F-4D97-AF65-F5344CB8AC3E}">
        <p14:creationId xmlns:p14="http://schemas.microsoft.com/office/powerpoint/2010/main" val="181928229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circle(in)">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16946" y="0"/>
            <a:ext cx="9144000" cy="105273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US" sz="2800" b="1" dirty="0" err="1"/>
              <a:t>Eg</a:t>
            </a:r>
            <a:r>
              <a:rPr lang="en-US" sz="2800" b="1" dirty="0"/>
              <a:t> Calculate the empirical formula of a compound that contains 93.18% silver and 6.82% oxygen.</a:t>
            </a:r>
            <a:endParaRPr lang="en-AU" sz="2800" b="1" dirty="0">
              <a:solidFill>
                <a:schemeClr val="accent4">
                  <a:lumMod val="50000"/>
                </a:schemeClr>
              </a:solidFill>
            </a:endParaRPr>
          </a:p>
          <a:p>
            <a:endParaRPr lang="en-AU" sz="2800" b="1" dirty="0">
              <a:solidFill>
                <a:schemeClr val="accent4">
                  <a:lumMod val="50000"/>
                </a:schemeClr>
              </a:solidFill>
            </a:endParaRPr>
          </a:p>
          <a:p>
            <a:endParaRPr lang="en-AU" sz="2800" b="1" dirty="0"/>
          </a:p>
        </p:txBody>
      </p:sp>
      <p:graphicFrame>
        <p:nvGraphicFramePr>
          <p:cNvPr id="2" name="Table 1"/>
          <p:cNvGraphicFramePr>
            <a:graphicFrameLocks noGrp="1"/>
          </p:cNvGraphicFramePr>
          <p:nvPr>
            <p:extLst>
              <p:ext uri="{D42A27DB-BD31-4B8C-83A1-F6EECF244321}">
                <p14:modId xmlns:p14="http://schemas.microsoft.com/office/powerpoint/2010/main" val="4151256824"/>
              </p:ext>
            </p:extLst>
          </p:nvPr>
        </p:nvGraphicFramePr>
        <p:xfrm>
          <a:off x="179511" y="1124744"/>
          <a:ext cx="8784978" cy="4145280"/>
        </p:xfrm>
        <a:graphic>
          <a:graphicData uri="http://schemas.openxmlformats.org/drawingml/2006/table">
            <a:tbl>
              <a:tblPr firstRow="1" bandRow="1">
                <a:tableStyleId>{5C22544A-7EE6-4342-B048-85BDC9FD1C3A}</a:tableStyleId>
              </a:tblPr>
              <a:tblGrid>
                <a:gridCol w="2928326">
                  <a:extLst>
                    <a:ext uri="{9D8B030D-6E8A-4147-A177-3AD203B41FA5}">
                      <a16:colId xmlns:a16="http://schemas.microsoft.com/office/drawing/2014/main" val="20000"/>
                    </a:ext>
                  </a:extLst>
                </a:gridCol>
                <a:gridCol w="2928326">
                  <a:extLst>
                    <a:ext uri="{9D8B030D-6E8A-4147-A177-3AD203B41FA5}">
                      <a16:colId xmlns:a16="http://schemas.microsoft.com/office/drawing/2014/main" val="20001"/>
                    </a:ext>
                  </a:extLst>
                </a:gridCol>
                <a:gridCol w="2928326">
                  <a:extLst>
                    <a:ext uri="{9D8B030D-6E8A-4147-A177-3AD203B41FA5}">
                      <a16:colId xmlns:a16="http://schemas.microsoft.com/office/drawing/2014/main" val="20002"/>
                    </a:ext>
                  </a:extLst>
                </a:gridCol>
              </a:tblGrid>
              <a:tr h="370840">
                <a:tc>
                  <a:txBody>
                    <a:bodyPr/>
                    <a:lstStyle/>
                    <a:p>
                      <a:pPr algn="ctr"/>
                      <a:endParaRPr lang="en-AU" sz="2800" b="1" dirty="0"/>
                    </a:p>
                  </a:txBody>
                  <a:tcPr/>
                </a:tc>
                <a:tc>
                  <a:txBody>
                    <a:bodyPr/>
                    <a:lstStyle/>
                    <a:p>
                      <a:pPr algn="ctr"/>
                      <a:r>
                        <a:rPr lang="en-AU" sz="2800" b="1" dirty="0"/>
                        <a:t>Ag</a:t>
                      </a:r>
                    </a:p>
                  </a:txBody>
                  <a:tcPr/>
                </a:tc>
                <a:tc>
                  <a:txBody>
                    <a:bodyPr/>
                    <a:lstStyle/>
                    <a:p>
                      <a:pPr algn="ctr"/>
                      <a:r>
                        <a:rPr lang="en-AU" sz="2800" b="1" dirty="0"/>
                        <a:t>O</a:t>
                      </a:r>
                    </a:p>
                  </a:txBody>
                  <a:tcPr/>
                </a:tc>
                <a:extLst>
                  <a:ext uri="{0D108BD9-81ED-4DB2-BD59-A6C34878D82A}">
                    <a16:rowId xmlns:a16="http://schemas.microsoft.com/office/drawing/2014/main" val="10000"/>
                  </a:ext>
                </a:extLst>
              </a:tr>
              <a:tr h="370840">
                <a:tc>
                  <a:txBody>
                    <a:bodyPr/>
                    <a:lstStyle/>
                    <a:p>
                      <a:pPr algn="ctr"/>
                      <a:r>
                        <a:rPr lang="en-AU" sz="2800" b="1" dirty="0"/>
                        <a:t>%</a:t>
                      </a:r>
                    </a:p>
                  </a:txBody>
                  <a:tcPr/>
                </a:tc>
                <a:tc>
                  <a:txBody>
                    <a:bodyPr/>
                    <a:lstStyle/>
                    <a:p>
                      <a:pPr algn="ctr"/>
                      <a:r>
                        <a:rPr lang="en-AU" sz="2800" b="1" dirty="0"/>
                        <a:t>93.18</a:t>
                      </a:r>
                    </a:p>
                  </a:txBody>
                  <a:tcPr/>
                </a:tc>
                <a:tc>
                  <a:txBody>
                    <a:bodyPr/>
                    <a:lstStyle/>
                    <a:p>
                      <a:pPr algn="ctr"/>
                      <a:r>
                        <a:rPr lang="en-AU" sz="2800" b="1" dirty="0"/>
                        <a:t>6.82</a:t>
                      </a:r>
                    </a:p>
                  </a:txBody>
                  <a:tcPr/>
                </a:tc>
                <a:extLst>
                  <a:ext uri="{0D108BD9-81ED-4DB2-BD59-A6C34878D82A}">
                    <a16:rowId xmlns:a16="http://schemas.microsoft.com/office/drawing/2014/main" val="10001"/>
                  </a:ext>
                </a:extLst>
              </a:tr>
              <a:tr h="370840">
                <a:tc>
                  <a:txBody>
                    <a:bodyPr/>
                    <a:lstStyle/>
                    <a:p>
                      <a:pPr algn="ctr"/>
                      <a:r>
                        <a:rPr lang="en-AU" sz="2800" b="1" dirty="0"/>
                        <a:t>mass in 100g (g)</a:t>
                      </a:r>
                    </a:p>
                  </a:txBody>
                  <a:tcPr/>
                </a:tc>
                <a:tc>
                  <a:txBody>
                    <a:bodyPr/>
                    <a:lstStyle/>
                    <a:p>
                      <a:pPr algn="ctr"/>
                      <a:r>
                        <a:rPr lang="en-AU" sz="2800" b="1" dirty="0"/>
                        <a:t>93.18</a:t>
                      </a:r>
                    </a:p>
                  </a:txBody>
                  <a:tcPr/>
                </a:tc>
                <a:tc>
                  <a:txBody>
                    <a:bodyPr/>
                    <a:lstStyle/>
                    <a:p>
                      <a:pPr algn="ctr"/>
                      <a:r>
                        <a:rPr lang="en-AU" sz="2800" b="1" dirty="0"/>
                        <a:t>6.82</a:t>
                      </a:r>
                    </a:p>
                  </a:txBody>
                  <a:tcPr/>
                </a:tc>
                <a:extLst>
                  <a:ext uri="{0D108BD9-81ED-4DB2-BD59-A6C34878D82A}">
                    <a16:rowId xmlns:a16="http://schemas.microsoft.com/office/drawing/2014/main" val="10002"/>
                  </a:ext>
                </a:extLst>
              </a:tr>
              <a:tr h="370840">
                <a:tc>
                  <a:txBody>
                    <a:bodyPr/>
                    <a:lstStyle/>
                    <a:p>
                      <a:pPr algn="ctr"/>
                      <a:r>
                        <a:rPr lang="en-AU" sz="2800" b="1" dirty="0"/>
                        <a:t>n (</a:t>
                      </a:r>
                      <a:r>
                        <a:rPr lang="en-AU" sz="2800" b="1" dirty="0" err="1"/>
                        <a:t>mol</a:t>
                      </a:r>
                      <a:r>
                        <a:rPr lang="en-AU" sz="2800" b="1" dirty="0"/>
                        <a:t>)</a:t>
                      </a:r>
                    </a:p>
                  </a:txBody>
                  <a:tcPr/>
                </a:tc>
                <a:tc>
                  <a:txBody>
                    <a:bodyPr/>
                    <a:lstStyle/>
                    <a:p>
                      <a:pPr algn="ctr"/>
                      <a:r>
                        <a:rPr lang="en-AU" sz="2800" b="1" dirty="0"/>
                        <a:t>93.18/107.9</a:t>
                      </a:r>
                    </a:p>
                  </a:txBody>
                  <a:tcPr/>
                </a:tc>
                <a:tc>
                  <a:txBody>
                    <a:bodyPr/>
                    <a:lstStyle/>
                    <a:p>
                      <a:pPr algn="ctr"/>
                      <a:r>
                        <a:rPr lang="en-AU" sz="2800" b="1" dirty="0"/>
                        <a:t>6.82/16.00</a:t>
                      </a:r>
                    </a:p>
                  </a:txBody>
                  <a:tcPr/>
                </a:tc>
                <a:extLst>
                  <a:ext uri="{0D108BD9-81ED-4DB2-BD59-A6C34878D82A}">
                    <a16:rowId xmlns:a16="http://schemas.microsoft.com/office/drawing/2014/main" val="10003"/>
                  </a:ext>
                </a:extLst>
              </a:tr>
              <a:tr h="370840">
                <a:tc>
                  <a:txBody>
                    <a:bodyPr/>
                    <a:lstStyle/>
                    <a:p>
                      <a:pPr algn="ctr"/>
                      <a:r>
                        <a:rPr lang="en-AU" sz="2800" b="1" dirty="0"/>
                        <a:t>=</a:t>
                      </a:r>
                    </a:p>
                  </a:txBody>
                  <a:tcPr/>
                </a:tc>
                <a:tc>
                  <a:txBody>
                    <a:bodyPr/>
                    <a:lstStyle/>
                    <a:p>
                      <a:pPr algn="ctr"/>
                      <a:r>
                        <a:rPr lang="en-AU" sz="2800" b="1" dirty="0"/>
                        <a:t>0.863577386</a:t>
                      </a:r>
                    </a:p>
                  </a:txBody>
                  <a:tcPr/>
                </a:tc>
                <a:tc>
                  <a:txBody>
                    <a:bodyPr/>
                    <a:lstStyle/>
                    <a:p>
                      <a:pPr algn="ctr"/>
                      <a:r>
                        <a:rPr lang="en-AU" sz="2800" b="1" dirty="0"/>
                        <a:t>0.42625</a:t>
                      </a:r>
                    </a:p>
                  </a:txBody>
                  <a:tcPr/>
                </a:tc>
                <a:extLst>
                  <a:ext uri="{0D108BD9-81ED-4DB2-BD59-A6C34878D82A}">
                    <a16:rowId xmlns:a16="http://schemas.microsoft.com/office/drawing/2014/main" val="10004"/>
                  </a:ext>
                </a:extLst>
              </a:tr>
              <a:tr h="370840">
                <a:tc>
                  <a:txBody>
                    <a:bodyPr/>
                    <a:lstStyle/>
                    <a:p>
                      <a:pPr algn="ctr"/>
                      <a:r>
                        <a:rPr lang="en-AU" sz="2800" b="1" dirty="0"/>
                        <a:t>Ratio</a:t>
                      </a:r>
                    </a:p>
                  </a:txBody>
                  <a:tcPr/>
                </a:tc>
                <a:tc>
                  <a:txBody>
                    <a:bodyPr/>
                    <a:lstStyle/>
                    <a:p>
                      <a:pPr algn="ctr"/>
                      <a:r>
                        <a:rPr lang="en-AU" sz="2800" b="1" dirty="0">
                          <a:latin typeface="+mj-lt"/>
                          <a:cs typeface="Arial"/>
                        </a:rPr>
                        <a:t>÷ 0</a:t>
                      </a:r>
                      <a:r>
                        <a:rPr lang="en-AU" sz="2800" b="1" dirty="0"/>
                        <a:t>.42625</a:t>
                      </a:r>
                      <a:endParaRPr lang="en-AU" sz="2800" b="1" dirty="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800" b="1" kern="1200" dirty="0">
                          <a:solidFill>
                            <a:schemeClr val="dk1"/>
                          </a:solidFill>
                          <a:latin typeface="+mn-lt"/>
                          <a:ea typeface="+mn-ea"/>
                          <a:cs typeface="Arial"/>
                        </a:rPr>
                        <a:t>÷ 0</a:t>
                      </a:r>
                      <a:r>
                        <a:rPr lang="en-AU" sz="2800" b="1" dirty="0"/>
                        <a:t>.42625</a:t>
                      </a:r>
                      <a:endParaRPr lang="en-AU" sz="2800" b="1"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a:txBody>
                    <a:bodyPr/>
                    <a:lstStyle/>
                    <a:p>
                      <a:pPr algn="ctr"/>
                      <a:r>
                        <a:rPr lang="en-AU" sz="2800" b="1" dirty="0">
                          <a:latin typeface="Trebuchet MS"/>
                        </a:rPr>
                        <a:t>≈</a:t>
                      </a:r>
                      <a:endParaRPr lang="en-AU" sz="2800" b="1" dirty="0"/>
                    </a:p>
                  </a:txBody>
                  <a:tcPr/>
                </a:tc>
                <a:tc>
                  <a:txBody>
                    <a:bodyPr/>
                    <a:lstStyle/>
                    <a:p>
                      <a:pPr algn="ctr"/>
                      <a:r>
                        <a:rPr lang="en-AU" sz="2800" b="1" dirty="0"/>
                        <a:t>2.03</a:t>
                      </a:r>
                    </a:p>
                  </a:txBody>
                  <a:tcPr/>
                </a:tc>
                <a:tc>
                  <a:txBody>
                    <a:bodyPr/>
                    <a:lstStyle/>
                    <a:p>
                      <a:pPr algn="ctr"/>
                      <a:r>
                        <a:rPr lang="en-AU" sz="2800" b="1" dirty="0"/>
                        <a:t>1.00</a:t>
                      </a:r>
                    </a:p>
                  </a:txBody>
                  <a:tcPr/>
                </a:tc>
                <a:extLst>
                  <a:ext uri="{0D108BD9-81ED-4DB2-BD59-A6C34878D82A}">
                    <a16:rowId xmlns:a16="http://schemas.microsoft.com/office/drawing/2014/main" val="10006"/>
                  </a:ext>
                </a:extLst>
              </a:tr>
              <a:tr h="370840">
                <a:tc>
                  <a:txBody>
                    <a:bodyPr/>
                    <a:lstStyle/>
                    <a:p>
                      <a:pPr algn="ctr"/>
                      <a:r>
                        <a:rPr lang="en-AU" sz="2800" b="1" dirty="0"/>
                        <a:t>Round</a:t>
                      </a:r>
                    </a:p>
                  </a:txBody>
                  <a:tcPr/>
                </a:tc>
                <a:tc>
                  <a:txBody>
                    <a:bodyPr/>
                    <a:lstStyle/>
                    <a:p>
                      <a:pPr algn="ctr"/>
                      <a:r>
                        <a:rPr lang="en-AU" sz="2800" b="1" dirty="0"/>
                        <a:t>2</a:t>
                      </a:r>
                    </a:p>
                  </a:txBody>
                  <a:tcPr/>
                </a:tc>
                <a:tc>
                  <a:txBody>
                    <a:bodyPr/>
                    <a:lstStyle/>
                    <a:p>
                      <a:pPr algn="ctr"/>
                      <a:r>
                        <a:rPr lang="en-AU" sz="2800" b="1" dirty="0"/>
                        <a:t>1</a:t>
                      </a:r>
                    </a:p>
                  </a:txBody>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5" name="Subtitle 1"/>
              <p:cNvSpPr txBox="1">
                <a:spLocks/>
              </p:cNvSpPr>
              <p:nvPr/>
            </p:nvSpPr>
            <p:spPr>
              <a:xfrm>
                <a:off x="1782" y="5589240"/>
                <a:ext cx="9144000" cy="105273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14:m>
                  <m:oMath xmlns:m="http://schemas.openxmlformats.org/officeDocument/2006/math">
                    <m:r>
                      <a:rPr lang="en-AU" sz="3600" b="1" i="0" smtClean="0">
                        <a:solidFill>
                          <a:schemeClr val="tx1"/>
                        </a:solidFill>
                        <a:latin typeface="Cambria Math"/>
                        <a:ea typeface="Cambria Math"/>
                      </a:rPr>
                      <m:t>∴</m:t>
                    </m:r>
                  </m:oMath>
                </a14:m>
                <a:r>
                  <a:rPr lang="en-AU" sz="2800" b="1" dirty="0">
                    <a:solidFill>
                      <a:schemeClr val="tx1"/>
                    </a:solidFill>
                  </a:rPr>
                  <a:t> Empirical formula = Ag</a:t>
                </a:r>
                <a:r>
                  <a:rPr lang="en-AU" sz="2800" b="1" baseline="-25000" dirty="0">
                    <a:solidFill>
                      <a:schemeClr val="tx1"/>
                    </a:solidFill>
                  </a:rPr>
                  <a:t>2</a:t>
                </a:r>
                <a:r>
                  <a:rPr lang="en-AU" sz="2800" b="1" dirty="0">
                    <a:solidFill>
                      <a:schemeClr val="tx1"/>
                    </a:solidFill>
                  </a:rPr>
                  <a:t>O</a:t>
                </a:r>
              </a:p>
              <a:p>
                <a:endParaRPr lang="en-AU" sz="2800" b="1" dirty="0">
                  <a:solidFill>
                    <a:schemeClr val="accent4">
                      <a:lumMod val="50000"/>
                    </a:schemeClr>
                  </a:solidFill>
                </a:endParaRPr>
              </a:p>
              <a:p>
                <a:endParaRPr lang="en-AU" sz="2800" b="1" dirty="0"/>
              </a:p>
            </p:txBody>
          </p:sp>
        </mc:Choice>
        <mc:Fallback xmlns="">
          <p:sp>
            <p:nvSpPr>
              <p:cNvPr id="5" name="Subtitle 1"/>
              <p:cNvSpPr txBox="1">
                <a:spLocks noRot="1" noChangeAspect="1" noMove="1" noResize="1" noEditPoints="1" noAdjustHandles="1" noChangeArrowheads="1" noChangeShapeType="1" noTextEdit="1"/>
              </p:cNvSpPr>
              <p:nvPr/>
            </p:nvSpPr>
            <p:spPr>
              <a:xfrm>
                <a:off x="1782" y="5589240"/>
                <a:ext cx="9144000" cy="1052736"/>
              </a:xfrm>
              <a:prstGeom prst="rect">
                <a:avLst/>
              </a:prstGeom>
              <a:blipFill rotWithShape="1">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83752867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885384" cy="5145752"/>
          </a:xfrm>
        </p:spPr>
        <p:txBody>
          <a:bodyPr>
            <a:normAutofit/>
          </a:bodyPr>
          <a:lstStyle/>
          <a:p>
            <a:pPr marL="342900" indent="-342900">
              <a:buFont typeface="Arial" panose="020B0604020202020204" pitchFamily="34" charset="0"/>
              <a:buChar char="•"/>
            </a:pPr>
            <a:r>
              <a:rPr lang="en-US" sz="2400" u="sng" dirty="0"/>
              <a:t>Example 1</a:t>
            </a:r>
            <a:endParaRPr lang="en-AU" sz="2400" u="sng" dirty="0"/>
          </a:p>
          <a:p>
            <a:pPr marL="342900" indent="-342900">
              <a:buFont typeface="Arial" panose="020B0604020202020204" pitchFamily="34" charset="0"/>
              <a:buChar char="•"/>
            </a:pPr>
            <a:r>
              <a:rPr lang="en-AU" sz="2400" b="1" dirty="0"/>
              <a:t>The following formula can be used</a:t>
            </a:r>
          </a:p>
          <a:p>
            <a:pPr algn="ctr"/>
            <a:r>
              <a:rPr lang="en-AU" sz="2400" b="1" dirty="0" err="1"/>
              <a:t>A</a:t>
            </a:r>
            <a:r>
              <a:rPr lang="en-AU" sz="2400" b="1" baseline="-25000" dirty="0" err="1"/>
              <a:t>r</a:t>
            </a:r>
            <a:r>
              <a:rPr lang="en-AU" sz="2400" b="1" dirty="0"/>
              <a:t> = (</a:t>
            </a:r>
            <a:r>
              <a:rPr lang="en-AU" sz="2400" b="1" dirty="0" err="1"/>
              <a:t>a×A</a:t>
            </a:r>
            <a:r>
              <a:rPr lang="en-AU" sz="2400" b="1" baseline="-25000" dirty="0" err="1"/>
              <a:t>r</a:t>
            </a:r>
            <a:r>
              <a:rPr lang="en-AU" sz="2400" b="1" dirty="0"/>
              <a:t>(a)) + (</a:t>
            </a:r>
            <a:r>
              <a:rPr lang="en-AU" sz="2400" b="1" dirty="0" err="1"/>
              <a:t>b×A</a:t>
            </a:r>
            <a:r>
              <a:rPr lang="en-AU" sz="2400" b="1" baseline="-25000" dirty="0" err="1"/>
              <a:t>r</a:t>
            </a:r>
            <a:r>
              <a:rPr lang="en-AU" sz="2400" b="1" dirty="0"/>
              <a:t>(b))</a:t>
            </a:r>
          </a:p>
          <a:p>
            <a:pPr algn="ctr"/>
            <a:r>
              <a:rPr lang="en-AU" sz="2400" b="1" dirty="0" err="1"/>
              <a:t>A</a:t>
            </a:r>
            <a:r>
              <a:rPr lang="en-AU" sz="2400" b="1" baseline="-25000" dirty="0" err="1"/>
              <a:t>r</a:t>
            </a:r>
            <a:r>
              <a:rPr lang="en-AU" sz="2400" b="1" dirty="0"/>
              <a:t> = (0.802×11) + (0.198×10)</a:t>
            </a:r>
          </a:p>
          <a:p>
            <a:pPr algn="ctr"/>
            <a:r>
              <a:rPr lang="en-AU" sz="2400" b="1" dirty="0"/>
              <a:t>= </a:t>
            </a:r>
            <a:r>
              <a:rPr lang="en-US" sz="2400" b="1"/>
              <a:t>10.8</a:t>
            </a:r>
          </a:p>
          <a:p>
            <a:pPr algn="ctr"/>
            <a:endParaRPr lang="en-AU" sz="2400" b="1" dirty="0"/>
          </a:p>
          <a:p>
            <a:r>
              <a:rPr lang="en-AU" sz="2400" b="1" dirty="0"/>
              <a:t>Where </a:t>
            </a:r>
          </a:p>
          <a:p>
            <a:r>
              <a:rPr lang="en-AU" sz="2400" b="1" dirty="0"/>
              <a:t> </a:t>
            </a:r>
            <a:r>
              <a:rPr lang="en-AU" sz="2400" b="1" dirty="0" err="1"/>
              <a:t>A</a:t>
            </a:r>
            <a:r>
              <a:rPr lang="en-AU" sz="2400" b="1" baseline="-25000" dirty="0" err="1"/>
              <a:t>r</a:t>
            </a:r>
            <a:r>
              <a:rPr lang="en-AU" sz="2400" b="1" dirty="0"/>
              <a:t> = relative atomic mass </a:t>
            </a:r>
            <a:endParaRPr lang="en-AU" sz="2400" dirty="0"/>
          </a:p>
          <a:p>
            <a:r>
              <a:rPr lang="en-AU" sz="2400" b="1" dirty="0"/>
              <a:t>a = percentage of isotope a as a decimal</a:t>
            </a:r>
          </a:p>
          <a:p>
            <a:r>
              <a:rPr lang="en-AU" sz="2400" b="1" dirty="0"/>
              <a:t>b = percentage of isotope b as a decimal</a:t>
            </a:r>
          </a:p>
          <a:p>
            <a:endParaRPr lang="en-AU" sz="2400" b="1" dirty="0"/>
          </a:p>
          <a:p>
            <a:endParaRPr lang="en-AU" sz="2400" b="1" dirty="0"/>
          </a:p>
          <a:p>
            <a:endParaRPr lang="en-AU" dirty="0"/>
          </a:p>
        </p:txBody>
      </p:sp>
    </p:spTree>
    <p:extLst>
      <p:ext uri="{BB962C8B-B14F-4D97-AF65-F5344CB8AC3E}">
        <p14:creationId xmlns:p14="http://schemas.microsoft.com/office/powerpoint/2010/main" val="835703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99592" y="731520"/>
            <a:ext cx="6644208" cy="5289768"/>
          </a:xfrm>
        </p:spPr>
        <p:txBody>
          <a:bodyPr/>
          <a:lstStyle/>
          <a:p>
            <a:r>
              <a:rPr lang="en-US" sz="2400" b="1" u="sng" dirty="0"/>
              <a:t>Example 2</a:t>
            </a:r>
          </a:p>
          <a:p>
            <a:r>
              <a:rPr lang="en-AU" sz="2400" b="1" dirty="0" err="1"/>
              <a:t>A</a:t>
            </a:r>
            <a:r>
              <a:rPr lang="en-AU" sz="2400" b="1" baseline="-25000" dirty="0" err="1"/>
              <a:t>r</a:t>
            </a:r>
            <a:r>
              <a:rPr lang="en-AU" sz="2400" b="1" dirty="0"/>
              <a:t> = (%a/100)×</a:t>
            </a:r>
            <a:r>
              <a:rPr lang="en-AU" sz="2400" b="1" dirty="0" err="1"/>
              <a:t>A</a:t>
            </a:r>
            <a:r>
              <a:rPr lang="en-AU" sz="2400" b="1" baseline="-25000" dirty="0" err="1"/>
              <a:t>r</a:t>
            </a:r>
            <a:r>
              <a:rPr lang="en-AU" sz="2400" b="1" dirty="0"/>
              <a:t>(a) + (%b/100)×</a:t>
            </a:r>
            <a:r>
              <a:rPr lang="en-AU" sz="2400" b="1" dirty="0" err="1"/>
              <a:t>A</a:t>
            </a:r>
            <a:r>
              <a:rPr lang="en-AU" sz="2400" b="1" baseline="-25000" dirty="0" err="1"/>
              <a:t>r</a:t>
            </a:r>
            <a:r>
              <a:rPr lang="en-AU" sz="2400" b="1" dirty="0"/>
              <a:t>(b)</a:t>
            </a:r>
          </a:p>
          <a:p>
            <a:r>
              <a:rPr lang="en-AU" sz="2400" b="1" dirty="0"/>
              <a:t>63.55 = (x × 63)+ ((1-x) × 65)</a:t>
            </a:r>
          </a:p>
          <a:p>
            <a:pPr marL="45720" indent="0">
              <a:buNone/>
            </a:pPr>
            <a:r>
              <a:rPr lang="en-AU" sz="2400" b="1" dirty="0"/>
              <a:t>63.55 = (63x/100) + (6500-65x/100)</a:t>
            </a:r>
            <a:endParaRPr lang="en-US" sz="2400" b="1" dirty="0"/>
          </a:p>
          <a:p>
            <a:pPr marL="45720" indent="0">
              <a:buNone/>
            </a:pPr>
            <a:r>
              <a:rPr lang="en-US" sz="2400" b="1" dirty="0"/>
              <a:t>63.55 = 63x + 65 – 65x</a:t>
            </a:r>
          </a:p>
          <a:p>
            <a:pPr marL="45720" indent="0">
              <a:buNone/>
            </a:pPr>
            <a:r>
              <a:rPr lang="en-US" sz="2400" b="1" dirty="0"/>
              <a:t>63.55 -65 = 63x– 65x</a:t>
            </a:r>
          </a:p>
          <a:p>
            <a:pPr marL="45720" indent="0">
              <a:buNone/>
            </a:pPr>
            <a:r>
              <a:rPr lang="en-US" sz="2400" b="1" dirty="0"/>
              <a:t>-1.45 	= -2x</a:t>
            </a:r>
          </a:p>
          <a:p>
            <a:pPr marL="45720" indent="0">
              <a:buNone/>
            </a:pPr>
            <a:r>
              <a:rPr lang="en-US" sz="2400" b="1" dirty="0"/>
              <a:t>x= 0.725</a:t>
            </a:r>
          </a:p>
          <a:p>
            <a:pPr marL="45720" indent="0">
              <a:buNone/>
            </a:pPr>
            <a:endParaRPr lang="en-US" sz="2400" b="1" dirty="0"/>
          </a:p>
          <a:p>
            <a:pPr marL="45720" indent="0">
              <a:buNone/>
            </a:pPr>
            <a:r>
              <a:rPr lang="en-US" sz="2400" b="1" dirty="0"/>
              <a:t>72.5% of Cu -63</a:t>
            </a:r>
          </a:p>
          <a:p>
            <a:pPr marL="45720" indent="0">
              <a:buNone/>
            </a:pPr>
            <a:r>
              <a:rPr lang="en-US" sz="2400" b="1" dirty="0"/>
              <a:t>27.5% of Cu-65</a:t>
            </a:r>
          </a:p>
          <a:p>
            <a:pPr marL="45720" indent="0">
              <a:buNone/>
            </a:pPr>
            <a:endParaRPr lang="en-US" sz="2400" b="1" dirty="0"/>
          </a:p>
          <a:p>
            <a:pPr marL="45720" indent="0">
              <a:buNone/>
            </a:pPr>
            <a:endParaRPr lang="en-AU" sz="2000" b="1" dirty="0"/>
          </a:p>
          <a:p>
            <a:pPr lvl="1"/>
            <a:endParaRPr lang="en-AU" sz="1800" b="1" dirty="0"/>
          </a:p>
          <a:p>
            <a:endParaRPr lang="en-AU" dirty="0"/>
          </a:p>
        </p:txBody>
      </p:sp>
    </p:spTree>
    <p:extLst>
      <p:ext uri="{BB962C8B-B14F-4D97-AF65-F5344CB8AC3E}">
        <p14:creationId xmlns:p14="http://schemas.microsoft.com/office/powerpoint/2010/main" val="83829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txBox="1">
            <a:spLocks/>
          </p:cNvSpPr>
          <p:nvPr/>
        </p:nvSpPr>
        <p:spPr>
          <a:xfrm>
            <a:off x="0" y="44624"/>
            <a:ext cx="9144000" cy="6813376"/>
          </a:xfrm>
          <a:prstGeom prst="rect">
            <a:avLst/>
          </a:prstGeom>
        </p:spPr>
        <p:txBody>
          <a:bodyPr vert="horz" lIns="91440" tIns="45720" rIns="91440" bIns="45720" rtlCol="0">
            <a:normAutofit fontScale="32500" lnSpcReduction="200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AU" sz="2800" dirty="0"/>
              <a:t> </a:t>
            </a:r>
            <a:r>
              <a:rPr lang="en-US" sz="2800" b="1" dirty="0"/>
              <a:t>Bibliography</a:t>
            </a:r>
            <a:endParaRPr lang="en-AU" sz="2800" b="1" dirty="0"/>
          </a:p>
          <a:p>
            <a:r>
              <a:rPr lang="en-US" sz="2800" dirty="0"/>
              <a:t>AA. "Lewis Structures." </a:t>
            </a:r>
            <a:r>
              <a:rPr lang="en-US" sz="2800" i="1" dirty="0" err="1"/>
              <a:t>apchemcyhs</a:t>
            </a:r>
            <a:r>
              <a:rPr lang="en-US" sz="2800" i="1" dirty="0"/>
              <a:t>.</a:t>
            </a:r>
            <a:r>
              <a:rPr lang="en-US" sz="2800" dirty="0"/>
              <a:t> </a:t>
            </a:r>
            <a:r>
              <a:rPr lang="en-US" sz="2800" dirty="0" err="1"/>
              <a:t>nd</a:t>
            </a:r>
            <a:r>
              <a:rPr lang="en-US" sz="2800" dirty="0"/>
              <a:t>. http://apchemcyhs.wikispaces.com/Lewis+Structures (accessed February 4, 2015).</a:t>
            </a:r>
            <a:endParaRPr lang="en-AU" sz="2800" dirty="0"/>
          </a:p>
          <a:p>
            <a:r>
              <a:rPr lang="en-US" sz="2800" dirty="0" err="1"/>
              <a:t>AZom</a:t>
            </a:r>
            <a:r>
              <a:rPr lang="en-US" sz="2800" dirty="0"/>
              <a:t>. "Measurement of Lead in Lead-Free Solder." </a:t>
            </a:r>
            <a:r>
              <a:rPr lang="en-US" sz="2800" i="1" dirty="0"/>
              <a:t>AZO Materials.</a:t>
            </a:r>
            <a:r>
              <a:rPr lang="en-US" sz="2800" dirty="0"/>
              <a:t> October 25, 2012. http://www.azom.com/article.aspx?ArticleID=7678 (accessed February 8, 2015).</a:t>
            </a:r>
            <a:endParaRPr lang="en-AU" sz="2800" dirty="0"/>
          </a:p>
          <a:p>
            <a:r>
              <a:rPr lang="en-US" sz="2800" dirty="0"/>
              <a:t>BBC. "Qualitative Analysis." </a:t>
            </a:r>
            <a:r>
              <a:rPr lang="en-US" sz="2800" i="1" dirty="0"/>
              <a:t>GCSE </a:t>
            </a:r>
            <a:r>
              <a:rPr lang="en-US" sz="2800" i="1" dirty="0" err="1"/>
              <a:t>Bitesize</a:t>
            </a:r>
            <a:r>
              <a:rPr lang="en-US" sz="2800" i="1" dirty="0"/>
              <a:t>.</a:t>
            </a:r>
            <a:r>
              <a:rPr lang="en-US" sz="2800" dirty="0"/>
              <a:t> 2014. http://www.bbc.co.uk/schools/gcsebitesize/science/triple_edexcel/qualitative_analysis/qualitative_analysis/revision/2/ (accessed February 7, 2015).</a:t>
            </a:r>
            <a:endParaRPr lang="en-AU" sz="2800" dirty="0"/>
          </a:p>
          <a:p>
            <a:r>
              <a:rPr lang="en-US" sz="2800" dirty="0"/>
              <a:t>Chen, I-Tso. "The Liquid Drop Model." </a:t>
            </a:r>
            <a:r>
              <a:rPr lang="en-US" sz="2800" i="1" dirty="0"/>
              <a:t>The Liquid Drop Model.</a:t>
            </a:r>
            <a:r>
              <a:rPr lang="en-US" sz="2800" dirty="0"/>
              <a:t> February 13, 2011. http://large.stanford.edu/courses/2011/ph241/chen1/ (accessed January 11, 2015).</a:t>
            </a:r>
            <a:endParaRPr lang="en-AU" sz="2800" dirty="0"/>
          </a:p>
          <a:p>
            <a:r>
              <a:rPr lang="en-US" sz="2800" dirty="0"/>
              <a:t>Clark, Jim. "The Mass Spectra of Elements." </a:t>
            </a:r>
            <a:r>
              <a:rPr lang="en-US" sz="2800" i="1" dirty="0" err="1"/>
              <a:t>Chem</a:t>
            </a:r>
            <a:r>
              <a:rPr lang="en-US" sz="2800" i="1" dirty="0"/>
              <a:t> Guide - Helping You to Understand Chemistry.</a:t>
            </a:r>
            <a:r>
              <a:rPr lang="en-US" sz="2800" dirty="0"/>
              <a:t> 2000. http://www.chemguide.co.uk/analysis/masspec/elements.html (accessed February 17, 2015).</a:t>
            </a:r>
            <a:endParaRPr lang="en-AU" sz="2800" dirty="0"/>
          </a:p>
          <a:p>
            <a:r>
              <a:rPr lang="en-US" sz="2800" dirty="0" err="1"/>
              <a:t>Disqus</a:t>
            </a:r>
            <a:r>
              <a:rPr lang="en-US" sz="2800" dirty="0"/>
              <a:t>. "Ionization Energy Values." </a:t>
            </a:r>
            <a:r>
              <a:rPr lang="en-US" sz="2800" i="1" dirty="0"/>
              <a:t>Galleryhip.com.</a:t>
            </a:r>
            <a:r>
              <a:rPr lang="en-US" sz="2800" dirty="0"/>
              <a:t> </a:t>
            </a:r>
            <a:r>
              <a:rPr lang="en-US" sz="2800" dirty="0" err="1"/>
              <a:t>nd</a:t>
            </a:r>
            <a:r>
              <a:rPr lang="en-US" sz="2800" dirty="0"/>
              <a:t>. http://galleryhip.com/ionization-energy-values.html (accessed February 8, 2015).</a:t>
            </a:r>
            <a:endParaRPr lang="en-AU" sz="2800" dirty="0"/>
          </a:p>
          <a:p>
            <a:r>
              <a:rPr lang="en-US" sz="2800" dirty="0" err="1"/>
              <a:t>dkeith-jasd</a:t>
            </a:r>
            <a:r>
              <a:rPr lang="en-US" sz="2800" dirty="0"/>
              <a:t>. "Atomic Radius." </a:t>
            </a:r>
            <a:r>
              <a:rPr lang="en-US" sz="2800" i="1" dirty="0"/>
              <a:t>JAHS Chem.</a:t>
            </a:r>
            <a:r>
              <a:rPr lang="en-US" sz="2800" dirty="0"/>
              <a:t> January 21, 2014. https://jahschem.wikispaces.com/atomic+radius (accessed February 8, 2015).</a:t>
            </a:r>
            <a:endParaRPr lang="en-AU" sz="2800" dirty="0"/>
          </a:p>
          <a:p>
            <a:r>
              <a:rPr lang="en-US" sz="2800" dirty="0" err="1"/>
              <a:t>Helmenstine</a:t>
            </a:r>
            <a:r>
              <a:rPr lang="en-US" sz="2800" dirty="0"/>
              <a:t>, A M. "Isotopes and Nuclear Symbols." </a:t>
            </a:r>
            <a:r>
              <a:rPr lang="en-US" sz="2800" i="1" dirty="0"/>
              <a:t>About Education.</a:t>
            </a:r>
            <a:r>
              <a:rPr lang="en-US" sz="2800" dirty="0"/>
              <a:t> December 4, 2014. http://chemistry.about.com/od/workedchemistryproblems/a/isotopes-nuclear-symbols-1.htm (accessed January 11, 2015).</a:t>
            </a:r>
            <a:endParaRPr lang="en-AU" sz="2800" dirty="0"/>
          </a:p>
          <a:p>
            <a:r>
              <a:rPr lang="en-US" sz="2800" dirty="0" err="1"/>
              <a:t>Impey</a:t>
            </a:r>
            <a:r>
              <a:rPr lang="en-US" sz="2800" dirty="0"/>
              <a:t>, Chris. "The Structure of the Atom." </a:t>
            </a:r>
            <a:r>
              <a:rPr lang="en-US" sz="2800" i="1" dirty="0"/>
              <a:t>Teach Astronomy.</a:t>
            </a:r>
            <a:r>
              <a:rPr lang="en-US" sz="2800" dirty="0"/>
              <a:t> 2014. http://www.teachastronomy.com/astropedia/article.aspx?qid=426 (accessed February 4, 2015).</a:t>
            </a:r>
            <a:endParaRPr lang="en-AU" sz="2800" dirty="0"/>
          </a:p>
          <a:p>
            <a:r>
              <a:rPr lang="en-US" sz="2800" dirty="0" err="1"/>
              <a:t>Kok</a:t>
            </a:r>
            <a:r>
              <a:rPr lang="en-US" sz="2800" dirty="0"/>
              <a:t>, Lawrence. "IB Chemistry on Atomic Absorption Spectroscopy and Beer Lambert Law." </a:t>
            </a:r>
            <a:r>
              <a:rPr lang="en-US" sz="2800" i="1" dirty="0"/>
              <a:t>IB Biology/Chemistry.</a:t>
            </a:r>
            <a:r>
              <a:rPr lang="en-US" sz="2800" dirty="0"/>
              <a:t> October 19, 2012. http://lawrencekok.blogspot.com.au/2012/10/ib-chemistry-on-atomic-absorption.html (accessed February 8, 2015).</a:t>
            </a:r>
            <a:endParaRPr lang="en-AU" sz="2800" dirty="0"/>
          </a:p>
          <a:p>
            <a:r>
              <a:rPr lang="en-US" sz="2800" dirty="0"/>
              <a:t>Linda Hall Library. "The Atomic Age." </a:t>
            </a:r>
            <a:r>
              <a:rPr lang="en-US" sz="2800" i="1" dirty="0"/>
              <a:t>It's a Question of Physics: What is an Isotope.</a:t>
            </a:r>
            <a:r>
              <a:rPr lang="en-US" sz="2800" dirty="0"/>
              <a:t> </a:t>
            </a:r>
            <a:r>
              <a:rPr lang="en-US" sz="2800" dirty="0" err="1"/>
              <a:t>nd</a:t>
            </a:r>
            <a:r>
              <a:rPr lang="en-US" sz="2800" dirty="0"/>
              <a:t>. http://atomic.lindahall.org/what-is-an-isotope.html (accessed </a:t>
            </a:r>
            <a:r>
              <a:rPr lang="en-US" sz="2800" dirty="0" err="1"/>
              <a:t>Febraury</a:t>
            </a:r>
            <a:r>
              <a:rPr lang="en-US" sz="2800" dirty="0"/>
              <a:t> 2, 2015).</a:t>
            </a:r>
            <a:endParaRPr lang="en-AU" sz="2800" dirty="0"/>
          </a:p>
          <a:p>
            <a:r>
              <a:rPr lang="en-US" sz="2800" dirty="0" err="1"/>
              <a:t>McAfoos</a:t>
            </a:r>
            <a:r>
              <a:rPr lang="en-US" sz="2800" dirty="0"/>
              <a:t>, L. "Lewis Dot Structures of Atoms and Ions." </a:t>
            </a:r>
            <a:r>
              <a:rPr lang="en-US" sz="2800" i="1" dirty="0"/>
              <a:t>A Better </a:t>
            </a:r>
            <a:r>
              <a:rPr lang="en-US" sz="2800" i="1" dirty="0" err="1"/>
              <a:t>Chem</a:t>
            </a:r>
            <a:r>
              <a:rPr lang="en-US" sz="2800" i="1" dirty="0"/>
              <a:t> Text.com.</a:t>
            </a:r>
            <a:r>
              <a:rPr lang="en-US" sz="2800" dirty="0"/>
              <a:t> 2009. http://abetterchemtext.com/Bonding/LDS_atoms.htm (accessed February 4, 2015).</a:t>
            </a:r>
            <a:endParaRPr lang="en-AU" sz="2800" dirty="0"/>
          </a:p>
          <a:p>
            <a:r>
              <a:rPr lang="en-US" sz="2800" dirty="0" err="1"/>
              <a:t>Mediawiki</a:t>
            </a:r>
            <a:r>
              <a:rPr lang="en-US" sz="2800" dirty="0"/>
              <a:t>. "How to Calculate Atomic Mass." </a:t>
            </a:r>
            <a:r>
              <a:rPr lang="en-US" sz="2800" i="1" dirty="0" err="1"/>
              <a:t>WikiHow</a:t>
            </a:r>
            <a:r>
              <a:rPr lang="en-US" sz="2800" i="1" dirty="0"/>
              <a:t> to do Anything.</a:t>
            </a:r>
            <a:r>
              <a:rPr lang="en-US" sz="2800" dirty="0"/>
              <a:t> </a:t>
            </a:r>
            <a:r>
              <a:rPr lang="en-US" sz="2800" dirty="0" err="1"/>
              <a:t>nd</a:t>
            </a:r>
            <a:r>
              <a:rPr lang="en-US" sz="2800" dirty="0"/>
              <a:t>. http://www.wikihow.com/Calculate-Atomic-Mass (accessed </a:t>
            </a:r>
            <a:r>
              <a:rPr lang="en-US" sz="2800" dirty="0" err="1"/>
              <a:t>Febraury</a:t>
            </a:r>
            <a:r>
              <a:rPr lang="en-US" sz="2800" dirty="0"/>
              <a:t> 17, 2015).</a:t>
            </a:r>
            <a:endParaRPr lang="en-AU" sz="2800" dirty="0"/>
          </a:p>
          <a:p>
            <a:r>
              <a:rPr lang="en-US" sz="2800" dirty="0" err="1"/>
              <a:t>na.</a:t>
            </a:r>
            <a:r>
              <a:rPr lang="en-US" sz="2800" dirty="0"/>
              <a:t> "Calcium Emission Spectrum." </a:t>
            </a:r>
            <a:r>
              <a:rPr lang="en-US" sz="2800" i="1" dirty="0"/>
              <a:t>Pixgood.com.</a:t>
            </a:r>
            <a:r>
              <a:rPr lang="en-US" sz="2800" dirty="0"/>
              <a:t> </a:t>
            </a:r>
            <a:r>
              <a:rPr lang="en-US" sz="2800" dirty="0" err="1"/>
              <a:t>nd</a:t>
            </a:r>
            <a:r>
              <a:rPr lang="en-US" sz="2800" dirty="0"/>
              <a:t>. http://pixgood.com/calcium-emission-spectrum.html (accessed February 7, 2015).</a:t>
            </a:r>
            <a:endParaRPr lang="en-AU" sz="2800" dirty="0"/>
          </a:p>
          <a:p>
            <a:r>
              <a:rPr lang="en-US" sz="2800" dirty="0"/>
              <a:t>—. "Notes: Chapter 11." </a:t>
            </a:r>
            <a:r>
              <a:rPr lang="en-US" sz="2800" dirty="0" err="1"/>
              <a:t>nd</a:t>
            </a:r>
            <a:r>
              <a:rPr lang="en-US" sz="2800" dirty="0"/>
              <a:t>. http://www.kmacgill.com/lecture_notes/lecture_notes_11_12.htm (accessed February 4, 2015).</a:t>
            </a:r>
            <a:endParaRPr lang="en-AU" sz="2800" dirty="0"/>
          </a:p>
          <a:p>
            <a:r>
              <a:rPr lang="en-US" sz="2800" dirty="0"/>
              <a:t>NA. "Periodic Trends - Electronegativity." </a:t>
            </a:r>
            <a:r>
              <a:rPr lang="en-US" sz="2800" i="1" dirty="0"/>
              <a:t>The Parts of the Periodic Table.</a:t>
            </a:r>
            <a:r>
              <a:rPr lang="en-US" sz="2800" dirty="0"/>
              <a:t> </a:t>
            </a:r>
            <a:r>
              <a:rPr lang="en-US" sz="2800" dirty="0" err="1"/>
              <a:t>nd</a:t>
            </a:r>
            <a:r>
              <a:rPr lang="en-US" sz="2800" dirty="0"/>
              <a:t>. http://www.angelo.edu/faculty/kboudrea/periodic/trends_electronegativity.htm (accessed February 17, 2015).</a:t>
            </a:r>
            <a:endParaRPr lang="en-AU" sz="2800" dirty="0"/>
          </a:p>
          <a:p>
            <a:r>
              <a:rPr lang="en-US" sz="2800" dirty="0"/>
              <a:t>NCS Pearson. "Spectral Lines." </a:t>
            </a:r>
            <a:r>
              <a:rPr lang="en-US" sz="2800" i="1" dirty="0"/>
              <a:t>Tutorvista.com.</a:t>
            </a:r>
            <a:r>
              <a:rPr lang="en-US" sz="2800" dirty="0"/>
              <a:t> 2014. http://chemistry.tutorvista.com/inorganic-chemistry/spectral-lines.html (accessed February 7, 2015).</a:t>
            </a:r>
            <a:endParaRPr lang="en-AU" sz="2800" dirty="0"/>
          </a:p>
          <a:p>
            <a:r>
              <a:rPr lang="en-US" sz="2800" dirty="0"/>
              <a:t>NCS-Pearson. "Biomolecules." </a:t>
            </a:r>
            <a:r>
              <a:rPr lang="en-US" sz="2800" i="1" dirty="0"/>
              <a:t>Tutorvista.com.</a:t>
            </a:r>
            <a:r>
              <a:rPr lang="en-US" sz="2800" dirty="0"/>
              <a:t> 2014. http://chemistry.tutorvista.com/analytical-chemistry/biomolecules.html (accessed February 17, 2015).</a:t>
            </a:r>
            <a:endParaRPr lang="en-AU" sz="2800" dirty="0"/>
          </a:p>
          <a:p>
            <a:r>
              <a:rPr lang="en-US" sz="2800" dirty="0"/>
              <a:t>Nguyen, Emily. "Introduction to Chemical Bonding." </a:t>
            </a:r>
            <a:r>
              <a:rPr lang="en-US" sz="2800" i="1" dirty="0"/>
              <a:t>UC Davis </a:t>
            </a:r>
            <a:r>
              <a:rPr lang="en-US" sz="2800" i="1" dirty="0" err="1"/>
              <a:t>Chemwiki</a:t>
            </a:r>
            <a:r>
              <a:rPr lang="en-US" sz="2800" i="1" dirty="0"/>
              <a:t>.</a:t>
            </a:r>
            <a:r>
              <a:rPr lang="en-US" sz="2800" dirty="0"/>
              <a:t> </a:t>
            </a:r>
            <a:r>
              <a:rPr lang="en-US" sz="2800" dirty="0" err="1"/>
              <a:t>nd</a:t>
            </a:r>
            <a:r>
              <a:rPr lang="en-US" sz="2800" dirty="0"/>
              <a:t>. http://chemwiki.ucdavis.edu/Physical_Chemistry/Quantum_Mechanics/09._The_Hydrogen_Atom/Atomic_Theory/Chemical_Compounds/Introduction_to_Chemical_Bonding (accessed February 8, 2015).</a:t>
            </a:r>
            <a:endParaRPr lang="en-AU" sz="2800" dirty="0"/>
          </a:p>
          <a:p>
            <a:r>
              <a:rPr lang="en-US" sz="2800" dirty="0"/>
              <a:t>Prentice-Hall Inc. "Chapter 5 Periodicity and Atomic Structure." </a:t>
            </a:r>
            <a:r>
              <a:rPr lang="en-US" sz="2800" i="1" dirty="0"/>
              <a:t>Key Concepts PowerPoint.</a:t>
            </a:r>
            <a:r>
              <a:rPr lang="en-US" sz="2800" dirty="0"/>
              <a:t> 2004. http://wps.prenhall.com/wps/media/objects/602/616516/Chapter_05.html (accessed February 8, 2015).</a:t>
            </a:r>
            <a:endParaRPr lang="en-AU" sz="2800" dirty="0"/>
          </a:p>
          <a:p>
            <a:r>
              <a:rPr lang="en-US" sz="2800" dirty="0" err="1"/>
              <a:t>Tangient</a:t>
            </a:r>
            <a:r>
              <a:rPr lang="en-US" sz="2800" dirty="0"/>
              <a:t> LLC. "Line Spectra, Electron Shells and Energy Level Diagrams ." </a:t>
            </a:r>
            <a:r>
              <a:rPr lang="en-US" sz="2800" i="1" dirty="0" err="1"/>
              <a:t>Mr</a:t>
            </a:r>
            <a:r>
              <a:rPr lang="en-US" sz="2800" i="1" dirty="0"/>
              <a:t> </a:t>
            </a:r>
            <a:r>
              <a:rPr lang="en-US" sz="2800" i="1" dirty="0" err="1"/>
              <a:t>Standring'sWiki</a:t>
            </a:r>
            <a:r>
              <a:rPr lang="en-US" sz="2800" i="1" dirty="0"/>
              <a:t> for Chemistry 11.</a:t>
            </a:r>
            <a:r>
              <a:rPr lang="en-US" sz="2800" dirty="0"/>
              <a:t> </a:t>
            </a:r>
            <a:r>
              <a:rPr lang="en-US" sz="2800" dirty="0" err="1"/>
              <a:t>nd</a:t>
            </a:r>
            <a:r>
              <a:rPr lang="en-US" sz="2800" dirty="0"/>
              <a:t>. https://chemistry11mrstandring.wikispaces.com/LIine+spectra,+electron+shells+and+energy+level+diagrams (accessed </a:t>
            </a:r>
            <a:r>
              <a:rPr lang="en-US" sz="2800" dirty="0" err="1"/>
              <a:t>Febraury</a:t>
            </a:r>
            <a:r>
              <a:rPr lang="en-US" sz="2800" dirty="0"/>
              <a:t> 2, 2015).</a:t>
            </a:r>
            <a:endParaRPr lang="en-AU" sz="2800" dirty="0"/>
          </a:p>
          <a:p>
            <a:r>
              <a:rPr lang="en-US" sz="2800" dirty="0"/>
              <a:t>Winter, Mark. "Sodium." </a:t>
            </a:r>
            <a:r>
              <a:rPr lang="en-US" sz="2800" i="1" dirty="0"/>
              <a:t>Chemistry: Periodic Table.</a:t>
            </a:r>
            <a:r>
              <a:rPr lang="en-US" sz="2800" dirty="0"/>
              <a:t> April 18, 2004. http://jpkc.whut.edu.cn/web18/main/wangluo/webelements/webelements/elements/text/na/ionz.html (accessed February 18, 2015).</a:t>
            </a:r>
            <a:endParaRPr lang="en-AU" sz="2800" dirty="0"/>
          </a:p>
          <a:p>
            <a:r>
              <a:rPr lang="en-US" sz="2800" dirty="0"/>
              <a:t>Yost, Alicia. "History of the Atom." </a:t>
            </a:r>
            <a:r>
              <a:rPr lang="en-US" sz="2800" i="1" dirty="0"/>
              <a:t>Science in Your </a:t>
            </a:r>
            <a:r>
              <a:rPr lang="en-US" sz="2800" i="1" dirty="0" err="1"/>
              <a:t>Everday</a:t>
            </a:r>
            <a:r>
              <a:rPr lang="en-US" sz="2800" i="1" dirty="0"/>
              <a:t> Life.</a:t>
            </a:r>
            <a:r>
              <a:rPr lang="en-US" sz="2800" dirty="0"/>
              <a:t> </a:t>
            </a:r>
            <a:r>
              <a:rPr lang="en-US" sz="2800" dirty="0" err="1"/>
              <a:t>nd</a:t>
            </a:r>
            <a:r>
              <a:rPr lang="en-US" sz="2800" dirty="0"/>
              <a:t>. http://yostscience.weebly.com/history-of-the-atom.html (accessed February 4, 2015).</a:t>
            </a:r>
            <a:endParaRPr lang="en-AU" sz="2800" dirty="0"/>
          </a:p>
          <a:p>
            <a:r>
              <a:rPr lang="en-AU" sz="2800"/>
              <a:t> </a:t>
            </a:r>
          </a:p>
          <a:p>
            <a:endParaRPr lang="en-AU" sz="2800" dirty="0"/>
          </a:p>
          <a:p>
            <a:r>
              <a:rPr lang="en-AU" sz="2800" dirty="0"/>
              <a:t> </a:t>
            </a:r>
          </a:p>
          <a:p>
            <a:endParaRPr lang="en-AU" sz="2800" b="1" dirty="0"/>
          </a:p>
          <a:p>
            <a:pPr marL="342900" indent="-342900">
              <a:buFont typeface="Arial" panose="020B0604020202020204" pitchFamily="34" charset="0"/>
              <a:buChar char="•"/>
            </a:pPr>
            <a:endParaRPr lang="en-AU" dirty="0"/>
          </a:p>
        </p:txBody>
      </p:sp>
    </p:spTree>
    <p:extLst>
      <p:ext uri="{BB962C8B-B14F-4D97-AF65-F5344CB8AC3E}">
        <p14:creationId xmlns:p14="http://schemas.microsoft.com/office/powerpoint/2010/main" val="164297394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63" y="116632"/>
            <a:ext cx="9036496" cy="2736304"/>
          </a:xfrm>
        </p:spPr>
        <p:txBody>
          <a:bodyPr>
            <a:normAutofit/>
          </a:bodyPr>
          <a:lstStyle/>
          <a:p>
            <a:pPr marL="342900" lvl="0" indent="-342900">
              <a:buFont typeface="Arial" panose="020B0604020202020204" pitchFamily="34" charset="0"/>
              <a:buChar char="•"/>
            </a:pPr>
            <a:r>
              <a:rPr lang="en-AU" sz="2400" b="1" dirty="0"/>
              <a:t>Each energy level can hold a maximum of 2n</a:t>
            </a:r>
            <a:r>
              <a:rPr lang="en-AU" sz="2400" b="1" baseline="30000" dirty="0"/>
              <a:t>2</a:t>
            </a:r>
            <a:r>
              <a:rPr lang="en-AU" sz="2400" b="1" dirty="0"/>
              <a:t> electrons where n is the energy level.</a:t>
            </a:r>
          </a:p>
          <a:p>
            <a:pPr marL="342900" lvl="0" indent="-342900">
              <a:buFont typeface="Arial" panose="020B0604020202020204" pitchFamily="34" charset="0"/>
              <a:buChar char="•"/>
            </a:pPr>
            <a:r>
              <a:rPr lang="en-AU" sz="2400" b="1" dirty="0"/>
              <a:t>Energy-wise, it is not efficient to fill each energy level completely before moving onto the next level. This does occur in the first two energy levels but from then on, it follows the following order:</a:t>
            </a:r>
          </a:p>
          <a:p>
            <a:pPr marL="342900" indent="-342900">
              <a:buFont typeface="Arial" panose="020B0604020202020204" pitchFamily="34" charset="0"/>
              <a:buChar char="•"/>
            </a:pPr>
            <a:endParaRPr lang="en-AU" sz="2400" b="1"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92896"/>
            <a:ext cx="4248472"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732240" y="6495147"/>
            <a:ext cx="1368152"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a:t>
            </a:r>
            <a:r>
              <a:rPr lang="en-AU" sz="1000" dirty="0" err="1">
                <a:latin typeface="Arial" panose="020B0604020202020204" pitchFamily="34" charset="0"/>
                <a:cs typeface="Arial" panose="020B0604020202020204" pitchFamily="34" charset="0"/>
              </a:rPr>
              <a:t>Tangient</a:t>
            </a:r>
            <a:r>
              <a:rPr lang="en-AU" sz="1000" dirty="0">
                <a:latin typeface="Arial" panose="020B0604020202020204" pitchFamily="34" charset="0"/>
                <a:cs typeface="Arial" panose="020B0604020202020204" pitchFamily="34" charset="0"/>
              </a:rPr>
              <a:t> LLC </a:t>
            </a:r>
            <a:r>
              <a:rPr lang="en-AU" sz="1000" dirty="0" err="1">
                <a:latin typeface="Arial" panose="020B0604020202020204" pitchFamily="34" charset="0"/>
                <a:cs typeface="Arial" panose="020B0604020202020204" pitchFamily="34" charset="0"/>
              </a:rPr>
              <a:t>nd</a:t>
            </a:r>
            <a:r>
              <a:rPr lang="en-AU" sz="1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495939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circle(in)">
                                      <p:cBhvr>
                                        <p:cTn id="17" dur="20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ight Arrow 107"/>
          <p:cNvSpPr/>
          <p:nvPr/>
        </p:nvSpPr>
        <p:spPr>
          <a:xfrm rot="8759965" flipV="1">
            <a:off x="1807076" y="620261"/>
            <a:ext cx="2149689" cy="297338"/>
          </a:xfrm>
          <a:prstGeom prst="rightArrow">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 name="Right Arrow 110"/>
          <p:cNvSpPr/>
          <p:nvPr/>
        </p:nvSpPr>
        <p:spPr>
          <a:xfrm rot="8759965" flipV="1">
            <a:off x="1916699" y="1128424"/>
            <a:ext cx="2676943" cy="289125"/>
          </a:xfrm>
          <a:prstGeom prst="rightArrow">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 name="Right Arrow 111"/>
          <p:cNvSpPr/>
          <p:nvPr/>
        </p:nvSpPr>
        <p:spPr>
          <a:xfrm rot="8759965" flipV="1">
            <a:off x="1612159" y="1717796"/>
            <a:ext cx="4271519" cy="294836"/>
          </a:xfrm>
          <a:prstGeom prst="rightArrow">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69" name="Group 168"/>
          <p:cNvGrpSpPr/>
          <p:nvPr/>
        </p:nvGrpSpPr>
        <p:grpSpPr>
          <a:xfrm>
            <a:off x="2483768" y="620688"/>
            <a:ext cx="648072" cy="481110"/>
            <a:chOff x="2483768" y="620688"/>
            <a:chExt cx="648072" cy="481110"/>
          </a:xfrm>
        </p:grpSpPr>
        <p:sp>
          <p:nvSpPr>
            <p:cNvPr id="6" name="Rectangle 5"/>
            <p:cNvSpPr/>
            <p:nvPr/>
          </p:nvSpPr>
          <p:spPr>
            <a:xfrm>
              <a:off x="2483768" y="620688"/>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2483768" y="620688"/>
              <a:ext cx="648072" cy="461665"/>
            </a:xfrm>
            <a:prstGeom prst="rect">
              <a:avLst/>
            </a:prstGeom>
            <a:noFill/>
          </p:spPr>
          <p:txBody>
            <a:bodyPr wrap="square" rtlCol="0">
              <a:spAutoFit/>
            </a:bodyPr>
            <a:lstStyle/>
            <a:p>
              <a:r>
                <a:rPr lang="en-AU" sz="2400" b="1" dirty="0">
                  <a:cs typeface="Arial" panose="020B0604020202020204" pitchFamily="34" charset="0"/>
                </a:rPr>
                <a:t>1</a:t>
              </a:r>
              <a:r>
                <a:rPr lang="en-AU" sz="2400" b="1" baseline="-25000" dirty="0">
                  <a:cs typeface="Arial" panose="020B0604020202020204" pitchFamily="34" charset="0"/>
                </a:rPr>
                <a:t>2</a:t>
              </a:r>
            </a:p>
          </p:txBody>
        </p:sp>
      </p:grpSp>
      <p:grpSp>
        <p:nvGrpSpPr>
          <p:cNvPr id="117" name="Group 116"/>
          <p:cNvGrpSpPr/>
          <p:nvPr/>
        </p:nvGrpSpPr>
        <p:grpSpPr>
          <a:xfrm>
            <a:off x="2483768" y="1412776"/>
            <a:ext cx="648072" cy="504056"/>
            <a:chOff x="2483768" y="1461838"/>
            <a:chExt cx="648072" cy="504056"/>
          </a:xfrm>
        </p:grpSpPr>
        <p:sp>
          <p:nvSpPr>
            <p:cNvPr id="55" name="Rectangle 54"/>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TextBox 55"/>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2</a:t>
              </a:r>
              <a:r>
                <a:rPr lang="en-AU" sz="2400" b="1" baseline="-25000" dirty="0">
                  <a:cs typeface="Arial" panose="020B0604020202020204" pitchFamily="34" charset="0"/>
                </a:rPr>
                <a:t>2</a:t>
              </a:r>
            </a:p>
          </p:txBody>
        </p:sp>
      </p:grpSp>
      <p:sp>
        <p:nvSpPr>
          <p:cNvPr id="113" name="Right Arrow 112"/>
          <p:cNvSpPr/>
          <p:nvPr/>
        </p:nvSpPr>
        <p:spPr>
          <a:xfrm rot="8759965" flipV="1">
            <a:off x="1653443" y="2259907"/>
            <a:ext cx="5089051" cy="283542"/>
          </a:xfrm>
          <a:prstGeom prst="rightArrow">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Right Arrow 113"/>
          <p:cNvSpPr/>
          <p:nvPr/>
        </p:nvSpPr>
        <p:spPr>
          <a:xfrm rot="8759965" flipV="1">
            <a:off x="1482056" y="2762024"/>
            <a:ext cx="6465720" cy="310287"/>
          </a:xfrm>
          <a:prstGeom prst="rightArrow">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 name="Right Arrow 114"/>
          <p:cNvSpPr/>
          <p:nvPr/>
        </p:nvSpPr>
        <p:spPr>
          <a:xfrm rot="8759965" flipV="1">
            <a:off x="1651157" y="3919126"/>
            <a:ext cx="5193611" cy="303073"/>
          </a:xfrm>
          <a:prstGeom prst="rightArrow">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 name="Right Arrow 115"/>
          <p:cNvSpPr/>
          <p:nvPr/>
        </p:nvSpPr>
        <p:spPr>
          <a:xfrm rot="8759965" flipV="1">
            <a:off x="1395732" y="4310675"/>
            <a:ext cx="7245905" cy="279555"/>
          </a:xfrm>
          <a:prstGeom prst="rightArrow">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18" name="Group 117"/>
          <p:cNvGrpSpPr/>
          <p:nvPr/>
        </p:nvGrpSpPr>
        <p:grpSpPr>
          <a:xfrm>
            <a:off x="2483768" y="2276872"/>
            <a:ext cx="648072" cy="504056"/>
            <a:chOff x="2483768" y="1461838"/>
            <a:chExt cx="648072" cy="504056"/>
          </a:xfrm>
        </p:grpSpPr>
        <p:sp>
          <p:nvSpPr>
            <p:cNvPr id="119" name="Rectangle 118"/>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TextBox 119"/>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3</a:t>
              </a:r>
              <a:r>
                <a:rPr lang="en-AU" sz="2400" b="1" baseline="-25000" dirty="0">
                  <a:cs typeface="Arial" panose="020B0604020202020204" pitchFamily="34" charset="0"/>
                </a:rPr>
                <a:t>2</a:t>
              </a:r>
            </a:p>
          </p:txBody>
        </p:sp>
      </p:grpSp>
      <p:grpSp>
        <p:nvGrpSpPr>
          <p:cNvPr id="121" name="Group 120"/>
          <p:cNvGrpSpPr/>
          <p:nvPr/>
        </p:nvGrpSpPr>
        <p:grpSpPr>
          <a:xfrm>
            <a:off x="3779912" y="1412776"/>
            <a:ext cx="648072" cy="504056"/>
            <a:chOff x="2483768" y="1461838"/>
            <a:chExt cx="648072" cy="504056"/>
          </a:xfrm>
        </p:grpSpPr>
        <p:sp>
          <p:nvSpPr>
            <p:cNvPr id="122" name="Rectangle 121"/>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 name="TextBox 122"/>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2</a:t>
              </a:r>
              <a:r>
                <a:rPr lang="en-AU" sz="2400" b="1" baseline="-25000" dirty="0">
                  <a:cs typeface="Arial" panose="020B0604020202020204" pitchFamily="34" charset="0"/>
                </a:rPr>
                <a:t>6</a:t>
              </a:r>
            </a:p>
          </p:txBody>
        </p:sp>
      </p:grpSp>
      <p:grpSp>
        <p:nvGrpSpPr>
          <p:cNvPr id="124" name="Group 123"/>
          <p:cNvGrpSpPr/>
          <p:nvPr/>
        </p:nvGrpSpPr>
        <p:grpSpPr>
          <a:xfrm>
            <a:off x="2483768" y="3140968"/>
            <a:ext cx="648072" cy="504056"/>
            <a:chOff x="2483768" y="1461838"/>
            <a:chExt cx="648072" cy="504056"/>
          </a:xfrm>
        </p:grpSpPr>
        <p:sp>
          <p:nvSpPr>
            <p:cNvPr id="125" name="Rectangle 124"/>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 name="TextBox 125"/>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4</a:t>
              </a:r>
              <a:r>
                <a:rPr lang="en-AU" sz="2400" b="1" baseline="-25000" dirty="0">
                  <a:cs typeface="Arial" panose="020B0604020202020204" pitchFamily="34" charset="0"/>
                </a:rPr>
                <a:t>2</a:t>
              </a:r>
            </a:p>
          </p:txBody>
        </p:sp>
      </p:grpSp>
      <p:grpSp>
        <p:nvGrpSpPr>
          <p:cNvPr id="127" name="Group 126"/>
          <p:cNvGrpSpPr/>
          <p:nvPr/>
        </p:nvGrpSpPr>
        <p:grpSpPr>
          <a:xfrm>
            <a:off x="3779912" y="2276872"/>
            <a:ext cx="648072" cy="504056"/>
            <a:chOff x="2483768" y="1461838"/>
            <a:chExt cx="648072" cy="504056"/>
          </a:xfrm>
        </p:grpSpPr>
        <p:sp>
          <p:nvSpPr>
            <p:cNvPr id="128" name="Rectangle 127"/>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TextBox 128"/>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3</a:t>
              </a:r>
              <a:r>
                <a:rPr lang="en-AU" sz="2400" b="1" baseline="-25000" dirty="0">
                  <a:cs typeface="Arial" panose="020B0604020202020204" pitchFamily="34" charset="0"/>
                </a:rPr>
                <a:t>6</a:t>
              </a:r>
            </a:p>
          </p:txBody>
        </p:sp>
      </p:grpSp>
      <p:grpSp>
        <p:nvGrpSpPr>
          <p:cNvPr id="130" name="Group 129"/>
          <p:cNvGrpSpPr/>
          <p:nvPr/>
        </p:nvGrpSpPr>
        <p:grpSpPr>
          <a:xfrm>
            <a:off x="5076056" y="2276872"/>
            <a:ext cx="648072" cy="504056"/>
            <a:chOff x="2483768" y="1461838"/>
            <a:chExt cx="648072" cy="504056"/>
          </a:xfrm>
        </p:grpSpPr>
        <p:sp>
          <p:nvSpPr>
            <p:cNvPr id="131" name="Rectangle 130"/>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2" name="TextBox 131"/>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3</a:t>
              </a:r>
              <a:r>
                <a:rPr lang="en-AU" sz="2000" b="1" baseline="-25000" dirty="0">
                  <a:cs typeface="Arial" panose="020B0604020202020204" pitchFamily="34" charset="0"/>
                </a:rPr>
                <a:t>10</a:t>
              </a:r>
            </a:p>
          </p:txBody>
        </p:sp>
      </p:grpSp>
      <p:grpSp>
        <p:nvGrpSpPr>
          <p:cNvPr id="133" name="Group 132"/>
          <p:cNvGrpSpPr/>
          <p:nvPr/>
        </p:nvGrpSpPr>
        <p:grpSpPr>
          <a:xfrm>
            <a:off x="2483768" y="4005064"/>
            <a:ext cx="648072" cy="504056"/>
            <a:chOff x="2483768" y="1461838"/>
            <a:chExt cx="648072" cy="504056"/>
          </a:xfrm>
        </p:grpSpPr>
        <p:sp>
          <p:nvSpPr>
            <p:cNvPr id="134" name="Rectangle 133"/>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5" name="TextBox 134"/>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5</a:t>
              </a:r>
              <a:r>
                <a:rPr lang="en-AU" sz="2400" b="1" baseline="-25000" dirty="0">
                  <a:cs typeface="Arial" panose="020B0604020202020204" pitchFamily="34" charset="0"/>
                </a:rPr>
                <a:t>2</a:t>
              </a:r>
            </a:p>
          </p:txBody>
        </p:sp>
      </p:grpSp>
      <p:grpSp>
        <p:nvGrpSpPr>
          <p:cNvPr id="136" name="Group 135"/>
          <p:cNvGrpSpPr/>
          <p:nvPr/>
        </p:nvGrpSpPr>
        <p:grpSpPr>
          <a:xfrm>
            <a:off x="3707904" y="3140968"/>
            <a:ext cx="648072" cy="504056"/>
            <a:chOff x="2483768" y="1461838"/>
            <a:chExt cx="648072" cy="504056"/>
          </a:xfrm>
        </p:grpSpPr>
        <p:sp>
          <p:nvSpPr>
            <p:cNvPr id="137" name="Rectangle 136"/>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 name="TextBox 137"/>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4</a:t>
              </a:r>
              <a:r>
                <a:rPr lang="en-AU" sz="2400" b="1" baseline="-25000" dirty="0">
                  <a:cs typeface="Arial" panose="020B0604020202020204" pitchFamily="34" charset="0"/>
                </a:rPr>
                <a:t>6</a:t>
              </a:r>
            </a:p>
          </p:txBody>
        </p:sp>
      </p:grpSp>
      <p:grpSp>
        <p:nvGrpSpPr>
          <p:cNvPr id="139" name="Group 138"/>
          <p:cNvGrpSpPr/>
          <p:nvPr/>
        </p:nvGrpSpPr>
        <p:grpSpPr>
          <a:xfrm>
            <a:off x="5076056" y="3140968"/>
            <a:ext cx="648072" cy="504056"/>
            <a:chOff x="2483768" y="1461838"/>
            <a:chExt cx="648072" cy="504056"/>
          </a:xfrm>
        </p:grpSpPr>
        <p:sp>
          <p:nvSpPr>
            <p:cNvPr id="140" name="Rectangle 139"/>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1" name="TextBox 140"/>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4</a:t>
              </a:r>
              <a:r>
                <a:rPr lang="en-AU" sz="2000" b="1" baseline="-25000" dirty="0">
                  <a:cs typeface="Arial" panose="020B0604020202020204" pitchFamily="34" charset="0"/>
                </a:rPr>
                <a:t>10</a:t>
              </a:r>
            </a:p>
          </p:txBody>
        </p:sp>
      </p:grpSp>
      <p:grpSp>
        <p:nvGrpSpPr>
          <p:cNvPr id="142" name="Group 141"/>
          <p:cNvGrpSpPr/>
          <p:nvPr/>
        </p:nvGrpSpPr>
        <p:grpSpPr>
          <a:xfrm>
            <a:off x="6444208" y="3140968"/>
            <a:ext cx="648072" cy="504056"/>
            <a:chOff x="2483768" y="1461838"/>
            <a:chExt cx="648072" cy="504056"/>
          </a:xfrm>
        </p:grpSpPr>
        <p:sp>
          <p:nvSpPr>
            <p:cNvPr id="143" name="Rectangle 142"/>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4" name="TextBox 143"/>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4</a:t>
              </a:r>
              <a:r>
                <a:rPr lang="en-AU" sz="2000" b="1" baseline="-25000" dirty="0">
                  <a:cs typeface="Arial" panose="020B0604020202020204" pitchFamily="34" charset="0"/>
                </a:rPr>
                <a:t>14</a:t>
              </a:r>
            </a:p>
          </p:txBody>
        </p:sp>
      </p:grpSp>
      <p:grpSp>
        <p:nvGrpSpPr>
          <p:cNvPr id="145" name="Group 144"/>
          <p:cNvGrpSpPr/>
          <p:nvPr/>
        </p:nvGrpSpPr>
        <p:grpSpPr>
          <a:xfrm>
            <a:off x="2483768" y="4797152"/>
            <a:ext cx="648072" cy="504056"/>
            <a:chOff x="2483768" y="1461838"/>
            <a:chExt cx="648072" cy="504056"/>
          </a:xfrm>
        </p:grpSpPr>
        <p:sp>
          <p:nvSpPr>
            <p:cNvPr id="146" name="Rectangle 145"/>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7" name="TextBox 146"/>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6</a:t>
              </a:r>
              <a:r>
                <a:rPr lang="en-AU" sz="2400" b="1" baseline="-25000" dirty="0">
                  <a:cs typeface="Arial" panose="020B0604020202020204" pitchFamily="34" charset="0"/>
                </a:rPr>
                <a:t>2</a:t>
              </a:r>
            </a:p>
          </p:txBody>
        </p:sp>
      </p:grpSp>
      <p:grpSp>
        <p:nvGrpSpPr>
          <p:cNvPr id="148" name="Group 147"/>
          <p:cNvGrpSpPr/>
          <p:nvPr/>
        </p:nvGrpSpPr>
        <p:grpSpPr>
          <a:xfrm>
            <a:off x="3707904" y="4005064"/>
            <a:ext cx="648072" cy="504056"/>
            <a:chOff x="2483768" y="1461838"/>
            <a:chExt cx="648072" cy="504056"/>
          </a:xfrm>
        </p:grpSpPr>
        <p:sp>
          <p:nvSpPr>
            <p:cNvPr id="149" name="Rectangle 148"/>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0" name="TextBox 149"/>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5</a:t>
              </a:r>
              <a:r>
                <a:rPr lang="en-AU" sz="2400" b="1" baseline="-25000" dirty="0">
                  <a:cs typeface="Arial" panose="020B0604020202020204" pitchFamily="34" charset="0"/>
                </a:rPr>
                <a:t>6</a:t>
              </a:r>
            </a:p>
          </p:txBody>
        </p:sp>
      </p:grpSp>
      <p:grpSp>
        <p:nvGrpSpPr>
          <p:cNvPr id="151" name="Group 150"/>
          <p:cNvGrpSpPr/>
          <p:nvPr/>
        </p:nvGrpSpPr>
        <p:grpSpPr>
          <a:xfrm>
            <a:off x="5076056" y="4005064"/>
            <a:ext cx="648072" cy="504056"/>
            <a:chOff x="2483768" y="1461838"/>
            <a:chExt cx="648072" cy="504056"/>
          </a:xfrm>
        </p:grpSpPr>
        <p:sp>
          <p:nvSpPr>
            <p:cNvPr id="152" name="Rectangle 151"/>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3" name="TextBox 152"/>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5</a:t>
              </a:r>
              <a:r>
                <a:rPr lang="en-AU" sz="2000" b="1" baseline="-25000" dirty="0">
                  <a:cs typeface="Arial" panose="020B0604020202020204" pitchFamily="34" charset="0"/>
                </a:rPr>
                <a:t>10</a:t>
              </a:r>
            </a:p>
          </p:txBody>
        </p:sp>
      </p:grpSp>
      <p:grpSp>
        <p:nvGrpSpPr>
          <p:cNvPr id="154" name="Group 153"/>
          <p:cNvGrpSpPr/>
          <p:nvPr/>
        </p:nvGrpSpPr>
        <p:grpSpPr>
          <a:xfrm>
            <a:off x="6444208" y="4005064"/>
            <a:ext cx="648072" cy="504056"/>
            <a:chOff x="2483768" y="1461838"/>
            <a:chExt cx="648072" cy="504056"/>
          </a:xfrm>
        </p:grpSpPr>
        <p:sp>
          <p:nvSpPr>
            <p:cNvPr id="155" name="Rectangle 154"/>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6" name="TextBox 155"/>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5</a:t>
              </a:r>
              <a:r>
                <a:rPr lang="en-AU" sz="2000" b="1" baseline="-25000" dirty="0">
                  <a:cs typeface="Arial" panose="020B0604020202020204" pitchFamily="34" charset="0"/>
                </a:rPr>
                <a:t>14</a:t>
              </a:r>
            </a:p>
          </p:txBody>
        </p:sp>
      </p:grpSp>
      <p:grpSp>
        <p:nvGrpSpPr>
          <p:cNvPr id="157" name="Group 156"/>
          <p:cNvGrpSpPr/>
          <p:nvPr/>
        </p:nvGrpSpPr>
        <p:grpSpPr>
          <a:xfrm>
            <a:off x="2483768" y="5661248"/>
            <a:ext cx="648072" cy="504056"/>
            <a:chOff x="2483768" y="1461838"/>
            <a:chExt cx="648072" cy="504056"/>
          </a:xfrm>
        </p:grpSpPr>
        <p:sp>
          <p:nvSpPr>
            <p:cNvPr id="158" name="Rectangle 157"/>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9" name="TextBox 158"/>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7</a:t>
              </a:r>
              <a:r>
                <a:rPr lang="en-AU" sz="2400" b="1" baseline="-25000" dirty="0">
                  <a:cs typeface="Arial" panose="020B0604020202020204" pitchFamily="34" charset="0"/>
                </a:rPr>
                <a:t>2</a:t>
              </a:r>
            </a:p>
          </p:txBody>
        </p:sp>
      </p:grpSp>
      <p:grpSp>
        <p:nvGrpSpPr>
          <p:cNvPr id="160" name="Group 159"/>
          <p:cNvGrpSpPr/>
          <p:nvPr/>
        </p:nvGrpSpPr>
        <p:grpSpPr>
          <a:xfrm>
            <a:off x="3707904" y="4797152"/>
            <a:ext cx="648072" cy="504056"/>
            <a:chOff x="2483768" y="1461838"/>
            <a:chExt cx="648072" cy="504056"/>
          </a:xfrm>
        </p:grpSpPr>
        <p:sp>
          <p:nvSpPr>
            <p:cNvPr id="161" name="Rectangle 160"/>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2" name="TextBox 161"/>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6</a:t>
              </a:r>
              <a:r>
                <a:rPr lang="en-AU" sz="2400" b="1" baseline="-25000" dirty="0">
                  <a:cs typeface="Arial" panose="020B0604020202020204" pitchFamily="34" charset="0"/>
                </a:rPr>
                <a:t>6</a:t>
              </a:r>
            </a:p>
          </p:txBody>
        </p:sp>
      </p:grpSp>
      <p:grpSp>
        <p:nvGrpSpPr>
          <p:cNvPr id="163" name="Group 162"/>
          <p:cNvGrpSpPr/>
          <p:nvPr/>
        </p:nvGrpSpPr>
        <p:grpSpPr>
          <a:xfrm>
            <a:off x="5076056" y="4797152"/>
            <a:ext cx="648072" cy="504056"/>
            <a:chOff x="2483768" y="1461838"/>
            <a:chExt cx="648072" cy="504056"/>
          </a:xfrm>
        </p:grpSpPr>
        <p:sp>
          <p:nvSpPr>
            <p:cNvPr id="164" name="Rectangle 163"/>
            <p:cNvSpPr/>
            <p:nvPr/>
          </p:nvSpPr>
          <p:spPr>
            <a:xfrm>
              <a:off x="2483768" y="1484784"/>
              <a:ext cx="504056" cy="481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5" name="TextBox 164"/>
            <p:cNvSpPr txBox="1"/>
            <p:nvPr/>
          </p:nvSpPr>
          <p:spPr>
            <a:xfrm>
              <a:off x="2483768" y="1461838"/>
              <a:ext cx="648072" cy="461665"/>
            </a:xfrm>
            <a:prstGeom prst="rect">
              <a:avLst/>
            </a:prstGeom>
            <a:noFill/>
          </p:spPr>
          <p:txBody>
            <a:bodyPr wrap="square" rtlCol="0">
              <a:spAutoFit/>
            </a:bodyPr>
            <a:lstStyle/>
            <a:p>
              <a:r>
                <a:rPr lang="en-AU" sz="2400" b="1" dirty="0">
                  <a:cs typeface="Arial" panose="020B0604020202020204" pitchFamily="34" charset="0"/>
                </a:rPr>
                <a:t>6</a:t>
              </a:r>
              <a:r>
                <a:rPr lang="en-AU" sz="2000" b="1" baseline="-25000" dirty="0">
                  <a:cs typeface="Arial" panose="020B0604020202020204" pitchFamily="34" charset="0"/>
                </a:rPr>
                <a:t>10</a:t>
              </a:r>
            </a:p>
          </p:txBody>
        </p:sp>
      </p:grpSp>
    </p:spTree>
    <p:extLst>
      <p:ext uri="{BB962C8B-B14F-4D97-AF65-F5344CB8AC3E}">
        <p14:creationId xmlns:p14="http://schemas.microsoft.com/office/powerpoint/2010/main" val="369213824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circle(in)">
                                      <p:cBhvr>
                                        <p:cTn id="7" dur="20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circle(in)">
                                      <p:cBhvr>
                                        <p:cTn id="12" dur="20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circle(in)">
                                      <p:cBhvr>
                                        <p:cTn id="17" dur="20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circle(in)">
                                      <p:cBhvr>
                                        <p:cTn id="22" dur="2000"/>
                                        <p:tgtEl>
                                          <p:spTgt spid="118"/>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circle(in)">
                                      <p:cBhvr>
                                        <p:cTn id="27" dur="2000"/>
                                        <p:tgtEl>
                                          <p:spTgt spid="12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circle(in)">
                                      <p:cBhvr>
                                        <p:cTn id="32" dur="2000"/>
                                        <p:tgtEl>
                                          <p:spTgt spid="13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circle(in)">
                                      <p:cBhvr>
                                        <p:cTn id="37" dur="20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136"/>
                                        </p:tgtEl>
                                        <p:attrNameLst>
                                          <p:attrName>style.visibility</p:attrName>
                                        </p:attrNameLst>
                                      </p:cBhvr>
                                      <p:to>
                                        <p:strVal val="visible"/>
                                      </p:to>
                                    </p:set>
                                    <p:animEffect transition="in" filter="circle(in)">
                                      <p:cBhvr>
                                        <p:cTn id="42" dur="2000"/>
                                        <p:tgtEl>
                                          <p:spTgt spid="136"/>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39"/>
                                        </p:tgtEl>
                                        <p:attrNameLst>
                                          <p:attrName>style.visibility</p:attrName>
                                        </p:attrNameLst>
                                      </p:cBhvr>
                                      <p:to>
                                        <p:strVal val="visible"/>
                                      </p:to>
                                    </p:set>
                                    <p:animEffect transition="in" filter="circle(in)">
                                      <p:cBhvr>
                                        <p:cTn id="47" dur="2000"/>
                                        <p:tgtEl>
                                          <p:spTgt spid="139"/>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142"/>
                                        </p:tgtEl>
                                        <p:attrNameLst>
                                          <p:attrName>style.visibility</p:attrName>
                                        </p:attrNameLst>
                                      </p:cBhvr>
                                      <p:to>
                                        <p:strVal val="visible"/>
                                      </p:to>
                                    </p:set>
                                    <p:animEffect transition="in" filter="circle(in)">
                                      <p:cBhvr>
                                        <p:cTn id="52" dur="2000"/>
                                        <p:tgtEl>
                                          <p:spTgt spid="142"/>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133"/>
                                        </p:tgtEl>
                                        <p:attrNameLst>
                                          <p:attrName>style.visibility</p:attrName>
                                        </p:attrNameLst>
                                      </p:cBhvr>
                                      <p:to>
                                        <p:strVal val="visible"/>
                                      </p:to>
                                    </p:set>
                                    <p:animEffect transition="in" filter="circle(in)">
                                      <p:cBhvr>
                                        <p:cTn id="57" dur="2000"/>
                                        <p:tgtEl>
                                          <p:spTgt spid="133"/>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148"/>
                                        </p:tgtEl>
                                        <p:attrNameLst>
                                          <p:attrName>style.visibility</p:attrName>
                                        </p:attrNameLst>
                                      </p:cBhvr>
                                      <p:to>
                                        <p:strVal val="visible"/>
                                      </p:to>
                                    </p:set>
                                    <p:animEffect transition="in" filter="circle(in)">
                                      <p:cBhvr>
                                        <p:cTn id="62" dur="2000"/>
                                        <p:tgtEl>
                                          <p:spTgt spid="148"/>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151"/>
                                        </p:tgtEl>
                                        <p:attrNameLst>
                                          <p:attrName>style.visibility</p:attrName>
                                        </p:attrNameLst>
                                      </p:cBhvr>
                                      <p:to>
                                        <p:strVal val="visible"/>
                                      </p:to>
                                    </p:set>
                                    <p:animEffect transition="in" filter="circle(in)">
                                      <p:cBhvr>
                                        <p:cTn id="67" dur="2000"/>
                                        <p:tgtEl>
                                          <p:spTgt spid="151"/>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154"/>
                                        </p:tgtEl>
                                        <p:attrNameLst>
                                          <p:attrName>style.visibility</p:attrName>
                                        </p:attrNameLst>
                                      </p:cBhvr>
                                      <p:to>
                                        <p:strVal val="visible"/>
                                      </p:to>
                                    </p:set>
                                    <p:animEffect transition="in" filter="circle(in)">
                                      <p:cBhvr>
                                        <p:cTn id="72" dur="2000"/>
                                        <p:tgtEl>
                                          <p:spTgt spid="154"/>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145"/>
                                        </p:tgtEl>
                                        <p:attrNameLst>
                                          <p:attrName>style.visibility</p:attrName>
                                        </p:attrNameLst>
                                      </p:cBhvr>
                                      <p:to>
                                        <p:strVal val="visible"/>
                                      </p:to>
                                    </p:set>
                                    <p:animEffect transition="in" filter="circle(in)">
                                      <p:cBhvr>
                                        <p:cTn id="77" dur="2000"/>
                                        <p:tgtEl>
                                          <p:spTgt spid="145"/>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160"/>
                                        </p:tgtEl>
                                        <p:attrNameLst>
                                          <p:attrName>style.visibility</p:attrName>
                                        </p:attrNameLst>
                                      </p:cBhvr>
                                      <p:to>
                                        <p:strVal val="visible"/>
                                      </p:to>
                                    </p:set>
                                    <p:animEffect transition="in" filter="circle(in)">
                                      <p:cBhvr>
                                        <p:cTn id="82" dur="2000"/>
                                        <p:tgtEl>
                                          <p:spTgt spid="160"/>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163"/>
                                        </p:tgtEl>
                                        <p:attrNameLst>
                                          <p:attrName>style.visibility</p:attrName>
                                        </p:attrNameLst>
                                      </p:cBhvr>
                                      <p:to>
                                        <p:strVal val="visible"/>
                                      </p:to>
                                    </p:set>
                                    <p:animEffect transition="in" filter="circle(in)">
                                      <p:cBhvr>
                                        <p:cTn id="87" dur="2000"/>
                                        <p:tgtEl>
                                          <p:spTgt spid="163"/>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157"/>
                                        </p:tgtEl>
                                        <p:attrNameLst>
                                          <p:attrName>style.visibility</p:attrName>
                                        </p:attrNameLst>
                                      </p:cBhvr>
                                      <p:to>
                                        <p:strVal val="visible"/>
                                      </p:to>
                                    </p:set>
                                    <p:animEffect transition="in" filter="circle(in)">
                                      <p:cBhvr>
                                        <p:cTn id="92" dur="2000"/>
                                        <p:tgtEl>
                                          <p:spTgt spid="157"/>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grpId="0" nodeType="clickEffect">
                                  <p:stCondLst>
                                    <p:cond delay="0"/>
                                  </p:stCondLst>
                                  <p:childTnLst>
                                    <p:set>
                                      <p:cBhvr>
                                        <p:cTn id="96" dur="1" fill="hold">
                                          <p:stCondLst>
                                            <p:cond delay="0"/>
                                          </p:stCondLst>
                                        </p:cTn>
                                        <p:tgtEl>
                                          <p:spTgt spid="108"/>
                                        </p:tgtEl>
                                        <p:attrNameLst>
                                          <p:attrName>style.visibility</p:attrName>
                                        </p:attrNameLst>
                                      </p:cBhvr>
                                      <p:to>
                                        <p:strVal val="visible"/>
                                      </p:to>
                                    </p:set>
                                    <p:animEffect transition="in" filter="circle(in)">
                                      <p:cBhvr>
                                        <p:cTn id="97" dur="2000"/>
                                        <p:tgtEl>
                                          <p:spTgt spid="108"/>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grpId="0" nodeType="click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circle(in)">
                                      <p:cBhvr>
                                        <p:cTn id="102" dur="2000"/>
                                        <p:tgtEl>
                                          <p:spTgt spid="111"/>
                                        </p:tgtEl>
                                      </p:cBhvr>
                                    </p:animEffect>
                                  </p:childTnLst>
                                </p:cTn>
                              </p:par>
                            </p:childTnLst>
                          </p:cTn>
                        </p:par>
                      </p:childTnLst>
                    </p:cTn>
                  </p:par>
                  <p:par>
                    <p:cTn id="103" fill="hold">
                      <p:stCondLst>
                        <p:cond delay="indefinite"/>
                      </p:stCondLst>
                      <p:childTnLst>
                        <p:par>
                          <p:cTn id="104" fill="hold">
                            <p:stCondLst>
                              <p:cond delay="0"/>
                            </p:stCondLst>
                            <p:childTnLst>
                              <p:par>
                                <p:cTn id="105" presetID="6" presetClass="entr" presetSubtype="16" fill="hold" grpId="0" nodeType="clickEffect">
                                  <p:stCondLst>
                                    <p:cond delay="0"/>
                                  </p:stCondLst>
                                  <p:childTnLst>
                                    <p:set>
                                      <p:cBhvr>
                                        <p:cTn id="106" dur="1" fill="hold">
                                          <p:stCondLst>
                                            <p:cond delay="0"/>
                                          </p:stCondLst>
                                        </p:cTn>
                                        <p:tgtEl>
                                          <p:spTgt spid="112"/>
                                        </p:tgtEl>
                                        <p:attrNameLst>
                                          <p:attrName>style.visibility</p:attrName>
                                        </p:attrNameLst>
                                      </p:cBhvr>
                                      <p:to>
                                        <p:strVal val="visible"/>
                                      </p:to>
                                    </p:set>
                                    <p:animEffect transition="in" filter="circle(in)">
                                      <p:cBhvr>
                                        <p:cTn id="107" dur="2000"/>
                                        <p:tgtEl>
                                          <p:spTgt spid="112"/>
                                        </p:tgtEl>
                                      </p:cBhvr>
                                    </p:animEffect>
                                  </p:childTnLst>
                                </p:cTn>
                              </p:par>
                            </p:childTnLst>
                          </p:cTn>
                        </p:par>
                      </p:childTnLst>
                    </p:cTn>
                  </p:par>
                  <p:par>
                    <p:cTn id="108" fill="hold">
                      <p:stCondLst>
                        <p:cond delay="indefinite"/>
                      </p:stCondLst>
                      <p:childTnLst>
                        <p:par>
                          <p:cTn id="109" fill="hold">
                            <p:stCondLst>
                              <p:cond delay="0"/>
                            </p:stCondLst>
                            <p:childTnLst>
                              <p:par>
                                <p:cTn id="110" presetID="6" presetClass="entr" presetSubtype="16" fill="hold" grpId="0" nodeType="click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circle(in)">
                                      <p:cBhvr>
                                        <p:cTn id="112" dur="2000"/>
                                        <p:tgtEl>
                                          <p:spTgt spid="113"/>
                                        </p:tgtEl>
                                      </p:cBhvr>
                                    </p:animEffect>
                                  </p:childTnLst>
                                </p:cTn>
                              </p:par>
                            </p:childTnLst>
                          </p:cTn>
                        </p:par>
                      </p:childTnLst>
                    </p:cTn>
                  </p:par>
                  <p:par>
                    <p:cTn id="113" fill="hold">
                      <p:stCondLst>
                        <p:cond delay="indefinite"/>
                      </p:stCondLst>
                      <p:childTnLst>
                        <p:par>
                          <p:cTn id="114" fill="hold">
                            <p:stCondLst>
                              <p:cond delay="0"/>
                            </p:stCondLst>
                            <p:childTnLst>
                              <p:par>
                                <p:cTn id="115" presetID="6" presetClass="entr" presetSubtype="16" fill="hold" grpId="0" nodeType="click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circle(in)">
                                      <p:cBhvr>
                                        <p:cTn id="117" dur="2000"/>
                                        <p:tgtEl>
                                          <p:spTgt spid="114"/>
                                        </p:tgtEl>
                                      </p:cBhvr>
                                    </p:animEffect>
                                  </p:childTnLst>
                                </p:cTn>
                              </p:par>
                            </p:childTnLst>
                          </p:cTn>
                        </p:par>
                      </p:childTnLst>
                    </p:cTn>
                  </p:par>
                  <p:par>
                    <p:cTn id="118" fill="hold">
                      <p:stCondLst>
                        <p:cond delay="indefinite"/>
                      </p:stCondLst>
                      <p:childTnLst>
                        <p:par>
                          <p:cTn id="119" fill="hold">
                            <p:stCondLst>
                              <p:cond delay="0"/>
                            </p:stCondLst>
                            <p:childTnLst>
                              <p:par>
                                <p:cTn id="120" presetID="6" presetClass="entr" presetSubtype="16" fill="hold" grpId="0" nodeType="click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circle(in)">
                                      <p:cBhvr>
                                        <p:cTn id="122" dur="2000"/>
                                        <p:tgtEl>
                                          <p:spTgt spid="115"/>
                                        </p:tgtEl>
                                      </p:cBhvr>
                                    </p:animEffect>
                                  </p:childTnLst>
                                </p:cTn>
                              </p:par>
                            </p:childTnLst>
                          </p:cTn>
                        </p:par>
                      </p:childTnLst>
                    </p:cTn>
                  </p:par>
                  <p:par>
                    <p:cTn id="123" fill="hold">
                      <p:stCondLst>
                        <p:cond delay="indefinite"/>
                      </p:stCondLst>
                      <p:childTnLst>
                        <p:par>
                          <p:cTn id="124" fill="hold">
                            <p:stCondLst>
                              <p:cond delay="0"/>
                            </p:stCondLst>
                            <p:childTnLst>
                              <p:par>
                                <p:cTn id="125" presetID="6" presetClass="entr" presetSubtype="16" fill="hold" grpId="0" nodeType="clickEffect">
                                  <p:stCondLst>
                                    <p:cond delay="0"/>
                                  </p:stCondLst>
                                  <p:childTnLst>
                                    <p:set>
                                      <p:cBhvr>
                                        <p:cTn id="126" dur="1" fill="hold">
                                          <p:stCondLst>
                                            <p:cond delay="0"/>
                                          </p:stCondLst>
                                        </p:cTn>
                                        <p:tgtEl>
                                          <p:spTgt spid="116"/>
                                        </p:tgtEl>
                                        <p:attrNameLst>
                                          <p:attrName>style.visibility</p:attrName>
                                        </p:attrNameLst>
                                      </p:cBhvr>
                                      <p:to>
                                        <p:strVal val="visible"/>
                                      </p:to>
                                    </p:set>
                                    <p:animEffect transition="in" filter="circle(in)">
                                      <p:cBhvr>
                                        <p:cTn id="127" dur="2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1" grpId="0" animBg="1"/>
      <p:bldP spid="112" grpId="0" animBg="1"/>
      <p:bldP spid="113" grpId="0" animBg="1"/>
      <p:bldP spid="114" grpId="0" animBg="1"/>
      <p:bldP spid="115" grpId="0" animBg="1"/>
      <p:bldP spid="1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5979497"/>
              </p:ext>
            </p:extLst>
          </p:nvPr>
        </p:nvGraphicFramePr>
        <p:xfrm>
          <a:off x="-1" y="658569"/>
          <a:ext cx="9036496" cy="5650751"/>
        </p:xfrm>
        <a:graphic>
          <a:graphicData uri="http://schemas.openxmlformats.org/drawingml/2006/table">
            <a:tbl>
              <a:tblPr firstRow="1" bandRow="1">
                <a:tableStyleId>{5C22544A-7EE6-4342-B048-85BDC9FD1C3A}</a:tableStyleId>
              </a:tblPr>
              <a:tblGrid>
                <a:gridCol w="2259124">
                  <a:extLst>
                    <a:ext uri="{9D8B030D-6E8A-4147-A177-3AD203B41FA5}">
                      <a16:colId xmlns:a16="http://schemas.microsoft.com/office/drawing/2014/main" val="20000"/>
                    </a:ext>
                  </a:extLst>
                </a:gridCol>
                <a:gridCol w="2259124">
                  <a:extLst>
                    <a:ext uri="{9D8B030D-6E8A-4147-A177-3AD203B41FA5}">
                      <a16:colId xmlns:a16="http://schemas.microsoft.com/office/drawing/2014/main" val="20001"/>
                    </a:ext>
                  </a:extLst>
                </a:gridCol>
                <a:gridCol w="2069977">
                  <a:extLst>
                    <a:ext uri="{9D8B030D-6E8A-4147-A177-3AD203B41FA5}">
                      <a16:colId xmlns:a16="http://schemas.microsoft.com/office/drawing/2014/main" val="20002"/>
                    </a:ext>
                  </a:extLst>
                </a:gridCol>
                <a:gridCol w="2448271">
                  <a:extLst>
                    <a:ext uri="{9D8B030D-6E8A-4147-A177-3AD203B41FA5}">
                      <a16:colId xmlns:a16="http://schemas.microsoft.com/office/drawing/2014/main" val="20003"/>
                    </a:ext>
                  </a:extLst>
                </a:gridCol>
              </a:tblGrid>
              <a:tr h="1947201">
                <a:tc>
                  <a:txBody>
                    <a:bodyPr/>
                    <a:lstStyle/>
                    <a:p>
                      <a:pPr algn="ctr"/>
                      <a:r>
                        <a:rPr lang="en-US" sz="2800" b="1" dirty="0"/>
                        <a:t>Energy</a:t>
                      </a:r>
                      <a:r>
                        <a:rPr lang="en-US" sz="2800" b="1" baseline="0" dirty="0"/>
                        <a:t> Levels</a:t>
                      </a:r>
                      <a:endParaRPr lang="en-AU" sz="2800" b="1" dirty="0"/>
                    </a:p>
                  </a:txBody>
                  <a:tcPr/>
                </a:tc>
                <a:tc>
                  <a:txBody>
                    <a:bodyPr/>
                    <a:lstStyle/>
                    <a:p>
                      <a:pPr algn="ctr"/>
                      <a:r>
                        <a:rPr lang="en-US" sz="2800" b="1" dirty="0"/>
                        <a:t>Number of Sub-Levels (Orbitals)</a:t>
                      </a:r>
                      <a:endParaRPr lang="en-AU" sz="2800" b="1" dirty="0"/>
                    </a:p>
                  </a:txBody>
                  <a:tcPr/>
                </a:tc>
                <a:tc>
                  <a:txBody>
                    <a:bodyPr/>
                    <a:lstStyle/>
                    <a:p>
                      <a:pPr algn="ctr"/>
                      <a:r>
                        <a:rPr lang="en-US" sz="2800" b="1" dirty="0"/>
                        <a:t>Total Number</a:t>
                      </a:r>
                      <a:r>
                        <a:rPr lang="en-US" sz="2800" b="1" baseline="0" dirty="0"/>
                        <a:t> of Electrons (2n</a:t>
                      </a:r>
                      <a:r>
                        <a:rPr lang="en-US" sz="2800" b="1" baseline="30000" dirty="0"/>
                        <a:t>2</a:t>
                      </a:r>
                      <a:r>
                        <a:rPr lang="en-US" sz="2800" b="1" baseline="0" dirty="0"/>
                        <a:t>)</a:t>
                      </a:r>
                      <a:endParaRPr lang="en-AU" sz="2800" b="1" dirty="0"/>
                    </a:p>
                  </a:txBody>
                  <a:tcPr/>
                </a:tc>
                <a:tc>
                  <a:txBody>
                    <a:bodyPr/>
                    <a:lstStyle/>
                    <a:p>
                      <a:pPr algn="ctr"/>
                      <a:r>
                        <a:rPr lang="en-US" sz="2800" b="1" dirty="0"/>
                        <a:t>Electrons per Sub-Level</a:t>
                      </a:r>
                      <a:endParaRPr lang="en-AU" sz="2800" b="1" dirty="0"/>
                    </a:p>
                  </a:txBody>
                  <a:tcPr/>
                </a:tc>
                <a:extLst>
                  <a:ext uri="{0D108BD9-81ED-4DB2-BD59-A6C34878D82A}">
                    <a16:rowId xmlns:a16="http://schemas.microsoft.com/office/drawing/2014/main" val="10000"/>
                  </a:ext>
                </a:extLst>
              </a:tr>
              <a:tr h="740710">
                <a:tc>
                  <a:txBody>
                    <a:bodyPr/>
                    <a:lstStyle/>
                    <a:p>
                      <a:pPr algn="ctr"/>
                      <a:r>
                        <a:rPr lang="en-US" sz="2800" b="1" dirty="0"/>
                        <a:t>1</a:t>
                      </a:r>
                      <a:endParaRPr lang="en-AU" sz="2800" b="1" dirty="0"/>
                    </a:p>
                  </a:txBody>
                  <a:tcPr/>
                </a:tc>
                <a:tc>
                  <a:txBody>
                    <a:bodyPr/>
                    <a:lstStyle/>
                    <a:p>
                      <a:pPr algn="ctr"/>
                      <a:r>
                        <a:rPr lang="en-US" sz="2800" b="1" dirty="0"/>
                        <a:t>1</a:t>
                      </a:r>
                      <a:endParaRPr lang="en-AU" sz="2800" b="1" dirty="0"/>
                    </a:p>
                  </a:txBody>
                  <a:tcPr/>
                </a:tc>
                <a:tc>
                  <a:txBody>
                    <a:bodyPr/>
                    <a:lstStyle/>
                    <a:p>
                      <a:pPr algn="ctr"/>
                      <a:r>
                        <a:rPr lang="en-US" sz="2800" b="1" dirty="0"/>
                        <a:t>2</a:t>
                      </a:r>
                      <a:endParaRPr lang="en-AU" sz="2800" b="1" dirty="0"/>
                    </a:p>
                  </a:txBody>
                  <a:tcPr/>
                </a:tc>
                <a:tc>
                  <a:txBody>
                    <a:bodyPr/>
                    <a:lstStyle/>
                    <a:p>
                      <a:pPr algn="ctr"/>
                      <a:r>
                        <a:rPr lang="en-US" sz="2800" b="1" dirty="0"/>
                        <a:t>2</a:t>
                      </a:r>
                      <a:endParaRPr lang="en-AU" sz="2800" b="1" dirty="0"/>
                    </a:p>
                  </a:txBody>
                  <a:tcPr/>
                </a:tc>
                <a:extLst>
                  <a:ext uri="{0D108BD9-81ED-4DB2-BD59-A6C34878D82A}">
                    <a16:rowId xmlns:a16="http://schemas.microsoft.com/office/drawing/2014/main" val="10001"/>
                  </a:ext>
                </a:extLst>
              </a:tr>
              <a:tr h="740710">
                <a:tc>
                  <a:txBody>
                    <a:bodyPr/>
                    <a:lstStyle/>
                    <a:p>
                      <a:pPr algn="ctr"/>
                      <a:r>
                        <a:rPr lang="en-US" sz="2800" b="1" dirty="0"/>
                        <a:t>2</a:t>
                      </a:r>
                      <a:endParaRPr lang="en-AU" sz="2800" b="1" dirty="0"/>
                    </a:p>
                  </a:txBody>
                  <a:tcPr/>
                </a:tc>
                <a:tc>
                  <a:txBody>
                    <a:bodyPr/>
                    <a:lstStyle/>
                    <a:p>
                      <a:pPr algn="ctr"/>
                      <a:r>
                        <a:rPr lang="en-US" sz="2800" b="1" dirty="0"/>
                        <a:t>2</a:t>
                      </a:r>
                      <a:endParaRPr lang="en-AU" sz="2800" b="1" dirty="0"/>
                    </a:p>
                  </a:txBody>
                  <a:tcPr/>
                </a:tc>
                <a:tc>
                  <a:txBody>
                    <a:bodyPr/>
                    <a:lstStyle/>
                    <a:p>
                      <a:pPr algn="ctr"/>
                      <a:r>
                        <a:rPr lang="en-US" sz="2800" b="1" dirty="0"/>
                        <a:t>8</a:t>
                      </a:r>
                      <a:endParaRPr lang="en-AU" sz="2800" b="1" dirty="0"/>
                    </a:p>
                  </a:txBody>
                  <a:tcPr/>
                </a:tc>
                <a:tc>
                  <a:txBody>
                    <a:bodyPr/>
                    <a:lstStyle/>
                    <a:p>
                      <a:pPr algn="ctr"/>
                      <a:r>
                        <a:rPr lang="en-US" sz="2800" b="1" dirty="0"/>
                        <a:t>2,6</a:t>
                      </a:r>
                      <a:endParaRPr lang="en-AU" sz="2800" b="1" dirty="0"/>
                    </a:p>
                  </a:txBody>
                  <a:tcPr/>
                </a:tc>
                <a:extLst>
                  <a:ext uri="{0D108BD9-81ED-4DB2-BD59-A6C34878D82A}">
                    <a16:rowId xmlns:a16="http://schemas.microsoft.com/office/drawing/2014/main" val="10002"/>
                  </a:ext>
                </a:extLst>
              </a:tr>
              <a:tr h="740710">
                <a:tc>
                  <a:txBody>
                    <a:bodyPr/>
                    <a:lstStyle/>
                    <a:p>
                      <a:pPr algn="ctr"/>
                      <a:r>
                        <a:rPr lang="en-US" sz="2800" b="1" dirty="0"/>
                        <a:t>3</a:t>
                      </a:r>
                      <a:endParaRPr lang="en-AU" sz="2800" b="1" dirty="0"/>
                    </a:p>
                  </a:txBody>
                  <a:tcPr/>
                </a:tc>
                <a:tc>
                  <a:txBody>
                    <a:bodyPr/>
                    <a:lstStyle/>
                    <a:p>
                      <a:pPr algn="ctr"/>
                      <a:r>
                        <a:rPr lang="en-US" sz="2800" b="1" dirty="0"/>
                        <a:t>3</a:t>
                      </a:r>
                      <a:endParaRPr lang="en-AU" sz="2800" b="1" dirty="0"/>
                    </a:p>
                  </a:txBody>
                  <a:tcPr/>
                </a:tc>
                <a:tc>
                  <a:txBody>
                    <a:bodyPr/>
                    <a:lstStyle/>
                    <a:p>
                      <a:pPr algn="ctr"/>
                      <a:r>
                        <a:rPr lang="en-US" sz="2800" b="1" dirty="0"/>
                        <a:t>18</a:t>
                      </a:r>
                      <a:endParaRPr lang="en-AU" sz="2800" b="1" dirty="0"/>
                    </a:p>
                  </a:txBody>
                  <a:tcPr/>
                </a:tc>
                <a:tc>
                  <a:txBody>
                    <a:bodyPr/>
                    <a:lstStyle/>
                    <a:p>
                      <a:pPr algn="ctr"/>
                      <a:r>
                        <a:rPr lang="en-US" sz="2800" b="1" dirty="0"/>
                        <a:t>2,6,10</a:t>
                      </a:r>
                      <a:endParaRPr lang="en-AU" sz="2800" b="1" dirty="0"/>
                    </a:p>
                  </a:txBody>
                  <a:tcPr/>
                </a:tc>
                <a:extLst>
                  <a:ext uri="{0D108BD9-81ED-4DB2-BD59-A6C34878D82A}">
                    <a16:rowId xmlns:a16="http://schemas.microsoft.com/office/drawing/2014/main" val="10003"/>
                  </a:ext>
                </a:extLst>
              </a:tr>
              <a:tr h="740710">
                <a:tc>
                  <a:txBody>
                    <a:bodyPr/>
                    <a:lstStyle/>
                    <a:p>
                      <a:pPr algn="ctr"/>
                      <a:r>
                        <a:rPr lang="en-US" sz="2800" b="1" dirty="0"/>
                        <a:t>4</a:t>
                      </a:r>
                      <a:endParaRPr lang="en-AU" sz="2800" b="1" dirty="0"/>
                    </a:p>
                  </a:txBody>
                  <a:tcPr/>
                </a:tc>
                <a:tc>
                  <a:txBody>
                    <a:bodyPr/>
                    <a:lstStyle/>
                    <a:p>
                      <a:pPr algn="ctr"/>
                      <a:r>
                        <a:rPr lang="en-US" sz="2800" b="1" dirty="0"/>
                        <a:t>4</a:t>
                      </a:r>
                      <a:endParaRPr lang="en-AU" sz="2800" b="1" dirty="0"/>
                    </a:p>
                  </a:txBody>
                  <a:tcPr/>
                </a:tc>
                <a:tc>
                  <a:txBody>
                    <a:bodyPr/>
                    <a:lstStyle/>
                    <a:p>
                      <a:pPr algn="ctr"/>
                      <a:r>
                        <a:rPr lang="en-US" sz="2800" b="1" dirty="0"/>
                        <a:t>32</a:t>
                      </a:r>
                      <a:endParaRPr lang="en-AU" sz="2800" b="1" dirty="0"/>
                    </a:p>
                  </a:txBody>
                  <a:tcPr/>
                </a:tc>
                <a:tc>
                  <a:txBody>
                    <a:bodyPr/>
                    <a:lstStyle/>
                    <a:p>
                      <a:pPr algn="ctr"/>
                      <a:r>
                        <a:rPr lang="en-US" sz="2800" b="1" dirty="0"/>
                        <a:t>2,6,10,14</a:t>
                      </a:r>
                      <a:endParaRPr lang="en-AU" sz="2800" b="1" dirty="0"/>
                    </a:p>
                  </a:txBody>
                  <a:tcPr/>
                </a:tc>
                <a:extLst>
                  <a:ext uri="{0D108BD9-81ED-4DB2-BD59-A6C34878D82A}">
                    <a16:rowId xmlns:a16="http://schemas.microsoft.com/office/drawing/2014/main" val="10004"/>
                  </a:ext>
                </a:extLst>
              </a:tr>
              <a:tr h="740710">
                <a:tc>
                  <a:txBody>
                    <a:bodyPr/>
                    <a:lstStyle/>
                    <a:p>
                      <a:pPr algn="ctr"/>
                      <a:r>
                        <a:rPr lang="en-US" sz="2800" b="1" dirty="0"/>
                        <a:t>5</a:t>
                      </a:r>
                      <a:endParaRPr lang="en-AU" sz="2800" b="1" dirty="0"/>
                    </a:p>
                  </a:txBody>
                  <a:tcPr/>
                </a:tc>
                <a:tc>
                  <a:txBody>
                    <a:bodyPr/>
                    <a:lstStyle/>
                    <a:p>
                      <a:pPr algn="ctr"/>
                      <a:r>
                        <a:rPr lang="en-US" sz="2800" b="1" dirty="0"/>
                        <a:t>5</a:t>
                      </a:r>
                      <a:endParaRPr lang="en-AU" sz="2800" b="1" dirty="0"/>
                    </a:p>
                  </a:txBody>
                  <a:tcPr/>
                </a:tc>
                <a:tc>
                  <a:txBody>
                    <a:bodyPr/>
                    <a:lstStyle/>
                    <a:p>
                      <a:pPr algn="ctr"/>
                      <a:r>
                        <a:rPr lang="en-US" sz="2800" b="1" dirty="0"/>
                        <a:t>32</a:t>
                      </a:r>
                      <a:endParaRPr lang="en-AU" sz="2800" b="1" dirty="0"/>
                    </a:p>
                  </a:txBody>
                  <a:tcPr/>
                </a:tc>
                <a:tc>
                  <a:txBody>
                    <a:bodyPr/>
                    <a:lstStyle/>
                    <a:p>
                      <a:pPr algn="ctr"/>
                      <a:r>
                        <a:rPr lang="en-US" sz="2800" b="1" dirty="0"/>
                        <a:t>2,6,10,14</a:t>
                      </a:r>
                      <a:endParaRPr lang="en-AU" sz="2800"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1125046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63" y="116632"/>
            <a:ext cx="9036496" cy="3672408"/>
          </a:xfrm>
        </p:spPr>
        <p:txBody>
          <a:bodyPr>
            <a:normAutofit/>
          </a:bodyPr>
          <a:lstStyle/>
          <a:p>
            <a:pPr marL="342900" lvl="0" indent="-342900">
              <a:buFont typeface="Arial" panose="020B0604020202020204" pitchFamily="34" charset="0"/>
              <a:buChar char="•"/>
            </a:pPr>
            <a:r>
              <a:rPr lang="en-AU" sz="2400" b="1" dirty="0"/>
              <a:t>When atoms form ions, they will tend to gain or lose electrons to obtain the electron configuration of their nearest noble gas (which are very stable). </a:t>
            </a:r>
          </a:p>
          <a:p>
            <a:pPr marL="342900" lvl="0" indent="-342900">
              <a:buFont typeface="Arial" panose="020B0604020202020204" pitchFamily="34" charset="0"/>
              <a:buChar char="•"/>
            </a:pPr>
            <a:r>
              <a:rPr lang="en-AU" sz="2400" b="1" dirty="0"/>
              <a:t>As noble gases have 8 valence electrons (except He), when atoms gain or lose electrons to attain a noble gas configuration they are trying to </a:t>
            </a:r>
            <a:r>
              <a:rPr lang="en-AU" sz="2400" b="1" dirty="0" err="1"/>
              <a:t>fulfill</a:t>
            </a:r>
            <a:r>
              <a:rPr lang="en-AU" sz="2400" b="1" dirty="0"/>
              <a:t> the octet rule.</a:t>
            </a:r>
          </a:p>
          <a:p>
            <a:pPr marL="342900" lvl="0" indent="-342900">
              <a:buFont typeface="Arial" panose="020B0604020202020204" pitchFamily="34" charset="0"/>
              <a:buChar char="•"/>
            </a:pPr>
            <a:r>
              <a:rPr lang="en-AU" sz="2400" b="1" dirty="0"/>
              <a:t>Lewis structures are diagrams showing the number of valence electrons (only) in an atom or ion.</a:t>
            </a:r>
          </a:p>
          <a:p>
            <a:pPr marL="342900" indent="-342900">
              <a:buFont typeface="Arial" panose="020B0604020202020204" pitchFamily="34" charset="0"/>
              <a:buChar char="•"/>
            </a:pPr>
            <a:endParaRPr lang="en-AU" sz="2400" b="1" dirty="0">
              <a:solidFill>
                <a:schemeClr val="tx1"/>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748" b="29201"/>
          <a:stretch/>
        </p:blipFill>
        <p:spPr bwMode="auto">
          <a:xfrm>
            <a:off x="1547664" y="3501008"/>
            <a:ext cx="6144237"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666820" y="4321587"/>
            <a:ext cx="1368152"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(AA </a:t>
            </a:r>
            <a:r>
              <a:rPr lang="en-AU" sz="1000" dirty="0" err="1">
                <a:latin typeface="Arial" panose="020B0604020202020204" pitchFamily="34" charset="0"/>
                <a:cs typeface="Arial" panose="020B0604020202020204" pitchFamily="34" charset="0"/>
              </a:rPr>
              <a:t>nd</a:t>
            </a:r>
            <a:r>
              <a:rPr lang="en-AU" sz="1000" dirty="0">
                <a:latin typeface="Arial" panose="020B0604020202020204" pitchFamily="34" charset="0"/>
                <a:cs typeface="Arial" panose="020B0604020202020204" pitchFamily="34" charset="0"/>
              </a:rPr>
              <a:t>)</a:t>
            </a:r>
          </a:p>
        </p:txBody>
      </p:sp>
      <p:pic>
        <p:nvPicPr>
          <p:cNvPr id="1029" name="Picture 5" descr="http://abetterchemtext.com/Bonding/images/ions.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87000"/>
                    </a14:imgEffect>
                    <a14:imgEffect>
                      <a14:brightnessContrast bright="-100000" contrast="97000"/>
                    </a14:imgEffect>
                  </a14:imgLayer>
                </a14:imgProps>
              </a:ext>
              <a:ext uri="{28A0092B-C50C-407E-A947-70E740481C1C}">
                <a14:useLocalDpi xmlns:a14="http://schemas.microsoft.com/office/drawing/2010/main" val="0"/>
              </a:ext>
            </a:extLst>
          </a:blip>
          <a:srcRect/>
          <a:stretch>
            <a:fillRect/>
          </a:stretch>
        </p:blipFill>
        <p:spPr bwMode="auto">
          <a:xfrm>
            <a:off x="2098976" y="4653136"/>
            <a:ext cx="3958871" cy="1944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057847" y="6351131"/>
            <a:ext cx="1368152" cy="246221"/>
          </a:xfrm>
          <a:prstGeom prst="rect">
            <a:avLst/>
          </a:prstGeom>
          <a:noFill/>
        </p:spPr>
        <p:txBody>
          <a:bodyPr wrap="square" rtlCol="0">
            <a:spAutoFit/>
          </a:bodyPr>
          <a:lstStyle/>
          <a:p>
            <a:r>
              <a:rPr lang="en-AU" sz="1000" dirty="0">
                <a:latin typeface="Arial" panose="020B0604020202020204" pitchFamily="34" charset="0"/>
                <a:cs typeface="Arial" panose="020B0604020202020204" pitchFamily="34" charset="0"/>
              </a:rPr>
              <a:t>(AA </a:t>
            </a:r>
            <a:r>
              <a:rPr lang="en-AU" sz="1000" dirty="0" err="1">
                <a:latin typeface="Arial" panose="020B0604020202020204" pitchFamily="34" charset="0"/>
                <a:cs typeface="Arial" panose="020B0604020202020204" pitchFamily="34" charset="0"/>
              </a:rPr>
              <a:t>nd</a:t>
            </a:r>
            <a:r>
              <a:rPr lang="en-AU" sz="1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64350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circle(in)">
                                      <p:cBhvr>
                                        <p:cTn id="22" dur="20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029"/>
                                        </p:tgtEl>
                                        <p:attrNameLst>
                                          <p:attrName>style.visibility</p:attrName>
                                        </p:attrNameLst>
                                      </p:cBhvr>
                                      <p:to>
                                        <p:strVal val="visible"/>
                                      </p:to>
                                    </p:set>
                                    <p:animEffect transition="in" filter="circle(in)">
                                      <p:cBhvr>
                                        <p:cTn id="32" dur="2000"/>
                                        <p:tgtEl>
                                          <p:spTgt spid="102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in)">
                                      <p:cBhvr>
                                        <p:cTn id="3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052736"/>
            <a:ext cx="9144000" cy="5805264"/>
          </a:xfrm>
        </p:spPr>
        <p:txBody>
          <a:bodyPr>
            <a:normAutofit/>
          </a:bodyPr>
          <a:lstStyle/>
          <a:p>
            <a:pPr marL="342900" lvl="0" indent="-342900">
              <a:buFont typeface="Arial" panose="020B0604020202020204" pitchFamily="34" charset="0"/>
              <a:buChar char="•"/>
            </a:pPr>
            <a:r>
              <a:rPr lang="en-AU" sz="2800" b="1" dirty="0"/>
              <a:t>610-322 BC – Anaximander of Miletus, Plato and Aristotle propose matter consists of four elements (fire, water, earth and air)</a:t>
            </a:r>
          </a:p>
          <a:p>
            <a:pPr marL="342900" lvl="0" indent="-342900">
              <a:buFont typeface="Arial" panose="020B0604020202020204" pitchFamily="34" charset="0"/>
              <a:buChar char="•"/>
            </a:pPr>
            <a:r>
              <a:rPr lang="en-AU" sz="2800" b="1" dirty="0"/>
              <a:t>460-370 BC – Democritus proposes matter consists of tiny indivisible particles called </a:t>
            </a:r>
            <a:r>
              <a:rPr lang="en-AU" sz="2800" b="1" dirty="0" err="1"/>
              <a:t>atomos</a:t>
            </a:r>
            <a:endParaRPr lang="en-AU" sz="2800" b="1" dirty="0"/>
          </a:p>
          <a:p>
            <a:pPr marL="342900" lvl="0" indent="-342900">
              <a:buFont typeface="Arial" panose="020B0604020202020204" pitchFamily="34" charset="0"/>
              <a:buChar char="•"/>
            </a:pPr>
            <a:r>
              <a:rPr lang="en-AU" sz="2800" b="1" dirty="0"/>
              <a:t>1789 – Lavoisier develops law of conservation of mass (mass of reactants is equal to mass of products in a chemical reaction)</a:t>
            </a:r>
          </a:p>
          <a:p>
            <a:pPr marL="342900" indent="-342900">
              <a:buFont typeface="Arial" panose="020B0604020202020204" pitchFamily="34" charset="0"/>
              <a:buChar char="•"/>
            </a:pPr>
            <a:r>
              <a:rPr lang="en-AU" sz="2800" b="1" dirty="0"/>
              <a:t>1794 – Proust proposes law of definite proportions (different samples of the same compound always contain the elements in the same proportion by mass)</a:t>
            </a:r>
          </a:p>
          <a:p>
            <a:pPr marL="342900" lvl="0" indent="-342900">
              <a:buFont typeface="Arial" panose="020B0604020202020204" pitchFamily="34" charset="0"/>
              <a:buChar char="•"/>
            </a:pPr>
            <a:endParaRPr lang="en-AU" sz="2800" b="1" dirty="0"/>
          </a:p>
          <a:p>
            <a:endParaRPr lang="en-AU" dirty="0"/>
          </a:p>
        </p:txBody>
      </p:sp>
      <p:sp>
        <p:nvSpPr>
          <p:cNvPr id="3" name="Title 2"/>
          <p:cNvSpPr>
            <a:spLocks noGrp="1"/>
          </p:cNvSpPr>
          <p:nvPr>
            <p:ph type="ctrTitle"/>
          </p:nvPr>
        </p:nvSpPr>
        <p:spPr>
          <a:xfrm>
            <a:off x="30266" y="-99392"/>
            <a:ext cx="8784975" cy="1152128"/>
          </a:xfrm>
        </p:spPr>
        <p:txBody>
          <a:bodyPr/>
          <a:lstStyle/>
          <a:p>
            <a:pPr marL="182880" indent="0" algn="ctr">
              <a:buNone/>
            </a:pPr>
            <a:r>
              <a:rPr lang="en-AU" dirty="0"/>
              <a:t>Atomic Model Timeline</a:t>
            </a:r>
          </a:p>
        </p:txBody>
      </p:sp>
    </p:spTree>
    <p:extLst>
      <p:ext uri="{BB962C8B-B14F-4D97-AF65-F5344CB8AC3E}">
        <p14:creationId xmlns:p14="http://schemas.microsoft.com/office/powerpoint/2010/main" val="191708981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1757</TotalTime>
  <Words>3592</Words>
  <Application>Microsoft Office PowerPoint</Application>
  <PresentationFormat>On-screen Show (4:3)</PresentationFormat>
  <Paragraphs>329</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Georgia</vt:lpstr>
      <vt:lpstr>Trebuchet MS</vt:lpstr>
      <vt:lpstr>Slipstream</vt:lpstr>
      <vt:lpstr>Properties and Structures of Atoms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Atomic Model Timeline</vt:lpstr>
      <vt:lpstr>PowerPoint Presentation</vt:lpstr>
      <vt:lpstr>PowerPoint Presentation</vt:lpstr>
      <vt:lpstr>PowerPoint Presentation</vt:lpstr>
      <vt:lpstr>Bohr’s Model of the Atom</vt:lpstr>
      <vt:lpstr>PowerPoint Presentation</vt:lpstr>
      <vt:lpstr>PowerPoint Presentation</vt:lpstr>
      <vt:lpstr>PowerPoint Presentation</vt:lpstr>
      <vt:lpstr>PowerPoint Presentation</vt:lpstr>
      <vt:lpstr>PowerPoint Presentation</vt:lpstr>
      <vt:lpstr>PowerPoint Presentation</vt:lpstr>
      <vt:lpstr>AAS</vt:lpstr>
      <vt:lpstr>PowerPoint Presentation</vt:lpstr>
      <vt:lpstr>PowerPoint Presentation</vt:lpstr>
      <vt:lpstr>PowerPoint Presentation</vt:lpstr>
      <vt:lpstr>Periodic Table 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Isotopes</vt:lpstr>
      <vt:lpstr>PowerPoint Presentation</vt:lpstr>
      <vt:lpstr>PowerPoint Presentation</vt:lpstr>
      <vt:lpstr>PowerPoint Presentation</vt:lpstr>
      <vt:lpstr>Mass Spectrometry</vt:lpstr>
      <vt:lpstr>PowerPoint Presentation</vt:lpstr>
      <vt:lpstr>PowerPoint Presentation</vt:lpstr>
      <vt:lpstr>Percentage Composition and Empirical Formula</vt:lpstr>
      <vt:lpstr>PowerPoint Presentation</vt:lpstr>
      <vt:lpstr>PowerPoint Presentation</vt:lpstr>
      <vt:lpstr>PowerPoint Presentation</vt:lpstr>
      <vt:lpstr>PowerPoint Presentation</vt:lpstr>
      <vt:lpstr>PowerPoint Presentation</vt:lpstr>
      <vt:lpstr>PowerPoint Presentation</vt:lpstr>
    </vt:vector>
  </TitlesOfParts>
  <Company>Kennedy Baptist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Properties and Structures of Atoms</dc:title>
  <dc:creator>Rick Cricelli</dc:creator>
  <cp:lastModifiedBy>Anita English</cp:lastModifiedBy>
  <cp:revision>123</cp:revision>
  <cp:lastPrinted>2018-02-09T03:55:59Z</cp:lastPrinted>
  <dcterms:created xsi:type="dcterms:W3CDTF">2015-01-29T07:22:16Z</dcterms:created>
  <dcterms:modified xsi:type="dcterms:W3CDTF">2020-02-24T02:16:58Z</dcterms:modified>
</cp:coreProperties>
</file>