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79CD30-04DE-488B-88FF-0E642450F3D7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89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40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5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17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90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44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74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56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9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79CD30-04DE-488B-88FF-0E642450F3D7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5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Rate of Reaction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Lucarelli</a:t>
            </a:r>
            <a:r>
              <a:rPr lang="en-AU" dirty="0" smtClean="0"/>
              <a:t> Chapter 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39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Catalyst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63271"/>
            <a:ext cx="9720073" cy="4023360"/>
          </a:xfrm>
        </p:spPr>
        <p:txBody>
          <a:bodyPr>
            <a:noAutofit/>
          </a:bodyPr>
          <a:lstStyle/>
          <a:p>
            <a:r>
              <a:rPr lang="en-AU" sz="2800" dirty="0" smtClean="0"/>
              <a:t>Certain chemicals substances, known as catalysts, speed up chemical reactions while they remain chemically unchanged at the end of the reaction.</a:t>
            </a:r>
          </a:p>
          <a:p>
            <a:r>
              <a:rPr lang="en-AU" sz="2800" dirty="0" smtClean="0"/>
              <a:t>There is no net consumption of the catalyst.</a:t>
            </a:r>
          </a:p>
          <a:p>
            <a:r>
              <a:rPr lang="en-AU" sz="2800" dirty="0" smtClean="0"/>
              <a:t>Catalyst increase the rate of reaction by providing an alternate reaction pathway, which requires a lower activation energy.</a:t>
            </a:r>
          </a:p>
          <a:p>
            <a:r>
              <a:rPr lang="en-AU" sz="2800" dirty="0" smtClean="0"/>
              <a:t>When a catalyst is present, a greater percentage of collisions will have an energy equal to or greater than the activation energy.</a:t>
            </a:r>
          </a:p>
          <a:p>
            <a:r>
              <a:rPr lang="en-AU" sz="2800" dirty="0" smtClean="0"/>
              <a:t>As a result, more successful collisions, greater rate of reaction.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020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catalyst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See </a:t>
            </a:r>
            <a:r>
              <a:rPr lang="en-AU" dirty="0" err="1"/>
              <a:t>Lucarelli</a:t>
            </a:r>
            <a:r>
              <a:rPr lang="en-AU" dirty="0"/>
              <a:t> Chapter 14 for diagram </a:t>
            </a:r>
            <a:r>
              <a:rPr lang="en-AU" dirty="0" smtClean="0"/>
              <a:t>of catalyst effect on energy profile diagram and Maxwell </a:t>
            </a:r>
            <a:r>
              <a:rPr lang="en-AU" dirty="0" err="1" smtClean="0"/>
              <a:t>Boltzman</a:t>
            </a:r>
            <a:r>
              <a:rPr lang="en-AU" dirty="0" smtClean="0"/>
              <a:t> distribution.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6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Surface area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08562"/>
            <a:ext cx="9720073" cy="402336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Increasing surface area exposes a greater amount of reacting particles to the possibility of a collision. </a:t>
            </a:r>
          </a:p>
          <a:p>
            <a:r>
              <a:rPr lang="en-AU" sz="2400" dirty="0" smtClean="0"/>
              <a:t>This results in an increased rate of collisions between reacting particles and a greater rate of reaction.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578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Reaction Rate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The rate of reaction can be described by the rate of formation of products or the rate of consumption of reactants.</a:t>
                </a:r>
              </a:p>
              <a:p>
                <a:endParaRPr lang="en-AU" dirty="0"/>
              </a:p>
              <a:p>
                <a:r>
                  <a:rPr lang="en-AU" dirty="0" smtClean="0"/>
                  <a:t>Rate of reaction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𝑎𝑚𝑜𝑢𝑛𝑡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𝑠𝑢𝑏𝑠𝑡𝑎𝑛𝑐𝑒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𝑢𝑠𝑒𝑑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𝑝𝑟𝑜𝑑𝑢𝑐𝑒𝑑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𝑡𝑎𝑘𝑒𝑛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dirty="0" smtClean="0"/>
              </a:p>
              <a:p>
                <a:endParaRPr lang="en-AU" dirty="0"/>
              </a:p>
              <a:p>
                <a:r>
                  <a:rPr lang="en-AU" b="1" dirty="0" smtClean="0"/>
                  <a:t>We can also measure the rate as the inverse of time taken for a reaction to occur:</a:t>
                </a:r>
              </a:p>
              <a:p>
                <a:r>
                  <a:rPr lang="en-AU" b="1" dirty="0" smtClean="0"/>
                  <a:t>1/ time (s) = s</a:t>
                </a:r>
                <a:r>
                  <a:rPr lang="en-AU" b="1" baseline="30000" dirty="0" smtClean="0"/>
                  <a:t>-1</a:t>
                </a:r>
                <a:endParaRPr lang="en-AU" b="1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9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Reaction Rate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The rate of reaction can be described by the rate of formation of products or the rate of consumption of reactants.</a:t>
                </a:r>
              </a:p>
              <a:p>
                <a:endParaRPr lang="en-AU" dirty="0"/>
              </a:p>
              <a:p>
                <a:r>
                  <a:rPr lang="en-AU" dirty="0" smtClean="0"/>
                  <a:t>Rate of reaction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𝑎𝑚𝑜𝑢𝑛𝑡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𝑠𝑢𝑏𝑠𝑡𝑎𝑛𝑐𝑒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𝑢𝑠𝑒𝑑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𝑝𝑟𝑜𝑑𝑢𝑐𝑒𝑑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𝑡𝑎𝑘𝑒𝑛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dirty="0" smtClean="0"/>
              </a:p>
              <a:p>
                <a:endParaRPr lang="en-AU" dirty="0"/>
              </a:p>
              <a:p>
                <a:r>
                  <a:rPr lang="en-AU" dirty="0" smtClean="0"/>
                  <a:t>Therefore units for reaction rate is usually measured in a change in concentration over time, </a:t>
                </a:r>
                <a:r>
                  <a:rPr lang="en-AU" b="1" dirty="0" err="1" smtClean="0"/>
                  <a:t>mol</a:t>
                </a:r>
                <a:r>
                  <a:rPr lang="en-AU" b="1" dirty="0" smtClean="0"/>
                  <a:t> L</a:t>
                </a:r>
                <a:r>
                  <a:rPr lang="en-AU" b="1" baseline="30000" dirty="0" smtClean="0"/>
                  <a:t>-1</a:t>
                </a:r>
                <a:r>
                  <a:rPr lang="en-AU" b="1" dirty="0" smtClean="0"/>
                  <a:t> s</a:t>
                </a:r>
                <a:r>
                  <a:rPr lang="en-AU" b="1" baseline="30000" dirty="0" smtClean="0"/>
                  <a:t>-1</a:t>
                </a:r>
                <a:r>
                  <a:rPr lang="en-AU" dirty="0" smtClean="0"/>
                  <a:t>.</a:t>
                </a:r>
              </a:p>
              <a:p>
                <a:endParaRPr lang="en-AU" baseline="30000" dirty="0"/>
              </a:p>
              <a:p>
                <a:r>
                  <a:rPr lang="en-AU" dirty="0" smtClean="0"/>
                  <a:t>Also: </a:t>
                </a:r>
                <a:r>
                  <a:rPr lang="en-AU" dirty="0" err="1" smtClean="0"/>
                  <a:t>mol</a:t>
                </a:r>
                <a:r>
                  <a:rPr lang="en-AU" dirty="0" smtClean="0"/>
                  <a:t> s</a:t>
                </a:r>
                <a:r>
                  <a:rPr lang="en-AU" baseline="30000" dirty="0" smtClean="0"/>
                  <a:t>-1</a:t>
                </a:r>
                <a:r>
                  <a:rPr lang="en-AU" dirty="0" smtClean="0"/>
                  <a:t>, g s</a:t>
                </a:r>
                <a:r>
                  <a:rPr lang="en-AU" baseline="30000" dirty="0" smtClean="0"/>
                  <a:t>-1</a:t>
                </a:r>
                <a:r>
                  <a:rPr lang="en-AU" dirty="0" smtClean="0"/>
                  <a:t>, mL s</a:t>
                </a:r>
                <a:r>
                  <a:rPr lang="en-AU" baseline="30000" dirty="0" smtClean="0"/>
                  <a:t>-1</a:t>
                </a:r>
                <a:r>
                  <a:rPr lang="en-AU" dirty="0" smtClean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1818" b="-19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4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Collision theory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828" y="2045208"/>
            <a:ext cx="9720073" cy="4023360"/>
          </a:xfrm>
        </p:spPr>
        <p:txBody>
          <a:bodyPr/>
          <a:lstStyle/>
          <a:p>
            <a:r>
              <a:rPr lang="en-AU" dirty="0" smtClean="0"/>
              <a:t>For a reaction to occur, all of the following conditions must be met: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Individual particles of the reacting substances must collide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The collision energy must be equal to or greater than a certain minimum amount known as the activation energy, </a:t>
            </a:r>
            <a:r>
              <a:rPr lang="en-AU" dirty="0" err="1" smtClean="0"/>
              <a:t>E</a:t>
            </a:r>
            <a:r>
              <a:rPr lang="en-AU" baseline="-25000" dirty="0" err="1" smtClean="0"/>
              <a:t>a</a:t>
            </a:r>
            <a:endParaRPr lang="en-AU" dirty="0" smtClean="0"/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The reacting particles must collide with a suitable orientation.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Transition state: original bonds are breaking and new bonds are </a:t>
            </a:r>
          </a:p>
          <a:p>
            <a:pPr marL="0" indent="0">
              <a:buNone/>
            </a:pPr>
            <a:r>
              <a:rPr lang="en-AU" dirty="0" smtClean="0"/>
              <a:t>forming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6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Potential Energy Profile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See </a:t>
            </a:r>
            <a:r>
              <a:rPr lang="en-AU" dirty="0" err="1" smtClean="0"/>
              <a:t>Lucarelli</a:t>
            </a:r>
            <a:r>
              <a:rPr lang="en-AU" dirty="0" smtClean="0"/>
              <a:t> Chapter 14 for diagram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28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Factors affecting the rate of reaction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4000" dirty="0" smtClean="0"/>
              <a:t>Concentration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4000" dirty="0" smtClean="0"/>
              <a:t>Pressure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4000" dirty="0" smtClean="0"/>
              <a:t>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4000" dirty="0" smtClean="0"/>
              <a:t>Catalyst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4000" dirty="0" smtClean="0"/>
              <a:t>Surface area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5440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Concentration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54200"/>
            <a:ext cx="9720073" cy="402336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Increase in concentration of reactants results in an increase in reaction rate.</a:t>
            </a:r>
          </a:p>
          <a:p>
            <a:endParaRPr lang="en-AU" sz="2400" dirty="0"/>
          </a:p>
          <a:p>
            <a:r>
              <a:rPr lang="en-AU" sz="2400" b="1" dirty="0" smtClean="0"/>
              <a:t>CT</a:t>
            </a:r>
            <a:r>
              <a:rPr lang="en-AU" sz="2400" dirty="0" smtClean="0"/>
              <a:t>: Higher concentration of reacting particles results in more frequent collisions and more frequent successful collisions.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964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Pressure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92300"/>
            <a:ext cx="9720073" cy="4023360"/>
          </a:xfrm>
        </p:spPr>
        <p:txBody>
          <a:bodyPr/>
          <a:lstStyle/>
          <a:p>
            <a:r>
              <a:rPr lang="en-AU" dirty="0" smtClean="0"/>
              <a:t>Raising the pressure, by reducing volume or adding more gas to a container, creates a greater concentration of reacting gas molecules. Greater rate of reaction.</a:t>
            </a:r>
          </a:p>
          <a:p>
            <a:endParaRPr lang="en-AU" dirty="0"/>
          </a:p>
          <a:p>
            <a:r>
              <a:rPr lang="en-AU" b="1" dirty="0" smtClean="0"/>
              <a:t>CT</a:t>
            </a:r>
            <a:r>
              <a:rPr lang="en-AU" dirty="0" smtClean="0"/>
              <a:t>: as per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462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Temperature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3400"/>
            <a:ext cx="9720073" cy="4023360"/>
          </a:xfrm>
        </p:spPr>
        <p:txBody>
          <a:bodyPr/>
          <a:lstStyle/>
          <a:p>
            <a:r>
              <a:rPr lang="en-AU" dirty="0" smtClean="0"/>
              <a:t>Raising temperature of reagents increases reaction rate.</a:t>
            </a:r>
          </a:p>
          <a:p>
            <a:endParaRPr lang="en-AU" dirty="0"/>
          </a:p>
          <a:p>
            <a:r>
              <a:rPr lang="en-AU" b="1" dirty="0" smtClean="0"/>
              <a:t>CT</a:t>
            </a:r>
            <a:r>
              <a:rPr lang="en-AU" dirty="0" smtClean="0"/>
              <a:t>: At higher temperature, particles on average have a greater kinetic energy. This means that a higher percentage of collisions have energy equal to or greater than the activation energy. A greater percentage of collisions are successful.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11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Temperature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84832"/>
            <a:ext cx="5224272" cy="4023360"/>
          </a:xfrm>
        </p:spPr>
        <p:txBody>
          <a:bodyPr/>
          <a:lstStyle/>
          <a:p>
            <a:r>
              <a:rPr lang="en-AU" dirty="0" smtClean="0"/>
              <a:t>Temperature is a measure of average kinetic energy of the particles of a substance.</a:t>
            </a:r>
          </a:p>
          <a:p>
            <a:endParaRPr lang="en-AU" dirty="0" smtClean="0"/>
          </a:p>
          <a:p>
            <a:r>
              <a:rPr lang="en-AU" dirty="0" smtClean="0"/>
              <a:t>As temperature rises so does the average kinetic energy of its particles.</a:t>
            </a:r>
          </a:p>
          <a:p>
            <a:endParaRPr lang="en-AU" dirty="0" smtClean="0"/>
          </a:p>
          <a:p>
            <a:r>
              <a:rPr lang="en-AU" dirty="0" smtClean="0"/>
              <a:t>At higher temperature the higher average collision energy of the reacting particles in a reaction mixture increases.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144512" y="2170176"/>
            <a:ext cx="3718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See </a:t>
            </a:r>
            <a:r>
              <a:rPr lang="en-AU" dirty="0" err="1"/>
              <a:t>Lucarelli</a:t>
            </a:r>
            <a:r>
              <a:rPr lang="en-AU" dirty="0"/>
              <a:t> Chapter 14 for diagram </a:t>
            </a:r>
          </a:p>
          <a:p>
            <a:r>
              <a:rPr lang="en-AU" dirty="0"/>
              <a:t>o</a:t>
            </a:r>
            <a:r>
              <a:rPr lang="en-AU" dirty="0" smtClean="0"/>
              <a:t>f Maxwell </a:t>
            </a:r>
            <a:r>
              <a:rPr lang="en-AU" dirty="0" err="1" smtClean="0"/>
              <a:t>Botzmann</a:t>
            </a:r>
            <a:r>
              <a:rPr lang="en-AU" dirty="0" smtClean="0"/>
              <a:t> distribution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52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157</TotalTime>
  <Words>576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Cambria Math</vt:lpstr>
      <vt:lpstr>Tw Cen MT</vt:lpstr>
      <vt:lpstr>Tw Cen MT Condensed</vt:lpstr>
      <vt:lpstr>Wingdings 3</vt:lpstr>
      <vt:lpstr>Integral</vt:lpstr>
      <vt:lpstr>Rate of Reaction</vt:lpstr>
      <vt:lpstr>Reaction Rate</vt:lpstr>
      <vt:lpstr>Collision theory</vt:lpstr>
      <vt:lpstr>Potential Energy Profile</vt:lpstr>
      <vt:lpstr>Factors affecting the rate of reaction</vt:lpstr>
      <vt:lpstr>Concentration</vt:lpstr>
      <vt:lpstr>Pressure</vt:lpstr>
      <vt:lpstr>Temperature</vt:lpstr>
      <vt:lpstr>Temperature</vt:lpstr>
      <vt:lpstr>Catalyst</vt:lpstr>
      <vt:lpstr>catalyst</vt:lpstr>
      <vt:lpstr>Surface area</vt:lpstr>
      <vt:lpstr>Reaction Rate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 Brodie [Perth Modern School]</dc:creator>
  <cp:lastModifiedBy>REID Brodie [Perth Modern School]</cp:lastModifiedBy>
  <cp:revision>25</cp:revision>
  <dcterms:created xsi:type="dcterms:W3CDTF">2018-07-30T03:35:45Z</dcterms:created>
  <dcterms:modified xsi:type="dcterms:W3CDTF">2020-09-01T06:43:56Z</dcterms:modified>
</cp:coreProperties>
</file>