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1"/>
  </p:notesMasterIdLst>
  <p:sldIdLst>
    <p:sldId id="256" r:id="rId2"/>
    <p:sldId id="273" r:id="rId3"/>
    <p:sldId id="257" r:id="rId4"/>
    <p:sldId id="258" r:id="rId5"/>
    <p:sldId id="259" r:id="rId6"/>
    <p:sldId id="260" r:id="rId7"/>
    <p:sldId id="261" r:id="rId8"/>
    <p:sldId id="262" r:id="rId9"/>
    <p:sldId id="263" r:id="rId10"/>
    <p:sldId id="264" r:id="rId11"/>
    <p:sldId id="265" r:id="rId12"/>
    <p:sldId id="266" r:id="rId13"/>
    <p:sldId id="274" r:id="rId14"/>
    <p:sldId id="268" r:id="rId15"/>
    <p:sldId id="267" r:id="rId16"/>
    <p:sldId id="269" r:id="rId17"/>
    <p:sldId id="271" r:id="rId18"/>
    <p:sldId id="272" r:id="rId19"/>
    <p:sldId id="2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2" d="100"/>
          <a:sy n="112" d="100"/>
        </p:scale>
        <p:origin x="513" y="3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11A842-D391-4478-96D9-421DA57D27B5}" type="datetimeFigureOut">
              <a:rPr lang="en-AU" smtClean="0"/>
              <a:t>17/06/2020</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00183E-0480-41D8-B1F1-C3D56EDEC26D}" type="slidenum">
              <a:rPr lang="en-AU" smtClean="0"/>
              <a:t>‹#›</a:t>
            </a:fld>
            <a:endParaRPr lang="en-AU"/>
          </a:p>
        </p:txBody>
      </p:sp>
    </p:spTree>
    <p:extLst>
      <p:ext uri="{BB962C8B-B14F-4D97-AF65-F5344CB8AC3E}">
        <p14:creationId xmlns:p14="http://schemas.microsoft.com/office/powerpoint/2010/main" val="2418101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F00183E-0480-41D8-B1F1-C3D56EDEC26D}" type="slidenum">
              <a:rPr lang="en-AU" smtClean="0"/>
              <a:t>9</a:t>
            </a:fld>
            <a:endParaRPr lang="en-AU"/>
          </a:p>
        </p:txBody>
      </p:sp>
    </p:spTree>
    <p:extLst>
      <p:ext uri="{BB962C8B-B14F-4D97-AF65-F5344CB8AC3E}">
        <p14:creationId xmlns:p14="http://schemas.microsoft.com/office/powerpoint/2010/main" val="4072232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F00183E-0480-41D8-B1F1-C3D56EDEC26D}" type="slidenum">
              <a:rPr lang="en-AU" smtClean="0"/>
              <a:t>10</a:t>
            </a:fld>
            <a:endParaRPr lang="en-AU"/>
          </a:p>
        </p:txBody>
      </p:sp>
    </p:spTree>
    <p:extLst>
      <p:ext uri="{BB962C8B-B14F-4D97-AF65-F5344CB8AC3E}">
        <p14:creationId xmlns:p14="http://schemas.microsoft.com/office/powerpoint/2010/main" val="4072232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F00183E-0480-41D8-B1F1-C3D56EDEC26D}" type="slidenum">
              <a:rPr lang="en-AU" smtClean="0"/>
              <a:t>11</a:t>
            </a:fld>
            <a:endParaRPr lang="en-AU"/>
          </a:p>
        </p:txBody>
      </p:sp>
    </p:spTree>
    <p:extLst>
      <p:ext uri="{BB962C8B-B14F-4D97-AF65-F5344CB8AC3E}">
        <p14:creationId xmlns:p14="http://schemas.microsoft.com/office/powerpoint/2010/main" val="4072232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F00183E-0480-41D8-B1F1-C3D56EDEC26D}" type="slidenum">
              <a:rPr lang="en-AU" smtClean="0"/>
              <a:t>12</a:t>
            </a:fld>
            <a:endParaRPr lang="en-AU"/>
          </a:p>
        </p:txBody>
      </p:sp>
    </p:spTree>
    <p:extLst>
      <p:ext uri="{BB962C8B-B14F-4D97-AF65-F5344CB8AC3E}">
        <p14:creationId xmlns:p14="http://schemas.microsoft.com/office/powerpoint/2010/main" val="4072232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F00183E-0480-41D8-B1F1-C3D56EDEC26D}" type="slidenum">
              <a:rPr lang="en-AU" smtClean="0"/>
              <a:t>15</a:t>
            </a:fld>
            <a:endParaRPr lang="en-AU"/>
          </a:p>
        </p:txBody>
      </p:sp>
    </p:spTree>
    <p:extLst>
      <p:ext uri="{BB962C8B-B14F-4D97-AF65-F5344CB8AC3E}">
        <p14:creationId xmlns:p14="http://schemas.microsoft.com/office/powerpoint/2010/main" val="4072232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F00183E-0480-41D8-B1F1-C3D56EDEC26D}" type="slidenum">
              <a:rPr lang="en-AU" smtClean="0"/>
              <a:t>16</a:t>
            </a:fld>
            <a:endParaRPr lang="en-AU"/>
          </a:p>
        </p:txBody>
      </p:sp>
    </p:spTree>
    <p:extLst>
      <p:ext uri="{BB962C8B-B14F-4D97-AF65-F5344CB8AC3E}">
        <p14:creationId xmlns:p14="http://schemas.microsoft.com/office/powerpoint/2010/main" val="4072232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F00183E-0480-41D8-B1F1-C3D56EDEC26D}" type="slidenum">
              <a:rPr lang="en-AU" smtClean="0"/>
              <a:t>17</a:t>
            </a:fld>
            <a:endParaRPr lang="en-AU"/>
          </a:p>
        </p:txBody>
      </p:sp>
    </p:spTree>
    <p:extLst>
      <p:ext uri="{BB962C8B-B14F-4D97-AF65-F5344CB8AC3E}">
        <p14:creationId xmlns:p14="http://schemas.microsoft.com/office/powerpoint/2010/main" val="4072232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F00183E-0480-41D8-B1F1-C3D56EDEC26D}" type="slidenum">
              <a:rPr lang="en-AU" smtClean="0"/>
              <a:t>18</a:t>
            </a:fld>
            <a:endParaRPr lang="en-AU"/>
          </a:p>
        </p:txBody>
      </p:sp>
    </p:spTree>
    <p:extLst>
      <p:ext uri="{BB962C8B-B14F-4D97-AF65-F5344CB8AC3E}">
        <p14:creationId xmlns:p14="http://schemas.microsoft.com/office/powerpoint/2010/main" val="4072232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89A1C91-0065-456E-A4AB-68CD2D14ADE4}" type="datetimeFigureOut">
              <a:rPr lang="en-AU" smtClean="0"/>
              <a:t>17/06/2020</a:t>
            </a:fld>
            <a:endParaRPr lang="en-AU"/>
          </a:p>
        </p:txBody>
      </p:sp>
      <p:sp>
        <p:nvSpPr>
          <p:cNvPr id="8" name="Slide Number Placeholder 7"/>
          <p:cNvSpPr>
            <a:spLocks noGrp="1"/>
          </p:cNvSpPr>
          <p:nvPr>
            <p:ph type="sldNum" sz="quarter" idx="11"/>
          </p:nvPr>
        </p:nvSpPr>
        <p:spPr/>
        <p:txBody>
          <a:bodyPr/>
          <a:lstStyle/>
          <a:p>
            <a:fld id="{6C210649-EAC8-49F4-84E1-66756052515B}" type="slidenum">
              <a:rPr lang="en-AU" smtClean="0"/>
              <a:t>‹#›</a:t>
            </a:fld>
            <a:endParaRPr lang="en-AU"/>
          </a:p>
        </p:txBody>
      </p:sp>
      <p:sp>
        <p:nvSpPr>
          <p:cNvPr id="9" name="Footer Placeholder 8"/>
          <p:cNvSpPr>
            <a:spLocks noGrp="1"/>
          </p:cNvSpPr>
          <p:nvPr>
            <p:ph type="ftr" sz="quarter" idx="12"/>
          </p:nvPr>
        </p:nvSpPr>
        <p:spPr/>
        <p:txBody>
          <a:bodyPr/>
          <a:lstStyle/>
          <a:p>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9A1C91-0065-456E-A4AB-68CD2D14ADE4}" type="datetimeFigureOut">
              <a:rPr lang="en-AU" smtClean="0"/>
              <a:t>17/06/2020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C210649-EAC8-49F4-84E1-66756052515B}"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9A1C91-0065-456E-A4AB-68CD2D14ADE4}" type="datetimeFigureOut">
              <a:rPr lang="en-AU" smtClean="0"/>
              <a:t>17/06/2020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C210649-EAC8-49F4-84E1-66756052515B}" type="slidenum">
              <a:rPr lang="en-AU" smtClean="0"/>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9A1C91-0065-456E-A4AB-68CD2D14ADE4}" type="datetimeFigureOut">
              <a:rPr lang="en-AU" smtClean="0"/>
              <a:t>17/06/2020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C210649-EAC8-49F4-84E1-66756052515B}" type="slidenum">
              <a:rPr lang="en-AU" smtClean="0"/>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9A1C91-0065-456E-A4AB-68CD2D14ADE4}" type="datetimeFigureOut">
              <a:rPr lang="en-AU" smtClean="0"/>
              <a:t>17/06/2020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C210649-EAC8-49F4-84E1-66756052515B}" type="slidenum">
              <a:rPr lang="en-AU" smtClean="0"/>
              <a:t>‹#›</a:t>
            </a:fld>
            <a:endParaRPr lang="en-AU"/>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9A1C91-0065-456E-A4AB-68CD2D14ADE4}" type="datetimeFigureOut">
              <a:rPr lang="en-AU" smtClean="0"/>
              <a:t>17/06/2020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C210649-EAC8-49F4-84E1-66756052515B}" type="slidenum">
              <a:rPr lang="en-AU" smtClean="0"/>
              <a:t>‹#›</a:t>
            </a:fld>
            <a:endParaRPr lang="en-AU"/>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89A1C91-0065-456E-A4AB-68CD2D14ADE4}" type="datetimeFigureOut">
              <a:rPr lang="en-AU" smtClean="0"/>
              <a:t>17/06/2020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C210649-EAC8-49F4-84E1-66756052515B}" type="slidenum">
              <a:rPr lang="en-AU" smtClean="0"/>
              <a:t>‹#›</a:t>
            </a:fld>
            <a:endParaRPr lang="en-AU"/>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9A1C91-0065-456E-A4AB-68CD2D14ADE4}" type="datetimeFigureOut">
              <a:rPr lang="en-AU" smtClean="0"/>
              <a:t>17/06/2020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C210649-EAC8-49F4-84E1-66756052515B}" type="slidenum">
              <a:rPr lang="en-AU" smtClean="0"/>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9A1C91-0065-456E-A4AB-68CD2D14ADE4}" type="datetimeFigureOut">
              <a:rPr lang="en-AU" smtClean="0"/>
              <a:t>17/06/2020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C210649-EAC8-49F4-84E1-66756052515B}"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9A1C91-0065-456E-A4AB-68CD2D14ADE4}" type="datetimeFigureOut">
              <a:rPr lang="en-AU" smtClean="0"/>
              <a:t>17/06/2020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C210649-EAC8-49F4-84E1-66756052515B}" type="slidenum">
              <a:rPr lang="en-AU" smtClean="0"/>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9A1C91-0065-456E-A4AB-68CD2D14ADE4}" type="datetimeFigureOut">
              <a:rPr lang="en-AU" smtClean="0"/>
              <a:t>17/06/2020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C210649-EAC8-49F4-84E1-66756052515B}" type="slidenum">
              <a:rPr lang="en-AU" smtClean="0"/>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89A1C91-0065-456E-A4AB-68CD2D14ADE4}" type="datetimeFigureOut">
              <a:rPr lang="en-AU" smtClean="0"/>
              <a:t>17/06/2020</a:t>
            </a:fld>
            <a:endParaRPr lang="en-AU"/>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AU"/>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6C210649-EAC8-49F4-84E1-66756052515B}" type="slidenum">
              <a:rPr lang="en-AU" smtClean="0"/>
              <a:t>‹#›</a:t>
            </a:fld>
            <a:endParaRPr lang="en-AU"/>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260648"/>
            <a:ext cx="8458200" cy="1080120"/>
          </a:xfrm>
        </p:spPr>
        <p:txBody>
          <a:bodyPr>
            <a:noAutofit/>
          </a:bodyPr>
          <a:lstStyle/>
          <a:p>
            <a:r>
              <a:rPr lang="en-AU" sz="5400" b="1" dirty="0">
                <a:solidFill>
                  <a:srgbClr val="002060"/>
                </a:solidFill>
              </a:rPr>
              <a:t>Reaction Rates</a:t>
            </a:r>
          </a:p>
        </p:txBody>
      </p:sp>
      <p:sp>
        <p:nvSpPr>
          <p:cNvPr id="3" name="Subtitle 2"/>
          <p:cNvSpPr>
            <a:spLocks noGrp="1"/>
          </p:cNvSpPr>
          <p:nvPr>
            <p:ph type="subTitle" idx="1"/>
          </p:nvPr>
        </p:nvSpPr>
        <p:spPr>
          <a:xfrm>
            <a:off x="251520" y="1412776"/>
            <a:ext cx="8458200" cy="5040560"/>
          </a:xfrm>
        </p:spPr>
        <p:txBody>
          <a:bodyPr>
            <a:normAutofit/>
          </a:bodyPr>
          <a:lstStyle/>
          <a:p>
            <a:pPr algn="l"/>
            <a:r>
              <a:rPr lang="en-AU" sz="2800" b="1" dirty="0">
                <a:solidFill>
                  <a:srgbClr val="002060"/>
                </a:solidFill>
              </a:rPr>
              <a:t>Reaction rate can be measured in two ways. </a:t>
            </a:r>
          </a:p>
          <a:p>
            <a:pPr algn="l"/>
            <a:r>
              <a:rPr lang="en-AU" sz="2800" b="1" dirty="0">
                <a:solidFill>
                  <a:srgbClr val="002060"/>
                </a:solidFill>
              </a:rPr>
              <a:t>By measuring the:</a:t>
            </a:r>
          </a:p>
          <a:p>
            <a:pPr marL="457200" lvl="0" indent="-457200" algn="l">
              <a:buClr>
                <a:srgbClr val="FF6600"/>
              </a:buClr>
              <a:buSzPct val="120000"/>
              <a:buFont typeface="Arial" panose="020B0604020202020204" pitchFamily="34" charset="0"/>
              <a:buChar char="•"/>
            </a:pPr>
            <a:r>
              <a:rPr lang="en-AU" sz="2800" b="1" dirty="0">
                <a:solidFill>
                  <a:srgbClr val="002060"/>
                </a:solidFill>
              </a:rPr>
              <a:t>rate of disappearance of reactants</a:t>
            </a:r>
          </a:p>
          <a:p>
            <a:pPr marL="457200" lvl="0" indent="-457200" algn="l">
              <a:buClr>
                <a:srgbClr val="FF6600"/>
              </a:buClr>
              <a:buSzPct val="120000"/>
              <a:buFont typeface="Arial" panose="020B0604020202020204" pitchFamily="34" charset="0"/>
              <a:buChar char="•"/>
            </a:pPr>
            <a:r>
              <a:rPr lang="en-AU" sz="2800" b="1" dirty="0">
                <a:solidFill>
                  <a:srgbClr val="002060"/>
                </a:solidFill>
              </a:rPr>
              <a:t>rate of appearance of products</a:t>
            </a:r>
          </a:p>
          <a:p>
            <a:pPr algn="l"/>
            <a:endParaRPr lang="en-AU" sz="2800" b="1" dirty="0">
              <a:solidFill>
                <a:srgbClr val="002060"/>
              </a:solidFill>
            </a:endParaRPr>
          </a:p>
        </p:txBody>
      </p:sp>
    </p:spTree>
    <p:extLst>
      <p:ext uri="{BB962C8B-B14F-4D97-AF65-F5344CB8AC3E}">
        <p14:creationId xmlns:p14="http://schemas.microsoft.com/office/powerpoint/2010/main" val="385854744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856984" cy="6624736"/>
          </a:xfrm>
        </p:spPr>
        <p:txBody>
          <a:bodyPr>
            <a:normAutofit/>
          </a:bodyPr>
          <a:lstStyle/>
          <a:p>
            <a:pPr algn="l"/>
            <a:endParaRPr lang="en-AU" sz="3000" b="1" dirty="0">
              <a:solidFill>
                <a:srgbClr val="002060"/>
              </a:solidFill>
            </a:endParaRPr>
          </a:p>
          <a:p>
            <a:pPr marL="457200" lvl="0" indent="-457200" algn="l">
              <a:buClr>
                <a:srgbClr val="FF0000"/>
              </a:buClr>
              <a:buSzPct val="120000"/>
              <a:buFont typeface="Arial" panose="020B0604020202020204" pitchFamily="34" charset="0"/>
              <a:buChar char="•"/>
            </a:pPr>
            <a:r>
              <a:rPr lang="en-AU" sz="3000" b="1" dirty="0">
                <a:solidFill>
                  <a:srgbClr val="002060"/>
                </a:solidFill>
              </a:rPr>
              <a:t>Pressure</a:t>
            </a:r>
          </a:p>
          <a:p>
            <a:pPr lvl="0" algn="l">
              <a:buClr>
                <a:srgbClr val="FF0000"/>
              </a:buClr>
              <a:buSzPct val="120000"/>
            </a:pPr>
            <a:r>
              <a:rPr lang="en-AU" sz="2800" b="1" dirty="0">
                <a:solidFill>
                  <a:srgbClr val="002060"/>
                </a:solidFill>
              </a:rPr>
              <a:t>Increasing the pressure of a gas by either reducing the volume or adding more of the same gas decreases the distance between the particles which increases the rate (frequency) of collisions taking place which increases the reaction rate.</a:t>
            </a:r>
          </a:p>
        </p:txBody>
      </p:sp>
      <p:sp>
        <p:nvSpPr>
          <p:cNvPr id="2" name="TextBox 1"/>
          <p:cNvSpPr txBox="1"/>
          <p:nvPr/>
        </p:nvSpPr>
        <p:spPr>
          <a:xfrm>
            <a:off x="5580111" y="5902191"/>
            <a:ext cx="3218359" cy="276999"/>
          </a:xfrm>
          <a:prstGeom prst="rect">
            <a:avLst/>
          </a:prstGeom>
          <a:noFill/>
        </p:spPr>
        <p:txBody>
          <a:bodyPr wrap="square" rtlCol="0">
            <a:spAutoFit/>
          </a:bodyPr>
          <a:lstStyle/>
          <a:p>
            <a:r>
              <a:rPr lang="en-AU" sz="1200" dirty="0"/>
              <a:t>(Rates of Reaction – Collision Theory </a:t>
            </a:r>
            <a:r>
              <a:rPr lang="en-AU" sz="1200" dirty="0" err="1"/>
              <a:t>n.d.</a:t>
            </a:r>
            <a:r>
              <a:rPr lang="en-AU" sz="1200" dirty="0"/>
              <a: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356992"/>
            <a:ext cx="8244408" cy="2949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85609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4"/>
                                        </p:tgtEl>
                                        <p:attrNameLst>
                                          <p:attrName>style.visibility</p:attrName>
                                        </p:attrNameLst>
                                      </p:cBhvr>
                                      <p:to>
                                        <p:strVal val="visible"/>
                                      </p:to>
                                    </p:set>
                                    <p:anim calcmode="lin" valueType="num">
                                      <p:cBhvr additive="base">
                                        <p:cTn id="19" dur="500" fill="hold"/>
                                        <p:tgtEl>
                                          <p:spTgt spid="3074"/>
                                        </p:tgtEl>
                                        <p:attrNameLst>
                                          <p:attrName>ppt_x</p:attrName>
                                        </p:attrNameLst>
                                      </p:cBhvr>
                                      <p:tavLst>
                                        <p:tav tm="0">
                                          <p:val>
                                            <p:strVal val="#ppt_x"/>
                                          </p:val>
                                        </p:tav>
                                        <p:tav tm="100000">
                                          <p:val>
                                            <p:strVal val="#ppt_x"/>
                                          </p:val>
                                        </p:tav>
                                      </p:tavLst>
                                    </p:anim>
                                    <p:anim calcmode="lin" valueType="num">
                                      <p:cBhvr additive="base">
                                        <p:cTn id="20"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856984" cy="6624736"/>
          </a:xfrm>
        </p:spPr>
        <p:txBody>
          <a:bodyPr>
            <a:normAutofit/>
          </a:bodyPr>
          <a:lstStyle/>
          <a:p>
            <a:pPr algn="l"/>
            <a:endParaRPr lang="en-AU" sz="3000" b="1" dirty="0">
              <a:solidFill>
                <a:srgbClr val="002060"/>
              </a:solidFill>
            </a:endParaRPr>
          </a:p>
          <a:p>
            <a:pPr marL="457200" lvl="0" indent="-457200" algn="l">
              <a:buClr>
                <a:srgbClr val="FF0000"/>
              </a:buClr>
              <a:buSzPct val="120000"/>
              <a:buFont typeface="Arial" panose="020B0604020202020204" pitchFamily="34" charset="0"/>
              <a:buChar char="•"/>
            </a:pPr>
            <a:r>
              <a:rPr lang="en-AU" sz="3000" b="1" dirty="0">
                <a:solidFill>
                  <a:srgbClr val="002060"/>
                </a:solidFill>
              </a:rPr>
              <a:t>State of Sub-Division</a:t>
            </a:r>
          </a:p>
          <a:p>
            <a:pPr lvl="0" algn="l">
              <a:buClr>
                <a:srgbClr val="FF0000"/>
              </a:buClr>
              <a:buSzPct val="120000"/>
            </a:pPr>
            <a:r>
              <a:rPr lang="en-AU" sz="2800" b="1" dirty="0">
                <a:solidFill>
                  <a:srgbClr val="002060"/>
                </a:solidFill>
              </a:rPr>
              <a:t>Increasing the surface area of one or more of the reactants (</a:t>
            </a:r>
            <a:r>
              <a:rPr lang="en-AU" sz="2800" b="1" dirty="0" err="1">
                <a:solidFill>
                  <a:srgbClr val="002060"/>
                </a:solidFill>
              </a:rPr>
              <a:t>eg</a:t>
            </a:r>
            <a:r>
              <a:rPr lang="en-AU" sz="2800" b="1" dirty="0">
                <a:solidFill>
                  <a:srgbClr val="002060"/>
                </a:solidFill>
              </a:rPr>
              <a:t> through grinding</a:t>
            </a:r>
            <a:r>
              <a:rPr lang="en-AU" sz="2800" b="1">
                <a:solidFill>
                  <a:srgbClr val="002060"/>
                </a:solidFill>
              </a:rPr>
              <a:t>, nebulising </a:t>
            </a:r>
            <a:r>
              <a:rPr lang="en-AU" sz="2800" b="1" dirty="0">
                <a:solidFill>
                  <a:srgbClr val="002060"/>
                </a:solidFill>
              </a:rPr>
              <a:t>(spray), agitation, </a:t>
            </a:r>
            <a:r>
              <a:rPr lang="en-AU" sz="2800" b="1" dirty="0" err="1">
                <a:solidFill>
                  <a:srgbClr val="002060"/>
                </a:solidFill>
              </a:rPr>
              <a:t>etc</a:t>
            </a:r>
            <a:r>
              <a:rPr lang="en-AU" sz="2800" b="1" dirty="0">
                <a:solidFill>
                  <a:srgbClr val="002060"/>
                </a:solidFill>
              </a:rPr>
              <a:t>) exposes more reactant particles to each other at one time which increases the rate (frequency) of collisions which then increases the reaction rate.</a:t>
            </a:r>
          </a:p>
        </p:txBody>
      </p:sp>
      <p:sp>
        <p:nvSpPr>
          <p:cNvPr id="2" name="TextBox 1"/>
          <p:cNvSpPr txBox="1"/>
          <p:nvPr/>
        </p:nvSpPr>
        <p:spPr>
          <a:xfrm>
            <a:off x="5645936" y="6453336"/>
            <a:ext cx="3218359" cy="276999"/>
          </a:xfrm>
          <a:prstGeom prst="rect">
            <a:avLst/>
          </a:prstGeom>
          <a:noFill/>
        </p:spPr>
        <p:txBody>
          <a:bodyPr wrap="square" rtlCol="0">
            <a:spAutoFit/>
          </a:bodyPr>
          <a:lstStyle/>
          <a:p>
            <a:r>
              <a:rPr lang="en-AU" sz="1200" dirty="0"/>
              <a:t>(Factors Affecting Rate of Reaction </a:t>
            </a:r>
            <a:r>
              <a:rPr lang="en-AU" sz="1200" dirty="0" err="1"/>
              <a:t>n.d.</a:t>
            </a:r>
            <a:r>
              <a:rPr lang="en-AU" sz="1200" dirty="0"/>
              <a:t>)</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9568" y="3717032"/>
            <a:ext cx="5862438" cy="297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617913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9"/>
                                        </p:tgtEl>
                                        <p:attrNameLst>
                                          <p:attrName>style.visibility</p:attrName>
                                        </p:attrNameLst>
                                      </p:cBhvr>
                                      <p:to>
                                        <p:strVal val="visible"/>
                                      </p:to>
                                    </p:set>
                                    <p:anim calcmode="lin" valueType="num">
                                      <p:cBhvr additive="base">
                                        <p:cTn id="19" dur="500" fill="hold"/>
                                        <p:tgtEl>
                                          <p:spTgt spid="4099"/>
                                        </p:tgtEl>
                                        <p:attrNameLst>
                                          <p:attrName>ppt_x</p:attrName>
                                        </p:attrNameLst>
                                      </p:cBhvr>
                                      <p:tavLst>
                                        <p:tav tm="0">
                                          <p:val>
                                            <p:strVal val="#ppt_x"/>
                                          </p:val>
                                        </p:tav>
                                        <p:tav tm="100000">
                                          <p:val>
                                            <p:strVal val="#ppt_x"/>
                                          </p:val>
                                        </p:tav>
                                      </p:tavLst>
                                    </p:anim>
                                    <p:anim calcmode="lin" valueType="num">
                                      <p:cBhvr additive="base">
                                        <p:cTn id="20"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marL="457200" lvl="0" indent="-457200" algn="l">
              <a:buClr>
                <a:srgbClr val="FF0000"/>
              </a:buClr>
              <a:buSzPct val="120000"/>
              <a:buFont typeface="Arial" panose="020B0604020202020204" pitchFamily="34" charset="0"/>
              <a:buChar char="•"/>
            </a:pPr>
            <a:r>
              <a:rPr lang="en-AU" sz="3000" b="1" dirty="0">
                <a:solidFill>
                  <a:srgbClr val="002060"/>
                </a:solidFill>
              </a:rPr>
              <a:t>Catalysts</a:t>
            </a:r>
          </a:p>
          <a:p>
            <a:pPr lvl="0" algn="l">
              <a:buClr>
                <a:srgbClr val="FF0000"/>
              </a:buClr>
              <a:buSzPct val="120000"/>
            </a:pPr>
            <a:r>
              <a:rPr lang="en-AU" sz="2800" b="1" dirty="0">
                <a:solidFill>
                  <a:srgbClr val="002060"/>
                </a:solidFill>
              </a:rPr>
              <a:t>Catalysts provide an alternate reaction pathway with a lower activation energy. This means a greater proportion of reactant particles will have  sufficient kinetic energy to meet the activation energy required for a successful collision which increases the reaction rate. </a:t>
            </a:r>
          </a:p>
          <a:p>
            <a:pPr lvl="0" algn="l">
              <a:buClr>
                <a:srgbClr val="FF0000"/>
              </a:buClr>
              <a:buSzPct val="120000"/>
            </a:pPr>
            <a:endParaRPr lang="en-AU" sz="2800" b="1" dirty="0">
              <a:solidFill>
                <a:srgbClr val="002060"/>
              </a:solidFill>
            </a:endParaRPr>
          </a:p>
          <a:p>
            <a:pPr lvl="0" algn="l">
              <a:buClr>
                <a:srgbClr val="FF0000"/>
              </a:buClr>
              <a:buSzPct val="120000"/>
            </a:pPr>
            <a:r>
              <a:rPr lang="en-AU" sz="2800" b="1" dirty="0">
                <a:solidFill>
                  <a:srgbClr val="002060"/>
                </a:solidFill>
              </a:rPr>
              <a:t>Catalysts remain chemically unchanged at the end of the reaction (</a:t>
            </a:r>
            <a:r>
              <a:rPr lang="en-AU" sz="2800" b="1" dirty="0" err="1">
                <a:solidFill>
                  <a:srgbClr val="002060"/>
                </a:solidFill>
              </a:rPr>
              <a:t>ie</a:t>
            </a:r>
            <a:r>
              <a:rPr lang="en-AU" sz="2800" b="1" dirty="0">
                <a:solidFill>
                  <a:srgbClr val="002060"/>
                </a:solidFill>
              </a:rPr>
              <a:t> no net consumption of the catalyst occurs).</a:t>
            </a:r>
          </a:p>
        </p:txBody>
      </p:sp>
      <p:sp>
        <p:nvSpPr>
          <p:cNvPr id="2" name="TextBox 1"/>
          <p:cNvSpPr txBox="1"/>
          <p:nvPr/>
        </p:nvSpPr>
        <p:spPr>
          <a:xfrm>
            <a:off x="251520" y="6378015"/>
            <a:ext cx="1794317" cy="461665"/>
          </a:xfrm>
          <a:prstGeom prst="rect">
            <a:avLst/>
          </a:prstGeom>
          <a:noFill/>
        </p:spPr>
        <p:txBody>
          <a:bodyPr wrap="square" rtlCol="0">
            <a:spAutoFit/>
          </a:bodyPr>
          <a:lstStyle/>
          <a:p>
            <a:r>
              <a:rPr lang="en-AU" sz="1200" dirty="0"/>
              <a:t>(Rates of Reaction – Collision Theory </a:t>
            </a:r>
            <a:r>
              <a:rPr lang="en-AU" sz="1200" dirty="0" err="1"/>
              <a:t>n.d.</a:t>
            </a:r>
            <a:r>
              <a:rPr lang="en-AU" sz="1200" dirty="0"/>
              <a:t>)</a:t>
            </a:r>
          </a:p>
        </p:txBody>
      </p:sp>
    </p:spTree>
    <p:extLst>
      <p:ext uri="{BB962C8B-B14F-4D97-AF65-F5344CB8AC3E}">
        <p14:creationId xmlns:p14="http://schemas.microsoft.com/office/powerpoint/2010/main" val="212695641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482B5-FE84-4CCB-B8D2-4D4CA40CEB9F}"/>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964F0BAE-795A-4F87-8958-1AEC2D721F8C}"/>
              </a:ext>
            </a:extLst>
          </p:cNvPr>
          <p:cNvSpPr>
            <a:spLocks noGrp="1"/>
          </p:cNvSpPr>
          <p:nvPr>
            <p:ph idx="1"/>
          </p:nvPr>
        </p:nvSpPr>
        <p:spPr/>
        <p:txBody>
          <a:bodyPr/>
          <a:lstStyle/>
          <a:p>
            <a:endParaRPr lang="en-AU"/>
          </a:p>
        </p:txBody>
      </p:sp>
      <p:pic>
        <p:nvPicPr>
          <p:cNvPr id="4" name="Picture 3">
            <a:extLst>
              <a:ext uri="{FF2B5EF4-FFF2-40B4-BE49-F238E27FC236}">
                <a16:creationId xmlns:a16="http://schemas.microsoft.com/office/drawing/2014/main" id="{D850BAB1-564F-4C1A-838C-A4F500D5F6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148681"/>
            <a:ext cx="7098163"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8584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404664"/>
            <a:ext cx="6350739" cy="4454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6804248" y="4919541"/>
            <a:ext cx="1368152" cy="276999"/>
          </a:xfrm>
          <a:prstGeom prst="rect">
            <a:avLst/>
          </a:prstGeom>
          <a:noFill/>
        </p:spPr>
        <p:txBody>
          <a:bodyPr wrap="square" rtlCol="0">
            <a:spAutoFit/>
          </a:bodyPr>
          <a:lstStyle/>
          <a:p>
            <a:r>
              <a:rPr lang="en-AU" sz="1200" dirty="0"/>
              <a:t>(Collegiate 2009.)</a:t>
            </a:r>
          </a:p>
        </p:txBody>
      </p:sp>
    </p:spTree>
    <p:extLst>
      <p:ext uri="{BB962C8B-B14F-4D97-AF65-F5344CB8AC3E}">
        <p14:creationId xmlns:p14="http://schemas.microsoft.com/office/powerpoint/2010/main" val="358670165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additive="base">
                                        <p:cTn id="7" dur="500" fill="hold"/>
                                        <p:tgtEl>
                                          <p:spTgt spid="6148"/>
                                        </p:tgtEl>
                                        <p:attrNameLst>
                                          <p:attrName>ppt_x</p:attrName>
                                        </p:attrNameLst>
                                      </p:cBhvr>
                                      <p:tavLst>
                                        <p:tav tm="0">
                                          <p:val>
                                            <p:strVal val="#ppt_x"/>
                                          </p:val>
                                        </p:tav>
                                        <p:tav tm="100000">
                                          <p:val>
                                            <p:strVal val="#ppt_x"/>
                                          </p:val>
                                        </p:tav>
                                      </p:tavLst>
                                    </p:anim>
                                    <p:anim calcmode="lin" valueType="num">
                                      <p:cBhvr additive="base">
                                        <p:cTn id="8"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lvl="0">
              <a:buClr>
                <a:srgbClr val="FF0000"/>
              </a:buClr>
              <a:buSzPct val="120000"/>
            </a:pPr>
            <a:r>
              <a:rPr lang="en-AU" sz="3600" dirty="0">
                <a:solidFill>
                  <a:srgbClr val="002060"/>
                </a:solidFill>
                <a:latin typeface="Broadway" panose="04040905080B02020502" pitchFamily="82" charset="0"/>
              </a:rPr>
              <a:t>Enzymes: Biological Catalysts</a:t>
            </a:r>
          </a:p>
          <a:p>
            <a:pPr lvl="0" algn="l">
              <a:buClr>
                <a:srgbClr val="FF0000"/>
              </a:buClr>
              <a:buSzPct val="120000"/>
            </a:pPr>
            <a:endParaRPr lang="en-AU" sz="2800" b="1" dirty="0">
              <a:solidFill>
                <a:srgbClr val="002060"/>
              </a:solidFill>
            </a:endParaRPr>
          </a:p>
          <a:p>
            <a:pPr lvl="0" algn="l">
              <a:buClr>
                <a:srgbClr val="FF0000"/>
              </a:buClr>
              <a:buSzPct val="120000"/>
            </a:pPr>
            <a:r>
              <a:rPr lang="en-AU" sz="2800" b="1" dirty="0">
                <a:solidFill>
                  <a:srgbClr val="002060"/>
                </a:solidFill>
              </a:rPr>
              <a:t>Key terms:</a:t>
            </a:r>
          </a:p>
          <a:p>
            <a:pPr marL="457200" lvl="0" indent="-457200" algn="l">
              <a:buClr>
                <a:srgbClr val="FF0000"/>
              </a:buClr>
              <a:buSzPct val="120000"/>
              <a:buFont typeface="Arial" panose="020B0604020202020204" pitchFamily="34" charset="0"/>
              <a:buChar char="•"/>
            </a:pPr>
            <a:r>
              <a:rPr lang="en-AU" sz="2800" b="1" dirty="0">
                <a:solidFill>
                  <a:srgbClr val="002060"/>
                </a:solidFill>
              </a:rPr>
              <a:t>Enzyme – a protein that acts as a specific biological catalyst.</a:t>
            </a:r>
          </a:p>
          <a:p>
            <a:pPr marL="457200" lvl="0" indent="-457200" algn="l">
              <a:buClr>
                <a:srgbClr val="FF0000"/>
              </a:buClr>
              <a:buSzPct val="120000"/>
              <a:buFont typeface="Arial" panose="020B0604020202020204" pitchFamily="34" charset="0"/>
              <a:buChar char="•"/>
            </a:pPr>
            <a:r>
              <a:rPr lang="en-AU" sz="2800" b="1" dirty="0">
                <a:solidFill>
                  <a:srgbClr val="002060"/>
                </a:solidFill>
              </a:rPr>
              <a:t>Substrate – the specific reagent molecule(s). </a:t>
            </a:r>
          </a:p>
          <a:p>
            <a:pPr marL="457200" lvl="0" indent="-457200" algn="l">
              <a:buClr>
                <a:srgbClr val="FF0000"/>
              </a:buClr>
              <a:buSzPct val="120000"/>
              <a:buFont typeface="Arial" panose="020B0604020202020204" pitchFamily="34" charset="0"/>
              <a:buChar char="•"/>
            </a:pPr>
            <a:r>
              <a:rPr lang="en-AU" sz="2800" b="1" dirty="0">
                <a:solidFill>
                  <a:srgbClr val="002060"/>
                </a:solidFill>
              </a:rPr>
              <a:t>Enzyme specificity – the ability of an enzyme to catalyse a specific reaction.</a:t>
            </a:r>
          </a:p>
        </p:txBody>
      </p:sp>
    </p:spTree>
    <p:extLst>
      <p:ext uri="{BB962C8B-B14F-4D97-AF65-F5344CB8AC3E}">
        <p14:creationId xmlns:p14="http://schemas.microsoft.com/office/powerpoint/2010/main" val="238947704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marL="457200" lvl="0" indent="-457200" algn="l">
              <a:buClr>
                <a:srgbClr val="FF0000"/>
              </a:buClr>
              <a:buSzPct val="120000"/>
              <a:buFont typeface="Arial" panose="020B0604020202020204" pitchFamily="34" charset="0"/>
              <a:buChar char="•"/>
            </a:pPr>
            <a:r>
              <a:rPr lang="en-AU" sz="2800" b="1" dirty="0">
                <a:solidFill>
                  <a:srgbClr val="002060"/>
                </a:solidFill>
              </a:rPr>
              <a:t>Lock and </a:t>
            </a:r>
            <a:r>
              <a:rPr lang="en-AU" sz="2800" b="1">
                <a:solidFill>
                  <a:srgbClr val="002060"/>
                </a:solidFill>
              </a:rPr>
              <a:t>key model – </a:t>
            </a:r>
            <a:r>
              <a:rPr lang="en-AU" sz="2800" b="1" dirty="0">
                <a:solidFill>
                  <a:srgbClr val="002060"/>
                </a:solidFill>
              </a:rPr>
              <a:t>a model used to illustrate the basic working of an enzyme. The substrate fits onto the active site on the surface of the enzyme where it is held in place by weak intermolecular forces. Whilst docked, the bond rearrangements in the substrate are more easily achieved (increasing the reaction rate). Once reacted, the substrate disengages from the enzyme. </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45" y="3429000"/>
            <a:ext cx="9176645" cy="3061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775848" y="6582178"/>
            <a:ext cx="1368152" cy="276999"/>
          </a:xfrm>
          <a:prstGeom prst="rect">
            <a:avLst/>
          </a:prstGeom>
          <a:noFill/>
        </p:spPr>
        <p:txBody>
          <a:bodyPr wrap="square" rtlCol="0">
            <a:spAutoFit/>
          </a:bodyPr>
          <a:lstStyle/>
          <a:p>
            <a:r>
              <a:rPr lang="en-AU" sz="1200" dirty="0"/>
              <a:t>(94067 </a:t>
            </a:r>
            <a:r>
              <a:rPr lang="en-AU" sz="1200" dirty="0" err="1"/>
              <a:t>n.d.</a:t>
            </a:r>
            <a:r>
              <a:rPr lang="en-AU" sz="1200" dirty="0"/>
              <a:t>)</a:t>
            </a:r>
          </a:p>
        </p:txBody>
      </p:sp>
    </p:spTree>
    <p:extLst>
      <p:ext uri="{BB962C8B-B14F-4D97-AF65-F5344CB8AC3E}">
        <p14:creationId xmlns:p14="http://schemas.microsoft.com/office/powerpoint/2010/main" val="360509816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0"/>
                                        </p:tgtEl>
                                        <p:attrNameLst>
                                          <p:attrName>style.visibility</p:attrName>
                                        </p:attrNameLst>
                                      </p:cBhvr>
                                      <p:to>
                                        <p:strVal val="visible"/>
                                      </p:to>
                                    </p:set>
                                    <p:anim calcmode="lin" valueType="num">
                                      <p:cBhvr additive="base">
                                        <p:cTn id="13" dur="500" fill="hold"/>
                                        <p:tgtEl>
                                          <p:spTgt spid="7170"/>
                                        </p:tgtEl>
                                        <p:attrNameLst>
                                          <p:attrName>ppt_x</p:attrName>
                                        </p:attrNameLst>
                                      </p:cBhvr>
                                      <p:tavLst>
                                        <p:tav tm="0">
                                          <p:val>
                                            <p:strVal val="#ppt_x"/>
                                          </p:val>
                                        </p:tav>
                                        <p:tav tm="100000">
                                          <p:val>
                                            <p:strVal val="#ppt_x"/>
                                          </p:val>
                                        </p:tav>
                                      </p:tavLst>
                                    </p:anim>
                                    <p:anim calcmode="lin" valueType="num">
                                      <p:cBhvr additive="base">
                                        <p:cTn id="14"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lvl="0">
              <a:buClr>
                <a:srgbClr val="FF0000"/>
              </a:buClr>
              <a:buSzPct val="120000"/>
            </a:pPr>
            <a:r>
              <a:rPr lang="en-AU" sz="3600" dirty="0" err="1">
                <a:solidFill>
                  <a:srgbClr val="002060"/>
                </a:solidFill>
                <a:latin typeface="Broadway" panose="04040905080B02020502" pitchFamily="82" charset="0"/>
              </a:rPr>
              <a:t>NanoCatalysts</a:t>
            </a:r>
            <a:endParaRPr lang="en-AU" sz="2800" b="1" dirty="0">
              <a:solidFill>
                <a:srgbClr val="002060"/>
              </a:solidFill>
            </a:endParaRPr>
          </a:p>
          <a:p>
            <a:pPr lvl="0" algn="l">
              <a:buClr>
                <a:srgbClr val="FF0000"/>
              </a:buClr>
              <a:buSzPct val="120000"/>
            </a:pPr>
            <a:r>
              <a:rPr lang="en-AU" sz="2800" b="1" dirty="0">
                <a:solidFill>
                  <a:srgbClr val="002060"/>
                </a:solidFill>
              </a:rPr>
              <a:t>An emerging technology that has a lot of potential applications. Primary advantage is large surface area to volume ratio (maximising contact between catalyst and reactants).</a:t>
            </a:r>
          </a:p>
          <a:p>
            <a:pPr lvl="0" algn="l">
              <a:buClr>
                <a:srgbClr val="FF0000"/>
              </a:buClr>
              <a:buSzPct val="120000"/>
            </a:pPr>
            <a:endParaRPr lang="en-AU" sz="2800" b="1" dirty="0">
              <a:solidFill>
                <a:srgbClr val="002060"/>
              </a:solidFill>
            </a:endParaRPr>
          </a:p>
          <a:p>
            <a:pPr lvl="0" algn="l">
              <a:buClr>
                <a:srgbClr val="FF0000"/>
              </a:buClr>
              <a:buSzPct val="120000"/>
            </a:pPr>
            <a:r>
              <a:rPr lang="en-AU" sz="2800" b="1" dirty="0">
                <a:solidFill>
                  <a:srgbClr val="002060"/>
                </a:solidFill>
              </a:rPr>
              <a:t>Example: Replacing expensive platinum catalyst in hydrogen fuel cells with a </a:t>
            </a:r>
            <a:r>
              <a:rPr lang="en-AU" sz="2800" b="1" dirty="0" err="1">
                <a:solidFill>
                  <a:srgbClr val="002060"/>
                </a:solidFill>
              </a:rPr>
              <a:t>nanocatalyst</a:t>
            </a:r>
            <a:r>
              <a:rPr lang="en-AU" sz="2800" b="1" dirty="0">
                <a:solidFill>
                  <a:srgbClr val="002060"/>
                </a:solidFill>
              </a:rPr>
              <a:t> consisting of a ruthenium core coated with platinum atoms. </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1219" t="16322" r="1874" b="53634"/>
          <a:stretch/>
        </p:blipFill>
        <p:spPr bwMode="auto">
          <a:xfrm>
            <a:off x="2771800" y="4275922"/>
            <a:ext cx="2134878" cy="2537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906678" y="6525353"/>
            <a:ext cx="120186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Hseih</a:t>
            </a:r>
            <a:r>
              <a:rPr lang="en-US" sz="1200" dirty="0">
                <a:latin typeface="Arial" panose="020B0604020202020204" pitchFamily="34" charset="0"/>
                <a:cs typeface="Arial" panose="020B0604020202020204" pitchFamily="34" charset="0"/>
              </a:rPr>
              <a:t> Y 2013)</a:t>
            </a:r>
            <a:endParaRPr lang="en-AU"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471040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 calcmode="lin" valueType="num">
                                      <p:cBhvr additive="base">
                                        <p:cTn id="25" dur="500" fill="hold"/>
                                        <p:tgtEl>
                                          <p:spTgt spid="1026"/>
                                        </p:tgtEl>
                                        <p:attrNameLst>
                                          <p:attrName>ppt_x</p:attrName>
                                        </p:attrNameLst>
                                      </p:cBhvr>
                                      <p:tavLst>
                                        <p:tav tm="0">
                                          <p:val>
                                            <p:strVal val="#ppt_x"/>
                                          </p:val>
                                        </p:tav>
                                        <p:tav tm="100000">
                                          <p:val>
                                            <p:strVal val="#ppt_x"/>
                                          </p:val>
                                        </p:tav>
                                      </p:tavLst>
                                    </p:anim>
                                    <p:anim calcmode="lin" valueType="num">
                                      <p:cBhvr additive="base">
                                        <p:cTn id="26"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lvl="0" algn="l">
              <a:buClr>
                <a:srgbClr val="FF0000"/>
              </a:buClr>
              <a:buSzPct val="120000"/>
            </a:pPr>
            <a:endParaRPr lang="en-AU" sz="2800" b="1" dirty="0">
              <a:solidFill>
                <a:srgbClr val="002060"/>
              </a:solidFill>
            </a:endParaRPr>
          </a:p>
          <a:p>
            <a:pPr lvl="0" algn="l">
              <a:buClr>
                <a:srgbClr val="FF0000"/>
              </a:buClr>
              <a:buSzPct val="120000"/>
            </a:pPr>
            <a:r>
              <a:rPr lang="en-AU" sz="2800" b="1" dirty="0">
                <a:solidFill>
                  <a:srgbClr val="002060"/>
                </a:solidFill>
              </a:rPr>
              <a:t>Benefits include:</a:t>
            </a:r>
          </a:p>
          <a:p>
            <a:pPr lvl="0" algn="l">
              <a:buClr>
                <a:srgbClr val="FF0000"/>
              </a:buClr>
              <a:buSzPct val="120000"/>
            </a:pPr>
            <a:endParaRPr lang="en-AU" sz="2800" b="1" dirty="0">
              <a:solidFill>
                <a:srgbClr val="002060"/>
              </a:solidFill>
            </a:endParaRPr>
          </a:p>
          <a:p>
            <a:pPr marL="457200" lvl="0" indent="-457200" algn="l">
              <a:buClr>
                <a:srgbClr val="FF0000"/>
              </a:buClr>
              <a:buSzPct val="120000"/>
              <a:buFont typeface="Arial" panose="020B0604020202020204" pitchFamily="34" charset="0"/>
              <a:buChar char="•"/>
            </a:pPr>
            <a:r>
              <a:rPr lang="en-AU" sz="2800" b="1" dirty="0">
                <a:solidFill>
                  <a:srgbClr val="002060"/>
                </a:solidFill>
              </a:rPr>
              <a:t>Large surface area to volume ratio</a:t>
            </a:r>
          </a:p>
          <a:p>
            <a:pPr marL="457200" lvl="0" indent="-457200" algn="l">
              <a:buClr>
                <a:srgbClr val="FF0000"/>
              </a:buClr>
              <a:buSzPct val="120000"/>
              <a:buFont typeface="Arial" panose="020B0604020202020204" pitchFamily="34" charset="0"/>
              <a:buChar char="•"/>
            </a:pPr>
            <a:r>
              <a:rPr lang="en-AU" sz="2800" b="1" dirty="0">
                <a:solidFill>
                  <a:srgbClr val="002060"/>
                </a:solidFill>
              </a:rPr>
              <a:t>Large surface area to mass ratio</a:t>
            </a:r>
          </a:p>
          <a:p>
            <a:pPr marL="457200" lvl="0" indent="-457200" algn="l">
              <a:buClr>
                <a:srgbClr val="FF0000"/>
              </a:buClr>
              <a:buSzPct val="120000"/>
              <a:buFont typeface="Arial" panose="020B0604020202020204" pitchFamily="34" charset="0"/>
              <a:buChar char="•"/>
            </a:pPr>
            <a:r>
              <a:rPr lang="en-AU" sz="2800" b="1" dirty="0">
                <a:solidFill>
                  <a:srgbClr val="002060"/>
                </a:solidFill>
              </a:rPr>
              <a:t> Requires much less of the expensive platinum</a:t>
            </a:r>
          </a:p>
          <a:p>
            <a:pPr marL="457200" lvl="0" indent="-457200" algn="l">
              <a:buClr>
                <a:srgbClr val="FF0000"/>
              </a:buClr>
              <a:buSzPct val="120000"/>
              <a:buFont typeface="Arial" panose="020B0604020202020204" pitchFamily="34" charset="0"/>
              <a:buChar char="•"/>
            </a:pPr>
            <a:r>
              <a:rPr lang="en-AU" sz="2800" b="1" dirty="0">
                <a:solidFill>
                  <a:srgbClr val="002060"/>
                </a:solidFill>
              </a:rPr>
              <a:t>Not poisoned by the CO present</a:t>
            </a:r>
          </a:p>
          <a:p>
            <a:pPr marL="457200" lvl="0" indent="-457200" algn="l">
              <a:buClr>
                <a:srgbClr val="FF0000"/>
              </a:buClr>
              <a:buSzPct val="120000"/>
              <a:buFont typeface="Arial" panose="020B0604020202020204" pitchFamily="34" charset="0"/>
              <a:buChar char="•"/>
            </a:pPr>
            <a:r>
              <a:rPr lang="en-AU" sz="2800" b="1" dirty="0">
                <a:solidFill>
                  <a:srgbClr val="002060"/>
                </a:solidFill>
              </a:rPr>
              <a:t>Can be manufacture on a large scale using “green” method of production.</a:t>
            </a:r>
          </a:p>
        </p:txBody>
      </p:sp>
    </p:spTree>
    <p:extLst>
      <p:ext uri="{BB962C8B-B14F-4D97-AF65-F5344CB8AC3E}">
        <p14:creationId xmlns:p14="http://schemas.microsoft.com/office/powerpoint/2010/main" val="356094327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lnSpcReduction="10000"/>
          </a:bodyPr>
          <a:lstStyle/>
          <a:p>
            <a:pPr algn="l"/>
            <a:r>
              <a:rPr lang="en-US" sz="1400" b="1" dirty="0">
                <a:solidFill>
                  <a:srgbClr val="002060"/>
                </a:solidFill>
              </a:rPr>
              <a:t>Bibliography</a:t>
            </a:r>
          </a:p>
          <a:p>
            <a:pPr algn="l"/>
            <a:endParaRPr lang="en-AU" sz="1400" b="1" dirty="0">
              <a:solidFill>
                <a:srgbClr val="002060"/>
              </a:solidFill>
            </a:endParaRPr>
          </a:p>
          <a:p>
            <a:pPr algn="l"/>
            <a:r>
              <a:rPr lang="en-US" sz="1400" dirty="0">
                <a:solidFill>
                  <a:srgbClr val="002060"/>
                </a:solidFill>
              </a:rPr>
              <a:t>94067. "Why is an Enzyme Called Lock and Key Model?" </a:t>
            </a:r>
            <a:r>
              <a:rPr lang="en-US" sz="1400" i="1" dirty="0">
                <a:solidFill>
                  <a:srgbClr val="002060"/>
                </a:solidFill>
              </a:rPr>
              <a:t>Answers.</a:t>
            </a:r>
            <a:r>
              <a:rPr lang="en-US" sz="1400" dirty="0">
                <a:solidFill>
                  <a:srgbClr val="002060"/>
                </a:solidFill>
              </a:rPr>
              <a:t> </a:t>
            </a:r>
            <a:r>
              <a:rPr lang="en-US" sz="1400" dirty="0" err="1">
                <a:solidFill>
                  <a:srgbClr val="002060"/>
                </a:solidFill>
              </a:rPr>
              <a:t>n.d.</a:t>
            </a:r>
            <a:r>
              <a:rPr lang="en-US" sz="1400" dirty="0">
                <a:solidFill>
                  <a:srgbClr val="002060"/>
                </a:solidFill>
              </a:rPr>
              <a:t> http://www.answers.com/Q/Why_is_an_enzyme_called_lock_and_key_model (accessed July 23, 2015).</a:t>
            </a:r>
            <a:endParaRPr lang="en-AU" sz="1400" dirty="0">
              <a:solidFill>
                <a:srgbClr val="002060"/>
              </a:solidFill>
            </a:endParaRPr>
          </a:p>
          <a:p>
            <a:pPr algn="l"/>
            <a:r>
              <a:rPr lang="en-US" sz="1400" dirty="0">
                <a:solidFill>
                  <a:srgbClr val="002060"/>
                </a:solidFill>
              </a:rPr>
              <a:t>CDLI. "Factors Affecting Reaction Rates." </a:t>
            </a:r>
            <a:r>
              <a:rPr lang="en-US" sz="1400" i="1" dirty="0">
                <a:solidFill>
                  <a:srgbClr val="002060"/>
                </a:solidFill>
              </a:rPr>
              <a:t>CDLI.</a:t>
            </a:r>
            <a:r>
              <a:rPr lang="en-US" sz="1400" dirty="0">
                <a:solidFill>
                  <a:srgbClr val="002060"/>
                </a:solidFill>
              </a:rPr>
              <a:t> 2007. http://www.cdli.ca/sampleResources/chem3202/unit01_org1_ilo03/b_activity.html (accessed July 24, 2015).</a:t>
            </a:r>
            <a:endParaRPr lang="en-AU" sz="1400" dirty="0">
              <a:solidFill>
                <a:srgbClr val="002060"/>
              </a:solidFill>
            </a:endParaRPr>
          </a:p>
          <a:p>
            <a:pPr algn="l"/>
            <a:r>
              <a:rPr lang="en-US" sz="1400" dirty="0">
                <a:solidFill>
                  <a:srgbClr val="002060"/>
                </a:solidFill>
              </a:rPr>
              <a:t>Collegiate, Daniel McIntyre. "Lesson 4 - Factors Affecting Reaction Rate." </a:t>
            </a:r>
            <a:r>
              <a:rPr lang="en-US" sz="1400" i="1" dirty="0" err="1">
                <a:solidFill>
                  <a:srgbClr val="002060"/>
                </a:solidFill>
              </a:rPr>
              <a:t>Mr</a:t>
            </a:r>
            <a:r>
              <a:rPr lang="en-US" sz="1400" i="1" dirty="0">
                <a:solidFill>
                  <a:srgbClr val="002060"/>
                </a:solidFill>
              </a:rPr>
              <a:t> Lou's Chemistry Website.</a:t>
            </a:r>
            <a:r>
              <a:rPr lang="en-US" sz="1400" dirty="0">
                <a:solidFill>
                  <a:srgbClr val="002060"/>
                </a:solidFill>
              </a:rPr>
              <a:t> September 2009. http://www.mts.net/~alou/Chemistry%2012/Unit%203%20-%20Chemical%20Kinetics/Lesson%204%20-%20Factors%20Affecting%20%20Reaction%20Rate.htm (accessed July 23, 2015).</a:t>
            </a:r>
            <a:endParaRPr lang="en-AU" sz="1400" dirty="0">
              <a:solidFill>
                <a:srgbClr val="002060"/>
              </a:solidFill>
            </a:endParaRPr>
          </a:p>
          <a:p>
            <a:pPr algn="l"/>
            <a:r>
              <a:rPr lang="en-US" sz="1400" dirty="0">
                <a:solidFill>
                  <a:srgbClr val="002060"/>
                </a:solidFill>
              </a:rPr>
              <a:t>Ernest, Z. "What Do You Understand by The Activation Energy of a Reaction?" </a:t>
            </a:r>
            <a:r>
              <a:rPr lang="en-US" sz="1400" i="1" dirty="0">
                <a:solidFill>
                  <a:srgbClr val="002060"/>
                </a:solidFill>
              </a:rPr>
              <a:t>Socratic.</a:t>
            </a:r>
            <a:r>
              <a:rPr lang="en-US" sz="1400" dirty="0">
                <a:solidFill>
                  <a:srgbClr val="002060"/>
                </a:solidFill>
              </a:rPr>
              <a:t> 2014. http://socratic.org/questions/what-do-you-understand-by-the-activation-energy-of-a-reaction (accessed July 22, 2015).</a:t>
            </a:r>
            <a:endParaRPr lang="en-AU" sz="1400" dirty="0">
              <a:solidFill>
                <a:srgbClr val="002060"/>
              </a:solidFill>
            </a:endParaRPr>
          </a:p>
          <a:p>
            <a:pPr algn="l"/>
            <a:r>
              <a:rPr lang="en-US" sz="1400" dirty="0">
                <a:solidFill>
                  <a:srgbClr val="002060"/>
                </a:solidFill>
              </a:rPr>
              <a:t>"Factors Affecting Rate of Reaction." </a:t>
            </a:r>
            <a:r>
              <a:rPr lang="en-US" sz="1400" i="1" dirty="0" err="1">
                <a:solidFill>
                  <a:srgbClr val="002060"/>
                </a:solidFill>
              </a:rPr>
              <a:t>CHanges</a:t>
            </a:r>
            <a:r>
              <a:rPr lang="en-US" sz="1400" i="1" dirty="0">
                <a:solidFill>
                  <a:srgbClr val="002060"/>
                </a:solidFill>
              </a:rPr>
              <a:t> in Matter.</a:t>
            </a:r>
            <a:r>
              <a:rPr lang="en-US" sz="1400" dirty="0">
                <a:solidFill>
                  <a:srgbClr val="002060"/>
                </a:solidFill>
              </a:rPr>
              <a:t> </a:t>
            </a:r>
            <a:r>
              <a:rPr lang="en-US" sz="1400" dirty="0" err="1">
                <a:solidFill>
                  <a:srgbClr val="002060"/>
                </a:solidFill>
              </a:rPr>
              <a:t>n.d.</a:t>
            </a:r>
            <a:r>
              <a:rPr lang="en-US" sz="1400" dirty="0">
                <a:solidFill>
                  <a:srgbClr val="002060"/>
                </a:solidFill>
              </a:rPr>
              <a:t> http://changeinmatter.tripod.com/main/factors_affecting_rate_of_reaction.htm (accessed July 23, 2015).</a:t>
            </a:r>
            <a:endParaRPr lang="en-AU" sz="1400" dirty="0">
              <a:solidFill>
                <a:srgbClr val="002060"/>
              </a:solidFill>
            </a:endParaRPr>
          </a:p>
          <a:p>
            <a:pPr algn="l"/>
            <a:r>
              <a:rPr lang="en-US" sz="1400" dirty="0" err="1">
                <a:solidFill>
                  <a:srgbClr val="002060"/>
                </a:solidFill>
              </a:rPr>
              <a:t>Hseih</a:t>
            </a:r>
            <a:r>
              <a:rPr lang="en-US" sz="1400" dirty="0">
                <a:solidFill>
                  <a:srgbClr val="002060"/>
                </a:solidFill>
              </a:rPr>
              <a:t> Y, Zhang Y, Su D,. "Ordered Bilayer Ruthenium-Platinum Core-Shell Nanoparticles as Carbon Monoxide-Tolerant Fuel Cell Catalysts." </a:t>
            </a:r>
            <a:r>
              <a:rPr lang="en-US" sz="1400" i="1" dirty="0">
                <a:solidFill>
                  <a:srgbClr val="002060"/>
                </a:solidFill>
              </a:rPr>
              <a:t>Nature Communications.</a:t>
            </a:r>
            <a:r>
              <a:rPr lang="en-US" sz="1400" dirty="0">
                <a:solidFill>
                  <a:srgbClr val="002060"/>
                </a:solidFill>
              </a:rPr>
              <a:t> September 18, 2013. http://www.nature.com/ncomms/2013/130918/ncomms3466/abs/ncomms3466.html (accessed July 31, 2015).</a:t>
            </a:r>
            <a:endParaRPr lang="en-AU" sz="1400" dirty="0">
              <a:solidFill>
                <a:srgbClr val="002060"/>
              </a:solidFill>
            </a:endParaRPr>
          </a:p>
          <a:p>
            <a:pPr algn="l"/>
            <a:r>
              <a:rPr lang="en-US" sz="1400" dirty="0">
                <a:solidFill>
                  <a:srgbClr val="002060"/>
                </a:solidFill>
              </a:rPr>
              <a:t>John Wiley and Sons Publishers, Inc. "Elementary Kinetics." </a:t>
            </a:r>
            <a:r>
              <a:rPr lang="en-US" sz="1400" i="1" dirty="0">
                <a:solidFill>
                  <a:srgbClr val="002060"/>
                </a:solidFill>
              </a:rPr>
              <a:t>Concept Reviews.</a:t>
            </a:r>
            <a:r>
              <a:rPr lang="en-US" sz="1400" dirty="0">
                <a:solidFill>
                  <a:srgbClr val="002060"/>
                </a:solidFill>
              </a:rPr>
              <a:t> 2002. http://www.wiley.com/college/boyer/0470003790/reviews/kinetics/kinetics_effectors.htm (accessed July 22, 2015).</a:t>
            </a:r>
            <a:endParaRPr lang="en-AU" sz="1400" dirty="0">
              <a:solidFill>
                <a:srgbClr val="002060"/>
              </a:solidFill>
            </a:endParaRPr>
          </a:p>
          <a:p>
            <a:pPr algn="l"/>
            <a:r>
              <a:rPr lang="en-US" sz="1400" dirty="0" err="1">
                <a:solidFill>
                  <a:srgbClr val="002060"/>
                </a:solidFill>
              </a:rPr>
              <a:t>Luetgens</a:t>
            </a:r>
            <a:r>
              <a:rPr lang="en-US" sz="1400" dirty="0">
                <a:solidFill>
                  <a:srgbClr val="002060"/>
                </a:solidFill>
              </a:rPr>
              <a:t>, D. "Temperature and Reaction Rate." </a:t>
            </a:r>
            <a:r>
              <a:rPr lang="en-US" sz="1400" i="1" dirty="0">
                <a:solidFill>
                  <a:srgbClr val="002060"/>
                </a:solidFill>
              </a:rPr>
              <a:t>Explore, Experiment, Explain: Science An Excellent Adventure.</a:t>
            </a:r>
            <a:r>
              <a:rPr lang="en-US" sz="1400" dirty="0">
                <a:solidFill>
                  <a:srgbClr val="002060"/>
                </a:solidFill>
              </a:rPr>
              <a:t> </a:t>
            </a:r>
            <a:r>
              <a:rPr lang="en-US" sz="1400" dirty="0" err="1">
                <a:solidFill>
                  <a:srgbClr val="002060"/>
                </a:solidFill>
              </a:rPr>
              <a:t>n.d.</a:t>
            </a:r>
            <a:r>
              <a:rPr lang="en-US" sz="1400" dirty="0">
                <a:solidFill>
                  <a:srgbClr val="002060"/>
                </a:solidFill>
              </a:rPr>
              <a:t> http://dluetgens.com/temp_and_rxn_rate.html (accessed July 23, 2015).</a:t>
            </a:r>
            <a:endParaRPr lang="en-AU" sz="1400" dirty="0">
              <a:solidFill>
                <a:srgbClr val="002060"/>
              </a:solidFill>
            </a:endParaRPr>
          </a:p>
          <a:p>
            <a:pPr algn="l"/>
            <a:r>
              <a:rPr lang="en-US" sz="1400" dirty="0">
                <a:solidFill>
                  <a:srgbClr val="002060"/>
                </a:solidFill>
              </a:rPr>
              <a:t>"Rates of Reaction - Collision Theory." </a:t>
            </a:r>
            <a:r>
              <a:rPr lang="en-US" sz="1400" i="1" dirty="0">
                <a:solidFill>
                  <a:srgbClr val="002060"/>
                </a:solidFill>
              </a:rPr>
              <a:t>Chemhume.co.uk.</a:t>
            </a:r>
            <a:r>
              <a:rPr lang="en-US" sz="1400" dirty="0">
                <a:solidFill>
                  <a:srgbClr val="002060"/>
                </a:solidFill>
              </a:rPr>
              <a:t> </a:t>
            </a:r>
            <a:r>
              <a:rPr lang="en-US" sz="1400" dirty="0" err="1">
                <a:solidFill>
                  <a:srgbClr val="002060"/>
                </a:solidFill>
              </a:rPr>
              <a:t>n.d.</a:t>
            </a:r>
            <a:r>
              <a:rPr lang="en-US" sz="1400" dirty="0">
                <a:solidFill>
                  <a:srgbClr val="002060"/>
                </a:solidFill>
              </a:rPr>
              <a:t> http://www.chemhume.co.uk/ASCHEM/Unit%203/14%20Reaction%20rates/Ratesc.htm (accessed July 23, 2015).</a:t>
            </a:r>
            <a:endParaRPr lang="en-AU" sz="1400" dirty="0">
              <a:solidFill>
                <a:srgbClr val="002060"/>
              </a:solidFill>
            </a:endParaRPr>
          </a:p>
          <a:p>
            <a:pPr algn="l"/>
            <a:r>
              <a:rPr lang="en-US" sz="1400" dirty="0">
                <a:solidFill>
                  <a:srgbClr val="002060"/>
                </a:solidFill>
              </a:rPr>
              <a:t>Wikimedia Foundation, Inc. "Collision Theory." </a:t>
            </a:r>
            <a:r>
              <a:rPr lang="en-US" sz="1400" i="1" dirty="0">
                <a:solidFill>
                  <a:srgbClr val="002060"/>
                </a:solidFill>
              </a:rPr>
              <a:t>Wikipedia.</a:t>
            </a:r>
            <a:r>
              <a:rPr lang="en-US" sz="1400" dirty="0">
                <a:solidFill>
                  <a:srgbClr val="002060"/>
                </a:solidFill>
              </a:rPr>
              <a:t> </a:t>
            </a:r>
            <a:r>
              <a:rPr lang="en-US" sz="1400" dirty="0" err="1">
                <a:solidFill>
                  <a:srgbClr val="002060"/>
                </a:solidFill>
              </a:rPr>
              <a:t>MAy</a:t>
            </a:r>
            <a:r>
              <a:rPr lang="en-US" sz="1400" dirty="0">
                <a:solidFill>
                  <a:srgbClr val="002060"/>
                </a:solidFill>
              </a:rPr>
              <a:t> 31, 2015. https://en.wikipedia.org/wiki/Collision_theory (accessed July 26, 2015).</a:t>
            </a:r>
            <a:endParaRPr lang="en-AU" sz="1400" dirty="0">
              <a:solidFill>
                <a:srgbClr val="002060"/>
              </a:solidFill>
            </a:endParaRPr>
          </a:p>
        </p:txBody>
      </p:sp>
    </p:spTree>
    <p:extLst>
      <p:ext uri="{BB962C8B-B14F-4D97-AF65-F5344CB8AC3E}">
        <p14:creationId xmlns:p14="http://schemas.microsoft.com/office/powerpoint/2010/main" val="3738860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FDAE3-9FBC-4C0C-9162-CBCD3D410278}"/>
              </a:ext>
            </a:extLst>
          </p:cNvPr>
          <p:cNvSpPr>
            <a:spLocks noGrp="1"/>
          </p:cNvSpPr>
          <p:nvPr>
            <p:ph type="title"/>
          </p:nvPr>
        </p:nvSpPr>
        <p:spPr>
          <a:xfrm>
            <a:off x="457200" y="332656"/>
            <a:ext cx="8229600" cy="1368152"/>
          </a:xfrm>
        </p:spPr>
        <p:txBody>
          <a:bodyPr/>
          <a:lstStyle/>
          <a:p>
            <a:r>
              <a:rPr lang="en-AU" sz="2800" b="1" dirty="0">
                <a:solidFill>
                  <a:srgbClr val="002060"/>
                </a:solidFill>
              </a:rPr>
              <a:t>CaCO</a:t>
            </a:r>
            <a:r>
              <a:rPr lang="en-AU" sz="2800" b="1" baseline="-25000" dirty="0">
                <a:solidFill>
                  <a:srgbClr val="002060"/>
                </a:solidFill>
              </a:rPr>
              <a:t>3(s)</a:t>
            </a:r>
            <a:r>
              <a:rPr lang="en-AU" sz="2800" b="1" dirty="0">
                <a:solidFill>
                  <a:srgbClr val="002060"/>
                </a:solidFill>
              </a:rPr>
              <a:t> + H</a:t>
            </a:r>
            <a:r>
              <a:rPr lang="en-AU" sz="2800" b="1" baseline="-25000" dirty="0">
                <a:solidFill>
                  <a:srgbClr val="002060"/>
                </a:solidFill>
              </a:rPr>
              <a:t>2</a:t>
            </a:r>
            <a:r>
              <a:rPr lang="en-AU" sz="2800" b="1" dirty="0">
                <a:solidFill>
                  <a:srgbClr val="002060"/>
                </a:solidFill>
              </a:rPr>
              <a:t>SO</a:t>
            </a:r>
            <a:r>
              <a:rPr lang="en-AU" sz="2800" b="1" baseline="-25000" dirty="0">
                <a:solidFill>
                  <a:srgbClr val="002060"/>
                </a:solidFill>
              </a:rPr>
              <a:t>4(</a:t>
            </a:r>
            <a:r>
              <a:rPr lang="en-AU" sz="2800" b="1" baseline="-25000" dirty="0" err="1">
                <a:solidFill>
                  <a:srgbClr val="002060"/>
                </a:solidFill>
              </a:rPr>
              <a:t>aq</a:t>
            </a:r>
            <a:r>
              <a:rPr lang="en-AU" sz="2800" b="1" baseline="-25000" dirty="0">
                <a:solidFill>
                  <a:srgbClr val="002060"/>
                </a:solidFill>
              </a:rPr>
              <a:t>)</a:t>
            </a:r>
            <a:r>
              <a:rPr lang="en-AU" sz="2800" b="1" dirty="0">
                <a:solidFill>
                  <a:srgbClr val="002060"/>
                </a:solidFill>
              </a:rPr>
              <a:t>  →  CaSO</a:t>
            </a:r>
            <a:r>
              <a:rPr lang="en-AU" sz="2800" b="1" baseline="-25000" dirty="0">
                <a:solidFill>
                  <a:srgbClr val="002060"/>
                </a:solidFill>
              </a:rPr>
              <a:t>4(</a:t>
            </a:r>
            <a:r>
              <a:rPr lang="en-AU" sz="2800" b="1" baseline="-25000" dirty="0" err="1">
                <a:solidFill>
                  <a:srgbClr val="002060"/>
                </a:solidFill>
              </a:rPr>
              <a:t>aq</a:t>
            </a:r>
            <a:r>
              <a:rPr lang="en-AU" sz="2800" b="1" baseline="-25000" dirty="0">
                <a:solidFill>
                  <a:srgbClr val="002060"/>
                </a:solidFill>
              </a:rPr>
              <a:t>)</a:t>
            </a:r>
            <a:r>
              <a:rPr lang="en-AU" sz="2800" b="1" dirty="0">
                <a:solidFill>
                  <a:srgbClr val="002060"/>
                </a:solidFill>
              </a:rPr>
              <a:t> + CO</a:t>
            </a:r>
            <a:r>
              <a:rPr lang="en-AU" sz="2800" b="1" baseline="-25000" dirty="0">
                <a:solidFill>
                  <a:srgbClr val="002060"/>
                </a:solidFill>
              </a:rPr>
              <a:t>2(g)</a:t>
            </a:r>
            <a:r>
              <a:rPr lang="en-AU" sz="2800" b="1" dirty="0">
                <a:solidFill>
                  <a:srgbClr val="002060"/>
                </a:solidFill>
              </a:rPr>
              <a:t> + H</a:t>
            </a:r>
            <a:r>
              <a:rPr lang="en-AU" sz="2800" b="1" baseline="-25000" dirty="0">
                <a:solidFill>
                  <a:srgbClr val="002060"/>
                </a:solidFill>
              </a:rPr>
              <a:t>2</a:t>
            </a:r>
            <a:r>
              <a:rPr lang="en-AU" sz="2800" b="1" dirty="0">
                <a:solidFill>
                  <a:srgbClr val="002060"/>
                </a:solidFill>
              </a:rPr>
              <a:t>O</a:t>
            </a:r>
            <a:r>
              <a:rPr lang="en-AU" sz="2800" b="1" baseline="-25000" dirty="0">
                <a:solidFill>
                  <a:srgbClr val="002060"/>
                </a:solidFill>
              </a:rPr>
              <a:t>(</a:t>
            </a:r>
            <a:r>
              <a:rPr lang="en-AU" sz="2800" b="1" i="1" baseline="-25000" dirty="0">
                <a:solidFill>
                  <a:srgbClr val="002060"/>
                </a:solidFill>
              </a:rPr>
              <a:t>l</a:t>
            </a:r>
            <a:r>
              <a:rPr lang="en-AU" sz="2800" b="1" baseline="-25000" dirty="0">
                <a:solidFill>
                  <a:srgbClr val="002060"/>
                </a:solidFill>
              </a:rPr>
              <a:t>)</a:t>
            </a:r>
            <a:br>
              <a:rPr lang="en-AU" b="1" baseline="-25000" dirty="0">
                <a:solidFill>
                  <a:srgbClr val="002060"/>
                </a:solidFill>
              </a:rPr>
            </a:br>
            <a:endParaRPr lang="en-AU" dirty="0"/>
          </a:p>
        </p:txBody>
      </p:sp>
      <p:sp>
        <p:nvSpPr>
          <p:cNvPr id="3" name="Content Placeholder 2">
            <a:extLst>
              <a:ext uri="{FF2B5EF4-FFF2-40B4-BE49-F238E27FC236}">
                <a16:creationId xmlns:a16="http://schemas.microsoft.com/office/drawing/2014/main" id="{4E38EEB1-B247-40A8-8790-2E3D77B79B0D}"/>
              </a:ext>
            </a:extLst>
          </p:cNvPr>
          <p:cNvSpPr>
            <a:spLocks noGrp="1"/>
          </p:cNvSpPr>
          <p:nvPr>
            <p:ph idx="1"/>
          </p:nvPr>
        </p:nvSpPr>
        <p:spPr/>
        <p:txBody>
          <a:bodyPr/>
          <a:lstStyle/>
          <a:p>
            <a:pPr marL="0" indent="0">
              <a:buNone/>
            </a:pPr>
            <a:r>
              <a:rPr lang="en-AU" b="1" dirty="0">
                <a:solidFill>
                  <a:srgbClr val="002060"/>
                </a:solidFill>
              </a:rPr>
              <a:t>For the reaction above, state three ways the reaction rate could be determined.</a:t>
            </a:r>
          </a:p>
          <a:p>
            <a:endParaRPr lang="en-AU" b="1" dirty="0">
              <a:solidFill>
                <a:srgbClr val="002060"/>
              </a:solidFill>
            </a:endParaRPr>
          </a:p>
          <a:p>
            <a:pPr marL="0" indent="0">
              <a:buNone/>
            </a:pPr>
            <a:r>
              <a:rPr lang="en-AU" b="1" dirty="0">
                <a:solidFill>
                  <a:srgbClr val="002060"/>
                </a:solidFill>
              </a:rPr>
              <a:t>    </a:t>
            </a:r>
          </a:p>
          <a:p>
            <a:pPr marL="0" lvl="0" indent="0">
              <a:buClr>
                <a:srgbClr val="FF6600"/>
              </a:buClr>
              <a:buSzPct val="120000"/>
              <a:buNone/>
            </a:pPr>
            <a:r>
              <a:rPr lang="en-AU" b="1" dirty="0">
                <a:solidFill>
                  <a:srgbClr val="002060"/>
                </a:solidFill>
              </a:rPr>
              <a:t>By measuring the</a:t>
            </a:r>
          </a:p>
          <a:p>
            <a:pPr marL="0" lvl="0" indent="0">
              <a:buClr>
                <a:srgbClr val="FF6600"/>
              </a:buClr>
              <a:buSzPct val="120000"/>
              <a:buNone/>
            </a:pPr>
            <a:r>
              <a:rPr lang="en-AU" b="1" dirty="0">
                <a:solidFill>
                  <a:srgbClr val="002060"/>
                </a:solidFill>
              </a:rPr>
              <a:t>1. Rate of disappearance of CaCO</a:t>
            </a:r>
            <a:r>
              <a:rPr lang="en-AU" b="1" baseline="-25000" dirty="0">
                <a:solidFill>
                  <a:srgbClr val="002060"/>
                </a:solidFill>
              </a:rPr>
              <a:t>3(s)</a:t>
            </a:r>
            <a:endParaRPr lang="en-AU" b="1" dirty="0">
              <a:solidFill>
                <a:srgbClr val="002060"/>
              </a:solidFill>
            </a:endParaRPr>
          </a:p>
          <a:p>
            <a:pPr marL="0" lvl="0" indent="0">
              <a:buClr>
                <a:srgbClr val="FF6600"/>
              </a:buClr>
              <a:buSzPct val="120000"/>
              <a:buNone/>
            </a:pPr>
            <a:r>
              <a:rPr lang="en-AU" b="1" dirty="0">
                <a:solidFill>
                  <a:srgbClr val="002060"/>
                </a:solidFill>
              </a:rPr>
              <a:t>2. Rate of appearance of CO</a:t>
            </a:r>
            <a:r>
              <a:rPr lang="en-AU" b="1" baseline="-25000" dirty="0">
                <a:solidFill>
                  <a:srgbClr val="002060"/>
                </a:solidFill>
              </a:rPr>
              <a:t>2(g)</a:t>
            </a:r>
          </a:p>
          <a:p>
            <a:pPr marL="0" lvl="0" indent="0">
              <a:buClr>
                <a:srgbClr val="FF6600"/>
              </a:buClr>
              <a:buSzPct val="120000"/>
              <a:buNone/>
            </a:pPr>
            <a:r>
              <a:rPr lang="en-AU" b="1" dirty="0">
                <a:solidFill>
                  <a:srgbClr val="002060"/>
                </a:solidFill>
              </a:rPr>
              <a:t>3. Rate of change in pH of solution</a:t>
            </a:r>
          </a:p>
          <a:p>
            <a:endParaRPr lang="en-AU" dirty="0"/>
          </a:p>
        </p:txBody>
      </p:sp>
    </p:spTree>
    <p:extLst>
      <p:ext uri="{BB962C8B-B14F-4D97-AF65-F5344CB8AC3E}">
        <p14:creationId xmlns:p14="http://schemas.microsoft.com/office/powerpoint/2010/main" val="1817441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856984" cy="6336704"/>
          </a:xfrm>
        </p:spPr>
        <p:txBody>
          <a:bodyPr>
            <a:normAutofit lnSpcReduction="10000"/>
          </a:bodyPr>
          <a:lstStyle/>
          <a:p>
            <a:pPr lvl="0" algn="l"/>
            <a:r>
              <a:rPr lang="en-AU" sz="2800" b="1" dirty="0">
                <a:solidFill>
                  <a:srgbClr val="002060"/>
                </a:solidFill>
              </a:rPr>
              <a:t>Collision theory states that in order for a reaction to occur, three criteria must be met:</a:t>
            </a:r>
          </a:p>
          <a:p>
            <a:pPr lvl="0" algn="l"/>
            <a:endParaRPr lang="en-AU" sz="2800" b="1" dirty="0">
              <a:solidFill>
                <a:srgbClr val="002060"/>
              </a:solidFill>
            </a:endParaRPr>
          </a:p>
          <a:p>
            <a:pPr marL="457200" indent="-457200" algn="l">
              <a:buClr>
                <a:srgbClr val="FF6600"/>
              </a:buClr>
              <a:buSzPct val="120000"/>
              <a:buFont typeface="Arial" panose="020B0604020202020204" pitchFamily="34" charset="0"/>
              <a:buChar char="•"/>
            </a:pPr>
            <a:r>
              <a:rPr lang="en-AU" sz="2800" b="1" dirty="0">
                <a:solidFill>
                  <a:srgbClr val="002060"/>
                </a:solidFill>
              </a:rPr>
              <a:t>Reactant particles must collide</a:t>
            </a:r>
          </a:p>
          <a:p>
            <a:pPr marL="457200" indent="-457200" algn="l">
              <a:buClr>
                <a:srgbClr val="FF6600"/>
              </a:buClr>
              <a:buSzPct val="120000"/>
              <a:buFont typeface="Arial" panose="020B0604020202020204" pitchFamily="34" charset="0"/>
              <a:buChar char="•"/>
            </a:pPr>
            <a:r>
              <a:rPr lang="en-AU" sz="2800" b="1" dirty="0">
                <a:solidFill>
                  <a:srgbClr val="002060"/>
                </a:solidFill>
              </a:rPr>
              <a:t>Reactant particles must collide with a certain minimum energy (activation energy, </a:t>
            </a:r>
            <a:r>
              <a:rPr lang="en-AU" sz="2800" b="1" dirty="0" err="1">
                <a:solidFill>
                  <a:srgbClr val="002060"/>
                </a:solidFill>
              </a:rPr>
              <a:t>E­­</a:t>
            </a:r>
            <a:r>
              <a:rPr lang="en-AU" sz="2800" b="1" baseline="-25000" dirty="0" err="1">
                <a:solidFill>
                  <a:srgbClr val="002060"/>
                </a:solidFill>
              </a:rPr>
              <a:t>a</a:t>
            </a:r>
            <a:r>
              <a:rPr lang="en-AU" sz="2800" b="1" dirty="0">
                <a:solidFill>
                  <a:srgbClr val="002060"/>
                </a:solidFill>
              </a:rPr>
              <a:t>)</a:t>
            </a:r>
          </a:p>
          <a:p>
            <a:pPr marL="457200" indent="-457200" algn="l">
              <a:buClr>
                <a:srgbClr val="FF6600"/>
              </a:buClr>
              <a:buSzPct val="120000"/>
              <a:buFont typeface="Arial" panose="020B0604020202020204" pitchFamily="34" charset="0"/>
              <a:buChar char="•"/>
            </a:pPr>
            <a:r>
              <a:rPr lang="en-AU" sz="2800" b="1" dirty="0">
                <a:solidFill>
                  <a:srgbClr val="002060"/>
                </a:solidFill>
              </a:rPr>
              <a:t>Reactant particles must collide with correct orientation</a:t>
            </a:r>
          </a:p>
          <a:p>
            <a:pPr lvl="0" algn="l"/>
            <a:endParaRPr lang="en-AU" sz="2800" b="1" dirty="0">
              <a:solidFill>
                <a:srgbClr val="002060"/>
              </a:solidFill>
            </a:endParaRPr>
          </a:p>
          <a:p>
            <a:pPr algn="l"/>
            <a:endParaRPr lang="en-AU" sz="2800" dirty="0"/>
          </a:p>
          <a:p>
            <a:pPr algn="l"/>
            <a:endParaRPr lang="en-AU" sz="2800" dirty="0"/>
          </a:p>
          <a:p>
            <a:pPr algn="l"/>
            <a:r>
              <a:rPr lang="en-US" sz="1000" dirty="0">
                <a:solidFill>
                  <a:srgbClr val="002060"/>
                </a:solidFill>
              </a:rPr>
              <a:t>                                                                                                                                                                                                       </a:t>
            </a:r>
          </a:p>
          <a:p>
            <a:pPr algn="l"/>
            <a:endParaRPr lang="en-US" sz="1000" dirty="0">
              <a:solidFill>
                <a:srgbClr val="002060"/>
              </a:solidFill>
            </a:endParaRPr>
          </a:p>
          <a:p>
            <a:pPr algn="l"/>
            <a:endParaRPr lang="en-US" sz="1000" dirty="0">
              <a:solidFill>
                <a:srgbClr val="002060"/>
              </a:solidFill>
            </a:endParaRPr>
          </a:p>
          <a:p>
            <a:pPr algn="l"/>
            <a:endParaRPr lang="en-US" sz="1000" dirty="0">
              <a:solidFill>
                <a:srgbClr val="002060"/>
              </a:solidFill>
            </a:endParaRPr>
          </a:p>
          <a:p>
            <a:pPr algn="l"/>
            <a:r>
              <a:rPr lang="en-US" sz="1000" dirty="0">
                <a:solidFill>
                  <a:srgbClr val="002060"/>
                </a:solidFill>
              </a:rPr>
              <a:t>                                                                                                                                                                                                      (John Wiley and Sons Publishers, </a:t>
            </a:r>
            <a:r>
              <a:rPr lang="en-US" sz="1000" dirty="0" err="1">
                <a:solidFill>
                  <a:srgbClr val="002060"/>
                </a:solidFill>
              </a:rPr>
              <a:t>Inc</a:t>
            </a:r>
            <a:r>
              <a:rPr lang="en-US" sz="1000" dirty="0">
                <a:solidFill>
                  <a:srgbClr val="002060"/>
                </a:solidFill>
              </a:rPr>
              <a:t> 2002)</a:t>
            </a:r>
            <a:endParaRPr lang="en-AU" sz="1000" dirty="0">
              <a:solidFill>
                <a:srgbClr val="002060"/>
              </a:solidFill>
            </a:endParaRPr>
          </a:p>
          <a:p>
            <a:pPr algn="l"/>
            <a:endParaRPr lang="en-AU"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077072"/>
            <a:ext cx="4636521" cy="2627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970271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6"/>
                                        </p:tgtEl>
                                        <p:attrNameLst>
                                          <p:attrName>style.visibility</p:attrName>
                                        </p:attrNameLst>
                                      </p:cBhvr>
                                      <p:to>
                                        <p:strVal val="visible"/>
                                      </p:to>
                                    </p:set>
                                    <p:anim calcmode="lin" valueType="num">
                                      <p:cBhvr additive="base">
                                        <p:cTn id="31" dur="500" fill="hold"/>
                                        <p:tgtEl>
                                          <p:spTgt spid="1026"/>
                                        </p:tgtEl>
                                        <p:attrNameLst>
                                          <p:attrName>ppt_x</p:attrName>
                                        </p:attrNameLst>
                                      </p:cBhvr>
                                      <p:tavLst>
                                        <p:tav tm="0">
                                          <p:val>
                                            <p:strVal val="#ppt_x"/>
                                          </p:val>
                                        </p:tav>
                                        <p:tav tm="100000">
                                          <p:val>
                                            <p:strVal val="#ppt_x"/>
                                          </p:val>
                                        </p:tav>
                                      </p:tavLst>
                                    </p:anim>
                                    <p:anim calcmode="lin" valueType="num">
                                      <p:cBhvr additive="base">
                                        <p:cTn id="32"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 calcmode="lin" valueType="num">
                                      <p:cBhvr additive="base">
                                        <p:cTn id="3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956376" y="5301209"/>
            <a:ext cx="1296144" cy="432048"/>
          </a:xfrm>
        </p:spPr>
        <p:txBody>
          <a:bodyPr/>
          <a:lstStyle/>
          <a:p>
            <a:r>
              <a:rPr lang="en-AU" sz="1050" dirty="0">
                <a:solidFill>
                  <a:srgbClr val="002060"/>
                </a:solidFill>
              </a:rPr>
              <a:t>(</a:t>
            </a:r>
            <a:r>
              <a:rPr lang="en-AU" sz="1050" dirty="0" err="1">
                <a:solidFill>
                  <a:srgbClr val="002060"/>
                </a:solidFill>
              </a:rPr>
              <a:t>Enerst</a:t>
            </a:r>
            <a:r>
              <a:rPr lang="en-AU" sz="1050" dirty="0">
                <a:solidFill>
                  <a:srgbClr val="002060"/>
                </a:solidFill>
              </a:rPr>
              <a:t> 2014)</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589" y="692696"/>
            <a:ext cx="6909811" cy="4871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6096615"/>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856984" cy="5328592"/>
          </a:xfrm>
        </p:spPr>
        <p:txBody>
          <a:bodyPr>
            <a:normAutofit fontScale="70000" lnSpcReduction="20000"/>
          </a:bodyPr>
          <a:lstStyle/>
          <a:p>
            <a:pPr lvl="0" algn="l"/>
            <a:r>
              <a:rPr lang="en-AU" sz="3000" b="1" dirty="0">
                <a:solidFill>
                  <a:srgbClr val="002060"/>
                </a:solidFill>
              </a:rPr>
              <a:t>Key terms:</a:t>
            </a:r>
          </a:p>
          <a:p>
            <a:pPr lvl="0" algn="l"/>
            <a:endParaRPr lang="en-AU" sz="2800" b="1" dirty="0">
              <a:solidFill>
                <a:srgbClr val="002060"/>
              </a:solidFill>
            </a:endParaRPr>
          </a:p>
          <a:p>
            <a:pPr marL="457200" lvl="0" indent="-457200" algn="l">
              <a:buClr>
                <a:srgbClr val="FF0000"/>
              </a:buClr>
              <a:buSzPct val="120000"/>
              <a:buFont typeface="Arial" panose="020B0604020202020204" pitchFamily="34" charset="0"/>
              <a:buChar char="•"/>
            </a:pPr>
            <a:r>
              <a:rPr lang="en-AU" sz="3000" b="1" dirty="0">
                <a:solidFill>
                  <a:srgbClr val="002060"/>
                </a:solidFill>
              </a:rPr>
              <a:t>Enthalpy – the total energy (both chemical potential and kinetic) present in a substance.</a:t>
            </a:r>
          </a:p>
          <a:p>
            <a:pPr marL="457200" lvl="0" indent="-457200" algn="l">
              <a:buClr>
                <a:srgbClr val="FF0000"/>
              </a:buClr>
              <a:buSzPct val="120000"/>
              <a:buFont typeface="Arial" panose="020B0604020202020204" pitchFamily="34" charset="0"/>
              <a:buChar char="•"/>
            </a:pPr>
            <a:endParaRPr lang="en-AU" sz="3000" b="1" dirty="0">
              <a:solidFill>
                <a:srgbClr val="002060"/>
              </a:solidFill>
            </a:endParaRPr>
          </a:p>
          <a:p>
            <a:pPr marL="457200" lvl="0" indent="-457200" algn="l">
              <a:buClr>
                <a:srgbClr val="FF0000"/>
              </a:buClr>
              <a:buSzPct val="120000"/>
              <a:buFont typeface="Arial" panose="020B0604020202020204" pitchFamily="34" charset="0"/>
              <a:buChar char="•"/>
            </a:pPr>
            <a:r>
              <a:rPr lang="en-AU" sz="3000" b="1" dirty="0">
                <a:solidFill>
                  <a:srgbClr val="002060"/>
                </a:solidFill>
              </a:rPr>
              <a:t>∆H – change in enthalpy (</a:t>
            </a:r>
            <a:r>
              <a:rPr lang="en-AU" sz="3000" b="1" dirty="0" err="1">
                <a:solidFill>
                  <a:srgbClr val="002060"/>
                </a:solidFill>
              </a:rPr>
              <a:t>H</a:t>
            </a:r>
            <a:r>
              <a:rPr lang="en-AU" sz="3000" b="1" baseline="-25000" dirty="0" err="1">
                <a:solidFill>
                  <a:srgbClr val="002060"/>
                </a:solidFill>
              </a:rPr>
              <a:t>products</a:t>
            </a:r>
            <a:r>
              <a:rPr lang="en-AU" sz="3000" b="1" dirty="0">
                <a:solidFill>
                  <a:srgbClr val="002060"/>
                </a:solidFill>
              </a:rPr>
              <a:t> – </a:t>
            </a:r>
            <a:r>
              <a:rPr lang="en-AU" sz="3000" b="1" dirty="0" err="1">
                <a:solidFill>
                  <a:srgbClr val="002060"/>
                </a:solidFill>
              </a:rPr>
              <a:t>H</a:t>
            </a:r>
            <a:r>
              <a:rPr lang="en-AU" sz="3000" b="1" baseline="-25000" dirty="0" err="1">
                <a:solidFill>
                  <a:srgbClr val="002060"/>
                </a:solidFill>
              </a:rPr>
              <a:t>reactants</a:t>
            </a:r>
            <a:r>
              <a:rPr lang="en-AU" sz="3000" b="1" dirty="0">
                <a:solidFill>
                  <a:srgbClr val="002060"/>
                </a:solidFill>
              </a:rPr>
              <a:t>)</a:t>
            </a:r>
          </a:p>
          <a:p>
            <a:pPr marL="457200" lvl="0" indent="-457200" algn="l">
              <a:buClr>
                <a:srgbClr val="FF0000"/>
              </a:buClr>
              <a:buSzPct val="120000"/>
              <a:buFont typeface="Arial" panose="020B0604020202020204" pitchFamily="34" charset="0"/>
              <a:buChar char="•"/>
            </a:pPr>
            <a:endParaRPr lang="en-AU" sz="3000" b="1" dirty="0">
              <a:solidFill>
                <a:srgbClr val="002060"/>
              </a:solidFill>
            </a:endParaRPr>
          </a:p>
          <a:p>
            <a:pPr marL="457200" lvl="0" indent="-457200" algn="l">
              <a:buClr>
                <a:srgbClr val="FF0000"/>
              </a:buClr>
              <a:buSzPct val="120000"/>
              <a:buFont typeface="Arial" panose="020B0604020202020204" pitchFamily="34" charset="0"/>
              <a:buChar char="•"/>
            </a:pPr>
            <a:r>
              <a:rPr lang="en-AU" sz="3000" b="1" dirty="0">
                <a:solidFill>
                  <a:srgbClr val="002060"/>
                </a:solidFill>
              </a:rPr>
              <a:t>Activation energy – the minimum energy required to reach the transition state in a reaction</a:t>
            </a:r>
          </a:p>
          <a:p>
            <a:pPr marL="457200" lvl="0" indent="-457200" algn="l">
              <a:buClr>
                <a:srgbClr val="FF0000"/>
              </a:buClr>
              <a:buSzPct val="120000"/>
              <a:buFont typeface="Arial" panose="020B0604020202020204" pitchFamily="34" charset="0"/>
              <a:buChar char="•"/>
            </a:pPr>
            <a:endParaRPr lang="en-AU" sz="3000" b="1" dirty="0">
              <a:solidFill>
                <a:srgbClr val="002060"/>
              </a:solidFill>
            </a:endParaRPr>
          </a:p>
          <a:p>
            <a:pPr marL="457200" lvl="0" indent="-457200" algn="l">
              <a:buClr>
                <a:srgbClr val="FF0000"/>
              </a:buClr>
              <a:buSzPct val="120000"/>
              <a:buFont typeface="Arial" panose="020B0604020202020204" pitchFamily="34" charset="0"/>
              <a:buChar char="•"/>
            </a:pPr>
            <a:r>
              <a:rPr lang="en-AU" sz="3000" b="1" dirty="0">
                <a:solidFill>
                  <a:srgbClr val="002060"/>
                </a:solidFill>
              </a:rPr>
              <a:t>Transition state (activated complex) – highly unstable arrangement in a chemical reaction where bond breaking and forming is occurring. It is a momentary arrangement which has the highest enthalpy for the reaction.  </a:t>
            </a:r>
            <a:r>
              <a:rPr lang="en-US" sz="1000" dirty="0">
                <a:solidFill>
                  <a:srgbClr val="002060"/>
                </a:solidFill>
              </a:rPr>
              <a:t>                                                                                                                                                                                           </a:t>
            </a:r>
          </a:p>
          <a:p>
            <a:pPr algn="l"/>
            <a:endParaRPr lang="en-US" sz="1000" dirty="0">
              <a:solidFill>
                <a:srgbClr val="002060"/>
              </a:solidFill>
            </a:endParaRPr>
          </a:p>
          <a:p>
            <a:pPr algn="l"/>
            <a:endParaRPr lang="en-US" sz="1000" dirty="0">
              <a:solidFill>
                <a:srgbClr val="002060"/>
              </a:solidFill>
            </a:endParaRPr>
          </a:p>
          <a:p>
            <a:pPr algn="l"/>
            <a:endParaRPr lang="en-US" sz="1000" dirty="0">
              <a:solidFill>
                <a:srgbClr val="002060"/>
              </a:solidFill>
            </a:endParaRPr>
          </a:p>
          <a:p>
            <a:pPr algn="l"/>
            <a:r>
              <a:rPr lang="en-US" sz="1000" dirty="0">
                <a:solidFill>
                  <a:srgbClr val="002060"/>
                </a:solidFill>
              </a:rPr>
              <a:t>                                                                                                                                                                                                     </a:t>
            </a:r>
            <a:endParaRPr lang="en-AU" sz="2800" dirty="0"/>
          </a:p>
        </p:txBody>
      </p:sp>
    </p:spTree>
    <p:extLst>
      <p:ext uri="{BB962C8B-B14F-4D97-AF65-F5344CB8AC3E}">
        <p14:creationId xmlns:p14="http://schemas.microsoft.com/office/powerpoint/2010/main" val="13378957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 calcmode="lin" valueType="num">
                                      <p:cBhvr additive="base">
                                        <p:cTn id="3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856984" cy="6624736"/>
          </a:xfrm>
        </p:spPr>
        <p:txBody>
          <a:bodyPr>
            <a:normAutofit/>
          </a:bodyPr>
          <a:lstStyle/>
          <a:p>
            <a:pPr algn="l"/>
            <a:r>
              <a:rPr lang="en-AU" sz="3000" b="1" dirty="0">
                <a:solidFill>
                  <a:srgbClr val="002060"/>
                </a:solidFill>
              </a:rPr>
              <a:t>In general, with regards to the activation energy :</a:t>
            </a:r>
          </a:p>
          <a:p>
            <a:pPr algn="l"/>
            <a:endParaRPr lang="en-AU" sz="3000" b="1" dirty="0">
              <a:solidFill>
                <a:srgbClr val="002060"/>
              </a:solidFill>
            </a:endParaRPr>
          </a:p>
          <a:p>
            <a:pPr marL="457200" lvl="0" indent="-457200" algn="l">
              <a:buClr>
                <a:srgbClr val="FF0000"/>
              </a:buClr>
              <a:buSzPct val="120000"/>
              <a:buFont typeface="Arial" panose="020B0604020202020204" pitchFamily="34" charset="0"/>
              <a:buChar char="•"/>
            </a:pPr>
            <a:r>
              <a:rPr lang="en-AU" sz="3000" b="1" dirty="0">
                <a:solidFill>
                  <a:srgbClr val="002060"/>
                </a:solidFill>
              </a:rPr>
              <a:t>As bond strength increases, activation energy increases as more energy is required to break the bonds.</a:t>
            </a:r>
          </a:p>
          <a:p>
            <a:pPr marL="457200" lvl="0" indent="-457200" algn="l">
              <a:buClr>
                <a:srgbClr val="FF0000"/>
              </a:buClr>
              <a:buSzPct val="120000"/>
              <a:buFont typeface="Arial" panose="020B0604020202020204" pitchFamily="34" charset="0"/>
              <a:buChar char="•"/>
            </a:pPr>
            <a:r>
              <a:rPr lang="en-AU" sz="3000" b="1" dirty="0">
                <a:solidFill>
                  <a:srgbClr val="002060"/>
                </a:solidFill>
              </a:rPr>
              <a:t>As bond number increases, activation energy increases as more energy is required to break the greater number of bonds. </a:t>
            </a:r>
          </a:p>
          <a:p>
            <a:pPr marL="457200" lvl="0" indent="-457200" algn="l">
              <a:buClr>
                <a:srgbClr val="FF0000"/>
              </a:buClr>
              <a:buSzPct val="120000"/>
              <a:buFont typeface="Arial" panose="020B0604020202020204" pitchFamily="34" charset="0"/>
              <a:buChar char="•"/>
            </a:pPr>
            <a:r>
              <a:rPr lang="en-AU" sz="3000" b="1" dirty="0">
                <a:solidFill>
                  <a:srgbClr val="002060"/>
                </a:solidFill>
              </a:rPr>
              <a:t>As the activation energy increases, the rate of reaction decreases.</a:t>
            </a:r>
            <a:r>
              <a:rPr lang="en-US" sz="1000" dirty="0">
                <a:solidFill>
                  <a:srgbClr val="002060"/>
                </a:solidFill>
              </a:rPr>
              <a:t>                                                                       </a:t>
            </a:r>
            <a:endParaRPr lang="en-AU" sz="2800" dirty="0"/>
          </a:p>
        </p:txBody>
      </p:sp>
    </p:spTree>
    <p:extLst>
      <p:ext uri="{BB962C8B-B14F-4D97-AF65-F5344CB8AC3E}">
        <p14:creationId xmlns:p14="http://schemas.microsoft.com/office/powerpoint/2010/main" val="263131074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856984" cy="6624736"/>
          </a:xfrm>
        </p:spPr>
        <p:txBody>
          <a:bodyPr>
            <a:normAutofit/>
          </a:bodyPr>
          <a:lstStyle/>
          <a:p>
            <a:r>
              <a:rPr lang="en-AU" sz="3600" dirty="0">
                <a:solidFill>
                  <a:srgbClr val="002060"/>
                </a:solidFill>
                <a:latin typeface="Broadway" panose="04040905080B02020502" pitchFamily="82" charset="0"/>
              </a:rPr>
              <a:t>Factors that Affect Reaction Rate</a:t>
            </a:r>
          </a:p>
          <a:p>
            <a:pPr algn="l"/>
            <a:endParaRPr lang="en-AU" sz="3000" b="1" dirty="0">
              <a:solidFill>
                <a:srgbClr val="002060"/>
              </a:solidFill>
            </a:endParaRPr>
          </a:p>
          <a:p>
            <a:pPr marL="457200" lvl="0" indent="-457200" algn="l">
              <a:buClr>
                <a:srgbClr val="FF0000"/>
              </a:buClr>
              <a:buSzPct val="120000"/>
              <a:buFont typeface="Arial" panose="020B0604020202020204" pitchFamily="34" charset="0"/>
              <a:buChar char="•"/>
            </a:pPr>
            <a:r>
              <a:rPr lang="en-AU" sz="3000" b="1" dirty="0">
                <a:solidFill>
                  <a:srgbClr val="002060"/>
                </a:solidFill>
              </a:rPr>
              <a:t>Temperature</a:t>
            </a:r>
          </a:p>
          <a:p>
            <a:pPr lvl="0" algn="l">
              <a:buClr>
                <a:srgbClr val="FF0000"/>
              </a:buClr>
              <a:buSzPct val="120000"/>
            </a:pPr>
            <a:r>
              <a:rPr lang="en-AU" sz="2800" b="1" dirty="0">
                <a:solidFill>
                  <a:srgbClr val="002060"/>
                </a:solidFill>
              </a:rPr>
              <a:t>Increasing temperature increases the average kinetic energy of the reactant particles. This increases the proportion of particles that have sufficient </a:t>
            </a:r>
            <a:r>
              <a:rPr lang="en-AU" sz="2800" b="1" dirty="0" err="1">
                <a:solidFill>
                  <a:srgbClr val="002060"/>
                </a:solidFill>
              </a:rPr>
              <a:t>E</a:t>
            </a:r>
            <a:r>
              <a:rPr lang="en-AU" sz="2800" b="1" baseline="-25000" dirty="0" err="1">
                <a:solidFill>
                  <a:srgbClr val="002060"/>
                </a:solidFill>
              </a:rPr>
              <a:t>k</a:t>
            </a:r>
            <a:r>
              <a:rPr lang="en-AU" sz="2800" b="1" dirty="0">
                <a:solidFill>
                  <a:srgbClr val="002060"/>
                </a:solidFill>
              </a:rPr>
              <a:t> to meet the activation energy required for a successful collision which increases the reaction rate. </a:t>
            </a:r>
          </a:p>
          <a:p>
            <a:pPr lvl="0" algn="l">
              <a:buClr>
                <a:srgbClr val="FF0000"/>
              </a:buClr>
              <a:buSzPct val="120000"/>
            </a:pPr>
            <a:r>
              <a:rPr lang="en-AU" sz="2800" b="1" dirty="0">
                <a:solidFill>
                  <a:srgbClr val="002060"/>
                </a:solidFill>
              </a:rPr>
              <a:t>To a much lesser degree, by increasing the kinetic energy of the particles, the particles move faster and in doing so increase the rate (frequency) of collisions that occur which also increases the reaction rate.</a:t>
            </a:r>
          </a:p>
        </p:txBody>
      </p:sp>
    </p:spTree>
    <p:extLst>
      <p:ext uri="{BB962C8B-B14F-4D97-AF65-F5344CB8AC3E}">
        <p14:creationId xmlns:p14="http://schemas.microsoft.com/office/powerpoint/2010/main" val="311428487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44624"/>
            <a:ext cx="4715148" cy="3175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750644" y="2943184"/>
            <a:ext cx="1728192" cy="553998"/>
          </a:xfrm>
          <a:prstGeom prst="rect">
            <a:avLst/>
          </a:prstGeom>
          <a:noFill/>
        </p:spPr>
        <p:txBody>
          <a:bodyPr wrap="square" rtlCol="0">
            <a:spAutoFit/>
          </a:bodyPr>
          <a:lstStyle/>
          <a:p>
            <a:r>
              <a:rPr lang="en-US" sz="1200" dirty="0"/>
              <a:t>(</a:t>
            </a:r>
            <a:r>
              <a:rPr lang="en-US" sz="1200" dirty="0" err="1"/>
              <a:t>Luetgens</a:t>
            </a:r>
            <a:r>
              <a:rPr lang="en-US" sz="1200" dirty="0"/>
              <a:t> </a:t>
            </a:r>
            <a:r>
              <a:rPr lang="en-US" sz="1200" dirty="0" err="1"/>
              <a:t>n.d.</a:t>
            </a:r>
            <a:r>
              <a:rPr lang="en-US" sz="1200" dirty="0"/>
              <a:t>)</a:t>
            </a:r>
            <a:endParaRPr lang="en-AU" dirty="0"/>
          </a:p>
          <a:p>
            <a:endParaRPr lang="en-AU"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3326463"/>
            <a:ext cx="5760640" cy="3486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393070" y="6259379"/>
            <a:ext cx="954794" cy="553998"/>
          </a:xfrm>
          <a:prstGeom prst="rect">
            <a:avLst/>
          </a:prstGeom>
          <a:noFill/>
        </p:spPr>
        <p:txBody>
          <a:bodyPr wrap="square" rtlCol="0">
            <a:spAutoFit/>
          </a:bodyPr>
          <a:lstStyle/>
          <a:p>
            <a:r>
              <a:rPr lang="en-US" sz="1200" dirty="0"/>
              <a:t>(CDLI 2007)</a:t>
            </a:r>
            <a:endParaRPr lang="en-AU" dirty="0"/>
          </a:p>
          <a:p>
            <a:endParaRPr lang="en-AU" dirty="0"/>
          </a:p>
        </p:txBody>
      </p:sp>
    </p:spTree>
    <p:extLst>
      <p:ext uri="{BB962C8B-B14F-4D97-AF65-F5344CB8AC3E}">
        <p14:creationId xmlns:p14="http://schemas.microsoft.com/office/powerpoint/2010/main" val="143655678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7"/>
                                        </p:tgtEl>
                                        <p:attrNameLst>
                                          <p:attrName>style.visibility</p:attrName>
                                        </p:attrNameLst>
                                      </p:cBhvr>
                                      <p:to>
                                        <p:strVal val="visible"/>
                                      </p:to>
                                    </p:set>
                                    <p:anim calcmode="lin" valueType="num">
                                      <p:cBhvr additive="base">
                                        <p:cTn id="19" dur="500" fill="hold"/>
                                        <p:tgtEl>
                                          <p:spTgt spid="1027"/>
                                        </p:tgtEl>
                                        <p:attrNameLst>
                                          <p:attrName>ppt_x</p:attrName>
                                        </p:attrNameLst>
                                      </p:cBhvr>
                                      <p:tavLst>
                                        <p:tav tm="0">
                                          <p:val>
                                            <p:strVal val="#ppt_x"/>
                                          </p:val>
                                        </p:tav>
                                        <p:tav tm="100000">
                                          <p:val>
                                            <p:strVal val="#ppt_x"/>
                                          </p:val>
                                        </p:tav>
                                      </p:tavLst>
                                    </p:anim>
                                    <p:anim calcmode="lin" valueType="num">
                                      <p:cBhvr additive="base">
                                        <p:cTn id="20"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856984" cy="6624736"/>
          </a:xfrm>
        </p:spPr>
        <p:txBody>
          <a:bodyPr>
            <a:normAutofit/>
          </a:bodyPr>
          <a:lstStyle/>
          <a:p>
            <a:pPr algn="l"/>
            <a:endParaRPr lang="en-AU" sz="3000" b="1" dirty="0">
              <a:solidFill>
                <a:srgbClr val="002060"/>
              </a:solidFill>
            </a:endParaRPr>
          </a:p>
          <a:p>
            <a:pPr marL="457200" lvl="0" indent="-457200" algn="l">
              <a:buClr>
                <a:srgbClr val="FF0000"/>
              </a:buClr>
              <a:buSzPct val="120000"/>
              <a:buFont typeface="Arial" panose="020B0604020202020204" pitchFamily="34" charset="0"/>
              <a:buChar char="•"/>
            </a:pPr>
            <a:r>
              <a:rPr lang="en-AU" sz="3000" b="1" dirty="0">
                <a:solidFill>
                  <a:srgbClr val="002060"/>
                </a:solidFill>
              </a:rPr>
              <a:t>Concentration</a:t>
            </a:r>
          </a:p>
          <a:p>
            <a:pPr lvl="0" algn="l">
              <a:buClr>
                <a:srgbClr val="FF0000"/>
              </a:buClr>
              <a:buSzPct val="120000"/>
            </a:pPr>
            <a:r>
              <a:rPr lang="en-AU" sz="2800" b="1" dirty="0">
                <a:solidFill>
                  <a:srgbClr val="002060"/>
                </a:solidFill>
              </a:rPr>
              <a:t>When the concentration of one or more of the reactants is increased, it decreases the distance between the particles which increases the rate (frequency) of collisions taking place which increases the reaction rate.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608" y="3789040"/>
            <a:ext cx="6962775" cy="231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580112" y="5168225"/>
            <a:ext cx="3218359" cy="276999"/>
          </a:xfrm>
          <a:prstGeom prst="rect">
            <a:avLst/>
          </a:prstGeom>
          <a:noFill/>
        </p:spPr>
        <p:txBody>
          <a:bodyPr wrap="square" rtlCol="0">
            <a:spAutoFit/>
          </a:bodyPr>
          <a:lstStyle/>
          <a:p>
            <a:r>
              <a:rPr lang="en-AU" sz="1200" dirty="0"/>
              <a:t>(Wikimedia Foundation, </a:t>
            </a:r>
            <a:r>
              <a:rPr lang="en-AU" sz="1200" dirty="0" err="1"/>
              <a:t>Inc</a:t>
            </a:r>
            <a:r>
              <a:rPr lang="en-AU" sz="1200" dirty="0"/>
              <a:t> 2015)</a:t>
            </a:r>
          </a:p>
        </p:txBody>
      </p:sp>
    </p:spTree>
    <p:extLst>
      <p:ext uri="{BB962C8B-B14F-4D97-AF65-F5344CB8AC3E}">
        <p14:creationId xmlns:p14="http://schemas.microsoft.com/office/powerpoint/2010/main" val="59621440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 calcmode="lin" valueType="num">
                                      <p:cBhvr additive="base">
                                        <p:cTn id="19" dur="500" fill="hold"/>
                                        <p:tgtEl>
                                          <p:spTgt spid="2050"/>
                                        </p:tgtEl>
                                        <p:attrNameLst>
                                          <p:attrName>ppt_x</p:attrName>
                                        </p:attrNameLst>
                                      </p:cBhvr>
                                      <p:tavLst>
                                        <p:tav tm="0">
                                          <p:val>
                                            <p:strVal val="#ppt_x"/>
                                          </p:val>
                                        </p:tav>
                                        <p:tav tm="100000">
                                          <p:val>
                                            <p:strVal val="#ppt_x"/>
                                          </p:val>
                                        </p:tav>
                                      </p:tavLst>
                                    </p:anim>
                                    <p:anim calcmode="lin" valueType="num">
                                      <p:cBhvr additive="base">
                                        <p:cTn id="20"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553</TotalTime>
  <Words>1335</Words>
  <Application>Microsoft Office PowerPoint</Application>
  <PresentationFormat>On-screen Show (4:3)</PresentationFormat>
  <Paragraphs>111</Paragraphs>
  <Slides>19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Broadway</vt:lpstr>
      <vt:lpstr>Calibri</vt:lpstr>
      <vt:lpstr>Century Gothic</vt:lpstr>
      <vt:lpstr>Courier New</vt:lpstr>
      <vt:lpstr>Palatino Linotype</vt:lpstr>
      <vt:lpstr>Executive</vt:lpstr>
      <vt:lpstr>Reaction Rates</vt:lpstr>
      <vt:lpstr>CaCO3(s) + H2SO4(aq)  →  CaSO4(aq) + CO2(g) + H2O(l)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Kennedy Baptist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Reaction Rates</dc:title>
  <dc:creator>Rick Cricelli</dc:creator>
  <cp:lastModifiedBy>Anita English</cp:lastModifiedBy>
  <cp:revision>39</cp:revision>
  <dcterms:created xsi:type="dcterms:W3CDTF">2015-07-26T01:47:37Z</dcterms:created>
  <dcterms:modified xsi:type="dcterms:W3CDTF">2020-06-17T02:52:10Z</dcterms:modified>
</cp:coreProperties>
</file>