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64" r:id="rId3"/>
    <p:sldId id="272" r:id="rId4"/>
    <p:sldId id="275" r:id="rId5"/>
    <p:sldId id="273" r:id="rId6"/>
    <p:sldId id="268" r:id="rId7"/>
    <p:sldId id="284" r:id="rId8"/>
    <p:sldId id="271" r:id="rId9"/>
    <p:sldId id="270" r:id="rId10"/>
    <p:sldId id="277" r:id="rId11"/>
    <p:sldId id="286" r:id="rId12"/>
    <p:sldId id="278" r:id="rId13"/>
    <p:sldId id="285" r:id="rId14"/>
    <p:sldId id="274" r:id="rId15"/>
    <p:sldId id="291" r:id="rId16"/>
    <p:sldId id="265" r:id="rId17"/>
    <p:sldId id="287" r:id="rId18"/>
    <p:sldId id="269" r:id="rId19"/>
    <p:sldId id="279" r:id="rId20"/>
    <p:sldId id="288" r:id="rId21"/>
    <p:sldId id="281" r:id="rId22"/>
    <p:sldId id="267" r:id="rId23"/>
    <p:sldId id="26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7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A2D8-1213-4C19-9C23-165D7FC46066}" type="datetimeFigureOut">
              <a:rPr lang="en-AU" smtClean="0"/>
              <a:t>3/09/18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64A5-4E11-41EB-92B5-B09939952E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1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xmlns="" id="{8555E960-451F-41A3-BEEA-078015990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xmlns="" id="{A1CD96B3-F5BC-4A82-A3E1-AFBAC1DBCB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xmlns="" id="{94AE1ADC-75D6-473C-8861-D953462D7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303CF9-7F69-42AE-A760-66FB6C8A3F2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83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xmlns="" id="{1C23C152-FE6E-40AF-BEDC-A6E7D40AC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xmlns="" id="{FB8C3A67-AAE0-4BD0-ACB0-15965E44FC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xmlns="" id="{F0F9D5BA-B53D-4B49-91AA-AFC9CC32D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122F2-0704-4A22-ACC5-ED0B77F8508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0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xmlns="" id="{24122444-6173-45DF-BF87-AC79EB8544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xmlns="" id="{02D24305-A0A7-496A-8090-A8FB28085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xmlns="" id="{5EA0F058-B116-4119-B451-6E381A9E2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D6E28B-1A8F-4ACD-8907-EC6D37733085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6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48A5AC6D-8942-44A6-9D20-F776965B4D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884D945F-C503-4E0F-AAF7-DFDD4715A0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xmlns="" id="{1990D03C-FC8B-4311-AF15-6D98EEA09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002D3-4335-4E33-8D10-A389A3163CAF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52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xmlns="" id="{A8F2BDFE-FB92-443C-9F01-1AE985E7D2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xmlns="" id="{E3326E8D-39C6-43AC-933B-CF34E8B07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xmlns="" id="{8FDD9475-BEC9-4F22-818F-B22496635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62BC51-38DE-47C1-908B-336B9306AE1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91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xmlns="" id="{4E8C72D6-5BF8-448B-8021-1F9C0D833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xmlns="" id="{260112B7-2103-4821-8FA2-9CCAF25F4C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xmlns="" id="{A2FD0C30-5C86-4D77-9E45-59D3E9BF5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A2D766-A808-46A5-8293-4FBBEE9831C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94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xmlns="" id="{5B06D293-B84D-4959-B762-2D1DD2C9BF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xmlns="" id="{E86480A0-55EF-494D-B42D-3F90A1CFD0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xmlns="" id="{77F00A85-4690-4454-9A20-97544D7B2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594077-27A0-49BE-8F2F-906FEC719E8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xmlns="" id="{8373E7BC-EA52-46C1-8A4A-8775B265D9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xmlns="" id="{2577080B-F8CC-4276-A4B6-CF79BEEABC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xmlns="" id="{2B4FE502-4BB9-445C-AF2F-3C5E2FDD7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44360F-D6CD-4CFF-A359-56951A91EF8A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54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1C41ABF9-B9FA-42C3-9490-8B5029BA3D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801AE1A-F073-4632-933C-E83B37A79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BEFE621B-A3EB-4E88-A9AF-2A9607CD8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6E368-096D-4581-A599-10AB626F46D9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9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727EC1CA-7C23-4357-9828-40A45118C5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9E086331-26D0-45A8-A722-9B73F39770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C3755F3B-7BF3-4E49-910A-2706BA058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8BD44-C140-4AC8-AD1E-D4C6A1080CD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xmlns="" id="{072121D2-E056-4693-B1F1-B76AC662E6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xmlns="" id="{50387014-3ADE-4212-A67A-23853FE455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xmlns="" id="{E5DB96E0-97FE-4751-AF57-67CF4143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EB868F-4EE7-4FFC-A214-E4BE44CCAF63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EB1A5-B6DA-405F-9892-8A2987CC6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46B2C9-2879-4D03-B3F8-4F21D323A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6E4A8E-2A40-432C-9E80-FEA9382E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002C2-789D-4E0E-84A5-5DE02A19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A14ABA-9715-4266-BDDE-AECEB919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8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23490-2CCE-47B0-91AD-60122406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40A5D9-EBE2-44E3-B35A-31086AF4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A456D-9F8D-4D27-B9D8-691C3855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9A45D-CA87-4799-B689-6D933398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9995ED-E843-4937-B036-546F4362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1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121B1E-7403-4E51-B55D-A9049BD8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C6209E-7D96-439F-BD80-D497FC9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D1AB68-F130-4AB4-B636-5CC1FC2E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995DE8-1B9E-48C4-BD36-6F72734E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06BC6-D929-474B-BE46-F9C34861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CAAC5-04A5-44D2-8AE7-6120A5CF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4FA88-B932-4522-A276-57531E5F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E4CA52-5AB9-42CA-BE83-4BCCBDA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0E1BAE-F161-44D0-8E64-EC708CD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5B697-446D-4AFC-B8D5-59052A6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6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D6C8E-8B57-4EC5-BE05-4DF6C67A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F228A1-4269-473F-AE25-00E4D644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7ED89D-7C92-470C-A960-CDACA5B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E2FD4A-543D-4F1E-AE43-BAE0E5E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8B2FF-BCFA-414F-82E2-49E5E112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3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C605A-80E4-4C56-B3E8-8E7148F1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0D0370-2251-4504-B1F5-C4ABFC28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3A1BFD-3A9A-4727-B874-D2CFE596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DE1001-BB19-4701-B10F-8791A94B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52AEEC-4AE8-432D-872E-9CA6E61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5C6931-5F19-46F0-AECF-62E7334B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2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BBE43-1B13-4C44-981C-AF322019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FE1B7-A6E4-41AD-B9FB-4069F137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5D771D-AA03-4AD9-9481-3F1D882D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5858CE-CE55-456D-926F-9C3B5840B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89F3A4-68A4-4249-B0E4-5B9C07936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7CC4B7-5A76-4BB9-B3B2-D1EDCD5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C3E077-A997-4863-9FBB-85849F39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833800-F3C5-43A0-9AB0-8106AB0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9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0B19E-9674-4A3C-9230-C2070FC7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895762-1526-4FD9-88C9-AF5CFD8B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5FF727-E8C3-43D2-9884-889FB2C5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6C1DF1-5059-4039-B402-E2E277BF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8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DEF9DD-5D38-4B0F-8416-A738B82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51162F-2791-4B8A-A006-B1BC8373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8E2034-62F6-43C3-AB66-31C686D6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22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FC26D-2E3F-4B12-BC8D-72A94E9E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DC2D3-C343-4ACC-B746-057FF655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F8D9F0-A6E5-4B74-8D3D-51A85611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3E224E-B45F-455E-8560-AA8D1844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6E977B-57FF-4C35-8B16-373DAF9B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0AE595-1F63-43CD-92A4-8CEBFB8A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9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9A272-0A89-41FF-A5F4-BB5A2A52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5FE9566-BF09-40B1-9517-9B890C331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6AD9F7-810E-472D-BBDE-A2E920B1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563485-713A-43E3-9B13-44B15831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69022-4C54-4A9A-88A0-31F0BEFF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58C082-61A2-4885-9E79-C7DBEAB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8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92D06F-730A-4C90-8DE7-B67E58E1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C30BB-C32F-447E-84E1-989BE3ED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9A54F2-BEFC-4EF5-908B-CBC7E64F4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7B55-4413-40F1-BEAB-4555C47B230A}" type="datetimeFigureOut">
              <a:rPr lang="en-AU" smtClean="0"/>
              <a:t>3/09/18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BD5A6-02BD-4826-841D-D541F9136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EA09C-066C-4181-A900-6EE22798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0BC-5AA9-473D-85BB-FF154D7130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0F2F0F27-5A11-484A-BC63-15B953946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981201"/>
            <a:ext cx="7772400" cy="860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Chapter 9: Reaction rates</a:t>
            </a:r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xmlns="" id="{39B5FFE8-B815-461B-9E28-BE94250B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6"/>
          <a:stretch>
            <a:fillRect/>
          </a:stretch>
        </p:blipFill>
        <p:spPr bwMode="auto">
          <a:xfrm>
            <a:off x="1524000" y="4121150"/>
            <a:ext cx="55451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3503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5">
            <a:extLst>
              <a:ext uri="{FF2B5EF4-FFF2-40B4-BE49-F238E27FC236}">
                <a16:creationId xmlns:a16="http://schemas.microsoft.com/office/drawing/2014/main" xmlns="" id="{31826486-BE2D-4344-B1E1-B3B3791B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839200" cy="13716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i="1">
                <a:solidFill>
                  <a:schemeClr val="accent2"/>
                </a:solidFill>
              </a:rPr>
              <a:t>The amount of energy needed to form the activated complex ‒ E</a:t>
            </a:r>
            <a:r>
              <a:rPr lang="en-AU" altLang="en-US" baseline="-25000">
                <a:solidFill>
                  <a:schemeClr val="accent2"/>
                </a:solidFill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5444A4B-2278-4F78-A536-CC82254C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Activation energy</a:t>
            </a:r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xmlns="" id="{3694208E-5B83-4F55-BD53-2CEBAF2D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1"/>
            <a:ext cx="3786188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5FA0BD-64CE-4D85-AC73-DD1849FB2E6B}"/>
              </a:ext>
            </a:extLst>
          </p:cNvPr>
          <p:cNvSpPr/>
          <p:nvPr/>
        </p:nvSpPr>
        <p:spPr>
          <a:xfrm>
            <a:off x="1676401" y="2743200"/>
            <a:ext cx="4892675" cy="2986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</a:t>
            </a:r>
            <a:r>
              <a:rPr lang="en-AU" altLang="en-US" sz="2800" i="1" dirty="0" err="1">
                <a:solidFill>
                  <a:schemeClr val="accent2"/>
                </a:solidFill>
              </a:rPr>
              <a:t>E</a:t>
            </a:r>
            <a:r>
              <a:rPr lang="en-AU" altLang="en-US" sz="2800" baseline="-25000" dirty="0" err="1">
                <a:solidFill>
                  <a:schemeClr val="accent2"/>
                </a:solidFill>
              </a:rPr>
              <a:t>a</a:t>
            </a:r>
            <a:r>
              <a:rPr lang="en-AU" altLang="en-US" sz="2800" i="1" baseline="-25000" dirty="0">
                <a:solidFill>
                  <a:schemeClr val="accent2"/>
                </a:solidFill>
              </a:rPr>
              <a:t> </a:t>
            </a:r>
            <a:r>
              <a:rPr lang="en-AU" altLang="en-US" sz="2800" dirty="0">
                <a:solidFill>
                  <a:schemeClr val="accent2"/>
                </a:solidFill>
              </a:rPr>
              <a:t> is the: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energy needed to break the bonds of the reactants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minimum energy required for a reaction to occur.</a:t>
            </a:r>
          </a:p>
        </p:txBody>
      </p:sp>
    </p:spTree>
    <p:extLst>
      <p:ext uri="{BB962C8B-B14F-4D97-AF65-F5344CB8AC3E}">
        <p14:creationId xmlns:p14="http://schemas.microsoft.com/office/powerpoint/2010/main" val="281759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5">
            <a:extLst>
              <a:ext uri="{FF2B5EF4-FFF2-40B4-BE49-F238E27FC236}">
                <a16:creationId xmlns:a16="http://schemas.microsoft.com/office/drawing/2014/main" xmlns="" id="{D62C48E9-B269-466F-AB31-2597C726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600" b="1" dirty="0">
                <a:solidFill>
                  <a:schemeClr val="accent1"/>
                </a:solidFill>
              </a:rPr>
              <a:t>The activation energy is the difference in energy between the activated complex and the reactants.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600" b="1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600" b="1" dirty="0">
                <a:solidFill>
                  <a:schemeClr val="accent1"/>
                </a:solidFill>
              </a:rPr>
              <a:t>It influences the rate of reaction.</a:t>
            </a:r>
          </a:p>
        </p:txBody>
      </p:sp>
    </p:spTree>
    <p:extLst>
      <p:ext uri="{BB962C8B-B14F-4D97-AF65-F5344CB8AC3E}">
        <p14:creationId xmlns:p14="http://schemas.microsoft.com/office/powerpoint/2010/main" val="26733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xmlns="" id="{ED657A85-D4CB-47C8-955F-A24598A22F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0350" y="2590800"/>
            <a:ext cx="7145338" cy="401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5CCE4B77-5E1B-410F-8F76-8345E32A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2895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At a given temperature, particles will have different amounts of kinetic energy, with the average kinetic energy determining the temperature.</a:t>
            </a:r>
          </a:p>
        </p:txBody>
      </p:sp>
    </p:spTree>
    <p:extLst>
      <p:ext uri="{BB962C8B-B14F-4D97-AF65-F5344CB8AC3E}">
        <p14:creationId xmlns:p14="http://schemas.microsoft.com/office/powerpoint/2010/main" val="420660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xmlns="" id="{F3086AE9-98E9-46D1-854D-0F176931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7401" y="1143000"/>
            <a:ext cx="7718425" cy="41148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Only those particles with the activation energy, or greater, will have enough energy to break the bonds of the reactants and have a successful collision</a:t>
            </a:r>
            <a:r>
              <a:rPr lang="en-AU" altLang="en-US"/>
              <a:t>.</a:t>
            </a:r>
          </a:p>
        </p:txBody>
      </p:sp>
      <p:pic>
        <p:nvPicPr>
          <p:cNvPr id="23555" name="Picture 1">
            <a:extLst>
              <a:ext uri="{FF2B5EF4-FFF2-40B4-BE49-F238E27FC236}">
                <a16:creationId xmlns:a16="http://schemas.microsoft.com/office/drawing/2014/main" xmlns="" id="{760F73C4-50E8-4571-947F-317F86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6987" r="5164" b="4019"/>
          <a:stretch>
            <a:fillRect/>
          </a:stretch>
        </p:blipFill>
        <p:spPr bwMode="auto">
          <a:xfrm>
            <a:off x="2362200" y="2819400"/>
            <a:ext cx="4572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72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7B46CFE-B2E5-4D84-BAA3-D7547FD9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600" b="1" dirty="0">
                <a:solidFill>
                  <a:schemeClr val="bg1"/>
                </a:solidFill>
                <a:ea typeface="+mn-ea"/>
                <a:cs typeface="Arial" pitchFamily="34" charset="0"/>
              </a:rPr>
              <a:t>What affects rate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xmlns="" id="{4171144E-21A6-4786-84D6-6D644071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43000"/>
            <a:ext cx="8763000" cy="41148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dirty="0">
                <a:solidFill>
                  <a:schemeClr val="accent2"/>
                </a:solidFill>
              </a:rPr>
              <a:t>Increases in the number of successful collisions will increase the rate of the reaction.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dirty="0">
                <a:solidFill>
                  <a:schemeClr val="accent2"/>
                </a:solidFill>
              </a:rPr>
              <a:t>The number of successful collisions depends on the: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dirty="0">
                <a:solidFill>
                  <a:schemeClr val="accent2"/>
                </a:solidFill>
              </a:rPr>
              <a:t>total number of collisions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dirty="0">
                <a:solidFill>
                  <a:schemeClr val="accent2"/>
                </a:solidFill>
              </a:rPr>
              <a:t>percentage of collisions that are successful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xmlns="" id="{717C18A1-478A-4271-9CF3-18B314EB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886201"/>
            <a:ext cx="74199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4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3D550-C6E1-4731-9D63-01C6FC42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/>
              <a:t>           What affects rate?</a:t>
            </a:r>
          </a:p>
        </p:txBody>
      </p:sp>
    </p:spTree>
    <p:extLst>
      <p:ext uri="{BB962C8B-B14F-4D97-AF65-F5344CB8AC3E}">
        <p14:creationId xmlns:p14="http://schemas.microsoft.com/office/powerpoint/2010/main" val="1073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58684319-5A80-4AB4-95D2-987DF140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Concentration and pressure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C4E8484F-C062-49BB-80C0-5550FEE6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113" y="1473200"/>
            <a:ext cx="4114800" cy="5410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AU" altLang="en-US" b="1" u="sng" dirty="0">
                <a:solidFill>
                  <a:schemeClr val="accent1"/>
                </a:solidFill>
              </a:rPr>
              <a:t>NATURE OF REACTANTS: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chemeClr val="accent1"/>
                </a:solidFill>
              </a:rPr>
              <a:t>If the bonds of the reactants only require a small amount of energy to break, the activation energy will be low.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chemeClr val="accent1"/>
                </a:solidFill>
              </a:rPr>
              <a:t>A larger number of  particles will have enough energy for a successful collision.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4645C8-6A67-4F4B-AD29-8FD9197B7244}"/>
              </a:ext>
            </a:extLst>
          </p:cNvPr>
          <p:cNvSpPr txBox="1">
            <a:spLocks/>
          </p:cNvSpPr>
          <p:nvPr/>
        </p:nvSpPr>
        <p:spPr bwMode="gray">
          <a:xfrm>
            <a:off x="2109788" y="793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Nature of reactants</a:t>
            </a: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xmlns="" id="{10E49CB7-F7D1-48A1-91DC-6C0B0DDA8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473200"/>
            <a:ext cx="4208463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3220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51367-0317-4144-ABE7-32A77796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Concentration and pressure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62BCE8CF-4120-45E3-9886-18EDC115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4267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b="1" u="sng" dirty="0">
                <a:solidFill>
                  <a:schemeClr val="accent1"/>
                </a:solidFill>
              </a:rPr>
              <a:t>Concentration and pressure </a:t>
            </a:r>
            <a:r>
              <a:rPr lang="en-AU" altLang="en-US" sz="3200" dirty="0">
                <a:solidFill>
                  <a:schemeClr val="accent2"/>
                </a:solidFill>
              </a:rPr>
              <a:t>of a gas both affect the number of particles in a given volume.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b="1" dirty="0">
                <a:solidFill>
                  <a:schemeClr val="accent1"/>
                </a:solidFill>
              </a:rPr>
              <a:t>The greater the number of particles the greater the frequency of collisions.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b="1" dirty="0">
                <a:solidFill>
                  <a:schemeClr val="accent1"/>
                </a:solidFill>
              </a:rPr>
              <a:t>The percentage of successful collisions is the same but the total number of successful collisions increases.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dirty="0">
                <a:solidFill>
                  <a:schemeClr val="accent2"/>
                </a:solidFill>
              </a:rPr>
              <a:t>The reaction rate increases with concentration and pressure.</a:t>
            </a:r>
          </a:p>
        </p:txBody>
      </p:sp>
    </p:spTree>
    <p:extLst>
      <p:ext uri="{BB962C8B-B14F-4D97-AF65-F5344CB8AC3E}">
        <p14:creationId xmlns:p14="http://schemas.microsoft.com/office/powerpoint/2010/main" val="206915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59A58CDD-853C-4777-9BC3-429AD72F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88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ea typeface="+mn-ea"/>
                <a:cs typeface="Arial" pitchFamily="34" charset="0"/>
              </a:rPr>
              <a:t>Surface area</a:t>
            </a:r>
          </a:p>
        </p:txBody>
      </p:sp>
      <p:sp>
        <p:nvSpPr>
          <p:cNvPr id="28675" name="Content Placeholder 3">
            <a:extLst>
              <a:ext uri="{FF2B5EF4-FFF2-40B4-BE49-F238E27FC236}">
                <a16:creationId xmlns:a16="http://schemas.microsoft.com/office/drawing/2014/main" xmlns="" id="{BE6C5094-6E92-45C1-A2E3-D063B076C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150938"/>
            <a:ext cx="7315200" cy="4114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The size of the particles may also affect the rate of the reaction.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Increased surface area increases the total number of collisions.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Increases the rate of reaction.</a:t>
            </a:r>
            <a:endParaRPr lang="en-AU" altLang="en-US"/>
          </a:p>
        </p:txBody>
      </p:sp>
      <p:pic>
        <p:nvPicPr>
          <p:cNvPr id="28676" name="Picture 1">
            <a:extLst>
              <a:ext uri="{FF2B5EF4-FFF2-40B4-BE49-F238E27FC236}">
                <a16:creationId xmlns:a16="http://schemas.microsoft.com/office/drawing/2014/main" xmlns="" id="{BCE5853B-EE5B-4842-88A2-86423CEE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36" y="1931273"/>
            <a:ext cx="167481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>
            <a:extLst>
              <a:ext uri="{FF2B5EF4-FFF2-40B4-BE49-F238E27FC236}">
                <a16:creationId xmlns:a16="http://schemas.microsoft.com/office/drawing/2014/main" xmlns="" id="{9D33995B-7468-4401-ADCD-E3A72DB46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68" y="1911773"/>
            <a:ext cx="32766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99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xmlns="" id="{64C05464-3213-4CD6-A075-688C688BE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14400"/>
            <a:ext cx="82613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5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192A4F02-8ACB-46B3-B5D8-AFA96708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2222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>
                <a:solidFill>
                  <a:schemeClr val="bg1"/>
                </a:solidFill>
                <a:ea typeface="+mn-ea"/>
                <a:cs typeface="Arial" pitchFamily="34" charset="0"/>
              </a:rPr>
              <a:t>The rate of a reaction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xmlns="" id="{652A753E-91EC-4B72-BD4C-074B89BC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0" y="1066800"/>
            <a:ext cx="8229600" cy="4114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b="1" dirty="0">
                <a:solidFill>
                  <a:srgbClr val="002060"/>
                </a:solidFill>
              </a:rPr>
              <a:t>Rate is how quickly one quantity changes compared to another quantity.</a:t>
            </a:r>
            <a:endParaRPr lang="en-AU" altLang="en-US" b="1" dirty="0">
              <a:solidFill>
                <a:srgbClr val="002060"/>
              </a:solidFill>
            </a:endParaRPr>
          </a:p>
        </p:txBody>
      </p:sp>
      <p:pic>
        <p:nvPicPr>
          <p:cNvPr id="7172" name="Picture 1">
            <a:extLst>
              <a:ext uri="{FF2B5EF4-FFF2-40B4-BE49-F238E27FC236}">
                <a16:creationId xmlns:a16="http://schemas.microsoft.com/office/drawing/2014/main" xmlns="" id="{70E3012F-655D-4706-852E-D2CDE1181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5613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742876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401C6668-6B28-4537-9329-BA133A27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88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Temperature</a:t>
            </a:r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xmlns="" id="{AF1F0672-E059-4AA2-B15C-A07903A84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150938"/>
            <a:ext cx="7391400" cy="4114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i="1" dirty="0">
                <a:solidFill>
                  <a:schemeClr val="accent2"/>
                </a:solidFill>
              </a:rPr>
              <a:t>is a measure of the average kinetic energy of the particles.</a:t>
            </a:r>
          </a:p>
          <a:p>
            <a:pPr marL="0" indent="0" algn="ctr"/>
            <a:endParaRPr lang="en-AU" altLang="en-US" i="1" dirty="0">
              <a:solidFill>
                <a:schemeClr val="accent2"/>
              </a:solidFill>
            </a:endParaRPr>
          </a:p>
          <a:p>
            <a:pPr marL="0" indent="0" algn="ctr"/>
            <a:endParaRPr lang="en-AU" altLang="en-US" i="1" dirty="0">
              <a:solidFill>
                <a:schemeClr val="accent2"/>
              </a:solidFill>
            </a:endParaRPr>
          </a:p>
          <a:p>
            <a:pPr marL="0" indent="0" algn="ctr"/>
            <a:endParaRPr lang="en-AU" altLang="en-US" i="1" dirty="0">
              <a:solidFill>
                <a:schemeClr val="accent2"/>
              </a:solidFill>
            </a:endParaRPr>
          </a:p>
          <a:p>
            <a:pPr marL="0" indent="0" algn="ctr"/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/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chemeClr val="accent2"/>
                </a:solidFill>
              </a:rPr>
              <a:t>As the temperature increases the average kinetic energy and average speed increases.</a:t>
            </a:r>
            <a:endParaRPr lang="en-AU" altLang="en-US" dirty="0"/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xmlns="" id="{C419CA07-A32C-41B2-8F79-B5EB8780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7551"/>
            <a:ext cx="7296150" cy="219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52363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xmlns="" id="{733B52CF-97FA-49F2-803D-3CAD3A82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838200"/>
            <a:ext cx="8229600" cy="411480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4300" b="1" u="sng" dirty="0">
                <a:solidFill>
                  <a:schemeClr val="accent1"/>
                </a:solidFill>
              </a:rPr>
              <a:t>Temperature of reactants </a:t>
            </a:r>
            <a:r>
              <a:rPr lang="en-AU" altLang="en-US" sz="3500" dirty="0">
                <a:solidFill>
                  <a:schemeClr val="accent2"/>
                </a:solidFill>
              </a:rPr>
              <a:t>increases then;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5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500" dirty="0">
                <a:solidFill>
                  <a:schemeClr val="accent2"/>
                </a:solidFill>
              </a:rPr>
              <a:t>The average kinetic energy of the particles increases, more particles have enough energy to overcome the activation energy.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5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500" dirty="0">
                <a:solidFill>
                  <a:schemeClr val="accent1"/>
                </a:solidFill>
              </a:rPr>
              <a:t>A greater percentage of collisions are successful </a:t>
            </a:r>
            <a:r>
              <a:rPr lang="en-AU" altLang="en-US" sz="3500" dirty="0">
                <a:solidFill>
                  <a:schemeClr val="accent2"/>
                </a:solidFill>
              </a:rPr>
              <a:t>and the particles collide more frequently increasing total number of collisions.</a:t>
            </a:r>
          </a:p>
        </p:txBody>
      </p:sp>
    </p:spTree>
    <p:extLst>
      <p:ext uri="{BB962C8B-B14F-4D97-AF65-F5344CB8AC3E}">
        <p14:creationId xmlns:p14="http://schemas.microsoft.com/office/powerpoint/2010/main" val="413367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88285BD4-FC8A-49D8-8FEE-FF4665B6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38" y="1066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temperature</a:t>
            </a:r>
          </a:p>
        </p:txBody>
      </p:sp>
      <p:pic>
        <p:nvPicPr>
          <p:cNvPr id="34819" name="Picture 1">
            <a:extLst>
              <a:ext uri="{FF2B5EF4-FFF2-40B4-BE49-F238E27FC236}">
                <a16:creationId xmlns:a16="http://schemas.microsoft.com/office/drawing/2014/main" xmlns="" id="{0F89C291-87C0-4242-B6C3-1ED08E91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1"/>
            <a:ext cx="8534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7314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4DF39B56-C78F-4A01-AB2C-9F3BE83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xmlns="" id="{576C2874-D9F4-4A20-9CA9-D501B078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365125"/>
            <a:ext cx="8253412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AU" altLang="en-US" sz="3200" b="1" u="sng" dirty="0">
                <a:solidFill>
                  <a:schemeClr val="accent1"/>
                </a:solidFill>
              </a:rPr>
              <a:t>CATALYST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i="1" dirty="0">
                <a:solidFill>
                  <a:schemeClr val="accent2"/>
                </a:solidFill>
              </a:rPr>
              <a:t>affect the rate of a reaction without being consumed in the reaction.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chemeClr val="accent2"/>
                </a:solidFill>
              </a:rPr>
              <a:t>Positive catalysts increase the rate of the reaction.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chemeClr val="accent2"/>
                </a:solidFill>
              </a:rPr>
              <a:t>Catalysts provide an alternative pathway for the reaction, which has a smaller activation energy.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E0C3095-CAD2-48C5-9EA0-0013B37C9B83}"/>
              </a:ext>
            </a:extLst>
          </p:cNvPr>
          <p:cNvSpPr txBox="1">
            <a:spLocks/>
          </p:cNvSpPr>
          <p:nvPr/>
        </p:nvSpPr>
        <p:spPr bwMode="gray">
          <a:xfrm>
            <a:off x="20574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Catalyst</a:t>
            </a:r>
          </a:p>
        </p:txBody>
      </p:sp>
      <p:pic>
        <p:nvPicPr>
          <p:cNvPr id="36869" name="Picture 1">
            <a:extLst>
              <a:ext uri="{FF2B5EF4-FFF2-40B4-BE49-F238E27FC236}">
                <a16:creationId xmlns:a16="http://schemas.microsoft.com/office/drawing/2014/main" xmlns="" id="{8EE5945A-6118-4875-A044-B101EBBF6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792538"/>
            <a:ext cx="5800725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1948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>
            <a:extLst>
              <a:ext uri="{FF2B5EF4-FFF2-40B4-BE49-F238E27FC236}">
                <a16:creationId xmlns:a16="http://schemas.microsoft.com/office/drawing/2014/main" xmlns="" id="{6AFB8878-10EE-41C0-AB0C-2F3DF9C3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066801"/>
            <a:ext cx="5013325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82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DD83D-9492-467C-8892-63ACD863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81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Measuring the rate of a reaction</a:t>
            </a:r>
          </a:p>
        </p:txBody>
      </p:sp>
      <p:sp>
        <p:nvSpPr>
          <p:cNvPr id="9219" name="Content Placeholder 3">
            <a:extLst>
              <a:ext uri="{FF2B5EF4-FFF2-40B4-BE49-F238E27FC236}">
                <a16:creationId xmlns:a16="http://schemas.microsoft.com/office/drawing/2014/main" xmlns="" id="{4B70B50A-7963-4D3F-BEE1-F6983BF7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57300"/>
            <a:ext cx="8229600" cy="411480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000" b="1" dirty="0">
                <a:solidFill>
                  <a:schemeClr val="accent1">
                    <a:lumMod val="50000"/>
                  </a:schemeClr>
                </a:solidFill>
              </a:rPr>
              <a:t>Rate of a reaction is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000" b="1" i="1" dirty="0">
                <a:solidFill>
                  <a:schemeClr val="accent1">
                    <a:lumMod val="50000"/>
                  </a:schemeClr>
                </a:solidFill>
              </a:rPr>
              <a:t>the change in one measurable quantity over the change in time.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000" b="1" dirty="0">
                <a:solidFill>
                  <a:schemeClr val="accent1">
                    <a:lumMod val="50000"/>
                  </a:schemeClr>
                </a:solidFill>
              </a:rPr>
              <a:t>Measurable quantities for reactions: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300" b="1" dirty="0">
                <a:solidFill>
                  <a:schemeClr val="accent1"/>
                </a:solidFill>
              </a:rPr>
              <a:t>mass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300" b="1" dirty="0">
                <a:solidFill>
                  <a:schemeClr val="accent1"/>
                </a:solidFill>
              </a:rPr>
              <a:t>colour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300" b="1" dirty="0">
                <a:solidFill>
                  <a:schemeClr val="accent1"/>
                </a:solidFill>
              </a:rPr>
              <a:t>volume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300" b="1" dirty="0">
                <a:solidFill>
                  <a:schemeClr val="accent1"/>
                </a:solidFill>
              </a:rPr>
              <a:t>pH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300" b="1" dirty="0">
                <a:solidFill>
                  <a:schemeClr val="accent1"/>
                </a:solidFill>
              </a:rPr>
              <a:t>concentration</a:t>
            </a:r>
            <a:endParaRPr lang="en-AU" altLang="en-US" sz="33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xmlns="" id="{40D1DD59-2962-4E8F-B0A6-F7400D50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0050" y="1171575"/>
            <a:ext cx="8845550" cy="4648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rgbClr val="002060"/>
                </a:solidFill>
              </a:rPr>
              <a:t>A graph show the changes during a reaction.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rgbClr val="002060"/>
                </a:solidFill>
              </a:rPr>
              <a:t>The gradient represents the rate of a reaction showing how quickly the reactants or products change.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xmlns="" id="{21D8A496-BA2A-425A-9D18-C40AF2170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200400"/>
            <a:ext cx="38735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>
            <a:extLst>
              <a:ext uri="{FF2B5EF4-FFF2-40B4-BE49-F238E27FC236}">
                <a16:creationId xmlns:a16="http://schemas.microsoft.com/office/drawing/2014/main" xmlns="" id="{F3D4D01D-5C2B-46AC-AF92-222FF868B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1" y="3200401"/>
            <a:ext cx="44561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5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C8316-60CD-43B2-92FE-8F7DD9F3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b="1" dirty="0">
                <a:solidFill>
                  <a:schemeClr val="bg1"/>
                </a:solidFill>
                <a:ea typeface="+mn-ea"/>
                <a:cs typeface="Arial" pitchFamily="34" charset="0"/>
              </a:rPr>
              <a:t>9.2 What is needed for a reaction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4975E8E1-412A-4F31-8348-A83850FC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763000" cy="4800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200" dirty="0">
                <a:solidFill>
                  <a:srgbClr val="002060"/>
                </a:solidFill>
              </a:rPr>
              <a:t>The reaction between hydrogen gas and oxygen gas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200" dirty="0">
                <a:solidFill>
                  <a:srgbClr val="002060"/>
                </a:solidFill>
              </a:rPr>
              <a:t>2H</a:t>
            </a:r>
            <a:r>
              <a:rPr lang="en-AU" altLang="en-US" sz="3200" baseline="-25000" dirty="0">
                <a:solidFill>
                  <a:srgbClr val="002060"/>
                </a:solidFill>
              </a:rPr>
              <a:t>2</a:t>
            </a:r>
            <a:r>
              <a:rPr lang="en-AU" altLang="en-US" sz="3200" dirty="0">
                <a:solidFill>
                  <a:srgbClr val="002060"/>
                </a:solidFill>
              </a:rPr>
              <a:t>(g) + O</a:t>
            </a:r>
            <a:r>
              <a:rPr lang="en-AU" altLang="en-US" sz="3200" baseline="-25000" dirty="0">
                <a:solidFill>
                  <a:srgbClr val="002060"/>
                </a:solidFill>
              </a:rPr>
              <a:t>2</a:t>
            </a:r>
            <a:r>
              <a:rPr lang="en-AU" altLang="en-US" sz="3200" dirty="0">
                <a:solidFill>
                  <a:srgbClr val="002060"/>
                </a:solidFill>
              </a:rPr>
              <a:t>(g) → 2H</a:t>
            </a:r>
            <a:r>
              <a:rPr lang="en-AU" altLang="en-US" sz="3200" baseline="-25000" dirty="0">
                <a:solidFill>
                  <a:srgbClr val="002060"/>
                </a:solidFill>
              </a:rPr>
              <a:t>2</a:t>
            </a:r>
            <a:r>
              <a:rPr lang="en-AU" altLang="en-US" sz="3200" dirty="0">
                <a:solidFill>
                  <a:srgbClr val="002060"/>
                </a:solidFill>
              </a:rPr>
              <a:t>O(g)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32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3200" dirty="0">
                <a:solidFill>
                  <a:srgbClr val="002060"/>
                </a:solidFill>
              </a:rPr>
              <a:t>Requires that the bonds in hydrogen molecules must break bonds in oxygen molecules must break new bonds must form to make the water molecules.</a:t>
            </a:r>
          </a:p>
        </p:txBody>
      </p:sp>
    </p:spTree>
    <p:extLst>
      <p:ext uri="{BB962C8B-B14F-4D97-AF65-F5344CB8AC3E}">
        <p14:creationId xmlns:p14="http://schemas.microsoft.com/office/powerpoint/2010/main" val="6631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EAC13DEA-08FF-4028-B4B2-E7B8E19E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2400"/>
            <a:ext cx="365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Collision theory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CDDF0CFC-F277-421D-AA82-2649510E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838200"/>
            <a:ext cx="8229600" cy="4343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b="1" dirty="0">
                <a:solidFill>
                  <a:schemeClr val="accent1"/>
                </a:solidFill>
              </a:rPr>
              <a:t>Reactants must collide with sufficient energy and in an appropriate orientation for a reaction to occur.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altLang="en-US" dirty="0">
              <a:solidFill>
                <a:schemeClr val="accent2"/>
              </a:solidFill>
            </a:endParaRP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xmlns="" id="{74CB1887-261C-4015-BDC6-1649CE933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b="2190"/>
          <a:stretch>
            <a:fillRect/>
          </a:stretch>
        </p:blipFill>
        <p:spPr bwMode="auto">
          <a:xfrm>
            <a:off x="1884363" y="1828800"/>
            <a:ext cx="85328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45606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7F3F7B3-EFCE-42C2-9D34-CBD23CCA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41148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dirty="0">
                <a:solidFill>
                  <a:schemeClr val="accent2"/>
                </a:solidFill>
              </a:rPr>
              <a:t>A </a:t>
            </a:r>
            <a:r>
              <a:rPr lang="en-AU" b="1" dirty="0">
                <a:solidFill>
                  <a:schemeClr val="accent1"/>
                </a:solidFill>
              </a:rPr>
              <a:t>successful collision </a:t>
            </a:r>
            <a:r>
              <a:rPr lang="en-AU" dirty="0">
                <a:solidFill>
                  <a:schemeClr val="accent2"/>
                </a:solidFill>
              </a:rPr>
              <a:t>has sufficient energy and an appropriate orientation to allow old bonds to be broken and new bonds to be formed.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dirty="0">
                <a:solidFill>
                  <a:schemeClr val="accent2"/>
                </a:solidFill>
              </a:rPr>
              <a:t> An </a:t>
            </a:r>
            <a:r>
              <a:rPr lang="en-AU" b="1" dirty="0">
                <a:solidFill>
                  <a:schemeClr val="accent1"/>
                </a:solidFill>
              </a:rPr>
              <a:t>unsuccessful collision </a:t>
            </a:r>
            <a:r>
              <a:rPr lang="en-AU" dirty="0">
                <a:solidFill>
                  <a:schemeClr val="accent2"/>
                </a:solidFill>
              </a:rPr>
              <a:t>is one in which the energy and/or orientation are not satisfactory.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dirty="0">
                <a:solidFill>
                  <a:schemeClr val="accent2"/>
                </a:solidFill>
              </a:rPr>
              <a:t>The more successful collisions there are in a given time, the faster the rate of the reaction because more reactants are forming products.</a:t>
            </a:r>
          </a:p>
        </p:txBody>
      </p:sp>
    </p:spTree>
    <p:extLst>
      <p:ext uri="{BB962C8B-B14F-4D97-AF65-F5344CB8AC3E}">
        <p14:creationId xmlns:p14="http://schemas.microsoft.com/office/powerpoint/2010/main" val="998000430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xmlns="" id="{035F3785-ECD3-4384-9362-F8EF5893D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3000"/>
            <a:ext cx="7696200" cy="46482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During the progress of a reaction a temporary, highly unstable structure called the </a:t>
            </a:r>
            <a:r>
              <a:rPr lang="en-AU" altLang="en-US" b="1">
                <a:solidFill>
                  <a:schemeClr val="accent1"/>
                </a:solidFill>
              </a:rPr>
              <a:t>activated complex</a:t>
            </a:r>
            <a:r>
              <a:rPr lang="en-AU" altLang="en-US">
                <a:solidFill>
                  <a:schemeClr val="accent2"/>
                </a:solidFill>
              </a:rPr>
              <a:t> or </a:t>
            </a:r>
            <a:r>
              <a:rPr lang="en-AU" altLang="en-US" b="1">
                <a:solidFill>
                  <a:schemeClr val="accent1"/>
                </a:solidFill>
              </a:rPr>
              <a:t>transition state.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The activated complex has more energy than either the reactants or products.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xmlns="" id="{BA6765EF-9567-434F-87ED-1911A36F5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667001"/>
            <a:ext cx="732472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364772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D19FBA86-3B75-4E64-BAB5-6F4C0B03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en-AU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Energy profile diagrams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xmlns="" id="{58928C8E-95A2-449F-8C00-AC2570AE4E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1868488"/>
            <a:ext cx="3124200" cy="283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xmlns="" id="{FF7132B4-3F30-4AC3-A196-9F6C506C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9" y="1905000"/>
            <a:ext cx="29352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ontent Placeholder 3">
            <a:extLst>
              <a:ext uri="{FF2B5EF4-FFF2-40B4-BE49-F238E27FC236}">
                <a16:creationId xmlns:a16="http://schemas.microsoft.com/office/drawing/2014/main" xmlns="" id="{48BD21D3-8195-42F7-A245-8D9D85EFAB7A}"/>
              </a:ext>
            </a:extLst>
          </p:cNvPr>
          <p:cNvSpPr txBox="1">
            <a:spLocks/>
          </p:cNvSpPr>
          <p:nvPr/>
        </p:nvSpPr>
        <p:spPr bwMode="auto">
          <a:xfrm>
            <a:off x="2057400" y="838200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227013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49263" indent="-2190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82625" indent="-2317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5988" indent="-231775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31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03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875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47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chemeClr val="accent1"/>
                </a:solidFill>
              </a:rPr>
              <a:t>Enthalpy</a:t>
            </a:r>
            <a:r>
              <a:rPr lang="en-AU" altLang="en-US" sz="2800">
                <a:solidFill>
                  <a:schemeClr val="accent2"/>
                </a:solidFill>
              </a:rPr>
              <a:t> or heat content (</a:t>
            </a:r>
            <a:r>
              <a:rPr lang="en-AU" altLang="en-US" sz="2800" b="1">
                <a:solidFill>
                  <a:schemeClr val="accent1"/>
                </a:solidFill>
              </a:rPr>
              <a:t>H</a:t>
            </a:r>
            <a:r>
              <a:rPr lang="en-AU" altLang="en-US" sz="2800">
                <a:solidFill>
                  <a:schemeClr val="accent2"/>
                </a:solidFill>
              </a:rPr>
              <a:t>) is the total energy possessed by a chemical substance.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  </a:t>
            </a:r>
            <a:r>
              <a:rPr lang="en-AU" altLang="en-US" sz="2800" b="1">
                <a:solidFill>
                  <a:schemeClr val="accent1"/>
                </a:solidFill>
              </a:rPr>
              <a:t>Energy profile diagrams </a:t>
            </a:r>
            <a:r>
              <a:rPr lang="en-AU" altLang="en-US" sz="2800">
                <a:solidFill>
                  <a:schemeClr val="accent2"/>
                </a:solidFill>
              </a:rPr>
              <a:t>show the enthalpy of the reactants, activated complex and products.</a:t>
            </a:r>
          </a:p>
        </p:txBody>
      </p:sp>
    </p:spTree>
    <p:extLst>
      <p:ext uri="{BB962C8B-B14F-4D97-AF65-F5344CB8AC3E}">
        <p14:creationId xmlns:p14="http://schemas.microsoft.com/office/powerpoint/2010/main" val="202279474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706</Words>
  <Application>Microsoft Macintosh PowerPoint</Application>
  <PresentationFormat>Custom</PresentationFormat>
  <Paragraphs>108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9: Reaction rates</vt:lpstr>
      <vt:lpstr>The rate of a reaction</vt:lpstr>
      <vt:lpstr>Measuring the rate of a reaction</vt:lpstr>
      <vt:lpstr>PowerPoint Presentation</vt:lpstr>
      <vt:lpstr>9.2 What is needed for a reaction</vt:lpstr>
      <vt:lpstr>Collision theory</vt:lpstr>
      <vt:lpstr>PowerPoint Presentation</vt:lpstr>
      <vt:lpstr>PowerPoint Presentation</vt:lpstr>
      <vt:lpstr>Energy profile diagrams</vt:lpstr>
      <vt:lpstr>Activation energy</vt:lpstr>
      <vt:lpstr>PowerPoint Presentation</vt:lpstr>
      <vt:lpstr>At a given temperature, particles will have different amounts of kinetic energy, with the average kinetic energy determining the temperature.</vt:lpstr>
      <vt:lpstr>PowerPoint Presentation</vt:lpstr>
      <vt:lpstr>What affects rate</vt:lpstr>
      <vt:lpstr>           What affects rate?</vt:lpstr>
      <vt:lpstr>Concentration and pressure</vt:lpstr>
      <vt:lpstr>Concentration and pressure</vt:lpstr>
      <vt:lpstr>Surface area</vt:lpstr>
      <vt:lpstr>PowerPoint Presentation</vt:lpstr>
      <vt:lpstr>Temperature</vt:lpstr>
      <vt:lpstr>PowerPoint Presentation</vt:lpstr>
      <vt:lpstr>temperature</vt:lpstr>
      <vt:lpstr>catalyst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Reaction rates</dc:title>
  <dc:creator>Woolley</dc:creator>
  <cp:lastModifiedBy>ITS</cp:lastModifiedBy>
  <cp:revision>6</cp:revision>
  <dcterms:created xsi:type="dcterms:W3CDTF">2018-09-02T02:20:54Z</dcterms:created>
  <dcterms:modified xsi:type="dcterms:W3CDTF">2018-09-03T01:20:18Z</dcterms:modified>
</cp:coreProperties>
</file>