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5.svg" ContentType="image/svg+xml"/>
  <Override PartName="/ppt/media/image18.svg" ContentType="image/svg+xml"/>
  <Override PartName="/ppt/media/image19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5143500" cy="9144000"/>
  <p:custDataLst>
    <p:tags r:id="rId2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2185095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7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2185095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coffee_blackboard_teachers_day_celebration_ppt_template_vplus_2023081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coffee_blackboard_teachers_day_celebration_ppt_template_vplus_20230817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coffee_blackboard_teachers_day_celebration_ppt_template_vplus_2023081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coffee_blackboard_teachers_day_celebration_ppt_template_vplus_20230817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sv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sv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sv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sv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sv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sv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sv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sv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3437" y="1733550"/>
            <a:ext cx="7559040" cy="838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995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Research topic: Railway Station Cost Structure and Sustainable Development Model</a:t>
            </a:r>
            <a:endParaRPr lang="en-US" sz="1995" dirty="0"/>
          </a:p>
        </p:txBody>
      </p:sp>
      <p:sp>
        <p:nvSpPr>
          <p:cNvPr id="3" name="Text 1"/>
          <p:cNvSpPr/>
          <p:nvPr/>
        </p:nvSpPr>
        <p:spPr>
          <a:xfrm>
            <a:off x="3419475" y="3114675"/>
            <a:ext cx="2391728" cy="271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95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SUBTITLE HERE</a:t>
            </a:r>
            <a:endParaRPr lang="en-US" sz="1295" dirty="0"/>
          </a:p>
        </p:txBody>
      </p:sp>
      <p:sp>
        <p:nvSpPr>
          <p:cNvPr id="4" name="Text 2"/>
          <p:cNvSpPr/>
          <p:nvPr/>
        </p:nvSpPr>
        <p:spPr>
          <a:xfrm>
            <a:off x="3395663" y="3648075"/>
            <a:ext cx="2352675" cy="2905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MindShow.fun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3395663" y="3938588"/>
            <a:ext cx="2352675" cy="304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2023-12-06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BD905B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D. Government, Business, and Community Collaboration</a:t>
            </a:r>
            <a:endParaRPr lang="en-US" sz="2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5288" y="848680"/>
            <a:ext cx="8296275" cy="371283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0861" y="961346"/>
            <a:ext cx="3251935" cy="34926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05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Collaborative engagements with governmental authorities, businesses, and the local community foster sustainable development and promote positive social impact.</a:t>
            </a:r>
            <a:endParaRPr lang="en-US" sz="150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588" y="1795463"/>
            <a:ext cx="1619250" cy="13382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210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03</a:t>
            </a:r>
            <a:endParaRPr lang="en-US" sz="6210" dirty="0"/>
          </a:p>
        </p:txBody>
      </p:sp>
      <p:sp>
        <p:nvSpPr>
          <p:cNvPr id="3" name="Text 1"/>
          <p:cNvSpPr/>
          <p:nvPr/>
        </p:nvSpPr>
        <p:spPr>
          <a:xfrm>
            <a:off x="3486150" y="2181225"/>
            <a:ext cx="4615815" cy="7667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3. Conclusion</a:t>
            </a:r>
            <a:endParaRPr lang="en-US" sz="3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100" b="1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3. Conclusion</a:t>
            </a:r>
            <a:endParaRPr lang="en-US" sz="2100" dirty="0"/>
          </a:p>
        </p:txBody>
      </p:sp>
      <p:sp>
        <p:nvSpPr>
          <p:cNvPr id="4" name="Text 1"/>
          <p:cNvSpPr/>
          <p:nvPr/>
        </p:nvSpPr>
        <p:spPr>
          <a:xfrm>
            <a:off x="504825" y="1309688"/>
            <a:ext cx="3048000" cy="3357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A. Key Factors of Sustainable Operations
</a:t>
            </a:r>
            <a:endParaRPr lang="en-US" sz="14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B. Business Models for Achieving Sustainable Operations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76613" y="1328738"/>
            <a:ext cx="2386013" cy="24812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Key factors include efficient cost management, diversification of revenue streams, and strategic partnerships to foster sustainable operations.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76613" y="1328738"/>
            <a:ext cx="2386013" cy="24812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Implementing business models that prioritize cost efficiency, innovative practices, and community engagement is essential for achieving sustainable operations.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588" y="1795463"/>
            <a:ext cx="1619250" cy="13382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210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04</a:t>
            </a:r>
            <a:endParaRPr lang="en-US" sz="6210" dirty="0"/>
          </a:p>
        </p:txBody>
      </p:sp>
      <p:sp>
        <p:nvSpPr>
          <p:cNvPr id="3" name="Text 1"/>
          <p:cNvSpPr/>
          <p:nvPr/>
        </p:nvSpPr>
        <p:spPr>
          <a:xfrm>
            <a:off x="3486150" y="2181225"/>
            <a:ext cx="4615815" cy="7667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4. Next Steps</a:t>
            </a:r>
            <a:endParaRPr lang="en-US" sz="3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file/6490079/fa7cca18ae5f4dd7a54a6812f4ad678d?x-oss-process=style/img"/>
          <p:cNvPicPr>
            <a:picLocks noChangeAspect="1"/>
          </p:cNvPicPr>
          <p:nvPr/>
        </p:nvPicPr>
        <p:blipFill>
          <a:blip r:embed="rId1"/>
          <a:srcRect t="7813" b="78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3562350" cy="6715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4. Next Steps</a:t>
            </a:r>
            <a:endParaRPr lang="en-US" sz="2800" dirty="0"/>
          </a:p>
        </p:txBody>
      </p:sp>
      <p:sp>
        <p:nvSpPr>
          <p:cNvPr id="5" name="Text 1"/>
          <p:cNvSpPr/>
          <p:nvPr/>
        </p:nvSpPr>
        <p:spPr>
          <a:xfrm>
            <a:off x="776288" y="1724025"/>
            <a:ext cx="3562350" cy="28098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A. Explore New Revenue Streams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B. Manage Cost Structures Efficiently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C. Drive Innovation and Flexibility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D. Strengthen Partnerships with Governments, Businesses, and Communities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This comprehensive approach to understanding the railway station cost structure and implementing a sustainable development model lays the foundation for creating efficient and impactful management strategies within the rail transportation sector.</a:t>
            </a:r>
            <a:endParaRPr lang="en-US" sz="9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750" b="1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A. Explore New Revenue Streams</a:t>
            </a: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504825" y="1309688"/>
            <a:ext cx="3048000" cy="3357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Identify and analyze potential new revenue streams to diversify the station's income sources and enhance financial stability.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76613" y="1328738"/>
            <a:ext cx="2386013" cy="24812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Implement effective cost management strategies to optimize the utilization of resources and reduce operational expenses.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750" b="1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C. Drive Innovation and Flexibility</a:t>
            </a: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504825" y="1309688"/>
            <a:ext cx="3048000" cy="3357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Encourage a culture of innovation and flexibility to adapt to changing passenger needs and technological advancements.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590550"/>
            <a:ext cx="4586288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850" b="1" dirty="0">
                <a:solidFill>
                  <a:srgbClr val="BD905B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 CONTENTS 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3905250" y="1476375"/>
            <a:ext cx="4348163" cy="24622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Railway Station Cost Structure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Sustainable Development Model of Railway Station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3. Conclusion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4. Next Steps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76613" y="1328738"/>
            <a:ext cx="2386013" cy="24812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Foster strong collaborations with governmental entities, businesses, and local communities to promote sustainable development and positive societal impact.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6763" y="1652588"/>
            <a:ext cx="4148138" cy="5857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65" b="1" dirty="0">
                <a:solidFill>
                  <a:srgbClr val="BD905B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THE END</a:t>
            </a:r>
            <a:endParaRPr lang="en-US" sz="3265" dirty="0"/>
          </a:p>
        </p:txBody>
      </p:sp>
      <p:sp>
        <p:nvSpPr>
          <p:cNvPr id="3" name="Text 1"/>
          <p:cNvSpPr/>
          <p:nvPr/>
        </p:nvSpPr>
        <p:spPr>
          <a:xfrm>
            <a:off x="4576763" y="2181225"/>
            <a:ext cx="4148138" cy="12620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145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THANKS</a:t>
            </a:r>
            <a:endParaRPr lang="en-US" sz="61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588" y="1795463"/>
            <a:ext cx="1619250" cy="13382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210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01</a:t>
            </a:r>
            <a:endParaRPr lang="en-US" sz="6210" dirty="0"/>
          </a:p>
        </p:txBody>
      </p:sp>
      <p:sp>
        <p:nvSpPr>
          <p:cNvPr id="3" name="Text 1"/>
          <p:cNvSpPr/>
          <p:nvPr/>
        </p:nvSpPr>
        <p:spPr>
          <a:xfrm>
            <a:off x="3486150" y="2181225"/>
            <a:ext cx="4615815" cy="7667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30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Railway Station Cost Structure</a:t>
            </a:r>
            <a:endParaRPr lang="en-US" sz="20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25" b="1" dirty="0">
                <a:solidFill>
                  <a:srgbClr val="BD905B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Railway Station Cost Structure</a:t>
            </a:r>
            <a:endParaRPr lang="en-US" sz="2625" dirty="0"/>
          </a:p>
        </p:txBody>
      </p:sp>
      <p:sp>
        <p:nvSpPr>
          <p:cNvPr id="3" name="Text 1"/>
          <p:cNvSpPr/>
          <p:nvPr/>
        </p:nvSpPr>
        <p:spPr>
          <a:xfrm>
            <a:off x="395288" y="1038225"/>
            <a:ext cx="8296275" cy="38719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Railway station cost structure includes various elements that contribute to the operational expenses and financial management of the station.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A. Infrastructure and Equipment Maintenance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The maintenance of tracks and platforms is essential to ensure safety and efficiency in train operations.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Equipment maintenance encompasses regular checks and repairs of signaling systems, escalators, and other essential station equipment.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B. Human Resource Costs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Staff salaries form a significant portion of the operational costs. Efficient management of personnel expenses is crucial for financial sustainability.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Investment in training programs enhances employee skills and contributes to improved service delivery.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C. Energy and Water Costs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Electricity costs for lighting, air conditioning, and other operational needs impact the overall expenditure.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Water charges for sanitation and other station requirements add to the operational overhead.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D. Real Estate and Rentals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Rent expenditure for station buildings and facilities affects the overall cost structure.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Land use fees contribute to the operational expenses of the railway station.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E. Equipment and Technology Update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Regular updates in information systems are essential to keep up with technological advancements and improve service delivery.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Upgrading ticketing systems ensures efficiency and customer convenience.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F. Security and Emergency Management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Investment in security measures, such as surveillance systems and personnel, is crucial for the safety of passengers and station facilities.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Emergency response costs cover the implementation of safety protocols and procedures in case of unforeseen events.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G. Cleaning and Maintenance Services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Regular cleaning services contribute to maintaining a hygienic and welcoming environment for passengers.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Garden maintenance enhances the aesthetic appeal and green spaces within the station premises.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H. Operating and Administrative Costs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Management salaries and administrative expenses are essential components of the overall cost structure.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Efficient administrative management is crucial for streamlined operations.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I. Insurance Costs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Liability insurance mitigates risks associated with passenger and employee safety.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Property insurance safeguards against potential damages and losses to station infrastructure.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J. Debt Service and Financing Costs</a:t>
            </a:r>
            <a:endParaRPr lang="en-US" sz="42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2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1. Loan interest and financing costs impact the financial sustainability of the railway station.</a:t>
            </a:r>
            <a:endParaRPr lang="en-US" sz="4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588" y="1795463"/>
            <a:ext cx="1619250" cy="13382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210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02</a:t>
            </a:r>
            <a:endParaRPr lang="en-US" sz="6210" dirty="0"/>
          </a:p>
        </p:txBody>
      </p:sp>
      <p:sp>
        <p:nvSpPr>
          <p:cNvPr id="3" name="Text 1"/>
          <p:cNvSpPr/>
          <p:nvPr/>
        </p:nvSpPr>
        <p:spPr>
          <a:xfrm>
            <a:off x="3486150" y="2181225"/>
            <a:ext cx="4615815" cy="7667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20" b="1" dirty="0">
                <a:solidFill>
                  <a:srgbClr val="FFFFFF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Sustainable Development Model of Railway Station</a:t>
            </a:r>
            <a:endParaRPr lang="en-US" sz="18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BD905B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2. Sustainable Development Model of Railway Station</a:t>
            </a:r>
            <a:endParaRPr lang="en-US" sz="2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5288" y="848680"/>
            <a:ext cx="8296275" cy="371283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0861" y="961346"/>
            <a:ext cx="3251935" cy="34926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3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Sustainable development of railway stations involves strategic approaches to enhance operational efficiency while considering environmental and social impacts.
</a:t>
            </a:r>
            <a:endParaRPr lang="en-US" sz="113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13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A. Diversified Income Sources
</a:t>
            </a:r>
            <a:endParaRPr lang="en-US" sz="113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13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B. Cost Structure Management
</a:t>
            </a:r>
            <a:endParaRPr lang="en-US" sz="113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13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C. Flexibility and Innovation
</a:t>
            </a:r>
            <a:endParaRPr lang="en-US" sz="113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130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D. Government, Business, and Community Collaboration</a:t>
            </a:r>
            <a:endParaRPr lang="en-US" sz="113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25" b="1" dirty="0">
                <a:solidFill>
                  <a:srgbClr val="BD905B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A. Diversified Income Sources</a:t>
            </a:r>
            <a:endParaRPr lang="en-US" sz="2625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5288" y="848680"/>
            <a:ext cx="8296275" cy="371283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0861" y="961346"/>
            <a:ext cx="3251935" cy="34926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05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Railway stations can explore diversified income sources, such as retail spaces, advertising, and property leasing, to reduce dependency on traditional revenue streams.</a:t>
            </a:r>
            <a:endParaRPr lang="en-US" sz="150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25" b="1" dirty="0">
                <a:solidFill>
                  <a:srgbClr val="BD905B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B. Cost Structure Management</a:t>
            </a:r>
            <a:endParaRPr lang="en-US" sz="2625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5288" y="848680"/>
            <a:ext cx="8296275" cy="371283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0861" y="961346"/>
            <a:ext cx="3251935" cy="34926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05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Implementing cost-effective strategies and efficient resource allocation play a vital role in managing the station's cost structure and financial sustainability.</a:t>
            </a:r>
            <a:endParaRPr lang="en-US" sz="150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25" b="1" dirty="0">
                <a:solidFill>
                  <a:srgbClr val="BD905B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C. Flexibility and Innovation</a:t>
            </a:r>
            <a:endParaRPr lang="en-US" sz="2625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5288" y="848680"/>
            <a:ext cx="8296275" cy="371283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0861" y="961346"/>
            <a:ext cx="3251935" cy="34926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05" dirty="0">
                <a:solidFill>
                  <a:srgbClr val="383838"/>
                </a:solidFill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</a:rPr>
              <a:t>Embracing innovation and flexibility in service delivery and infrastructure management leads to improved passenger experience and operational efficiency.</a:t>
            </a:r>
            <a:endParaRPr lang="en-US" sz="1505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ZjOGYyNTkzMjEwNGZiYjU1YTVhNGJiZDRlYTg0OW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5422</Words>
  <Application>WPS 演示</Application>
  <PresentationFormat>On-screen Show (16:9)</PresentationFormat>
  <Paragraphs>121</Paragraphs>
  <Slides>21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topic: Railway Station Cost Structure and Sustainable Development Model</dc:title>
  <dc:creator>MindShow.fun</dc:creator>
  <dc:subject>SUBTITLE HERE</dc:subject>
  <cp:lastModifiedBy>Hasee</cp:lastModifiedBy>
  <cp:revision>4</cp:revision>
  <dcterms:created xsi:type="dcterms:W3CDTF">2023-12-06T09:08:00Z</dcterms:created>
  <dcterms:modified xsi:type="dcterms:W3CDTF">2023-12-06T12:58:16Z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CE4B9F25CBEE4F1FA43088FD36D50A55_13</vt:lpwstr>
  </property>
  <property fmtid="{D5CDD505-2E9C-101B-9397-08002B2CF9AE}" pid="3" name="KSOProductBuildVer">
    <vt:lpwstr>2052-12.1.0.15990</vt:lpwstr>
  </property>
</Properties>
</file>