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59" r:id="rId4"/>
    <p:sldId id="258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6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8" r:id="rId28"/>
    <p:sldId id="295" r:id="rId29"/>
    <p:sldId id="296" r:id="rId30"/>
    <p:sldId id="297" r:id="rId31"/>
    <p:sldId id="298" r:id="rId32"/>
    <p:sldId id="292" r:id="rId33"/>
    <p:sldId id="293" r:id="rId34"/>
    <p:sldId id="294" r:id="rId35"/>
    <p:sldId id="267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creen" id="{1F97DBBF-78EC-492B-A42B-95DF90AF73D6}">
          <p14:sldIdLst>
            <p14:sldId id="299"/>
            <p14:sldId id="256"/>
          </p14:sldIdLst>
        </p14:section>
        <p14:section name="Peg Transfer" id="{245D4C79-0A58-4398-ABDA-A1BA77CF54D6}">
          <p14:sldIdLst>
            <p14:sldId id="259"/>
            <p14:sldId id="258"/>
            <p14:sldId id="260"/>
            <p14:sldId id="261"/>
            <p14:sldId id="262"/>
            <p14:sldId id="257"/>
            <p14:sldId id="264"/>
            <p14:sldId id="263"/>
          </p14:sldIdLst>
        </p14:section>
        <p14:section name="Pattern Cut" id="{2B618FA0-3380-4DE7-88F1-2BCB0476C3EA}">
          <p14:sldIdLst>
            <p14:sldId id="265"/>
            <p14:sldId id="269"/>
            <p14:sldId id="270"/>
            <p14:sldId id="271"/>
            <p14:sldId id="272"/>
            <p14:sldId id="273"/>
            <p14:sldId id="276"/>
            <p14:sldId id="277"/>
          </p14:sldIdLst>
        </p14:section>
        <p14:section name="Ligating Loop" id="{13C63158-2113-49FA-966C-52CC39389544}">
          <p14:sldIdLst>
            <p14:sldId id="266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Extracorporeal Suture" id="{D05F2AFB-2B18-4402-9425-738816AEF7EB}">
          <p14:sldIdLst>
            <p14:sldId id="268"/>
            <p14:sldId id="295"/>
            <p14:sldId id="296"/>
            <p14:sldId id="297"/>
            <p14:sldId id="298"/>
            <p14:sldId id="292"/>
            <p14:sldId id="293"/>
            <p14:sldId id="294"/>
          </p14:sldIdLst>
        </p14:section>
        <p14:section name="Intracorporeal Suture" id="{D4C24F99-2053-4AB2-944A-A19E78DAC3AC}">
          <p14:sldIdLst>
            <p14:sldId id="267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Reynolds" initials="ER" lastIdx="1" clrIdx="0">
    <p:extLst>
      <p:ext uri="{19B8F6BF-5375-455C-9EA6-DF929625EA0E}">
        <p15:presenceInfo xmlns:p15="http://schemas.microsoft.com/office/powerpoint/2012/main" userId="Elizabeth Reynold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80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4B36-6F2A-407B-9959-07AC340F1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A222A-047D-4DC3-AD63-7103D1A8D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EC34-3964-499D-A7D3-470185B6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2B4D-A37B-4350-9952-51C6B6C2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38A0-7CA3-47D9-B223-FA42013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10C-23A6-4A48-8D5C-1E3D5BD7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4A3CE-703E-4895-AD72-107AF845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4680-FDCB-4A61-BC76-616787B6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3B6D-85F1-43AC-A01D-08B71E4C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78EE-F25D-4987-BF8B-C5DCBE5B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BE86-3156-458C-B017-B45D7547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F3B66-671D-4BD0-B677-D7F5AD13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64F-F985-420F-A3E6-3BDABA5C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6C51-B8FE-49CE-BE7F-2C34D2D1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76A0-6665-4CDF-BBDF-9F2DF357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0EAE-609C-4DD4-9E80-D98008D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B912-5518-4D0E-AAC1-0906C1CA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223A3-8BB5-408D-9C8D-5AC9CD1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D49D-0FD0-49D2-AFC4-FFC8FC5A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2CCF-12A3-4C17-A398-12888DC4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CB2D-A0A9-4E0D-A087-E1EC5D86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5743-6735-484D-B791-5DEC21DD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37C-CAA3-4F3C-B845-F3100791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4EC2-1A3A-4BEE-83AD-26847C10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D3D6-A9B6-436D-B728-255CE30C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698-D60B-4C75-B8D9-82FE187F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7352-C7B5-4951-849D-B6C32046E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B95B-752C-473F-BA83-CABCCDF4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36D6-5243-437B-8372-C8F9AE85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51162-E818-4A1B-9704-F287ABC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3DE0-975C-488B-985E-B9766C1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019D-DE54-44C9-96A2-6273BDAC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D38B-263A-4701-90F4-4BE88037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5939-2C2B-48A6-8B78-B97690602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1FE9-B1E1-445E-8977-B6DB4825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31336-80A1-4CF0-A03B-CF6349220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0FA50-7342-4ADB-8C8A-66195FCE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064BD-59EB-4EFA-925C-EAD4C4D0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2D64E-E627-4482-914F-5E513E7A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C725-7625-497E-94BE-73920EDE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29C50-9260-443B-95A1-B645A50D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3474D-AB3C-4DC5-A617-20BAFE88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84AF4-049C-4DC5-AB9C-C5010DEB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1C69A-8B29-4091-9354-6CCE1C1C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5E88-CE37-4DA8-BF56-BA8CF795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CA26-0C78-416D-AD90-765853B9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78A8-6DB9-4721-A7D6-FEB1BA05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8F8-DDDB-4594-9549-7692A898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5F14-0854-4730-9A5F-99F4F18C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CB55-7D3C-4674-90C6-8004F017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84E5-1D83-4320-81C0-BC3D6CB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9962-06D4-47FA-879F-8B6D204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05AC-8042-4D42-8E2C-D522181C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DE3EA-4A89-49A9-A4F0-E447643E0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A081D-6B6C-4196-9267-58010003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7E7D-AFFE-4A4E-BCB1-51D00CA2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04A19-C656-476C-A0EC-2149208D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6936-92C7-494F-856C-CA352AC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F2A81-F835-4F4D-AF5A-BC8CC165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79EA-407E-434A-ACF1-F46C54C3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5295-90E7-42BD-920C-947E59C7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4930-E751-4B0A-B485-F523B614041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B086-3924-4E7E-AE9D-181A47393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C7E9-067A-4903-A412-4A673B9A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7297-37EE-4368-A8E2-67AA8BA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35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02E56-68C6-4C1B-883F-9A9BA2E7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Laparodome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EE2D2-BBCB-4FA4-B7E8-54978A45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Developer: </a:t>
            </a:r>
            <a:r>
              <a:rPr lang="en-US" dirty="0" err="1"/>
              <a:t>BothPoints</a:t>
            </a:r>
            <a:r>
              <a:rPr lang="en-US" dirty="0"/>
              <a:t> LLC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Description:</a:t>
            </a:r>
          </a:p>
          <a:p>
            <a:pPr marL="0" indent="0">
              <a:buNone/>
            </a:pPr>
            <a:r>
              <a:rPr lang="en-US" sz="2000" dirty="0"/>
              <a:t>Laparoscopic Skill Monitoring app is a one stop shop for all your laparoscopic training needs. Compatible with the </a:t>
            </a:r>
            <a:r>
              <a:rPr lang="en-US" sz="2000" dirty="0" err="1"/>
              <a:t>Laparodome</a:t>
            </a:r>
            <a:r>
              <a:rPr lang="en-US" sz="2000" dirty="0"/>
              <a:t> training device, users can work on their laparoscopic surgical skills.  With instructional prompts, task video recording, and self-evaluation checklists, this app provides a complete suite of training and support for laparoscopic surgical skills training. </a:t>
            </a:r>
          </a:p>
        </p:txBody>
      </p:sp>
    </p:spTree>
    <p:extLst>
      <p:ext uri="{BB962C8B-B14F-4D97-AF65-F5344CB8AC3E}">
        <p14:creationId xmlns:p14="http://schemas.microsoft.com/office/powerpoint/2010/main" val="331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Peg Transfer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01:43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28950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Video Saved! Return home?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097663-A8D1-48CF-ACB9-0A8B71FB94C4}"/>
              </a:ext>
            </a:extLst>
          </p:cNvPr>
          <p:cNvSpPr/>
          <p:nvPr/>
        </p:nvSpPr>
        <p:spPr>
          <a:xfrm>
            <a:off x="3158168" y="1765086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 </a:t>
            </a:r>
          </a:p>
        </p:txBody>
      </p:sp>
    </p:spTree>
    <p:extLst>
      <p:ext uri="{BB962C8B-B14F-4D97-AF65-F5344CB8AC3E}">
        <p14:creationId xmlns:p14="http://schemas.microsoft.com/office/powerpoint/2010/main" val="7285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17533-EA14-43ED-B846-255C387898A9}"/>
              </a:ext>
            </a:extLst>
          </p:cNvPr>
          <p:cNvSpPr txBox="1"/>
          <p:nvPr/>
        </p:nvSpPr>
        <p:spPr>
          <a:xfrm>
            <a:off x="336550" y="733117"/>
            <a:ext cx="6254750" cy="50056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Task Instructions: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Timing begins when gauze is touched. Timing ends when marked circle is completely cut from gauze.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Provide traction to gauze using Maryland dissector in either hand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scissors in other hand to cut into the gauze and in between training circles drawn on gauze until it is completely removed.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Only top layer needs to be cut. Bottom layers of multi-ply gauze can be cut as much or as little as desired.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Gauze cannot be reaffixed to clip if pulled out during task.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02ED-1B9B-4748-8B4D-AA0988895E4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2: Pattern 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7CB-B23B-4B6C-84C8-4E5E1BC63BBE}"/>
              </a:ext>
            </a:extLst>
          </p:cNvPr>
          <p:cNvSpPr txBox="1"/>
          <p:nvPr/>
        </p:nvSpPr>
        <p:spPr>
          <a:xfrm>
            <a:off x="6800850" y="2097812"/>
            <a:ext cx="5175250" cy="2298502"/>
          </a:xfrm>
          <a:prstGeom prst="roundRect">
            <a:avLst/>
          </a:prstGeom>
          <a:solidFill>
            <a:srgbClr val="FF7C8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Penalties: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Maximum time: 300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limit for proficiency: 98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Cutting into or outside training lines drawn on gauze</a:t>
            </a:r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C73F4-0C93-4A44-B611-B6CC3A313609}"/>
              </a:ext>
            </a:extLst>
          </p:cNvPr>
          <p:cNvSpPr/>
          <p:nvPr/>
        </p:nvSpPr>
        <p:spPr>
          <a:xfrm>
            <a:off x="336550" y="5847796"/>
            <a:ext cx="11639550" cy="797560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Begin Task</a:t>
            </a:r>
          </a:p>
        </p:txBody>
      </p:sp>
      <p:sp>
        <p:nvSpPr>
          <p:cNvPr id="3" name="Action Button: Go Home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8B8751-5D6D-4F38-B4B1-B19B9BA29B30}"/>
              </a:ext>
            </a:extLst>
          </p:cNvPr>
          <p:cNvSpPr/>
          <p:nvPr/>
        </p:nvSpPr>
        <p:spPr>
          <a:xfrm>
            <a:off x="136525" y="86786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4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S pattern cut&quot;">
            <a:extLst>
              <a:ext uri="{FF2B5EF4-FFF2-40B4-BE49-F238E27FC236}">
                <a16:creationId xmlns:a16="http://schemas.microsoft.com/office/drawing/2014/main" id="{A78CFA2A-4D55-4982-AFD0-FFD249931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48B01-1D8E-4DC8-A433-6E966FAE6CA3}"/>
              </a:ext>
            </a:extLst>
          </p:cNvPr>
          <p:cNvGrpSpPr/>
          <p:nvPr/>
        </p:nvGrpSpPr>
        <p:grpSpPr>
          <a:xfrm>
            <a:off x="9787264" y="5832022"/>
            <a:ext cx="2222500" cy="852714"/>
            <a:chOff x="9787264" y="5832022"/>
            <a:chExt cx="2222500" cy="852714"/>
          </a:xfrm>
        </p:grpSpPr>
        <p:sp>
          <p:nvSpPr>
            <p:cNvPr id="11" name="Rectangle: Rounded Corners 10">
              <a:hlinkClick r:id="" action="ppaction://noaction"/>
              <a:extLst>
                <a:ext uri="{FF2B5EF4-FFF2-40B4-BE49-F238E27FC236}">
                  <a16:creationId xmlns:a16="http://schemas.microsoft.com/office/drawing/2014/main" id="{75FE6E56-2EB1-4550-A776-D9C3D2FB936D}"/>
                </a:ext>
              </a:extLst>
            </p:cNvPr>
            <p:cNvSpPr/>
            <p:nvPr/>
          </p:nvSpPr>
          <p:spPr>
            <a:xfrm>
              <a:off x="9787264" y="5832022"/>
              <a:ext cx="22225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3D16F8-876C-4497-961F-960097177C33}"/>
                </a:ext>
              </a:extLst>
            </p:cNvPr>
            <p:cNvSpPr/>
            <p:nvPr/>
          </p:nvSpPr>
          <p:spPr>
            <a:xfrm rot="5400000">
              <a:off x="9986106" y="6034542"/>
              <a:ext cx="596899" cy="4476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00:00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A428D4BB-D2E5-4AA1-A36C-5AA8C698F79A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04411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LS pattern cut&quot;">
            <a:extLst>
              <a:ext uri="{FF2B5EF4-FFF2-40B4-BE49-F238E27FC236}">
                <a16:creationId xmlns:a16="http://schemas.microsoft.com/office/drawing/2014/main" id="{AE8C268F-FECF-47BF-AB6F-235CAA3CD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00:01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07A9D037-C0B1-4547-A014-02DD400D83DB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42548"/>
      </p:ext>
    </p:extLst>
  </p:cSld>
  <p:clrMapOvr>
    <a:masterClrMapping/>
  </p:clrMapOvr>
  <p:transition spd="slow"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LS pattern cut&quot;">
            <a:extLst>
              <a:ext uri="{FF2B5EF4-FFF2-40B4-BE49-F238E27FC236}">
                <a16:creationId xmlns:a16="http://schemas.microsoft.com/office/drawing/2014/main" id="{96123C51-F068-4B62-BCA8-C41B53A3A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6FD04A07-BDFD-4143-B973-999F1A319493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64973"/>
      </p:ext>
    </p:extLst>
  </p:cSld>
  <p:clrMapOvr>
    <a:masterClrMapping/>
  </p:clrMapOvr>
  <p:transition spd="slow"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FLS pattern cut&quot;">
            <a:extLst>
              <a:ext uri="{FF2B5EF4-FFF2-40B4-BE49-F238E27FC236}">
                <a16:creationId xmlns:a16="http://schemas.microsoft.com/office/drawing/2014/main" id="{1C456B5D-39F2-47A3-8898-C37029FA2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6BBB47-B9A2-4E43-A854-8760F53F453E}"/>
              </a:ext>
            </a:extLst>
          </p:cNvPr>
          <p:cNvGrpSpPr/>
          <p:nvPr/>
        </p:nvGrpSpPr>
        <p:grpSpPr>
          <a:xfrm>
            <a:off x="9956800" y="5832022"/>
            <a:ext cx="2044700" cy="852714"/>
            <a:chOff x="9956800" y="5832022"/>
            <a:chExt cx="2044700" cy="852714"/>
          </a:xfrm>
        </p:grpSpPr>
        <p:sp>
          <p:nvSpPr>
            <p:cNvPr id="5" name="Rectangle: Rounded Corners 4">
              <a:hlinkClick r:id="" action="ppaction://noaction"/>
              <a:extLst>
                <a:ext uri="{FF2B5EF4-FFF2-40B4-BE49-F238E27FC236}">
                  <a16:creationId xmlns:a16="http://schemas.microsoft.com/office/drawing/2014/main" id="{4D1731F2-1F82-42C7-8891-0E2800D6659A}"/>
                </a:ext>
              </a:extLst>
            </p:cNvPr>
            <p:cNvSpPr/>
            <p:nvPr/>
          </p:nvSpPr>
          <p:spPr>
            <a:xfrm>
              <a:off x="9956800" y="5832022"/>
              <a:ext cx="20447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A3349-CA06-4294-A25A-B3AC9D3590D3}"/>
                </a:ext>
              </a:extLst>
            </p:cNvPr>
            <p:cNvSpPr/>
            <p:nvPr/>
          </p:nvSpPr>
          <p:spPr>
            <a:xfrm>
              <a:off x="10179453" y="5989865"/>
              <a:ext cx="511629" cy="511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00:03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FFFBE115-3B64-46CA-87E6-6E3673A59BCC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62890"/>
      </p:ext>
    </p:extLst>
  </p:cSld>
  <p:clrMapOvr>
    <a:masterClrMapping/>
  </p:clrMapOvr>
  <p:transition spd="slow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3E787-BC77-4C37-B9E5-7822BC90240D}"/>
              </a:ext>
            </a:extLst>
          </p:cNvPr>
          <p:cNvSpPr/>
          <p:nvPr/>
        </p:nvSpPr>
        <p:spPr>
          <a:xfrm>
            <a:off x="3158168" y="1754864"/>
            <a:ext cx="5875664" cy="147320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Did you cut outside the training lines?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27D17-574D-4D61-93C0-A0DC95DAF9AB}"/>
              </a:ext>
            </a:extLst>
          </p:cNvPr>
          <p:cNvSpPr/>
          <p:nvPr/>
        </p:nvSpPr>
        <p:spPr>
          <a:xfrm>
            <a:off x="6230307" y="2181779"/>
            <a:ext cx="25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YES         NO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Pattern Cut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01:30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4487779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Grade My Performance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1CF33-1092-4468-BD1A-824AE0E29758}"/>
              </a:ext>
            </a:extLst>
          </p:cNvPr>
          <p:cNvSpPr/>
          <p:nvPr/>
        </p:nvSpPr>
        <p:spPr>
          <a:xfrm>
            <a:off x="6230307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0F561-B742-43C3-8ACA-DF3375DA38F8}"/>
              </a:ext>
            </a:extLst>
          </p:cNvPr>
          <p:cNvSpPr/>
          <p:nvPr/>
        </p:nvSpPr>
        <p:spPr>
          <a:xfrm>
            <a:off x="7439982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B0BCE-0347-4894-8B7C-AD8B9F259432}"/>
              </a:ext>
            </a:extLst>
          </p:cNvPr>
          <p:cNvSpPr/>
          <p:nvPr/>
        </p:nvSpPr>
        <p:spPr>
          <a:xfrm>
            <a:off x="136525" y="2541361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question is answered yes or time exceeds 98 seconds</a:t>
            </a:r>
          </a:p>
        </p:txBody>
      </p:sp>
    </p:spTree>
    <p:extLst>
      <p:ext uri="{BB962C8B-B14F-4D97-AF65-F5344CB8AC3E}">
        <p14:creationId xmlns:p14="http://schemas.microsoft.com/office/powerpoint/2010/main" val="1718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Pattern Cut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01:30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FE6930-7BC7-4842-918E-8D18003704C2}"/>
              </a:ext>
            </a:extLst>
          </p:cNvPr>
          <p:cNvSpPr/>
          <p:nvPr/>
        </p:nvSpPr>
        <p:spPr>
          <a:xfrm>
            <a:off x="3158168" y="1755318"/>
            <a:ext cx="5875664" cy="85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PASS 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5F7A34-F527-465B-A221-B748C80B6BC0}"/>
              </a:ext>
            </a:extLst>
          </p:cNvPr>
          <p:cNvSpPr/>
          <p:nvPr/>
        </p:nvSpPr>
        <p:spPr>
          <a:xfrm>
            <a:off x="3158168" y="2810320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Video?</a:t>
            </a:r>
          </a:p>
        </p:txBody>
      </p:sp>
    </p:spTree>
    <p:extLst>
      <p:ext uri="{BB962C8B-B14F-4D97-AF65-F5344CB8AC3E}">
        <p14:creationId xmlns:p14="http://schemas.microsoft.com/office/powerpoint/2010/main" val="88777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Pattern Cut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01:30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FE6930-7BC7-4842-918E-8D18003704C2}"/>
              </a:ext>
            </a:extLst>
          </p:cNvPr>
          <p:cNvSpPr/>
          <p:nvPr/>
        </p:nvSpPr>
        <p:spPr>
          <a:xfrm>
            <a:off x="3158168" y="1784683"/>
            <a:ext cx="5875664" cy="85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PASS </a:t>
            </a:r>
          </a:p>
        </p:txBody>
      </p:sp>
      <p:sp>
        <p:nvSpPr>
          <p:cNvPr id="17" name="Rectangle: Rounded Corners 1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63E687-FFD9-4E47-902C-EF575DE4DEE9}"/>
              </a:ext>
            </a:extLst>
          </p:cNvPr>
          <p:cNvSpPr/>
          <p:nvPr/>
        </p:nvSpPr>
        <p:spPr>
          <a:xfrm>
            <a:off x="3158168" y="2841198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Video Saved! Return home?</a:t>
            </a:r>
          </a:p>
        </p:txBody>
      </p:sp>
    </p:spTree>
    <p:extLst>
      <p:ext uri="{BB962C8B-B14F-4D97-AF65-F5344CB8AC3E}">
        <p14:creationId xmlns:p14="http://schemas.microsoft.com/office/powerpoint/2010/main" val="85315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17533-EA14-43ED-B846-255C387898A9}"/>
              </a:ext>
            </a:extLst>
          </p:cNvPr>
          <p:cNvSpPr txBox="1"/>
          <p:nvPr/>
        </p:nvSpPr>
        <p:spPr>
          <a:xfrm>
            <a:off x="336550" y="811590"/>
            <a:ext cx="6254750" cy="466510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Task Instructions: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Timing when instrument or loop is visible. Timing ends when end of loop material is cut.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Using the grasper or Maryland dissector in one hand and the pre-tied ligating loop in the other, position the loop around the marked target on the appendage of the foam organ.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Break off the end of the plastic pusher at the mark and secure the knot by sliding the pusher rod down, within 1 mm of the mark.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Introduce the scissors and cut the end of the loop material. For practicing, you may simulate cutting the loop to save resources.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02ED-1B9B-4748-8B4D-AA0988895E4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3: Ligating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7CB-B23B-4B6C-84C8-4E5E1BC63BBE}"/>
              </a:ext>
            </a:extLst>
          </p:cNvPr>
          <p:cNvSpPr txBox="1"/>
          <p:nvPr/>
        </p:nvSpPr>
        <p:spPr>
          <a:xfrm>
            <a:off x="6800850" y="1586270"/>
            <a:ext cx="5175250" cy="3115747"/>
          </a:xfrm>
          <a:prstGeom prst="roundRect">
            <a:avLst/>
          </a:prstGeom>
          <a:solidFill>
            <a:srgbClr val="FF7C8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Penalties: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Maximum time: 180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limit for proficiency: 53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Loop not secured fully around the appendage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Loop &gt; 1 mm away from mark on appendage</a:t>
            </a:r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C73F4-0C93-4A44-B611-B6CC3A313609}"/>
              </a:ext>
            </a:extLst>
          </p:cNvPr>
          <p:cNvSpPr/>
          <p:nvPr/>
        </p:nvSpPr>
        <p:spPr>
          <a:xfrm>
            <a:off x="336550" y="5641957"/>
            <a:ext cx="11639550" cy="797560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Begin Task</a:t>
            </a:r>
          </a:p>
        </p:txBody>
      </p:sp>
      <p:sp>
        <p:nvSpPr>
          <p:cNvPr id="3" name="Action Button: Go Home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8B8751-5D6D-4F38-B4B1-B19B9BA29B30}"/>
              </a:ext>
            </a:extLst>
          </p:cNvPr>
          <p:cNvSpPr/>
          <p:nvPr/>
        </p:nvSpPr>
        <p:spPr>
          <a:xfrm>
            <a:off x="136525" y="86786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1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Selection</a:t>
            </a:r>
          </a:p>
        </p:txBody>
      </p:sp>
      <p:sp>
        <p:nvSpPr>
          <p:cNvPr id="16" name="Rectangle: Rounded Corners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2667000" y="993322"/>
            <a:ext cx="6858000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1: Peg Transfer</a:t>
            </a:r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C30F8F70-1B69-418C-B1E2-354FA900EF94}"/>
              </a:ext>
            </a:extLst>
          </p:cNvPr>
          <p:cNvSpPr/>
          <p:nvPr/>
        </p:nvSpPr>
        <p:spPr>
          <a:xfrm>
            <a:off x="2667000" y="2122941"/>
            <a:ext cx="6858000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2: Pattern Cut</a:t>
            </a:r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0090A6DD-FC4B-4C36-91B1-38E34EBBAAC6}"/>
              </a:ext>
            </a:extLst>
          </p:cNvPr>
          <p:cNvSpPr/>
          <p:nvPr/>
        </p:nvSpPr>
        <p:spPr>
          <a:xfrm>
            <a:off x="2667000" y="3252560"/>
            <a:ext cx="6858000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3: Ligating Loop</a:t>
            </a:r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12B57408-5144-4699-945C-68AFF0DA8714}"/>
              </a:ext>
            </a:extLst>
          </p:cNvPr>
          <p:cNvSpPr/>
          <p:nvPr/>
        </p:nvSpPr>
        <p:spPr>
          <a:xfrm>
            <a:off x="2667000" y="4382180"/>
            <a:ext cx="6858000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4: Intracorporeal Suture</a:t>
            </a:r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1AAFCFC2-FC17-4499-94E3-AD0F38D1166A}"/>
              </a:ext>
            </a:extLst>
          </p:cNvPr>
          <p:cNvSpPr/>
          <p:nvPr/>
        </p:nvSpPr>
        <p:spPr>
          <a:xfrm>
            <a:off x="2667000" y="5511800"/>
            <a:ext cx="6858000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5: Extracorporeal Suture</a:t>
            </a:r>
          </a:p>
        </p:txBody>
      </p:sp>
    </p:spTree>
    <p:extLst>
      <p:ext uri="{BB962C8B-B14F-4D97-AF65-F5344CB8AC3E}">
        <p14:creationId xmlns:p14="http://schemas.microsoft.com/office/powerpoint/2010/main" val="34374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ligating loop fls&quot;">
            <a:extLst>
              <a:ext uri="{FF2B5EF4-FFF2-40B4-BE49-F238E27FC236}">
                <a16:creationId xmlns:a16="http://schemas.microsoft.com/office/drawing/2014/main" id="{75A419B0-689F-49BF-B6CF-3D3D88E70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48B01-1D8E-4DC8-A433-6E966FAE6CA3}"/>
              </a:ext>
            </a:extLst>
          </p:cNvPr>
          <p:cNvGrpSpPr/>
          <p:nvPr/>
        </p:nvGrpSpPr>
        <p:grpSpPr>
          <a:xfrm>
            <a:off x="9787264" y="5832022"/>
            <a:ext cx="2222500" cy="852714"/>
            <a:chOff x="9787264" y="5832022"/>
            <a:chExt cx="2222500" cy="852714"/>
          </a:xfrm>
        </p:grpSpPr>
        <p:sp>
          <p:nvSpPr>
            <p:cNvPr id="11" name="Rectangle: Rounded Corners 10">
              <a:hlinkClick r:id="" action="ppaction://noaction"/>
              <a:extLst>
                <a:ext uri="{FF2B5EF4-FFF2-40B4-BE49-F238E27FC236}">
                  <a16:creationId xmlns:a16="http://schemas.microsoft.com/office/drawing/2014/main" id="{75FE6E56-2EB1-4550-A776-D9C3D2FB936D}"/>
                </a:ext>
              </a:extLst>
            </p:cNvPr>
            <p:cNvSpPr/>
            <p:nvPr/>
          </p:nvSpPr>
          <p:spPr>
            <a:xfrm>
              <a:off x="9787264" y="5832022"/>
              <a:ext cx="22225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3D16F8-876C-4497-961F-960097177C33}"/>
                </a:ext>
              </a:extLst>
            </p:cNvPr>
            <p:cNvSpPr/>
            <p:nvPr/>
          </p:nvSpPr>
          <p:spPr>
            <a:xfrm rot="5400000">
              <a:off x="9986106" y="6034542"/>
              <a:ext cx="596899" cy="4476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00:00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A428D4BB-D2E5-4AA1-A36C-5AA8C698F79A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426638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ligating loop fls&quot;">
            <a:extLst>
              <a:ext uri="{FF2B5EF4-FFF2-40B4-BE49-F238E27FC236}">
                <a16:creationId xmlns:a16="http://schemas.microsoft.com/office/drawing/2014/main" id="{A83453A9-A083-40E6-9541-F780CD65D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00:01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8D5C539C-980A-4A21-8C29-58FF5A9D14A4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17701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ligating loop fls&quot;">
            <a:extLst>
              <a:ext uri="{FF2B5EF4-FFF2-40B4-BE49-F238E27FC236}">
                <a16:creationId xmlns:a16="http://schemas.microsoft.com/office/drawing/2014/main" id="{D445880B-E967-453B-91CC-F80C75E11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45431919-9A1A-4EFC-A157-A4369B5C1F51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35279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igating loop fls&quot;">
            <a:extLst>
              <a:ext uri="{FF2B5EF4-FFF2-40B4-BE49-F238E27FC236}">
                <a16:creationId xmlns:a16="http://schemas.microsoft.com/office/drawing/2014/main" id="{D4E69E73-F32F-4E67-82A0-6D599EFAD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6BBB47-B9A2-4E43-A854-8760F53F453E}"/>
              </a:ext>
            </a:extLst>
          </p:cNvPr>
          <p:cNvGrpSpPr/>
          <p:nvPr/>
        </p:nvGrpSpPr>
        <p:grpSpPr>
          <a:xfrm>
            <a:off x="9956800" y="5832022"/>
            <a:ext cx="2044700" cy="852714"/>
            <a:chOff x="9956800" y="5832022"/>
            <a:chExt cx="2044700" cy="852714"/>
          </a:xfrm>
        </p:grpSpPr>
        <p:sp>
          <p:nvSpPr>
            <p:cNvPr id="5" name="Rectangle: Rounded Corners 4">
              <a:hlinkClick r:id="" action="ppaction://noaction"/>
              <a:extLst>
                <a:ext uri="{FF2B5EF4-FFF2-40B4-BE49-F238E27FC236}">
                  <a16:creationId xmlns:a16="http://schemas.microsoft.com/office/drawing/2014/main" id="{4D1731F2-1F82-42C7-8891-0E2800D6659A}"/>
                </a:ext>
              </a:extLst>
            </p:cNvPr>
            <p:cNvSpPr/>
            <p:nvPr/>
          </p:nvSpPr>
          <p:spPr>
            <a:xfrm>
              <a:off x="9956800" y="5832022"/>
              <a:ext cx="20447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A3349-CA06-4294-A25A-B3AC9D3590D3}"/>
                </a:ext>
              </a:extLst>
            </p:cNvPr>
            <p:cNvSpPr/>
            <p:nvPr/>
          </p:nvSpPr>
          <p:spPr>
            <a:xfrm>
              <a:off x="10179453" y="5989865"/>
              <a:ext cx="511629" cy="511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00:03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1E2D22C6-6FCD-476F-90B1-DAC9919ADD8A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5394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3E787-BC77-4C37-B9E5-7822BC90240D}"/>
              </a:ext>
            </a:extLst>
          </p:cNvPr>
          <p:cNvSpPr/>
          <p:nvPr/>
        </p:nvSpPr>
        <p:spPr>
          <a:xfrm>
            <a:off x="3158168" y="1746242"/>
            <a:ext cx="5875664" cy="282670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Is the loop securely on the appendage?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the loop &lt; 1 mm away from the mark on the appendage?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27D17-574D-4D61-93C0-A0DC95DAF9AB}"/>
              </a:ext>
            </a:extLst>
          </p:cNvPr>
          <p:cNvSpPr/>
          <p:nvPr/>
        </p:nvSpPr>
        <p:spPr>
          <a:xfrm>
            <a:off x="6230307" y="2181779"/>
            <a:ext cx="254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Ligating Loop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5810275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Grade My Performance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1CF33-1092-4468-BD1A-824AE0E29758}"/>
              </a:ext>
            </a:extLst>
          </p:cNvPr>
          <p:cNvSpPr/>
          <p:nvPr/>
        </p:nvSpPr>
        <p:spPr>
          <a:xfrm>
            <a:off x="6230307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E0B11-55A0-40EE-A45B-F88EFCB24833}"/>
              </a:ext>
            </a:extLst>
          </p:cNvPr>
          <p:cNvSpPr/>
          <p:nvPr/>
        </p:nvSpPr>
        <p:spPr>
          <a:xfrm>
            <a:off x="6230307" y="353673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A1D0D-5797-4887-A4C7-F6897EFB6234}"/>
              </a:ext>
            </a:extLst>
          </p:cNvPr>
          <p:cNvSpPr/>
          <p:nvPr/>
        </p:nvSpPr>
        <p:spPr>
          <a:xfrm>
            <a:off x="7439982" y="353673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0F561-B742-43C3-8ACA-DF3375DA38F8}"/>
              </a:ext>
            </a:extLst>
          </p:cNvPr>
          <p:cNvSpPr/>
          <p:nvPr/>
        </p:nvSpPr>
        <p:spPr>
          <a:xfrm>
            <a:off x="7439982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4958-33E6-4172-AFFA-8715C06945A7}"/>
              </a:ext>
            </a:extLst>
          </p:cNvPr>
          <p:cNvSpPr/>
          <p:nvPr/>
        </p:nvSpPr>
        <p:spPr>
          <a:xfrm>
            <a:off x="-224468" y="1889130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any are true: first question is no, second question is yes OR time &gt; 53 seconds</a:t>
            </a:r>
          </a:p>
        </p:txBody>
      </p:sp>
    </p:spTree>
    <p:extLst>
      <p:ext uri="{BB962C8B-B14F-4D97-AF65-F5344CB8AC3E}">
        <p14:creationId xmlns:p14="http://schemas.microsoft.com/office/powerpoint/2010/main" val="28836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Ligating Loop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705654-F6CD-4D81-855B-B858C0587299}"/>
              </a:ext>
            </a:extLst>
          </p:cNvPr>
          <p:cNvSpPr/>
          <p:nvPr/>
        </p:nvSpPr>
        <p:spPr>
          <a:xfrm>
            <a:off x="3158168" y="1765086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 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28950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Video?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83FF44-8CC2-4F27-887F-C691CC3582BA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</p:spTree>
    <p:extLst>
      <p:ext uri="{BB962C8B-B14F-4D97-AF65-F5344CB8AC3E}">
        <p14:creationId xmlns:p14="http://schemas.microsoft.com/office/powerpoint/2010/main" val="19998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Ligating Loop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705654-F6CD-4D81-855B-B858C0587299}"/>
              </a:ext>
            </a:extLst>
          </p:cNvPr>
          <p:cNvSpPr/>
          <p:nvPr/>
        </p:nvSpPr>
        <p:spPr>
          <a:xfrm>
            <a:off x="3158168" y="1765086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28950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Video Saved! Return home?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74AA3-6AA1-49AF-8316-A3C5D7CF37D6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</p:spTree>
    <p:extLst>
      <p:ext uri="{BB962C8B-B14F-4D97-AF65-F5344CB8AC3E}">
        <p14:creationId xmlns:p14="http://schemas.microsoft.com/office/powerpoint/2010/main" val="5696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17533-EA14-43ED-B846-255C387898A9}"/>
              </a:ext>
            </a:extLst>
          </p:cNvPr>
          <p:cNvSpPr txBox="1"/>
          <p:nvPr/>
        </p:nvSpPr>
        <p:spPr>
          <a:xfrm>
            <a:off x="336550" y="729842"/>
            <a:ext cx="5959475" cy="50056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Task Instructions: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Timing of this task begins when first instrument is visible. Timing ends when you have cut both ends of the suture.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a needle driver to grasp the thread and introduce the suture into the device.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Using two needle drivers, place a long suture through the two marks on the </a:t>
            </a:r>
            <a:r>
              <a:rPr lang="en-US" sz="2000" dirty="0" err="1">
                <a:solidFill>
                  <a:schemeClr val="bg1"/>
                </a:solidFill>
              </a:rPr>
              <a:t>penrose</a:t>
            </a:r>
            <a:r>
              <a:rPr lang="en-US" sz="2000" dirty="0">
                <a:solidFill>
                  <a:schemeClr val="bg1"/>
                </a:solidFill>
              </a:rPr>
              <a:t> drain, within 1 mm of the marks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Tie 3 single throws of a knot extracorporeally using a knot pusher to secure each throw, closing the slit.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Exchange one tool with scissors and cut both ends of the suture.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02ED-1B9B-4748-8B4D-AA0988895E4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4: Extracorporeal Suture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7CB-B23B-4B6C-84C8-4E5E1BC63BBE}"/>
              </a:ext>
            </a:extLst>
          </p:cNvPr>
          <p:cNvSpPr txBox="1"/>
          <p:nvPr/>
        </p:nvSpPr>
        <p:spPr>
          <a:xfrm>
            <a:off x="6591300" y="1676420"/>
            <a:ext cx="5384800" cy="3115747"/>
          </a:xfrm>
          <a:prstGeom prst="roundRect">
            <a:avLst/>
          </a:prstGeom>
          <a:solidFill>
            <a:srgbClr val="FF7C8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Penalties: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Maximum time: 420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limit for proficiency: 136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Knot is not fully 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Slit in drain is not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Suture is &gt; 1 mm away from marks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Drain is pulled off foam block</a:t>
            </a:r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C73F4-0C93-4A44-B611-B6CC3A313609}"/>
              </a:ext>
            </a:extLst>
          </p:cNvPr>
          <p:cNvSpPr/>
          <p:nvPr/>
        </p:nvSpPr>
        <p:spPr>
          <a:xfrm>
            <a:off x="336550" y="5822256"/>
            <a:ext cx="11639550" cy="797560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Begin Task</a:t>
            </a:r>
          </a:p>
        </p:txBody>
      </p:sp>
      <p:sp>
        <p:nvSpPr>
          <p:cNvPr id="3" name="Action Button: Go Home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8B8751-5D6D-4F38-B4B1-B19B9BA29B30}"/>
              </a:ext>
            </a:extLst>
          </p:cNvPr>
          <p:cNvSpPr/>
          <p:nvPr/>
        </p:nvSpPr>
        <p:spPr>
          <a:xfrm>
            <a:off x="136525" y="86786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7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xtracorporeal suture fls&quot;">
            <a:extLst>
              <a:ext uri="{FF2B5EF4-FFF2-40B4-BE49-F238E27FC236}">
                <a16:creationId xmlns:a16="http://schemas.microsoft.com/office/drawing/2014/main" id="{1AED304D-E3AA-47D4-83E3-867388848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48B01-1D8E-4DC8-A433-6E966FAE6CA3}"/>
              </a:ext>
            </a:extLst>
          </p:cNvPr>
          <p:cNvGrpSpPr/>
          <p:nvPr/>
        </p:nvGrpSpPr>
        <p:grpSpPr>
          <a:xfrm>
            <a:off x="9787264" y="5832022"/>
            <a:ext cx="2222500" cy="852714"/>
            <a:chOff x="9787264" y="5832022"/>
            <a:chExt cx="2222500" cy="852714"/>
          </a:xfrm>
        </p:grpSpPr>
        <p:sp>
          <p:nvSpPr>
            <p:cNvPr id="11" name="Rectangle: Rounded Corners 10">
              <a:hlinkClick r:id="" action="ppaction://noaction"/>
              <a:extLst>
                <a:ext uri="{FF2B5EF4-FFF2-40B4-BE49-F238E27FC236}">
                  <a16:creationId xmlns:a16="http://schemas.microsoft.com/office/drawing/2014/main" id="{75FE6E56-2EB1-4550-A776-D9C3D2FB936D}"/>
                </a:ext>
              </a:extLst>
            </p:cNvPr>
            <p:cNvSpPr/>
            <p:nvPr/>
          </p:nvSpPr>
          <p:spPr>
            <a:xfrm>
              <a:off x="9787264" y="5832022"/>
              <a:ext cx="22225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3D16F8-876C-4497-961F-960097177C33}"/>
                </a:ext>
              </a:extLst>
            </p:cNvPr>
            <p:cNvSpPr/>
            <p:nvPr/>
          </p:nvSpPr>
          <p:spPr>
            <a:xfrm rot="5400000">
              <a:off x="9986106" y="6034542"/>
              <a:ext cx="596899" cy="4476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00:00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hlinkClick r:id="" action="ppaction://noaction"/>
            <a:extLst>
              <a:ext uri="{FF2B5EF4-FFF2-40B4-BE49-F238E27FC236}">
                <a16:creationId xmlns:a16="http://schemas.microsoft.com/office/drawing/2014/main" id="{D9600A99-F878-42B3-ACFE-25349A55B3D3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79661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extracorporeal suture fls&quot;">
            <a:extLst>
              <a:ext uri="{FF2B5EF4-FFF2-40B4-BE49-F238E27FC236}">
                <a16:creationId xmlns:a16="http://schemas.microsoft.com/office/drawing/2014/main" id="{62C023EF-9164-489A-AFDD-BE3B2CF2D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00:01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hlinkClick r:id="" action="ppaction://noaction"/>
            <a:extLst>
              <a:ext uri="{FF2B5EF4-FFF2-40B4-BE49-F238E27FC236}">
                <a16:creationId xmlns:a16="http://schemas.microsoft.com/office/drawing/2014/main" id="{BD104A49-FA62-4B40-98B8-BEE5C94B310E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5457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17533-EA14-43ED-B846-255C387898A9}"/>
              </a:ext>
            </a:extLst>
          </p:cNvPr>
          <p:cNvSpPr txBox="1"/>
          <p:nvPr/>
        </p:nvSpPr>
        <p:spPr>
          <a:xfrm>
            <a:off x="336550" y="721329"/>
            <a:ext cx="6254750" cy="50056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Task Instructions: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Timing begins when first object is touched. Timing ends upon release of last object.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Pick up each object using grasper in non-dominant hand.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Transfer the object mid-air to dominant hand.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Place the object onto a peg on the opposite peg side of the pegboard, switching patterns. There is no importance for color or order of transfer.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Repeat until all objects have been transferred to opposite side of the board.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When all 6 objects have been moved, reverse the process, starting with dominant hand and transferring to non-dominant hand.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02ED-1B9B-4748-8B4D-AA0988895E4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1: Peg Transfer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7CB-B23B-4B6C-84C8-4E5E1BC63BBE}"/>
              </a:ext>
            </a:extLst>
          </p:cNvPr>
          <p:cNvSpPr txBox="1"/>
          <p:nvPr/>
        </p:nvSpPr>
        <p:spPr>
          <a:xfrm>
            <a:off x="6800850" y="1672163"/>
            <a:ext cx="5175250" cy="3115747"/>
          </a:xfrm>
          <a:prstGeom prst="roundRect">
            <a:avLst/>
          </a:prstGeom>
          <a:solidFill>
            <a:srgbClr val="FF7C8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Penalties: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Maximum time: 300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limit for proficiency: 48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Dropping an object outside the field of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Instrument leaving the field of view</a:t>
            </a:r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C73F4-0C93-4A44-B611-B6CC3A313609}"/>
              </a:ext>
            </a:extLst>
          </p:cNvPr>
          <p:cNvSpPr/>
          <p:nvPr/>
        </p:nvSpPr>
        <p:spPr>
          <a:xfrm>
            <a:off x="336550" y="5813743"/>
            <a:ext cx="11639550" cy="797560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Begin Task</a:t>
            </a:r>
          </a:p>
        </p:txBody>
      </p:sp>
      <p:sp>
        <p:nvSpPr>
          <p:cNvPr id="3" name="Action Button: Go Home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8B8751-5D6D-4F38-B4B1-B19B9BA29B30}"/>
              </a:ext>
            </a:extLst>
          </p:cNvPr>
          <p:cNvSpPr/>
          <p:nvPr/>
        </p:nvSpPr>
        <p:spPr>
          <a:xfrm>
            <a:off x="136525" y="86786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77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extracorporeal suture fls&quot;">
            <a:extLst>
              <a:ext uri="{FF2B5EF4-FFF2-40B4-BE49-F238E27FC236}">
                <a16:creationId xmlns:a16="http://schemas.microsoft.com/office/drawing/2014/main" id="{2364AC3F-E2B4-48E7-8401-2E64FFC9D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" action="ppaction://noaction"/>
            <a:extLst>
              <a:ext uri="{FF2B5EF4-FFF2-40B4-BE49-F238E27FC236}">
                <a16:creationId xmlns:a16="http://schemas.microsoft.com/office/drawing/2014/main" id="{45431919-9A1A-4EFC-A157-A4369B5C1F51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13324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extracorporeal suture fls&quot;">
            <a:extLst>
              <a:ext uri="{FF2B5EF4-FFF2-40B4-BE49-F238E27FC236}">
                <a16:creationId xmlns:a16="http://schemas.microsoft.com/office/drawing/2014/main" id="{9D4D34C5-9FF0-4ED6-B642-051976A04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6BBB47-B9A2-4E43-A854-8760F53F453E}"/>
              </a:ext>
            </a:extLst>
          </p:cNvPr>
          <p:cNvGrpSpPr/>
          <p:nvPr/>
        </p:nvGrpSpPr>
        <p:grpSpPr>
          <a:xfrm>
            <a:off x="9956800" y="5832022"/>
            <a:ext cx="2044700" cy="852714"/>
            <a:chOff x="9956800" y="5832022"/>
            <a:chExt cx="2044700" cy="852714"/>
          </a:xfrm>
        </p:grpSpPr>
        <p:sp>
          <p:nvSpPr>
            <p:cNvPr id="5" name="Rectangle: Rounded Corners 4">
              <a:hlinkClick r:id="" action="ppaction://noaction"/>
              <a:extLst>
                <a:ext uri="{FF2B5EF4-FFF2-40B4-BE49-F238E27FC236}">
                  <a16:creationId xmlns:a16="http://schemas.microsoft.com/office/drawing/2014/main" id="{4D1731F2-1F82-42C7-8891-0E2800D6659A}"/>
                </a:ext>
              </a:extLst>
            </p:cNvPr>
            <p:cNvSpPr/>
            <p:nvPr/>
          </p:nvSpPr>
          <p:spPr>
            <a:xfrm>
              <a:off x="9956800" y="5832022"/>
              <a:ext cx="20447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A3349-CA06-4294-A25A-B3AC9D3590D3}"/>
                </a:ext>
              </a:extLst>
            </p:cNvPr>
            <p:cNvSpPr/>
            <p:nvPr/>
          </p:nvSpPr>
          <p:spPr>
            <a:xfrm>
              <a:off x="10179453" y="5989865"/>
              <a:ext cx="511629" cy="511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00:03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47C66D13-E3D2-4D69-AD6F-A72719C13DD7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37767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3E787-BC77-4C37-B9E5-7822BC90240D}"/>
              </a:ext>
            </a:extLst>
          </p:cNvPr>
          <p:cNvSpPr/>
          <p:nvPr/>
        </p:nvSpPr>
        <p:spPr>
          <a:xfrm>
            <a:off x="2933700" y="1746241"/>
            <a:ext cx="6100132" cy="38830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Is the knot secure?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the slit closed?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the suture &lt; 1 mm away from the dots on the drain?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you pull the drain off the foam block?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27D17-574D-4D61-93C0-A0DC95DAF9AB}"/>
              </a:ext>
            </a:extLst>
          </p:cNvPr>
          <p:cNvSpPr/>
          <p:nvPr/>
        </p:nvSpPr>
        <p:spPr>
          <a:xfrm>
            <a:off x="6230307" y="1916115"/>
            <a:ext cx="2540000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Extracorporeal Suture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2933700" y="701222"/>
            <a:ext cx="6100132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01:59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2933700" y="5810275"/>
            <a:ext cx="6100132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Grade My Performance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1CF33-1092-4468-BD1A-824AE0E29758}"/>
              </a:ext>
            </a:extLst>
          </p:cNvPr>
          <p:cNvSpPr/>
          <p:nvPr/>
        </p:nvSpPr>
        <p:spPr>
          <a:xfrm>
            <a:off x="6230307" y="2000250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E0B11-55A0-40EE-A45B-F88EFCB24833}"/>
              </a:ext>
            </a:extLst>
          </p:cNvPr>
          <p:cNvSpPr/>
          <p:nvPr/>
        </p:nvSpPr>
        <p:spPr>
          <a:xfrm>
            <a:off x="6230307" y="34560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A1D0D-5797-4887-A4C7-F6897EFB6234}"/>
              </a:ext>
            </a:extLst>
          </p:cNvPr>
          <p:cNvSpPr/>
          <p:nvPr/>
        </p:nvSpPr>
        <p:spPr>
          <a:xfrm>
            <a:off x="7439982" y="34560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0F561-B742-43C3-8ACA-DF3375DA38F8}"/>
              </a:ext>
            </a:extLst>
          </p:cNvPr>
          <p:cNvSpPr/>
          <p:nvPr/>
        </p:nvSpPr>
        <p:spPr>
          <a:xfrm>
            <a:off x="7439982" y="2000250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E9C1A-0C78-4BCC-99F4-93299805EF05}"/>
              </a:ext>
            </a:extLst>
          </p:cNvPr>
          <p:cNvSpPr/>
          <p:nvPr/>
        </p:nvSpPr>
        <p:spPr>
          <a:xfrm>
            <a:off x="6230307" y="2588176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3BF210-8C0D-47AA-83AE-B89E539598FE}"/>
              </a:ext>
            </a:extLst>
          </p:cNvPr>
          <p:cNvSpPr/>
          <p:nvPr/>
        </p:nvSpPr>
        <p:spPr>
          <a:xfrm>
            <a:off x="7439982" y="2588176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72D7D9-FBC1-42E0-A00D-E8D472D05839}"/>
              </a:ext>
            </a:extLst>
          </p:cNvPr>
          <p:cNvSpPr/>
          <p:nvPr/>
        </p:nvSpPr>
        <p:spPr>
          <a:xfrm>
            <a:off x="6230307" y="49038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252683-F7E1-4361-8840-4D06939744CD}"/>
              </a:ext>
            </a:extLst>
          </p:cNvPr>
          <p:cNvSpPr/>
          <p:nvPr/>
        </p:nvSpPr>
        <p:spPr>
          <a:xfrm>
            <a:off x="7439982" y="49038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C6F662-1C5C-4732-8E83-BAC5EAB2A0D5}"/>
              </a:ext>
            </a:extLst>
          </p:cNvPr>
          <p:cNvSpPr/>
          <p:nvPr/>
        </p:nvSpPr>
        <p:spPr>
          <a:xfrm>
            <a:off x="-498009" y="2458001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any are true: first two questions (secure and closed) are no, last two questions (1 mm and pulling) are yes OR time &gt; 136 seconds</a:t>
            </a:r>
          </a:p>
        </p:txBody>
      </p:sp>
    </p:spTree>
    <p:extLst>
      <p:ext uri="{BB962C8B-B14F-4D97-AF65-F5344CB8AC3E}">
        <p14:creationId xmlns:p14="http://schemas.microsoft.com/office/powerpoint/2010/main" val="2496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Extracorporeal Suture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705654-F6CD-4D81-855B-B858C0587299}"/>
              </a:ext>
            </a:extLst>
          </p:cNvPr>
          <p:cNvSpPr/>
          <p:nvPr/>
        </p:nvSpPr>
        <p:spPr>
          <a:xfrm>
            <a:off x="3158168" y="1750799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00375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Video?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83FF44-8CC2-4F27-887F-C691CC3582BA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</p:spTree>
    <p:extLst>
      <p:ext uri="{BB962C8B-B14F-4D97-AF65-F5344CB8AC3E}">
        <p14:creationId xmlns:p14="http://schemas.microsoft.com/office/powerpoint/2010/main" val="11264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Extracorporeal Suture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784088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Video Saved! Return home?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74AA3-6AA1-49AF-8316-A3C5D7CF37D6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2355F5-EABA-4D9D-B8A4-AA6BD2031FBF}"/>
              </a:ext>
            </a:extLst>
          </p:cNvPr>
          <p:cNvSpPr/>
          <p:nvPr/>
        </p:nvSpPr>
        <p:spPr>
          <a:xfrm>
            <a:off x="3158168" y="1750799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</a:t>
            </a:r>
          </a:p>
        </p:txBody>
      </p:sp>
    </p:spTree>
    <p:extLst>
      <p:ext uri="{BB962C8B-B14F-4D97-AF65-F5344CB8AC3E}">
        <p14:creationId xmlns:p14="http://schemas.microsoft.com/office/powerpoint/2010/main" val="3558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17533-EA14-43ED-B846-255C387898A9}"/>
              </a:ext>
            </a:extLst>
          </p:cNvPr>
          <p:cNvSpPr txBox="1"/>
          <p:nvPr/>
        </p:nvSpPr>
        <p:spPr>
          <a:xfrm>
            <a:off x="311150" y="758517"/>
            <a:ext cx="6254750" cy="507078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Task Instructions: 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Timing of this task begins when first instrument is visible. Timing ends when you have cut both ends of the suture. 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Use a needle driver to grasp the thread and introduce the suture into the device.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Using two needle drivers, place a short suture through the two marks on the </a:t>
            </a:r>
            <a:r>
              <a:rPr lang="en-US" sz="2000" dirty="0" err="1">
                <a:solidFill>
                  <a:schemeClr val="bg1"/>
                </a:solidFill>
              </a:rPr>
              <a:t>penrose</a:t>
            </a:r>
            <a:r>
              <a:rPr lang="en-US" sz="2000" dirty="0">
                <a:solidFill>
                  <a:schemeClr val="bg1"/>
                </a:solidFill>
              </a:rPr>
              <a:t> drain, within 1 mm of the marks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Tie 3 throws of a knot intracorporeally, starting with 1 double throw and then 2 single throws, closing the slit. You must exchange hands with your needle between each throw.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Exchange one tool with scissors and cut both ends of the suture.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02ED-1B9B-4748-8B4D-AA0988895E4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Task 5: Intracorporeal Suture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9A7CB-B23B-4B6C-84C8-4E5E1BC63BBE}"/>
              </a:ext>
            </a:extLst>
          </p:cNvPr>
          <p:cNvSpPr txBox="1"/>
          <p:nvPr/>
        </p:nvSpPr>
        <p:spPr>
          <a:xfrm>
            <a:off x="6883400" y="1940346"/>
            <a:ext cx="5092700" cy="2707124"/>
          </a:xfrm>
          <a:prstGeom prst="roundRect">
            <a:avLst/>
          </a:prstGeom>
          <a:solidFill>
            <a:srgbClr val="FF7C8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Penalties: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Maximum time: 600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Time limit for proficiency: 112 secs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Knot is not fully 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Slit in drain is not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Suture is &gt; 1 mm away from marks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Drain is pulled off foam block</a:t>
            </a:r>
          </a:p>
        </p:txBody>
      </p:sp>
      <p:sp>
        <p:nvSpPr>
          <p:cNvPr id="2" name="Action Button: Blan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C73F4-0C93-4A44-B611-B6CC3A313609}"/>
              </a:ext>
            </a:extLst>
          </p:cNvPr>
          <p:cNvSpPr/>
          <p:nvPr/>
        </p:nvSpPr>
        <p:spPr>
          <a:xfrm>
            <a:off x="336550" y="5973654"/>
            <a:ext cx="11639550" cy="797560"/>
          </a:xfrm>
          <a:prstGeom prst="actionButtonBlan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Begin Task</a:t>
            </a:r>
          </a:p>
        </p:txBody>
      </p:sp>
      <p:sp>
        <p:nvSpPr>
          <p:cNvPr id="3" name="Action Button: Go Home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8B8751-5D6D-4F38-B4B1-B19B9BA29B30}"/>
              </a:ext>
            </a:extLst>
          </p:cNvPr>
          <p:cNvSpPr/>
          <p:nvPr/>
        </p:nvSpPr>
        <p:spPr>
          <a:xfrm>
            <a:off x="136525" y="86786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0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intracorporeal suture fls&quot;">
            <a:extLst>
              <a:ext uri="{FF2B5EF4-FFF2-40B4-BE49-F238E27FC236}">
                <a16:creationId xmlns:a16="http://schemas.microsoft.com/office/drawing/2014/main" id="{52932499-CE50-482C-9C9A-38391E3D3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98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48B01-1D8E-4DC8-A433-6E966FAE6CA3}"/>
              </a:ext>
            </a:extLst>
          </p:cNvPr>
          <p:cNvGrpSpPr/>
          <p:nvPr/>
        </p:nvGrpSpPr>
        <p:grpSpPr>
          <a:xfrm>
            <a:off x="9787264" y="5832022"/>
            <a:ext cx="2222500" cy="852714"/>
            <a:chOff x="9787264" y="5832022"/>
            <a:chExt cx="2222500" cy="852714"/>
          </a:xfrm>
        </p:grpSpPr>
        <p:sp>
          <p:nvSpPr>
            <p:cNvPr id="11" name="Rectangle: Rounded Corners 10">
              <a:hlinkClick r:id="" action="ppaction://noaction"/>
              <a:extLst>
                <a:ext uri="{FF2B5EF4-FFF2-40B4-BE49-F238E27FC236}">
                  <a16:creationId xmlns:a16="http://schemas.microsoft.com/office/drawing/2014/main" id="{75FE6E56-2EB1-4550-A776-D9C3D2FB936D}"/>
                </a:ext>
              </a:extLst>
            </p:cNvPr>
            <p:cNvSpPr/>
            <p:nvPr/>
          </p:nvSpPr>
          <p:spPr>
            <a:xfrm>
              <a:off x="9787264" y="5832022"/>
              <a:ext cx="22225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3D16F8-876C-4497-961F-960097177C33}"/>
                </a:ext>
              </a:extLst>
            </p:cNvPr>
            <p:cNvSpPr/>
            <p:nvPr/>
          </p:nvSpPr>
          <p:spPr>
            <a:xfrm rot="5400000">
              <a:off x="9986106" y="6034542"/>
              <a:ext cx="596899" cy="4476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00:00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D9600A99-F878-42B3-ACFE-25349A55B3D3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978318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intracorporeal suture fls&quot;">
            <a:extLst>
              <a:ext uri="{FF2B5EF4-FFF2-40B4-BE49-F238E27FC236}">
                <a16:creationId xmlns:a16="http://schemas.microsoft.com/office/drawing/2014/main" id="{153C5ADA-CE84-4099-BC0F-94DE4243F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98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00:01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BD104A49-FA62-4B40-98B8-BEE5C94B310E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8132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intracorporeal suture fls&quot;">
            <a:extLst>
              <a:ext uri="{FF2B5EF4-FFF2-40B4-BE49-F238E27FC236}">
                <a16:creationId xmlns:a16="http://schemas.microsoft.com/office/drawing/2014/main" id="{BC3C9381-32B2-45FE-B743-4F7BD0C86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98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STOP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45431919-9A1A-4EFC-A157-A4369B5C1F51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0125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intracorporeal suture fls&quot;">
            <a:extLst>
              <a:ext uri="{FF2B5EF4-FFF2-40B4-BE49-F238E27FC236}">
                <a16:creationId xmlns:a16="http://schemas.microsoft.com/office/drawing/2014/main" id="{3324A67B-B688-4617-BDB9-B50D4474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98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6BBB47-B9A2-4E43-A854-8760F53F453E}"/>
              </a:ext>
            </a:extLst>
          </p:cNvPr>
          <p:cNvGrpSpPr/>
          <p:nvPr/>
        </p:nvGrpSpPr>
        <p:grpSpPr>
          <a:xfrm>
            <a:off x="9956800" y="5832022"/>
            <a:ext cx="2044700" cy="852714"/>
            <a:chOff x="9956800" y="5832022"/>
            <a:chExt cx="2044700" cy="852714"/>
          </a:xfrm>
        </p:grpSpPr>
        <p:sp>
          <p:nvSpPr>
            <p:cNvPr id="5" name="Rectangle: Rounded Corners 4">
              <a:hlinkClick r:id="" action="ppaction://noaction"/>
              <a:extLst>
                <a:ext uri="{FF2B5EF4-FFF2-40B4-BE49-F238E27FC236}">
                  <a16:creationId xmlns:a16="http://schemas.microsoft.com/office/drawing/2014/main" id="{4D1731F2-1F82-42C7-8891-0E2800D6659A}"/>
                </a:ext>
              </a:extLst>
            </p:cNvPr>
            <p:cNvSpPr/>
            <p:nvPr/>
          </p:nvSpPr>
          <p:spPr>
            <a:xfrm>
              <a:off x="9956800" y="5832022"/>
              <a:ext cx="20447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360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A3349-CA06-4294-A25A-B3AC9D3590D3}"/>
                </a:ext>
              </a:extLst>
            </p:cNvPr>
            <p:cNvSpPr/>
            <p:nvPr/>
          </p:nvSpPr>
          <p:spPr>
            <a:xfrm>
              <a:off x="10179453" y="5989865"/>
              <a:ext cx="511629" cy="511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Timer: 00:03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47C66D13-E3D2-4D69-AD6F-A72719C13DD7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4290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s task">
            <a:extLst>
              <a:ext uri="{FF2B5EF4-FFF2-40B4-BE49-F238E27FC236}">
                <a16:creationId xmlns:a16="http://schemas.microsoft.com/office/drawing/2014/main" id="{74C02B0D-B262-4B73-811D-54651EE8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48B01-1D8E-4DC8-A433-6E966FAE6CA3}"/>
              </a:ext>
            </a:extLst>
          </p:cNvPr>
          <p:cNvGrpSpPr/>
          <p:nvPr/>
        </p:nvGrpSpPr>
        <p:grpSpPr>
          <a:xfrm>
            <a:off x="9787264" y="5832022"/>
            <a:ext cx="2222500" cy="852714"/>
            <a:chOff x="9787264" y="5832022"/>
            <a:chExt cx="2222500" cy="852714"/>
          </a:xfrm>
        </p:grpSpPr>
        <p:sp>
          <p:nvSpPr>
            <p:cNvPr id="11" name="Rectangle: Rounded Corners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75FE6E56-2EB1-4550-A776-D9C3D2FB936D}"/>
                </a:ext>
              </a:extLst>
            </p:cNvPr>
            <p:cNvSpPr/>
            <p:nvPr/>
          </p:nvSpPr>
          <p:spPr>
            <a:xfrm>
              <a:off x="9787264" y="5832022"/>
              <a:ext cx="22225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36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3D16F8-876C-4497-961F-960097177C33}"/>
                </a:ext>
              </a:extLst>
            </p:cNvPr>
            <p:cNvSpPr/>
            <p:nvPr/>
          </p:nvSpPr>
          <p:spPr>
            <a:xfrm rot="5400000">
              <a:off x="9986106" y="6034542"/>
              <a:ext cx="596899" cy="44767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Timer: 00:00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A428D4BB-D2E5-4AA1-A36C-5AA8C698F79A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3909933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3E787-BC77-4C37-B9E5-7822BC90240D}"/>
              </a:ext>
            </a:extLst>
          </p:cNvPr>
          <p:cNvSpPr/>
          <p:nvPr/>
        </p:nvSpPr>
        <p:spPr>
          <a:xfrm>
            <a:off x="2933700" y="1746241"/>
            <a:ext cx="6100132" cy="38830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Is the knot secure?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the slit closed?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the suture &lt; 1 mm away from the dots on the drain?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you pull the drain off the foam block?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27D17-574D-4D61-93C0-A0DC95DAF9AB}"/>
              </a:ext>
            </a:extLst>
          </p:cNvPr>
          <p:cNvSpPr/>
          <p:nvPr/>
        </p:nvSpPr>
        <p:spPr>
          <a:xfrm>
            <a:off x="6230307" y="1916115"/>
            <a:ext cx="2540000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Intracorporeal Suture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2933700" y="701222"/>
            <a:ext cx="6100132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02:15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2933700" y="5810275"/>
            <a:ext cx="6100132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Grade My Performance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1CF33-1092-4468-BD1A-824AE0E29758}"/>
              </a:ext>
            </a:extLst>
          </p:cNvPr>
          <p:cNvSpPr/>
          <p:nvPr/>
        </p:nvSpPr>
        <p:spPr>
          <a:xfrm>
            <a:off x="6230307" y="2000250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E0B11-55A0-40EE-A45B-F88EFCB24833}"/>
              </a:ext>
            </a:extLst>
          </p:cNvPr>
          <p:cNvSpPr/>
          <p:nvPr/>
        </p:nvSpPr>
        <p:spPr>
          <a:xfrm>
            <a:off x="6230307" y="34560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A1D0D-5797-4887-A4C7-F6897EFB6234}"/>
              </a:ext>
            </a:extLst>
          </p:cNvPr>
          <p:cNvSpPr/>
          <p:nvPr/>
        </p:nvSpPr>
        <p:spPr>
          <a:xfrm>
            <a:off x="7439982" y="34560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0F561-B742-43C3-8ACA-DF3375DA38F8}"/>
              </a:ext>
            </a:extLst>
          </p:cNvPr>
          <p:cNvSpPr/>
          <p:nvPr/>
        </p:nvSpPr>
        <p:spPr>
          <a:xfrm>
            <a:off x="7439982" y="2000250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8E9C1A-0C78-4BCC-99F4-93299805EF05}"/>
              </a:ext>
            </a:extLst>
          </p:cNvPr>
          <p:cNvSpPr/>
          <p:nvPr/>
        </p:nvSpPr>
        <p:spPr>
          <a:xfrm>
            <a:off x="6230307" y="2588176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3BF210-8C0D-47AA-83AE-B89E539598FE}"/>
              </a:ext>
            </a:extLst>
          </p:cNvPr>
          <p:cNvSpPr/>
          <p:nvPr/>
        </p:nvSpPr>
        <p:spPr>
          <a:xfrm>
            <a:off x="7439982" y="2588176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72D7D9-FBC1-42E0-A00D-E8D472D05839}"/>
              </a:ext>
            </a:extLst>
          </p:cNvPr>
          <p:cNvSpPr/>
          <p:nvPr/>
        </p:nvSpPr>
        <p:spPr>
          <a:xfrm>
            <a:off x="6230307" y="49038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252683-F7E1-4361-8840-4D06939744CD}"/>
              </a:ext>
            </a:extLst>
          </p:cNvPr>
          <p:cNvSpPr/>
          <p:nvPr/>
        </p:nvSpPr>
        <p:spPr>
          <a:xfrm>
            <a:off x="7439982" y="4903823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6D53C-0EBB-4384-807B-C4F8FF8E3DFA}"/>
              </a:ext>
            </a:extLst>
          </p:cNvPr>
          <p:cNvSpPr/>
          <p:nvPr/>
        </p:nvSpPr>
        <p:spPr>
          <a:xfrm>
            <a:off x="-224468" y="1886274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any are true: first two questions (secure and closed) are no, last two questions (1 mm and pulling) are yes OR time &gt; 112 seconds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9A0B8-2526-402F-AE45-08BD42EE8BC7}"/>
              </a:ext>
            </a:extLst>
          </p:cNvPr>
          <p:cNvSpPr/>
          <p:nvPr/>
        </p:nvSpPr>
        <p:spPr>
          <a:xfrm>
            <a:off x="-224468" y="1889130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any are true: first two questions (secure and closed) are no, last two questions (1 mm and pulling) are yes OR time &gt; 112 seconds</a:t>
            </a:r>
          </a:p>
        </p:txBody>
      </p:sp>
    </p:spTree>
    <p:extLst>
      <p:ext uri="{BB962C8B-B14F-4D97-AF65-F5344CB8AC3E}">
        <p14:creationId xmlns:p14="http://schemas.microsoft.com/office/powerpoint/2010/main" val="8074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Intracorporeal Suture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705654-F6CD-4D81-855B-B858C0587299}"/>
              </a:ext>
            </a:extLst>
          </p:cNvPr>
          <p:cNvSpPr/>
          <p:nvPr/>
        </p:nvSpPr>
        <p:spPr>
          <a:xfrm>
            <a:off x="3158168" y="1750799"/>
            <a:ext cx="5875664" cy="85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PASS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00375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Video?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83FF44-8CC2-4F27-887F-C691CC3582BA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</p:spTree>
    <p:extLst>
      <p:ext uri="{BB962C8B-B14F-4D97-AF65-F5344CB8AC3E}">
        <p14:creationId xmlns:p14="http://schemas.microsoft.com/office/powerpoint/2010/main" val="16744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Intracorporeal Suture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784088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Video Saved! Return home?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74AA3-6AA1-49AF-8316-A3C5D7CF37D6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01:05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FE2256-EE45-4BEA-AE2E-3F53C8529B72}"/>
              </a:ext>
            </a:extLst>
          </p:cNvPr>
          <p:cNvSpPr/>
          <p:nvPr/>
        </p:nvSpPr>
        <p:spPr>
          <a:xfrm>
            <a:off x="3158168" y="1742655"/>
            <a:ext cx="5875664" cy="85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PASS</a:t>
            </a:r>
          </a:p>
        </p:txBody>
      </p:sp>
    </p:spTree>
    <p:extLst>
      <p:ext uri="{BB962C8B-B14F-4D97-AF65-F5344CB8AC3E}">
        <p14:creationId xmlns:p14="http://schemas.microsoft.com/office/powerpoint/2010/main" val="37463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s task">
            <a:extLst>
              <a:ext uri="{FF2B5EF4-FFF2-40B4-BE49-F238E27FC236}">
                <a16:creationId xmlns:a16="http://schemas.microsoft.com/office/drawing/2014/main" id="{74C02B0D-B262-4B73-811D-54651EE8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Timer: 00:01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7F842281-E8D0-4B1D-8133-DA1F6FE3A554}"/>
              </a:ext>
            </a:extLst>
          </p:cNvPr>
          <p:cNvSpPr/>
          <p:nvPr/>
        </p:nvSpPr>
        <p:spPr>
          <a:xfrm>
            <a:off x="182236" y="189594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1664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s task">
            <a:extLst>
              <a:ext uri="{FF2B5EF4-FFF2-40B4-BE49-F238E27FC236}">
                <a16:creationId xmlns:a16="http://schemas.microsoft.com/office/drawing/2014/main" id="{74C02B0D-B262-4B73-811D-54651EE8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1731F2-1F82-42C7-8891-0E2800D6659A}"/>
              </a:ext>
            </a:extLst>
          </p:cNvPr>
          <p:cNvSpPr/>
          <p:nvPr/>
        </p:nvSpPr>
        <p:spPr>
          <a:xfrm>
            <a:off x="9956800" y="5832022"/>
            <a:ext cx="2044700" cy="85271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3349-CA06-4294-A25A-B3AC9D3590D3}"/>
              </a:ext>
            </a:extLst>
          </p:cNvPr>
          <p:cNvSpPr/>
          <p:nvPr/>
        </p:nvSpPr>
        <p:spPr>
          <a:xfrm>
            <a:off x="10179453" y="5989865"/>
            <a:ext cx="511629" cy="5116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Timer: 00:02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A1A6C408-C6C3-4C28-8B6E-DA787A3BFAD3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112034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s task">
            <a:extLst>
              <a:ext uri="{FF2B5EF4-FFF2-40B4-BE49-F238E27FC236}">
                <a16:creationId xmlns:a16="http://schemas.microsoft.com/office/drawing/2014/main" id="{74C02B0D-B262-4B73-811D-54651EE8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6BBB47-B9A2-4E43-A854-8760F53F453E}"/>
              </a:ext>
            </a:extLst>
          </p:cNvPr>
          <p:cNvGrpSpPr/>
          <p:nvPr/>
        </p:nvGrpSpPr>
        <p:grpSpPr>
          <a:xfrm>
            <a:off x="9956800" y="5832022"/>
            <a:ext cx="2044700" cy="852714"/>
            <a:chOff x="9956800" y="5832022"/>
            <a:chExt cx="2044700" cy="852714"/>
          </a:xfrm>
        </p:grpSpPr>
        <p:sp>
          <p:nvSpPr>
            <p:cNvPr id="5" name="Rectangle: Rounded Corner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1731F2-1F82-42C7-8891-0E2800D6659A}"/>
                </a:ext>
              </a:extLst>
            </p:cNvPr>
            <p:cNvSpPr/>
            <p:nvPr/>
          </p:nvSpPr>
          <p:spPr>
            <a:xfrm>
              <a:off x="9956800" y="5832022"/>
              <a:ext cx="2044700" cy="8527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3600" dirty="0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7A3349-CA06-4294-A25A-B3AC9D3590D3}"/>
                </a:ext>
              </a:extLst>
            </p:cNvPr>
            <p:cNvSpPr/>
            <p:nvPr/>
          </p:nvSpPr>
          <p:spPr>
            <a:xfrm>
              <a:off x="10179453" y="5989865"/>
              <a:ext cx="511629" cy="51162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182236" y="5832022"/>
            <a:ext cx="2717799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Timer: 00:03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E2B64C-70DC-422C-9797-EA18EA987191}"/>
              </a:ext>
            </a:extLst>
          </p:cNvPr>
          <p:cNvSpPr/>
          <p:nvPr/>
        </p:nvSpPr>
        <p:spPr>
          <a:xfrm>
            <a:off x="10096500" y="-69850"/>
            <a:ext cx="2044700" cy="852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2800" b="1" i="1" dirty="0">
                <a:solidFill>
                  <a:srgbClr val="C00000"/>
                </a:solidFill>
              </a:rPr>
              <a:t>•</a:t>
            </a:r>
            <a:r>
              <a:rPr lang="en-US" sz="2800" b="1" i="1" dirty="0">
                <a:solidFill>
                  <a:srgbClr val="C00000"/>
                </a:solidFill>
              </a:rPr>
              <a:t>  recording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FBCB202F-C401-438B-A405-201E64650214}"/>
              </a:ext>
            </a:extLst>
          </p:cNvPr>
          <p:cNvSpPr/>
          <p:nvPr/>
        </p:nvSpPr>
        <p:spPr>
          <a:xfrm>
            <a:off x="182236" y="180069"/>
            <a:ext cx="1751339" cy="543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help?</a:t>
            </a:r>
          </a:p>
        </p:txBody>
      </p:sp>
    </p:spTree>
    <p:extLst>
      <p:ext uri="{BB962C8B-B14F-4D97-AF65-F5344CB8AC3E}">
        <p14:creationId xmlns:p14="http://schemas.microsoft.com/office/powerpoint/2010/main" val="252240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3E787-BC77-4C37-B9E5-7822BC90240D}"/>
              </a:ext>
            </a:extLst>
          </p:cNvPr>
          <p:cNvSpPr/>
          <p:nvPr/>
        </p:nvSpPr>
        <p:spPr>
          <a:xfrm>
            <a:off x="3158168" y="1746242"/>
            <a:ext cx="5875664" cy="282670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Did you drop a peg outside field of view?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Did your instrument leave the field of view?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27D17-574D-4D61-93C0-A0DC95DAF9AB}"/>
              </a:ext>
            </a:extLst>
          </p:cNvPr>
          <p:cNvSpPr/>
          <p:nvPr/>
        </p:nvSpPr>
        <p:spPr>
          <a:xfrm>
            <a:off x="6230307" y="2181779"/>
            <a:ext cx="254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YES         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Peg Transfer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01:43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5810275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Grade My Performance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1CF33-1092-4468-BD1A-824AE0E29758}"/>
              </a:ext>
            </a:extLst>
          </p:cNvPr>
          <p:cNvSpPr/>
          <p:nvPr/>
        </p:nvSpPr>
        <p:spPr>
          <a:xfrm>
            <a:off x="6230307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E0B11-55A0-40EE-A45B-F88EFCB24833}"/>
              </a:ext>
            </a:extLst>
          </p:cNvPr>
          <p:cNvSpPr/>
          <p:nvPr/>
        </p:nvSpPr>
        <p:spPr>
          <a:xfrm>
            <a:off x="6230307" y="353673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7A1D0D-5797-4887-A4C7-F6897EFB6234}"/>
              </a:ext>
            </a:extLst>
          </p:cNvPr>
          <p:cNvSpPr/>
          <p:nvPr/>
        </p:nvSpPr>
        <p:spPr>
          <a:xfrm>
            <a:off x="7439982" y="353673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0F561-B742-43C3-8ACA-DF3375DA38F8}"/>
              </a:ext>
            </a:extLst>
          </p:cNvPr>
          <p:cNvSpPr/>
          <p:nvPr/>
        </p:nvSpPr>
        <p:spPr>
          <a:xfrm>
            <a:off x="7439982" y="2257425"/>
            <a:ext cx="371475" cy="371475"/>
          </a:xfrm>
          <a:prstGeom prst="ellipse">
            <a:avLst/>
          </a:prstGeom>
          <a:solidFill>
            <a:srgbClr val="807A7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F9115-2964-488F-8605-7DE6190A3581}"/>
              </a:ext>
            </a:extLst>
          </p:cNvPr>
          <p:cNvSpPr/>
          <p:nvPr/>
        </p:nvSpPr>
        <p:spPr>
          <a:xfrm>
            <a:off x="136525" y="3877616"/>
            <a:ext cx="3158168" cy="177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note: task considered failure if either question is answered yes or time exceeds 48 seconds</a:t>
            </a:r>
          </a:p>
        </p:txBody>
      </p:sp>
    </p:spTree>
    <p:extLst>
      <p:ext uri="{BB962C8B-B14F-4D97-AF65-F5344CB8AC3E}">
        <p14:creationId xmlns:p14="http://schemas.microsoft.com/office/powerpoint/2010/main" val="28354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7A7A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E3373-27FB-426F-846E-56414FE407C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Task Result: Peg Transfer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FDE22-C304-4DC2-BECB-896F3EB675DC}"/>
              </a:ext>
            </a:extLst>
          </p:cNvPr>
          <p:cNvSpPr/>
          <p:nvPr/>
        </p:nvSpPr>
        <p:spPr>
          <a:xfrm>
            <a:off x="3158168" y="701222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Time Elapsed: 01:43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705654-F6CD-4D81-855B-B858C0587299}"/>
              </a:ext>
            </a:extLst>
          </p:cNvPr>
          <p:cNvSpPr/>
          <p:nvPr/>
        </p:nvSpPr>
        <p:spPr>
          <a:xfrm>
            <a:off x="3158168" y="1755561"/>
            <a:ext cx="5875664" cy="85271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Result: FAIL </a:t>
            </a:r>
          </a:p>
        </p:txBody>
      </p:sp>
      <p:sp>
        <p:nvSpPr>
          <p:cNvPr id="19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FDEDF-5A4D-4E6B-B9AE-C470E529D033}"/>
              </a:ext>
            </a:extLst>
          </p:cNvPr>
          <p:cNvSpPr/>
          <p:nvPr/>
        </p:nvSpPr>
        <p:spPr>
          <a:xfrm>
            <a:off x="3158168" y="2809900"/>
            <a:ext cx="5875664" cy="8527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Save Video?</a:t>
            </a:r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F9D1BA-F31E-4BCB-BC7C-A674399EF8C6}"/>
              </a:ext>
            </a:extLst>
          </p:cNvPr>
          <p:cNvSpPr/>
          <p:nvPr/>
        </p:nvSpPr>
        <p:spPr>
          <a:xfrm>
            <a:off x="136525" y="58211"/>
            <a:ext cx="628159" cy="472757"/>
          </a:xfrm>
          <a:prstGeom prst="actionButtonHom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1508</Words>
  <Application>Microsoft Office PowerPoint</Application>
  <PresentationFormat>Widescreen</PresentationFormat>
  <Paragraphs>278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Laparodome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Reynolds</dc:creator>
  <cp:lastModifiedBy>Eddie Yao</cp:lastModifiedBy>
  <cp:revision>16</cp:revision>
  <dcterms:created xsi:type="dcterms:W3CDTF">2020-02-01T15:45:49Z</dcterms:created>
  <dcterms:modified xsi:type="dcterms:W3CDTF">2020-04-17T03:36:44Z</dcterms:modified>
</cp:coreProperties>
</file>