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146448863" r:id="rId3"/>
    <p:sldId id="2146448864" r:id="rId4"/>
    <p:sldId id="21464488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e, Eddie" userId="8210f501-adb2-4536-8c5d-8dbeaa3f6026" providerId="ADAL" clId="{2D7F978E-FDEA-4B51-BABB-614C814EEF54}"/>
    <pc:docChg chg="undo custSel addSld delSld modSld">
      <pc:chgData name="Zare, Eddie" userId="8210f501-adb2-4536-8c5d-8dbeaa3f6026" providerId="ADAL" clId="{2D7F978E-FDEA-4B51-BABB-614C814EEF54}" dt="2022-05-12T21:28:19.010" v="10"/>
      <pc:docMkLst>
        <pc:docMk/>
      </pc:docMkLst>
      <pc:sldChg chg="addSp delSp modSp mod">
        <pc:chgData name="Zare, Eddie" userId="8210f501-adb2-4536-8c5d-8dbeaa3f6026" providerId="ADAL" clId="{2D7F978E-FDEA-4B51-BABB-614C814EEF54}" dt="2022-05-12T20:52:22.085" v="1" actId="21"/>
        <pc:sldMkLst>
          <pc:docMk/>
          <pc:sldMk cId="2223638470" sldId="2146448863"/>
        </pc:sldMkLst>
        <pc:picChg chg="add del mod">
          <ac:chgData name="Zare, Eddie" userId="8210f501-adb2-4536-8c5d-8dbeaa3f6026" providerId="ADAL" clId="{2D7F978E-FDEA-4B51-BABB-614C814EEF54}" dt="2022-05-12T20:52:22.085" v="1" actId="21"/>
          <ac:picMkLst>
            <pc:docMk/>
            <pc:sldMk cId="2223638470" sldId="2146448863"/>
            <ac:picMk id="6" creationId="{4406DD06-8121-48D6-9FA3-D632F736CED1}"/>
          </ac:picMkLst>
        </pc:picChg>
      </pc:sldChg>
      <pc:sldChg chg="addSp delSp modSp mod">
        <pc:chgData name="Zare, Eddie" userId="8210f501-adb2-4536-8c5d-8dbeaa3f6026" providerId="ADAL" clId="{2D7F978E-FDEA-4B51-BABB-614C814EEF54}" dt="2022-05-12T20:56:28.519" v="4" actId="478"/>
        <pc:sldMkLst>
          <pc:docMk/>
          <pc:sldMk cId="1552926208" sldId="2146448864"/>
        </pc:sldMkLst>
        <pc:picChg chg="add del mod">
          <ac:chgData name="Zare, Eddie" userId="8210f501-adb2-4536-8c5d-8dbeaa3f6026" providerId="ADAL" clId="{2D7F978E-FDEA-4B51-BABB-614C814EEF54}" dt="2022-05-12T20:56:28.519" v="4" actId="478"/>
          <ac:picMkLst>
            <pc:docMk/>
            <pc:sldMk cId="1552926208" sldId="2146448864"/>
            <ac:picMk id="6" creationId="{3453F087-FBA4-4DDB-BC0A-3D283F020906}"/>
          </ac:picMkLst>
        </pc:picChg>
      </pc:sldChg>
      <pc:sldChg chg="modSp add del mod">
        <pc:chgData name="Zare, Eddie" userId="8210f501-adb2-4536-8c5d-8dbeaa3f6026" providerId="ADAL" clId="{2D7F978E-FDEA-4B51-BABB-614C814EEF54}" dt="2022-05-12T21:02:18.794" v="8" actId="2696"/>
        <pc:sldMkLst>
          <pc:docMk/>
          <pc:sldMk cId="3833040293" sldId="2146448866"/>
        </pc:sldMkLst>
        <pc:picChg chg="mod">
          <ac:chgData name="Zare, Eddie" userId="8210f501-adb2-4536-8c5d-8dbeaa3f6026" providerId="ADAL" clId="{2D7F978E-FDEA-4B51-BABB-614C814EEF54}" dt="2022-05-12T21:02:01.377" v="6" actId="14100"/>
          <ac:picMkLst>
            <pc:docMk/>
            <pc:sldMk cId="3833040293" sldId="2146448866"/>
            <ac:picMk id="2" creationId="{B59F0930-9500-DDB8-2638-7C45E8381540}"/>
          </ac:picMkLst>
        </pc:picChg>
      </pc:sldChg>
      <pc:sldChg chg="add">
        <pc:chgData name="Zare, Eddie" userId="8210f501-adb2-4536-8c5d-8dbeaa3f6026" providerId="ADAL" clId="{2D7F978E-FDEA-4B51-BABB-614C814EEF54}" dt="2022-05-12T21:28:14.587" v="9"/>
        <pc:sldMkLst>
          <pc:docMk/>
          <pc:sldMk cId="2722014394" sldId="2146448867"/>
        </pc:sldMkLst>
      </pc:sldChg>
      <pc:sldChg chg="add">
        <pc:chgData name="Zare, Eddie" userId="8210f501-adb2-4536-8c5d-8dbeaa3f6026" providerId="ADAL" clId="{2D7F978E-FDEA-4B51-BABB-614C814EEF54}" dt="2022-05-12T21:28:19.010" v="10"/>
        <pc:sldMkLst>
          <pc:docMk/>
          <pc:sldMk cId="2455197518" sldId="2146448869"/>
        </pc:sldMkLst>
      </pc:sldChg>
      <pc:sldMasterChg chg="addSldLayout delSldLayout">
        <pc:chgData name="Zare, Eddie" userId="8210f501-adb2-4536-8c5d-8dbeaa3f6026" providerId="ADAL" clId="{2D7F978E-FDEA-4B51-BABB-614C814EEF54}" dt="2022-05-12T21:02:18.794" v="8" actId="2696"/>
        <pc:sldMasterMkLst>
          <pc:docMk/>
          <pc:sldMasterMk cId="597218281" sldId="2147483648"/>
        </pc:sldMasterMkLst>
        <pc:sldLayoutChg chg="add del">
          <pc:chgData name="Zare, Eddie" userId="8210f501-adb2-4536-8c5d-8dbeaa3f6026" providerId="ADAL" clId="{2D7F978E-FDEA-4B51-BABB-614C814EEF54}" dt="2022-05-12T21:02:18.794" v="8" actId="2696"/>
          <pc:sldLayoutMkLst>
            <pc:docMk/>
            <pc:sldMasterMk cId="597218281" sldId="2147483648"/>
            <pc:sldLayoutMk cId="1637543" sldId="2147483661"/>
          </pc:sldLayoutMkLst>
        </pc:sldLayoutChg>
      </pc:sldMasterChg>
    </pc:docChg>
  </pc:docChgLst>
  <pc:docChgLst>
    <pc:chgData name="Eddie Vega" userId="75e02eca2565d812" providerId="LiveId" clId="{B68A8AA1-2649-4362-89DE-ABBD9A0C5A27}"/>
    <pc:docChg chg="custSel delSld modSld">
      <pc:chgData name="Eddie Vega" userId="75e02eca2565d812" providerId="LiveId" clId="{B68A8AA1-2649-4362-89DE-ABBD9A0C5A27}" dt="2023-03-14T19:53:33.894" v="43" actId="20577"/>
      <pc:docMkLst>
        <pc:docMk/>
      </pc:docMkLst>
      <pc:sldChg chg="modSp mod">
        <pc:chgData name="Eddie Vega" userId="75e02eca2565d812" providerId="LiveId" clId="{B68A8AA1-2649-4362-89DE-ABBD9A0C5A27}" dt="2023-03-14T19:53:33.894" v="43" actId="20577"/>
        <pc:sldMkLst>
          <pc:docMk/>
          <pc:sldMk cId="1317816183" sldId="256"/>
        </pc:sldMkLst>
        <pc:spChg chg="mod">
          <ac:chgData name="Eddie Vega" userId="75e02eca2565d812" providerId="LiveId" clId="{B68A8AA1-2649-4362-89DE-ABBD9A0C5A27}" dt="2023-03-14T19:31:08.494" v="31" actId="313"/>
          <ac:spMkLst>
            <pc:docMk/>
            <pc:sldMk cId="1317816183" sldId="256"/>
            <ac:spMk id="2" creationId="{A6B9D28F-F9DB-4258-BF9A-C5BEB3A8FB4D}"/>
          </ac:spMkLst>
        </pc:spChg>
        <pc:spChg chg="mod">
          <ac:chgData name="Eddie Vega" userId="75e02eca2565d812" providerId="LiveId" clId="{B68A8AA1-2649-4362-89DE-ABBD9A0C5A27}" dt="2023-03-14T19:53:33.894" v="43" actId="20577"/>
          <ac:spMkLst>
            <pc:docMk/>
            <pc:sldMk cId="1317816183" sldId="256"/>
            <ac:spMk id="3" creationId="{5A79815F-1AFF-4977-8F57-AD58B5E506DA}"/>
          </ac:spMkLst>
        </pc:spChg>
      </pc:sldChg>
      <pc:sldChg chg="del">
        <pc:chgData name="Eddie Vega" userId="75e02eca2565d812" providerId="LiveId" clId="{B68A8AA1-2649-4362-89DE-ABBD9A0C5A27}" dt="2023-03-14T19:31:54.454" v="33" actId="47"/>
        <pc:sldMkLst>
          <pc:docMk/>
          <pc:sldMk cId="3833040293" sldId="2146448866"/>
        </pc:sldMkLst>
      </pc:sldChg>
      <pc:sldChg chg="del">
        <pc:chgData name="Eddie Vega" userId="75e02eca2565d812" providerId="LiveId" clId="{B68A8AA1-2649-4362-89DE-ABBD9A0C5A27}" dt="2023-03-14T19:31:29.832" v="32" actId="47"/>
        <pc:sldMkLst>
          <pc:docMk/>
          <pc:sldMk cId="2455197518" sldId="2146448869"/>
        </pc:sldMkLst>
      </pc:sldChg>
      <pc:sldMasterChg chg="delSldLayout">
        <pc:chgData name="Eddie Vega" userId="75e02eca2565d812" providerId="LiveId" clId="{B68A8AA1-2649-4362-89DE-ABBD9A0C5A27}" dt="2023-03-14T19:31:29.832" v="32" actId="47"/>
        <pc:sldMasterMkLst>
          <pc:docMk/>
          <pc:sldMasterMk cId="597218281" sldId="2147483648"/>
        </pc:sldMasterMkLst>
        <pc:sldLayoutChg chg="del">
          <pc:chgData name="Eddie Vega" userId="75e02eca2565d812" providerId="LiveId" clId="{B68A8AA1-2649-4362-89DE-ABBD9A0C5A27}" dt="2023-03-14T19:31:29.832" v="32" actId="47"/>
          <pc:sldLayoutMkLst>
            <pc:docMk/>
            <pc:sldMasterMk cId="597218281" sldId="2147483648"/>
            <pc:sldLayoutMk cId="482781474" sldId="214748366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A0E-BCD2-4D07-960B-57AB14263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C9CEF-ABF2-4BB1-99BD-748DF3BD5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CE15A-79EC-4615-A38D-F9D9F250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67B36-5BEA-4441-A83A-9733B1FE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621D-A390-4DC4-A088-E4848397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4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37D3-DD2D-4DB2-9644-B2BA8C8A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590B7-A5C2-4B5A-806D-A08C79E4E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DA73-4976-4485-90E1-41C2C14A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4C0F3-147D-4561-A122-F09397D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F64B-1A27-488D-8EB2-6517B557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3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892ED-9D30-499B-82E5-E5ED069CD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3947-8C64-486E-85F0-4706A7FB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22B44-7B4B-4C60-AE3F-EBC82EFF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0AAAC-D835-4396-BD98-8782E208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5B2E-3D6A-4FDA-98A1-C459C790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00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 - 2 imag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7E14CFB4-3A46-447C-848D-D527CB9B94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32000" y="3429000"/>
            <a:ext cx="5760000" cy="3429000"/>
          </a:xfrm>
          <a:prstGeom prst="rect">
            <a:avLst/>
          </a:prstGeom>
          <a:solidFill>
            <a:srgbClr val="E2E3E4"/>
          </a:solidFill>
        </p:spPr>
        <p:txBody>
          <a:bodyPr vert="horz" lIns="0" tIns="0" rIns="0" bIns="0" rtlCol="0" anchor="ctr" anchorCtr="0"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dirty="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318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D653365-11FB-4816-AF5E-2183F0FA78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32000" y="0"/>
            <a:ext cx="5760000" cy="3429000"/>
          </a:xfrm>
          <a:prstGeom prst="rect">
            <a:avLst/>
          </a:prstGeom>
          <a:solidFill>
            <a:srgbClr val="E2E3E4"/>
          </a:solidFill>
        </p:spPr>
        <p:txBody>
          <a:bodyPr vert="horz" lIns="0" tIns="0" rIns="0" bIns="0" rtlCol="0" anchor="ctr" anchorCtr="0">
            <a:normAutofit/>
          </a:bodyPr>
          <a:lstStyle>
            <a:lvl1pPr marL="0" marR="0" indent="0" algn="ctr" defTabSz="914318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00" b="0" dirty="0">
                <a:solidFill>
                  <a:srgbClr val="000000"/>
                </a:solidFill>
              </a:defRPr>
            </a:lvl1pPr>
          </a:lstStyle>
          <a:p>
            <a:pPr marL="0" marR="0" lvl="0" indent="0" algn="ctr" defTabSz="914318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3FF4A3C5-AD43-204F-BF2F-4EC14E0C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00" y="1080000"/>
            <a:ext cx="4762500" cy="1608719"/>
          </a:xfrm>
          <a:prstGeom prst="rect">
            <a:avLst/>
          </a:prstGeom>
        </p:spPr>
        <p:txBody>
          <a:bodyPr tIns="432000"/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319B7-1656-724F-9537-578931737416}"/>
              </a:ext>
            </a:extLst>
          </p:cNvPr>
          <p:cNvSpPr/>
          <p:nvPr userDrawn="1"/>
        </p:nvSpPr>
        <p:spPr>
          <a:xfrm>
            <a:off x="885600" y="1080000"/>
            <a:ext cx="381000" cy="61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000"/>
              </a:spcBef>
            </a:pPr>
            <a:endParaRPr lang="en-US" sz="1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2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Default Slide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279C19-0205-734A-A63D-F3CD6FEF44CC}"/>
              </a:ext>
            </a:extLst>
          </p:cNvPr>
          <p:cNvSpPr/>
          <p:nvPr userDrawn="1"/>
        </p:nvSpPr>
        <p:spPr>
          <a:xfrm>
            <a:off x="1015999" y="1016940"/>
            <a:ext cx="2538313" cy="2410571"/>
          </a:xfrm>
          <a:prstGeom prst="rect">
            <a:avLst/>
          </a:prstGeom>
          <a:solidFill>
            <a:srgbClr val="F5F5F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18F6A3-67F1-024C-95CE-36120FF3B2B8}"/>
              </a:ext>
            </a:extLst>
          </p:cNvPr>
          <p:cNvSpPr/>
          <p:nvPr userDrawn="1"/>
        </p:nvSpPr>
        <p:spPr>
          <a:xfrm>
            <a:off x="3554312" y="3427511"/>
            <a:ext cx="2543375" cy="2410571"/>
          </a:xfrm>
          <a:prstGeom prst="rect">
            <a:avLst/>
          </a:prstGeom>
          <a:solidFill>
            <a:srgbClr val="F5F5F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FFAAE4-D838-C041-B0DC-AA2236DC23CF}"/>
              </a:ext>
            </a:extLst>
          </p:cNvPr>
          <p:cNvSpPr/>
          <p:nvPr userDrawn="1"/>
        </p:nvSpPr>
        <p:spPr>
          <a:xfrm>
            <a:off x="6084187" y="1016940"/>
            <a:ext cx="2543375" cy="2410571"/>
          </a:xfrm>
          <a:prstGeom prst="rect">
            <a:avLst/>
          </a:prstGeom>
          <a:solidFill>
            <a:srgbClr val="F5F5F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0CC0EC-283B-0E4D-B317-502F173E6380}"/>
              </a:ext>
            </a:extLst>
          </p:cNvPr>
          <p:cNvSpPr/>
          <p:nvPr userDrawn="1"/>
        </p:nvSpPr>
        <p:spPr>
          <a:xfrm>
            <a:off x="8636000" y="3427510"/>
            <a:ext cx="2543375" cy="2410571"/>
          </a:xfrm>
          <a:prstGeom prst="rect">
            <a:avLst/>
          </a:prstGeom>
          <a:solidFill>
            <a:srgbClr val="F5F5F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9072D8C-7AAF-4693-8349-E15DB33647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0937" y="1016941"/>
            <a:ext cx="2540001" cy="2410571"/>
          </a:xfrm>
          <a:prstGeom prst="rect">
            <a:avLst/>
          </a:prstGeom>
          <a:solidFill>
            <a:srgbClr val="E2E3E4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BE515B8-1481-47F0-9E50-08D2743FBA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4312" y="3427512"/>
            <a:ext cx="2540001" cy="2410571"/>
          </a:xfrm>
          <a:prstGeom prst="rect">
            <a:avLst/>
          </a:prstGeom>
          <a:solidFill>
            <a:srgbClr val="E2E3E4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E9D496F-C7CD-4A61-8D2E-282499E024E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637688" y="3427512"/>
            <a:ext cx="2540001" cy="2410571"/>
          </a:xfrm>
          <a:prstGeom prst="rect">
            <a:avLst/>
          </a:prstGeom>
          <a:solidFill>
            <a:srgbClr val="E2E3E4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9F574DA0-47A8-4CDA-9CDC-C3C20EF071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999" y="1016941"/>
            <a:ext cx="2540001" cy="2410571"/>
          </a:xfrm>
          <a:prstGeom prst="rect">
            <a:avLst/>
          </a:prstGeom>
          <a:solidFill>
            <a:srgbClr val="E2E3E4"/>
          </a:solidFill>
        </p:spPr>
        <p:txBody>
          <a:bodyPr anchor="ctr" anchorCtr="0"/>
          <a:lstStyle>
            <a:lvl1pPr algn="ctr">
              <a:defRPr sz="1000" b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C047-ADBA-4807-90BB-50EA6075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9563-360A-49F6-95FB-6C1C51F4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0D0AE-E936-451A-8EE2-14D133FB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42D6-6603-4935-B14C-71F53D41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5606A-9552-4772-A6A9-B7AD380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8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B7D6-7DEC-4D02-A15D-8D736FC7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73E5D-C33A-4527-A8DA-8A4D09BE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C1251-C126-4E0F-9AC0-8325FD22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20EF-5BE5-4B70-87A6-FD61B746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918B-BA91-4BD2-A8CE-1F805554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BAA1-7B32-4ADE-81AC-ACB4B132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8020-1163-4621-87B4-6352E999D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1406E-B206-4DDC-ABD0-052EC92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02198-F4F8-4464-9B9E-E4B84E78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68362-413E-48C1-91B2-B49F93B1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2DE1C-863C-4500-8CA7-CA0DB575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AAE6-1946-42D4-9671-E1A9E3CF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B5082-B7CC-43D1-827A-009EF325D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32D0-ABD5-42CA-BB17-6155E9CE4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20594-83AE-4A95-B4D4-D4EFF4F06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C370F-B42D-460E-B0B2-BF123FBDB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3EA04-E137-4ABD-91E4-B98D4FA9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D477F-6A48-48EC-8DBE-683EA90E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2BA7D-ADFE-46DE-BDBF-DEF7CB8B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43CF-7469-4806-A861-CFFCC3B8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16438-BDB8-4887-8EC5-5E753DE4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E2011-FCB3-437E-A871-BEDF58232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D135E-9E81-4973-8EE7-148CE3B2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6ED84-1FED-435F-869E-0B37E31F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B7A5E7-23AC-4E03-9841-18CADFF6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F28ED-8A20-44CA-9EA7-D2768F8F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2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8270-8262-4879-AB9C-7DCB577B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D9E3-2B6F-465D-A262-E22487EA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AE00C-722E-4F16-BCE2-D4C88152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9BBE1-798D-44DB-B4AA-CD2251F3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8770-7104-4D4A-B44D-077E423E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9074-39A8-4D3A-880F-B9323871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8640-CE4D-446B-8AC4-29DA3AC6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86C02-6684-46F3-AEA0-18A74C4EA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4CEF5-D03D-492B-9E5E-2D57151CE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A683-3A1F-4724-B194-CE02C46C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2C9C-42E3-4061-B294-23E1896F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4D48-C711-48C3-9830-8EBAC8CC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E94C6-1EA4-4293-B4BF-D1F6BAFA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9F23-A6AE-4F89-A51A-1A4F281B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AE78-98C3-4258-9FFA-2B9F89D9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5EE61-B460-4C80-A17A-67E47F7D361B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9E6E-6D81-4CBB-88BB-3842F65B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34638-DDF1-4AD2-8BEE-70F0286F0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7D23-0DEE-4C44-9C3C-BAE76C17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D28F-F9DB-4258-BF9A-C5BEB3A8FB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Organizational Measures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9815F-1AFF-4977-8F57-AD58B5E50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Eddie </a:t>
            </a:r>
            <a:r>
              <a:rPr lang="en-US"/>
              <a:t>Zare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1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30BD29-3AA5-E24B-8ECD-B35647EE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620"/>
            <a:r>
              <a:rPr lang="en-US"/>
              <a:t>Organizational Measures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51593-86A5-DD45-A103-B0A2633028AE}"/>
              </a:ext>
            </a:extLst>
          </p:cNvPr>
          <p:cNvSpPr txBox="1"/>
          <p:nvPr/>
        </p:nvSpPr>
        <p:spPr>
          <a:xfrm>
            <a:off x="649062" y="3316442"/>
            <a:ext cx="5437702" cy="3726278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r>
              <a:rPr lang="en-US" u="sng" kern="0">
                <a:solidFill>
                  <a:srgbClr val="000000"/>
                </a:solidFill>
                <a:latin typeface="Clarika Geometric"/>
              </a:rPr>
              <a:t>Organizational Scorecard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</a:rPr>
              <a:t>Gives user a quick glance into 12 common measures across key categories</a:t>
            </a:r>
            <a:endParaRPr lang="en-US" sz="1600" kern="0">
              <a:latin typeface="Clarika Geometric"/>
              <a:cs typeface="Arial" panose="020B060402020202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kern="0">
              <a:solidFill>
                <a:srgbClr val="000000"/>
              </a:solidFill>
              <a:latin typeface="Clarika Geometric"/>
            </a:endParaRPr>
          </a:p>
          <a:p>
            <a:r>
              <a:rPr lang="en-US" u="sng" kern="0">
                <a:solidFill>
                  <a:srgbClr val="000000"/>
                </a:solidFill>
                <a:latin typeface="Clarika Geometric"/>
              </a:rPr>
              <a:t>HR Measures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latin typeface="Clarika Geometric"/>
                <a:ea typeface="+mn-lt"/>
                <a:cs typeface="+mn-lt"/>
              </a:rPr>
              <a:t>Overview of Human Resources data</a:t>
            </a:r>
            <a:endParaRPr lang="en-US">
              <a:cs typeface="Arial" panose="020B0604020202020204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latin typeface="Clarika Geometric"/>
                <a:cs typeface="Arial"/>
              </a:rPr>
              <a:t>Quick look metrics on the left-hand side</a:t>
            </a:r>
            <a:endParaRPr lang="en-US">
              <a:latin typeface="Arial" panose="020B0604020202020204"/>
              <a:cs typeface="Arial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latin typeface="Clarika Geometric"/>
                <a:cs typeface="Arial"/>
              </a:rPr>
              <a:t>Headcount breakdown shows employee types (full-time, part-time, etc.)</a:t>
            </a:r>
            <a:endParaRPr lang="en-US"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600" kern="0">
              <a:latin typeface="Clarika Geometric"/>
              <a:ea typeface="+mn-lt"/>
              <a:cs typeface="+mn-lt"/>
            </a:endParaRPr>
          </a:p>
          <a:p>
            <a:pPr marL="628650" indent="-285750">
              <a:buFont typeface="Arial"/>
              <a:buChar char="•"/>
            </a:pPr>
            <a:endParaRPr lang="en-US" sz="1600">
              <a:latin typeface="Clarika Geometric"/>
              <a:ea typeface="+mn-lt"/>
              <a:cs typeface="+mn-lt"/>
            </a:endParaRPr>
          </a:p>
        </p:txBody>
      </p:sp>
      <p:pic>
        <p:nvPicPr>
          <p:cNvPr id="54" name="Picture Placeholder 5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9E7C8233-7D2D-2B4C-9839-6BA1C7F600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432000" y="102776"/>
            <a:ext cx="5760000" cy="3223448"/>
          </a:xfrm>
        </p:spPr>
      </p:pic>
      <p:pic>
        <p:nvPicPr>
          <p:cNvPr id="59" name="Picture Placeholder 58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A13749B1-B5A2-8947-B717-8C385537CC3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>
          <a:xfrm>
            <a:off x="6432000" y="3536829"/>
            <a:ext cx="5760000" cy="3213342"/>
          </a:xfrm>
        </p:spPr>
      </p:pic>
    </p:spTree>
    <p:extLst>
      <p:ext uri="{BB962C8B-B14F-4D97-AF65-F5344CB8AC3E}">
        <p14:creationId xmlns:p14="http://schemas.microsoft.com/office/powerpoint/2010/main" val="222363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30BD29-3AA5-E24B-8ECD-B35647EE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620"/>
            <a:r>
              <a:rPr lang="en-US"/>
              <a:t>Organizational Measures Dashboard Cont.</a:t>
            </a:r>
          </a:p>
        </p:txBody>
      </p:sp>
      <p:pic>
        <p:nvPicPr>
          <p:cNvPr id="54" name="Picture Placeholder 53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9E7C8233-7D2D-2B4C-9839-6BA1C7F600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6432000" y="104356"/>
            <a:ext cx="5760000" cy="3220288"/>
          </a:xfrm>
        </p:spPr>
      </p:pic>
      <p:pic>
        <p:nvPicPr>
          <p:cNvPr id="59" name="Picture Placeholder 58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A13749B1-B5A2-8947-B717-8C385537CC3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>
            <a:fillRect/>
          </a:stretch>
        </p:blipFill>
        <p:spPr>
          <a:xfrm>
            <a:off x="6457323" y="3572193"/>
            <a:ext cx="5709354" cy="31426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D8CFE9-7EC8-71CA-870B-43902496CD46}"/>
              </a:ext>
            </a:extLst>
          </p:cNvPr>
          <p:cNvSpPr txBox="1"/>
          <p:nvPr/>
        </p:nvSpPr>
        <p:spPr>
          <a:xfrm>
            <a:off x="697908" y="3316442"/>
            <a:ext cx="5320471" cy="3841950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r>
              <a:rPr lang="en-US" u="sng" kern="0">
                <a:solidFill>
                  <a:srgbClr val="000000"/>
                </a:solidFill>
                <a:latin typeface="Clarika Geometric"/>
              </a:rPr>
              <a:t>Payroll &amp; WFM Measures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  <a:cs typeface="Arial"/>
              </a:rPr>
              <a:t>Data visualization view for Payroll/WFM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  <a:cs typeface="Arial"/>
              </a:rPr>
              <a:t>Pre-built visualizations to anticipate user needs (Overtime Pay, timesheet errors, etc.)</a:t>
            </a:r>
          </a:p>
          <a:p>
            <a:endParaRPr lang="en-US" u="sng" kern="0">
              <a:solidFill>
                <a:srgbClr val="000000"/>
              </a:solidFill>
              <a:latin typeface="Clarika Geometric"/>
            </a:endParaRPr>
          </a:p>
          <a:p>
            <a:r>
              <a:rPr lang="en-US" u="sng" kern="0">
                <a:solidFill>
                  <a:srgbClr val="000000"/>
                </a:solidFill>
                <a:latin typeface="Clarika Geometric"/>
                <a:cs typeface="Arial"/>
              </a:rPr>
              <a:t>Recruiting Measures</a:t>
            </a:r>
            <a:endParaRPr lang="en-US" u="sng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  <a:cs typeface="Arial"/>
              </a:rPr>
              <a:t>Overview of Recruiting data</a:t>
            </a:r>
          </a:p>
          <a:p>
            <a:pPr marL="285750" lvl="1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  <a:cs typeface="Arial"/>
              </a:rPr>
              <a:t>Each page has quick look metrics on the left-hand side</a:t>
            </a:r>
          </a:p>
          <a:p>
            <a:pPr marL="742950" lvl="2" indent="-285750">
              <a:lnSpc>
                <a:spcPct val="150000"/>
              </a:lnSpc>
              <a:buFont typeface="Arial"/>
              <a:buChar char="•"/>
            </a:pPr>
            <a:r>
              <a:rPr lang="en-US" sz="1600" kern="0">
                <a:solidFill>
                  <a:srgbClr val="000000"/>
                </a:solidFill>
                <a:latin typeface="Clarika Geometric"/>
                <a:cs typeface="Arial"/>
              </a:rPr>
              <a:t>User can edit any element in the report (swap out measures, change visual, etc.)</a:t>
            </a: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1600" kern="0">
              <a:solidFill>
                <a:srgbClr val="000000"/>
              </a:solidFill>
              <a:latin typeface="Clarika Geometri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92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F9D39B39-7ACF-1A78-1C63-3996DE4E5D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642" b="642"/>
          <a:stretch/>
        </p:blipFill>
        <p:spPr>
          <a:xfrm>
            <a:off x="1062037" y="1045889"/>
            <a:ext cx="2447925" cy="2352675"/>
          </a:xfrm>
        </p:spPr>
      </p:pic>
      <p:pic>
        <p:nvPicPr>
          <p:cNvPr id="34" name="Picture 34" descr="A picture containing shape&#10;&#10;Description automatically generated">
            <a:extLst>
              <a:ext uri="{FF2B5EF4-FFF2-40B4-BE49-F238E27FC236}">
                <a16:creationId xmlns:a16="http://schemas.microsoft.com/office/drawing/2014/main" id="{E59114B9-0404-1C02-7500-FE252005E54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609" b="609"/>
          <a:stretch/>
        </p:blipFill>
        <p:spPr>
          <a:xfrm>
            <a:off x="8683726" y="3602998"/>
            <a:ext cx="2447925" cy="2352675"/>
          </a:xfrm>
        </p:spPr>
      </p:pic>
      <p:pic>
        <p:nvPicPr>
          <p:cNvPr id="35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D7BB8459-EC90-D831-FF86-1DA6527D3BD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609" b="609"/>
          <a:stretch/>
        </p:blipFill>
        <p:spPr>
          <a:xfrm>
            <a:off x="3600350" y="3602998"/>
            <a:ext cx="2447925" cy="2352675"/>
          </a:xfrm>
        </p:spPr>
      </p:pic>
      <p:pic>
        <p:nvPicPr>
          <p:cNvPr id="36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D747D6FC-58B1-641D-C5DE-0F8B3E750C2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/>
          <a:srcRect t="642" b="642"/>
          <a:stretch/>
        </p:blipFill>
        <p:spPr>
          <a:xfrm>
            <a:off x="6136975" y="1045889"/>
            <a:ext cx="2447925" cy="2352675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4763744-9670-B6E0-28B0-5DE02FE7B429}"/>
              </a:ext>
            </a:extLst>
          </p:cNvPr>
          <p:cNvSpPr txBox="1"/>
          <p:nvPr/>
        </p:nvSpPr>
        <p:spPr>
          <a:xfrm>
            <a:off x="728784" y="3298093"/>
            <a:ext cx="251850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1400">
              <a:latin typeface="Clarika Geometric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dirty="0">
                <a:latin typeface="Clarika Geometric"/>
              </a:rPr>
              <a:t>The Scorecard page (above) gives the user a quick glance into 12 common measures across key categories</a:t>
            </a:r>
            <a:endParaRPr lang="en-US" sz="1400" dirty="0">
              <a:ea typeface="+mn-lt"/>
              <a:cs typeface="+mn-lt"/>
            </a:endParaRPr>
          </a:p>
          <a:p>
            <a:pPr algn="l"/>
            <a:endParaRPr lang="en-US">
              <a:cs typeface="Arial"/>
            </a:endParaRPr>
          </a:p>
        </p:txBody>
      </p:sp>
      <p:pic>
        <p:nvPicPr>
          <p:cNvPr id="40" name="Picture 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8B38051F-480A-DCB1-15C5-C88696DEDF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38" r="338" b="-1026"/>
          <a:stretch/>
        </p:blipFill>
        <p:spPr>
          <a:xfrm>
            <a:off x="728784" y="1653197"/>
            <a:ext cx="2541423" cy="1641064"/>
          </a:xfrm>
          <a:prstGeom prst="rect">
            <a:avLst/>
          </a:prstGeom>
          <a:solidFill>
            <a:srgbClr val="E2E3E4"/>
          </a:solidFill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7DD5F62E-D848-18F6-A1F7-3FFD0D80D587}"/>
              </a:ext>
            </a:extLst>
          </p:cNvPr>
          <p:cNvSpPr txBox="1">
            <a:spLocks/>
          </p:cNvSpPr>
          <p:nvPr/>
        </p:nvSpPr>
        <p:spPr>
          <a:xfrm>
            <a:off x="334963" y="368300"/>
            <a:ext cx="11523600" cy="784800"/>
          </a:xfrm>
          <a:prstGeom prst="rect">
            <a:avLst/>
          </a:prstGeom>
        </p:spPr>
        <p:txBody>
          <a:bodyPr/>
          <a:lstStyle>
            <a:lvl1pPr marL="7938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/>
              <a:defRPr sz="3600" b="1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620"/>
            <a:r>
              <a:rPr lang="en-US" dirty="0">
                <a:cs typeface="Arial"/>
              </a:rPr>
              <a:t>Organizational Measures Dashboards</a:t>
            </a:r>
          </a:p>
        </p:txBody>
      </p:sp>
      <p:pic>
        <p:nvPicPr>
          <p:cNvPr id="47" name="Picture 47" descr="Graphical user interface, chart, application&#10;&#10;Description automatically generated">
            <a:extLst>
              <a:ext uri="{FF2B5EF4-FFF2-40B4-BE49-F238E27FC236}">
                <a16:creationId xmlns:a16="http://schemas.microsoft.com/office/drawing/2014/main" id="{DD5175F5-E5A7-9955-1D1E-8E1998A6E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93" y="1656415"/>
            <a:ext cx="2547816" cy="1649939"/>
          </a:xfrm>
          <a:prstGeom prst="rect">
            <a:avLst/>
          </a:prstGeom>
        </p:spPr>
      </p:pic>
      <p:pic>
        <p:nvPicPr>
          <p:cNvPr id="48" name="Picture 48">
            <a:extLst>
              <a:ext uri="{FF2B5EF4-FFF2-40B4-BE49-F238E27FC236}">
                <a16:creationId xmlns:a16="http://schemas.microsoft.com/office/drawing/2014/main" id="{856895C2-77E1-7FB3-F264-C6BEAEB26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093" y="3572636"/>
            <a:ext cx="2547816" cy="1647036"/>
          </a:xfrm>
          <a:prstGeom prst="rect">
            <a:avLst/>
          </a:prstGeom>
        </p:spPr>
      </p:pic>
      <p:pic>
        <p:nvPicPr>
          <p:cNvPr id="49" name="Picture 49" descr="Graphical user interface, chart, bar chart&#10;&#10;Description automatically generated">
            <a:extLst>
              <a:ext uri="{FF2B5EF4-FFF2-40B4-BE49-F238E27FC236}">
                <a16:creationId xmlns:a16="http://schemas.microsoft.com/office/drawing/2014/main" id="{3CCA26F6-D063-D52F-9846-185DA5256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092" y="3572437"/>
            <a:ext cx="2547816" cy="16474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D6C6003-9798-4584-71B6-3AC08A6AA3CA}"/>
              </a:ext>
            </a:extLst>
          </p:cNvPr>
          <p:cNvSpPr txBox="1"/>
          <p:nvPr/>
        </p:nvSpPr>
        <p:spPr>
          <a:xfrm>
            <a:off x="3548429" y="1653198"/>
            <a:ext cx="241104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dirty="0">
                <a:latin typeface="Clarika Geometric"/>
              </a:rPr>
              <a:t>Pre-built visualizations on each page</a:t>
            </a:r>
            <a:endParaRPr lang="en-US" sz="1400" dirty="0">
              <a:latin typeface="Clarika Geometric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dirty="0">
                <a:latin typeface="Clarika Geometric"/>
                <a:cs typeface="Arial"/>
              </a:rPr>
              <a:t>Synced slicers to filter through data</a:t>
            </a:r>
          </a:p>
          <a:p>
            <a:endParaRPr lang="en-US" sz="1400"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1D9801-5FB3-1C6D-810F-EC536A261BA0}"/>
              </a:ext>
            </a:extLst>
          </p:cNvPr>
          <p:cNvSpPr txBox="1"/>
          <p:nvPr/>
        </p:nvSpPr>
        <p:spPr>
          <a:xfrm>
            <a:off x="6140938" y="3571632"/>
            <a:ext cx="2323124" cy="16733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dirty="0">
                <a:latin typeface="Clarika Geometric"/>
              </a:rPr>
              <a:t>User can copy report to edit any element in the dashboard (swap measures, change visua</a:t>
            </a:r>
            <a:r>
              <a:rPr lang="en-US" sz="1400" dirty="0">
                <a:latin typeface="Clarika Geometric"/>
                <a:cs typeface="Arial"/>
              </a:rPr>
              <a:t>l, etc.)​</a:t>
            </a:r>
            <a:endParaRPr lang="en-US" dirty="0">
              <a:latin typeface="Arial" panose="020B0604020202020204"/>
              <a:cs typeface="Arial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0C1595-333E-2A5C-CCC0-5AFA8C05EC05}"/>
              </a:ext>
            </a:extLst>
          </p:cNvPr>
          <p:cNvSpPr txBox="1"/>
          <p:nvPr/>
        </p:nvSpPr>
        <p:spPr>
          <a:xfrm>
            <a:off x="8755429" y="1653197"/>
            <a:ext cx="2411046" cy="13450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400" dirty="0">
                <a:latin typeface="Clarika Geometric"/>
              </a:rPr>
              <a:t>Quick look metrics on the left-hand side on each page</a:t>
            </a:r>
            <a:endParaRPr lang="en-US" sz="1400" dirty="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1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201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177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Arial,Sans-Serif</vt:lpstr>
      <vt:lpstr>Calibri</vt:lpstr>
      <vt:lpstr>Calibri Light</vt:lpstr>
      <vt:lpstr>Clarika Geometric</vt:lpstr>
      <vt:lpstr>Office Theme</vt:lpstr>
      <vt:lpstr>Organizational Measures Project</vt:lpstr>
      <vt:lpstr>Organizational Measures Dashboard</vt:lpstr>
      <vt:lpstr>Organizational Measures Dashboard Cont.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Zare, Eddie</dc:creator>
  <cp:lastModifiedBy>Eddie Vega</cp:lastModifiedBy>
  <cp:revision>1</cp:revision>
  <dcterms:created xsi:type="dcterms:W3CDTF">2022-05-12T20:16:46Z</dcterms:created>
  <dcterms:modified xsi:type="dcterms:W3CDTF">2023-03-14T19:53:37Z</dcterms:modified>
</cp:coreProperties>
</file>