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56" r:id="rId6"/>
    <p:sldId id="276" r:id="rId7"/>
    <p:sldId id="275" r:id="rId8"/>
    <p:sldId id="283" r:id="rId9"/>
    <p:sldId id="281" r:id="rId10"/>
    <p:sldId id="278" r:id="rId11"/>
    <p:sldId id="28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Web Scraping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3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CSS selectors (Not Always Complex)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9808" y="3533804"/>
            <a:ext cx="388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("class name", "item1")   =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32240" y="4313334"/>
            <a:ext cx="296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("id", "fruits")   =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16064" y="5164599"/>
            <a:ext cx="3279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 ‘tag name', “li")   =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4313334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"#fruits")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3518370"/>
            <a:ext cx="371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“.item1")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0" y="5149165"/>
            <a:ext cx="324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findElements</a:t>
            </a:r>
            <a:r>
              <a:rPr lang="en-US" dirty="0"/>
              <a:t>('</a:t>
            </a:r>
            <a:r>
              <a:rPr lang="en-US" dirty="0" err="1"/>
              <a:t>css</a:t>
            </a:r>
            <a:r>
              <a:rPr lang="en-US" dirty="0"/>
              <a:t> selector', "li")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81913" y="874540"/>
            <a:ext cx="22281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CSS prefixes: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Period (.) =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Hash (#) =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prefix =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87153" y="2938940"/>
            <a:ext cx="174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Simple Selectors</a:t>
            </a:r>
            <a:endParaRPr lang="en-US" b="1" u="sng" dirty="0"/>
          </a:p>
        </p:txBody>
      </p:sp>
      <p:sp>
        <p:nvSpPr>
          <p:cNvPr id="39" name="Rectangle 38"/>
          <p:cNvSpPr/>
          <p:nvPr/>
        </p:nvSpPr>
        <p:spPr>
          <a:xfrm>
            <a:off x="6584505" y="2936222"/>
            <a:ext cx="158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CSS Equivalent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8322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Complex Selectors: XPath, 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-199292" y="5853961"/>
            <a:ext cx="830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(using = ‘</a:t>
            </a:r>
            <a:r>
              <a:rPr lang="en-US" dirty="0" err="1"/>
              <a:t>xpath</a:t>
            </a:r>
            <a:r>
              <a:rPr lang="en-US" dirty="0"/>
              <a:t>', value = “//*[@id=" programming-languages "]/li[2]")   -&gt;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61056" y="4578361"/>
            <a:ext cx="653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"#programming-languages &gt; .item2")   -&gt;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00" y="4668359"/>
            <a:ext cx="3390000" cy="1893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84" y="676923"/>
            <a:ext cx="7578969" cy="3322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4388" y="476302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989" y="4209029"/>
            <a:ext cx="687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CSS allows for compound selectors (“&gt;” symbol means child elements)</a:t>
            </a:r>
            <a:endParaRPr lang="en-US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86989" y="5441005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XPath selector for the same element</a:t>
            </a:r>
            <a:endParaRPr lang="en-US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00" y="5943959"/>
            <a:ext cx="3390000" cy="1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577" y="2429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Two Types of Web Scraping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292" y="193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1" y="4552829"/>
            <a:ext cx="52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simpler method involves downloading a web page’s </a:t>
            </a:r>
            <a:r>
              <a:rPr lang="en-US" sz="2000" b="1" i="1" dirty="0"/>
              <a:t>HTML Document </a:t>
            </a:r>
            <a:r>
              <a:rPr lang="en-US" sz="2000" b="1" dirty="0"/>
              <a:t>and parsing it. For simple web pages, this works great.</a:t>
            </a:r>
            <a:endParaRPr lang="en-US" sz="2000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0" y="1205354"/>
            <a:ext cx="4469160" cy="2867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1205354"/>
            <a:ext cx="4546394" cy="29388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65631" y="4552829"/>
            <a:ext cx="5263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more complex method involves parsing and manipulating </a:t>
            </a:r>
            <a:r>
              <a:rPr lang="en-US" sz="2000" b="1" i="1" dirty="0"/>
              <a:t>the DOM</a:t>
            </a:r>
            <a:r>
              <a:rPr lang="en-US" sz="2000" b="1" dirty="0"/>
              <a:t> – interacting with the web page as a human would, through a web browser. For web pages that rely on JavaScript (the majority), this is the only option.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5208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Legal Issues: Two Types of Claims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6166" y="3701314"/>
            <a:ext cx="2657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Copyright infringement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587762" y="3754314"/>
            <a:ext cx="2540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of use violation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48078" y="4092720"/>
            <a:ext cx="511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Only creative works can receive copyright protection. Facts cannot.</a:t>
            </a:r>
          </a:p>
          <a:p>
            <a:br>
              <a:rPr lang="en-US" sz="2000" dirty="0"/>
            </a:br>
            <a:r>
              <a:rPr lang="en-US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Facts (no copyright):</a:t>
            </a:r>
            <a:r>
              <a:rPr lang="en-US" sz="2000" dirty="0"/>
              <a:t> listing price for a home, number of floors, square footage.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Creative works (copyright):</a:t>
            </a:r>
            <a:r>
              <a:rPr lang="en-US" sz="2000" dirty="0"/>
              <a:t> written description of a home, photographs.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668662" y="4092720"/>
            <a:ext cx="5116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Generally, must meet three standards: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Unauthorized:</a:t>
            </a:r>
            <a:r>
              <a:rPr lang="en-US" sz="2000" dirty="0"/>
              <a:t> Is scraping prohibited in the website’s terms of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Intentional: </a:t>
            </a:r>
            <a:r>
              <a:rPr lang="en-US" sz="2000" dirty="0"/>
              <a:t>Was the person aware of the terms? Did they check an “I agree to these terms” box?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Causes damage: </a:t>
            </a:r>
            <a:r>
              <a:rPr lang="en-US" sz="2000" dirty="0"/>
              <a:t>Did the scraping overload the website, blocking user access?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62" y="751476"/>
            <a:ext cx="4120568" cy="29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Legal Issues: Continued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6470" y="980402"/>
            <a:ext cx="251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Web scraping defense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541477" y="980402"/>
            <a:ext cx="473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web scraping is more likely to be ok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928116" y="1537341"/>
            <a:ext cx="296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CAPTCHA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traffic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 / user agent blocking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 blacklists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Cease and desist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Legal 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1477" y="1408901"/>
            <a:ext cx="51902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gov</a:t>
            </a:r>
            <a:r>
              <a:rPr lang="en-US" sz="2000" dirty="0"/>
              <a:t> sites, .</a:t>
            </a:r>
            <a:r>
              <a:rPr lang="en-US" sz="2000" dirty="0" err="1"/>
              <a:t>edu</a:t>
            </a:r>
            <a:r>
              <a:rPr lang="en-US" sz="2000" dirty="0"/>
              <a:t> sites (to a lesser degree)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Website owner has no business reason to protect the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prohibited in terms of use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Limited number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too many requests all at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Done at night, when web traffic is 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1477" y="4218953"/>
            <a:ext cx="5116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 WITH 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E-commerce sites (e.g. Zillow, Expedia, Amazon)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prohibited in terms of use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 number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frequency of requests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1477" y="3818843"/>
            <a:ext cx="4378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it’s less likely to be ok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086470" y="3818843"/>
            <a:ext cx="3417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Web scraping defense </a:t>
            </a:r>
            <a:r>
              <a:rPr lang="en-US" sz="2000" b="1" dirty="0" err="1"/>
              <a:t>defense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928116" y="4375782"/>
            <a:ext cx="296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Proxies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VPN (Virtual Private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Simulating human behaviors (mouse movements, delays)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2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HTML Document vs DOM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9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434" y="4178530"/>
            <a:ext cx="4655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HTML Document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An </a:t>
            </a:r>
            <a:r>
              <a:rPr lang="en-US" sz="2000" i="1" dirty="0"/>
              <a:t>HTML document</a:t>
            </a:r>
            <a:r>
              <a:rPr lang="en-US" sz="2000" dirty="0"/>
              <a:t> is a static document</a:t>
            </a:r>
            <a:br>
              <a:rPr lang="en-US" sz="2000" dirty="0"/>
            </a:br>
            <a:r>
              <a:rPr lang="en-US" sz="2000" dirty="0"/>
              <a:t>that describes the structure of a web page.</a:t>
            </a:r>
            <a:endParaRPr lang="en-US" sz="20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77" y="982615"/>
            <a:ext cx="4469160" cy="28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1" y="982615"/>
            <a:ext cx="4546394" cy="2938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7525" y="4178529"/>
            <a:ext cx="5104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DOM (Document Object Model)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The </a:t>
            </a:r>
            <a:r>
              <a:rPr lang="en-US" sz="2000" i="1" dirty="0"/>
              <a:t>DOM</a:t>
            </a:r>
            <a:r>
              <a:rPr lang="en-US" sz="2000" dirty="0"/>
              <a:t> is a dynamic HTML object that describes the structure of a web page </a:t>
            </a:r>
            <a:r>
              <a:rPr lang="en-US" sz="2000" u="sng" dirty="0"/>
              <a:t>in its current state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78679" y="6138305"/>
            <a:ext cx="380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crawler</a:t>
            </a:r>
            <a:r>
              <a:rPr lang="en-US" sz="2000" b="1" dirty="0"/>
              <a:t> sees (usually)</a:t>
            </a:r>
            <a:endParaRPr lang="en-US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462557" y="6138305"/>
            <a:ext cx="30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browser</a:t>
            </a:r>
            <a:r>
              <a:rPr lang="en-US" sz="2000" b="1" dirty="0"/>
              <a:t> sees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95998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Element, Tag, &amp;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813" y="346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5813" y="3410445"/>
            <a:ext cx="7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Tags: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2441" y="2651760"/>
            <a:ext cx="10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Element: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5218" y="4169130"/>
            <a:ext cx="123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Attributes: 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84" y="1407208"/>
            <a:ext cx="1400175" cy="400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8" y="4106146"/>
            <a:ext cx="8772525" cy="495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52" y="3371273"/>
            <a:ext cx="8829675" cy="466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826" y="2651760"/>
            <a:ext cx="877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Selectors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7056" y="4702952"/>
            <a:ext cx="3922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Basic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</a:t>
            </a:r>
            <a:r>
              <a:rPr lang="en-US" sz="2000" dirty="0"/>
              <a:t> (e.g. “item”, “ordered-list”)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</a:t>
            </a:r>
            <a:r>
              <a:rPr lang="en-US" sz="2000" dirty="0"/>
              <a:t> </a:t>
            </a:r>
            <a:r>
              <a:rPr lang="en-US" sz="2000" dirty="0"/>
              <a:t>(e.g. “my-lists”, “fruits”)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Tag</a:t>
            </a:r>
            <a:r>
              <a:rPr lang="en-US" sz="2000" dirty="0"/>
              <a:t> </a:t>
            </a:r>
            <a:r>
              <a:rPr lang="en-US" sz="2000" dirty="0"/>
              <a:t>(e.g. “div”, “li”)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184637" y="71386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3901" y="713865"/>
            <a:ext cx="432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Describing the element you want to “select”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6" y="1083197"/>
            <a:ext cx="6965284" cy="3116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8000" y="4702952"/>
            <a:ext cx="2145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Complex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XPath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3992" y="601592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23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Class, ID,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2443" y="4466492"/>
            <a:ext cx="3956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("class name", "item1")   -&gt;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85408" y="5246022"/>
            <a:ext cx="296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("id", "fruits")   -&gt;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98700" y="6097287"/>
            <a:ext cx="3350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 ‘tag name', “li")   -&gt;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98" y="4456784"/>
            <a:ext cx="3170195" cy="434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298" y="5082664"/>
            <a:ext cx="3589331" cy="769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124" y="6044032"/>
            <a:ext cx="342167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Understanding IDs and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2854" y="5221577"/>
            <a:ext cx="928760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Classes</a:t>
            </a:r>
            <a:r>
              <a:rPr lang="en-US" dirty="0"/>
              <a:t> can be unique, but more often they function as categories. Often many elements will have the same class (there are six elements above with the class “list”). Also a single element may have many different classes (</a:t>
            </a:r>
            <a:r>
              <a:rPr lang="en-US" dirty="0"/>
              <a:t>the “Python” element above has three: item, ordered-item, and item1</a:t>
            </a:r>
            <a:r>
              <a:rPr lang="en-US" dirty="0"/>
              <a:t>).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52854" y="4372459"/>
            <a:ext cx="782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IDs</a:t>
            </a:r>
            <a:r>
              <a:rPr lang="en-US" dirty="0"/>
              <a:t> serve as unique identifiers. No two elements on a page will have the same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Complex Selectors: CSS &amp; 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XPath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04" y="1345992"/>
            <a:ext cx="6886865" cy="4501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6628" y="763275"/>
            <a:ext cx="78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NOTE:</a:t>
            </a:r>
            <a:r>
              <a:rPr lang="en-US" u="sng" dirty="0"/>
              <a:t> Don’t get overwhelmed by the syntax. Your browser will give it to you.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2729225" y="6061222"/>
            <a:ext cx="7210303" cy="65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our purposes, there is no need to understand how these complex selectors work. But, as a reference…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8619</TotalTime>
  <Words>696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81</cp:revision>
  <dcterms:created xsi:type="dcterms:W3CDTF">2017-01-24T21:41:13Z</dcterms:created>
  <dcterms:modified xsi:type="dcterms:W3CDTF">2017-02-02T19:42:38Z</dcterms:modified>
</cp:coreProperties>
</file>