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msterdam Four" charset="1" panose="02000500000000000000"/>
      <p:regular r:id="rId10"/>
    </p:embeddedFont>
    <p:embeddedFont>
      <p:font typeface="Amsterdam Four Italics" charset="1" panose="02000500000000000000"/>
      <p:regular r:id="rId11"/>
    </p:embeddedFont>
    <p:embeddedFont>
      <p:font typeface="Raleway" charset="1" panose="020B0503030101060003"/>
      <p:regular r:id="rId12"/>
    </p:embeddedFont>
    <p:embeddedFont>
      <p:font typeface="Raleway Bold" charset="1" panose="020B0803030101060003"/>
      <p:regular r:id="rId13"/>
    </p:embeddedFont>
    <p:embeddedFont>
      <p:font typeface="Raleway Thin" charset="1" panose="020B0203030101060003"/>
      <p:regular r:id="rId14"/>
    </p:embeddedFont>
    <p:embeddedFont>
      <p:font typeface="Raleway Heavy" charset="1" panose="020B00030301010600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5143500"/>
            <a:chOff x="0" y="0"/>
            <a:chExt cx="4816593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54667"/>
            </a:xfrm>
            <a:custGeom>
              <a:avLst/>
              <a:gdLst/>
              <a:ahLst/>
              <a:cxnLst/>
              <a:rect r="r" b="b" t="t" l="l"/>
              <a:pathLst>
                <a:path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lnTo>
                    <a:pt x="0" y="0"/>
                  </a:lnTo>
                </a:path>
              </a:pathLst>
            </a:custGeom>
            <a:solidFill>
              <a:srgbClr val="BBD8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77911" y="3936365"/>
            <a:ext cx="11732179" cy="3086100"/>
            <a:chOff x="0" y="0"/>
            <a:chExt cx="3089956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89957" cy="812800"/>
            </a:xfrm>
            <a:custGeom>
              <a:avLst/>
              <a:gdLst/>
              <a:ahLst/>
              <a:cxnLst/>
              <a:rect r="r" b="b" t="t" l="l"/>
              <a:pathLst>
                <a:path h="812800" w="3089957">
                  <a:moveTo>
                    <a:pt x="0" y="0"/>
                  </a:moveTo>
                  <a:lnTo>
                    <a:pt x="3089957" y="0"/>
                  </a:lnTo>
                  <a:lnTo>
                    <a:pt x="3089957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85725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00025"/>
              <a:ext cx="812800" cy="101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9"/>
                </a:lnSpc>
              </a:pPr>
              <a:r>
                <a:rPr lang="en-US" sz="9999">
                  <a:solidFill>
                    <a:srgbClr val="000000"/>
                  </a:solidFill>
                  <a:latin typeface="Raleway Bold"/>
                </a:rPr>
                <a:t>MODELO DUPONT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995181" y="7707452"/>
            <a:ext cx="4297638" cy="515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2"/>
              </a:lnSpc>
              <a:spcBef>
                <a:spcPct val="0"/>
              </a:spcBef>
            </a:pPr>
            <a:r>
              <a:rPr lang="en-US" sz="2937">
                <a:solidFill>
                  <a:srgbClr val="000000"/>
                </a:solidFill>
                <a:latin typeface="Raleway"/>
              </a:rPr>
              <a:t>Eddie Aguilar Ceballos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143173"/>
            <a:ext cx="18288000" cy="6000653"/>
            <a:chOff x="0" y="0"/>
            <a:chExt cx="4816593" cy="1580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80419"/>
            </a:xfrm>
            <a:custGeom>
              <a:avLst/>
              <a:gdLst/>
              <a:ahLst/>
              <a:cxnLst/>
              <a:rect r="r" b="b" t="t" l="l"/>
              <a:pathLst>
                <a:path h="15804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80419"/>
                  </a:lnTo>
                  <a:lnTo>
                    <a:pt x="0" y="1580419"/>
                  </a:lnTo>
                  <a:lnTo>
                    <a:pt x="0" y="0"/>
                  </a:lnTo>
                </a:path>
              </a:pathLst>
            </a:custGeom>
            <a:solidFill>
              <a:srgbClr val="BBD8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354259" y="1885239"/>
            <a:ext cx="9579481" cy="2393655"/>
            <a:chOff x="0" y="0"/>
            <a:chExt cx="2522991" cy="6304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22991" cy="630428"/>
            </a:xfrm>
            <a:custGeom>
              <a:avLst/>
              <a:gdLst/>
              <a:ahLst/>
              <a:cxnLst/>
              <a:rect r="r" b="b" t="t" l="l"/>
              <a:pathLst>
                <a:path h="630428" w="2522991">
                  <a:moveTo>
                    <a:pt x="0" y="0"/>
                  </a:moveTo>
                  <a:lnTo>
                    <a:pt x="2522991" y="0"/>
                  </a:lnTo>
                  <a:lnTo>
                    <a:pt x="2522991" y="630428"/>
                  </a:lnTo>
                  <a:lnTo>
                    <a:pt x="0" y="630428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85725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000000"/>
                  </a:solidFill>
                  <a:latin typeface="Raleway Bold"/>
                </a:rPr>
                <a:t>¿Qué es?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522042" y="4947892"/>
            <a:ext cx="7243915" cy="251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30"/>
              </a:lnSpc>
              <a:spcBef>
                <a:spcPct val="0"/>
              </a:spcBef>
            </a:pPr>
            <a:r>
              <a:rPr lang="en-US" sz="2878">
                <a:solidFill>
                  <a:srgbClr val="000000"/>
                </a:solidFill>
                <a:latin typeface="Raleway"/>
              </a:rPr>
              <a:t>Es un modelo que se emplea para elaborar estrategias destinadas a aumentar la rentabilidad de las empresas  y a tomar decisiones para optimizar su desempeño financiero.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305835" cy="10287000"/>
            <a:chOff x="0" y="0"/>
            <a:chExt cx="16607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07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60796">
                  <a:moveTo>
                    <a:pt x="0" y="0"/>
                  </a:moveTo>
                  <a:lnTo>
                    <a:pt x="1660796" y="0"/>
                  </a:lnTo>
                  <a:lnTo>
                    <a:pt x="1660796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BBD8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49145" y="3956356"/>
            <a:ext cx="5913381" cy="2914574"/>
            <a:chOff x="0" y="0"/>
            <a:chExt cx="1557434" cy="7676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57434" cy="767624"/>
            </a:xfrm>
            <a:custGeom>
              <a:avLst/>
              <a:gdLst/>
              <a:ahLst/>
              <a:cxnLst/>
              <a:rect r="r" b="b" t="t" l="l"/>
              <a:pathLst>
                <a:path h="767624" w="1557434">
                  <a:moveTo>
                    <a:pt x="0" y="0"/>
                  </a:moveTo>
                  <a:lnTo>
                    <a:pt x="1557434" y="0"/>
                  </a:lnTo>
                  <a:lnTo>
                    <a:pt x="1557434" y="767624"/>
                  </a:lnTo>
                  <a:lnTo>
                    <a:pt x="0" y="767624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85725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720"/>
                </a:lnSpc>
                <a:spcBef>
                  <a:spcPct val="0"/>
                </a:spcBef>
              </a:pPr>
              <a:r>
                <a:rPr lang="en-US" sz="5600">
                  <a:solidFill>
                    <a:srgbClr val="000000"/>
                  </a:solidFill>
                  <a:latin typeface="Raleway Bold"/>
                </a:rPr>
                <a:t>Principales variables de medición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499300" y="3015665"/>
            <a:ext cx="6821107" cy="513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Raleway"/>
              </a:rPr>
              <a:t>Margen de utilidad</a:t>
            </a:r>
          </a:p>
          <a:p>
            <a:pPr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Raleway"/>
              </a:rPr>
              <a:t>Rotación del Activo </a:t>
            </a:r>
          </a:p>
          <a:p>
            <a:pPr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Raleway"/>
              </a:rPr>
              <a:t>Multiplicador de Apalancamiento</a:t>
            </a:r>
          </a:p>
          <a:p>
            <a:pPr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Raleway"/>
              </a:rPr>
              <a:t>ROA (Return on Assets) o Retorno sobre los activos</a:t>
            </a:r>
          </a:p>
          <a:p>
            <a:pPr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Raleway"/>
              </a:rPr>
              <a:t>ROE (Return on Equity) o Retorno sobre el Capital Propio</a:t>
            </a:r>
          </a:p>
          <a:p>
            <a:pPr>
              <a:lnSpc>
                <a:spcPts val="512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301830"/>
            <a:ext cx="18288000" cy="7164064"/>
            <a:chOff x="0" y="0"/>
            <a:chExt cx="4816593" cy="1886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86832"/>
            </a:xfrm>
            <a:custGeom>
              <a:avLst/>
              <a:gdLst/>
              <a:ahLst/>
              <a:cxnLst/>
              <a:rect r="r" b="b" t="t" l="l"/>
              <a:pathLst>
                <a:path h="1886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86832"/>
                  </a:lnTo>
                  <a:lnTo>
                    <a:pt x="0" y="1886832"/>
                  </a:lnTo>
                  <a:lnTo>
                    <a:pt x="0" y="0"/>
                  </a:lnTo>
                </a:path>
              </a:pathLst>
            </a:custGeom>
            <a:solidFill>
              <a:srgbClr val="BBD8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33532" y="282612"/>
            <a:ext cx="7701696" cy="2516886"/>
            <a:chOff x="0" y="0"/>
            <a:chExt cx="2028430" cy="6628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28430" cy="662884"/>
            </a:xfrm>
            <a:custGeom>
              <a:avLst/>
              <a:gdLst/>
              <a:ahLst/>
              <a:cxnLst/>
              <a:rect r="r" b="b" t="t" l="l"/>
              <a:pathLst>
                <a:path h="662884" w="2028430">
                  <a:moveTo>
                    <a:pt x="0" y="0"/>
                  </a:moveTo>
                  <a:lnTo>
                    <a:pt x="2028430" y="0"/>
                  </a:lnTo>
                  <a:lnTo>
                    <a:pt x="2028430" y="662884"/>
                  </a:lnTo>
                  <a:lnTo>
                    <a:pt x="0" y="662884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85725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000000"/>
                  </a:solidFill>
                  <a:latin typeface="Raleway Bold"/>
                </a:rPr>
                <a:t>Ejemplo de aplicación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3301830"/>
            <a:ext cx="11568759" cy="6985170"/>
          </a:xfrm>
          <a:custGeom>
            <a:avLst/>
            <a:gdLst/>
            <a:ahLst/>
            <a:cxnLst/>
            <a:rect r="r" b="b" t="t" l="l"/>
            <a:pathLst>
              <a:path h="6985170" w="11568759">
                <a:moveTo>
                  <a:pt x="0" y="0"/>
                </a:moveTo>
                <a:lnTo>
                  <a:pt x="11568759" y="0"/>
                </a:lnTo>
                <a:lnTo>
                  <a:pt x="11568759" y="6985170"/>
                </a:lnTo>
                <a:lnTo>
                  <a:pt x="0" y="6985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243284" y="3843408"/>
            <a:ext cx="5016016" cy="4269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</a:pPr>
          </a:p>
          <a:p>
            <a:pPr algn="ctr">
              <a:lnSpc>
                <a:spcPts val="3413"/>
              </a:lnSpc>
            </a:pPr>
          </a:p>
          <a:p>
            <a:pPr algn="ctr" marL="526390" indent="-263195" lvl="1">
              <a:lnSpc>
                <a:spcPts val="3413"/>
              </a:lnSpc>
              <a:buFont typeface="Arial"/>
              <a:buChar char="•"/>
            </a:pPr>
            <a:r>
              <a:rPr lang="en-US" sz="2438">
                <a:solidFill>
                  <a:srgbClr val="000000"/>
                </a:solidFill>
                <a:latin typeface="Raleway"/>
              </a:rPr>
              <a:t>Toma de decisiones para elevar rentabilidad.</a:t>
            </a:r>
          </a:p>
          <a:p>
            <a:pPr algn="ctr">
              <a:lnSpc>
                <a:spcPts val="3413"/>
              </a:lnSpc>
            </a:pPr>
          </a:p>
          <a:p>
            <a:pPr algn="ctr" marL="526390" indent="-263195" lvl="1">
              <a:lnSpc>
                <a:spcPts val="3413"/>
              </a:lnSpc>
              <a:buFont typeface="Arial"/>
              <a:buChar char="•"/>
            </a:pPr>
            <a:r>
              <a:rPr lang="en-US" sz="2438">
                <a:solidFill>
                  <a:srgbClr val="000000"/>
                </a:solidFill>
                <a:latin typeface="Raleway"/>
              </a:rPr>
              <a:t>Mostrar evolución de la empresa en el tiempo.</a:t>
            </a:r>
          </a:p>
          <a:p>
            <a:pPr algn="ctr">
              <a:lnSpc>
                <a:spcPts val="3413"/>
              </a:lnSpc>
            </a:pPr>
          </a:p>
          <a:p>
            <a:pPr algn="ctr" marL="526390" indent="-263195" lvl="1">
              <a:lnSpc>
                <a:spcPts val="3413"/>
              </a:lnSpc>
              <a:spcBef>
                <a:spcPct val="0"/>
              </a:spcBef>
              <a:buFont typeface="Arial"/>
              <a:buChar char="•"/>
            </a:pPr>
            <a:r>
              <a:rPr lang="en-US" sz="2438">
                <a:solidFill>
                  <a:srgbClr val="000000"/>
                </a:solidFill>
                <a:latin typeface="Raleway"/>
              </a:rPr>
              <a:t>Simular la repercusión de acciones en varios escenarios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07131" y="2432191"/>
            <a:ext cx="2885371" cy="64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Raleway Bold"/>
              </a:rPr>
              <a:t>Aplicaciones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BBD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47750"/>
            <a:ext cx="7459961" cy="94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35"/>
              </a:lnSpc>
            </a:pPr>
            <a:r>
              <a:rPr lang="en-US" sz="6347">
                <a:solidFill>
                  <a:srgbClr val="000000"/>
                </a:solidFill>
                <a:latin typeface="Raleway"/>
              </a:rPr>
              <a:t>Referencias: </a:t>
            </a:r>
          </a:p>
        </p:txBody>
      </p:sp>
      <p:sp>
        <p:nvSpPr>
          <p:cNvPr name="AutoShape 3" id="3"/>
          <p:cNvSpPr/>
          <p:nvPr/>
        </p:nvSpPr>
        <p:spPr>
          <a:xfrm>
            <a:off x="1028700" y="2364538"/>
            <a:ext cx="7459961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3118469"/>
            <a:ext cx="14057579" cy="704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35"/>
              </a:lnSpc>
            </a:pPr>
            <a:r>
              <a:rPr lang="en-US" sz="2668">
                <a:solidFill>
                  <a:srgbClr val="000000"/>
                </a:solidFill>
                <a:latin typeface="Raleway"/>
              </a:rPr>
              <a:t>Gaytán Cortés, J. (2021). El Modelo DuPont y la rentabilidad sobre activos (ROA). Mercados y negocios, 22(43), 119-132. https://www.scielo.org.mx/scielo.php?script=sci_arttext&amp;pid=S2594-01632021000100119</a:t>
            </a:r>
          </a:p>
          <a:p>
            <a:pPr>
              <a:lnSpc>
                <a:spcPts val="3735"/>
              </a:lnSpc>
            </a:pPr>
          </a:p>
          <a:p>
            <a:pPr>
              <a:lnSpc>
                <a:spcPts val="3735"/>
              </a:lnSpc>
            </a:pPr>
            <a:r>
              <a:rPr lang="en-US" sz="2668">
                <a:solidFill>
                  <a:srgbClr val="000000"/>
                </a:solidFill>
                <a:latin typeface="Raleway"/>
              </a:rPr>
              <a:t>Del Alcazar Ponce, J. P. (2023). Evaluación financiera empresarial: ROE ROA (Análisis Dupont). Mentinno - Formacion Gerencial Blog. https://blog.formaciongerencial.com/evaluacion-financiera-empresarial-roe-roa-analisis-dupont/</a:t>
            </a:r>
          </a:p>
          <a:p>
            <a:pPr>
              <a:lnSpc>
                <a:spcPts val="3735"/>
              </a:lnSpc>
            </a:pPr>
          </a:p>
          <a:p>
            <a:pPr>
              <a:lnSpc>
                <a:spcPts val="3735"/>
              </a:lnSpc>
            </a:pPr>
            <a:r>
              <a:rPr lang="en-US" sz="2668">
                <a:solidFill>
                  <a:srgbClr val="000000"/>
                </a:solidFill>
                <a:latin typeface="Raleway"/>
              </a:rPr>
              <a:t>Autónomo. (2019, 11 diciembre). Qué es el sistema Dupont y para qué se utiliza. CepymeNews. https://cepymenews.es/sistema-dupont-se-utiliza/</a:t>
            </a:r>
          </a:p>
          <a:p>
            <a:pPr>
              <a:lnSpc>
                <a:spcPts val="3735"/>
              </a:lnSpc>
            </a:pPr>
          </a:p>
          <a:p>
            <a:pPr>
              <a:lnSpc>
                <a:spcPts val="3735"/>
              </a:lnSpc>
            </a:pPr>
          </a:p>
          <a:p>
            <a:pPr>
              <a:lnSpc>
                <a:spcPts val="3735"/>
              </a:lnSpc>
            </a:pPr>
          </a:p>
          <a:p>
            <a:pPr algn="l" marL="0" indent="0" lvl="0">
              <a:lnSpc>
                <a:spcPts val="37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DAFszJbhpNE</dc:identifier>
  <dcterms:modified xsi:type="dcterms:W3CDTF">2011-08-01T06:04:30Z</dcterms:modified>
  <cp:revision>1</cp:revision>
  <dc:title>modelo dupont</dc:title>
</cp:coreProperties>
</file>