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0" r:id="rId5"/>
    <p:sldId id="272" r:id="rId6"/>
    <p:sldId id="261" r:id="rId7"/>
    <p:sldId id="262" r:id="rId8"/>
    <p:sldId id="271" r:id="rId9"/>
    <p:sldId id="263" r:id="rId10"/>
    <p:sldId id="268" r:id="rId11"/>
    <p:sldId id="264" r:id="rId12"/>
    <p:sldId id="269" r:id="rId13"/>
    <p:sldId id="265" r:id="rId14"/>
    <p:sldId id="270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0109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40595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6670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1281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817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8193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9021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40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81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8538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937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C6D38-B5F0-4D25-883E-87E862AF65EA}" type="datetimeFigureOut">
              <a:rPr lang="es-CO" smtClean="0"/>
              <a:t>3/04/2025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C8466-64CC-4F50-872F-EFA56EA06C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0187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C9032D9E-F3E9-45DE-9D86-645CF0C23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6880" y="0"/>
            <a:ext cx="467512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6FEAA3-A1A4-462B-ABF6-1BB8FBF7E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32311"/>
            <a:ext cx="7418664" cy="1588884"/>
          </a:xfrm>
        </p:spPr>
        <p:txBody>
          <a:bodyPr>
            <a:normAutofit/>
          </a:bodyPr>
          <a:lstStyle/>
          <a:p>
            <a:r>
              <a:rPr lang="es-CO" sz="4400" b="1" dirty="0"/>
              <a:t>SISTEMA DE CAPITALIZACIÓN</a:t>
            </a:r>
            <a:br>
              <a:rPr lang="es-CO" sz="4400" dirty="0"/>
            </a:br>
            <a:endParaRPr lang="es-CO" sz="4400" dirty="0"/>
          </a:p>
        </p:txBody>
      </p:sp>
    </p:spTree>
    <p:extLst>
      <p:ext uri="{BB962C8B-B14F-4D97-AF65-F5344CB8AC3E}">
        <p14:creationId xmlns:p14="http://schemas.microsoft.com/office/powerpoint/2010/main" val="402018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AB74E-238F-BD0D-E555-B0DFCEB25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Tienes $5,000 en una cuenta de ahorros que paga un 8% anual con capitalización trimestral. Quieres saber cuánto dinero tendrás en 2 años.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0BEA4D-D0C0-60E8-1A94-874D0ED34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M=C</a:t>
            </a:r>
            <a:r>
              <a:rPr lang="es-CO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(1+r/n)^n*t</a:t>
            </a:r>
            <a:endParaRPr lang="es-CO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s-CO" sz="4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M=5000(1+0.08/4)^</a:t>
            </a:r>
            <a:r>
              <a:rPr lang="es-CO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*2</a:t>
            </a:r>
          </a:p>
          <a:p>
            <a:pPr marL="0" indent="0" algn="ctr">
              <a:buNone/>
            </a:pPr>
            <a:endParaRPr lang="es-CO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CO" sz="4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s-CO" sz="2800" b="1" dirty="0"/>
              <a:t> 5,858.30.</a:t>
            </a:r>
            <a:endParaRPr lang="es-CO" sz="40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1823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0757E-F2EF-406D-BD42-11E4749D5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Capitalización Anticipada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74C6C88-990B-4BCB-A09B-A6CBBCC0C6BD}"/>
              </a:ext>
            </a:extLst>
          </p:cNvPr>
          <p:cNvSpPr txBox="1"/>
          <p:nvPr/>
        </p:nvSpPr>
        <p:spPr>
          <a:xfrm>
            <a:off x="838199" y="1427584"/>
            <a:ext cx="100153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Los intereses se aplican al inicio del período en lugar de al final. Se usa en pagos adelantados y rentas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6A85776-968C-4F88-8A8B-A67AFBC099C7}"/>
              </a:ext>
            </a:extLst>
          </p:cNvPr>
          <p:cNvSpPr txBox="1"/>
          <p:nvPr/>
        </p:nvSpPr>
        <p:spPr>
          <a:xfrm>
            <a:off x="838199" y="2572912"/>
            <a:ext cx="27102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Fórmula: </a:t>
            </a: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M=C(1+r)^t+1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369CFCC-BBD6-41FE-99BB-39EBAB6F7897}"/>
              </a:ext>
            </a:extLst>
          </p:cNvPr>
          <p:cNvSpPr txBox="1"/>
          <p:nvPr/>
        </p:nvSpPr>
        <p:spPr>
          <a:xfrm>
            <a:off x="83820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Si depositamos $1,500 con una tasa del 3% anual en capitalización anticipada durante 4 años, cual será el monto?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651D1C-9556-4DBA-BE2D-ECA00A01A0E8}"/>
              </a:ext>
            </a:extLst>
          </p:cNvPr>
          <p:cNvSpPr txBox="1"/>
          <p:nvPr/>
        </p:nvSpPr>
        <p:spPr>
          <a:xfrm>
            <a:off x="838199" y="4026801"/>
            <a:ext cx="2710287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M=1500(1+0.03)^</a:t>
            </a:r>
            <a:r>
              <a:rPr lang="es-CO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M=1738.93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8,655 en la categoría «Capitalizacion» de fotos e imágenes de stock libres  de regalías | Shutterstock">
            <a:extLst>
              <a:ext uri="{FF2B5EF4-FFF2-40B4-BE49-F238E27FC236}">
                <a16:creationId xmlns:a16="http://schemas.microsoft.com/office/drawing/2014/main" id="{BD4180D9-8C29-4778-A5B6-1172AAD71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380" y="3752165"/>
            <a:ext cx="4403871" cy="293591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ABC8006-024B-BDD6-F837-3CEA27450E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56747" y="4601741"/>
            <a:ext cx="3409950" cy="1657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7117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E866D-53F0-9025-DC3B-33C886AB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Un inversionista deposita $5,000 en una cuenta que paga un 8% anual con capitalización trimestral anticipada. ¿Cuánto tendrá después de 3 años?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901F48-2F7D-2E7B-02E7-CECD8965A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M=C(1+r)^t+1</a:t>
            </a:r>
          </a:p>
          <a:p>
            <a:pPr marL="0" indent="0" algn="ctr">
              <a:buNone/>
            </a:pPr>
            <a:endParaRPr lang="es-CO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M=5000(1+0.08)^3+1</a:t>
            </a:r>
          </a:p>
          <a:p>
            <a:pPr marL="0" indent="0" algn="ctr">
              <a:buNone/>
            </a:pPr>
            <a:endParaRPr lang="es-CO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C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</a:t>
            </a:r>
            <a:r>
              <a:rPr lang="es-ES" sz="4000" b="1" dirty="0"/>
              <a:t>  $</a:t>
            </a:r>
            <a:r>
              <a:rPr lang="es-C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6,468.03.</a:t>
            </a:r>
          </a:p>
        </p:txBody>
      </p:sp>
    </p:spTree>
    <p:extLst>
      <p:ext uri="{BB962C8B-B14F-4D97-AF65-F5344CB8AC3E}">
        <p14:creationId xmlns:p14="http://schemas.microsoft.com/office/powerpoint/2010/main" val="4062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3B7D3E-32AF-4C53-A44A-C25318ED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Capitalización Diferida</a:t>
            </a:r>
            <a:br>
              <a:rPr lang="es-CO" b="1" dirty="0"/>
            </a:b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F27AA6D-6752-4E44-ABB3-C2555219005A}"/>
              </a:ext>
            </a:extLst>
          </p:cNvPr>
          <p:cNvSpPr txBox="1"/>
          <p:nvPr/>
        </p:nvSpPr>
        <p:spPr>
          <a:xfrm>
            <a:off x="838200" y="1306202"/>
            <a:ext cx="979004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Los intereses comienzan a acumularse después de un período de gracia, lo que significa que hay un tiempo de espera antes de que el capital empiece a generar intereses.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AD0C7E8-D49C-41D9-AAD6-5D9B4CCC98B1}"/>
                  </a:ext>
                </a:extLst>
              </p:cNvPr>
              <p:cNvSpPr txBox="1"/>
              <p:nvPr/>
            </p:nvSpPr>
            <p:spPr>
              <a:xfrm>
                <a:off x="838200" y="3241961"/>
                <a:ext cx="3084443" cy="374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Fórmula: </a:t>
                </a:r>
                <a:r>
                  <a:rPr lang="es-C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M=C(1+r)^(t-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1800" b="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pt-BR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s-CO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DAD0C7E8-D49C-41D9-AAD6-5D9B4CCC9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1961"/>
                <a:ext cx="3084443" cy="374077"/>
              </a:xfrm>
              <a:prstGeom prst="rect">
                <a:avLst/>
              </a:prstGeom>
              <a:blipFill>
                <a:blip r:embed="rId2"/>
                <a:stretch>
                  <a:fillRect l="-1782" t="-9836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627AD5B5-84D4-4F79-8A66-E057E77E6143}"/>
              </a:ext>
            </a:extLst>
          </p:cNvPr>
          <p:cNvSpPr txBox="1"/>
          <p:nvPr/>
        </p:nvSpPr>
        <p:spPr>
          <a:xfrm>
            <a:off x="838200" y="5364759"/>
            <a:ext cx="3084443" cy="103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Fórmula: </a:t>
            </a: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M=2500(1+0.06)^(</a:t>
            </a:r>
            <a:r>
              <a:rPr lang="es-CO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es-CO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 =2982.16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9FDDD5-620E-40F3-9683-A3F825893261}"/>
              </a:ext>
            </a:extLst>
          </p:cNvPr>
          <p:cNvSpPr txBox="1"/>
          <p:nvPr/>
        </p:nvSpPr>
        <p:spPr>
          <a:xfrm>
            <a:off x="838200" y="3843636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Donde es el tiempo de espera antes de que los intereses comiencen a generar valor.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BA51143-4816-454A-87EE-1919C34C682D}"/>
              </a:ext>
            </a:extLst>
          </p:cNvPr>
          <p:cNvSpPr txBox="1"/>
          <p:nvPr/>
        </p:nvSpPr>
        <p:spPr>
          <a:xfrm>
            <a:off x="838200" y="44899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Si invertimos $2,500 al 6% anual, pero los intereses empiezan a acumularse después de 2 años y la inversión dura 5 años</a:t>
            </a:r>
          </a:p>
        </p:txBody>
      </p:sp>
      <p:pic>
        <p:nvPicPr>
          <p:cNvPr id="2050" name="Picture 2" descr="Que es la capitalización de mercado?">
            <a:extLst>
              <a:ext uri="{FF2B5EF4-FFF2-40B4-BE49-F238E27FC236}">
                <a16:creationId xmlns:a16="http://schemas.microsoft.com/office/drawing/2014/main" id="{DFC87C45-8F99-4DAC-AE83-B5ED53518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686" y="3965895"/>
            <a:ext cx="3084443" cy="2052557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A9F8D7D-3202-1028-6979-32391B78ADF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463418" y="5272384"/>
            <a:ext cx="2596449" cy="14921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2530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9EA9A-9885-1790-EFE0-8F773A30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Un inversionista deposita </a:t>
            </a:r>
            <a:r>
              <a:rPr lang="es-ES" sz="2800" b="1" dirty="0"/>
              <a:t>$5,000</a:t>
            </a:r>
            <a:r>
              <a:rPr lang="es-ES" sz="2800" dirty="0"/>
              <a:t> en un fondo que paga un </a:t>
            </a:r>
            <a:r>
              <a:rPr lang="es-ES" sz="2800" b="1" dirty="0"/>
              <a:t>8% anual</a:t>
            </a:r>
            <a:r>
              <a:rPr lang="es-ES" sz="2800" dirty="0"/>
              <a:t>, pero la capitalización empieza </a:t>
            </a:r>
            <a:r>
              <a:rPr lang="es-ES" sz="2800" b="1" dirty="0"/>
              <a:t>después de 3 años</a:t>
            </a:r>
            <a:r>
              <a:rPr lang="es-ES" sz="2800" dirty="0"/>
              <a:t>. ¿Cuánto tendrá en </a:t>
            </a:r>
            <a:r>
              <a:rPr lang="es-ES" sz="2800" b="1" dirty="0"/>
              <a:t>7 años</a:t>
            </a:r>
            <a:r>
              <a:rPr lang="es-ES" sz="2800" dirty="0"/>
              <a:t>?</a:t>
            </a:r>
            <a:endParaRPr lang="es-C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A0B19A-D218-67EA-1157-B88044B7E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s-CO" sz="4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M=C(1+r)^(t-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4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ES" sz="4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pt-BR" sz="4000" b="1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s-CO" sz="4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endParaRPr lang="es-CO" sz="4000" b="1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s-CO" sz="4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M=5000(1+0.08)^(</a:t>
                </a:r>
                <a:r>
                  <a:rPr lang="es-CO" sz="40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s-CO" sz="40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-3</a:t>
                </a:r>
                <a:r>
                  <a:rPr lang="es-CO" sz="4000" b="1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 algn="ctr">
                  <a:buNone/>
                </a:pPr>
                <a:endParaRPr lang="es-CO" sz="40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s-CO" sz="4000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M= 6,802.44.</a:t>
                </a:r>
              </a:p>
              <a:p>
                <a:pPr marL="0" indent="0" algn="ctr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06A0B19A-D218-67EA-1157-B88044B7E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06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2454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990FB-D7C8-4B6F-ABC6-8D329513E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Aplicaciones del Sistema de Capitalización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2694D5E-192B-462D-8289-74E36EE2091C}"/>
              </a:ext>
            </a:extLst>
          </p:cNvPr>
          <p:cNvSpPr txBox="1"/>
          <p:nvPr/>
        </p:nvSpPr>
        <p:spPr>
          <a:xfrm>
            <a:off x="702365" y="1332879"/>
            <a:ext cx="10515600" cy="6004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sz="2800" b="1" dirty="0"/>
              <a:t>Inversiones</a:t>
            </a:r>
            <a:r>
              <a:rPr lang="es-ES" sz="2800" dirty="0"/>
              <a:t>: Evaluación de rentabilidad en plazos fijos y fondos de inversión.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sz="2800" b="1" dirty="0"/>
              <a:t>Créditos y préstamos</a:t>
            </a:r>
            <a:r>
              <a:rPr lang="es-ES" sz="2800" dirty="0"/>
              <a:t>: Cálculo de intereses en hipotecas, préstamos bancarios y tarjetas de crédito.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sz="2800" b="1" dirty="0"/>
              <a:t>Seguros y pensiones</a:t>
            </a:r>
            <a:r>
              <a:rPr lang="es-ES" sz="2800" dirty="0"/>
              <a:t>: Cálculo de aportaciones y beneficios futuros.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s-ES" sz="2800" b="1" dirty="0"/>
              <a:t>Valoración de activos</a:t>
            </a:r>
            <a:r>
              <a:rPr lang="es-ES" sz="2800" dirty="0"/>
              <a:t>: Determinación del valor futuro de bienes o inversiones financieras.</a:t>
            </a:r>
          </a:p>
        </p:txBody>
      </p:sp>
    </p:spTree>
    <p:extLst>
      <p:ext uri="{BB962C8B-B14F-4D97-AF65-F5344CB8AC3E}">
        <p14:creationId xmlns:p14="http://schemas.microsoft.com/office/powerpoint/2010/main" val="5031641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5001F0B-E27F-46D4-98B8-2E67880343E0}"/>
              </a:ext>
            </a:extLst>
          </p:cNvPr>
          <p:cNvSpPr/>
          <p:nvPr/>
        </p:nvSpPr>
        <p:spPr>
          <a:xfrm>
            <a:off x="3500648" y="2810312"/>
            <a:ext cx="4636673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8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GRACIAS!!</a:t>
            </a:r>
            <a:endParaRPr lang="es-CO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557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DC5F1-E219-42C5-8B96-84B5654A0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/>
              <a:t>Introducción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79F2F-2F42-4471-89EF-8CB196E90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sistema de capitalización es un concepto financiero fundamental que permite calcular el crecimiento de un capital inicial a lo largo del tiempo mediante la aplicación de intereses.</a:t>
            </a:r>
          </a:p>
          <a:p>
            <a:r>
              <a:rPr lang="es-ES" dirty="0"/>
              <a:t>Existen diferentes tipos de capitalización, cada uno con sus propias características y aplicaciones. </a:t>
            </a:r>
            <a:endParaRPr lang="es-CO" dirty="0"/>
          </a:p>
        </p:txBody>
      </p:sp>
      <p:pic>
        <p:nvPicPr>
          <p:cNvPr id="4" name="Picture 2" descr="Concepto de capitalización - Definición en DeConceptos.com">
            <a:extLst>
              <a:ext uri="{FF2B5EF4-FFF2-40B4-BE49-F238E27FC236}">
                <a16:creationId xmlns:a16="http://schemas.microsoft.com/office/drawing/2014/main" id="{22DD80EB-974B-450F-B449-5931F7A4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7779" y="4311650"/>
            <a:ext cx="2286000" cy="2000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2" descr="Operaciones de capitalización: la decisión y el momento | EAE">
            <a:extLst>
              <a:ext uri="{FF2B5EF4-FFF2-40B4-BE49-F238E27FC236}">
                <a16:creationId xmlns:a16="http://schemas.microsoft.com/office/drawing/2014/main" id="{5A5A0BA0-9D6C-4E1D-86F9-FCEAC148D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361" y="4244975"/>
            <a:ext cx="3190875" cy="21336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83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1F3F22-C923-44E5-AEFA-5E8A29073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50" y="394283"/>
            <a:ext cx="11026630" cy="5780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sistema de capitalización se basa en la aplicación de intereses sobre un capital durante un período de tiempo. Dependiendo de cómo se calculan y acumulan los intereses, se pueden clasificar en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Capitalización Simple      Capitalización Compuesta  Capitalización  Continua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/>
              <a:t>Capitalización Periódica   Capitalización Anticipada  Capitalización Diferida</a:t>
            </a:r>
          </a:p>
        </p:txBody>
      </p:sp>
      <p:sp>
        <p:nvSpPr>
          <p:cNvPr id="32" name="Diagrama de flujo: conector fuera de página 31">
            <a:extLst>
              <a:ext uri="{FF2B5EF4-FFF2-40B4-BE49-F238E27FC236}">
                <a16:creationId xmlns:a16="http://schemas.microsoft.com/office/drawing/2014/main" id="{EBC28DE4-547E-43DF-8473-A1DCE6429090}"/>
              </a:ext>
            </a:extLst>
          </p:cNvPr>
          <p:cNvSpPr/>
          <p:nvPr/>
        </p:nvSpPr>
        <p:spPr>
          <a:xfrm>
            <a:off x="5684328" y="4119127"/>
            <a:ext cx="541091" cy="574647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39" name="Imagen 38" descr="capitalizacion-de-mercado (1)">
            <a:extLst>
              <a:ext uri="{FF2B5EF4-FFF2-40B4-BE49-F238E27FC236}">
                <a16:creationId xmlns:a16="http://schemas.microsoft.com/office/drawing/2014/main" id="{8EABA4CB-2E2E-438C-9993-BC5B2884D0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9061" y="4163171"/>
            <a:ext cx="368757" cy="368757"/>
          </a:xfrm>
          <a:prstGeom prst="rect">
            <a:avLst/>
          </a:prstGeom>
        </p:spPr>
      </p:pic>
      <p:sp>
        <p:nvSpPr>
          <p:cNvPr id="42" name="Diagrama de flujo: conector fuera de página 41">
            <a:extLst>
              <a:ext uri="{FF2B5EF4-FFF2-40B4-BE49-F238E27FC236}">
                <a16:creationId xmlns:a16="http://schemas.microsoft.com/office/drawing/2014/main" id="{85BB393E-9D8C-4409-A114-88CB5313FD66}"/>
              </a:ext>
            </a:extLst>
          </p:cNvPr>
          <p:cNvSpPr/>
          <p:nvPr/>
        </p:nvSpPr>
        <p:spPr>
          <a:xfrm>
            <a:off x="1462151" y="2020448"/>
            <a:ext cx="541091" cy="574647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DC5E8FA8-3591-4AF3-8A83-67635C9E3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91" y="2077334"/>
            <a:ext cx="439196" cy="439196"/>
          </a:xfrm>
          <a:prstGeom prst="rect">
            <a:avLst/>
          </a:prstGeom>
        </p:spPr>
      </p:pic>
      <p:sp>
        <p:nvSpPr>
          <p:cNvPr id="47" name="Diagrama de flujo: conector fuera de página 46">
            <a:extLst>
              <a:ext uri="{FF2B5EF4-FFF2-40B4-BE49-F238E27FC236}">
                <a16:creationId xmlns:a16="http://schemas.microsoft.com/office/drawing/2014/main" id="{754935EA-B8B2-4810-B629-3390108EA45A}"/>
              </a:ext>
            </a:extLst>
          </p:cNvPr>
          <p:cNvSpPr/>
          <p:nvPr/>
        </p:nvSpPr>
        <p:spPr>
          <a:xfrm>
            <a:off x="9177556" y="4037334"/>
            <a:ext cx="541091" cy="574647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2" name="Diagrama de flujo: conector fuera de página 51">
            <a:extLst>
              <a:ext uri="{FF2B5EF4-FFF2-40B4-BE49-F238E27FC236}">
                <a16:creationId xmlns:a16="http://schemas.microsoft.com/office/drawing/2014/main" id="{02F4D186-FBF0-4BEA-ADE2-E8D0A8DE9CB9}"/>
              </a:ext>
            </a:extLst>
          </p:cNvPr>
          <p:cNvSpPr/>
          <p:nvPr/>
        </p:nvSpPr>
        <p:spPr>
          <a:xfrm>
            <a:off x="1475521" y="4082068"/>
            <a:ext cx="541091" cy="574647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3" name="Imagen 52" descr="gestion-de-riesgos">
            <a:extLst>
              <a:ext uri="{FF2B5EF4-FFF2-40B4-BE49-F238E27FC236}">
                <a16:creationId xmlns:a16="http://schemas.microsoft.com/office/drawing/2014/main" id="{0068BDCA-9690-49DC-92FD-C41A1CC7BD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4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443" y="4119126"/>
            <a:ext cx="396024" cy="396024"/>
          </a:xfrm>
          <a:prstGeom prst="rect">
            <a:avLst/>
          </a:prstGeom>
        </p:spPr>
      </p:pic>
      <p:sp>
        <p:nvSpPr>
          <p:cNvPr id="57" name="Diagrama de flujo: conector fuera de página 56">
            <a:extLst>
              <a:ext uri="{FF2B5EF4-FFF2-40B4-BE49-F238E27FC236}">
                <a16:creationId xmlns:a16="http://schemas.microsoft.com/office/drawing/2014/main" id="{5DB453FB-A9B1-414F-B246-21B6D5B48784}"/>
              </a:ext>
            </a:extLst>
          </p:cNvPr>
          <p:cNvSpPr/>
          <p:nvPr/>
        </p:nvSpPr>
        <p:spPr>
          <a:xfrm>
            <a:off x="5670958" y="2001306"/>
            <a:ext cx="541091" cy="574647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58" name="Imagen 57" descr="tendencia-del-mercado">
            <a:extLst>
              <a:ext uri="{FF2B5EF4-FFF2-40B4-BE49-F238E27FC236}">
                <a16:creationId xmlns:a16="http://schemas.microsoft.com/office/drawing/2014/main" id="{E7902E14-6146-4077-B2FC-9360339F814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5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70" y="2110406"/>
            <a:ext cx="377146" cy="377146"/>
          </a:xfrm>
          <a:prstGeom prst="rect">
            <a:avLst/>
          </a:prstGeom>
        </p:spPr>
      </p:pic>
      <p:sp>
        <p:nvSpPr>
          <p:cNvPr id="60" name="Diagrama de flujo: conector fuera de página 59">
            <a:extLst>
              <a:ext uri="{FF2B5EF4-FFF2-40B4-BE49-F238E27FC236}">
                <a16:creationId xmlns:a16="http://schemas.microsoft.com/office/drawing/2014/main" id="{1ED5E6D2-2C4C-46E6-B094-FA17915BE495}"/>
              </a:ext>
            </a:extLst>
          </p:cNvPr>
          <p:cNvSpPr/>
          <p:nvPr/>
        </p:nvSpPr>
        <p:spPr>
          <a:xfrm>
            <a:off x="9164186" y="2002105"/>
            <a:ext cx="541091" cy="574647"/>
          </a:xfrm>
          <a:prstGeom prst="flowChartOffpageConnector">
            <a:avLst/>
          </a:prstGeom>
          <a:solidFill>
            <a:schemeClr val="bg1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61" name="Imagen 60" descr="comercializador">
            <a:extLst>
              <a:ext uri="{FF2B5EF4-FFF2-40B4-BE49-F238E27FC236}">
                <a16:creationId xmlns:a16="http://schemas.microsoft.com/office/drawing/2014/main" id="{06A209F5-807C-4CD1-8A4D-C5D5290601E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6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3790" y="2062139"/>
            <a:ext cx="401882" cy="401882"/>
          </a:xfrm>
          <a:prstGeom prst="rect">
            <a:avLst/>
          </a:prstGeom>
        </p:spPr>
      </p:pic>
      <p:pic>
        <p:nvPicPr>
          <p:cNvPr id="62" name="Imagen 61" descr="capitalizacion-de-mercado">
            <a:extLst>
              <a:ext uri="{FF2B5EF4-FFF2-40B4-BE49-F238E27FC236}">
                <a16:creationId xmlns:a16="http://schemas.microsoft.com/office/drawing/2014/main" id="{6A166C1F-52ED-4DCF-91FA-138C96F7B1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7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5421" y="4067598"/>
            <a:ext cx="439856" cy="4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404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n 12">
            <a:extLst>
              <a:ext uri="{FF2B5EF4-FFF2-40B4-BE49-F238E27FC236}">
                <a16:creationId xmlns:a16="http://schemas.microsoft.com/office/drawing/2014/main" id="{A2D2974F-7060-4189-A41D-6927D427E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401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B03C193C-D929-4111-85CF-9F580A5A9400}"/>
              </a:ext>
            </a:extLst>
          </p:cNvPr>
          <p:cNvSpPr txBox="1"/>
          <p:nvPr/>
        </p:nvSpPr>
        <p:spPr>
          <a:xfrm>
            <a:off x="245126" y="2499492"/>
            <a:ext cx="639241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Capitalización Simple</a:t>
            </a:r>
            <a:endParaRPr lang="es-CO" sz="40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C308F9F-0E8E-4820-86A1-D6F4BB8116C2}"/>
              </a:ext>
            </a:extLst>
          </p:cNvPr>
          <p:cNvSpPr txBox="1"/>
          <p:nvPr/>
        </p:nvSpPr>
        <p:spPr>
          <a:xfrm>
            <a:off x="310281" y="3377389"/>
            <a:ext cx="6392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 la capitalización simple, los intereses se calculan solo sobre el capital inicial y no se reinvierten. 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AC6A141-57A2-4B5E-89D9-94D6ED4819E0}"/>
              </a:ext>
            </a:extLst>
          </p:cNvPr>
          <p:cNvSpPr txBox="1"/>
          <p:nvPr/>
        </p:nvSpPr>
        <p:spPr>
          <a:xfrm>
            <a:off x="310281" y="4094760"/>
            <a:ext cx="2298807" cy="670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Fórmula:</a:t>
            </a: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M=C(1+r*t)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F47F956-55B1-467E-A7E7-178DA981CA6B}"/>
              </a:ext>
            </a:extLst>
          </p:cNvPr>
          <p:cNvSpPr txBox="1"/>
          <p:nvPr/>
        </p:nvSpPr>
        <p:spPr>
          <a:xfrm>
            <a:off x="5799590" y="4429980"/>
            <a:ext cx="6392410" cy="19698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Donde: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= Monto final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 = Capital inicial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r= Tasa de interés por período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Tiempo en períodos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1F744F90-F7D9-48DB-8C78-96A992CA600C}"/>
              </a:ext>
            </a:extLst>
          </p:cNvPr>
          <p:cNvSpPr txBox="1"/>
          <p:nvPr/>
        </p:nvSpPr>
        <p:spPr>
          <a:xfrm>
            <a:off x="245126" y="4999554"/>
            <a:ext cx="395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Si invertimos $1,000 a una tasa de interés simple del 5% anual por 3 años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572478FB-6B72-4CAC-9EEA-513F403D8499}"/>
              </a:ext>
            </a:extLst>
          </p:cNvPr>
          <p:cNvSpPr txBox="1"/>
          <p:nvPr/>
        </p:nvSpPr>
        <p:spPr>
          <a:xfrm>
            <a:off x="245126" y="5863017"/>
            <a:ext cx="39592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M=1000(1+0.05*3)</a:t>
            </a:r>
          </a:p>
          <a:p>
            <a:r>
              <a:rPr lang="es-ES" dirty="0"/>
              <a:t>M= 1150</a:t>
            </a:r>
          </a:p>
        </p:txBody>
      </p:sp>
    </p:spTree>
    <p:extLst>
      <p:ext uri="{BB962C8B-B14F-4D97-AF65-F5344CB8AC3E}">
        <p14:creationId xmlns:p14="http://schemas.microsoft.com/office/powerpoint/2010/main" val="383719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F9447-F8B9-CD43-78A3-5650FC8EB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Un inversionista deposita $5,000 en una cuenta bancaria con una tasa de interés del 6% anual, sin reinvertirlo. Si mantiene el dinero durante 4 años, ¿cuál será el monto final?</a:t>
            </a:r>
            <a:endParaRPr lang="es-CO" sz="28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22E514-5B9D-6068-D45F-6ACA3B051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4" y="1890940"/>
            <a:ext cx="105156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pt-BR" sz="4000" b="1" dirty="0"/>
              <a:t>M=C(1+r*t)</a:t>
            </a:r>
          </a:p>
          <a:p>
            <a:pPr marL="0" indent="0" algn="ctr">
              <a:buNone/>
            </a:pPr>
            <a:endParaRPr lang="pt-BR" sz="4000" b="1" dirty="0"/>
          </a:p>
          <a:p>
            <a:pPr marL="0" indent="0" algn="ctr">
              <a:buNone/>
            </a:pPr>
            <a:r>
              <a:rPr lang="es-CO" sz="4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M=5000(1+0.06*4)</a:t>
            </a:r>
          </a:p>
          <a:p>
            <a:pPr marL="0" indent="0" algn="ctr">
              <a:buNone/>
            </a:pPr>
            <a:endParaRPr lang="es-CO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s-CO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M=6200</a:t>
            </a:r>
          </a:p>
          <a:p>
            <a:pPr marL="0" indent="0" algn="ctr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4550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acer capitalización de tu empresa | Finanzas&amp;Proyectos">
            <a:extLst>
              <a:ext uri="{FF2B5EF4-FFF2-40B4-BE49-F238E27FC236}">
                <a16:creationId xmlns:a16="http://schemas.microsoft.com/office/drawing/2014/main" id="{8CF9CE14-B0A7-4564-8EA4-817A7F6B5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023" y="-75501"/>
            <a:ext cx="3572977" cy="32687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3171C9C-D66D-4129-A35C-307930322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O" b="1" dirty="0"/>
              <a:t>Capitalización Compuesta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E4A673A-AE68-48F3-B56D-C29A5A811294}"/>
              </a:ext>
            </a:extLst>
          </p:cNvPr>
          <p:cNvSpPr txBox="1"/>
          <p:nvPr/>
        </p:nvSpPr>
        <p:spPr>
          <a:xfrm>
            <a:off x="838200" y="1878863"/>
            <a:ext cx="69524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la capitalización compuesta, los intereses generados en cada período se suman al capital y generan nuevos intereses, aumentando exponencialmente el valor del capital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6676395B-B7A9-401E-ACC3-4054EE011D3C}"/>
              </a:ext>
            </a:extLst>
          </p:cNvPr>
          <p:cNvSpPr txBox="1"/>
          <p:nvPr/>
        </p:nvSpPr>
        <p:spPr>
          <a:xfrm>
            <a:off x="838200" y="3320280"/>
            <a:ext cx="229880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Fórmula:</a:t>
            </a: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M=C(1+r)^t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31580D6-4A40-4093-B76E-02FEBC1DF3EE}"/>
              </a:ext>
            </a:extLst>
          </p:cNvPr>
          <p:cNvSpPr txBox="1"/>
          <p:nvPr/>
        </p:nvSpPr>
        <p:spPr>
          <a:xfrm>
            <a:off x="838200" y="405580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Pedro invierte </a:t>
            </a:r>
            <a:r>
              <a:rPr lang="es-ES" b="1" dirty="0"/>
              <a:t>$5,000</a:t>
            </a:r>
            <a:r>
              <a:rPr lang="es-ES" dirty="0"/>
              <a:t> en un banco que ofrece una tasa de interés del </a:t>
            </a:r>
            <a:r>
              <a:rPr lang="es-ES" b="1" dirty="0"/>
              <a:t>6% anual</a:t>
            </a:r>
            <a:r>
              <a:rPr lang="es-ES" dirty="0"/>
              <a:t> compuesto. ¿Cuánto dinero tendrá después de </a:t>
            </a:r>
            <a:r>
              <a:rPr lang="es-ES" b="1" dirty="0"/>
              <a:t>5 años</a:t>
            </a:r>
            <a:r>
              <a:rPr lang="es-ES" dirty="0"/>
              <a:t> si los intereses se capitalizan anualmente?</a:t>
            </a:r>
            <a:endParaRPr lang="es-CO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F885195-B408-4920-AC69-87CBE06B5FEC}"/>
              </a:ext>
            </a:extLst>
          </p:cNvPr>
          <p:cNvSpPr txBox="1"/>
          <p:nvPr/>
        </p:nvSpPr>
        <p:spPr>
          <a:xfrm>
            <a:off x="4460873" y="5376720"/>
            <a:ext cx="2298807" cy="103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Fórmula:</a:t>
            </a: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M=5000(1+0.06)^</a:t>
            </a:r>
            <a:r>
              <a:rPr lang="es-CO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M=6691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C58C8F0F-2CF0-4416-A836-ABBE25071D23}"/>
              </a:ext>
            </a:extLst>
          </p:cNvPr>
          <p:cNvSpPr txBox="1"/>
          <p:nvPr/>
        </p:nvSpPr>
        <p:spPr>
          <a:xfrm>
            <a:off x="745921" y="5149870"/>
            <a:ext cx="29368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Donde: </a:t>
            </a:r>
          </a:p>
          <a:p>
            <a:r>
              <a:rPr lang="es-ES" dirty="0"/>
              <a:t>C=5000</a:t>
            </a:r>
          </a:p>
          <a:p>
            <a:r>
              <a:rPr lang="es-ES" dirty="0"/>
              <a:t> r=6% tasa de interés anual</a:t>
            </a:r>
          </a:p>
          <a:p>
            <a:r>
              <a:rPr lang="es-ES" dirty="0"/>
              <a:t>N=5 años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54987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78677-5A5E-4B6C-B07C-A8B65BBB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Capitalización Continua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0B1681-09E0-4508-B6CF-26CF2F0ED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En este sistema, la capitalización ocurre en todo momento de manera ininterrumpida</a:t>
            </a:r>
          </a:p>
          <a:p>
            <a:pPr marL="0" indent="0">
              <a:buNone/>
            </a:pPr>
            <a:endParaRPr lang="es-CO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98C2A7D-A5D0-40E3-BE08-00A146F4F346}"/>
              </a:ext>
            </a:extLst>
          </p:cNvPr>
          <p:cNvSpPr txBox="1"/>
          <p:nvPr/>
        </p:nvSpPr>
        <p:spPr>
          <a:xfrm>
            <a:off x="1052185" y="3851593"/>
            <a:ext cx="2769066" cy="669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Donde     es la base del logaritmo natural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5887393-82BD-4A2B-B92D-F44376049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2" y="3965067"/>
            <a:ext cx="161925" cy="1714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9E7ACF-987E-45FA-B9F6-BE53F81B3EA8}"/>
                  </a:ext>
                </a:extLst>
              </p:cNvPr>
              <p:cNvSpPr txBox="1"/>
              <p:nvPr/>
            </p:nvSpPr>
            <p:spPr>
              <a:xfrm>
                <a:off x="1052185" y="3200905"/>
                <a:ext cx="2298807" cy="3740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1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Fórmula:</a:t>
                </a:r>
                <a:r>
                  <a:rPr lang="es-C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M</a:t>
                </a:r>
                <a:r>
                  <a:rPr lang="es-CO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s-CO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4E9E7ACF-987E-45FA-B9F6-BE53F81B3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185" y="3200905"/>
                <a:ext cx="2298807" cy="374077"/>
              </a:xfrm>
              <a:prstGeom prst="rect">
                <a:avLst/>
              </a:prstGeom>
              <a:blipFill>
                <a:blip r:embed="rId3"/>
                <a:stretch>
                  <a:fillRect l="-2387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B15E481A-DBC1-4229-B359-A9FA1A94DE0F}"/>
              </a:ext>
            </a:extLst>
          </p:cNvPr>
          <p:cNvSpPr txBox="1"/>
          <p:nvPr/>
        </p:nvSpPr>
        <p:spPr>
          <a:xfrm>
            <a:off x="1052185" y="463505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Si invertimos $1,000 al 5% anual durante 3 años en capitalización continua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61AF2F7-CCF6-4938-87BA-C74DF295FFFE}"/>
                  </a:ext>
                </a:extLst>
              </p:cNvPr>
              <p:cNvSpPr txBox="1"/>
              <p:nvPr/>
            </p:nvSpPr>
            <p:spPr>
              <a:xfrm>
                <a:off x="1025993" y="5413911"/>
                <a:ext cx="2298807" cy="7463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O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1000∗</m:t>
                        </m:r>
                        <m:r>
                          <a:rPr lang="es-CO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s-E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0.05∗3</m:t>
                        </m:r>
                      </m:sup>
                    </m:sSup>
                  </m:oMath>
                </a14:m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CO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M=1161.83</a:t>
                </a:r>
                <a:endParaRPr lang="es-CO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61AF2F7-CCF6-4938-87BA-C74DF295F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993" y="5413911"/>
                <a:ext cx="2298807" cy="746358"/>
              </a:xfrm>
              <a:prstGeom prst="rect">
                <a:avLst/>
              </a:prstGeom>
              <a:blipFill>
                <a:blip r:embed="rId4"/>
                <a:stretch>
                  <a:fillRect l="-2122" t="-3252" b="-894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4" name="Picture 4" descr="Qué son los fondos de capitalización? Cómo funcionan - Vannilo">
            <a:extLst>
              <a:ext uri="{FF2B5EF4-FFF2-40B4-BE49-F238E27FC236}">
                <a16:creationId xmlns:a16="http://schemas.microsoft.com/office/drawing/2014/main" id="{C8733587-86C0-4A09-B437-7C350EBB2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640" y="3318627"/>
            <a:ext cx="4680645" cy="263286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685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F46F2-1D82-C733-1BF1-2E4EA7236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2800" dirty="0"/>
              <a:t>Supongamos que inviertes $1,000 con una tasa de interés del 5% anual, y lo dejas por 3 años con capitalización continua, cual seria el monto final</a:t>
            </a:r>
            <a:endParaRPr lang="es-CO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A4CCE63-540C-CD8F-3574-22CA18877E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s-CO" sz="2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:r>
                  <a:rPr lang="es-CO" sz="4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O" sz="4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ES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𝑪</m:t>
                        </m:r>
                        <m:r>
                          <a:rPr lang="es-ES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s-CO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s-ES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𝒓</m:t>
                        </m:r>
                        <m:r>
                          <a:rPr lang="es-ES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s-ES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s-CO" sz="4800" b="1" dirty="0"/>
              </a:p>
              <a:p>
                <a:pPr marL="0" indent="0" algn="ctr">
                  <a:buNone/>
                </a:pPr>
                <a:r>
                  <a:rPr lang="es-CO" sz="48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O" sz="48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CO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ES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s-CO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𝟏𝟎𝟎𝟎</m:t>
                        </m:r>
                        <m:r>
                          <a:rPr lang="es-ES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s-CO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e>
                      <m:sup>
                        <m:r>
                          <a:rPr lang="es-CO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</m:t>
                        </m:r>
                        <m:r>
                          <a:rPr lang="es-CO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s-CO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𝟎𝟓</m:t>
                        </m:r>
                        <m:r>
                          <a:rPr lang="es-ES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  <m:r>
                          <a:rPr lang="es-CO" sz="4800" b="1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s-CO" sz="4800" b="1" dirty="0"/>
              </a:p>
              <a:p>
                <a:pPr marL="0" indent="0" algn="ctr">
                  <a:buNone/>
                </a:pPr>
                <a:r>
                  <a:rPr lang="es-CO" sz="4800" b="1" dirty="0"/>
                  <a:t>M= 1161.83</a:t>
                </a:r>
              </a:p>
              <a:p>
                <a:pPr marL="0" indent="0" algn="ctr">
                  <a:buNone/>
                </a:pPr>
                <a:endParaRPr lang="es-CO" dirty="0"/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AA4CCE63-540C-CD8F-3574-22CA18877E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7797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6251F-2A83-4FB6-A08F-1DAE45F27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Capitalización Periódica </a:t>
            </a:r>
            <a:endParaRPr lang="es-CO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96FF75D-6B34-459B-8670-7DD7C152F2C4}"/>
              </a:ext>
            </a:extLst>
          </p:cNvPr>
          <p:cNvSpPr txBox="1"/>
          <p:nvPr/>
        </p:nvSpPr>
        <p:spPr>
          <a:xfrm>
            <a:off x="838200" y="1690688"/>
            <a:ext cx="9525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dirty="0"/>
              <a:t>Se capitaliza en intervalos regulares por lo que la tasa de interés efectiva depende de la frecuencia de capitalización.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92A120-545E-4383-AAF0-D57CED55D9AE}"/>
              </a:ext>
            </a:extLst>
          </p:cNvPr>
          <p:cNvSpPr txBox="1"/>
          <p:nvPr/>
        </p:nvSpPr>
        <p:spPr>
          <a:xfrm>
            <a:off x="838200" y="2829212"/>
            <a:ext cx="2710287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Fórmula: </a:t>
            </a: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M=C</a:t>
            </a:r>
            <a:r>
              <a:rPr lang="es-CO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(1+r/n)^n*t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690F8F4-061B-40F9-A5AB-B2DD2C6A81B6}"/>
              </a:ext>
            </a:extLst>
          </p:cNvPr>
          <p:cNvSpPr txBox="1"/>
          <p:nvPr/>
        </p:nvSpPr>
        <p:spPr>
          <a:xfrm>
            <a:off x="838200" y="34290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Si invertimos $2,000 al 4% anual con capitalización semestral durante 2 años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ED93245-113D-4D18-9D25-F7590B6EF019}"/>
              </a:ext>
            </a:extLst>
          </p:cNvPr>
          <p:cNvSpPr txBox="1"/>
          <p:nvPr/>
        </p:nvSpPr>
        <p:spPr>
          <a:xfrm>
            <a:off x="838200" y="4348864"/>
            <a:ext cx="2710287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M=2000(1+0.04/2)^2*2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M=2163.23</a:t>
            </a:r>
            <a:endParaRPr lang="es-CO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Los fondos de capitalización media - Mariereined">
            <a:extLst>
              <a:ext uri="{FF2B5EF4-FFF2-40B4-BE49-F238E27FC236}">
                <a16:creationId xmlns:a16="http://schemas.microsoft.com/office/drawing/2014/main" id="{3DBE525B-1174-4F99-8318-1651F44C6E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6870" y="3775282"/>
            <a:ext cx="4454496" cy="278406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8BD8EDE-EDDA-AB94-606D-7115E025767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548487" y="4079996"/>
            <a:ext cx="3619500" cy="22288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199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540</TotalTime>
  <Words>853</Words>
  <Application>Microsoft Office PowerPoint</Application>
  <PresentationFormat>Panorámica</PresentationFormat>
  <Paragraphs>94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SISTEMA DE CAPITALIZACIÓN </vt:lpstr>
      <vt:lpstr>Introducción</vt:lpstr>
      <vt:lpstr>Presentación de PowerPoint</vt:lpstr>
      <vt:lpstr>Presentación de PowerPoint</vt:lpstr>
      <vt:lpstr>Un inversionista deposita $5,000 en una cuenta bancaria con una tasa de interés del 6% anual, sin reinvertirlo. Si mantiene el dinero durante 4 años, ¿cuál será el monto final?</vt:lpstr>
      <vt:lpstr>Capitalización Compuesta</vt:lpstr>
      <vt:lpstr>Capitalización Continua</vt:lpstr>
      <vt:lpstr>Supongamos que inviertes $1,000 con una tasa de interés del 5% anual, y lo dejas por 3 años con capitalización continua, cual seria el monto final</vt:lpstr>
      <vt:lpstr>Capitalización Periódica </vt:lpstr>
      <vt:lpstr>Tienes $5,000 en una cuenta de ahorros que paga un 8% anual con capitalización trimestral. Quieres saber cuánto dinero tendrás en 2 años.</vt:lpstr>
      <vt:lpstr>Capitalización Anticipada</vt:lpstr>
      <vt:lpstr>Un inversionista deposita $5,000 en una cuenta que paga un 8% anual con capitalización trimestral anticipada. ¿Cuánto tendrá después de 3 años?</vt:lpstr>
      <vt:lpstr>Capitalización Diferida </vt:lpstr>
      <vt:lpstr>Un inversionista deposita $5,000 en un fondo que paga un 8% anual, pero la capitalización empieza después de 3 años. ¿Cuánto tendrá en 7 años?</vt:lpstr>
      <vt:lpstr>Aplicaciones del Sistema de Capitalización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CAPITALIZACIÓN</dc:title>
  <dc:creator>Julio Molina</dc:creator>
  <cp:lastModifiedBy>Julio Molina</cp:lastModifiedBy>
  <cp:revision>20</cp:revision>
  <dcterms:created xsi:type="dcterms:W3CDTF">2025-03-30T17:20:10Z</dcterms:created>
  <dcterms:modified xsi:type="dcterms:W3CDTF">2025-04-04T04:24:45Z</dcterms:modified>
</cp:coreProperties>
</file>