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57" r:id="rId7"/>
    <p:sldId id="266" r:id="rId8"/>
    <p:sldId id="258" r:id="rId9"/>
    <p:sldId id="259" r:id="rId10"/>
    <p:sldId id="270" r:id="rId11"/>
    <p:sldId id="282" r:id="rId12"/>
    <p:sldId id="283" r:id="rId13"/>
    <p:sldId id="284" r:id="rId14"/>
    <p:sldId id="285" r:id="rId15"/>
    <p:sldId id="286" r:id="rId16"/>
    <p:sldId id="287" r:id="rId17"/>
    <p:sldId id="288" r:id="rId18"/>
    <p:sldId id="289" r:id="rId19"/>
    <p:sldId id="290" r:id="rId20"/>
    <p:sldId id="268" r:id="rId21"/>
    <p:sldId id="267" r:id="rId22"/>
    <p:sldId id="281" r:id="rId23"/>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82" d="100"/>
          <a:sy n="82" d="100"/>
        </p:scale>
        <p:origin x="850"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C29FD-136F-4807-93F9-C58DFE6C216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D4D2755-8C8A-41EB-852B-D6DA4EB2C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0810586-49B7-445C-8D2E-BF9E01E5153B}"/>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7D12C5F9-9E5D-406B-827C-CBBEBFA1B1D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1A00C3E-D517-4879-ACD4-2F90988457B7}"/>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00259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A3108-00DC-443F-9476-B3D315D1F5C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1C3C72C-FE7E-4DC3-AE8E-CD10AC73F0B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C346E1E-1BB6-4CA0-8ABA-7008FB2A541D}"/>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F0BB13C3-9E3C-4D88-9726-0469062AEC7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8029632-2E03-4383-9EDA-EF4B868BF71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6957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44593F1-C39A-4C93-B5BD-3C8387EBCD0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6D9CEE6B-1346-4233-B173-6536D5E54347}"/>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09FB54-254B-4687-BA65-3071123A74D0}"/>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9C258654-8DE8-4BC7-8691-C57C750504F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2DEF02C-0279-476B-ACF5-2B072650A4BA}"/>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40513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FEEB41-3F57-4872-8E28-49428200B55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6C888A5-A9AA-4CEF-AFD5-B291B39EBA1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0D2C666-BD80-4E99-ADAD-2AFA1DDC03A8}"/>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030C701A-E30E-4FBE-AFA9-37FCC10A4A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129D98A-1B9C-4D7D-AAA4-03FF2F8ECFF6}"/>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41883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76D649-A0B3-4D01-BBB6-AF18979C3B3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FBB00277-7BE7-4F76-B635-99000535F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D71EAEF-6BA6-4FBC-824E-D1F804D4AF00}"/>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FB8BEDC5-EF24-430F-995F-243BB4833E6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CE0D0E-ED42-4C30-9925-F213DF65CA7D}"/>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1042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8A7B9E-9CD9-4884-AA9C-8186EB9A3E8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E4A1CC8-CCE2-44B2-9F28-C2037366EBF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8F00EA9-06BA-4BE8-978E-6D39C1FB3F0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FB0C31A-179F-4E34-BFD1-5CF69F2F9AF0}"/>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6" name="Tijdelijke aanduiding voor voettekst 5">
            <a:extLst>
              <a:ext uri="{FF2B5EF4-FFF2-40B4-BE49-F238E27FC236}">
                <a16:creationId xmlns:a16="http://schemas.microsoft.com/office/drawing/2014/main" id="{574F7EFB-F46C-4FED-B232-1478A00C65F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1231C4B-4EB8-4C65-95F7-6658040B83BC}"/>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87530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62A6B-61F4-4C03-B271-7ED37010D5E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E43DE77-E866-4435-9926-7BF7BA170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819A1BA-061E-42A0-B972-883620F51CD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44D0E65-4BC8-4B21-BE2F-56E7BC7E3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0BDFE6C-5FE9-4960-B61B-3B419DCE050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35C3F1E-570F-4AED-9118-D7257697EE7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8" name="Tijdelijke aanduiding voor voettekst 7">
            <a:extLst>
              <a:ext uri="{FF2B5EF4-FFF2-40B4-BE49-F238E27FC236}">
                <a16:creationId xmlns:a16="http://schemas.microsoft.com/office/drawing/2014/main" id="{028B03B7-7C3E-42D8-928B-7779859465C2}"/>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83C0B5C-CE5E-43AE-90C5-F49945AE81FF}"/>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2519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3F7669-23E9-411B-95BB-65399CBFB7A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C2B3765-2676-4B51-A1C2-1EFD2DD2635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4" name="Tijdelijke aanduiding voor voettekst 3">
            <a:extLst>
              <a:ext uri="{FF2B5EF4-FFF2-40B4-BE49-F238E27FC236}">
                <a16:creationId xmlns:a16="http://schemas.microsoft.com/office/drawing/2014/main" id="{33F2F220-478F-4BC6-85F6-53085E9CF68B}"/>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6E88B60-1048-434E-9588-3756B98EAE80}"/>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1682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1E95143-F3B8-41ED-99F9-BF746A05670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3" name="Tijdelijke aanduiding voor voettekst 2">
            <a:extLst>
              <a:ext uri="{FF2B5EF4-FFF2-40B4-BE49-F238E27FC236}">
                <a16:creationId xmlns:a16="http://schemas.microsoft.com/office/drawing/2014/main" id="{7483CF86-D6D4-4421-B0A0-A7E4F2C29B1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099D618-242D-4106-AA14-3B5AB48EB9F8}"/>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7262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8F7CE-D7D5-4C95-9BBE-AD775E836C3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7409C0E9-DA7A-488A-9BEF-0D102AC19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E4AAFE9-DBCB-4C7B-BB64-9521CC8FC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49CA9A9-2FF3-4AF6-829D-DEAA8CC04126}"/>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6" name="Tijdelijke aanduiding voor voettekst 5">
            <a:extLst>
              <a:ext uri="{FF2B5EF4-FFF2-40B4-BE49-F238E27FC236}">
                <a16:creationId xmlns:a16="http://schemas.microsoft.com/office/drawing/2014/main" id="{C264C624-F82C-4A59-BD38-1872ECA7C45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D1D71A5-D973-437E-9AD0-9AF1395A0F22}"/>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5693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21339-1001-49C1-B361-BCAFF56EDCA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5FBC1B43-366B-49DD-B585-A84DDCB8C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CF966B54-C4C8-4B3C-A9C2-E43013AD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5926629-53CC-4885-B7C7-C6430910EEF2}"/>
              </a:ext>
            </a:extLst>
          </p:cNvPr>
          <p:cNvSpPr>
            <a:spLocks noGrp="1"/>
          </p:cNvSpPr>
          <p:nvPr>
            <p:ph type="dt" sz="half" idx="10"/>
          </p:nvPr>
        </p:nvSpPr>
        <p:spPr/>
        <p:txBody>
          <a:bodyPr/>
          <a:lstStyle/>
          <a:p>
            <a:fld id="{36F895A4-1986-4675-A9B2-08E8F590C3CE}" type="datetimeFigureOut">
              <a:rPr lang="nl-NL" smtClean="0"/>
              <a:t>24-6-2025</a:t>
            </a:fld>
            <a:endParaRPr lang="nl-NL"/>
          </a:p>
        </p:txBody>
      </p:sp>
      <p:sp>
        <p:nvSpPr>
          <p:cNvPr id="6" name="Tijdelijke aanduiding voor voettekst 5">
            <a:extLst>
              <a:ext uri="{FF2B5EF4-FFF2-40B4-BE49-F238E27FC236}">
                <a16:creationId xmlns:a16="http://schemas.microsoft.com/office/drawing/2014/main" id="{48F06BB0-8EA9-4C83-91B9-B48CADDCFB6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5E32962-3287-4AAD-B047-F1A90D44BD2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51386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0E4BF04-C8C5-4FB7-9F8D-4661320B9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F6309E2-695E-45C9-90E3-D4755D7A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4B1A70F-21A7-4BA4-BDF1-CD4DADF59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895A4-1986-4675-A9B2-08E8F590C3CE}" type="datetimeFigureOut">
              <a:rPr lang="nl-NL" smtClean="0"/>
              <a:t>24-6-2025</a:t>
            </a:fld>
            <a:endParaRPr lang="nl-NL"/>
          </a:p>
        </p:txBody>
      </p:sp>
      <p:sp>
        <p:nvSpPr>
          <p:cNvPr id="5" name="Tijdelijke aanduiding voor voettekst 4">
            <a:extLst>
              <a:ext uri="{FF2B5EF4-FFF2-40B4-BE49-F238E27FC236}">
                <a16:creationId xmlns:a16="http://schemas.microsoft.com/office/drawing/2014/main" id="{8602D5CF-52AA-4B9C-AAE7-2806CF600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1640DE3-84DA-4A5D-859C-C784FD8F6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3CED4-DB12-4D4B-8DEF-E9737AE6FB75}" type="slidenum">
              <a:rPr lang="nl-NL" smtClean="0"/>
              <a:t>‹#›</a:t>
            </a:fld>
            <a:endParaRPr lang="nl-NL"/>
          </a:p>
        </p:txBody>
      </p:sp>
    </p:spTree>
    <p:extLst>
      <p:ext uri="{BB962C8B-B14F-4D97-AF65-F5344CB8AC3E}">
        <p14:creationId xmlns:p14="http://schemas.microsoft.com/office/powerpoint/2010/main" val="362135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64F2C-5AE5-4F51-A529-3A3AB75BE9BB}"/>
              </a:ext>
            </a:extLst>
          </p:cNvPr>
          <p:cNvSpPr>
            <a:spLocks noGrp="1"/>
          </p:cNvSpPr>
          <p:nvPr>
            <p:ph type="ctrTitle"/>
          </p:nvPr>
        </p:nvSpPr>
        <p:spPr>
          <a:xfrm>
            <a:off x="1524000" y="1427166"/>
            <a:ext cx="9144000" cy="2387600"/>
          </a:xfrm>
        </p:spPr>
        <p:txBody>
          <a:bodyPr>
            <a:normAutofit/>
          </a:bodyPr>
          <a:lstStyle/>
          <a:p>
            <a:r>
              <a:rPr lang="nl-NL" b="1">
                <a:solidFill>
                  <a:schemeClr val="accent6"/>
                </a:solidFill>
              </a:rPr>
              <a:t>Stappenplan </a:t>
            </a:r>
            <a:r>
              <a:rPr lang="nl-NL" b="1" dirty="0">
                <a:solidFill>
                  <a:schemeClr val="accent6"/>
                </a:solidFill>
              </a:rPr>
              <a:t>praktijkopdracht</a:t>
            </a:r>
            <a:br>
              <a:rPr lang="nl-NL" b="1" dirty="0">
                <a:solidFill>
                  <a:schemeClr val="accent6"/>
                </a:solidFill>
              </a:rPr>
            </a:br>
            <a:r>
              <a:rPr lang="nl-NL" sz="5000" b="1" dirty="0">
                <a:solidFill>
                  <a:schemeClr val="accent1">
                    <a:lumMod val="75000"/>
                  </a:schemeClr>
                </a:solidFill>
              </a:rPr>
              <a:t>Titel van de praktijkopdracht </a:t>
            </a:r>
            <a:r>
              <a:rPr lang="nl-NL" sz="1200" b="1" dirty="0">
                <a:solidFill>
                  <a:schemeClr val="accent1">
                    <a:lumMod val="75000"/>
                  </a:schemeClr>
                </a:solidFill>
              </a:rPr>
              <a:t>(&gt; volgens trajectmap)</a:t>
            </a:r>
            <a:br>
              <a:rPr lang="nl-NL" sz="2700" b="1" dirty="0">
                <a:solidFill>
                  <a:schemeClr val="accent1">
                    <a:lumMod val="75000"/>
                  </a:schemeClr>
                </a:solidFill>
              </a:rPr>
            </a:br>
            <a:r>
              <a:rPr lang="nl-NL" sz="2200" b="1" dirty="0">
                <a:solidFill>
                  <a:schemeClr val="accent1">
                    <a:lumMod val="75000"/>
                  </a:schemeClr>
                </a:solidFill>
              </a:rPr>
              <a:t>(</a:t>
            </a:r>
            <a:r>
              <a:rPr lang="nl-NL" sz="2200" b="1" u="sng" dirty="0">
                <a:solidFill>
                  <a:schemeClr val="accent1">
                    <a:lumMod val="75000"/>
                  </a:schemeClr>
                </a:solidFill>
              </a:rPr>
              <a:t>Voorbeeldmodel&gt; maak deze voorpagina mooi. </a:t>
            </a:r>
            <a:r>
              <a:rPr lang="nl-NL" sz="2200" b="1" dirty="0">
                <a:solidFill>
                  <a:schemeClr val="accent1">
                    <a:lumMod val="75000"/>
                  </a:schemeClr>
                </a:solidFill>
              </a:rPr>
              <a:t>)</a:t>
            </a:r>
            <a:endParaRPr lang="nl-NL" sz="5000" b="1" dirty="0">
              <a:solidFill>
                <a:schemeClr val="accent1">
                  <a:lumMod val="75000"/>
                </a:schemeClr>
              </a:solidFill>
            </a:endParaRPr>
          </a:p>
        </p:txBody>
      </p:sp>
      <p:sp>
        <p:nvSpPr>
          <p:cNvPr id="3" name="Ondertitel 2">
            <a:extLst>
              <a:ext uri="{FF2B5EF4-FFF2-40B4-BE49-F238E27FC236}">
                <a16:creationId xmlns:a16="http://schemas.microsoft.com/office/drawing/2014/main" id="{660C88D1-AB1A-4F2E-8DCF-C12E20AC1613}"/>
              </a:ext>
            </a:extLst>
          </p:cNvPr>
          <p:cNvSpPr>
            <a:spLocks noGrp="1"/>
          </p:cNvSpPr>
          <p:nvPr>
            <p:ph type="subTitle" idx="1"/>
          </p:nvPr>
        </p:nvSpPr>
        <p:spPr>
          <a:xfrm>
            <a:off x="819509" y="3968152"/>
            <a:ext cx="10765765" cy="2627910"/>
          </a:xfrm>
        </p:spPr>
        <p:txBody>
          <a:bodyPr>
            <a:normAutofit fontScale="92500"/>
          </a:bodyPr>
          <a:lstStyle/>
          <a:p>
            <a:pPr marL="285750" indent="-285750" algn="l">
              <a:buFont typeface="Arial" panose="020B0604020202020204" pitchFamily="34" charset="0"/>
              <a:buChar char="•"/>
            </a:pPr>
            <a:r>
              <a:rPr lang="nl-NL" sz="1800" dirty="0">
                <a:solidFill>
                  <a:schemeClr val="accent1">
                    <a:lumMod val="75000"/>
                  </a:schemeClr>
                </a:solidFill>
              </a:rPr>
              <a:t>Alle </a:t>
            </a:r>
            <a:r>
              <a:rPr lang="nl-NL" sz="1800" b="1" u="sng" dirty="0">
                <a:solidFill>
                  <a:schemeClr val="accent1">
                    <a:lumMod val="75000"/>
                  </a:schemeClr>
                </a:solidFill>
              </a:rPr>
              <a:t>blauwe teksten </a:t>
            </a:r>
            <a:r>
              <a:rPr lang="nl-NL" sz="1800" dirty="0">
                <a:solidFill>
                  <a:schemeClr val="accent1">
                    <a:lumMod val="75000"/>
                  </a:schemeClr>
                </a:solidFill>
              </a:rPr>
              <a:t>worden gebruikt als hulpmiddel en dienen </a:t>
            </a:r>
            <a:r>
              <a:rPr lang="nl-NL" sz="1800" b="1" dirty="0">
                <a:solidFill>
                  <a:schemeClr val="accent1">
                    <a:lumMod val="75000"/>
                  </a:schemeClr>
                </a:solidFill>
              </a:rPr>
              <a:t>aangepast of verwijderd </a:t>
            </a:r>
            <a:r>
              <a:rPr lang="nl-NL" sz="1800" dirty="0">
                <a:solidFill>
                  <a:schemeClr val="accent1">
                    <a:lumMod val="75000"/>
                  </a:schemeClr>
                </a:solidFill>
              </a:rPr>
              <a:t>te worden.</a:t>
            </a:r>
          </a:p>
          <a:p>
            <a:pPr marL="285750" indent="-285750" algn="l">
              <a:buFont typeface="Arial" panose="020B0604020202020204" pitchFamily="34" charset="0"/>
              <a:buChar char="•"/>
            </a:pPr>
            <a:r>
              <a:rPr lang="nl-NL" sz="1800" dirty="0">
                <a:solidFill>
                  <a:schemeClr val="accent1">
                    <a:lumMod val="75000"/>
                  </a:schemeClr>
                </a:solidFill>
              </a:rPr>
              <a:t>Deze instructieboek is bedoeld als </a:t>
            </a:r>
            <a:r>
              <a:rPr lang="nl-NL" sz="1800" u="sng" dirty="0">
                <a:solidFill>
                  <a:schemeClr val="accent1">
                    <a:lumMod val="75000"/>
                  </a:schemeClr>
                </a:solidFill>
              </a:rPr>
              <a:t>bewijslast en om een medestudent instructies te geven</a:t>
            </a:r>
            <a:r>
              <a:rPr lang="nl-NL" sz="1800" dirty="0">
                <a:solidFill>
                  <a:schemeClr val="accent1">
                    <a:lumMod val="75000"/>
                  </a:schemeClr>
                </a:solidFill>
              </a:rPr>
              <a:t>.</a:t>
            </a:r>
          </a:p>
          <a:p>
            <a:pPr marL="285750" indent="-285750" algn="l">
              <a:buFont typeface="Arial" panose="020B0604020202020204" pitchFamily="34" charset="0"/>
              <a:buChar char="•"/>
            </a:pPr>
            <a:r>
              <a:rPr lang="nl-NL" sz="1800" dirty="0">
                <a:solidFill>
                  <a:schemeClr val="accent1">
                    <a:lumMod val="75000"/>
                  </a:schemeClr>
                </a:solidFill>
              </a:rPr>
              <a:t>Deze instructieboek kun je als eindopdracht gebruiken voor de </a:t>
            </a:r>
            <a:r>
              <a:rPr lang="nl-NL" sz="1800" dirty="0" err="1">
                <a:solidFill>
                  <a:schemeClr val="accent1">
                    <a:lumMod val="75000"/>
                  </a:schemeClr>
                </a:solidFill>
              </a:rPr>
              <a:t>pvb</a:t>
            </a:r>
            <a:r>
              <a:rPr lang="nl-NL" sz="1800" dirty="0">
                <a:solidFill>
                  <a:schemeClr val="accent1">
                    <a:lumMod val="75000"/>
                  </a:schemeClr>
                </a:solidFill>
              </a:rPr>
              <a:t>. Let er op dat er een duidelijke werktekening toegevoegd is, welke nodig is voor de eindopdracht en de tekening die je moet maken. </a:t>
            </a:r>
          </a:p>
          <a:p>
            <a:pPr marL="285750" indent="-285750" algn="l">
              <a:buFont typeface="Arial" panose="020B0604020202020204" pitchFamily="34" charset="0"/>
              <a:buChar char="•"/>
            </a:pPr>
            <a:r>
              <a:rPr lang="nl-NL" sz="1800" dirty="0">
                <a:solidFill>
                  <a:schemeClr val="accent1">
                    <a:lumMod val="75000"/>
                  </a:schemeClr>
                </a:solidFill>
              </a:rPr>
              <a:t>Voor de eindopdracht kies je 1 instructieboek uit de module en maak je hier een werktekening bij. Voor de </a:t>
            </a:r>
            <a:r>
              <a:rPr lang="nl-NL" sz="1800" dirty="0" err="1">
                <a:solidFill>
                  <a:schemeClr val="accent1">
                    <a:lumMod val="75000"/>
                  </a:schemeClr>
                </a:solidFill>
              </a:rPr>
              <a:t>pvb</a:t>
            </a:r>
            <a:r>
              <a:rPr lang="nl-NL" sz="1800" dirty="0">
                <a:solidFill>
                  <a:schemeClr val="accent1">
                    <a:lumMod val="75000"/>
                  </a:schemeClr>
                </a:solidFill>
              </a:rPr>
              <a:t> gebruik je </a:t>
            </a:r>
            <a:r>
              <a:rPr lang="nl-NL" sz="1800" u="sng" dirty="0">
                <a:solidFill>
                  <a:schemeClr val="accent1">
                    <a:lumMod val="75000"/>
                  </a:schemeClr>
                </a:solidFill>
              </a:rPr>
              <a:t>deze tekening en instructieboek als uitleg aan een medestudent voor de PVB. </a:t>
            </a:r>
          </a:p>
          <a:p>
            <a:pPr marL="285750" indent="-285750" algn="l">
              <a:buFont typeface="Arial" panose="020B0604020202020204" pitchFamily="34" charset="0"/>
              <a:buChar char="•"/>
            </a:pPr>
            <a:r>
              <a:rPr lang="nl-NL" sz="1800" dirty="0">
                <a:solidFill>
                  <a:schemeClr val="accent1">
                    <a:lumMod val="75000"/>
                  </a:schemeClr>
                </a:solidFill>
              </a:rPr>
              <a:t>Gebruik deelopdrachten als leidraad. Een grote deelopdracht mag je voorstellen als instructieboek aan de docent. </a:t>
            </a:r>
          </a:p>
          <a:p>
            <a:pPr marL="285750" indent="-285750" algn="l">
              <a:buFont typeface="Arial" panose="020B0604020202020204" pitchFamily="34" charset="0"/>
              <a:buChar char="•"/>
            </a:pPr>
            <a:r>
              <a:rPr lang="nl-NL" sz="1800" b="1" u="sng" dirty="0">
                <a:solidFill>
                  <a:schemeClr val="accent1">
                    <a:lumMod val="75000"/>
                  </a:schemeClr>
                </a:solidFill>
              </a:rPr>
              <a:t>Let op! Je moet minimaal 2 foto’s van jezelf met de praktijkopdracht toevoegen aan deze instructieboek. </a:t>
            </a:r>
          </a:p>
          <a:p>
            <a:pPr marL="285750" indent="-285750" algn="l">
              <a:buFont typeface="Arial" panose="020B0604020202020204" pitchFamily="34" charset="0"/>
              <a:buChar char="•"/>
            </a:pPr>
            <a:endParaRPr lang="nl-NL" sz="1800" dirty="0">
              <a:solidFill>
                <a:schemeClr val="accent1">
                  <a:lumMod val="75000"/>
                </a:schemeClr>
              </a:solidFill>
            </a:endParaRPr>
          </a:p>
          <a:p>
            <a:pPr marL="285750" indent="-285750" algn="l">
              <a:buFont typeface="Arial" panose="020B0604020202020204" pitchFamily="34" charset="0"/>
              <a:buChar char="•"/>
            </a:pPr>
            <a:endParaRPr lang="nl-NL" sz="1800" b="1" dirty="0">
              <a:solidFill>
                <a:schemeClr val="accent1">
                  <a:lumMod val="75000"/>
                </a:schemeClr>
              </a:solidFill>
            </a:endParaRPr>
          </a:p>
          <a:p>
            <a:pPr marL="285750" indent="-285750" algn="l">
              <a:buFont typeface="Arial" panose="020B0604020202020204" pitchFamily="34" charset="0"/>
              <a:buChar char="•"/>
            </a:pPr>
            <a:endParaRPr lang="nl-NL" sz="1800" dirty="0">
              <a:solidFill>
                <a:schemeClr val="accent1">
                  <a:lumMod val="75000"/>
                </a:schemeClr>
              </a:solidFill>
            </a:endParaRPr>
          </a:p>
        </p:txBody>
      </p:sp>
      <p:pic>
        <p:nvPicPr>
          <p:cNvPr id="1026" name="Picture 2" descr="Concreet Onderwijsproducten">
            <a:extLst>
              <a:ext uri="{FF2B5EF4-FFF2-40B4-BE49-F238E27FC236}">
                <a16:creationId xmlns:a16="http://schemas.microsoft.com/office/drawing/2014/main" id="{EDC2BDD8-B9DC-427D-A9FA-C94644F49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05" y="261938"/>
            <a:ext cx="25717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3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EC414-AC25-B1E6-0EFA-611BA7276B8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88F1A18-9468-8DBF-FA37-B4C6266D3B48}"/>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4 – {{stap4_titel}}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06EBB2A3-0B8D-515D-8E47-48C84C397C8F}"/>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{{stap4_wat}}</a:t>
            </a:r>
          </a:p>
          <a:p>
            <a:r>
              <a:rPr lang="nl-NL" sz="1800" b="1" dirty="0"/>
              <a:t>Waarom heb je het zo gedaan.</a:t>
            </a:r>
          </a:p>
          <a:p>
            <a:r>
              <a:rPr lang="nl-NL" sz="1800" dirty="0">
                <a:solidFill>
                  <a:schemeClr val="accent1">
                    <a:lumMod val="75000"/>
                  </a:schemeClr>
                </a:solidFill>
              </a:rPr>
              <a:t>{{stap4_waarom}}</a:t>
            </a:r>
            <a:endParaRPr lang="nl-NL" sz="1800" b="1" dirty="0"/>
          </a:p>
          <a:p>
            <a:r>
              <a:rPr lang="nl-NL" sz="1800" b="1" dirty="0"/>
              <a:t>Wat is was een leerpunt.</a:t>
            </a:r>
          </a:p>
          <a:p>
            <a:r>
              <a:rPr lang="nl-NL" sz="1800" dirty="0">
                <a:solidFill>
                  <a:schemeClr val="accent1">
                    <a:lumMod val="75000"/>
                  </a:schemeClr>
                </a:solidFill>
              </a:rPr>
              <a:t>{{stap4_leer}}</a:t>
            </a:r>
          </a:p>
          <a:p>
            <a:r>
              <a:rPr lang="nl-NL" sz="1800" b="1" dirty="0"/>
              <a:t>Instructies voor je collega (wat is belangrijk om op te letten?).</a:t>
            </a:r>
          </a:p>
          <a:p>
            <a:r>
              <a:rPr lang="nl-NL" sz="1800" dirty="0">
                <a:solidFill>
                  <a:schemeClr val="accent1">
                    <a:lumMod val="75000"/>
                  </a:schemeClr>
                </a:solidFill>
              </a:rPr>
              <a:t>{{stap4_instructie}}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{{stap4_letop}}</a:t>
            </a:r>
          </a:p>
        </p:txBody>
      </p:sp>
      <p:sp>
        <p:nvSpPr>
          <p:cNvPr id="4" name="Tijdelijke aanduiding voor inhoud 3">
            <a:extLst>
              <a:ext uri="{FF2B5EF4-FFF2-40B4-BE49-F238E27FC236}">
                <a16:creationId xmlns:a16="http://schemas.microsoft.com/office/drawing/2014/main" id="{7CF2B64D-A88C-7F4A-3478-E9AF265DEB9C}"/>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6F905CA4-7D41-79E8-0F8C-0618AACFC4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842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FFCF2-FDBF-EAD0-C5A6-6E58F8565BE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EC13BC-F3D9-ABEF-117D-6C83DD570C61}"/>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5 – {{stap5_titel}}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6559ACA4-C672-06E7-1D05-0CE2515347A6}"/>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{{stap5_wat}}</a:t>
            </a:r>
          </a:p>
          <a:p>
            <a:r>
              <a:rPr lang="nl-NL" sz="1800" b="1" dirty="0"/>
              <a:t>Waarom heb je het zo gedaan.</a:t>
            </a:r>
          </a:p>
          <a:p>
            <a:r>
              <a:rPr lang="nl-NL" sz="1800" dirty="0">
                <a:solidFill>
                  <a:schemeClr val="accent1">
                    <a:lumMod val="75000"/>
                  </a:schemeClr>
                </a:solidFill>
              </a:rPr>
              <a:t>{{stap5_waarom}}</a:t>
            </a:r>
            <a:endParaRPr lang="nl-NL" sz="1800" b="1" dirty="0"/>
          </a:p>
          <a:p>
            <a:r>
              <a:rPr lang="nl-NL" sz="1800" b="1" dirty="0"/>
              <a:t>Wat is was een leerpunt.</a:t>
            </a:r>
          </a:p>
          <a:p>
            <a:r>
              <a:rPr lang="nl-NL" sz="1800" dirty="0">
                <a:solidFill>
                  <a:schemeClr val="accent1">
                    <a:lumMod val="75000"/>
                  </a:schemeClr>
                </a:solidFill>
              </a:rPr>
              <a:t>{{stap5_leer}}</a:t>
            </a:r>
          </a:p>
          <a:p>
            <a:r>
              <a:rPr lang="nl-NL" sz="1800" b="1" dirty="0"/>
              <a:t>Instructies voor je collega (wat is belangrijk om op te letten?).</a:t>
            </a:r>
          </a:p>
          <a:p>
            <a:r>
              <a:rPr lang="nl-NL" sz="1800" dirty="0">
                <a:solidFill>
                  <a:schemeClr val="accent1">
                    <a:lumMod val="75000"/>
                  </a:schemeClr>
                </a:solidFill>
              </a:rPr>
              <a:t>{{stap5_instructie}}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{{stap5_letop}}</a:t>
            </a:r>
          </a:p>
        </p:txBody>
      </p:sp>
      <p:sp>
        <p:nvSpPr>
          <p:cNvPr id="4" name="Tijdelijke aanduiding voor inhoud 3">
            <a:extLst>
              <a:ext uri="{FF2B5EF4-FFF2-40B4-BE49-F238E27FC236}">
                <a16:creationId xmlns:a16="http://schemas.microsoft.com/office/drawing/2014/main" id="{22A85533-C526-362D-EB88-F4131D0E1BCC}"/>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0AE278C3-59FB-D741-A575-62FF6CC83D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9978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1B6A2-6CFE-352B-8D20-81BD83B28EB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FC455B9-1BFB-484A-3557-C17C508631E3}"/>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6 – {{stap6_titel}}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CBC2FCB8-DDE7-EFBA-57C4-1078E16F4C23}"/>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{{stap6_wat}}</a:t>
            </a:r>
          </a:p>
          <a:p>
            <a:r>
              <a:rPr lang="nl-NL" sz="1800" b="1" dirty="0"/>
              <a:t>Waarom heb je het zo gedaan.</a:t>
            </a:r>
          </a:p>
          <a:p>
            <a:r>
              <a:rPr lang="nl-NL" sz="1800" dirty="0">
                <a:solidFill>
                  <a:schemeClr val="accent1">
                    <a:lumMod val="75000"/>
                  </a:schemeClr>
                </a:solidFill>
              </a:rPr>
              <a:t>{{stap6_waarom}}</a:t>
            </a:r>
            <a:endParaRPr lang="nl-NL" sz="1800" b="1" dirty="0"/>
          </a:p>
          <a:p>
            <a:r>
              <a:rPr lang="nl-NL" sz="1800" b="1" dirty="0"/>
              <a:t>Wat is was een leerpunt.</a:t>
            </a:r>
          </a:p>
          <a:p>
            <a:r>
              <a:rPr lang="nl-NL" sz="1800" dirty="0">
                <a:solidFill>
                  <a:schemeClr val="accent1">
                    <a:lumMod val="75000"/>
                  </a:schemeClr>
                </a:solidFill>
              </a:rPr>
              <a:t>{{stap6_leer}}</a:t>
            </a:r>
          </a:p>
          <a:p>
            <a:r>
              <a:rPr lang="nl-NL" sz="1800" b="1" dirty="0"/>
              <a:t>Instructies voor je collega (wat is belangrijk om op te letten?).</a:t>
            </a:r>
          </a:p>
          <a:p>
            <a:r>
              <a:rPr lang="nl-NL" sz="1800" dirty="0">
                <a:solidFill>
                  <a:schemeClr val="accent1">
                    <a:lumMod val="75000"/>
                  </a:schemeClr>
                </a:solidFill>
              </a:rPr>
              <a:t>{{stap6_instructie}}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{{stap6_letop}}</a:t>
            </a:r>
          </a:p>
        </p:txBody>
      </p:sp>
      <p:sp>
        <p:nvSpPr>
          <p:cNvPr id="4" name="Tijdelijke aanduiding voor inhoud 3">
            <a:extLst>
              <a:ext uri="{FF2B5EF4-FFF2-40B4-BE49-F238E27FC236}">
                <a16:creationId xmlns:a16="http://schemas.microsoft.com/office/drawing/2014/main" id="{84F5D99A-87C2-6A1F-BA01-3D8AE1C2E1C9}"/>
              </a:ext>
            </a:extLst>
          </p:cNvPr>
          <p:cNvSpPr>
            <a:spLocks noGrp="1"/>
          </p:cNvSpPr>
          <p:nvPr>
            <p:ph sz="half" idx="2"/>
          </p:nvPr>
        </p:nvSpPr>
        <p:spPr>
          <a:xfrm>
            <a:off x="6797615" y="1825625"/>
            <a:ext cx="5166776" cy="4351338"/>
          </a:xfrm>
        </p:spPr>
        <p:txBody>
          <a:bodyPr>
            <a:normAutofit/>
          </a:bodyPr>
          <a:lstStyle/>
          <a:p>
            <a:pPr marL="0" indent="0">
              <a:buNone/>
            </a:pPr>
            <a:endParaRPr lang="nl-NL" sz="2000" dirty="0">
              <a:solidFill>
                <a:schemeClr val="accent1">
                  <a:lumMod val="75000"/>
                </a:schemeClr>
              </a:solidFill>
            </a:endParaRPr>
          </a:p>
        </p:txBody>
      </p:sp>
      <p:pic>
        <p:nvPicPr>
          <p:cNvPr id="5" name="Picture 2" descr="Concreet Onderwijsproducten">
            <a:extLst>
              <a:ext uri="{FF2B5EF4-FFF2-40B4-BE49-F238E27FC236}">
                <a16:creationId xmlns:a16="http://schemas.microsoft.com/office/drawing/2014/main" id="{D9BF5638-7CE3-C34B-33A3-C16945D9F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7387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0BD42-709E-8E94-5DF1-88B873FF989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86FAEA5-D124-2B37-AE58-8C1F48FBF8C5}"/>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7 – {{stap7_titel}}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4D8148E6-A299-34C8-EE2B-1DB51CBA239F}"/>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{{stap7_wat}}</a:t>
            </a:r>
          </a:p>
          <a:p>
            <a:r>
              <a:rPr lang="nl-NL" sz="1800" b="1" dirty="0"/>
              <a:t>Waarom heb je het zo gedaan.</a:t>
            </a:r>
          </a:p>
          <a:p>
            <a:r>
              <a:rPr lang="nl-NL" sz="1800" dirty="0">
                <a:solidFill>
                  <a:schemeClr val="accent1">
                    <a:lumMod val="75000"/>
                  </a:schemeClr>
                </a:solidFill>
              </a:rPr>
              <a:t>{{stap7_waarom}}</a:t>
            </a:r>
            <a:endParaRPr lang="nl-NL" sz="1800" b="1" dirty="0"/>
          </a:p>
          <a:p>
            <a:r>
              <a:rPr lang="nl-NL" sz="1800" b="1" dirty="0"/>
              <a:t>Wat is was een leerpunt.</a:t>
            </a:r>
          </a:p>
          <a:p>
            <a:r>
              <a:rPr lang="nl-NL" sz="1800" dirty="0">
                <a:solidFill>
                  <a:schemeClr val="accent1">
                    <a:lumMod val="75000"/>
                  </a:schemeClr>
                </a:solidFill>
              </a:rPr>
              <a:t>{{stap7_leer}}</a:t>
            </a:r>
          </a:p>
          <a:p>
            <a:r>
              <a:rPr lang="nl-NL" sz="1800" b="1" dirty="0"/>
              <a:t>Instructies voor je collega (wat is belangrijk om op te letten?).</a:t>
            </a:r>
          </a:p>
          <a:p>
            <a:r>
              <a:rPr lang="nl-NL" sz="1800" dirty="0">
                <a:solidFill>
                  <a:schemeClr val="accent1">
                    <a:lumMod val="75000"/>
                  </a:schemeClr>
                </a:solidFill>
              </a:rPr>
              <a:t>{{stap7_instructie}}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{{stap7_letop}}</a:t>
            </a:r>
          </a:p>
        </p:txBody>
      </p:sp>
      <p:sp>
        <p:nvSpPr>
          <p:cNvPr id="4" name="Tijdelijke aanduiding voor inhoud 3">
            <a:extLst>
              <a:ext uri="{FF2B5EF4-FFF2-40B4-BE49-F238E27FC236}">
                <a16:creationId xmlns:a16="http://schemas.microsoft.com/office/drawing/2014/main" id="{56BD7A91-0DC2-EDD5-7D93-FABE83C85C7F}"/>
              </a:ext>
            </a:extLst>
          </p:cNvPr>
          <p:cNvSpPr>
            <a:spLocks noGrp="1"/>
          </p:cNvSpPr>
          <p:nvPr>
            <p:ph sz="half" idx="2"/>
          </p:nvPr>
        </p:nvSpPr>
        <p:spPr>
          <a:xfrm>
            <a:off x="6797615" y="1825625"/>
            <a:ext cx="5166776" cy="4351338"/>
          </a:xfrm>
        </p:spPr>
        <p:txBody>
          <a:bodyPr>
            <a:normAutofit/>
          </a:bodyPr>
          <a:lstStyle/>
          <a:p>
            <a:pPr marL="0" indent="0">
              <a:buNone/>
            </a:pPr>
            <a:endParaRPr lang="nl-NL" sz="2000" dirty="0">
              <a:solidFill>
                <a:schemeClr val="accent1">
                  <a:lumMod val="75000"/>
                </a:schemeClr>
              </a:solidFill>
            </a:endParaRPr>
          </a:p>
        </p:txBody>
      </p:sp>
      <p:pic>
        <p:nvPicPr>
          <p:cNvPr id="5" name="Picture 2" descr="Concreet Onderwijsproducten">
            <a:extLst>
              <a:ext uri="{FF2B5EF4-FFF2-40B4-BE49-F238E27FC236}">
                <a16:creationId xmlns:a16="http://schemas.microsoft.com/office/drawing/2014/main" id="{03473B48-1519-4FE6-D9A0-F702957D85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936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68D58-98DC-1252-CD15-C4D33B5C376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55A6ABD-0AA9-9680-C3FE-B26ED740197B}"/>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8 – {{stap8_titel}}</a:t>
            </a:r>
            <a:r>
              <a:rPr lang="nl-NL" sz="1800" b="1" dirty="0">
                <a:solidFill>
                  <a:schemeClr val="accent6"/>
                </a:solidFill>
              </a:rPr>
              <a:t>.</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E5F96189-9C74-4E80-25D4-4F9598E9ED59}"/>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{{stap8_wat}}</a:t>
            </a:r>
          </a:p>
          <a:p>
            <a:r>
              <a:rPr lang="nl-NL" sz="1800" b="1" dirty="0"/>
              <a:t>Waarom heb je het zo gedaan.</a:t>
            </a:r>
          </a:p>
          <a:p>
            <a:r>
              <a:rPr lang="nl-NL" sz="1800" dirty="0">
                <a:solidFill>
                  <a:schemeClr val="accent1">
                    <a:lumMod val="75000"/>
                  </a:schemeClr>
                </a:solidFill>
              </a:rPr>
              <a:t>{{stap8_waarom}}</a:t>
            </a:r>
            <a:endParaRPr lang="nl-NL" sz="1800" b="1" dirty="0"/>
          </a:p>
          <a:p>
            <a:r>
              <a:rPr lang="nl-NL" sz="1800" b="1" dirty="0"/>
              <a:t>Wat is was een leerpunt.</a:t>
            </a:r>
          </a:p>
          <a:p>
            <a:r>
              <a:rPr lang="nl-NL" sz="1800" dirty="0">
                <a:solidFill>
                  <a:schemeClr val="accent1">
                    <a:lumMod val="75000"/>
                  </a:schemeClr>
                </a:solidFill>
              </a:rPr>
              <a:t>{{stap8_leer}}</a:t>
            </a:r>
          </a:p>
          <a:p>
            <a:r>
              <a:rPr lang="nl-NL" sz="1800" b="1" dirty="0"/>
              <a:t>Instructies voor je collega (wat is belangrijk om op te letten?).</a:t>
            </a:r>
          </a:p>
          <a:p>
            <a:r>
              <a:rPr lang="nl-NL" sz="1800" dirty="0">
                <a:solidFill>
                  <a:schemeClr val="accent1">
                    <a:lumMod val="75000"/>
                  </a:schemeClr>
                </a:solidFill>
              </a:rPr>
              <a:t>{{stap8_instructie}}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{{stap8_letop}}</a:t>
            </a:r>
          </a:p>
        </p:txBody>
      </p:sp>
      <p:sp>
        <p:nvSpPr>
          <p:cNvPr id="4" name="Tijdelijke aanduiding voor inhoud 3">
            <a:extLst>
              <a:ext uri="{FF2B5EF4-FFF2-40B4-BE49-F238E27FC236}">
                <a16:creationId xmlns:a16="http://schemas.microsoft.com/office/drawing/2014/main" id="{7402733A-CA9D-DBF8-D782-7F29C2AB846D}"/>
              </a:ext>
            </a:extLst>
          </p:cNvPr>
          <p:cNvSpPr>
            <a:spLocks noGrp="1"/>
          </p:cNvSpPr>
          <p:nvPr>
            <p:ph sz="half" idx="2"/>
          </p:nvPr>
        </p:nvSpPr>
        <p:spPr>
          <a:xfrm>
            <a:off x="6797615" y="1825625"/>
            <a:ext cx="5166776" cy="4351338"/>
          </a:xfrm>
        </p:spPr>
        <p:txBody>
          <a:bodyPr>
            <a:normAutofit/>
          </a:bodyPr>
          <a:lstStyle/>
          <a:p>
            <a:pPr marL="0" indent="0">
              <a:buNone/>
            </a:pPr>
            <a:endParaRPr lang="nl-NL" sz="2000" dirty="0">
              <a:solidFill>
                <a:schemeClr val="accent1">
                  <a:lumMod val="75000"/>
                </a:schemeClr>
              </a:solidFill>
            </a:endParaRPr>
          </a:p>
        </p:txBody>
      </p:sp>
      <p:pic>
        <p:nvPicPr>
          <p:cNvPr id="5" name="Picture 2" descr="Concreet Onderwijsproducten">
            <a:extLst>
              <a:ext uri="{FF2B5EF4-FFF2-40B4-BE49-F238E27FC236}">
                <a16:creationId xmlns:a16="http://schemas.microsoft.com/office/drawing/2014/main" id="{4549DC3E-C61B-35B9-7431-66BBA8F97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608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1BF89-E9E8-1A7A-389D-0E2C27C4B13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04F5C97-3585-E776-98B6-FFAD40592281}"/>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9 – {{stap9_titel}}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2026E7E3-71CF-EBEE-E4F6-133E2DF62A24}"/>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{{stap9_wat}}</a:t>
            </a:r>
          </a:p>
          <a:p>
            <a:r>
              <a:rPr lang="nl-NL" sz="1800" b="1" dirty="0"/>
              <a:t>Waarom heb je het zo gedaan.</a:t>
            </a:r>
          </a:p>
          <a:p>
            <a:r>
              <a:rPr lang="nl-NL" sz="1800" dirty="0">
                <a:solidFill>
                  <a:schemeClr val="accent1">
                    <a:lumMod val="75000"/>
                  </a:schemeClr>
                </a:solidFill>
              </a:rPr>
              <a:t>{{stap9_waarom}}</a:t>
            </a:r>
            <a:endParaRPr lang="nl-NL" sz="1800" b="1" dirty="0"/>
          </a:p>
          <a:p>
            <a:r>
              <a:rPr lang="nl-NL" sz="1800" b="1" dirty="0"/>
              <a:t>Wat is was een leerpunt.</a:t>
            </a:r>
          </a:p>
          <a:p>
            <a:r>
              <a:rPr lang="nl-NL" sz="1800" dirty="0">
                <a:solidFill>
                  <a:schemeClr val="accent1">
                    <a:lumMod val="75000"/>
                  </a:schemeClr>
                </a:solidFill>
              </a:rPr>
              <a:t>{{stap9_leer}}</a:t>
            </a:r>
          </a:p>
          <a:p>
            <a:r>
              <a:rPr lang="nl-NL" sz="1800" b="1" dirty="0"/>
              <a:t>Instructies voor je collega (wat is belangrijk om op te letten?).</a:t>
            </a:r>
          </a:p>
          <a:p>
            <a:r>
              <a:rPr lang="nl-NL" sz="1800" dirty="0">
                <a:solidFill>
                  <a:schemeClr val="accent1">
                    <a:lumMod val="75000"/>
                  </a:schemeClr>
                </a:solidFill>
              </a:rPr>
              <a:t>{{stap9_instructie}}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{{stap9_letop}}</a:t>
            </a:r>
          </a:p>
        </p:txBody>
      </p:sp>
      <p:sp>
        <p:nvSpPr>
          <p:cNvPr id="4" name="Tijdelijke aanduiding voor inhoud 3">
            <a:extLst>
              <a:ext uri="{FF2B5EF4-FFF2-40B4-BE49-F238E27FC236}">
                <a16:creationId xmlns:a16="http://schemas.microsoft.com/office/drawing/2014/main" id="{5291058F-9702-2A48-3E76-91490BF83DAA}"/>
              </a:ext>
            </a:extLst>
          </p:cNvPr>
          <p:cNvSpPr>
            <a:spLocks noGrp="1"/>
          </p:cNvSpPr>
          <p:nvPr>
            <p:ph sz="half" idx="2"/>
          </p:nvPr>
        </p:nvSpPr>
        <p:spPr>
          <a:xfrm>
            <a:off x="6797615" y="1825625"/>
            <a:ext cx="5166776" cy="4351338"/>
          </a:xfrm>
        </p:spPr>
        <p:txBody>
          <a:bodyPr>
            <a:normAutofit/>
          </a:bodyPr>
          <a:lstStyle/>
          <a:p>
            <a:endParaRPr lang="nl-NL" sz="2000" dirty="0">
              <a:solidFill>
                <a:schemeClr val="accent1">
                  <a:lumMod val="75000"/>
                </a:schemeClr>
              </a:solidFill>
            </a:endParaRPr>
          </a:p>
        </p:txBody>
      </p:sp>
      <p:pic>
        <p:nvPicPr>
          <p:cNvPr id="5" name="Picture 2" descr="Concreet Onderwijsproducten">
            <a:extLst>
              <a:ext uri="{FF2B5EF4-FFF2-40B4-BE49-F238E27FC236}">
                <a16:creationId xmlns:a16="http://schemas.microsoft.com/office/drawing/2014/main" id="{91A2BC1F-2058-7780-2E3E-711C662E5E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465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527C0-8BAD-7FEE-719D-9CF56C570A9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EDBBFC0-E6ED-8974-A0AD-735A7BBB6982}"/>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10 – {{stap10_titel}}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9BF4CB93-7C57-6449-605C-95B4B507205E}"/>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{{stap10_wat}}</a:t>
            </a:r>
          </a:p>
          <a:p>
            <a:r>
              <a:rPr lang="nl-NL" sz="1800" b="1" dirty="0"/>
              <a:t>Waarom heb je het zo gedaan.</a:t>
            </a:r>
          </a:p>
          <a:p>
            <a:r>
              <a:rPr lang="nl-NL" sz="1800" dirty="0">
                <a:solidFill>
                  <a:schemeClr val="accent1">
                    <a:lumMod val="75000"/>
                  </a:schemeClr>
                </a:solidFill>
              </a:rPr>
              <a:t>{{stap10_waarom}}</a:t>
            </a:r>
            <a:endParaRPr lang="nl-NL" sz="1800" b="1" dirty="0"/>
          </a:p>
          <a:p>
            <a:r>
              <a:rPr lang="nl-NL" sz="1800" b="1" dirty="0"/>
              <a:t>Wat is was een leerpunt.</a:t>
            </a:r>
          </a:p>
          <a:p>
            <a:r>
              <a:rPr lang="nl-NL" sz="1800" dirty="0">
                <a:solidFill>
                  <a:schemeClr val="accent1">
                    <a:lumMod val="75000"/>
                  </a:schemeClr>
                </a:solidFill>
              </a:rPr>
              <a:t>{{stap10_leer}}</a:t>
            </a:r>
          </a:p>
          <a:p>
            <a:r>
              <a:rPr lang="nl-NL" sz="1800" b="1" dirty="0"/>
              <a:t>Instructies voor je collega (wat is belangrijk om op te letten?).</a:t>
            </a:r>
          </a:p>
          <a:p>
            <a:r>
              <a:rPr lang="nl-NL" sz="1800" dirty="0">
                <a:solidFill>
                  <a:schemeClr val="accent1">
                    <a:lumMod val="75000"/>
                  </a:schemeClr>
                </a:solidFill>
              </a:rPr>
              <a:t>{{stap10_instructie}}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{{stap10_letop}}</a:t>
            </a:r>
          </a:p>
        </p:txBody>
      </p:sp>
      <p:sp>
        <p:nvSpPr>
          <p:cNvPr id="4" name="Tijdelijke aanduiding voor inhoud 3">
            <a:extLst>
              <a:ext uri="{FF2B5EF4-FFF2-40B4-BE49-F238E27FC236}">
                <a16:creationId xmlns:a16="http://schemas.microsoft.com/office/drawing/2014/main" id="{166347AB-6AA0-B692-E32D-66DB216EDE33}"/>
              </a:ext>
            </a:extLst>
          </p:cNvPr>
          <p:cNvSpPr>
            <a:spLocks noGrp="1"/>
          </p:cNvSpPr>
          <p:nvPr>
            <p:ph sz="half" idx="2"/>
          </p:nvPr>
        </p:nvSpPr>
        <p:spPr>
          <a:xfrm>
            <a:off x="6797615" y="1825625"/>
            <a:ext cx="5166776" cy="4351338"/>
          </a:xfrm>
        </p:spPr>
        <p:txBody>
          <a:bodyPr>
            <a:normAutofit/>
          </a:bodyPr>
          <a:lstStyle/>
          <a:p>
            <a:endParaRPr lang="nl-NL" sz="2000" dirty="0">
              <a:solidFill>
                <a:schemeClr val="accent1">
                  <a:lumMod val="75000"/>
                </a:schemeClr>
              </a:solidFill>
            </a:endParaRPr>
          </a:p>
        </p:txBody>
      </p:sp>
      <p:pic>
        <p:nvPicPr>
          <p:cNvPr id="5" name="Picture 2" descr="Concreet Onderwijsproducten">
            <a:extLst>
              <a:ext uri="{FF2B5EF4-FFF2-40B4-BE49-F238E27FC236}">
                <a16:creationId xmlns:a16="http://schemas.microsoft.com/office/drawing/2014/main" id="{B23C3578-D7CC-E62B-8EA0-30645B29DC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201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6E75C-9607-4C8E-A0A8-A10D478EB66C}"/>
              </a:ext>
            </a:extLst>
          </p:cNvPr>
          <p:cNvSpPr>
            <a:spLocks noGrp="1"/>
          </p:cNvSpPr>
          <p:nvPr>
            <p:ph type="title"/>
          </p:nvPr>
        </p:nvSpPr>
        <p:spPr/>
        <p:txBody>
          <a:bodyPr>
            <a:normAutofit/>
          </a:bodyPr>
          <a:lstStyle/>
          <a:p>
            <a:r>
              <a:rPr lang="nl-NL" sz="4000" b="1" dirty="0">
                <a:solidFill>
                  <a:schemeClr val="accent6"/>
                </a:solidFill>
              </a:rPr>
              <a:t>Reflectie: persoonlijk</a:t>
            </a:r>
          </a:p>
        </p:txBody>
      </p:sp>
      <p:sp>
        <p:nvSpPr>
          <p:cNvPr id="3" name="Tijdelijke aanduiding voor inhoud 2">
            <a:extLst>
              <a:ext uri="{FF2B5EF4-FFF2-40B4-BE49-F238E27FC236}">
                <a16:creationId xmlns:a16="http://schemas.microsoft.com/office/drawing/2014/main" id="{293FBE2D-FF99-44CF-B564-74BD8173E7B1}"/>
              </a:ext>
            </a:extLst>
          </p:cNvPr>
          <p:cNvSpPr>
            <a:spLocks noGrp="1"/>
          </p:cNvSpPr>
          <p:nvPr>
            <p:ph idx="1"/>
          </p:nvPr>
        </p:nvSpPr>
        <p:spPr>
          <a:xfrm>
            <a:off x="836612" y="1402930"/>
            <a:ext cx="10515600" cy="4351338"/>
          </a:xfrm>
        </p:spPr>
        <p:txBody>
          <a:bodyPr>
            <a:normAutofit/>
          </a:bodyPr>
          <a:lstStyle/>
          <a:p>
            <a:r>
              <a:rPr lang="nl-NL" sz="1800" b="1" dirty="0"/>
              <a:t>Hoeveel hulp had je nodig en wat kon je zelfstandig? </a:t>
            </a:r>
          </a:p>
          <a:p>
            <a:r>
              <a:rPr lang="nl-NL" sz="1800" dirty="0">
                <a:solidFill>
                  <a:schemeClr val="accent1">
                    <a:lumMod val="75000"/>
                  </a:schemeClr>
                </a:solidFill>
              </a:rPr>
              <a:t>{{reflectie_hulp}}</a:t>
            </a:r>
          </a:p>
          <a:p>
            <a:r>
              <a:rPr lang="nl-NL" sz="1800" b="1" dirty="0"/>
              <a:t>Op welke momenten stuurde de Praktijkbegeleider/ collega je bij?</a:t>
            </a:r>
          </a:p>
          <a:p>
            <a:r>
              <a:rPr lang="nl-NL" sz="1800" dirty="0">
                <a:solidFill>
                  <a:schemeClr val="accent1">
                    <a:lumMod val="75000"/>
                  </a:schemeClr>
                </a:solidFill>
              </a:rPr>
              <a:t>{{reflectie_bijsturing}}</a:t>
            </a:r>
          </a:p>
          <a:p>
            <a:r>
              <a:rPr lang="nl-NL" sz="1800" b="1" dirty="0"/>
              <a:t>Welke tips heb je gekregen?</a:t>
            </a:r>
          </a:p>
          <a:p>
            <a:r>
              <a:rPr lang="nl-NL" sz="1800" dirty="0">
                <a:solidFill>
                  <a:schemeClr val="accent1">
                    <a:lumMod val="75000"/>
                  </a:schemeClr>
                </a:solidFill>
              </a:rPr>
              <a:t>{{reflectie_tips}}</a:t>
            </a:r>
          </a:p>
          <a:p>
            <a:r>
              <a:rPr lang="nl-NL" sz="1800" b="1" dirty="0"/>
              <a:t>Welke leerpunten had je?</a:t>
            </a:r>
          </a:p>
          <a:p>
            <a:r>
              <a:rPr lang="nl-NL" sz="1800" dirty="0">
                <a:solidFill>
                  <a:schemeClr val="accent1">
                    <a:lumMod val="75000"/>
                  </a:schemeClr>
                </a:solidFill>
              </a:rPr>
              <a:t>{{reflectie_leerpunt}}</a:t>
            </a:r>
          </a:p>
          <a:p>
            <a:r>
              <a:rPr lang="nl-NL" sz="1800" b="1" dirty="0"/>
              <a:t>Wat waren je sterke punten?</a:t>
            </a:r>
          </a:p>
          <a:p>
            <a:r>
              <a:rPr lang="nl-NL" sz="1800" dirty="0">
                <a:solidFill>
                  <a:schemeClr val="accent1">
                    <a:lumMod val="75000"/>
                  </a:schemeClr>
                </a:solidFill>
              </a:rPr>
              <a:t>{{reflectie_sterk}}</a:t>
            </a:r>
          </a:p>
          <a:p>
            <a:pPr marL="0" indent="0">
              <a:buNone/>
            </a:pPr>
            <a:endParaRPr lang="nl-NL" sz="1800" dirty="0">
              <a:solidFill>
                <a:schemeClr val="accent1">
                  <a:lumMod val="75000"/>
                </a:schemeClr>
              </a:solidFill>
            </a:endParaRPr>
          </a:p>
          <a:p>
            <a:endParaRPr lang="nl-NL" dirty="0"/>
          </a:p>
          <a:p>
            <a:pPr marL="0" indent="0">
              <a:buNone/>
            </a:pPr>
            <a:endParaRPr lang="nl-NL" dirty="0"/>
          </a:p>
        </p:txBody>
      </p:sp>
      <p:pic>
        <p:nvPicPr>
          <p:cNvPr id="5" name="Picture 2" descr="Concreet Onderwijsproducten">
            <a:extLst>
              <a:ext uri="{FF2B5EF4-FFF2-40B4-BE49-F238E27FC236}">
                <a16:creationId xmlns:a16="http://schemas.microsoft.com/office/drawing/2014/main" id="{82368881-688B-43E5-B63F-A2C055FB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31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r>
              <a:rPr lang="nl-NL" sz="4000" b="1" dirty="0">
                <a:solidFill>
                  <a:schemeClr val="accent6"/>
                </a:solidFill>
              </a:rPr>
              <a:t>Reflectie: Uitvoering en samenwerken</a:t>
            </a: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p:txBody>
          <a:bodyPr/>
          <a:lstStyle/>
          <a:p>
            <a:pPr algn="l">
              <a:buFont typeface="Arial" panose="020B0604020202020204" pitchFamily="34" charset="0"/>
              <a:buChar char="•"/>
            </a:pPr>
            <a:r>
              <a:rPr lang="nl-NL" sz="1800" b="1" i="0" dirty="0">
                <a:solidFill>
                  <a:srgbClr val="000000"/>
                </a:solidFill>
                <a:effectLst/>
              </a:rPr>
              <a:t>Wat werd er van je verwacht?</a:t>
            </a:r>
          </a:p>
          <a:p>
            <a:r>
              <a:rPr lang="nl-NL" sz="1800" dirty="0">
                <a:solidFill>
                  <a:schemeClr val="accent1">
                    <a:lumMod val="75000"/>
                  </a:schemeClr>
                </a:solidFill>
              </a:rPr>
              <a:t>{{samen_verwacht}}</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heb je daadwerkelijk zelfstandig gedaan?</a:t>
            </a:r>
          </a:p>
          <a:p>
            <a:r>
              <a:rPr lang="nl-NL" sz="1800" dirty="0">
                <a:solidFill>
                  <a:schemeClr val="accent1">
                    <a:lumMod val="75000"/>
                  </a:schemeClr>
                </a:solidFill>
              </a:rPr>
              <a:t>{{samen_zelfstandig}}</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de volgende keer anders doen?</a:t>
            </a:r>
          </a:p>
          <a:p>
            <a:r>
              <a:rPr lang="nl-NL" sz="1800" dirty="0">
                <a:solidFill>
                  <a:schemeClr val="accent1">
                    <a:lumMod val="75000"/>
                  </a:schemeClr>
                </a:solidFill>
              </a:rPr>
              <a:t>{{samen_anders}}</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nog willen leren?</a:t>
            </a:r>
          </a:p>
          <a:p>
            <a:r>
              <a:rPr lang="nl-NL" sz="1800" dirty="0">
                <a:solidFill>
                  <a:schemeClr val="accent1">
                    <a:lumMod val="75000"/>
                  </a:schemeClr>
                </a:solidFill>
              </a:rPr>
              <a:t>{{samen_leren}}</a:t>
            </a:r>
          </a:p>
          <a:p>
            <a:pPr algn="l">
              <a:buFont typeface="Arial" panose="020B0604020202020204" pitchFamily="34" charset="0"/>
              <a:buChar char="•"/>
            </a:pPr>
            <a:r>
              <a:rPr lang="nl-NL" sz="1800" b="1" dirty="0"/>
              <a:t>Tips van je collega.</a:t>
            </a:r>
          </a:p>
          <a:p>
            <a:r>
              <a:rPr lang="nl-NL" sz="1800" dirty="0">
                <a:solidFill>
                  <a:schemeClr val="accent1">
                    <a:lumMod val="75000"/>
                  </a:schemeClr>
                </a:solidFill>
              </a:rPr>
              <a:t>{{samen_tips}}</a:t>
            </a:r>
          </a:p>
          <a:p>
            <a:pPr algn="l">
              <a:buFont typeface="Arial" panose="020B0604020202020204" pitchFamily="34" charset="0"/>
              <a:buChar char="•"/>
            </a:pPr>
            <a:endParaRPr lang="nl-NL" sz="1800" b="0" i="0" dirty="0">
              <a:solidFill>
                <a:schemeClr val="accent1">
                  <a:lumMod val="75000"/>
                </a:schemeClr>
              </a:solidFill>
              <a:effectLst/>
              <a:latin typeface="PT Serif"/>
            </a:endParaRPr>
          </a:p>
          <a:p>
            <a:pPr marL="0" indent="0" algn="l">
              <a:buNone/>
            </a:pPr>
            <a:endParaRPr lang="nl-NL" b="0" i="0" dirty="0">
              <a:solidFill>
                <a:srgbClr val="000000"/>
              </a:solidFill>
              <a:effectLst/>
              <a:latin typeface="PT Serif"/>
            </a:endParaRPr>
          </a:p>
          <a:p>
            <a:endParaRPr lang="nl-NL"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20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pPr algn="ctr"/>
            <a:r>
              <a:rPr lang="nl-NL" sz="4000" b="1" dirty="0">
                <a:solidFill>
                  <a:schemeClr val="accent6"/>
                </a:solidFill>
              </a:rPr>
              <a:t>Eindopdracht: Tekening maken en instructie geven</a:t>
            </a:r>
            <a:br>
              <a:rPr lang="nl-NL" sz="4000" b="1" dirty="0">
                <a:solidFill>
                  <a:schemeClr val="accent6"/>
                </a:solidFill>
              </a:rPr>
            </a:br>
            <a:r>
              <a:rPr lang="nl-NL" sz="1400" b="1" dirty="0">
                <a:solidFill>
                  <a:schemeClr val="accent1">
                    <a:lumMod val="75000"/>
                  </a:schemeClr>
                </a:solidFill>
              </a:rPr>
              <a:t>Alleen als deze van toepassing is anders kun je deze verwijderen</a:t>
            </a:r>
            <a:endParaRPr lang="nl-NL" sz="4000" b="1" dirty="0">
              <a:solidFill>
                <a:schemeClr val="accent1">
                  <a:lumMod val="75000"/>
                </a:schemeClr>
              </a:solidFill>
            </a:endParaRP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a:xfrm>
            <a:off x="838200" y="1842878"/>
            <a:ext cx="10515600" cy="4351338"/>
          </a:xfrm>
        </p:spPr>
        <p:txBody>
          <a:bodyPr/>
          <a:lstStyle/>
          <a:p>
            <a:pPr algn="l">
              <a:buFont typeface="Arial" panose="020B0604020202020204" pitchFamily="34" charset="0"/>
              <a:buChar char="•"/>
            </a:pPr>
            <a:endParaRPr lang="nl-NL" sz="1800" b="0" i="0" dirty="0">
              <a:solidFill>
                <a:schemeClr val="accent1">
                  <a:lumMod val="75000"/>
                </a:schemeClr>
              </a:solidFill>
              <a:effectLst/>
              <a:latin typeface="PT Serif"/>
            </a:endParaRPr>
          </a:p>
          <a:p>
            <a:r>
              <a:rPr lang="nl-NL" sz="1800" b="1" i="0" dirty="0">
                <a:solidFill>
                  <a:srgbClr val="000000"/>
                </a:solidFill>
                <a:effectLst/>
              </a:rPr>
              <a:t>Maak een werktekening en voeg deze toe.</a:t>
            </a:r>
          </a:p>
          <a:p>
            <a:pPr marL="0" indent="0">
              <a:buNone/>
            </a:pPr>
            <a:r>
              <a:rPr lang="nl-NL" sz="1800" dirty="0">
                <a:solidFill>
                  <a:schemeClr val="accent1">
                    <a:lumMod val="75000"/>
                  </a:schemeClr>
                </a:solidFill>
              </a:rPr>
              <a:t>Je mag kiezen om de werktekening </a:t>
            </a:r>
            <a:r>
              <a:rPr lang="nl-NL" sz="1800" b="0" i="0" dirty="0">
                <a:solidFill>
                  <a:schemeClr val="accent1">
                    <a:lumMod val="75000"/>
                  </a:schemeClr>
                </a:solidFill>
                <a:effectLst/>
              </a:rPr>
              <a:t>met de hand te tekenen (2d), autocad (2d) of </a:t>
            </a:r>
            <a:r>
              <a:rPr lang="nl-NL" sz="1800" b="0" i="0" dirty="0" err="1">
                <a:solidFill>
                  <a:schemeClr val="accent1">
                    <a:lumMod val="75000"/>
                  </a:schemeClr>
                </a:solidFill>
                <a:effectLst/>
              </a:rPr>
              <a:t>Sketchup</a:t>
            </a:r>
            <a:r>
              <a:rPr lang="nl-NL" sz="1800" b="0" i="0" dirty="0">
                <a:solidFill>
                  <a:schemeClr val="accent1">
                    <a:lumMod val="75000"/>
                  </a:schemeClr>
                </a:solidFill>
                <a:effectLst/>
              </a:rPr>
              <a:t> (3d). </a:t>
            </a:r>
            <a:r>
              <a:rPr lang="nl-NL" sz="1800" dirty="0">
                <a:solidFill>
                  <a:schemeClr val="accent1">
                    <a:lumMod val="75000"/>
                  </a:schemeClr>
                </a:solidFill>
              </a:rPr>
              <a:t>Bij 2D tekenen moet een detail en een voor, zij en bovenaanzicht getekend worden van de  praktijkopdracht. </a:t>
            </a:r>
            <a:r>
              <a:rPr lang="nl-NL" sz="1800" dirty="0" err="1">
                <a:solidFill>
                  <a:schemeClr val="accent1">
                    <a:lumMod val="75000"/>
                  </a:schemeClr>
                </a:solidFill>
              </a:rPr>
              <a:t>Sketchup</a:t>
            </a:r>
            <a:r>
              <a:rPr lang="nl-NL" sz="1800" dirty="0">
                <a:solidFill>
                  <a:schemeClr val="accent1">
                    <a:lumMod val="75000"/>
                  </a:schemeClr>
                </a:solidFill>
              </a:rPr>
              <a:t> tekeningen print je in aanzichten uit. Vraag de tekendocent naar details. </a:t>
            </a:r>
            <a:endParaRPr lang="nl-NL" sz="1800" b="0" i="0" dirty="0">
              <a:solidFill>
                <a:schemeClr val="accent1">
                  <a:lumMod val="75000"/>
                </a:schemeClr>
              </a:solidFill>
              <a:effectLst/>
            </a:endParaRPr>
          </a:p>
          <a:p>
            <a:r>
              <a:rPr lang="nl-NL" sz="1800" b="1" dirty="0"/>
              <a:t>Instructies geven en voeg de beoordeling van de instructie toe.</a:t>
            </a:r>
          </a:p>
          <a:p>
            <a:pPr marL="0" indent="0">
              <a:buNone/>
            </a:pPr>
            <a:r>
              <a:rPr lang="nl-NL" sz="1800" dirty="0">
                <a:solidFill>
                  <a:schemeClr val="accent1">
                    <a:lumMod val="75000"/>
                  </a:schemeClr>
                </a:solidFill>
              </a:rPr>
              <a:t>Je gaat je medestudent instructies geven voor de PVB met behulp van je instructieboek. Deze mag je ook gebruiken tijdens de PVB.</a:t>
            </a:r>
          </a:p>
          <a:p>
            <a:pPr marL="0" indent="0">
              <a:buNone/>
            </a:pPr>
            <a:endParaRPr lang="nl-NL" sz="1800" dirty="0">
              <a:solidFill>
                <a:schemeClr val="accent1">
                  <a:lumMod val="75000"/>
                </a:schemeClr>
              </a:solidFill>
            </a:endParaRPr>
          </a:p>
          <a:p>
            <a:pPr marL="0" indent="0">
              <a:buNone/>
            </a:pPr>
            <a:r>
              <a:rPr lang="nl-NL" sz="1800" b="1" u="sng" dirty="0">
                <a:solidFill>
                  <a:schemeClr val="accent1">
                    <a:lumMod val="75000"/>
                  </a:schemeClr>
                </a:solidFill>
              </a:rPr>
              <a:t>Voeg de goedgekeurde stappenplan en eindopdracht toe in je portfolio. </a:t>
            </a:r>
          </a:p>
          <a:p>
            <a:pPr marL="0" indent="0">
              <a:buNone/>
            </a:pPr>
            <a:endParaRPr lang="nl-NL" sz="1800" dirty="0">
              <a:solidFill>
                <a:schemeClr val="accent1">
                  <a:lumMod val="75000"/>
                </a:schemeClr>
              </a:solidFill>
            </a:endParaRPr>
          </a:p>
          <a:p>
            <a:pPr marL="0" indent="0">
              <a:buNone/>
            </a:pPr>
            <a:r>
              <a:rPr lang="nl-NL" sz="1800" dirty="0">
                <a:solidFill>
                  <a:schemeClr val="accent1">
                    <a:lumMod val="75000"/>
                  </a:schemeClr>
                </a:solidFill>
              </a:rPr>
              <a:t>In plaats van een instructie mag je ook een vlog of een time Lapse video van je praktijkopdracht gebruiken. </a:t>
            </a:r>
          </a:p>
          <a:p>
            <a:pPr marL="0" indent="0">
              <a:buNone/>
            </a:pPr>
            <a:endParaRPr lang="nl-NL" sz="1800"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5C3183-AA8B-43BD-B381-5708A00001CC}"/>
              </a:ext>
            </a:extLst>
          </p:cNvPr>
          <p:cNvSpPr>
            <a:spLocks noGrp="1"/>
          </p:cNvSpPr>
          <p:nvPr>
            <p:ph type="title"/>
          </p:nvPr>
        </p:nvSpPr>
        <p:spPr/>
        <p:txBody>
          <a:bodyPr>
            <a:normAutofit/>
          </a:bodyPr>
          <a:lstStyle/>
          <a:p>
            <a:r>
              <a:rPr lang="nl-NL" sz="4000" b="1" dirty="0">
                <a:solidFill>
                  <a:schemeClr val="accent6"/>
                </a:solidFill>
              </a:rPr>
              <a:t>Gegevens</a:t>
            </a:r>
          </a:p>
        </p:txBody>
      </p:sp>
      <p:sp>
        <p:nvSpPr>
          <p:cNvPr id="3" name="Tijdelijke aanduiding voor inhoud 2">
            <a:extLst>
              <a:ext uri="{FF2B5EF4-FFF2-40B4-BE49-F238E27FC236}">
                <a16:creationId xmlns:a16="http://schemas.microsoft.com/office/drawing/2014/main" id="{B38F8AE9-2FDF-49ED-B0B0-920510FD55ED}"/>
              </a:ext>
            </a:extLst>
          </p:cNvPr>
          <p:cNvSpPr>
            <a:spLocks noGrp="1"/>
          </p:cNvSpPr>
          <p:nvPr>
            <p:ph idx="1"/>
          </p:nvPr>
        </p:nvSpPr>
        <p:spPr/>
        <p:txBody>
          <a:bodyPr/>
          <a:lstStyle/>
          <a:p>
            <a:r>
              <a:rPr lang="nl-NL" sz="1800" dirty="0"/>
              <a:t>Naam student: {{naam}}</a:t>
            </a:r>
          </a:p>
          <a:p>
            <a:r>
              <a:rPr lang="nl-NL" sz="1800" dirty="0"/>
              <a:t>Studenten nummer: {{studentnummer}}</a:t>
            </a:r>
          </a:p>
          <a:p>
            <a:r>
              <a:rPr lang="nl-NL" sz="1800" dirty="0"/>
              <a:t>Naam project: {{projectnaam}}</a:t>
            </a:r>
          </a:p>
          <a:p>
            <a:r>
              <a:rPr lang="nl-NL" sz="1800" dirty="0"/>
              <a:t>Locatie project: {{locatie}}</a:t>
            </a:r>
          </a:p>
          <a:p>
            <a:r>
              <a:rPr lang="nl-NL" sz="1800" dirty="0"/>
              <a:t>Leerbedrijf: {{leerbedrijf}}		</a:t>
            </a:r>
          </a:p>
          <a:p>
            <a:r>
              <a:rPr lang="nl-NL" sz="1800" dirty="0"/>
              <a:t>Leermeester: {{leermeester}}</a:t>
            </a:r>
          </a:p>
          <a:p>
            <a:endParaRPr lang="nl-NL" sz="1800" dirty="0"/>
          </a:p>
          <a:p>
            <a:r>
              <a:rPr lang="nl-NL" sz="1800" dirty="0"/>
              <a:t>Inleverdatum: {{inleverdatum}}</a:t>
            </a:r>
          </a:p>
          <a:p>
            <a:endParaRPr lang="nl-NL" dirty="0"/>
          </a:p>
          <a:p>
            <a:endParaRPr lang="nl-NL" dirty="0"/>
          </a:p>
        </p:txBody>
      </p:sp>
      <p:pic>
        <p:nvPicPr>
          <p:cNvPr id="5" name="Picture 2" descr="Concreet Onderwijsproducten">
            <a:extLst>
              <a:ext uri="{FF2B5EF4-FFF2-40B4-BE49-F238E27FC236}">
                <a16:creationId xmlns:a16="http://schemas.microsoft.com/office/drawing/2014/main" id="{81D782CF-8437-49DD-A741-A68446004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inhoud 9">
            <a:extLst>
              <a:ext uri="{FF2B5EF4-FFF2-40B4-BE49-F238E27FC236}">
                <a16:creationId xmlns:a16="http://schemas.microsoft.com/office/drawing/2014/main" id="{DF8FD0A5-91DA-A650-A6E4-BA05D03D410C}"/>
              </a:ext>
            </a:extLst>
          </p:cNvPr>
          <p:cNvSpPr txBox="1">
            <a:spLocks/>
          </p:cNvSpPr>
          <p:nvPr/>
        </p:nvSpPr>
        <p:spPr>
          <a:xfrm>
            <a:off x="6169024" y="1768333"/>
            <a:ext cx="5183188" cy="40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accent1">
                    <a:lumMod val="75000"/>
                  </a:schemeClr>
                </a:solidFill>
              </a:rPr>
              <a:t>Plaats hier foto’s van jou en je collega. (mag ook tijdens het werk zijn)</a:t>
            </a:r>
          </a:p>
        </p:txBody>
      </p:sp>
    </p:spTree>
    <p:extLst>
      <p:ext uri="{BB962C8B-B14F-4D97-AF65-F5344CB8AC3E}">
        <p14:creationId xmlns:p14="http://schemas.microsoft.com/office/powerpoint/2010/main" val="99253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7F13FE-B7F0-4C7F-BC43-AEAB52F07456}"/>
              </a:ext>
            </a:extLst>
          </p:cNvPr>
          <p:cNvSpPr>
            <a:spLocks noGrp="1"/>
          </p:cNvSpPr>
          <p:nvPr>
            <p:ph type="title"/>
          </p:nvPr>
        </p:nvSpPr>
        <p:spPr/>
        <p:txBody>
          <a:bodyPr>
            <a:normAutofit/>
          </a:bodyPr>
          <a:lstStyle/>
          <a:p>
            <a:r>
              <a:rPr lang="nl-NL" sz="4000" b="1" dirty="0">
                <a:solidFill>
                  <a:schemeClr val="accent6"/>
                </a:solidFill>
              </a:rPr>
              <a:t>Welke praktijkopdracht heb je gemaakt?</a:t>
            </a:r>
          </a:p>
        </p:txBody>
      </p:sp>
      <p:sp>
        <p:nvSpPr>
          <p:cNvPr id="5" name="Tijdelijke aanduiding voor inhoud 4">
            <a:extLst>
              <a:ext uri="{FF2B5EF4-FFF2-40B4-BE49-F238E27FC236}">
                <a16:creationId xmlns:a16="http://schemas.microsoft.com/office/drawing/2014/main" id="{875B2929-ADBF-4112-BD5D-3A77C434810C}"/>
              </a:ext>
            </a:extLst>
          </p:cNvPr>
          <p:cNvSpPr>
            <a:spLocks noGrp="1"/>
          </p:cNvSpPr>
          <p:nvPr>
            <p:ph sz="half" idx="2"/>
          </p:nvPr>
        </p:nvSpPr>
        <p:spPr>
          <a:xfrm>
            <a:off x="838200" y="1707851"/>
            <a:ext cx="6331789" cy="4072439"/>
          </a:xfrm>
        </p:spPr>
        <p:txBody>
          <a:bodyPr>
            <a:normAutofit/>
          </a:bodyPr>
          <a:lstStyle/>
          <a:p>
            <a:r>
              <a:rPr lang="nl-NL" sz="1800" b="1" dirty="0"/>
              <a:t>Wat heb je gemaakt.</a:t>
            </a:r>
          </a:p>
          <a:p>
            <a:r>
              <a:rPr lang="nl-NL" sz="1800" dirty="0">
                <a:solidFill>
                  <a:schemeClr val="accent1">
                    <a:lumMod val="75000"/>
                  </a:schemeClr>
                </a:solidFill>
              </a:rPr>
              <a:t>{{wat_gemaakt}}</a:t>
            </a:r>
          </a:p>
          <a:p>
            <a:r>
              <a:rPr lang="nl-NL" sz="1800" b="1" dirty="0"/>
              <a:t>Waarom heb je deze praktijkopdracht gemaakt?</a:t>
            </a:r>
          </a:p>
          <a:p>
            <a:r>
              <a:rPr lang="nl-NL" sz="1800" dirty="0">
                <a:solidFill>
                  <a:schemeClr val="accent1">
                    <a:lumMod val="75000"/>
                  </a:schemeClr>
                </a:solidFill>
              </a:rPr>
              <a:t>{{waarom_gemaakt}}</a:t>
            </a:r>
            <a:endParaRPr lang="nl-NL" sz="1800" b="1" dirty="0"/>
          </a:p>
          <a:p>
            <a:r>
              <a:rPr lang="nl-NL" sz="1800" b="1" dirty="0"/>
              <a:t>Wat voor type werk was het? (nieuwbouw, aanbouw etc.) </a:t>
            </a:r>
          </a:p>
          <a:p>
            <a:r>
              <a:rPr lang="nl-NL" sz="1800" dirty="0">
                <a:solidFill>
                  <a:schemeClr val="accent1">
                    <a:lumMod val="75000"/>
                  </a:schemeClr>
                </a:solidFill>
              </a:rPr>
              <a:t>{{type_werk}}</a:t>
            </a:r>
            <a:endParaRPr lang="nl-NL" sz="1800" b="1" dirty="0"/>
          </a:p>
          <a:p>
            <a:r>
              <a:rPr lang="nl-NL" sz="1800" b="1" dirty="0"/>
              <a:t>Hoe was de werksituatie? (waren er bijzonderheden zoals tijdsdruk, samenwerking, het weer)</a:t>
            </a:r>
          </a:p>
          <a:p>
            <a:r>
              <a:rPr lang="nl-NL" sz="1800" dirty="0">
                <a:solidFill>
                  <a:schemeClr val="accent1">
                    <a:lumMod val="75000"/>
                  </a:schemeClr>
                </a:solidFill>
              </a:rPr>
              <a:t>{{werksituatie}}</a:t>
            </a:r>
            <a:endParaRPr lang="nl-NL" sz="1800" b="1" dirty="0"/>
          </a:p>
          <a:p>
            <a:r>
              <a:rPr lang="nl-NL" sz="1800" b="1" dirty="0"/>
              <a:t>Hoe groot was je ploeg ?</a:t>
            </a:r>
          </a:p>
          <a:p>
            <a:r>
              <a:rPr lang="nl-NL" sz="1800" dirty="0">
                <a:solidFill>
                  <a:schemeClr val="accent1">
                    <a:lumMod val="75000"/>
                  </a:schemeClr>
                </a:solidFill>
              </a:rPr>
              <a:t>{{ploeggrootte}}</a:t>
            </a:r>
            <a:endParaRPr lang="nl-NL" sz="1800" b="1" dirty="0"/>
          </a:p>
          <a:p>
            <a:pPr marL="0" indent="0">
              <a:buNone/>
            </a:pPr>
            <a:endParaRPr lang="nl-NL" dirty="0">
              <a:solidFill>
                <a:schemeClr val="accent1">
                  <a:lumMod val="75000"/>
                </a:schemeClr>
              </a:solidFill>
            </a:endParaRPr>
          </a:p>
        </p:txBody>
      </p:sp>
      <p:sp>
        <p:nvSpPr>
          <p:cNvPr id="10" name="Tijdelijke aanduiding voor inhoud 9">
            <a:extLst>
              <a:ext uri="{FF2B5EF4-FFF2-40B4-BE49-F238E27FC236}">
                <a16:creationId xmlns:a16="http://schemas.microsoft.com/office/drawing/2014/main" id="{09652131-B7CE-4FA6-99FF-5E20EDB28B62}"/>
              </a:ext>
            </a:extLst>
          </p:cNvPr>
          <p:cNvSpPr>
            <a:spLocks noGrp="1"/>
          </p:cNvSpPr>
          <p:nvPr>
            <p:ph sz="quarter" idx="4"/>
          </p:nvPr>
        </p:nvSpPr>
        <p:spPr>
          <a:xfrm>
            <a:off x="7169989" y="2039583"/>
            <a:ext cx="5183188" cy="4072439"/>
          </a:xfrm>
        </p:spPr>
        <p:txBody>
          <a:bodyPr>
            <a:normAutofit/>
          </a:bodyPr>
          <a:lstStyle/>
          <a:p>
            <a:r>
              <a:rPr lang="nl-NL" dirty="0">
                <a:solidFill>
                  <a:schemeClr val="accent1">
                    <a:lumMod val="75000"/>
                  </a:schemeClr>
                </a:solidFill>
              </a:rPr>
              <a:t>Plaats hier foto’s van het eindresultaat. </a:t>
            </a:r>
          </a:p>
        </p:txBody>
      </p:sp>
      <p:sp>
        <p:nvSpPr>
          <p:cNvPr id="7" name="Tijdelijke aanduiding voor inhoud 4">
            <a:extLst>
              <a:ext uri="{FF2B5EF4-FFF2-40B4-BE49-F238E27FC236}">
                <a16:creationId xmlns:a16="http://schemas.microsoft.com/office/drawing/2014/main" id="{AC7ED5E3-B1C2-42E1-B726-05E106194CF2}"/>
              </a:ext>
            </a:extLst>
          </p:cNvPr>
          <p:cNvSpPr txBox="1">
            <a:spLocks/>
          </p:cNvSpPr>
          <p:nvPr/>
        </p:nvSpPr>
        <p:spPr>
          <a:xfrm>
            <a:off x="838200" y="2601912"/>
            <a:ext cx="5181600" cy="641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dirty="0"/>
          </a:p>
        </p:txBody>
      </p:sp>
      <p:pic>
        <p:nvPicPr>
          <p:cNvPr id="3" name="Picture 2" descr="Concreet Onderwijsproducten">
            <a:extLst>
              <a:ext uri="{FF2B5EF4-FFF2-40B4-BE49-F238E27FC236}">
                <a16:creationId xmlns:a16="http://schemas.microsoft.com/office/drawing/2014/main" id="{8BBDD475-AFB0-48A6-8EF0-DDCFA6EE3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0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7E131-287D-4E4E-BD9C-02AE78412FE9}"/>
              </a:ext>
            </a:extLst>
          </p:cNvPr>
          <p:cNvSpPr>
            <a:spLocks noGrp="1"/>
          </p:cNvSpPr>
          <p:nvPr>
            <p:ph type="title"/>
          </p:nvPr>
        </p:nvSpPr>
        <p:spPr/>
        <p:txBody>
          <a:bodyPr>
            <a:normAutofit/>
          </a:bodyPr>
          <a:lstStyle/>
          <a:p>
            <a:r>
              <a:rPr lang="nl-NL" sz="2400" b="1" dirty="0">
                <a:solidFill>
                  <a:schemeClr val="accent6"/>
                </a:solidFill>
              </a:rPr>
              <a:t>Beschrijf de risico’s bij deze praktijkopdracht (veiligheid, tijdsdruk, e.a.)</a:t>
            </a:r>
            <a:br>
              <a:rPr lang="nl-NL" sz="2400" b="1" dirty="0">
                <a:solidFill>
                  <a:schemeClr val="accent6"/>
                </a:solidFill>
              </a:rPr>
            </a:br>
            <a:r>
              <a:rPr lang="nl-NL" sz="2400" b="1" dirty="0">
                <a:solidFill>
                  <a:schemeClr val="accent6"/>
                </a:solidFill>
              </a:rPr>
              <a:t>Beschrijf welke maatregelen je hebt getroffen om ze te beheersen.</a:t>
            </a:r>
          </a:p>
        </p:txBody>
      </p:sp>
      <p:graphicFrame>
        <p:nvGraphicFramePr>
          <p:cNvPr id="6" name="Tabel 6">
            <a:extLst>
              <a:ext uri="{FF2B5EF4-FFF2-40B4-BE49-F238E27FC236}">
                <a16:creationId xmlns:a16="http://schemas.microsoft.com/office/drawing/2014/main" id="{2207590C-7E51-4018-94CA-E40C493AF7F2}"/>
              </a:ext>
            </a:extLst>
          </p:cNvPr>
          <p:cNvGraphicFramePr>
            <a:graphicFrameLocks noGrp="1"/>
          </p:cNvGraphicFramePr>
          <p:nvPr>
            <p:ph idx="1"/>
            <p:extLst>
              <p:ext uri="{D42A27DB-BD31-4B8C-83A1-F6EECF244321}">
                <p14:modId xmlns:p14="http://schemas.microsoft.com/office/powerpoint/2010/main" val="4140688339"/>
              </p:ext>
            </p:extLst>
          </p:nvPr>
        </p:nvGraphicFramePr>
        <p:xfrm>
          <a:off x="838200" y="1816100"/>
          <a:ext cx="10515600" cy="3898904"/>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1135396664"/>
                    </a:ext>
                  </a:extLst>
                </a:gridCol>
                <a:gridCol w="5257800">
                  <a:extLst>
                    <a:ext uri="{9D8B030D-6E8A-4147-A177-3AD203B41FA5}">
                      <a16:colId xmlns:a16="http://schemas.microsoft.com/office/drawing/2014/main" val="622165523"/>
                    </a:ext>
                  </a:extLst>
                </a:gridCol>
              </a:tblGrid>
              <a:tr h="487363">
                <a:tc>
                  <a:txBody>
                    <a:bodyPr/>
                    <a:lstStyle/>
                    <a:p>
                      <a:r>
                        <a:rPr lang="nl-NL" dirty="0"/>
                        <a:t>Risico:</a:t>
                      </a:r>
                    </a:p>
                  </a:txBody>
                  <a:tcPr anchor="ctr"/>
                </a:tc>
                <a:tc>
                  <a:txBody>
                    <a:bodyPr/>
                    <a:lstStyle/>
                    <a:p>
                      <a:r>
                        <a:rPr lang="nl-NL" dirty="0"/>
                        <a:t>Genomen maatregel:</a:t>
                      </a:r>
                    </a:p>
                  </a:txBody>
                  <a:tcPr anchor="ctr"/>
                </a:tc>
                <a:extLst>
                  <a:ext uri="{0D108BD9-81ED-4DB2-BD59-A6C34878D82A}">
                    <a16:rowId xmlns:a16="http://schemas.microsoft.com/office/drawing/2014/main" val="1092701981"/>
                  </a:ext>
                </a:extLst>
              </a:tr>
              <a:tr h="487363">
                <a:tc>
                  <a:txBody>
                    <a:bodyPr/>
                    <a:lstStyle/>
                    <a:p>
                      <a:r>
                        <a:rPr lang="nl-NL" dirty="0">
                          <a:solidFill>
                            <a:schemeClr val="accent1">
                              <a:lumMod val="75000"/>
                            </a:schemeClr>
                          </a:solidFill>
                        </a:rPr>
                        <a:t>{{risicos}}</a:t>
                      </a:r>
                    </a:p>
                  </a:txBody>
                  <a:tcPr anchor="ctr"/>
                </a:tc>
                <a:tc>
                  <a:txBody>
                    <a:bodyPr/>
                    <a:lstStyle/>
                    <a:p>
                      <a:r>
                        <a:rPr lang="nl-NL" dirty="0">
                          <a:solidFill>
                            <a:schemeClr val="accent1">
                              <a:lumMod val="75000"/>
                            </a:schemeClr>
                          </a:solidFill>
                        </a:rPr>
                        <a:t>{{maatregelen}}</a:t>
                      </a:r>
                    </a:p>
                  </a:txBody>
                  <a:tcPr anchor="ctr"/>
                </a:tc>
                <a:extLst>
                  <a:ext uri="{0D108BD9-81ED-4DB2-BD59-A6C34878D82A}">
                    <a16:rowId xmlns:a16="http://schemas.microsoft.com/office/drawing/2014/main" val="925301973"/>
                  </a:ext>
                </a:extLst>
              </a:tr>
              <a:tr h="487363">
                <a:tc>
                  <a:txBody>
                    <a:bodyPr/>
                    <a:lstStyle/>
                    <a:p>
                      <a:endParaRPr lang="nl-NL" dirty="0"/>
                    </a:p>
                  </a:txBody>
                  <a:tcPr anchor="ctr"/>
                </a:tc>
                <a:tc>
                  <a:txBody>
                    <a:bodyPr/>
                    <a:lstStyle/>
                    <a:p>
                      <a:endParaRPr lang="nl-NL"/>
                    </a:p>
                  </a:txBody>
                  <a:tcPr anchor="ctr"/>
                </a:tc>
                <a:extLst>
                  <a:ext uri="{0D108BD9-81ED-4DB2-BD59-A6C34878D82A}">
                    <a16:rowId xmlns:a16="http://schemas.microsoft.com/office/drawing/2014/main" val="437194718"/>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30370708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91024500"/>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21394665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795977167"/>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4148934311"/>
                  </a:ext>
                </a:extLst>
              </a:tr>
            </a:tbl>
          </a:graphicData>
        </a:graphic>
      </p:graphicFrame>
      <p:pic>
        <p:nvPicPr>
          <p:cNvPr id="3" name="Picture 2" descr="Concreet Onderwijsproducten">
            <a:extLst>
              <a:ext uri="{FF2B5EF4-FFF2-40B4-BE49-F238E27FC236}">
                <a16:creationId xmlns:a16="http://schemas.microsoft.com/office/drawing/2014/main" id="{2CC2CE07-6B84-4CA0-966D-1C8F7BD11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6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6612" y="500062"/>
            <a:ext cx="10515600" cy="1325563"/>
          </a:xfrm>
        </p:spPr>
        <p:txBody>
          <a:bodyPr>
            <a:normAutofit fontScale="90000"/>
          </a:bodyPr>
          <a:lstStyle/>
          <a:p>
            <a:r>
              <a:rPr lang="nl-NL" b="1" dirty="0">
                <a:solidFill>
                  <a:schemeClr val="accent6"/>
                </a:solidFill>
              </a:rPr>
              <a:t>Werktekening</a:t>
            </a:r>
            <a:br>
              <a:rPr lang="nl-NL" b="1" dirty="0">
                <a:solidFill>
                  <a:schemeClr val="accent6"/>
                </a:solidFill>
              </a:rPr>
            </a:br>
            <a:r>
              <a:rPr lang="nl-NL" sz="2000" dirty="0">
                <a:solidFill>
                  <a:schemeClr val="accent6"/>
                </a:solidFill>
              </a:rPr>
              <a:t>Als er geen werktekening is maak dan een schets van het gemaakte werk met voor, zij en bovenaanzichten of een volledig detail. </a:t>
            </a:r>
            <a:br>
              <a:rPr lang="nl-NL" sz="2000" b="1" dirty="0">
                <a:solidFill>
                  <a:schemeClr val="accent6"/>
                </a:solidFill>
              </a:rPr>
            </a:br>
            <a:r>
              <a:rPr lang="nl-NL" sz="2000" b="1" u="sng" dirty="0">
                <a:solidFill>
                  <a:schemeClr val="accent6"/>
                </a:solidFill>
              </a:rPr>
              <a:t>Let op! Deze tekening heb je nodig om de eindopdracht te tekenen. Hoe completer, hoe gemakkelijker voor jezelf. </a:t>
            </a:r>
            <a:endParaRPr lang="nl-NL" sz="2700" b="1" u="sng" dirty="0">
              <a:solidFill>
                <a:schemeClr val="accent6"/>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idx="1"/>
          </p:nvPr>
        </p:nvSpPr>
        <p:spPr>
          <a:xfrm>
            <a:off x="882161" y="2445483"/>
            <a:ext cx="10515600" cy="4351338"/>
          </a:xfrm>
        </p:spPr>
        <p:txBody>
          <a:bodyPr/>
          <a:lstStyle/>
          <a:p>
            <a:r>
              <a:rPr lang="nl-NL" dirty="0">
                <a:solidFill>
                  <a:schemeClr val="accent1">
                    <a:lumMod val="75000"/>
                  </a:schemeClr>
                </a:solidFill>
              </a:rPr>
              <a:t>Plaats hier een duidelijke volledige werktekening(en)</a:t>
            </a:r>
          </a:p>
          <a:p>
            <a:endParaRPr lang="nl-NL" dirty="0"/>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dirty="0">
                <a:solidFill>
                  <a:schemeClr val="accent6"/>
                </a:solidFill>
              </a:rPr>
              <a:t>Materiaalstaat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741030378"/>
              </p:ext>
            </p:extLst>
          </p:nvPr>
        </p:nvGraphicFramePr>
        <p:xfrm>
          <a:off x="945684" y="1462088"/>
          <a:ext cx="10889759" cy="4515443"/>
        </p:xfrm>
        <a:graphic>
          <a:graphicData uri="http://schemas.openxmlformats.org/drawingml/2006/table">
            <a:tbl>
              <a:tblPr firstRow="1" bandRow="1">
                <a:tableStyleId>{93296810-A885-4BE3-A3E7-6D5BEEA58F35}</a:tableStyleId>
              </a:tblPr>
              <a:tblGrid>
                <a:gridCol w="4414879">
                  <a:extLst>
                    <a:ext uri="{9D8B030D-6E8A-4147-A177-3AD203B41FA5}">
                      <a16:colId xmlns:a16="http://schemas.microsoft.com/office/drawing/2014/main" val="2380965206"/>
                    </a:ext>
                  </a:extLst>
                </a:gridCol>
                <a:gridCol w="3260923">
                  <a:extLst>
                    <a:ext uri="{9D8B030D-6E8A-4147-A177-3AD203B41FA5}">
                      <a16:colId xmlns:a16="http://schemas.microsoft.com/office/drawing/2014/main" val="1233494083"/>
                    </a:ext>
                  </a:extLst>
                </a:gridCol>
                <a:gridCol w="3213957">
                  <a:extLst>
                    <a:ext uri="{9D8B030D-6E8A-4147-A177-3AD203B41FA5}">
                      <a16:colId xmlns:a16="http://schemas.microsoft.com/office/drawing/2014/main" val="905304532"/>
                    </a:ext>
                  </a:extLst>
                </a:gridCol>
              </a:tblGrid>
              <a:tr h="370840">
                <a:tc>
                  <a:txBody>
                    <a:bodyPr/>
                    <a:lstStyle/>
                    <a:p>
                      <a:pPr algn="l"/>
                      <a:r>
                        <a:rPr lang="nl-NL" dirty="0"/>
                        <a:t>Materiaal:</a:t>
                      </a:r>
                    </a:p>
                  </a:txBody>
                  <a:tcPr anchor="ctr"/>
                </a:tc>
                <a:tc>
                  <a:txBody>
                    <a:bodyPr/>
                    <a:lstStyle/>
                    <a:p>
                      <a:pPr algn="l"/>
                      <a:r>
                        <a:rPr lang="nl-NL" dirty="0"/>
                        <a:t>Gereedschapslijst:</a:t>
                      </a:r>
                    </a:p>
                  </a:txBody>
                  <a:tcPr anchor="ctr"/>
                </a:tc>
                <a:tc>
                  <a:txBody>
                    <a:bodyPr/>
                    <a:lstStyle/>
                    <a:p>
                      <a:pPr algn="l"/>
                      <a:r>
                        <a:rPr lang="nl-NL" dirty="0"/>
                        <a:t>Uren:</a:t>
                      </a:r>
                    </a:p>
                  </a:txBody>
                  <a:tcPr anchor="ctr"/>
                </a:tc>
                <a:extLst>
                  <a:ext uri="{0D108BD9-81ED-4DB2-BD59-A6C34878D82A}">
                    <a16:rowId xmlns:a16="http://schemas.microsoft.com/office/drawing/2014/main" val="1769531999"/>
                  </a:ext>
                </a:extLst>
              </a:tr>
              <a:tr h="370840">
                <a:tc>
                  <a:txBody>
                    <a:bodyPr/>
                    <a:lstStyle/>
                    <a:p>
                      <a:pPr algn="l"/>
                      <a:r>
                        <a:rPr lang="nl-NL" sz="1400" dirty="0">
                          <a:solidFill>
                            <a:schemeClr val="accent1">
                              <a:lumMod val="75000"/>
                            </a:schemeClr>
                          </a:solidFill>
                        </a:rPr>
                        <a:t>{{materialen}}</a:t>
                      </a:r>
                    </a:p>
                  </a:txBody>
                  <a:tcPr anchor="ctr"/>
                </a:tc>
                <a:tc>
                  <a:txBody>
                    <a:bodyPr/>
                    <a:lstStyle/>
                    <a:p>
                      <a:pPr algn="l"/>
                      <a:r>
                        <a:rPr lang="nl-NL" sz="1400" dirty="0">
                          <a:solidFill>
                            <a:schemeClr val="accent1">
                              <a:lumMod val="75000"/>
                            </a:schemeClr>
                          </a:solidFill>
                        </a:rPr>
                        <a:t>{{gereedschap}}</a:t>
                      </a:r>
                    </a:p>
                  </a:txBody>
                  <a:tcPr anchor="ctr"/>
                </a:tc>
                <a:tc>
                  <a:txBody>
                    <a:bodyPr/>
                    <a:lstStyle/>
                    <a:p>
                      <a:pPr algn="l"/>
                      <a:r>
                        <a:rPr lang="nl-NL" sz="1400" dirty="0">
                          <a:solidFill>
                            <a:schemeClr val="accent1">
                              <a:lumMod val="75000"/>
                            </a:schemeClr>
                          </a:solidFill>
                        </a:rPr>
                        <a:t>{{werkuur}}</a:t>
                      </a:r>
                    </a:p>
                  </a:txBody>
                  <a:tcPr anchor="ctr"/>
                </a:tc>
                <a:extLst>
                  <a:ext uri="{0D108BD9-81ED-4DB2-BD59-A6C34878D82A}">
                    <a16:rowId xmlns:a16="http://schemas.microsoft.com/office/drawing/2014/main" val="2082884101"/>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4269933077"/>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8354606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a:p>
                  </a:txBody>
                  <a:tcPr anchor="ctr"/>
                </a:tc>
                <a:extLst>
                  <a:ext uri="{0D108BD9-81ED-4DB2-BD59-A6C34878D82A}">
                    <a16:rowId xmlns:a16="http://schemas.microsoft.com/office/drawing/2014/main" val="2209566112"/>
                  </a:ext>
                </a:extLst>
              </a:tr>
              <a:tr h="436203">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1954220792"/>
                  </a:ext>
                </a:extLst>
              </a:tr>
              <a:tr h="370840">
                <a:tc>
                  <a:txBody>
                    <a:bodyPr/>
                    <a:lstStyle/>
                    <a:p>
                      <a:pPr algn="l"/>
                      <a:endParaRPr lang="nl-NL" sz="140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03120483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420334912"/>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46019445"/>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71114826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84447901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CD398BC8-95F5-42F8-AA3F-4C20ED340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1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1 – {{stap1_</a:t>
            </a:r>
            <a:r>
              <a:rPr lang="nl-NL" sz="4000" b="1">
                <a:solidFill>
                  <a:schemeClr val="accent6"/>
                </a:solidFill>
              </a:rPr>
              <a:t>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{{stap1_wat}}</a:t>
            </a:r>
          </a:p>
          <a:p>
            <a:r>
              <a:rPr lang="nl-NL" sz="1800" b="1" dirty="0"/>
              <a:t>Waarom heb je het zo gedaan.</a:t>
            </a:r>
          </a:p>
          <a:p>
            <a:r>
              <a:rPr lang="nl-NL" sz="1800" dirty="0">
                <a:solidFill>
                  <a:schemeClr val="accent1">
                    <a:lumMod val="75000"/>
                  </a:schemeClr>
                </a:solidFill>
              </a:rPr>
              <a:t>{{stap1_waarom}}</a:t>
            </a:r>
            <a:endParaRPr lang="nl-NL" sz="1800" b="1" dirty="0"/>
          </a:p>
          <a:p>
            <a:r>
              <a:rPr lang="nl-NL" sz="1800" b="1" dirty="0"/>
              <a:t>Wat is was een leerpunt.</a:t>
            </a:r>
          </a:p>
          <a:p>
            <a:r>
              <a:rPr lang="nl-NL" sz="1800" dirty="0">
                <a:solidFill>
                  <a:schemeClr val="accent1">
                    <a:lumMod val="75000"/>
                  </a:schemeClr>
                </a:solidFill>
              </a:rPr>
              <a:t>{{stap1_leer}}</a:t>
            </a:r>
          </a:p>
          <a:p>
            <a:r>
              <a:rPr lang="nl-NL" sz="1800" b="1" dirty="0"/>
              <a:t>Instructies voor je collega (wat is belangrijk om op te letten?).</a:t>
            </a:r>
          </a:p>
          <a:p>
            <a:r>
              <a:rPr lang="nl-NL" sz="1800" dirty="0">
                <a:solidFill>
                  <a:schemeClr val="accent1">
                    <a:lumMod val="75000"/>
                  </a:schemeClr>
                </a:solidFill>
              </a:rPr>
              <a:t>{{stap1_instructie}}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{{stap1_letop}}</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47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3DA96-718C-A795-F045-746CCE41CCF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1B24A6F-25F7-4CD7-D349-FC612DBA1E79}"/>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2 – {{stap2_titel}}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B47253F1-DFE2-49ED-D17F-36961D5B2E4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{{stap2_wat}}</a:t>
            </a:r>
          </a:p>
          <a:p>
            <a:r>
              <a:rPr lang="nl-NL" sz="1800" b="1" dirty="0"/>
              <a:t>Waarom heb je het zo gedaan.</a:t>
            </a:r>
          </a:p>
          <a:p>
            <a:r>
              <a:rPr lang="nl-NL" sz="1800" dirty="0">
                <a:solidFill>
                  <a:schemeClr val="accent1">
                    <a:lumMod val="75000"/>
                  </a:schemeClr>
                </a:solidFill>
              </a:rPr>
              <a:t>{{stap2_waarom}}</a:t>
            </a:r>
            <a:endParaRPr lang="nl-NL" sz="1800" b="1" dirty="0"/>
          </a:p>
          <a:p>
            <a:r>
              <a:rPr lang="nl-NL" sz="1800" b="1" dirty="0"/>
              <a:t>Wat is was een leerpunt.</a:t>
            </a:r>
          </a:p>
          <a:p>
            <a:r>
              <a:rPr lang="nl-NL" sz="1800" dirty="0">
                <a:solidFill>
                  <a:schemeClr val="accent1">
                    <a:lumMod val="75000"/>
                  </a:schemeClr>
                </a:solidFill>
              </a:rPr>
              <a:t>{{stap2_leer}}</a:t>
            </a:r>
          </a:p>
          <a:p>
            <a:r>
              <a:rPr lang="nl-NL" sz="1800" b="1" dirty="0"/>
              <a:t>Instructies voor je collega (wat is belangrijk om op te letten?).</a:t>
            </a:r>
          </a:p>
          <a:p>
            <a:r>
              <a:rPr lang="nl-NL" sz="1800" dirty="0">
                <a:solidFill>
                  <a:schemeClr val="accent1">
                    <a:lumMod val="75000"/>
                  </a:schemeClr>
                </a:solidFill>
              </a:rPr>
              <a:t>{{stap2_instructie}}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{{stap2_letop}}</a:t>
            </a:r>
          </a:p>
        </p:txBody>
      </p:sp>
      <p:sp>
        <p:nvSpPr>
          <p:cNvPr id="4" name="Tijdelijke aanduiding voor inhoud 3">
            <a:extLst>
              <a:ext uri="{FF2B5EF4-FFF2-40B4-BE49-F238E27FC236}">
                <a16:creationId xmlns:a16="http://schemas.microsoft.com/office/drawing/2014/main" id="{78D5FE1A-13FB-44E5-2482-0503C42EF5C8}"/>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E99C9CB6-797B-FB7A-C766-549F9305BB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874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377FB-FD5D-B379-BC41-1836E45AB4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71A4AD9-AD96-A7C3-F65A-56686D04B77D}"/>
              </a:ext>
            </a:extLst>
          </p:cNvPr>
          <p:cNvSpPr>
            <a:spLocks noGrp="1"/>
          </p:cNvSpPr>
          <p:nvPr>
            <p:ph type="title"/>
          </p:nvPr>
        </p:nvSpPr>
        <p:spPr>
          <a:xfrm>
            <a:off x="777815" y="347872"/>
            <a:ext cx="10636370" cy="1325563"/>
          </a:xfrm>
        </p:spPr>
        <p:txBody>
          <a:bodyPr>
            <a:normAutofit/>
          </a:bodyPr>
          <a:lstStyle/>
          <a:p>
            <a:r>
              <a:rPr lang="nl-NL" sz="4000" b="1" dirty="0">
                <a:solidFill>
                  <a:schemeClr val="accent6"/>
                </a:solidFill>
              </a:rPr>
              <a:t>Stap 3 – {{stap3_titel}}</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2D6EAAB2-4746-0D93-894C-6C21C3C13AF7}"/>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{{stap3_wat}}</a:t>
            </a:r>
          </a:p>
          <a:p>
            <a:r>
              <a:rPr lang="nl-NL" sz="1800" b="1" dirty="0"/>
              <a:t>Waarom heb je het zo gedaan.</a:t>
            </a:r>
          </a:p>
          <a:p>
            <a:r>
              <a:rPr lang="nl-NL" sz="1800" dirty="0">
                <a:solidFill>
                  <a:schemeClr val="accent1">
                    <a:lumMod val="75000"/>
                  </a:schemeClr>
                </a:solidFill>
              </a:rPr>
              <a:t>{{stap3_waarom}}</a:t>
            </a:r>
            <a:endParaRPr lang="nl-NL" sz="1800" b="1" dirty="0"/>
          </a:p>
          <a:p>
            <a:r>
              <a:rPr lang="nl-NL" sz="1800" b="1" dirty="0"/>
              <a:t>Wat is was een leerpunt.</a:t>
            </a:r>
          </a:p>
          <a:p>
            <a:r>
              <a:rPr lang="nl-NL" sz="1800" dirty="0">
                <a:solidFill>
                  <a:schemeClr val="accent1">
                    <a:lumMod val="75000"/>
                  </a:schemeClr>
                </a:solidFill>
              </a:rPr>
              <a:t>{{stap3_leer}}</a:t>
            </a:r>
          </a:p>
          <a:p>
            <a:r>
              <a:rPr lang="nl-NL" sz="1800" b="1" dirty="0"/>
              <a:t>Instructies voor je collega (wat is belangrijk om op te letten?).</a:t>
            </a:r>
          </a:p>
          <a:p>
            <a:r>
              <a:rPr lang="nl-NL" sz="1800" dirty="0">
                <a:solidFill>
                  <a:schemeClr val="accent1">
                    <a:lumMod val="75000"/>
                  </a:schemeClr>
                </a:solidFill>
              </a:rPr>
              <a:t>{{stap3_instructie}}</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{{stap3_letop}}</a:t>
            </a:r>
          </a:p>
        </p:txBody>
      </p:sp>
      <p:sp>
        <p:nvSpPr>
          <p:cNvPr id="4" name="Tijdelijke aanduiding voor inhoud 3">
            <a:extLst>
              <a:ext uri="{FF2B5EF4-FFF2-40B4-BE49-F238E27FC236}">
                <a16:creationId xmlns:a16="http://schemas.microsoft.com/office/drawing/2014/main" id="{9626FEFD-4A8D-0F92-2C98-FF4C55387F73}"/>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EEA8645F-4534-D903-7D27-9D334BF3CA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665835"/>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ce7da09-c13a-48b9-a07f-f25da370749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975E16B6E3684F9BF31569EF8C7969" ma:contentTypeVersion="10" ma:contentTypeDescription="Een nieuw document maken." ma:contentTypeScope="" ma:versionID="0c26c1e32da0410a8c7485c215a2f7c9">
  <xsd:schema xmlns:xsd="http://www.w3.org/2001/XMLSchema" xmlns:xs="http://www.w3.org/2001/XMLSchema" xmlns:p="http://schemas.microsoft.com/office/2006/metadata/properties" xmlns:ns3="1ce7da09-c13a-48b9-a07f-f25da3707496" targetNamespace="http://schemas.microsoft.com/office/2006/metadata/properties" ma:root="true" ma:fieldsID="cc8f04e91c7b2542d738ac3c0e6251e9" ns3:_="">
    <xsd:import namespace="1ce7da09-c13a-48b9-a07f-f25da3707496"/>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e7da09-c13a-48b9-a07f-f25da370749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8B0F5D-6479-4240-80F7-02FB14351346}">
  <ds:schemaRefs>
    <ds:schemaRef ds:uri="http://schemas.microsoft.com/sharepoint/v3/contenttype/forms"/>
  </ds:schemaRefs>
</ds:datastoreItem>
</file>

<file path=customXml/itemProps2.xml><?xml version="1.0" encoding="utf-8"?>
<ds:datastoreItem xmlns:ds="http://schemas.openxmlformats.org/officeDocument/2006/customXml" ds:itemID="{8169D92B-C3B1-4FBC-8C98-6D3D328CB386}">
  <ds:schemaRefs>
    <ds:schemaRef ds:uri="http://purl.org/dc/elements/1.1/"/>
    <ds:schemaRef ds:uri="http://www.w3.org/XML/1998/namespace"/>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purl.org/dc/terms/"/>
    <ds:schemaRef ds:uri="http://schemas.microsoft.com/office/infopath/2007/PartnerControls"/>
    <ds:schemaRef ds:uri="1ce7da09-c13a-48b9-a07f-f25da3707496"/>
  </ds:schemaRefs>
</ds:datastoreItem>
</file>

<file path=customXml/itemProps3.xml><?xml version="1.0" encoding="utf-8"?>
<ds:datastoreItem xmlns:ds="http://schemas.openxmlformats.org/officeDocument/2006/customXml" ds:itemID="{0FFCA158-9DD4-490C-B0D0-4191D6F769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e7da09-c13a-48b9-a07f-f25da37074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7282</TotalTime>
  <Words>1661</Words>
  <Application>Microsoft Office PowerPoint</Application>
  <PresentationFormat>Widescreen</PresentationFormat>
  <Paragraphs>198</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PT Serif</vt:lpstr>
      <vt:lpstr>Kantoorthema</vt:lpstr>
      <vt:lpstr>Stappenplan praktijkopdracht Titel van de praktijkopdracht (&gt; volgens trajectmap) (Voorbeeldmodel&gt; maak deze voorpagina mooi. )</vt:lpstr>
      <vt:lpstr>Gegevens</vt:lpstr>
      <vt:lpstr>Welke praktijkopdracht heb je gemaakt?</vt:lpstr>
      <vt:lpstr>Beschrijf de risico’s bij deze praktijkopdracht (veiligheid, tijdsdruk, e.a.) Beschrijf welke maatregelen je hebt getroffen om ze te beheersen.</vt:lpstr>
      <vt:lpstr>Werktekening Als er geen werktekening is maak dan een schets van het gemaakte werk met voor, zij en bovenaanzichten of een volledig detail.  Let op! Deze tekening heb je nodig om de eindopdracht te tekenen. Hoe completer, hoe gemakkelijker voor jezelf. </vt:lpstr>
      <vt:lpstr>Materiaalstaat</vt:lpstr>
      <vt:lpstr>Stap 1 – {{stap1_titel}}</vt:lpstr>
      <vt:lpstr>Stap 2 – {{stap2_titel}}</vt:lpstr>
      <vt:lpstr>Stap 3 – {{stap3_titel}}</vt:lpstr>
      <vt:lpstr>Stap 4 – {{stap4_titel}}</vt:lpstr>
      <vt:lpstr>Stap 5 – {{stap5_titel}}</vt:lpstr>
      <vt:lpstr>Stap 6 – {{stap6_titel}}</vt:lpstr>
      <vt:lpstr>Stap 7 – {{stap7_titel}}</vt:lpstr>
      <vt:lpstr>Stap 8 – {{stap8_titel}}.</vt:lpstr>
      <vt:lpstr>Stap 9 – {{stap9_titel}}</vt:lpstr>
      <vt:lpstr>Stap 10 – {{stap10_titel}}</vt:lpstr>
      <vt:lpstr>Reflectie: persoonlijk</vt:lpstr>
      <vt:lpstr>Reflectie: Uitvoering en samenwerken</vt:lpstr>
      <vt:lpstr>Eindopdracht: Tekening maken en instructie geven Alleen als deze van toepassing is anders kun je deze verwijderen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Eindopdracht Funderingen</dc:title>
  <dc:creator>Lobke Spruijt</dc:creator>
  <cp:lastModifiedBy>Eddo Sijbesma</cp:lastModifiedBy>
  <cp:revision>21</cp:revision>
  <cp:lastPrinted>2022-06-16T08:01:27Z</cp:lastPrinted>
  <dcterms:created xsi:type="dcterms:W3CDTF">2020-09-21T14:02:01Z</dcterms:created>
  <dcterms:modified xsi:type="dcterms:W3CDTF">2025-06-24T07:35:43Z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0x0101000F975E16B6E3684F9BF31569EF8C7969</vt:lpwstr>
  </property>
</Properties>
</file>