
<file path=[Content_Types].xml><?xml version="1.0" encoding="utf-8"?>
<Types xmlns="http://schemas.openxmlformats.org/package/2006/content-types">
  <Default Extension="jpg" ContentType="image/jpeg"/>
  <Default Extension="jpg&amp;ehk=vv43mIMywBaPEeKeUpFqUg&amp;r=0&amp;pid=OfficeInsert" ContentType="image/jpeg"/>
  <Default Extension="png&amp;ehk=7b6kWVBe" ContentType="image/png"/>
  <Default Extension="jpg&amp;ehk=PBhYdpmQdcXS3Rw8AEQi2g&amp;r=0&amp;pid=OfficeInsert" ContentType="image/jpeg"/>
  <Default Extension="png&amp;ehk=a5AzCJzbPeJwjptjhhCgmA&amp;r=0&amp;pid=OfficeInsert" ContentType="image/png"/>
  <Default Extension="svg" ContentType="image/svg+xml"/>
  <Default Extension="jpeg" ContentType="image/jpeg"/>
  <Default Extension="xml" ContentType="application/xml"/>
  <Default Extension="png" ContentType="image/png"/>
  <Default Extension="rels" ContentType="application/vnd.openxmlformats-package.relationships+xml"/>
  <Default Extension="png&amp;ehk=mfhLP7TtXDL" ContentType="image/png"/>
  <Default Extension="jpg&amp;ehk=0GP1mPKp" ContentType="image/jpeg"/>
  <Default Extension="wdp" ContentType="image/vnd.ms-photo"/>
  <Default Extension="png&amp;ehk=8OokfcQKJ" ContentType="image/p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96" autoAdjust="0"/>
    <p:restoredTop sz="94660"/>
  </p:normalViewPr>
  <p:slideViewPr>
    <p:cSldViewPr snapToGrid="0">
      <p:cViewPr>
        <p:scale>
          <a:sx n="80" d="100"/>
          <a:sy n="80" d="100"/>
        </p:scale>
        <p:origin x="72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0E8E6-B6EB-498A-BC29-48D81AAAA5B6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76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512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641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06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85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394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2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9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6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1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smtClean="0"/>
              <a:t>4/28/17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26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&amp;ehk=8OokfcQKJ"/><Relationship Id="rId4" Type="http://schemas.openxmlformats.org/officeDocument/2006/relationships/hyperlink" Target="https://eddrickbutler98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&amp;ehk=a5AzCJzbPeJwjptjhhCgmA&amp;r=0&amp;pid=OfficeInsert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&amp;ehk=mfhLP7TtXD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9" Type="http://schemas.openxmlformats.org/officeDocument/2006/relationships/image" Target="../media/image11.svg"/><Relationship Id="rId10" Type="http://schemas.openxmlformats.org/officeDocument/2006/relationships/image" Target="../media/image8.png"/><Relationship Id="rId11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0.tiff"/><Relationship Id="rId5" Type="http://schemas.microsoft.com/office/2007/relationships/hdphoto" Target="../media/hdphoto3.wdp"/><Relationship Id="rId6" Type="http://schemas.microsoft.com/office/2007/relationships/hdphoto" Target="../media/hdphoto4.wdp"/><Relationship Id="rId7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&amp;ehk=PBhYdpmQdcXS3Rw8AEQi2g&amp;r=0&amp;pid=OfficeInsert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&amp;ehk=7b6kWVBe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&amp;ehk=vv43mIMywBaPEeKeUpFqUg&amp;r=0&amp;pid=OfficeInser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&amp;ehk=0GP1mPK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D3D09-7E88-4F33-87AB-F97E4BD9C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027" y="2981523"/>
            <a:ext cx="9001462" cy="1388751"/>
          </a:xfrm>
        </p:spPr>
        <p:txBody>
          <a:bodyPr>
            <a:normAutofit fontScale="90000"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Django Presentation: Project MiTunes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B97A882-5FED-49FF-B8B4-342714BCA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006" y="5071559"/>
            <a:ext cx="8173531" cy="1423842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Django</a:t>
            </a:r>
            <a:r>
              <a:rPr lang="en-US" dirty="0">
                <a:effectLst/>
              </a:rPr>
              <a:t> is a free and open-source web framework, written in </a:t>
            </a:r>
            <a:r>
              <a:rPr lang="en-US" b="1" dirty="0" smtClean="0">
                <a:effectLst/>
              </a:rPr>
              <a:t>Python</a:t>
            </a:r>
            <a:r>
              <a:rPr lang="en-US" dirty="0" smtClean="0">
                <a:effectLst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0B4AF1-8B1C-4816-92B9-4F7F4F4A2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8654" y="656735"/>
            <a:ext cx="7926233" cy="18521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89414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8" presetClass="entr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7965EFB2-376E-41E8-89BB-A2EBA981E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297650"/>
            <a:ext cx="3284490" cy="63468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E4728-38A7-428B-A839-A44E4F03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 fontScale="90000"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solidFill>
                  <a:schemeClr val="bg1"/>
                </a:solidFill>
              </a:rPr>
              <a:t>Product walkthrough: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Figure 1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E82F9-B942-4B93-8D95-EDB75CA4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3"/>
            <a:ext cx="6340085" cy="39571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In the image to the left, the user will see what will happen when an album is clicked for renting.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The user will also be given that album’s information.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Also, the user will have the option to change the quantity to how ever many albums they will like to purchase.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After all is done, the user will finally be given a grand total with sales tax, which </a:t>
            </a:r>
            <a:r>
              <a:rPr lang="en-US" dirty="0">
                <a:solidFill>
                  <a:srgbClr val="FFFFFF"/>
                </a:solidFill>
              </a:rPr>
              <a:t>is $0.07. Not much right?</a:t>
            </a:r>
          </a:p>
        </p:txBody>
      </p:sp>
    </p:spTree>
    <p:extLst>
      <p:ext uri="{BB962C8B-B14F-4D97-AF65-F5344CB8AC3E}">
        <p14:creationId xmlns:p14="http://schemas.microsoft.com/office/powerpoint/2010/main" val="242484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9AA680D8-2FE7-4629-BF07-2B3B8BD6C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92" t="13189" r="-204" b="-458"/>
          <a:stretch/>
        </p:blipFill>
        <p:spPr>
          <a:xfrm>
            <a:off x="4446270" y="1277372"/>
            <a:ext cx="7298062" cy="4540093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F031B-37C0-4450-B823-3073E800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en-US" sz="2400" dirty="0"/>
              <a:t>Product Walkthrough:</a:t>
            </a:r>
            <a:br>
              <a:rPr lang="en-US" sz="2400" dirty="0"/>
            </a:br>
            <a:r>
              <a:rPr lang="en-US" sz="2400" dirty="0"/>
              <a:t>Figure 2 –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9DBE7-5995-412B-8A49-8DB2B1FCB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23" y="2013953"/>
            <a:ext cx="3151677" cy="4028512"/>
          </a:xfrm>
        </p:spPr>
        <p:txBody>
          <a:bodyPr>
            <a:normAutofit/>
          </a:bodyPr>
          <a:lstStyle/>
          <a:p>
            <a:r>
              <a:rPr lang="en-US" sz="1800" dirty="0"/>
              <a:t>In this image, the user will see that they have to provide some information for the server to capture, which includes a pseudo card number and four digit pseudo SSN. </a:t>
            </a:r>
          </a:p>
          <a:p>
            <a:endParaRPr lang="en-US" sz="1800" dirty="0"/>
          </a:p>
          <a:p>
            <a:r>
              <a:rPr lang="en-US" sz="1800" dirty="0"/>
              <a:t> When finished, the user will then click the button “Finished?” to move on.</a:t>
            </a:r>
          </a:p>
        </p:txBody>
      </p:sp>
      <p:sp>
        <p:nvSpPr>
          <p:cNvPr id="11" name="Donut 10"/>
          <p:cNvSpPr/>
          <p:nvPr/>
        </p:nvSpPr>
        <p:spPr>
          <a:xfrm>
            <a:off x="807720" y="3671455"/>
            <a:ext cx="1630680" cy="464127"/>
          </a:xfrm>
          <a:prstGeom prst="donut">
            <a:avLst>
              <a:gd name="adj" fmla="val 11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807721" y="4006194"/>
            <a:ext cx="2148184" cy="474366"/>
          </a:xfrm>
          <a:prstGeom prst="donut">
            <a:avLst>
              <a:gd name="adj" fmla="val 6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>
            <a:off x="1881812" y="4479733"/>
            <a:ext cx="7643187" cy="1505102"/>
          </a:xfrm>
          <a:prstGeom prst="curvedUpArrow">
            <a:avLst>
              <a:gd name="adj1" fmla="val 22593"/>
              <a:gd name="adj2" fmla="val 47535"/>
              <a:gd name="adj3" fmla="val 5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56672">
            <a:off x="2451098" y="3675916"/>
            <a:ext cx="5562600" cy="546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hevron 19"/>
          <p:cNvSpPr/>
          <p:nvPr/>
        </p:nvSpPr>
        <p:spPr>
          <a:xfrm rot="21071092">
            <a:off x="3674688" y="5096287"/>
            <a:ext cx="1313795" cy="4984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1071092">
            <a:off x="5160390" y="4869089"/>
            <a:ext cx="1313795" cy="4984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21071092">
            <a:off x="6612945" y="4636125"/>
            <a:ext cx="1313795" cy="4984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826686" y="4422103"/>
            <a:ext cx="914400" cy="480951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A3C31D28-7F39-401A-8762-F30989CB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5" y="2220836"/>
            <a:ext cx="7212920" cy="2416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0F567-EA9D-427C-82F3-B92674CE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252" y="1223196"/>
            <a:ext cx="4558748" cy="997640"/>
          </a:xfrm>
        </p:spPr>
        <p:txBody>
          <a:bodyPr anchor="b">
            <a:no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en-US" sz="3200" dirty="0"/>
              <a:t>Product Walkthrough:</a:t>
            </a:r>
            <a:br>
              <a:rPr lang="en-US" sz="3200" dirty="0"/>
            </a:br>
            <a:r>
              <a:rPr lang="en-US" sz="3200" dirty="0"/>
              <a:t>Figure 3 – part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C99859-7BD3-45A5-BBC4-2EDBC074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387" y="1641108"/>
            <a:ext cx="3411170" cy="4573426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In the following image after the user has confirmed their purchase, the user will see a confirmation page indicating that they’ve successfully rented the album. </a:t>
            </a:r>
          </a:p>
          <a:p>
            <a:r>
              <a:rPr lang="en-US" sz="1600" dirty="0"/>
              <a:t>The user can feel free to go back to the homepage to rent another album by clicking the green button at the bottom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350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xmlns="" id="{98EFC9F3-4590-46DB-A1B5-CCF6B777E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4" r="2" b="2"/>
          <a:stretch/>
        </p:blipFill>
        <p:spPr>
          <a:xfrm>
            <a:off x="602018" y="914400"/>
            <a:ext cx="3680698" cy="5444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F64CC-C3B7-4F55-9BE1-EA3455C8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100" dirty="0"/>
              <a:t>Product Walkthrough:</a:t>
            </a:r>
            <a:br>
              <a:rPr lang="en-US" sz="3100" dirty="0"/>
            </a:br>
            <a:r>
              <a:rPr lang="en-US" sz="3100" dirty="0"/>
              <a:t>Figure 4 – part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F849C-4697-4CFA-B191-F3C684798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27" y="2096064"/>
            <a:ext cx="5698029" cy="3695136"/>
          </a:xfrm>
        </p:spPr>
        <p:txBody>
          <a:bodyPr>
            <a:normAutofit/>
          </a:bodyPr>
          <a:lstStyle/>
          <a:p>
            <a:r>
              <a:rPr lang="en-US" dirty="0"/>
              <a:t>In this image, the user will have the option of adding a custom album of their </a:t>
            </a:r>
            <a:r>
              <a:rPr lang="en-US" dirty="0" smtClean="0"/>
              <a:t>own. The </a:t>
            </a:r>
            <a:r>
              <a:rPr lang="en-US" dirty="0"/>
              <a:t>user will provide the artist’s name,  the album title and genre, and the album’s </a:t>
            </a:r>
            <a:r>
              <a:rPr lang="en-US" dirty="0" smtClean="0"/>
              <a:t>art.</a:t>
            </a:r>
            <a:endParaRPr lang="en-US" dirty="0"/>
          </a:p>
          <a:p>
            <a:endParaRPr lang="en-US" dirty="0"/>
          </a:p>
          <a:p>
            <a:r>
              <a:rPr lang="en-US" dirty="0"/>
              <a:t>Next, the user will then click “Add” to add the album to the homepage’s inventory they’ve just suggested.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8" y="193596"/>
            <a:ext cx="10058400" cy="416004"/>
          </a:xfrm>
          <a:prstGeom prst="rect">
            <a:avLst/>
          </a:prstGeom>
        </p:spPr>
      </p:pic>
      <p:sp>
        <p:nvSpPr>
          <p:cNvPr id="7" name="Curved Up Arrow 6"/>
          <p:cNvSpPr/>
          <p:nvPr/>
        </p:nvSpPr>
        <p:spPr>
          <a:xfrm rot="15649235">
            <a:off x="10200170" y="919938"/>
            <a:ext cx="2162374" cy="658165"/>
          </a:xfrm>
          <a:prstGeom prst="curvedUpArrow">
            <a:avLst>
              <a:gd name="adj1" fmla="val 25000"/>
              <a:gd name="adj2" fmla="val 43537"/>
              <a:gd name="adj3" fmla="val 656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20922114">
            <a:off x="3278121" y="5266398"/>
            <a:ext cx="2489337" cy="44541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nut 8"/>
          <p:cNvSpPr/>
          <p:nvPr/>
        </p:nvSpPr>
        <p:spPr>
          <a:xfrm>
            <a:off x="1704109" y="5219700"/>
            <a:ext cx="1371600" cy="1143000"/>
          </a:xfrm>
          <a:prstGeom prst="donut">
            <a:avLst>
              <a:gd name="adj" fmla="val 57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9067800" y="193596"/>
            <a:ext cx="1592618" cy="416004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938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xmlns="" id="{05EE6488-BC54-4824-8FDD-16134DC8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988" y="1935921"/>
            <a:ext cx="3029774" cy="437743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D7C7B-6AAC-41DE-BB96-EA42CFF3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/>
              <a:t>Product Walkthrough: </a:t>
            </a:r>
            <a:br>
              <a:rPr lang="en-US"/>
            </a:br>
            <a:r>
              <a:rPr lang="en-US"/>
              <a:t>figure 5 – Part 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41F021-B1B7-4EFF-A788-2E65CFE5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the user has finished filling out the required fields, the user will then see the album they’ve made is now in the inventory. </a:t>
            </a:r>
          </a:p>
          <a:p>
            <a:endParaRPr lang="en-US" dirty="0"/>
          </a:p>
          <a:p>
            <a:r>
              <a:rPr lang="en-US" dirty="0"/>
              <a:t>The user can click “Album Details” to view the album’s details, but the release year and price will not be available, since it is not an official album yet.</a:t>
            </a:r>
          </a:p>
        </p:txBody>
      </p:sp>
    </p:spTree>
    <p:extLst>
      <p:ext uri="{BB962C8B-B14F-4D97-AF65-F5344CB8AC3E}">
        <p14:creationId xmlns:p14="http://schemas.microsoft.com/office/powerpoint/2010/main" val="44526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10024-4D9E-4936-8A50-E00CCE27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25" y="16024"/>
            <a:ext cx="10353761" cy="1326321"/>
          </a:xfrm>
        </p:spPr>
        <p:txBody>
          <a:bodyPr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My Thoughts and Reflections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A60F941-5ACD-4BDD-B566-5AB1DCF10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46981"/>
              </p:ext>
            </p:extLst>
          </p:nvPr>
        </p:nvGraphicFramePr>
        <p:xfrm>
          <a:off x="716147" y="1510462"/>
          <a:ext cx="10747515" cy="3444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49503">
                  <a:extLst>
                    <a:ext uri="{9D8B030D-6E8A-4147-A177-3AD203B41FA5}">
                      <a16:colId xmlns:a16="http://schemas.microsoft.com/office/drawing/2014/main" xmlns="" val="3119671035"/>
                    </a:ext>
                  </a:extLst>
                </a:gridCol>
                <a:gridCol w="2149503">
                  <a:extLst>
                    <a:ext uri="{9D8B030D-6E8A-4147-A177-3AD203B41FA5}">
                      <a16:colId xmlns:a16="http://schemas.microsoft.com/office/drawing/2014/main" xmlns="" val="3599819441"/>
                    </a:ext>
                  </a:extLst>
                </a:gridCol>
                <a:gridCol w="1953134">
                  <a:extLst>
                    <a:ext uri="{9D8B030D-6E8A-4147-A177-3AD203B41FA5}">
                      <a16:colId xmlns:a16="http://schemas.microsoft.com/office/drawing/2014/main" xmlns="" val="2089922346"/>
                    </a:ext>
                  </a:extLst>
                </a:gridCol>
                <a:gridCol w="2199861">
                  <a:extLst>
                    <a:ext uri="{9D8B030D-6E8A-4147-A177-3AD203B41FA5}">
                      <a16:colId xmlns:a16="http://schemas.microsoft.com/office/drawing/2014/main" xmlns="" val="3199899654"/>
                    </a:ext>
                  </a:extLst>
                </a:gridCol>
                <a:gridCol w="2295514">
                  <a:extLst>
                    <a:ext uri="{9D8B030D-6E8A-4147-A177-3AD203B41FA5}">
                      <a16:colId xmlns:a16="http://schemas.microsoft.com/office/drawing/2014/main" xmlns="" val="3028258107"/>
                    </a:ext>
                  </a:extLst>
                </a:gridCol>
              </a:tblGrid>
              <a:tr h="602591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What was learned?</a:t>
                      </a:r>
                      <a:endParaRPr lang="en-US" u="sng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Version Control</a:t>
                      </a:r>
                      <a:endParaRPr lang="en-US" u="sng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Level of Difficulty</a:t>
                      </a:r>
                      <a:endParaRPr lang="en-US" u="sng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Any Changes?</a:t>
                      </a:r>
                      <a:endParaRPr lang="en-US" u="sng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Advice?</a:t>
                      </a:r>
                      <a:endParaRPr lang="en-US" u="sng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1121290"/>
                  </a:ext>
                </a:extLst>
              </a:tr>
              <a:tr h="254977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Take it one step at a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DO NOT RUSH</a:t>
                      </a:r>
                      <a:r>
                        <a:rPr lang="en-US" dirty="0" smtClean="0"/>
                        <a:t>!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Completing multiple tasks can and will throw you off.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Yes! More than the other projects combined!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Commits were made every 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Very Difficult in SOOO many ways, but once understood, very easy!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The </a:t>
                      </a:r>
                      <a:r>
                        <a:rPr lang="en-US" dirty="0"/>
                        <a:t>album containers used to be unordered lists, but are now div containers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When trying to find an answer to a difficult question, I recommend using Google or watch YouTube video tutorials on that topic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918181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E5C6495-CAB3-4D79-B5B9-F3FE9971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28086" y="59581"/>
            <a:ext cx="605514" cy="887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1A3FB09-926D-4A3D-8DEA-57D00B45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76" y="0"/>
            <a:ext cx="603538" cy="930969"/>
          </a:xfrm>
          <a:prstGeom prst="rect">
            <a:avLst/>
          </a:prstGeom>
        </p:spPr>
      </p:pic>
      <p:pic>
        <p:nvPicPr>
          <p:cNvPr id="19" name="Picture 18" descr="A picture containing silhouette&#10;&#10;Description generated with very high confidence">
            <a:extLst>
              <a:ext uri="{FF2B5EF4-FFF2-40B4-BE49-F238E27FC236}">
                <a16:creationId xmlns:a16="http://schemas.microsoft.com/office/drawing/2014/main" xmlns="" id="{E2CA61ED-FB3B-4926-8477-78C8FCF9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38525">
            <a:off x="493076" y="5092824"/>
            <a:ext cx="1157118" cy="122177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3080085" y="5703709"/>
            <a:ext cx="6707812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  <a:sp3d extrusionH="95250">
              <a:bevelT w="38100" h="38100"/>
              <a:bevelB h="25400" prst="softRound"/>
              <a:extrusionClr>
                <a:schemeClr val="bg1">
                  <a:lumMod val="95000"/>
                  <a:lumOff val="5000"/>
                </a:schemeClr>
              </a:extrusionClr>
            </a:sp3d>
          </a:bodyPr>
          <a:lstStyle/>
          <a:p>
            <a:pPr algn="ctr"/>
            <a:r>
              <a:rPr lang="en-US" sz="3200" dirty="0" smtClean="0"/>
              <a:t>More At</a:t>
            </a:r>
          </a:p>
          <a:p>
            <a:pPr algn="ctr"/>
            <a:r>
              <a:rPr lang="en-US" sz="3200" dirty="0" smtClean="0">
                <a:hlinkClick r:id="rId4"/>
              </a:rPr>
              <a:t>https://eddrickbutler98.github.io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3454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hing, toy&#10;&#10;Description generated with very high confidence">
            <a:extLst>
              <a:ext uri="{FF2B5EF4-FFF2-40B4-BE49-F238E27FC236}">
                <a16:creationId xmlns:a16="http://schemas.microsoft.com/office/drawing/2014/main" xmlns="" id="{EE0D60F2-35E7-4A6A-858E-DD3B325FC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3" r="464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9CD61-66F7-454C-93DD-FACB2467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Student Intro – part I: </a:t>
            </a:r>
            <a:br>
              <a:rPr lang="en-US" sz="3100" dirty="0"/>
            </a:br>
            <a:r>
              <a:rPr lang="en-US" sz="3100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E44FDE-9221-40FF-96CE-C194ACD2C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Eddrick Butler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Sardis</a:t>
            </a:r>
            <a:r>
              <a:rPr lang="en-US" sz="1600" dirty="0"/>
              <a:t>, MS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Graduated from North Panola High School with the Class of 2016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Love using Windows </a:t>
            </a:r>
            <a:r>
              <a:rPr lang="en-US" sz="1600" dirty="0" smtClean="0"/>
              <a:t>PCs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Spend </a:t>
            </a:r>
            <a:r>
              <a:rPr lang="en-US" sz="1600" dirty="0"/>
              <a:t>most of my time trying to find something to work on or new things to get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52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7EEF1-53F2-4D3E-AA35-E9037564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0" y="376083"/>
            <a:ext cx="11077056" cy="1326321"/>
          </a:xfrm>
        </p:spPr>
        <p:txBody>
          <a:bodyPr>
            <a:norm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dirty="0"/>
              <a:t>Student intro – part II: </a:t>
            </a:r>
            <a:br>
              <a:rPr lang="en-US" dirty="0"/>
            </a:br>
            <a:r>
              <a:rPr lang="en-US" dirty="0"/>
              <a:t>Interests or Currently interested 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A88CCCC-05B4-4D49-83D4-9C47F049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69767"/>
              </p:ext>
            </p:extLst>
          </p:nvPr>
        </p:nvGraphicFramePr>
        <p:xfrm>
          <a:off x="1252530" y="1702404"/>
          <a:ext cx="10389925" cy="3332295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{0660B408-B3CF-4A94-85FC-2B1E0A45F4A2}</a:tableStyleId>
              </a:tblPr>
              <a:tblGrid>
                <a:gridCol w="1969990">
                  <a:extLst>
                    <a:ext uri="{9D8B030D-6E8A-4147-A177-3AD203B41FA5}">
                      <a16:colId xmlns:a16="http://schemas.microsoft.com/office/drawing/2014/main" xmlns="" val="2917103081"/>
                    </a:ext>
                  </a:extLst>
                </a:gridCol>
                <a:gridCol w="2185980">
                  <a:extLst>
                    <a:ext uri="{9D8B030D-6E8A-4147-A177-3AD203B41FA5}">
                      <a16:colId xmlns:a16="http://schemas.microsoft.com/office/drawing/2014/main" xmlns="" val="647571064"/>
                    </a:ext>
                  </a:extLst>
                </a:gridCol>
                <a:gridCol w="2165554">
                  <a:extLst>
                    <a:ext uri="{9D8B030D-6E8A-4147-A177-3AD203B41FA5}">
                      <a16:colId xmlns:a16="http://schemas.microsoft.com/office/drawing/2014/main" xmlns="" val="1332313997"/>
                    </a:ext>
                  </a:extLst>
                </a:gridCol>
                <a:gridCol w="1932667">
                  <a:extLst>
                    <a:ext uri="{9D8B030D-6E8A-4147-A177-3AD203B41FA5}">
                      <a16:colId xmlns:a16="http://schemas.microsoft.com/office/drawing/2014/main" xmlns="" val="3608587299"/>
                    </a:ext>
                  </a:extLst>
                </a:gridCol>
                <a:gridCol w="2135734">
                  <a:extLst>
                    <a:ext uri="{9D8B030D-6E8A-4147-A177-3AD203B41FA5}">
                      <a16:colId xmlns:a16="http://schemas.microsoft.com/office/drawing/2014/main" xmlns="" val="2746835105"/>
                    </a:ext>
                  </a:extLst>
                </a:gridCol>
              </a:tblGrid>
              <a:tr h="3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Development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Installing, Downloading, and Updating Software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Troubleshooting</a:t>
                      </a:r>
                    </a:p>
                    <a:p>
                      <a:pPr algn="ctr"/>
                      <a:r>
                        <a:rPr lang="en-US" dirty="0" smtClean="0"/>
                        <a:t>PC Problems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i="1" dirty="0"/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Playing Music on Keyboard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Writing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841972723"/>
                  </a:ext>
                </a:extLst>
              </a:tr>
            </a:tbl>
          </a:graphicData>
        </a:graphic>
      </p:graphicFrame>
      <p:pic>
        <p:nvPicPr>
          <p:cNvPr id="15" name="Graphic 14" descr="Download">
            <a:extLst>
              <a:ext uri="{FF2B5EF4-FFF2-40B4-BE49-F238E27FC236}">
                <a16:creationId xmlns:a16="http://schemas.microsoft.com/office/drawing/2014/main" xmlns="" id="{93E16206-7A50-4BC2-BC97-FF338A5D0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51016" y="2790916"/>
            <a:ext cx="2426664" cy="242666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threePt" dir="t"/>
          </a:scene3d>
        </p:spPr>
      </p:pic>
      <p:pic>
        <p:nvPicPr>
          <p:cNvPr id="17" name="Graphic 16" descr="Earth Globe Americas">
            <a:extLst>
              <a:ext uri="{FF2B5EF4-FFF2-40B4-BE49-F238E27FC236}">
                <a16:creationId xmlns:a16="http://schemas.microsoft.com/office/drawing/2014/main" xmlns="" id="{8849EAF4-FD31-4107-95C4-E9928C945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52531" y="3028724"/>
            <a:ext cx="1898485" cy="189848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9" name="Graphic 18" descr="Tools">
            <a:extLst>
              <a:ext uri="{FF2B5EF4-FFF2-40B4-BE49-F238E27FC236}">
                <a16:creationId xmlns:a16="http://schemas.microsoft.com/office/drawing/2014/main" xmlns="" id="{B94EDDD9-E9FE-49D5-9A01-E1E85AD49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577681" y="2984886"/>
            <a:ext cx="2030764" cy="185982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HeroicExtremeRightFacing"/>
            <a:lightRig rig="threePt" dir="t"/>
          </a:scene3d>
        </p:spPr>
      </p:pic>
      <p:pic>
        <p:nvPicPr>
          <p:cNvPr id="21" name="Graphic 20" descr="Piano">
            <a:extLst>
              <a:ext uri="{FF2B5EF4-FFF2-40B4-BE49-F238E27FC236}">
                <a16:creationId xmlns:a16="http://schemas.microsoft.com/office/drawing/2014/main" xmlns="" id="{CD216A05-30C6-4364-B17B-80A1C0C23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595538" y="2947225"/>
            <a:ext cx="2022327" cy="189748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3" name="Graphic 22" descr="Pencil">
            <a:extLst>
              <a:ext uri="{FF2B5EF4-FFF2-40B4-BE49-F238E27FC236}">
                <a16:creationId xmlns:a16="http://schemas.microsoft.com/office/drawing/2014/main" xmlns="" id="{588C173F-7E81-4897-9773-FE33CB1958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26302" y="3034345"/>
            <a:ext cx="1681777" cy="168177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0605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F2AE58-531C-4E09-B025-528465F8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318052"/>
            <a:ext cx="10353761" cy="1326321"/>
          </a:xfrm>
        </p:spPr>
        <p:txBody>
          <a:bodyPr>
            <a:normAutofit fontScale="90000"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/>
            </a:r>
            <a:br>
              <a:rPr lang="en-US" sz="3100" dirty="0"/>
            </a:br>
            <a:r>
              <a:rPr lang="en-US" sz="3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INFO – PART III:</a:t>
            </a:r>
            <a:br>
              <a:rPr lang="en-US" sz="3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8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FOR THE INCOMING YEAR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6001" y="3089877"/>
            <a:ext cx="2311920" cy="3303887"/>
            <a:chOff x="121922" y="0"/>
            <a:chExt cx="2311920" cy="3303887"/>
          </a:xfrm>
        </p:grpSpPr>
        <p:sp>
          <p:nvSpPr>
            <p:cNvPr id="6" name="Can 5"/>
            <p:cNvSpPr/>
            <p:nvPr/>
          </p:nvSpPr>
          <p:spPr>
            <a:xfrm>
              <a:off x="121922" y="0"/>
              <a:ext cx="2311920" cy="3303887"/>
            </a:xfrm>
            <a:prstGeom prst="can">
              <a:avLst>
                <a:gd name="adj" fmla="val 14453"/>
              </a:avLst>
            </a:prstGeom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Can 4"/>
            <p:cNvSpPr/>
            <p:nvPr/>
          </p:nvSpPr>
          <p:spPr>
            <a:xfrm>
              <a:off x="121922" y="1255477"/>
              <a:ext cx="2311920" cy="198233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7614" tIns="330200" rIns="187614" bIns="330200" numCol="1" spcCol="1270" anchor="t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Become a successful web developer and computer administrator.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49943" y="3089876"/>
            <a:ext cx="2499365" cy="3303887"/>
            <a:chOff x="2690355" y="0"/>
            <a:chExt cx="2499365" cy="3303887"/>
          </a:xfrm>
        </p:grpSpPr>
        <p:sp>
          <p:nvSpPr>
            <p:cNvPr id="12" name="Can 11"/>
            <p:cNvSpPr/>
            <p:nvPr/>
          </p:nvSpPr>
          <p:spPr>
            <a:xfrm>
              <a:off x="2783300" y="0"/>
              <a:ext cx="2406420" cy="3303887"/>
            </a:xfrm>
            <a:prstGeom prst="can">
              <a:avLst>
                <a:gd name="adj" fmla="val 16134"/>
              </a:avLst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an 4"/>
            <p:cNvSpPr/>
            <p:nvPr/>
          </p:nvSpPr>
          <p:spPr>
            <a:xfrm>
              <a:off x="2690355" y="1255477"/>
              <a:ext cx="2406420" cy="1982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7614" tIns="330200" rIns="187614" bIns="330200" numCol="1" spcCol="1270" anchor="t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Be the “Provider” for my family to help with bills and more.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41330" y="3089875"/>
            <a:ext cx="2406420" cy="3303887"/>
            <a:chOff x="5297158" y="0"/>
            <a:chExt cx="2406420" cy="3303887"/>
          </a:xfrm>
        </p:grpSpPr>
        <p:sp>
          <p:nvSpPr>
            <p:cNvPr id="18" name="Can 17"/>
            <p:cNvSpPr/>
            <p:nvPr/>
          </p:nvSpPr>
          <p:spPr>
            <a:xfrm>
              <a:off x="5297158" y="0"/>
              <a:ext cx="2406420" cy="3303887"/>
            </a:xfrm>
            <a:prstGeom prst="can">
              <a:avLst>
                <a:gd name="adj" fmla="val 16134"/>
              </a:avLst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an 4"/>
            <p:cNvSpPr/>
            <p:nvPr/>
          </p:nvSpPr>
          <p:spPr>
            <a:xfrm>
              <a:off x="5297158" y="1255477"/>
              <a:ext cx="2406420" cy="1982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7614" tIns="330200" rIns="187614" bIns="330200" numCol="1" spcCol="1270" anchor="t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Continue to help people troubleshoot and fix problems with their PCs.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232717" y="3089876"/>
            <a:ext cx="2406420" cy="3303887"/>
            <a:chOff x="7944221" y="0"/>
            <a:chExt cx="2406420" cy="3303887"/>
          </a:xfrm>
        </p:grpSpPr>
        <p:sp>
          <p:nvSpPr>
            <p:cNvPr id="21" name="Can 20"/>
            <p:cNvSpPr/>
            <p:nvPr/>
          </p:nvSpPr>
          <p:spPr>
            <a:xfrm>
              <a:off x="7944221" y="0"/>
              <a:ext cx="2406420" cy="3303887"/>
            </a:xfrm>
            <a:prstGeom prst="can">
              <a:avLst>
                <a:gd name="adj" fmla="val 17400"/>
              </a:avLst>
            </a:prstGeom>
          </p:spPr>
          <p:style>
            <a:ln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n 4"/>
            <p:cNvSpPr/>
            <p:nvPr/>
          </p:nvSpPr>
          <p:spPr>
            <a:xfrm>
              <a:off x="7944221" y="1255477"/>
              <a:ext cx="2406420" cy="19823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7614" tIns="330200" rIns="187614" bIns="330200" numCol="1" spcCol="1270" anchor="t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Continue My Education to work towards achieving my Bachelors of Science in IT.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563" y="1828726"/>
            <a:ext cx="1474246" cy="233227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75" y="1708533"/>
            <a:ext cx="1550221" cy="245246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70597" y="1828726"/>
            <a:ext cx="1474246" cy="233227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1641" y="1828726"/>
            <a:ext cx="1474246" cy="233227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1553" y="1770542"/>
            <a:ext cx="1474246" cy="23322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480" y="1798483"/>
            <a:ext cx="1493363" cy="236251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728" y="1828726"/>
            <a:ext cx="1543960" cy="239045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552" y="1718438"/>
            <a:ext cx="1507181" cy="23843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131021" y="3029989"/>
            <a:ext cx="2217932" cy="233807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855318" y="3021056"/>
            <a:ext cx="2217932" cy="23380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939147" y="2999041"/>
            <a:ext cx="2217932" cy="233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96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treet sign&#10;&#10;Description generated with very high confidence">
            <a:extLst>
              <a:ext uri="{FF2B5EF4-FFF2-40B4-BE49-F238E27FC236}">
                <a16:creationId xmlns:a16="http://schemas.microsoft.com/office/drawing/2014/main" xmlns="" id="{919909AF-F0B2-4C7A-8B1F-C3163EB56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017388" y="2350467"/>
            <a:ext cx="4833257" cy="32141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BECB38-ACF6-47DB-BA92-FCBD4AEF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 Info – Part I</a:t>
            </a:r>
            <a:r>
              <a:rPr 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: </a:t>
            </a:r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/>
            </a:r>
            <a:b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Project </a:t>
            </a:r>
            <a:r>
              <a:rPr lang="en-US" dirty="0" smtClean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creation and implementation</a:t>
            </a:r>
            <a:endParaRPr lang="en-US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1D8DC6-B22B-417C-ABE3-EE03DB25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695" y="2096064"/>
            <a:ext cx="5016860" cy="43047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COMPLETING THE DJANGO PROJECT WAS CHALLENGING!!</a:t>
            </a:r>
          </a:p>
          <a:p>
            <a:endParaRPr lang="en-US" dirty="0"/>
          </a:p>
          <a:p>
            <a:r>
              <a:rPr lang="en-US" dirty="0"/>
              <a:t>Also, was challenging to the students to see can the assigned task be completed within the due date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entire Django Project was an alternative for the Web Dev. Project with extra improvements added. Most of the tools were used again.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2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09FA85-EFEB-44C4-BBAC-EB0CEF19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Project Info – Part ii: </a:t>
            </a:r>
            <a:br>
              <a:rPr lang="en-US" dirty="0"/>
            </a:br>
            <a:r>
              <a:rPr lang="en-US" dirty="0"/>
              <a:t>The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8F748-73F8-4452-9E0B-BDFFCF00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57400"/>
            <a:ext cx="11557000" cy="43561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dirty="0"/>
              <a:t>The Knowledge of Django and how it operates.</a:t>
            </a:r>
          </a:p>
          <a:p>
            <a:pPr marL="457200" indent="-457200">
              <a:buFont typeface="+mj-lt"/>
              <a:buAutoNum type="arabicParenR"/>
            </a:pPr>
            <a:endParaRPr lang="en-US" sz="3200" dirty="0"/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A functioning, lightweight text editor(i.e. VS Code, Atom, Brackets etc.)</a:t>
            </a:r>
          </a:p>
          <a:p>
            <a:pPr marL="457200" indent="-457200">
              <a:buFont typeface="+mj-lt"/>
              <a:buAutoNum type="arabicParenR"/>
            </a:pPr>
            <a:endParaRPr lang="en-US" sz="3200" dirty="0"/>
          </a:p>
          <a:p>
            <a:pPr marL="457200" indent="-457200">
              <a:buFont typeface="+mj-lt"/>
              <a:buAutoNum type="arabicParenR"/>
            </a:pPr>
            <a:r>
              <a:rPr lang="en-US" sz="3200" dirty="0" smtClean="0"/>
              <a:t>Any command line available.</a:t>
            </a:r>
            <a:endParaRPr lang="en-US" sz="3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A Well Thought-Out Plan!!</a:t>
            </a:r>
          </a:p>
          <a:p>
            <a:pPr marL="457200" lvl="1" indent="0">
              <a:buNone/>
            </a:pPr>
            <a:endParaRPr lang="en-US" sz="3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3000" dirty="0"/>
          </a:p>
          <a:p>
            <a:pPr marL="457200" indent="-457200">
              <a:buFont typeface="+mj-lt"/>
              <a:buAutoNum type="arabicParenR"/>
            </a:pPr>
            <a:endParaRPr lang="en-US" sz="32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0A10D9-467B-4863-9B2D-FAAEFCFB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30" y="1"/>
            <a:ext cx="2486269" cy="27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20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59630D-2E2C-436D-8497-9AC871AE8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48" r="31350" b="2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16290-1EC1-403C-9757-6CC77824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3100" dirty="0"/>
              <a:t>Project Info – Part III: </a:t>
            </a:r>
            <a:br>
              <a:rPr lang="en-US" sz="3100" dirty="0"/>
            </a:br>
            <a:r>
              <a:rPr lang="en-US" sz="3100" dirty="0"/>
              <a:t>Milestones To Finishing the Django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8B0F0F-C1B3-48DC-AC28-59D28298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600" dirty="0" smtClean="0"/>
              <a:t>Once </a:t>
            </a:r>
            <a:r>
              <a:rPr lang="en-US" sz="1600" dirty="0"/>
              <a:t>the student is finished and approved, he/she could start creating code for their Django rental store front. </a:t>
            </a:r>
            <a:r>
              <a:rPr lang="en-US" sz="1600" dirty="0" smtClean="0"/>
              <a:t>Students will </a:t>
            </a:r>
            <a:r>
              <a:rPr lang="en-US" sz="1600" dirty="0"/>
              <a:t>be required to finish a project reflection to show how the program will perform and manipulate different tasks.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r>
              <a:rPr lang="en-US" sz="1600" dirty="0"/>
              <a:t>Prior to moving on, the program needs to be uploaded to Github.com for future references or for bragging rights.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sz="1600" dirty="0"/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3891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looking at a computer&#10;&#10;Description generated with very high confidence">
            <a:extLst>
              <a:ext uri="{FF2B5EF4-FFF2-40B4-BE49-F238E27FC236}">
                <a16:creationId xmlns:a16="http://schemas.microsoft.com/office/drawing/2014/main" xmlns="" id="{C9770208-3E44-4374-A576-C70AFCA44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05" r="1468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E2AC39-F958-4101-BB6A-E0C730C8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609600"/>
            <a:ext cx="4754022" cy="1326321"/>
          </a:xfrm>
        </p:spPr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70000"/>
              </a:lnSpc>
            </a:pPr>
            <a:r>
              <a:rPr lang="en-US" sz="2600"/>
              <a:t>Non-Technical overview:</a:t>
            </a:r>
            <a:br>
              <a:rPr lang="en-US" sz="2600"/>
            </a:br>
            <a:r>
              <a:rPr lang="en-US" sz="2600"/>
              <a:t>The Purpose &amp;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021D3C-7731-4819-848F-D13945BA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2096064"/>
            <a:ext cx="4754022" cy="3695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The </a:t>
            </a:r>
            <a:r>
              <a:rPr lang="en-US" sz="1600" smtClean="0"/>
              <a:t>sole purpose </a:t>
            </a:r>
            <a:r>
              <a:rPr lang="en-US" sz="1600" dirty="0"/>
              <a:t>was to process the given user information throughout the end of the assignment </a:t>
            </a:r>
            <a:r>
              <a:rPr lang="en-US" sz="1600" dirty="0" smtClean="0"/>
              <a:t>or program </a:t>
            </a:r>
            <a:r>
              <a:rPr lang="en-US" sz="1600" dirty="0"/>
              <a:t>as if they were a real customer willing to purchase something from your store and give the user information back, depending on how they </a:t>
            </a:r>
            <a:r>
              <a:rPr lang="en-US" sz="1600" dirty="0" smtClean="0"/>
              <a:t>responded.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Majority of the code that I have done or finished for the Django Project will be revisited for future references because you never know what problem you might run into when creating a similar project.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7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250771B-986A-486E-8E4C-655883822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56" r="-3" b="-3"/>
          <a:stretch/>
        </p:blipFill>
        <p:spPr>
          <a:xfrm>
            <a:off x="6357257" y="2210935"/>
            <a:ext cx="4833257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09EBD-3A93-46FF-AF55-951E177D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/>
              <a:t>Technological Summary:</a:t>
            </a:r>
            <a:br>
              <a:rPr lang="en-US" dirty="0"/>
            </a:br>
            <a:r>
              <a:rPr lang="en-US" dirty="0"/>
              <a:t>Technical Requirements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E8997-C252-4AD8-9A0C-196ED23D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500" dirty="0"/>
              <a:t>Text Editors, Visual Studio Code and Sublime Text were used to create the code to make this application </a:t>
            </a:r>
            <a:r>
              <a:rPr lang="en-US" sz="1500" dirty="0" smtClean="0"/>
              <a:t>function correctly.</a:t>
            </a: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500" dirty="0"/>
              <a:t>GIT </a:t>
            </a:r>
            <a:r>
              <a:rPr lang="en-US" sz="1500" dirty="0" smtClean="0"/>
              <a:t>was </a:t>
            </a:r>
            <a:r>
              <a:rPr lang="en-US" sz="1500" dirty="0"/>
              <a:t>used to update and commit the changes </a:t>
            </a:r>
            <a:r>
              <a:rPr lang="en-US" sz="1500" dirty="0" smtClean="0"/>
              <a:t>I’ve </a:t>
            </a:r>
            <a:r>
              <a:rPr lang="en-US" sz="1500" dirty="0"/>
              <a:t>made.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r>
              <a:rPr lang="en-US" sz="1500" dirty="0"/>
              <a:t>Programming Languages Python, HTML, CSS, and </a:t>
            </a:r>
            <a:r>
              <a:rPr lang="en-US" sz="1500" dirty="0" smtClean="0"/>
              <a:t>JS </a:t>
            </a:r>
            <a:r>
              <a:rPr lang="en-US" sz="1500" dirty="0"/>
              <a:t>were used to create the information given by the user, display the album elements, and give the webpage a </a:t>
            </a:r>
            <a:r>
              <a:rPr lang="en-US" sz="1500" dirty="0" smtClean="0"/>
              <a:t>live setting.</a:t>
            </a: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marL="800100" lvl="1" indent="-342900">
              <a:lnSpc>
                <a:spcPct val="100000"/>
              </a:lnSpc>
              <a:buFont typeface="+mj-lt"/>
              <a:buAutoNum type="arabicParenR"/>
            </a:pPr>
            <a:endParaRPr lang="en-US" sz="1500" dirty="0"/>
          </a:p>
          <a:p>
            <a:pPr lvl="1"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228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7123</TotalTime>
  <Words>877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Rockwell</vt:lpstr>
      <vt:lpstr>Wingdings</vt:lpstr>
      <vt:lpstr>Damask</vt:lpstr>
      <vt:lpstr>Django Presentation: Project MiTunes 2.0</vt:lpstr>
      <vt:lpstr>Student Intro – part I:  Who AM I?</vt:lpstr>
      <vt:lpstr>Student intro – part II:  Interests or Currently interested in</vt:lpstr>
      <vt:lpstr> STUDENT INFO – PART III: PLANNING FOR THE INCOMING YEAR</vt:lpstr>
      <vt:lpstr>Project Info – Part I:  Project creation and implementation</vt:lpstr>
      <vt:lpstr>Project Info – Part ii:  The Requirements</vt:lpstr>
      <vt:lpstr>Project Info – Part III:  Milestones To Finishing the Django Project</vt:lpstr>
      <vt:lpstr>Non-Technical overview: The Purpose &amp; The Real World</vt:lpstr>
      <vt:lpstr>Technological Summary: Technical Requirements – Part I</vt:lpstr>
      <vt:lpstr>Product walkthrough: Figure 1 – part I</vt:lpstr>
      <vt:lpstr>Product Walkthrough: Figure 2 – Part II</vt:lpstr>
      <vt:lpstr>Product Walkthrough: Figure 3 – part III</vt:lpstr>
      <vt:lpstr>Product Walkthrough: Figure 4 – part IV</vt:lpstr>
      <vt:lpstr>Product Walkthrough:  figure 5 – Part V</vt:lpstr>
      <vt:lpstr>My Thoughts and Reflections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Project “MiTunes 2.0”</dc:title>
  <dc:creator>Eddrick Butler</dc:creator>
  <cp:lastModifiedBy>Eddrick Butler</cp:lastModifiedBy>
  <cp:revision>70</cp:revision>
  <cp:lastPrinted>2017-04-28T14:09:30Z</cp:lastPrinted>
  <dcterms:created xsi:type="dcterms:W3CDTF">2017-04-17T17:57:30Z</dcterms:created>
  <dcterms:modified xsi:type="dcterms:W3CDTF">2017-04-28T14:13:56Z</dcterms:modified>
</cp:coreProperties>
</file>