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Telegraf Bold" charset="1" panose="00000800000000000000"/>
      <p:regular r:id="rId15"/>
    </p:embeddedFont>
    <p:embeddedFont>
      <p:font typeface="Telegraf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jpe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321183" y="10287000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827213" y="8382000"/>
            <a:ext cx="9296600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23825"/>
              <a:ext cx="3779721" cy="461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true" rot="0">
            <a:off x="12420827" y="288014"/>
            <a:ext cx="9890805" cy="9710972"/>
          </a:xfrm>
          <a:custGeom>
            <a:avLst/>
            <a:gdLst/>
            <a:ahLst/>
            <a:cxnLst/>
            <a:rect r="r" b="b" t="t" l="l"/>
            <a:pathLst>
              <a:path h="9710972" w="9890805">
                <a:moveTo>
                  <a:pt x="0" y="9710972"/>
                </a:moveTo>
                <a:lnTo>
                  <a:pt x="9890805" y="9710972"/>
                </a:lnTo>
                <a:lnTo>
                  <a:pt x="9890805" y="0"/>
                </a:lnTo>
                <a:lnTo>
                  <a:pt x="0" y="0"/>
                </a:lnTo>
                <a:lnTo>
                  <a:pt x="0" y="971097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27213" y="1773063"/>
            <a:ext cx="8505783" cy="2864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42"/>
              </a:lnSpc>
            </a:pPr>
            <a:r>
              <a:rPr lang="en-US" sz="9352">
                <a:solidFill>
                  <a:srgbClr val="FFFFFF"/>
                </a:solidFill>
                <a:latin typeface="Telegraf Bold"/>
              </a:rPr>
              <a:t>Juego Arcade: Flappy Bird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27213" y="4852012"/>
            <a:ext cx="7929690" cy="516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3"/>
              </a:lnSpc>
            </a:pPr>
            <a:r>
              <a:rPr lang="en-US" sz="2994">
                <a:solidFill>
                  <a:srgbClr val="FFFFFF"/>
                </a:solidFill>
                <a:latin typeface="Telegraf"/>
              </a:rPr>
              <a:t>Una reinspiración del clásico juego.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27213" y="8809482"/>
            <a:ext cx="3635097" cy="448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5"/>
              </a:lnSpc>
            </a:pPr>
            <a:r>
              <a:rPr lang="en-US" sz="2799">
                <a:solidFill>
                  <a:srgbClr val="FFFFFF"/>
                </a:solidFill>
                <a:latin typeface="Telegraf"/>
              </a:rPr>
              <a:t>2024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62310" y="8610029"/>
            <a:ext cx="5661503" cy="1267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75"/>
              </a:lnSpc>
            </a:pPr>
            <a:r>
              <a:rPr lang="en-US" sz="2799">
                <a:solidFill>
                  <a:srgbClr val="FFFFFF"/>
                </a:solidFill>
                <a:latin typeface="Telegraf"/>
              </a:rPr>
              <a:t>Participantes: </a:t>
            </a:r>
          </a:p>
          <a:p>
            <a:pPr algn="just">
              <a:lnSpc>
                <a:spcPts val="3275"/>
              </a:lnSpc>
            </a:pPr>
            <a:r>
              <a:rPr lang="en-US" sz="2799">
                <a:solidFill>
                  <a:srgbClr val="FFFFFF"/>
                </a:solidFill>
                <a:latin typeface="Telegraf"/>
              </a:rPr>
              <a:t>Eddy Marcelo Toledo Quiroga</a:t>
            </a:r>
          </a:p>
          <a:p>
            <a:pPr algn="just">
              <a:lnSpc>
                <a:spcPts val="3275"/>
              </a:lnSpc>
            </a:pPr>
            <a:r>
              <a:rPr lang="en-US" sz="2799">
                <a:solidFill>
                  <a:srgbClr val="FFFFFF"/>
                </a:solidFill>
                <a:latin typeface="Telegraf"/>
              </a:rPr>
              <a:t>Rodrigo Llanos Vinaya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172950" y="0"/>
            <a:ext cx="6115050" cy="10287000"/>
            <a:chOff x="0" y="0"/>
            <a:chExt cx="8153400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36421" t="0" r="32124" b="0"/>
            <a:stretch>
              <a:fillRect/>
            </a:stretch>
          </p:blipFill>
          <p:spPr>
            <a:xfrm flipH="false" flipV="false">
              <a:off x="0" y="0"/>
              <a:ext cx="8153400" cy="13716000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23825"/>
              <a:ext cx="3779721" cy="461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850245" y="3624263"/>
          <a:ext cx="8939993" cy="5634037"/>
        </p:xfrm>
        <a:graphic>
          <a:graphicData uri="http://schemas.openxmlformats.org/drawingml/2006/table">
            <a:tbl>
              <a:tblPr/>
              <a:tblGrid>
                <a:gridCol w="7738045"/>
                <a:gridCol w="1201948"/>
              </a:tblGrid>
              <a:tr h="93294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elegraf"/>
                        </a:rPr>
                        <a:t>Introducción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elegraf Bold"/>
                        </a:rPr>
                        <a:t>03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203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elegraf"/>
                        </a:rPr>
                        <a:t>Herramientas Utilizadas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elegraf Bold"/>
                        </a:rPr>
                        <a:t>04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203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elegraf"/>
                        </a:rPr>
                        <a:t>Desarrollo del Juego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elegraf Bold"/>
                        </a:rPr>
                        <a:t>05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203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elegraf"/>
                        </a:rPr>
                        <a:t>Implementación de Código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elegraf Bold"/>
                        </a:rPr>
                        <a:t>06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203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elegraf"/>
                        </a:rPr>
                        <a:t>Diseño del Juego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elegraf Bold"/>
                        </a:rPr>
                        <a:t>07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294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elegraf"/>
                        </a:rPr>
                        <a:t>Conclusiones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elegraf Bold"/>
                        </a:rPr>
                        <a:t>08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1850271" y="1490663"/>
            <a:ext cx="8505783" cy="1443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29"/>
              </a:lnSpc>
            </a:pPr>
            <a:r>
              <a:rPr lang="en-US" sz="8999">
                <a:solidFill>
                  <a:srgbClr val="000000"/>
                </a:solidFill>
                <a:latin typeface="Telegraf Bold"/>
              </a:rPr>
              <a:t>Contenido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3779721" cy="461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944975" y="2113307"/>
            <a:ext cx="3433518" cy="3171322"/>
          </a:xfrm>
          <a:custGeom>
            <a:avLst/>
            <a:gdLst/>
            <a:ahLst/>
            <a:cxnLst/>
            <a:rect r="r" b="b" t="t" l="l"/>
            <a:pathLst>
              <a:path h="3171322" w="3433518">
                <a:moveTo>
                  <a:pt x="0" y="0"/>
                </a:moveTo>
                <a:lnTo>
                  <a:pt x="3433518" y="0"/>
                </a:lnTo>
                <a:lnTo>
                  <a:pt x="3433518" y="3171322"/>
                </a:lnTo>
                <a:lnTo>
                  <a:pt x="0" y="3171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832046" y="1266657"/>
            <a:ext cx="4579867" cy="9150224"/>
            <a:chOff x="0" y="0"/>
            <a:chExt cx="3058160" cy="61099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58160" cy="6109970"/>
            </a:xfrm>
            <a:custGeom>
              <a:avLst/>
              <a:gdLst/>
              <a:ahLst/>
              <a:cxnLst/>
              <a:rect r="r" b="b" t="t" l="l"/>
              <a:pathLst>
                <a:path h="6109970" w="3058160">
                  <a:moveTo>
                    <a:pt x="3058160" y="6109970"/>
                  </a:moveTo>
                  <a:lnTo>
                    <a:pt x="0" y="6109970"/>
                  </a:lnTo>
                  <a:lnTo>
                    <a:pt x="0" y="1527810"/>
                  </a:lnTo>
                  <a:cubicBezTo>
                    <a:pt x="0" y="684530"/>
                    <a:pt x="684530" y="0"/>
                    <a:pt x="1529080" y="0"/>
                  </a:cubicBezTo>
                  <a:cubicBezTo>
                    <a:pt x="2373630" y="0"/>
                    <a:pt x="3058160" y="684530"/>
                    <a:pt x="3058160" y="1529080"/>
                  </a:cubicBezTo>
                  <a:lnTo>
                    <a:pt x="3058160" y="6109970"/>
                  </a:lnTo>
                  <a:close/>
                </a:path>
              </a:pathLst>
            </a:custGeom>
            <a:blipFill>
              <a:blip r:embed="rId4"/>
              <a:stretch>
                <a:fillRect l="-149039" t="0" r="-49158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802562" y="1803241"/>
            <a:ext cx="7753329" cy="1151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4"/>
              </a:lnSpc>
            </a:pPr>
            <a:r>
              <a:rPr lang="en-US" sz="7200">
                <a:solidFill>
                  <a:srgbClr val="000000"/>
                </a:solidFill>
                <a:latin typeface="Telegraf Bold"/>
              </a:rPr>
              <a:t>Introducción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9496425"/>
            <a:ext cx="533358" cy="361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91"/>
              </a:lnSpc>
            </a:pPr>
            <a:r>
              <a:rPr lang="en-US" sz="2300">
                <a:solidFill>
                  <a:srgbClr val="000000"/>
                </a:solidFill>
                <a:latin typeface="Telegraf"/>
              </a:rPr>
              <a:t>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802562" y="3347403"/>
            <a:ext cx="8024791" cy="3916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elegraf"/>
              </a:rPr>
              <a:t>Flappy Bird es un videojuego arcade. Sencillo,  atractivo y rejugable.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elegraf"/>
              </a:rPr>
              <a:t>Es denominado juego “arcade” debido a sus características , ya que es un juego simple, con una jugabilidad sencilla, una dificultad moderada y es muy rejugable.</a:t>
            </a:r>
          </a:p>
          <a:p>
            <a:pPr algn="l">
              <a:lnSpc>
                <a:spcPts val="3080"/>
              </a:lnSpc>
            </a:pP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elegraf"/>
              </a:rPr>
              <a:t>El objetivo del proyecto es recrear el juego “Flappy Bird”  aplicando la Programación Orientada a Objetos (POO). 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elegraf"/>
              </a:rPr>
              <a:t>Para ello, usaremos las herramientas de Visual Studio, el lenguaje C# y el motor de desarrollo de videojuegos Unity.</a:t>
            </a:r>
          </a:p>
        </p:txBody>
      </p:sp>
      <p:sp>
        <p:nvSpPr>
          <p:cNvPr name="Freeform 11" id="11"/>
          <p:cNvSpPr/>
          <p:nvPr/>
        </p:nvSpPr>
        <p:spPr>
          <a:xfrm flipH="false" flipV="true" rot="0">
            <a:off x="7255376" y="3051281"/>
            <a:ext cx="285102" cy="285102"/>
          </a:xfrm>
          <a:custGeom>
            <a:avLst/>
            <a:gdLst/>
            <a:ahLst/>
            <a:cxnLst/>
            <a:rect r="r" b="b" t="t" l="l"/>
            <a:pathLst>
              <a:path h="285102" w="285102">
                <a:moveTo>
                  <a:pt x="0" y="285102"/>
                </a:moveTo>
                <a:lnTo>
                  <a:pt x="285102" y="285102"/>
                </a:lnTo>
                <a:lnTo>
                  <a:pt x="285102" y="0"/>
                </a:lnTo>
                <a:lnTo>
                  <a:pt x="0" y="0"/>
                </a:lnTo>
                <a:lnTo>
                  <a:pt x="0" y="285102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3779721" cy="461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85814" y="7206380"/>
            <a:ext cx="8957442" cy="3267387"/>
            <a:chOff x="0" y="0"/>
            <a:chExt cx="11943256" cy="4356516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10552" r="0" b="10552"/>
            <a:stretch>
              <a:fillRect/>
            </a:stretch>
          </p:blipFill>
          <p:spPr>
            <a:xfrm flipH="false" flipV="false">
              <a:off x="0" y="0"/>
              <a:ext cx="11943256" cy="4356516"/>
            </a:xfrm>
            <a:prstGeom prst="rect">
              <a:avLst/>
            </a:prstGeom>
          </p:spPr>
        </p:pic>
      </p:grpSp>
      <p:sp>
        <p:nvSpPr>
          <p:cNvPr name="Freeform 7" id="7"/>
          <p:cNvSpPr/>
          <p:nvPr/>
        </p:nvSpPr>
        <p:spPr>
          <a:xfrm flipH="false" flipV="true" rot="0">
            <a:off x="1323236" y="2269465"/>
            <a:ext cx="285102" cy="285102"/>
          </a:xfrm>
          <a:custGeom>
            <a:avLst/>
            <a:gdLst/>
            <a:ahLst/>
            <a:cxnLst/>
            <a:rect r="r" b="b" t="t" l="l"/>
            <a:pathLst>
              <a:path h="285102" w="285102">
                <a:moveTo>
                  <a:pt x="0" y="285102"/>
                </a:moveTo>
                <a:lnTo>
                  <a:pt x="285102" y="285102"/>
                </a:lnTo>
                <a:lnTo>
                  <a:pt x="285102" y="0"/>
                </a:lnTo>
                <a:lnTo>
                  <a:pt x="0" y="0"/>
                </a:lnTo>
                <a:lnTo>
                  <a:pt x="0" y="28510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8755710" y="2269465"/>
            <a:ext cx="285102" cy="285102"/>
          </a:xfrm>
          <a:custGeom>
            <a:avLst/>
            <a:gdLst/>
            <a:ahLst/>
            <a:cxnLst/>
            <a:rect r="r" b="b" t="t" l="l"/>
            <a:pathLst>
              <a:path h="285102" w="285102">
                <a:moveTo>
                  <a:pt x="0" y="285102"/>
                </a:moveTo>
                <a:lnTo>
                  <a:pt x="285102" y="285102"/>
                </a:lnTo>
                <a:lnTo>
                  <a:pt x="285102" y="0"/>
                </a:lnTo>
                <a:lnTo>
                  <a:pt x="0" y="0"/>
                </a:lnTo>
                <a:lnTo>
                  <a:pt x="0" y="28510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229669" y="1261187"/>
            <a:ext cx="4129818" cy="4114800"/>
          </a:xfrm>
          <a:custGeom>
            <a:avLst/>
            <a:gdLst/>
            <a:ahLst/>
            <a:cxnLst/>
            <a:rect r="r" b="b" t="t" l="l"/>
            <a:pathLst>
              <a:path h="4114800" w="4129818">
                <a:moveTo>
                  <a:pt x="0" y="0"/>
                </a:moveTo>
                <a:lnTo>
                  <a:pt x="4129817" y="0"/>
                </a:lnTo>
                <a:lnTo>
                  <a:pt x="41298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27213" y="971550"/>
            <a:ext cx="15432087" cy="1151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4"/>
              </a:lnSpc>
            </a:pPr>
            <a:r>
              <a:rPr lang="en-US" sz="7200">
                <a:solidFill>
                  <a:srgbClr val="000000"/>
                </a:solidFill>
                <a:latin typeface="Telegraf Bold"/>
              </a:rPr>
              <a:t>Herramientas Utilizadas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59300" y="9496425"/>
            <a:ext cx="533358" cy="361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91"/>
              </a:lnSpc>
            </a:pPr>
            <a:r>
              <a:rPr lang="en-US" sz="2300">
                <a:solidFill>
                  <a:srgbClr val="000000"/>
                </a:solidFill>
                <a:latin typeface="Telegraf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27213" y="3395110"/>
            <a:ext cx="5975350" cy="3525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elegraf"/>
              </a:rPr>
              <a:t>Un entorno de desarrollo integerado (IDE) proporcionado por Microsoft.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elegraf"/>
              </a:rPr>
              <a:t>Es nuestra herramienta principal para integrar y codificar la lógica del juego.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elegraf"/>
              </a:rPr>
              <a:t>Ofrece la posibilidad de codificar en varios lenguajes, y para nuestro caso, trabajamos con C#, el lenguaje con el que se integra a Unity.</a:t>
            </a:r>
          </a:p>
          <a:p>
            <a:pPr algn="l">
              <a:lnSpc>
                <a:spcPts val="308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040812" y="3395110"/>
            <a:ext cx="6127750" cy="3525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elegraf"/>
              </a:rPr>
              <a:t>Una plataforma de desarrollo de videojuegos creada por Unity Technologies.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elegraf"/>
              </a:rPr>
              <a:t>Permite el desarrollo de juegos en 2D y 3D.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elegraf"/>
              </a:rPr>
              <a:t>Ofrece la posibilidad de integrarse con otras plataformas, como Visual Studio.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elegraf"/>
              </a:rPr>
              <a:t>Para nuestro proyecto, Unity nos permite diseñar el juego para darle un aspecto más atractivo y una estructura más simple y organizada.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27213" y="2668543"/>
            <a:ext cx="6571923" cy="507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4"/>
              </a:lnSpc>
            </a:pPr>
            <a:r>
              <a:rPr lang="en-US" sz="3200">
                <a:solidFill>
                  <a:srgbClr val="000000"/>
                </a:solidFill>
                <a:latin typeface="Telegraf Bold"/>
              </a:rPr>
              <a:t>Visual Studio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144000" y="2668543"/>
            <a:ext cx="6799794" cy="507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4"/>
              </a:lnSpc>
            </a:pPr>
            <a:r>
              <a:rPr lang="en-US" sz="3200">
                <a:solidFill>
                  <a:srgbClr val="000000"/>
                </a:solidFill>
                <a:latin typeface="Telegraf Bold"/>
              </a:rPr>
              <a:t>Unity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5814" y="5067055"/>
            <a:ext cx="5849698" cy="5849698"/>
            <a:chOff x="0" y="0"/>
            <a:chExt cx="3282950" cy="32829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82950" cy="3282950"/>
            </a:xfrm>
            <a:custGeom>
              <a:avLst/>
              <a:gdLst/>
              <a:ahLst/>
              <a:cxnLst/>
              <a:rect r="r" b="b" t="t" l="l"/>
              <a:pathLst>
                <a:path h="3282950" w="3282950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336550"/>
                    <a:pt x="3282950" y="750570"/>
                  </a:cubicBezTo>
                  <a:lnTo>
                    <a:pt x="3282950" y="3282950"/>
                  </a:lnTo>
                  <a:lnTo>
                    <a:pt x="0" y="3282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5163" t="0" r="-32614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23825"/>
              <a:ext cx="3779721" cy="461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true" rot="0">
            <a:off x="7802562" y="4222293"/>
            <a:ext cx="285102" cy="285102"/>
          </a:xfrm>
          <a:custGeom>
            <a:avLst/>
            <a:gdLst/>
            <a:ahLst/>
            <a:cxnLst/>
            <a:rect r="r" b="b" t="t" l="l"/>
            <a:pathLst>
              <a:path h="285102" w="285102">
                <a:moveTo>
                  <a:pt x="0" y="285102"/>
                </a:moveTo>
                <a:lnTo>
                  <a:pt x="285103" y="285102"/>
                </a:lnTo>
                <a:lnTo>
                  <a:pt x="285103" y="0"/>
                </a:lnTo>
                <a:lnTo>
                  <a:pt x="0" y="0"/>
                </a:lnTo>
                <a:lnTo>
                  <a:pt x="0" y="28510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7802562" y="6934917"/>
            <a:ext cx="285102" cy="285102"/>
          </a:xfrm>
          <a:custGeom>
            <a:avLst/>
            <a:gdLst/>
            <a:ahLst/>
            <a:cxnLst/>
            <a:rect r="r" b="b" t="t" l="l"/>
            <a:pathLst>
              <a:path h="285102" w="285102">
                <a:moveTo>
                  <a:pt x="0" y="285102"/>
                </a:moveTo>
                <a:lnTo>
                  <a:pt x="285103" y="285102"/>
                </a:lnTo>
                <a:lnTo>
                  <a:pt x="285103" y="0"/>
                </a:lnTo>
                <a:lnTo>
                  <a:pt x="0" y="0"/>
                </a:lnTo>
                <a:lnTo>
                  <a:pt x="0" y="28510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0">
            <a:off x="12541250" y="4222293"/>
            <a:ext cx="285102" cy="285102"/>
          </a:xfrm>
          <a:custGeom>
            <a:avLst/>
            <a:gdLst/>
            <a:ahLst/>
            <a:cxnLst/>
            <a:rect r="r" b="b" t="t" l="l"/>
            <a:pathLst>
              <a:path h="285102" w="285102">
                <a:moveTo>
                  <a:pt x="0" y="285102"/>
                </a:moveTo>
                <a:lnTo>
                  <a:pt x="285102" y="285102"/>
                </a:lnTo>
                <a:lnTo>
                  <a:pt x="285102" y="0"/>
                </a:lnTo>
                <a:lnTo>
                  <a:pt x="0" y="0"/>
                </a:lnTo>
                <a:lnTo>
                  <a:pt x="0" y="28510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0">
            <a:off x="12541250" y="6934917"/>
            <a:ext cx="285102" cy="285102"/>
          </a:xfrm>
          <a:custGeom>
            <a:avLst/>
            <a:gdLst/>
            <a:ahLst/>
            <a:cxnLst/>
            <a:rect r="r" b="b" t="t" l="l"/>
            <a:pathLst>
              <a:path h="285102" w="285102">
                <a:moveTo>
                  <a:pt x="0" y="285102"/>
                </a:moveTo>
                <a:lnTo>
                  <a:pt x="285102" y="285102"/>
                </a:lnTo>
                <a:lnTo>
                  <a:pt x="285102" y="0"/>
                </a:lnTo>
                <a:lnTo>
                  <a:pt x="0" y="0"/>
                </a:lnTo>
                <a:lnTo>
                  <a:pt x="0" y="28510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827213" y="971550"/>
            <a:ext cx="15432087" cy="1151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4"/>
              </a:lnSpc>
            </a:pPr>
            <a:r>
              <a:rPr lang="en-US" sz="7200">
                <a:solidFill>
                  <a:srgbClr val="000000"/>
                </a:solidFill>
                <a:latin typeface="Telegraf Bold"/>
              </a:rPr>
              <a:t>Desarrollo del Juego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259300" y="9496425"/>
            <a:ext cx="533358" cy="361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91"/>
              </a:lnSpc>
            </a:pPr>
            <a:r>
              <a:rPr lang="en-US" sz="2300">
                <a:solidFill>
                  <a:srgbClr val="000000"/>
                </a:solidFill>
                <a:latin typeface="Telegraf"/>
              </a:rPr>
              <a:t>07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27212" y="2649398"/>
            <a:ext cx="4481512" cy="1182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elegraf"/>
              </a:rPr>
              <a:t>El juego “Flappy Bird” fue desarrollado gracias a Visual Studio y Unity.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802562" y="4824986"/>
            <a:ext cx="4176712" cy="1182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Telegraf"/>
              </a:rPr>
              <a:t>Diseñamos el juego primeramente, para luego dar lugar a su códificación.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802562" y="7534344"/>
            <a:ext cx="4007962" cy="1572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Telegraf"/>
              </a:rPr>
              <a:t>Agregamos más niveles, incluimos un menú de niveles y agregamos efectos de sonidos a cada nivel.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541250" y="4824986"/>
            <a:ext cx="4176712" cy="1572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Telegraf"/>
              </a:rPr>
              <a:t>Desarrollamos la lógica del juego, para conectarlas con cada elemento del juego diseñadas anteriormente.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541250" y="7534344"/>
            <a:ext cx="4176712" cy="1572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Telegraf"/>
              </a:rPr>
              <a:t>Probamos el juego una y otra vez, con el fin de encontrar errores y corregirlos, para así concluir el desarrollo del juego.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802563" y="2639873"/>
            <a:ext cx="7799589" cy="417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Telegraf Bold"/>
              </a:rPr>
              <a:t>Fases de Desarrollo del Proyecto: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420071" y="4288644"/>
            <a:ext cx="2847551" cy="417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Telegraf Bold"/>
              </a:rPr>
              <a:t>Diseño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205831" y="4288644"/>
            <a:ext cx="2847551" cy="417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Telegraf Bold"/>
              </a:rPr>
              <a:t>Codificación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382768" y="6973005"/>
            <a:ext cx="2847551" cy="417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Telegraf Bold"/>
              </a:rPr>
              <a:t>Nuevas opciones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083955" y="6973005"/>
            <a:ext cx="2847551" cy="417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Telegraf Bold"/>
              </a:rPr>
              <a:t>Pruebas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3779721" cy="461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27213" y="971550"/>
            <a:ext cx="15432087" cy="1151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4"/>
              </a:lnSpc>
            </a:pPr>
            <a:r>
              <a:rPr lang="en-US" sz="7200">
                <a:solidFill>
                  <a:srgbClr val="000000"/>
                </a:solidFill>
                <a:latin typeface="Telegraf Bold"/>
              </a:rPr>
              <a:t>Implementación de Código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496425"/>
            <a:ext cx="533358" cy="361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91"/>
              </a:lnSpc>
            </a:pPr>
            <a:r>
              <a:rPr lang="en-US" sz="2300">
                <a:solidFill>
                  <a:srgbClr val="000000"/>
                </a:solidFill>
                <a:latin typeface="Telegraf"/>
              </a:rPr>
              <a:t>07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16823" y="2314754"/>
            <a:ext cx="4481512" cy="2353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elegraf"/>
              </a:rPr>
              <a:t>La integración de Visual Studio con Unity se hace a través del uso de Scripts.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elegraf"/>
              </a:rPr>
              <a:t>Unity los compila y los ejecuta conectando el código con la estructura y lógica del juego.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802562" y="4824986"/>
            <a:ext cx="4176712" cy="401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Telegraf"/>
              </a:rPr>
              <a:t>...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02562" y="7534344"/>
            <a:ext cx="4007962" cy="401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Telegraf"/>
              </a:rPr>
              <a:t>....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541250" y="4824986"/>
            <a:ext cx="4176712" cy="401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Telegraf"/>
              </a:rPr>
              <a:t>...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541250" y="7534344"/>
            <a:ext cx="3932962" cy="401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Telegraf"/>
              </a:rPr>
              <a:t>...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60254" y="2707184"/>
            <a:ext cx="8100542" cy="417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Telegraf Bold"/>
              </a:rPr>
              <a:t>Características </a:t>
            </a:r>
          </a:p>
        </p:txBody>
      </p:sp>
      <p:sp>
        <p:nvSpPr>
          <p:cNvPr name="Freeform 13" id="13"/>
          <p:cNvSpPr/>
          <p:nvPr/>
        </p:nvSpPr>
        <p:spPr>
          <a:xfrm flipH="false" flipV="true" rot="0">
            <a:off x="7802562" y="4222293"/>
            <a:ext cx="285102" cy="285102"/>
          </a:xfrm>
          <a:custGeom>
            <a:avLst/>
            <a:gdLst/>
            <a:ahLst/>
            <a:cxnLst/>
            <a:rect r="r" b="b" t="t" l="l"/>
            <a:pathLst>
              <a:path h="285102" w="285102">
                <a:moveTo>
                  <a:pt x="0" y="285102"/>
                </a:moveTo>
                <a:lnTo>
                  <a:pt x="285103" y="285102"/>
                </a:lnTo>
                <a:lnTo>
                  <a:pt x="285103" y="0"/>
                </a:lnTo>
                <a:lnTo>
                  <a:pt x="0" y="0"/>
                </a:lnTo>
                <a:lnTo>
                  <a:pt x="0" y="28510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true" rot="0">
            <a:off x="7802562" y="6934917"/>
            <a:ext cx="285102" cy="285102"/>
          </a:xfrm>
          <a:custGeom>
            <a:avLst/>
            <a:gdLst/>
            <a:ahLst/>
            <a:cxnLst/>
            <a:rect r="r" b="b" t="t" l="l"/>
            <a:pathLst>
              <a:path h="285102" w="285102">
                <a:moveTo>
                  <a:pt x="0" y="285102"/>
                </a:moveTo>
                <a:lnTo>
                  <a:pt x="285103" y="285102"/>
                </a:lnTo>
                <a:lnTo>
                  <a:pt x="285103" y="0"/>
                </a:lnTo>
                <a:lnTo>
                  <a:pt x="0" y="0"/>
                </a:lnTo>
                <a:lnTo>
                  <a:pt x="0" y="28510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true" rot="0">
            <a:off x="12541250" y="4222293"/>
            <a:ext cx="285102" cy="285102"/>
          </a:xfrm>
          <a:custGeom>
            <a:avLst/>
            <a:gdLst/>
            <a:ahLst/>
            <a:cxnLst/>
            <a:rect r="r" b="b" t="t" l="l"/>
            <a:pathLst>
              <a:path h="285102" w="285102">
                <a:moveTo>
                  <a:pt x="0" y="285102"/>
                </a:moveTo>
                <a:lnTo>
                  <a:pt x="285102" y="285102"/>
                </a:lnTo>
                <a:lnTo>
                  <a:pt x="285102" y="0"/>
                </a:lnTo>
                <a:lnTo>
                  <a:pt x="0" y="0"/>
                </a:lnTo>
                <a:lnTo>
                  <a:pt x="0" y="28510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true" rot="0">
            <a:off x="12541250" y="6934917"/>
            <a:ext cx="285102" cy="285102"/>
          </a:xfrm>
          <a:custGeom>
            <a:avLst/>
            <a:gdLst/>
            <a:ahLst/>
            <a:cxnLst/>
            <a:rect r="r" b="b" t="t" l="l"/>
            <a:pathLst>
              <a:path h="285102" w="285102">
                <a:moveTo>
                  <a:pt x="0" y="285102"/>
                </a:moveTo>
                <a:lnTo>
                  <a:pt x="285102" y="285102"/>
                </a:lnTo>
                <a:lnTo>
                  <a:pt x="285102" y="0"/>
                </a:lnTo>
                <a:lnTo>
                  <a:pt x="0" y="0"/>
                </a:lnTo>
                <a:lnTo>
                  <a:pt x="0" y="28510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3375" y="-158324"/>
            <a:ext cx="7469188" cy="10603648"/>
            <a:chOff x="0" y="0"/>
            <a:chExt cx="9958917" cy="14138197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53040" b="0"/>
            <a:stretch>
              <a:fillRect/>
            </a:stretch>
          </p:blipFill>
          <p:spPr>
            <a:xfrm flipH="false" flipV="false">
              <a:off x="0" y="0"/>
              <a:ext cx="9958917" cy="14138197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23825"/>
              <a:ext cx="3779721" cy="461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6765587" y="1511683"/>
            <a:ext cx="7263635" cy="7263635"/>
          </a:xfrm>
          <a:custGeom>
            <a:avLst/>
            <a:gdLst/>
            <a:ahLst/>
            <a:cxnLst/>
            <a:rect r="r" b="b" t="t" l="l"/>
            <a:pathLst>
              <a:path h="7263635" w="7263635">
                <a:moveTo>
                  <a:pt x="0" y="0"/>
                </a:moveTo>
                <a:lnTo>
                  <a:pt x="7263635" y="0"/>
                </a:lnTo>
                <a:lnTo>
                  <a:pt x="7263635" y="7263634"/>
                </a:lnTo>
                <a:lnTo>
                  <a:pt x="0" y="72636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8858898" y="2309272"/>
            <a:ext cx="285102" cy="285102"/>
          </a:xfrm>
          <a:custGeom>
            <a:avLst/>
            <a:gdLst/>
            <a:ahLst/>
            <a:cxnLst/>
            <a:rect r="r" b="b" t="t" l="l"/>
            <a:pathLst>
              <a:path h="285102" w="285102">
                <a:moveTo>
                  <a:pt x="0" y="285102"/>
                </a:moveTo>
                <a:lnTo>
                  <a:pt x="285102" y="285102"/>
                </a:lnTo>
                <a:lnTo>
                  <a:pt x="285102" y="0"/>
                </a:lnTo>
                <a:lnTo>
                  <a:pt x="0" y="0"/>
                </a:lnTo>
                <a:lnTo>
                  <a:pt x="0" y="285102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749213" y="971550"/>
            <a:ext cx="8016374" cy="1151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4"/>
              </a:lnSpc>
            </a:pPr>
            <a:r>
              <a:rPr lang="en-US" sz="7200">
                <a:solidFill>
                  <a:srgbClr val="000000"/>
                </a:solidFill>
                <a:latin typeface="Telegraf Bold"/>
              </a:rPr>
              <a:t>Diseño del Juego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496425"/>
            <a:ext cx="533358" cy="361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91"/>
              </a:lnSpc>
            </a:pPr>
            <a:r>
              <a:rPr lang="en-US" sz="2300">
                <a:solidFill>
                  <a:srgbClr val="000000"/>
                </a:solidFill>
                <a:latin typeface="Telegraf"/>
              </a:rPr>
              <a:t>06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60556" y="2242597"/>
            <a:ext cx="7798744" cy="1182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elegraf"/>
              </a:rPr>
              <a:t>Nuevos diseños inspirados en el juego original.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elegraf"/>
              </a:rPr>
              <a:t>Agregamos nuevos obstáculos, una interfaz atractiva y bonita.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3779721" cy="461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424434"/>
            <a:ext cx="15432087" cy="1151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4"/>
              </a:lnSpc>
            </a:pPr>
            <a:r>
              <a:rPr lang="en-US" sz="7200">
                <a:solidFill>
                  <a:srgbClr val="000000"/>
                </a:solidFill>
                <a:latin typeface="Telegraf Bold"/>
              </a:rPr>
              <a:t>Conclusiones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496425"/>
            <a:ext cx="533358" cy="361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91"/>
              </a:lnSpc>
            </a:pPr>
            <a:r>
              <a:rPr lang="en-US" sz="2300">
                <a:solidFill>
                  <a:srgbClr val="000000"/>
                </a:solidFill>
                <a:latin typeface="Telegraf"/>
              </a:rPr>
              <a:t>08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89463" y="1706192"/>
            <a:ext cx="6455000" cy="2744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Telegraf"/>
              </a:rPr>
              <a:t>El juego se desarrolló aplicando los principios de Programación Orientada a Objetos.</a:t>
            </a:r>
          </a:p>
          <a:p>
            <a:pPr algn="l"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Telegraf"/>
              </a:rPr>
              <a:t>El juego mantiene la esencia del original, es simple, rejugable y divertido. Pero con algunos niveles nuevos y una experiencia más agradable.</a:t>
            </a:r>
          </a:p>
          <a:p>
            <a:pPr algn="l">
              <a:lnSpc>
                <a:spcPts val="308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19391" y="5752959"/>
            <a:ext cx="6656707" cy="1572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Telegraf"/>
              </a:rPr>
              <a:t>La integración de Unity con Visual Studio permitió un desarrollo más cómodo, para poder diseñar mejor el juego, agregar sonidos, y más niveles de manera más sencilla.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27213" y="8382000"/>
            <a:ext cx="15185073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23825"/>
              <a:ext cx="3779721" cy="461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352371" y="1552783"/>
            <a:ext cx="4520216" cy="4520216"/>
          </a:xfrm>
          <a:custGeom>
            <a:avLst/>
            <a:gdLst/>
            <a:ahLst/>
            <a:cxnLst/>
            <a:rect r="r" b="b" t="t" l="l"/>
            <a:pathLst>
              <a:path h="4520216" w="4520216">
                <a:moveTo>
                  <a:pt x="0" y="0"/>
                </a:moveTo>
                <a:lnTo>
                  <a:pt x="4520215" y="0"/>
                </a:lnTo>
                <a:lnTo>
                  <a:pt x="4520215" y="4520216"/>
                </a:lnTo>
                <a:lnTo>
                  <a:pt x="0" y="4520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27213" y="1297110"/>
            <a:ext cx="8505783" cy="3183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12"/>
              </a:lnSpc>
            </a:pPr>
            <a:r>
              <a:rPr lang="en-US" sz="10352">
                <a:solidFill>
                  <a:srgbClr val="FFFFFF"/>
                </a:solidFill>
                <a:latin typeface="Telegraf Bold"/>
              </a:rPr>
              <a:t>¡Muchas gracias!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27213" y="8809482"/>
            <a:ext cx="3635097" cy="419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2"/>
              </a:lnSpc>
            </a:pPr>
            <a:r>
              <a:rPr lang="en-US" sz="2600">
                <a:solidFill>
                  <a:srgbClr val="FFFFFF"/>
                </a:solidFill>
                <a:latin typeface="Telegraf"/>
              </a:rPr>
              <a:t>SEM 01-2024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822962" y="8809482"/>
            <a:ext cx="4189324" cy="80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42"/>
              </a:lnSpc>
            </a:pPr>
            <a:r>
              <a:rPr lang="en-US" sz="2600">
                <a:solidFill>
                  <a:srgbClr val="FFFFFF"/>
                </a:solidFill>
                <a:latin typeface="Telegraf"/>
              </a:rPr>
              <a:t>Eddy T..</a:t>
            </a:r>
          </a:p>
          <a:p>
            <a:pPr algn="r">
              <a:lnSpc>
                <a:spcPts val="3042"/>
              </a:lnSpc>
            </a:pPr>
            <a:r>
              <a:rPr lang="en-US" sz="2600">
                <a:solidFill>
                  <a:srgbClr val="FFFFFF"/>
                </a:solidFill>
                <a:latin typeface="Telegraf"/>
              </a:rPr>
              <a:t>Rodrigo L.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27213" y="4797294"/>
            <a:ext cx="7929690" cy="992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3"/>
              </a:lnSpc>
            </a:pPr>
            <a:r>
              <a:rPr lang="en-US" sz="2994">
                <a:solidFill>
                  <a:srgbClr val="FFFFFF"/>
                </a:solidFill>
                <a:latin typeface="Telegraf"/>
              </a:rPr>
              <a:t>Nuestro proyecto es de código abierto. Puedes revisarlo y visitarlo cuando desees!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DAGJLu9E4IA</dc:identifier>
  <dcterms:modified xsi:type="dcterms:W3CDTF">2011-08-01T06:04:30Z</dcterms:modified>
  <cp:revision>1</cp:revision>
  <dc:title>Juego Arcade: Flappy Bird</dc:title>
</cp:coreProperties>
</file>