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6" r:id="rId4"/>
    <p:sldId id="267" r:id="rId5"/>
    <p:sldId id="264" r:id="rId6"/>
    <p:sldId id="268" r:id="rId7"/>
    <p:sldId id="269" r:id="rId8"/>
    <p:sldId id="257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jtrofe/beer-recip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18C59-CF62-4346-97CC-0FBD552E0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zh-CN" dirty="0"/>
              <a:t>homebrewed </a:t>
            </a:r>
            <a:br>
              <a:rPr lang="en-AU" altLang="zh-CN" dirty="0"/>
            </a:br>
            <a:r>
              <a:rPr lang="en-US" altLang="zh-CN" dirty="0"/>
              <a:t>BEER RECIPES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EDA5F-C3E4-47CA-972C-61FCBBF2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9532" y="3724074"/>
            <a:ext cx="8691964" cy="977621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altLang="zh-CN" dirty="0"/>
              <a:t>JUNJIE CAI – 43937780</a:t>
            </a:r>
          </a:p>
          <a:p>
            <a:pPr algn="r"/>
            <a:r>
              <a:rPr lang="en-US" altLang="zh-CN" dirty="0"/>
              <a:t>itec873, Master of IT in </a:t>
            </a:r>
            <a:r>
              <a:rPr lang="en-AU" altLang="zh-CN" dirty="0"/>
              <a:t>Internetworking &amp; Cyber Security</a:t>
            </a:r>
            <a:endParaRPr lang="en-US" altLang="zh-CN" dirty="0"/>
          </a:p>
          <a:p>
            <a:pPr algn="r"/>
            <a:r>
              <a:rPr lang="en-US" altLang="zh-CN" dirty="0"/>
              <a:t>05/06/2018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3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78CB-FF81-4112-A120-6D3ED532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Data analysis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5C73D-9CC3-4A82-84D5-F7DF3F635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2008" y="2175458"/>
            <a:ext cx="3596952" cy="3086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02D342-B421-43DB-B9B6-5775DAF34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00" y="2176024"/>
            <a:ext cx="3600000" cy="3086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DA0E2D-127B-4F61-87E7-A5FBAA319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40" y="2175457"/>
            <a:ext cx="3600000" cy="30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5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2315B-9C2B-4FFD-A080-3D098553D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000" y="3467498"/>
            <a:ext cx="3960000" cy="30734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23DB4-1D2D-4E40-A205-00EC98B18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675" y="336787"/>
            <a:ext cx="3960000" cy="3073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75798D-14CE-4D44-A844-3612BF7A8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675" y="3467498"/>
            <a:ext cx="3960000" cy="3073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4FA1ED-ED0F-45B4-855E-8D99C3F07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000" y="317006"/>
            <a:ext cx="3960000" cy="3073496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6E5D6EE-9D59-4E27-9B97-A40B11E4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65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8489-0214-44CF-A459-186B94FA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METHODS TO BE USED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A601-0E36-4F40-837E-42FEBDED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3612591"/>
          </a:xfrm>
        </p:spPr>
        <p:txBody>
          <a:bodyPr/>
          <a:lstStyle/>
          <a:p>
            <a:r>
              <a:rPr lang="en-US" altLang="zh-CN" dirty="0"/>
              <a:t>Random guessing</a:t>
            </a:r>
          </a:p>
          <a:p>
            <a:r>
              <a:rPr lang="en-US" altLang="zh-CN" dirty="0"/>
              <a:t>Logistic regression</a:t>
            </a:r>
          </a:p>
          <a:p>
            <a:pPr lvl="1"/>
            <a:r>
              <a:rPr lang="en-US" altLang="zh-CN" dirty="0"/>
              <a:t>Linear transformation</a:t>
            </a:r>
          </a:p>
          <a:p>
            <a:pPr lvl="1"/>
            <a:r>
              <a:rPr lang="en-US" altLang="zh-CN" dirty="0"/>
              <a:t>Non-linear transformation</a:t>
            </a:r>
          </a:p>
          <a:p>
            <a:r>
              <a:rPr lang="en-US" altLang="zh-CN" dirty="0"/>
              <a:t>Linear </a:t>
            </a:r>
            <a:r>
              <a:rPr lang="en-AU" altLang="zh-CN" dirty="0"/>
              <a:t>Discriminant Analysis</a:t>
            </a:r>
          </a:p>
          <a:p>
            <a:r>
              <a:rPr lang="en-AU" altLang="zh-CN" dirty="0"/>
              <a:t>KNN function</a:t>
            </a:r>
          </a:p>
          <a:p>
            <a:r>
              <a:rPr lang="en-AU" altLang="zh-CN" dirty="0"/>
              <a:t>Decision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7614-04E6-4C5C-B01F-1C234A12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guessing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5050-460E-403E-9642-E86D4BB7F1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picture shows 7763 observations are dark beer.</a:t>
            </a:r>
          </a:p>
          <a:p>
            <a:r>
              <a:rPr lang="en-US" altLang="zh-CN" dirty="0"/>
              <a:t>We guess every observation is </a:t>
            </a:r>
            <a:r>
              <a:rPr lang="en-US" altLang="zh-CN" dirty="0">
                <a:solidFill>
                  <a:schemeClr val="accent1"/>
                </a:solidFill>
              </a:rPr>
              <a:t>not</a:t>
            </a:r>
            <a:r>
              <a:rPr lang="en-US" altLang="zh-CN" dirty="0"/>
              <a:t> dark beer.</a:t>
            </a:r>
          </a:p>
          <a:p>
            <a:r>
              <a:rPr lang="en-US" altLang="zh-CN" dirty="0"/>
              <a:t>The error rate of this method is 12.14%.</a:t>
            </a:r>
          </a:p>
          <a:p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C0C03-077E-45D8-9E99-5E63BE9918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7B4E2-05F5-432E-B0EB-AE3A25962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67" y="1942780"/>
            <a:ext cx="4297000" cy="358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4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81D8-C26C-4311-B0C6-B79B3577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C74A-89FC-4397-B0E8-F9907F838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4042233"/>
          </a:xfrm>
        </p:spPr>
        <p:txBody>
          <a:bodyPr>
            <a:normAutofit/>
          </a:bodyPr>
          <a:lstStyle/>
          <a:p>
            <a:r>
              <a:rPr lang="en-US" altLang="zh-CN" dirty="0"/>
              <a:t>Firstly I choose all features as predictors to build logistic regression.</a:t>
            </a:r>
          </a:p>
          <a:p>
            <a:r>
              <a:rPr lang="en-US" altLang="zh-CN" dirty="0"/>
              <a:t>P value shows ABV is not statistically significant with the response.</a:t>
            </a:r>
          </a:p>
          <a:p>
            <a:r>
              <a:rPr lang="en-US" altLang="zh-CN" dirty="0"/>
              <a:t>Next, I will remove ABV, and recall the model.</a:t>
            </a:r>
          </a:p>
          <a:p>
            <a:r>
              <a:rPr lang="en-US" altLang="zh-CN" dirty="0"/>
              <a:t>Repeat the step.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198220-521A-4E9A-98A4-EBAF85A4CA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5985" y="2086891"/>
            <a:ext cx="5338434" cy="1556268"/>
          </a:xfrm>
        </p:spPr>
      </p:pic>
    </p:spTree>
    <p:extLst>
      <p:ext uri="{BB962C8B-B14F-4D97-AF65-F5344CB8AC3E}">
        <p14:creationId xmlns:p14="http://schemas.microsoft.com/office/powerpoint/2010/main" val="95445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960D-7809-4C30-B853-C0F7ACEA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CB65-3A95-4395-9B54-80BD9DA32A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ABV does not contribute to the model.</a:t>
            </a:r>
          </a:p>
          <a:p>
            <a:r>
              <a:rPr lang="en-US" altLang="zh-CN" dirty="0"/>
              <a:t>IBU contributes to test error rate, as the test error rate increases when “IBU” is removed. </a:t>
            </a:r>
          </a:p>
          <a:p>
            <a:r>
              <a:rPr lang="en-US" altLang="zh-CN" dirty="0"/>
              <a:t>Finally we get the optimal predictors – OG, FG IBU.</a:t>
            </a:r>
          </a:p>
          <a:p>
            <a:r>
              <a:rPr lang="en-US" altLang="zh-CN" dirty="0"/>
              <a:t>One problem: larger than random guessing.</a:t>
            </a:r>
          </a:p>
          <a:p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0285AA-B247-4AFB-93CA-33E3FFDA42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53848"/>
            <a:ext cx="4682924" cy="2322620"/>
          </a:xfrm>
        </p:spPr>
      </p:pic>
    </p:spTree>
    <p:extLst>
      <p:ext uri="{BB962C8B-B14F-4D97-AF65-F5344CB8AC3E}">
        <p14:creationId xmlns:p14="http://schemas.microsoft.com/office/powerpoint/2010/main" val="131543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9075-23F8-486D-8FFA-98607CB8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Logistic regression WITH</a:t>
            </a:r>
            <a:br>
              <a:rPr lang="en-US" altLang="zh-CN" dirty="0"/>
            </a:br>
            <a:r>
              <a:rPr lang="en-US" altLang="zh-CN" dirty="0"/>
              <a:t>NON-LINEAR TRANSFORMATION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C415-2110-46D3-8E58-9E64C723AD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We use OG, FG, IBU to build the model with non-linear transformation.</a:t>
            </a:r>
          </a:p>
          <a:p>
            <a:r>
              <a:rPr lang="en-US" altLang="zh-CN" dirty="0"/>
              <a:t>Polynomials degree from 1 to 5 is applied to find the best degree.</a:t>
            </a:r>
          </a:p>
          <a:p>
            <a:r>
              <a:rPr lang="en-US" altLang="zh-CN" dirty="0"/>
              <a:t>Degree 2 and 4 are best, with the 11.85% test error rate.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68B6FB-31BE-4475-B719-85AE3EC092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4750" y="2038918"/>
            <a:ext cx="4487863" cy="3399289"/>
          </a:xfrm>
        </p:spPr>
      </p:pic>
    </p:spTree>
    <p:extLst>
      <p:ext uri="{BB962C8B-B14F-4D97-AF65-F5344CB8AC3E}">
        <p14:creationId xmlns:p14="http://schemas.microsoft.com/office/powerpoint/2010/main" val="106475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1E9C-FB67-45F8-9895-0F294B81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</a:t>
            </a:r>
            <a:r>
              <a:rPr lang="en-AU" altLang="zh-CN" dirty="0"/>
              <a:t>Discriminant Analysis</a:t>
            </a:r>
            <a:br>
              <a:rPr lang="en-AU" altLang="zh-CN" dirty="0"/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0561-D7ED-4971-9339-7B3B02A73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6818" y="1858220"/>
            <a:ext cx="4488654" cy="3448595"/>
          </a:xfrm>
        </p:spPr>
        <p:txBody>
          <a:bodyPr/>
          <a:lstStyle/>
          <a:p>
            <a:r>
              <a:rPr lang="en-US" altLang="zh-CN" dirty="0"/>
              <a:t>LDA is similar with logistic regression.</a:t>
            </a:r>
          </a:p>
          <a:p>
            <a:r>
              <a:rPr lang="en-US" altLang="zh-CN" dirty="0"/>
              <a:t>The Prior probabilities of groups show that 12.17% of the training observations are dark beer.</a:t>
            </a:r>
          </a:p>
          <a:p>
            <a:r>
              <a:rPr lang="en-US" altLang="zh-CN" dirty="0"/>
              <a:t>Test error rate is 12.12%.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C2951E-4C35-4E6C-BA6D-5E6ECBE332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4651" y="1864194"/>
            <a:ext cx="5054998" cy="1718324"/>
          </a:xfrm>
        </p:spPr>
      </p:pic>
    </p:spTree>
    <p:extLst>
      <p:ext uri="{BB962C8B-B14F-4D97-AF65-F5344CB8AC3E}">
        <p14:creationId xmlns:p14="http://schemas.microsoft.com/office/powerpoint/2010/main" val="372863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EC89-5680-471C-9A9D-674D3F18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E51C-FBF5-4348-85CB-C50C8B5D70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2-labels classification</a:t>
            </a:r>
          </a:p>
          <a:p>
            <a:r>
              <a:rPr lang="en-US" altLang="zh-CN" dirty="0"/>
              <a:t>Need to be standardized</a:t>
            </a:r>
          </a:p>
          <a:p>
            <a:r>
              <a:rPr lang="en-US" altLang="zh-CN" dirty="0"/>
              <a:t>Accuracy rapidly increases when K increases up to 15.</a:t>
            </a:r>
          </a:p>
          <a:p>
            <a:r>
              <a:rPr lang="en-US" altLang="zh-CN" dirty="0"/>
              <a:t>The highest accuracy is 88.55%, so the test error rate is only 11.45%.</a:t>
            </a:r>
          </a:p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357F1-6E26-4C36-8A9D-46BF58D4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6129"/>
            <a:ext cx="5324117" cy="328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9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4700-D3C7-4BA8-AB39-B43DB10E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057F-64E6-4F10-9AD6-EF8C47A225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Decision tree is not suitable in my dataset.</a:t>
            </a:r>
          </a:p>
          <a:p>
            <a:r>
              <a:rPr lang="en-US" altLang="zh-CN" dirty="0"/>
              <a:t>Main reason is that there are only two in my dataset, and most of observations belong to the “no” class.</a:t>
            </a:r>
          </a:p>
          <a:p>
            <a:r>
              <a:rPr lang="en-US" altLang="zh-CN" dirty="0"/>
              <a:t>All data items are predicted as </a:t>
            </a:r>
            <a:r>
              <a:rPr lang="en-US" altLang="zh-CN" dirty="0">
                <a:solidFill>
                  <a:schemeClr val="accent1"/>
                </a:solidFill>
              </a:rPr>
              <a:t>not</a:t>
            </a:r>
            <a:r>
              <a:rPr lang="en-US" altLang="zh-CN" dirty="0"/>
              <a:t> dark beers, just like random guessing. 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85C5DA-9740-447B-B520-B84E1585C4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3959" y="2114393"/>
            <a:ext cx="4295617" cy="3573289"/>
          </a:xfrm>
        </p:spPr>
      </p:pic>
    </p:spTree>
    <p:extLst>
      <p:ext uri="{BB962C8B-B14F-4D97-AF65-F5344CB8AC3E}">
        <p14:creationId xmlns:p14="http://schemas.microsoft.com/office/powerpoint/2010/main" val="117180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80F1A-A433-4471-9030-C0FF268B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DATA 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38045-6B43-4D16-B684-1C7C8CB5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/>
              <a:t>Data source: </a:t>
            </a:r>
            <a:r>
              <a:rPr lang="en-US" altLang="zh-CN" dirty="0">
                <a:hlinkClick r:id="rId2"/>
              </a:rPr>
              <a:t>https://www.kaggle.com/jtrofe/beer-recipes</a:t>
            </a:r>
            <a:endParaRPr lang="en-US" altLang="zh-CN" dirty="0"/>
          </a:p>
          <a:p>
            <a:pPr fontAlgn="base"/>
            <a:r>
              <a:rPr lang="en-US" altLang="zh-CN" dirty="0"/>
              <a:t>Over 70,000 homemade beer recipes (rows)</a:t>
            </a:r>
          </a:p>
          <a:p>
            <a:pPr fontAlgn="base"/>
            <a:r>
              <a:rPr lang="en-US" altLang="zh-CN" dirty="0"/>
              <a:t>22 variables</a:t>
            </a:r>
          </a:p>
          <a:p>
            <a:pPr fontAlgn="base"/>
            <a:endParaRPr lang="en-US" altLang="zh-CN" dirty="0"/>
          </a:p>
          <a:p>
            <a:pPr fontAlgn="base"/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018E2-5A33-46F7-9D3C-47C196DA8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535" y="3473702"/>
            <a:ext cx="6795619" cy="11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9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EABA-5053-4AE5-B3D2-38892EDA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Comparison and conclusion</a:t>
            </a:r>
            <a:br>
              <a:rPr lang="en-AU" altLang="zh-CN" dirty="0"/>
            </a:br>
            <a:endParaRPr lang="zh-CN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645781-9C52-46F5-A023-C087EBE1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13166"/>
            <a:ext cx="9291215" cy="3450613"/>
          </a:xfrm>
        </p:spPr>
        <p:txBody>
          <a:bodyPr/>
          <a:lstStyle/>
          <a:p>
            <a:r>
              <a:rPr lang="en-US" altLang="zh-CN" dirty="0"/>
              <a:t>In conclusion, for the problem of predicting whether a given color is dark or not, the KNN function with the K = 43 works best, and the test error rate is around 11.45%, which seems acceptable.</a:t>
            </a:r>
          </a:p>
          <a:p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AEA034-84B6-46AC-AF22-DF732C27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19" y="2916931"/>
            <a:ext cx="9300318" cy="27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1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7951-3A2A-4AC6-A399-1D3F5DAF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Style and other features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31DC-CBE9-4228-AC64-1278B0C6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KNN is used to predict the style of beers.</a:t>
            </a:r>
          </a:p>
          <a:p>
            <a:r>
              <a:rPr lang="en-US" altLang="zh-CN" dirty="0"/>
              <a:t>Need to be standardized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64CA3-9CBD-41A4-9AD6-8E188218D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952" y="2929602"/>
            <a:ext cx="7831689" cy="29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57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D599C6-498A-440D-9F6E-2A1ACBCB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91CC4-E41E-45CD-80DA-2CA792BE0D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153" y="2028386"/>
            <a:ext cx="3900292" cy="36409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E8C94B-5675-4AB5-8C1A-030FE481B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28386"/>
            <a:ext cx="4488654" cy="3441520"/>
          </a:xfrm>
        </p:spPr>
        <p:txBody>
          <a:bodyPr/>
          <a:lstStyle/>
          <a:p>
            <a:r>
              <a:rPr lang="en-US" altLang="zh-CN" dirty="0"/>
              <a:t>Increases rapidly from 22% to 31% when K increases from 1 to 12.</a:t>
            </a:r>
          </a:p>
          <a:p>
            <a:r>
              <a:rPr lang="en-US" altLang="zh-CN" dirty="0"/>
              <a:t>A slow increase before K reaches 36. </a:t>
            </a:r>
          </a:p>
          <a:p>
            <a:r>
              <a:rPr lang="en-AU" altLang="zh-CN" dirty="0"/>
              <a:t>Fluctuates at 33%.</a:t>
            </a:r>
          </a:p>
        </p:txBody>
      </p:sp>
    </p:spTree>
    <p:extLst>
      <p:ext uri="{BB962C8B-B14F-4D97-AF65-F5344CB8AC3E}">
        <p14:creationId xmlns:p14="http://schemas.microsoft.com/office/powerpoint/2010/main" val="2355057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BCCA44-FCFE-460E-AFC1-D9ADF25D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C0647-D6EE-4184-8F9C-36F50A42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KNN method is not working very well in the second question.</a:t>
            </a:r>
          </a:p>
          <a:p>
            <a:r>
              <a:rPr lang="en-US" altLang="zh-CN" dirty="0"/>
              <a:t>A low accuracy of KNN method is foreseeing, since there are more than 60 thousands observations and over 200 labels in the dataset.</a:t>
            </a:r>
          </a:p>
          <a:p>
            <a:r>
              <a:rPr lang="en-US" altLang="zh-CN" dirty="0"/>
              <a:t>KNN method does not work well for the dataset with a lot of labels.</a:t>
            </a:r>
            <a:endParaRPr lang="zh-CN" altLang="en-US" dirty="0"/>
          </a:p>
          <a:p>
            <a:r>
              <a:rPr lang="en-US" altLang="zh-CN" dirty="0"/>
              <a:t>A large K will result in a huge amount of computing process, which consumes more memory and computing resources</a:t>
            </a:r>
          </a:p>
          <a:p>
            <a:r>
              <a:rPr lang="en-US" altLang="zh-CN" dirty="0"/>
              <a:t>Variables in the dataset is not good enough to precisely predict the beer styles when using KNN function.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494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961E-B00C-4846-AB0C-12C3E425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1441-0A1C-4E0E-93B0-F3D9846C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Future work can be focused on how to improve the accuracy of predicting the beer styles.</a:t>
            </a:r>
          </a:p>
          <a:p>
            <a:pPr lvl="1"/>
            <a:r>
              <a:rPr lang="en-US" altLang="zh-CN" dirty="0"/>
              <a:t>Use more variables as predictors.</a:t>
            </a:r>
          </a:p>
          <a:p>
            <a:pPr lvl="1"/>
            <a:r>
              <a:rPr lang="en-US" altLang="zh-CN" dirty="0"/>
              <a:t>Apply other method</a:t>
            </a:r>
          </a:p>
          <a:p>
            <a:pPr lvl="2"/>
            <a:r>
              <a:rPr lang="en-US" altLang="zh-CN" dirty="0"/>
              <a:t>Support vector machine</a:t>
            </a:r>
          </a:p>
          <a:p>
            <a:pPr lvl="2"/>
            <a:r>
              <a:rPr lang="en-AU" altLang="zh-CN" dirty="0"/>
              <a:t>Decision Tree Model</a:t>
            </a:r>
          </a:p>
          <a:p>
            <a:pPr lvl="2"/>
            <a:r>
              <a:rPr lang="en-US" altLang="zh-CN" b="1" dirty="0"/>
              <a:t>Naive Bayes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175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C9BF-F71E-42B3-8C7B-B81D36A3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37" y="5967383"/>
            <a:ext cx="9291215" cy="104923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Questions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8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3C41-6F02-42BE-A74E-7EFFED43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1685CE-0692-4BF4-800F-4333533ED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325" y="804519"/>
            <a:ext cx="10303350" cy="49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1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412240-A0D4-4305-AFCF-8A9364A8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Pre-process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6258-4477-4057-B5D7-2A9D952B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 lot of useless columns</a:t>
            </a:r>
          </a:p>
          <a:p>
            <a:pPr lvl="1"/>
            <a:r>
              <a:rPr lang="en-US" altLang="zh-CN" dirty="0"/>
              <a:t>With  a lot of NAs</a:t>
            </a:r>
          </a:p>
          <a:p>
            <a:pPr lvl="1"/>
            <a:r>
              <a:rPr lang="en-US" altLang="zh-CN" dirty="0"/>
              <a:t>Some do not make sense</a:t>
            </a:r>
          </a:p>
          <a:p>
            <a:r>
              <a:rPr lang="en-US" altLang="zh-CN" dirty="0"/>
              <a:t>As suggested from Kaggle.com, 5 most useful features are selected.</a:t>
            </a:r>
          </a:p>
          <a:p>
            <a:pPr lvl="1"/>
            <a:r>
              <a:rPr lang="en-US" altLang="zh-CN" dirty="0"/>
              <a:t>OG (original gravity) : specific gravity measured before fermentation</a:t>
            </a:r>
          </a:p>
          <a:p>
            <a:pPr lvl="1"/>
            <a:r>
              <a:rPr lang="en-US" altLang="zh-CN" dirty="0"/>
              <a:t>FG (final gravity): specific gravity measured at the completion of fermentation</a:t>
            </a:r>
          </a:p>
          <a:p>
            <a:pPr lvl="1"/>
            <a:r>
              <a:rPr lang="en-US" altLang="zh-CN" dirty="0"/>
              <a:t>ABV (Alcohol by volume): alcohol concentration represented by Volume</a:t>
            </a:r>
          </a:p>
          <a:p>
            <a:pPr lvl="1"/>
            <a:r>
              <a:rPr lang="en-US" altLang="zh-CN" dirty="0"/>
              <a:t>IBU (</a:t>
            </a:r>
            <a:r>
              <a:rPr lang="en-AU" altLang="zh-CN" dirty="0"/>
              <a:t>International Bitterness Units): a numeric measure of bitterness of beer</a:t>
            </a:r>
            <a:endParaRPr lang="en-US" altLang="zh-CN" dirty="0"/>
          </a:p>
          <a:p>
            <a:pPr lvl="1"/>
            <a:r>
              <a:rPr lang="en-US" altLang="zh-CN" dirty="0"/>
              <a:t>COLOR: numeric value of beer color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237564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85CBA-8B01-4C87-B0BF-484DD307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Pre-process data</a:t>
            </a:r>
            <a:endParaRPr lang="zh-CN" altLang="en-US" dirty="0"/>
          </a:p>
        </p:txBody>
      </p:sp>
      <p:pic>
        <p:nvPicPr>
          <p:cNvPr id="8" name="内容占位符 7" descr="source: http://brewersvault.com/index.php?p=b_m_tips&amp;id=6893" title="Beer color measurement">
            <a:extLst>
              <a:ext uri="{FF2B5EF4-FFF2-40B4-BE49-F238E27FC236}">
                <a16:creationId xmlns:a16="http://schemas.microsoft.com/office/drawing/2014/main" id="{FBEBABBF-2E9A-4361-A448-36F55C2F4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665" y="1853754"/>
            <a:ext cx="6342669" cy="3409185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E902CDA-31A6-4E10-8165-9189EF2ADA4F}"/>
              </a:ext>
            </a:extLst>
          </p:cNvPr>
          <p:cNvSpPr txBox="1"/>
          <p:nvPr/>
        </p:nvSpPr>
        <p:spPr>
          <a:xfrm>
            <a:off x="2878657" y="5372305"/>
            <a:ext cx="634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altLang="zh-CN" sz="1400" dirty="0"/>
              <a:t>Source: http://brewersvault.com/index.php?p=b_m_tips&amp;id=6893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903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81BF-37D5-4E2C-B3E7-C7A253EF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21440"/>
            <a:ext cx="9291215" cy="1049235"/>
          </a:xfrm>
        </p:spPr>
        <p:txBody>
          <a:bodyPr/>
          <a:lstStyle/>
          <a:p>
            <a:r>
              <a:rPr lang="en-US" altLang="zh-CN" dirty="0"/>
              <a:t>Pre-process data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73E86-A2FA-4F8C-9586-33D5C5493EE6}"/>
              </a:ext>
            </a:extLst>
          </p:cNvPr>
          <p:cNvSpPr txBox="1"/>
          <p:nvPr/>
        </p:nvSpPr>
        <p:spPr>
          <a:xfrm>
            <a:off x="1451579" y="3634596"/>
            <a:ext cx="9330050" cy="2610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C2D3F9A-B11A-4C40-A7F6-5CF2AA154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387" y="1795566"/>
            <a:ext cx="9063104" cy="4313661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1CE7B2-45DA-4312-9B89-95A11C764B39}"/>
              </a:ext>
            </a:extLst>
          </p:cNvPr>
          <p:cNvSpPr txBox="1"/>
          <p:nvPr/>
        </p:nvSpPr>
        <p:spPr>
          <a:xfrm>
            <a:off x="1558506" y="1370675"/>
            <a:ext cx="906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finally get the data which will be actually analyzed later.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84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3348-843F-4D70-8E7B-982011A8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Pre-process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B161-EBC9-4281-A585-12653A76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 will create a new qualitative variable called “Dark” with the two values (“yes” or “no”) to indicate that whether the color of beers is “dark” or not. </a:t>
            </a:r>
          </a:p>
          <a:p>
            <a:r>
              <a:rPr lang="en-US" altLang="zh-CN" dirty="0"/>
              <a:t>A dark beer has the value of “Color” larger than 25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866D3-4C8C-4ECD-8251-3389E7DC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89" y="3429000"/>
            <a:ext cx="8829321" cy="18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6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6BECD-D476-4637-A99E-1A75B1A9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goal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E64BC-49B9-41DA-AFE6-80AA213C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relationship between Dark and other features.</a:t>
            </a:r>
          </a:p>
          <a:p>
            <a:pPr lvl="1"/>
            <a:r>
              <a:rPr lang="en-US" altLang="zh-CN" dirty="0"/>
              <a:t>Can we predict that whether a beer is “dark” or not.</a:t>
            </a:r>
          </a:p>
          <a:p>
            <a:r>
              <a:rPr lang="en-US" altLang="zh-CN" dirty="0"/>
              <a:t>The relationship between Style and other features.</a:t>
            </a:r>
          </a:p>
          <a:p>
            <a:pPr lvl="1"/>
            <a:r>
              <a:rPr lang="en-US" altLang="zh-CN" dirty="0"/>
              <a:t>Can we predict the style of beers when using these features as predictors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0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A911-FBB1-4CC0-8C87-31354093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Data analysis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E392BD-30C4-440B-B87D-FF4B450CD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04" y="2222520"/>
            <a:ext cx="3600000" cy="28282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E326C5-2A3A-433E-9823-A80807913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8" y="2218627"/>
            <a:ext cx="3600000" cy="282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2FD615-6755-49A4-A9BF-E4A4E436C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097" y="2218627"/>
            <a:ext cx="3600000" cy="28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2968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3213</TotalTime>
  <Words>771</Words>
  <Application>Microsoft Office PowerPoint</Application>
  <PresentationFormat>Widescreen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Rockwell</vt:lpstr>
      <vt:lpstr>画廊</vt:lpstr>
      <vt:lpstr>homebrewed  BEER RECIPES</vt:lpstr>
      <vt:lpstr>DATA SET</vt:lpstr>
      <vt:lpstr>PowerPoint Presentation</vt:lpstr>
      <vt:lpstr>Pre-process data</vt:lpstr>
      <vt:lpstr>Pre-process data</vt:lpstr>
      <vt:lpstr>Pre-process data</vt:lpstr>
      <vt:lpstr>Pre-process data</vt:lpstr>
      <vt:lpstr>Project goal</vt:lpstr>
      <vt:lpstr>General Data analysis</vt:lpstr>
      <vt:lpstr>General Data analysis</vt:lpstr>
      <vt:lpstr>PowerPoint Presentation</vt:lpstr>
      <vt:lpstr>METHODS TO BE USED</vt:lpstr>
      <vt:lpstr>Random guessing</vt:lpstr>
      <vt:lpstr>Logistic regression</vt:lpstr>
      <vt:lpstr>Logistic regression</vt:lpstr>
      <vt:lpstr>Logistic regression WITH NON-LINEAR TRANSFORMATION </vt:lpstr>
      <vt:lpstr>Linear Discriminant Analysis </vt:lpstr>
      <vt:lpstr>KNN</vt:lpstr>
      <vt:lpstr>Decision tree</vt:lpstr>
      <vt:lpstr>Comparison and conclusion </vt:lpstr>
      <vt:lpstr>Style and other features</vt:lpstr>
      <vt:lpstr>KNN </vt:lpstr>
      <vt:lpstr>conclusion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Junjie Cai</dc:creator>
  <cp:lastModifiedBy>Junjie Cai</cp:lastModifiedBy>
  <cp:revision>73</cp:revision>
  <dcterms:created xsi:type="dcterms:W3CDTF">2018-03-31T05:07:06Z</dcterms:created>
  <dcterms:modified xsi:type="dcterms:W3CDTF">2018-06-05T17:17:17Z</dcterms:modified>
</cp:coreProperties>
</file>