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dd5d2a6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dd5d2a6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de2873a7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de2873a7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de2873a7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de2873a7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de2873a7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de2873a7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de2873a78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de2873a78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de2873a78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de2873a78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de2873a78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de2873a78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Big Mountain Resort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Report on Increasing Ticket Prices Based on Available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66" name="Google Shape;66;p14"/>
          <p:cNvSpPr txBox="1"/>
          <p:nvPr>
            <p:ph idx="1" type="body"/>
          </p:nvPr>
        </p:nvSpPr>
        <p:spPr>
          <a:xfrm>
            <a:off x="311700" y="1152475"/>
            <a:ext cx="8520600" cy="156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recently installed chair lift at the resort has increased </a:t>
            </a:r>
            <a:r>
              <a:rPr lang="en"/>
              <a:t>operating</a:t>
            </a:r>
            <a:r>
              <a:rPr lang="en"/>
              <a:t> costs by over $1.5m.</a:t>
            </a:r>
            <a:endParaRPr/>
          </a:p>
          <a:p>
            <a:pPr indent="-342900" lvl="0" marL="457200" rtl="0" algn="l">
              <a:spcBef>
                <a:spcPts val="0"/>
              </a:spcBef>
              <a:spcAft>
                <a:spcPts val="0"/>
              </a:spcAft>
              <a:buSzPts val="1800"/>
              <a:buChar char="●"/>
            </a:pPr>
            <a:r>
              <a:rPr lang="en"/>
              <a:t>The ticket price is suspected to not accurately reflect the features available at the resort</a:t>
            </a:r>
            <a:endParaRPr/>
          </a:p>
        </p:txBody>
      </p:sp>
      <p:sp>
        <p:nvSpPr>
          <p:cNvPr id="67" name="Google Shape;67;p14"/>
          <p:cNvSpPr txBox="1"/>
          <p:nvPr>
            <p:ph type="title"/>
          </p:nvPr>
        </p:nvSpPr>
        <p:spPr>
          <a:xfrm>
            <a:off x="311700" y="257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8" name="Google Shape;68;p14"/>
          <p:cNvSpPr txBox="1"/>
          <p:nvPr>
            <p:ph idx="1" type="body"/>
          </p:nvPr>
        </p:nvSpPr>
        <p:spPr>
          <a:xfrm>
            <a:off x="311700" y="3244925"/>
            <a:ext cx="8520600" cy="156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ticket price adjustment to account for new costs generated by the chair lift, while also remaining competitive with other resorts by focusing on the relationship between resort features and ticket price.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74" name="Google Shape;74;p15"/>
          <p:cNvSpPr txBox="1"/>
          <p:nvPr>
            <p:ph idx="1" type="body"/>
          </p:nvPr>
        </p:nvSpPr>
        <p:spPr>
          <a:xfrm>
            <a:off x="311700" y="1152475"/>
            <a:ext cx="8520600" cy="3580200"/>
          </a:xfrm>
          <a:prstGeom prst="rect">
            <a:avLst/>
          </a:prstGeom>
        </p:spPr>
        <p:txBody>
          <a:bodyPr anchorCtr="0" anchor="t" bIns="91425" lIns="91425" spcFirstLastPara="1" rIns="91425" wrap="square" tIns="91425">
            <a:normAutofit fontScale="92500" lnSpcReduction="20000"/>
          </a:bodyPr>
          <a:lstStyle/>
          <a:p>
            <a:pPr indent="-349011" lvl="0" marL="457200" rtl="0" algn="l">
              <a:spcBef>
                <a:spcPts val="0"/>
              </a:spcBef>
              <a:spcAft>
                <a:spcPts val="0"/>
              </a:spcAft>
              <a:buSzPct val="100000"/>
              <a:buChar char="●"/>
            </a:pPr>
            <a:r>
              <a:rPr lang="en" sz="2050"/>
              <a:t>Fast quads, total chairs, runs, snow making area, and vertical drop were all important factors in </a:t>
            </a:r>
            <a:r>
              <a:rPr lang="en" sz="2050"/>
              <a:t>determining</a:t>
            </a:r>
            <a:r>
              <a:rPr lang="en" sz="2050"/>
              <a:t> the ticket price. (Shown in lower right image)</a:t>
            </a:r>
            <a:endParaRPr sz="2050"/>
          </a:p>
          <a:p>
            <a:pPr indent="0" lvl="0" marL="457200" rtl="0" algn="l">
              <a:spcBef>
                <a:spcPts val="1200"/>
              </a:spcBef>
              <a:spcAft>
                <a:spcPts val="0"/>
              </a:spcAft>
              <a:buNone/>
            </a:pPr>
            <a:r>
              <a:t/>
            </a:r>
            <a:endParaRPr sz="2050"/>
          </a:p>
          <a:p>
            <a:pPr indent="-349011" lvl="0" marL="457200" rtl="0" algn="l">
              <a:spcBef>
                <a:spcPts val="1200"/>
              </a:spcBef>
              <a:spcAft>
                <a:spcPts val="0"/>
              </a:spcAft>
              <a:buSzPct val="100000"/>
              <a:buChar char="●"/>
            </a:pPr>
            <a:r>
              <a:rPr lang="en" sz="2050"/>
              <a:t>Big Mountain ranked very highly in all of these categories, and is able to raise the ticket price accordingly</a:t>
            </a:r>
            <a:endParaRPr sz="2050"/>
          </a:p>
          <a:p>
            <a:pPr indent="0" lvl="0" marL="457200" rtl="0" algn="l">
              <a:spcBef>
                <a:spcPts val="1200"/>
              </a:spcBef>
              <a:spcAft>
                <a:spcPts val="0"/>
              </a:spcAft>
              <a:buNone/>
            </a:pPr>
            <a:r>
              <a:t/>
            </a:r>
            <a:endParaRPr sz="2050"/>
          </a:p>
          <a:p>
            <a:pPr indent="-349011" lvl="0" marL="457200" rtl="0" algn="l">
              <a:spcBef>
                <a:spcPts val="1200"/>
              </a:spcBef>
              <a:spcAft>
                <a:spcPts val="0"/>
              </a:spcAft>
              <a:buSzPct val="100000"/>
              <a:buChar char="●"/>
            </a:pPr>
            <a:r>
              <a:rPr lang="en" sz="2050"/>
              <a:t>Big Mountain can </a:t>
            </a:r>
            <a:r>
              <a:rPr lang="en" sz="2050"/>
              <a:t>certainly</a:t>
            </a:r>
            <a:r>
              <a:rPr lang="en" sz="2050"/>
              <a:t> raise ticket price while remaining competitive</a:t>
            </a:r>
            <a:endParaRPr sz="2050"/>
          </a:p>
          <a:p>
            <a:pPr indent="0" lvl="0" marL="0" rtl="0" algn="l">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Proceed with the decision to increase the vertical drop by 150 ft by adding a run, installing a new chair lift to </a:t>
            </a:r>
            <a:r>
              <a:rPr lang="en"/>
              <a:t>accommodate</a:t>
            </a:r>
            <a:r>
              <a:rPr lang="en"/>
              <a:t>.</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Do not add snow making area for the new run, as this will increase cost but have no effect on ticket price.</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Shut down the least used run to further decrease operating costs.</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Increase ticket price by $6.00, to $87.00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232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a:t>
            </a:r>
            <a:endParaRPr/>
          </a:p>
        </p:txBody>
      </p:sp>
      <p:sp>
        <p:nvSpPr>
          <p:cNvPr id="86" name="Google Shape;86;p17"/>
          <p:cNvSpPr txBox="1"/>
          <p:nvPr>
            <p:ph idx="1" type="body"/>
          </p:nvPr>
        </p:nvSpPr>
        <p:spPr>
          <a:xfrm>
            <a:off x="311700" y="11612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Random forest model</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Performed better than a linear model</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Important features are shown in the </a:t>
            </a:r>
            <a:r>
              <a:rPr lang="en"/>
              <a:t>histogram</a:t>
            </a:r>
            <a:r>
              <a:rPr lang="en"/>
              <a:t> to the right</a:t>
            </a:r>
            <a:endParaRPr/>
          </a:p>
          <a:p>
            <a:pPr indent="0" lvl="0" marL="0" rtl="0" algn="l">
              <a:spcBef>
                <a:spcPts val="120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3272100" y="633900"/>
            <a:ext cx="5719501" cy="44835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Big Mountain’s Standing</a:t>
            </a:r>
            <a:endParaRPr/>
          </a:p>
        </p:txBody>
      </p:sp>
      <p:sp>
        <p:nvSpPr>
          <p:cNvPr id="93" name="Google Shape;93;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85000"/>
          </a:bodyPr>
          <a:lstStyle/>
          <a:p>
            <a:pPr indent="-293370" lvl="0" marL="457200" rtl="0" algn="l">
              <a:spcBef>
                <a:spcPts val="0"/>
              </a:spcBef>
              <a:spcAft>
                <a:spcPts val="0"/>
              </a:spcAft>
              <a:buSzPct val="100000"/>
              <a:buChar char="●"/>
            </a:pPr>
            <a:r>
              <a:rPr lang="en"/>
              <a:t>Big Mountain’s position on the </a:t>
            </a:r>
            <a:r>
              <a:rPr lang="en"/>
              <a:t>distribution</a:t>
            </a:r>
            <a:r>
              <a:rPr lang="en"/>
              <a:t> is shown by the red line.</a:t>
            </a:r>
            <a:endParaRPr/>
          </a:p>
          <a:p>
            <a:pPr indent="0" lvl="0" marL="457200" rtl="0" algn="l">
              <a:spcBef>
                <a:spcPts val="1200"/>
              </a:spcBef>
              <a:spcAft>
                <a:spcPts val="0"/>
              </a:spcAft>
              <a:buNone/>
            </a:pPr>
            <a:r>
              <a:t/>
            </a:r>
            <a:endParaRPr/>
          </a:p>
          <a:p>
            <a:pPr indent="-293370" lvl="0" marL="457200" rtl="0" algn="l">
              <a:spcBef>
                <a:spcPts val="1200"/>
              </a:spcBef>
              <a:spcAft>
                <a:spcPts val="0"/>
              </a:spcAft>
              <a:buSzPct val="100000"/>
              <a:buChar char="●"/>
            </a:pPr>
            <a:r>
              <a:rPr lang="en"/>
              <a:t>As you can see, Big Mountain is near the top for all important features.</a:t>
            </a:r>
            <a:endParaRPr/>
          </a:p>
          <a:p>
            <a:pPr indent="0" lvl="0" marL="457200" rtl="0" algn="l">
              <a:spcBef>
                <a:spcPts val="1200"/>
              </a:spcBef>
              <a:spcAft>
                <a:spcPts val="0"/>
              </a:spcAft>
              <a:buNone/>
            </a:pPr>
            <a:r>
              <a:t/>
            </a:r>
            <a:endParaRPr/>
          </a:p>
          <a:p>
            <a:pPr indent="-293370" lvl="0" marL="457200" rtl="0" algn="l">
              <a:spcBef>
                <a:spcPts val="1200"/>
              </a:spcBef>
              <a:spcAft>
                <a:spcPts val="0"/>
              </a:spcAft>
              <a:buSzPct val="100000"/>
              <a:buChar char="●"/>
            </a:pPr>
            <a:r>
              <a:rPr lang="en"/>
              <a:t>Most resorts have no fast quads, while Big Mountain has 3</a:t>
            </a:r>
            <a:endParaRPr/>
          </a:p>
          <a:p>
            <a:pPr indent="0" lvl="0" marL="457200" rtl="0" algn="l">
              <a:spcBef>
                <a:spcPts val="1200"/>
              </a:spcBef>
              <a:spcAft>
                <a:spcPts val="0"/>
              </a:spcAft>
              <a:buNone/>
            </a:pPr>
            <a:r>
              <a:t/>
            </a:r>
            <a:endParaRPr/>
          </a:p>
          <a:p>
            <a:pPr indent="-293370" lvl="0" marL="457200" rtl="0" algn="l">
              <a:spcBef>
                <a:spcPts val="1200"/>
              </a:spcBef>
              <a:spcAft>
                <a:spcPts val="0"/>
              </a:spcAft>
              <a:buSzPct val="100000"/>
              <a:buChar char="●"/>
            </a:pPr>
            <a:r>
              <a:rPr lang="en"/>
              <a:t>Our model found fast quads to be the most important feature</a:t>
            </a:r>
            <a:endParaRPr/>
          </a:p>
        </p:txBody>
      </p:sp>
      <p:pic>
        <p:nvPicPr>
          <p:cNvPr id="94" name="Google Shape;94;p18"/>
          <p:cNvPicPr preferRelativeResize="0"/>
          <p:nvPr/>
        </p:nvPicPr>
        <p:blipFill>
          <a:blip r:embed="rId3">
            <a:alphaModFix/>
          </a:blip>
          <a:stretch>
            <a:fillRect/>
          </a:stretch>
        </p:blipFill>
        <p:spPr>
          <a:xfrm>
            <a:off x="6230100" y="555600"/>
            <a:ext cx="2761499" cy="1720900"/>
          </a:xfrm>
          <a:prstGeom prst="rect">
            <a:avLst/>
          </a:prstGeom>
          <a:noFill/>
          <a:ln>
            <a:noFill/>
          </a:ln>
        </p:spPr>
      </p:pic>
      <p:pic>
        <p:nvPicPr>
          <p:cNvPr id="95" name="Google Shape;95;p18"/>
          <p:cNvPicPr preferRelativeResize="0"/>
          <p:nvPr/>
        </p:nvPicPr>
        <p:blipFill>
          <a:blip r:embed="rId4">
            <a:alphaModFix/>
          </a:blip>
          <a:stretch>
            <a:fillRect/>
          </a:stretch>
        </p:blipFill>
        <p:spPr>
          <a:xfrm>
            <a:off x="6253350" y="2848100"/>
            <a:ext cx="2761500" cy="1698649"/>
          </a:xfrm>
          <a:prstGeom prst="rect">
            <a:avLst/>
          </a:prstGeom>
          <a:noFill/>
          <a:ln>
            <a:noFill/>
          </a:ln>
        </p:spPr>
      </p:pic>
      <p:pic>
        <p:nvPicPr>
          <p:cNvPr id="96" name="Google Shape;96;p18"/>
          <p:cNvPicPr preferRelativeResize="0"/>
          <p:nvPr/>
        </p:nvPicPr>
        <p:blipFill>
          <a:blip r:embed="rId5">
            <a:alphaModFix/>
          </a:blip>
          <a:stretch>
            <a:fillRect/>
          </a:stretch>
        </p:blipFill>
        <p:spPr>
          <a:xfrm>
            <a:off x="3468600" y="566725"/>
            <a:ext cx="2761500" cy="1698649"/>
          </a:xfrm>
          <a:prstGeom prst="rect">
            <a:avLst/>
          </a:prstGeom>
          <a:noFill/>
          <a:ln>
            <a:noFill/>
          </a:ln>
        </p:spPr>
      </p:pic>
      <p:pic>
        <p:nvPicPr>
          <p:cNvPr id="97" name="Google Shape;97;p18"/>
          <p:cNvPicPr preferRelativeResize="0"/>
          <p:nvPr/>
        </p:nvPicPr>
        <p:blipFill>
          <a:blip r:embed="rId6">
            <a:alphaModFix/>
          </a:blip>
          <a:stretch>
            <a:fillRect/>
          </a:stretch>
        </p:blipFill>
        <p:spPr>
          <a:xfrm>
            <a:off x="3468600" y="2848100"/>
            <a:ext cx="2808001" cy="172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Closing Runs</a:t>
            </a:r>
            <a:endParaRPr/>
          </a:p>
        </p:txBody>
      </p:sp>
      <p:sp>
        <p:nvSpPr>
          <p:cNvPr id="103" name="Google Shape;103;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Closing a single run had no effect on ticket price/revenue.</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Closing more runs resulted in a steep decline in ticket price/revenue.</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The cost of operating the run should be considered </a:t>
            </a:r>
            <a:r>
              <a:rPr lang="en"/>
              <a:t>against the drop in revenue when deciding whether to close a run, or not.</a:t>
            </a:r>
            <a:endParaRPr/>
          </a:p>
        </p:txBody>
      </p:sp>
      <p:pic>
        <p:nvPicPr>
          <p:cNvPr id="104" name="Google Shape;104;p19"/>
          <p:cNvPicPr preferRelativeResize="0"/>
          <p:nvPr/>
        </p:nvPicPr>
        <p:blipFill>
          <a:blip r:embed="rId3">
            <a:alphaModFix/>
          </a:blip>
          <a:stretch>
            <a:fillRect/>
          </a:stretch>
        </p:blipFill>
        <p:spPr>
          <a:xfrm>
            <a:off x="3119700" y="1311300"/>
            <a:ext cx="5719500" cy="30521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6387" lvl="0" marL="457200" rtl="0" algn="l">
              <a:lnSpc>
                <a:spcPct val="105000"/>
              </a:lnSpc>
              <a:spcBef>
                <a:spcPts val="0"/>
              </a:spcBef>
              <a:spcAft>
                <a:spcPts val="0"/>
              </a:spcAft>
              <a:buSzPts val="1225"/>
              <a:buChar char="●"/>
            </a:pPr>
            <a:r>
              <a:rPr lang="en" sz="1225"/>
              <a:t>The model suggests that we could raise the ticket price by $4.48, to $85.48, based off of the current features at the park. </a:t>
            </a:r>
            <a:endParaRPr sz="1225"/>
          </a:p>
          <a:p>
            <a:pPr indent="0" lvl="0" marL="457200" rtl="0" algn="l">
              <a:lnSpc>
                <a:spcPct val="105000"/>
              </a:lnSpc>
              <a:spcBef>
                <a:spcPts val="1200"/>
              </a:spcBef>
              <a:spcAft>
                <a:spcPts val="0"/>
              </a:spcAft>
              <a:buSzPts val="688"/>
              <a:buNone/>
            </a:pPr>
            <a:r>
              <a:t/>
            </a:r>
            <a:endParaRPr sz="1225"/>
          </a:p>
          <a:p>
            <a:pPr indent="-306387" lvl="0" marL="457200" rtl="0" algn="l">
              <a:lnSpc>
                <a:spcPct val="105000"/>
              </a:lnSpc>
              <a:spcBef>
                <a:spcPts val="1200"/>
              </a:spcBef>
              <a:spcAft>
                <a:spcPts val="0"/>
              </a:spcAft>
              <a:buSzPts val="1225"/>
              <a:buChar char="●"/>
            </a:pPr>
            <a:r>
              <a:rPr lang="en" sz="1225"/>
              <a:t>Adding a run to increase the vertical drop and adding a new chair lift to service the new run, would further increase this price by $1.99</a:t>
            </a:r>
            <a:endParaRPr sz="1225"/>
          </a:p>
          <a:p>
            <a:pPr indent="0" lvl="0" marL="457200" rtl="0" algn="l">
              <a:lnSpc>
                <a:spcPct val="105000"/>
              </a:lnSpc>
              <a:spcBef>
                <a:spcPts val="1200"/>
              </a:spcBef>
              <a:spcAft>
                <a:spcPts val="0"/>
              </a:spcAft>
              <a:buSzPts val="688"/>
              <a:buNone/>
            </a:pPr>
            <a:r>
              <a:t/>
            </a:r>
            <a:endParaRPr sz="1225"/>
          </a:p>
          <a:p>
            <a:pPr indent="-306387" lvl="0" marL="457200" rtl="0" algn="l">
              <a:lnSpc>
                <a:spcPct val="105000"/>
              </a:lnSpc>
              <a:spcBef>
                <a:spcPts val="1200"/>
              </a:spcBef>
              <a:spcAft>
                <a:spcPts val="0"/>
              </a:spcAft>
              <a:buSzPts val="1225"/>
              <a:buChar char="●"/>
            </a:pPr>
            <a:r>
              <a:rPr lang="en" sz="1225"/>
              <a:t>Snow making area for the new run will not justify increasing the ticket price further, but will </a:t>
            </a:r>
            <a:r>
              <a:rPr lang="en" sz="1225"/>
              <a:t>increase</a:t>
            </a:r>
            <a:r>
              <a:rPr lang="en" sz="1225"/>
              <a:t> cost, so it should be avoided.</a:t>
            </a:r>
            <a:endParaRPr sz="1225"/>
          </a:p>
          <a:p>
            <a:pPr indent="0" lvl="0" marL="457200" rtl="0" algn="l">
              <a:lnSpc>
                <a:spcPct val="105000"/>
              </a:lnSpc>
              <a:spcBef>
                <a:spcPts val="1200"/>
              </a:spcBef>
              <a:spcAft>
                <a:spcPts val="0"/>
              </a:spcAft>
              <a:buSzPts val="688"/>
              <a:buNone/>
            </a:pPr>
            <a:r>
              <a:t/>
            </a:r>
            <a:endParaRPr sz="1225"/>
          </a:p>
          <a:p>
            <a:pPr indent="-306387" lvl="0" marL="457200" rtl="0" algn="l">
              <a:lnSpc>
                <a:spcPct val="105000"/>
              </a:lnSpc>
              <a:spcBef>
                <a:spcPts val="1200"/>
              </a:spcBef>
              <a:spcAft>
                <a:spcPts val="0"/>
              </a:spcAft>
              <a:buSzPts val="1225"/>
              <a:buChar char="●"/>
            </a:pPr>
            <a:r>
              <a:rPr lang="en" sz="1225"/>
              <a:t>Closing the least used run will not decrease </a:t>
            </a:r>
            <a:r>
              <a:rPr lang="en" sz="1225"/>
              <a:t>revenue, but will decrease cost.</a:t>
            </a:r>
            <a:endParaRPr sz="1225"/>
          </a:p>
          <a:p>
            <a:pPr indent="0" lvl="0" marL="457200" rtl="0" algn="l">
              <a:lnSpc>
                <a:spcPct val="105000"/>
              </a:lnSpc>
              <a:spcBef>
                <a:spcPts val="1200"/>
              </a:spcBef>
              <a:spcAft>
                <a:spcPts val="0"/>
              </a:spcAft>
              <a:buSzPts val="688"/>
              <a:buNone/>
            </a:pPr>
            <a:r>
              <a:t/>
            </a:r>
            <a:endParaRPr sz="1225"/>
          </a:p>
          <a:p>
            <a:pPr indent="-306387" lvl="0" marL="457200" rtl="0" algn="l">
              <a:lnSpc>
                <a:spcPct val="105000"/>
              </a:lnSpc>
              <a:spcBef>
                <a:spcPts val="1200"/>
              </a:spcBef>
              <a:spcAft>
                <a:spcPts val="0"/>
              </a:spcAft>
              <a:buSzPts val="1225"/>
              <a:buChar char="●"/>
            </a:pPr>
            <a:r>
              <a:rPr lang="en" sz="1225"/>
              <a:t>The additional </a:t>
            </a:r>
            <a:r>
              <a:rPr lang="en" sz="1225"/>
              <a:t>revenue</a:t>
            </a:r>
            <a:r>
              <a:rPr lang="en" sz="1225"/>
              <a:t> generated by this ticket price change will be $10.5m.</a:t>
            </a:r>
            <a:endParaRPr sz="1225"/>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