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ce21fd31d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ce21fd31d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c665e2a36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c665e2a36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c665e2a36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c665e2a36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c665e2a36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c665e2a36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ce21fd31d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ce21fd31d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ce21fd31d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ce21fd31d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ce21fd31d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ce21fd31d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ce21fd31d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ce21fd31d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e21fd31d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e21fd31d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ce21fd31d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ce21fd31d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ce21fd31d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ce21fd31d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ce21fd31d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ce21fd31d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c665e2a36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c665e2a36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ce21fd31d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ce21fd31d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Topping the Charts</a:t>
            </a:r>
            <a:endParaRPr/>
          </a:p>
        </p:txBody>
      </p:sp>
      <p:sp>
        <p:nvSpPr>
          <p:cNvPr id="135" name="Google Shape;135;p13"/>
          <p:cNvSpPr txBox="1"/>
          <p:nvPr>
            <p:ph idx="1" type="subTitle"/>
          </p:nvPr>
        </p:nvSpPr>
        <p:spPr>
          <a:xfrm>
            <a:off x="3537150" y="288647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Using Spotify’s top ten songs to determine the factors of a hit song</a:t>
            </a:r>
            <a:endParaRPr/>
          </a:p>
        </p:txBody>
      </p:sp>
      <p:sp>
        <p:nvSpPr>
          <p:cNvPr id="136" name="Google Shape;136;p13"/>
          <p:cNvSpPr txBox="1"/>
          <p:nvPr/>
        </p:nvSpPr>
        <p:spPr>
          <a:xfrm>
            <a:off x="3537150" y="34641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Edward Seymour</a:t>
            </a:r>
            <a:endParaRPr>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2"/>
          <p:cNvPicPr preferRelativeResize="0"/>
          <p:nvPr/>
        </p:nvPicPr>
        <p:blipFill>
          <a:blip r:embed="rId3">
            <a:alphaModFix/>
          </a:blip>
          <a:stretch>
            <a:fillRect/>
          </a:stretch>
        </p:blipFill>
        <p:spPr>
          <a:xfrm>
            <a:off x="1297500" y="0"/>
            <a:ext cx="7846500" cy="5143500"/>
          </a:xfrm>
          <a:prstGeom prst="rect">
            <a:avLst/>
          </a:prstGeom>
          <a:noFill/>
          <a:ln>
            <a:noFill/>
          </a:ln>
        </p:spPr>
      </p:pic>
      <p:sp>
        <p:nvSpPr>
          <p:cNvPr id="192" name="Google Shape;192;p22"/>
          <p:cNvSpPr txBox="1"/>
          <p:nvPr/>
        </p:nvSpPr>
        <p:spPr>
          <a:xfrm>
            <a:off x="6571350" y="3950925"/>
            <a:ext cx="2433900" cy="9543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Lato"/>
              <a:buChar char="●"/>
            </a:pPr>
            <a:r>
              <a:rPr lang="en" sz="1000">
                <a:latin typeface="Lato"/>
                <a:ea typeface="Lato"/>
                <a:cs typeface="Lato"/>
                <a:sym typeface="Lato"/>
              </a:rPr>
              <a:t>Distributions of song qualities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Low acoustic presence</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High energy</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Low spoken word ratio</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Very danceable</a:t>
            </a:r>
            <a:endParaRPr sz="10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0" y="1297800"/>
            <a:ext cx="4587000" cy="324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1200"/>
              <a:t>Feature Averages</a:t>
            </a:r>
            <a:endParaRPr sz="1200"/>
          </a:p>
        </p:txBody>
      </p:sp>
      <p:pic>
        <p:nvPicPr>
          <p:cNvPr id="198" name="Google Shape;198;p23"/>
          <p:cNvPicPr preferRelativeResize="0"/>
          <p:nvPr/>
        </p:nvPicPr>
        <p:blipFill>
          <a:blip r:embed="rId3">
            <a:alphaModFix/>
          </a:blip>
          <a:stretch>
            <a:fillRect/>
          </a:stretch>
        </p:blipFill>
        <p:spPr>
          <a:xfrm>
            <a:off x="0" y="1622400"/>
            <a:ext cx="6603250" cy="3521100"/>
          </a:xfrm>
          <a:prstGeom prst="rect">
            <a:avLst/>
          </a:prstGeom>
          <a:noFill/>
          <a:ln>
            <a:noFill/>
          </a:ln>
        </p:spPr>
      </p:pic>
      <p:sp>
        <p:nvSpPr>
          <p:cNvPr id="199" name="Google Shape;199;p23"/>
          <p:cNvSpPr txBox="1"/>
          <p:nvPr/>
        </p:nvSpPr>
        <p:spPr>
          <a:xfrm>
            <a:off x="0" y="323625"/>
            <a:ext cx="47055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BPM is down</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Danceability is up</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Duration is below four minutes</a:t>
            </a:r>
            <a:endParaRPr sz="12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p:nvPr/>
        </p:nvSpPr>
        <p:spPr>
          <a:xfrm>
            <a:off x="3139650" y="1365825"/>
            <a:ext cx="6028500" cy="37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Artists</a:t>
            </a:r>
            <a:endParaRPr/>
          </a:p>
        </p:txBody>
      </p:sp>
      <p:sp>
        <p:nvSpPr>
          <p:cNvPr id="206" name="Google Shape;206;p24"/>
          <p:cNvSpPr txBox="1"/>
          <p:nvPr>
            <p:ph idx="1" type="body"/>
          </p:nvPr>
        </p:nvSpPr>
        <p:spPr>
          <a:xfrm>
            <a:off x="1297500" y="1567550"/>
            <a:ext cx="18423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Pop artists win out</a:t>
            </a:r>
            <a:endParaRPr/>
          </a:p>
        </p:txBody>
      </p:sp>
      <p:pic>
        <p:nvPicPr>
          <p:cNvPr id="207" name="Google Shape;207;p24"/>
          <p:cNvPicPr preferRelativeResize="0"/>
          <p:nvPr/>
        </p:nvPicPr>
        <p:blipFill>
          <a:blip r:embed="rId3">
            <a:alphaModFix/>
          </a:blip>
          <a:stretch>
            <a:fillRect/>
          </a:stretch>
        </p:blipFill>
        <p:spPr>
          <a:xfrm>
            <a:off x="3139650" y="1357700"/>
            <a:ext cx="6004351" cy="378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Genres</a:t>
            </a:r>
            <a:endParaRPr/>
          </a:p>
        </p:txBody>
      </p:sp>
      <p:sp>
        <p:nvSpPr>
          <p:cNvPr id="213" name="Google Shape;213;p25"/>
          <p:cNvSpPr txBox="1"/>
          <p:nvPr>
            <p:ph idx="1" type="body"/>
          </p:nvPr>
        </p:nvSpPr>
        <p:spPr>
          <a:xfrm>
            <a:off x="1192050" y="1575675"/>
            <a:ext cx="1611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 Pop music is consistently the winner </a:t>
            </a:r>
            <a:endParaRPr/>
          </a:p>
        </p:txBody>
      </p:sp>
      <p:pic>
        <p:nvPicPr>
          <p:cNvPr id="214" name="Google Shape;214;p25"/>
          <p:cNvPicPr preferRelativeResize="0"/>
          <p:nvPr/>
        </p:nvPicPr>
        <p:blipFill>
          <a:blip r:embed="rId3">
            <a:alphaModFix/>
          </a:blip>
          <a:stretch>
            <a:fillRect/>
          </a:stretch>
        </p:blipFill>
        <p:spPr>
          <a:xfrm>
            <a:off x="2803550" y="917175"/>
            <a:ext cx="6340449" cy="4031624"/>
          </a:xfrm>
          <a:prstGeom prst="rect">
            <a:avLst/>
          </a:prstGeom>
          <a:noFill/>
          <a:ln>
            <a:noFill/>
          </a:ln>
        </p:spPr>
      </p:pic>
      <p:pic>
        <p:nvPicPr>
          <p:cNvPr id="215" name="Google Shape;215;p25"/>
          <p:cNvPicPr preferRelativeResize="0"/>
          <p:nvPr/>
        </p:nvPicPr>
        <p:blipFill>
          <a:blip r:embed="rId4">
            <a:alphaModFix/>
          </a:blip>
          <a:stretch>
            <a:fillRect/>
          </a:stretch>
        </p:blipFill>
        <p:spPr>
          <a:xfrm>
            <a:off x="0" y="2550875"/>
            <a:ext cx="2678475" cy="2592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Conclusion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226" name="Google Shape;226;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050">
                <a:solidFill>
                  <a:schemeClr val="lt2"/>
                </a:solidFill>
                <a:highlight>
                  <a:schemeClr val="dk1"/>
                </a:highlight>
                <a:latin typeface="Arial"/>
                <a:ea typeface="Arial"/>
                <a:cs typeface="Arial"/>
                <a:sym typeface="Arial"/>
              </a:rPr>
              <a:t>From the exploration of this data we have gained an understanding of what genres do best on Spotify, pop and its many variations. We've also identified artists that are consistently on top and what genres they are most likely to put out; Katy Perry, Justin Bieber, and Maroon 5 are all pop artists. We looked at how bpm, energy, and positivity are all important factors. Going back to the hypothesis at the beginning, we are correct in our assumption that danceability and positivity needed to be high in order to be a top ten. Record labels will be most successful signing pop artists who put out danceable, positive tracks.</a:t>
            </a:r>
            <a:endParaRPr>
              <a:solidFill>
                <a:schemeClr val="lt2"/>
              </a:solidFill>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Question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050">
                <a:solidFill>
                  <a:schemeClr val="lt2"/>
                </a:solidFill>
                <a:highlight>
                  <a:schemeClr val="dk1"/>
                </a:highlight>
                <a:latin typeface="Arial"/>
                <a:ea typeface="Arial"/>
                <a:cs typeface="Arial"/>
                <a:sym typeface="Arial"/>
              </a:rPr>
              <a:t>There are more musicians now than there were at any point in history. This can be attributed to things like youtube, soundcloud, and the lessening prices of recording equipment. Record labels looking to sign new artists to expensive contracts need to know whether that artist is going to be worth the investment. Spotify's top ten tracks provide an excellent way to investigate the factors that make a song top the charts. I will use the top ten tracks from Spotify throughout the 2010s to determine the qualities of chart topping songs to guide record labels in deciding which artists will be the most successful based on the attributes of their music. I hypothesis that music that is happier and is easier to dance to will be the music that is most successful.</a:t>
            </a:r>
            <a:endParaRPr>
              <a:solidFill>
                <a:schemeClr val="lt2"/>
              </a:solidFill>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8" name="Google Shape;158;p17"/>
          <p:cNvSpPr txBox="1"/>
          <p:nvPr>
            <p:ph idx="1" type="body"/>
          </p:nvPr>
        </p:nvSpPr>
        <p:spPr>
          <a:xfrm>
            <a:off x="7048500" y="2152500"/>
            <a:ext cx="2095500" cy="295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Dataset obtained from Kaggle</a:t>
            </a:r>
            <a:endParaRPr/>
          </a:p>
          <a:p>
            <a:pPr indent="-311150" lvl="0" marL="457200" rtl="0" algn="l">
              <a:spcBef>
                <a:spcPts val="0"/>
              </a:spcBef>
              <a:spcAft>
                <a:spcPts val="0"/>
              </a:spcAft>
              <a:buSzPts val="1300"/>
              <a:buChar char="●"/>
            </a:pPr>
            <a:r>
              <a:rPr lang="en"/>
              <a:t>Over 600 songs from the 2010s</a:t>
            </a:r>
            <a:endParaRPr/>
          </a:p>
          <a:p>
            <a:pPr indent="-311150" lvl="0" marL="457200" rtl="0" algn="l">
              <a:spcBef>
                <a:spcPts val="0"/>
              </a:spcBef>
              <a:spcAft>
                <a:spcPts val="0"/>
              </a:spcAft>
              <a:buSzPts val="1300"/>
              <a:buChar char="●"/>
            </a:pPr>
            <a:r>
              <a:rPr lang="en"/>
              <a:t>Important features describing the qualities of the song </a:t>
            </a:r>
            <a:endParaRPr/>
          </a:p>
        </p:txBody>
      </p:sp>
      <p:pic>
        <p:nvPicPr>
          <p:cNvPr id="159" name="Google Shape;159;p17"/>
          <p:cNvPicPr preferRelativeResize="0"/>
          <p:nvPr/>
        </p:nvPicPr>
        <p:blipFill>
          <a:blip r:embed="rId3">
            <a:alphaModFix/>
          </a:blip>
          <a:stretch>
            <a:fillRect/>
          </a:stretch>
        </p:blipFill>
        <p:spPr>
          <a:xfrm>
            <a:off x="0" y="-5"/>
            <a:ext cx="9143999" cy="2152511"/>
          </a:xfrm>
          <a:prstGeom prst="rect">
            <a:avLst/>
          </a:prstGeom>
          <a:noFill/>
          <a:ln>
            <a:noFill/>
          </a:ln>
        </p:spPr>
      </p:pic>
      <p:pic>
        <p:nvPicPr>
          <p:cNvPr id="160" name="Google Shape;160;p17"/>
          <p:cNvPicPr preferRelativeResize="0"/>
          <p:nvPr/>
        </p:nvPicPr>
        <p:blipFill>
          <a:blip r:embed="rId4">
            <a:alphaModFix/>
          </a:blip>
          <a:stretch>
            <a:fillRect/>
          </a:stretch>
        </p:blipFill>
        <p:spPr>
          <a:xfrm>
            <a:off x="0" y="2152500"/>
            <a:ext cx="7048500" cy="299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Relationships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p:nvPr/>
        </p:nvSpPr>
        <p:spPr>
          <a:xfrm>
            <a:off x="2969138" y="683625"/>
            <a:ext cx="6129900" cy="44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txBox="1"/>
          <p:nvPr>
            <p:ph type="title"/>
          </p:nvPr>
        </p:nvSpPr>
        <p:spPr>
          <a:xfrm>
            <a:off x="1297500" y="1751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Correlations</a:t>
            </a:r>
            <a:endParaRPr/>
          </a:p>
        </p:txBody>
      </p:sp>
      <p:sp>
        <p:nvSpPr>
          <p:cNvPr id="172" name="Google Shape;172;p19"/>
          <p:cNvSpPr txBox="1"/>
          <p:nvPr>
            <p:ph idx="1" type="body"/>
          </p:nvPr>
        </p:nvSpPr>
        <p:spPr>
          <a:xfrm>
            <a:off x="1297500" y="683625"/>
            <a:ext cx="1626600" cy="3795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Energy and Positivity</a:t>
            </a:r>
            <a:endParaRPr/>
          </a:p>
          <a:p>
            <a:pPr indent="-311150" lvl="0" marL="457200" rtl="0" algn="l">
              <a:spcBef>
                <a:spcPts val="0"/>
              </a:spcBef>
              <a:spcAft>
                <a:spcPts val="0"/>
              </a:spcAft>
              <a:buSzPts val="1300"/>
              <a:buChar char="●"/>
            </a:pPr>
            <a:r>
              <a:rPr lang="en"/>
              <a:t>Volume and positivity</a:t>
            </a:r>
            <a:endParaRPr/>
          </a:p>
          <a:p>
            <a:pPr indent="-311150" lvl="0" marL="457200" rtl="0" algn="l">
              <a:spcBef>
                <a:spcPts val="0"/>
              </a:spcBef>
              <a:spcAft>
                <a:spcPts val="0"/>
              </a:spcAft>
              <a:buSzPts val="1300"/>
              <a:buChar char="●"/>
            </a:pPr>
            <a:r>
              <a:rPr lang="en"/>
              <a:t>Acoustic sections negatively correlated to energy</a:t>
            </a:r>
            <a:endParaRPr/>
          </a:p>
          <a:p>
            <a:pPr indent="-311150" lvl="0" marL="457200" rtl="0" algn="l">
              <a:spcBef>
                <a:spcPts val="0"/>
              </a:spcBef>
              <a:spcAft>
                <a:spcPts val="0"/>
              </a:spcAft>
              <a:buSzPts val="1300"/>
              <a:buChar char="●"/>
            </a:pPr>
            <a:r>
              <a:rPr lang="en"/>
              <a:t>Danceability and positivity</a:t>
            </a:r>
            <a:endParaRPr/>
          </a:p>
        </p:txBody>
      </p:sp>
      <p:pic>
        <p:nvPicPr>
          <p:cNvPr id="173" name="Google Shape;173;p19"/>
          <p:cNvPicPr preferRelativeResize="0"/>
          <p:nvPr/>
        </p:nvPicPr>
        <p:blipFill>
          <a:blip r:embed="rId3">
            <a:alphaModFix/>
          </a:blip>
          <a:stretch>
            <a:fillRect/>
          </a:stretch>
        </p:blipFill>
        <p:spPr>
          <a:xfrm>
            <a:off x="2924175" y="666750"/>
            <a:ext cx="6219825" cy="44767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0"/>
          <p:cNvPicPr preferRelativeResize="0"/>
          <p:nvPr/>
        </p:nvPicPr>
        <p:blipFill>
          <a:blip r:embed="rId3">
            <a:alphaModFix/>
          </a:blip>
          <a:stretch>
            <a:fillRect/>
          </a:stretch>
        </p:blipFill>
        <p:spPr>
          <a:xfrm>
            <a:off x="823850" y="590500"/>
            <a:ext cx="3428350" cy="4235672"/>
          </a:xfrm>
          <a:prstGeom prst="rect">
            <a:avLst/>
          </a:prstGeom>
          <a:noFill/>
          <a:ln>
            <a:noFill/>
          </a:ln>
        </p:spPr>
      </p:pic>
      <p:sp>
        <p:nvSpPr>
          <p:cNvPr id="179" name="Google Shape;179;p20"/>
          <p:cNvSpPr txBox="1"/>
          <p:nvPr/>
        </p:nvSpPr>
        <p:spPr>
          <a:xfrm>
            <a:off x="4405250" y="3845475"/>
            <a:ext cx="261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Positive songs are more danceable.</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Trends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