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0" r:id="rId25"/>
    <p:sldId id="278" r:id="rId26"/>
    <p:sldId id="279" r:id="rId2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62E16-DA4C-4A5E-844B-DF48505FA03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GT"/>
        </a:p>
      </dgm:t>
    </dgm:pt>
    <dgm:pt modelId="{827A2A92-857E-44EF-99DF-C648FA69D01D}">
      <dgm:prSet phldrT="[Texto]"/>
      <dgm:spPr/>
      <dgm:t>
        <a:bodyPr/>
        <a:lstStyle/>
        <a:p>
          <a:r>
            <a:rPr lang="es-GT" dirty="0" smtClean="0"/>
            <a:t>Errores</a:t>
          </a:r>
          <a:endParaRPr lang="es-GT" dirty="0"/>
        </a:p>
      </dgm:t>
    </dgm:pt>
    <dgm:pt modelId="{6CBFC307-6616-4D24-9373-99317B38565D}" type="parTrans" cxnId="{67DB203B-A38F-4663-AD3E-3BBB9DEC8E84}">
      <dgm:prSet/>
      <dgm:spPr/>
      <dgm:t>
        <a:bodyPr/>
        <a:lstStyle/>
        <a:p>
          <a:endParaRPr lang="es-GT"/>
        </a:p>
      </dgm:t>
    </dgm:pt>
    <dgm:pt modelId="{B15F7FB4-E070-4033-8F4D-B5CCF4B15665}" type="sibTrans" cxnId="{67DB203B-A38F-4663-AD3E-3BBB9DEC8E84}">
      <dgm:prSet/>
      <dgm:spPr/>
      <dgm:t>
        <a:bodyPr/>
        <a:lstStyle/>
        <a:p>
          <a:endParaRPr lang="es-GT"/>
        </a:p>
      </dgm:t>
    </dgm:pt>
    <dgm:pt modelId="{4A270043-49F3-4A52-A86D-D5EB96867F04}">
      <dgm:prSet phldrT="[Texto]"/>
      <dgm:spPr/>
      <dgm:t>
        <a:bodyPr/>
        <a:lstStyle/>
        <a:p>
          <a:r>
            <a:rPr lang="es-GT" dirty="0" smtClean="0"/>
            <a:t>Software</a:t>
          </a:r>
          <a:endParaRPr lang="es-GT" dirty="0"/>
        </a:p>
      </dgm:t>
    </dgm:pt>
    <dgm:pt modelId="{19D1852E-B14F-42EB-877F-E3C0127A07ED}" type="parTrans" cxnId="{4EDFB228-0177-4E7A-AA25-D59E4EBD9E95}">
      <dgm:prSet/>
      <dgm:spPr/>
      <dgm:t>
        <a:bodyPr/>
        <a:lstStyle/>
        <a:p>
          <a:endParaRPr lang="es-GT"/>
        </a:p>
      </dgm:t>
    </dgm:pt>
    <dgm:pt modelId="{4569668B-1326-4D65-AEBF-2A815D8CA950}" type="sibTrans" cxnId="{4EDFB228-0177-4E7A-AA25-D59E4EBD9E95}">
      <dgm:prSet/>
      <dgm:spPr/>
      <dgm:t>
        <a:bodyPr/>
        <a:lstStyle/>
        <a:p>
          <a:endParaRPr lang="es-GT"/>
        </a:p>
      </dgm:t>
    </dgm:pt>
    <dgm:pt modelId="{3ED9CB5F-A7D5-4C23-87F6-56886BAB502F}">
      <dgm:prSet phldrT="[Texto]"/>
      <dgm:spPr/>
      <dgm:t>
        <a:bodyPr/>
        <a:lstStyle/>
        <a:p>
          <a:r>
            <a:rPr lang="es-GT" dirty="0" smtClean="0"/>
            <a:t>Hardware</a:t>
          </a:r>
          <a:endParaRPr lang="es-GT" dirty="0"/>
        </a:p>
      </dgm:t>
    </dgm:pt>
    <dgm:pt modelId="{CCAA46DA-9DD9-4804-9A75-931A7138A172}" type="parTrans" cxnId="{7574C52B-3254-4CC3-B343-E099C004BC0A}">
      <dgm:prSet/>
      <dgm:spPr/>
      <dgm:t>
        <a:bodyPr/>
        <a:lstStyle/>
        <a:p>
          <a:endParaRPr lang="es-GT"/>
        </a:p>
      </dgm:t>
    </dgm:pt>
    <dgm:pt modelId="{D8719F86-3BDE-4E98-8BA2-15BBC9A86440}" type="sibTrans" cxnId="{7574C52B-3254-4CC3-B343-E099C004BC0A}">
      <dgm:prSet/>
      <dgm:spPr/>
      <dgm:t>
        <a:bodyPr/>
        <a:lstStyle/>
        <a:p>
          <a:endParaRPr lang="es-GT"/>
        </a:p>
      </dgm:t>
    </dgm:pt>
    <dgm:pt modelId="{2F997C73-918A-4A7A-8D9B-4B1A9D6A3C86}">
      <dgm:prSet phldrT="[Texto]"/>
      <dgm:spPr/>
      <dgm:t>
        <a:bodyPr/>
        <a:lstStyle/>
        <a:p>
          <a:r>
            <a:rPr lang="es-GT" dirty="0" smtClean="0"/>
            <a:t>Soluciones</a:t>
          </a:r>
          <a:endParaRPr lang="es-GT" dirty="0"/>
        </a:p>
      </dgm:t>
    </dgm:pt>
    <dgm:pt modelId="{8E8F95CE-D110-4D3E-9782-053FCBC4B122}" type="parTrans" cxnId="{A68B040B-F646-4C93-B755-F2AA3435CF22}">
      <dgm:prSet/>
      <dgm:spPr/>
      <dgm:t>
        <a:bodyPr/>
        <a:lstStyle/>
        <a:p>
          <a:endParaRPr lang="es-GT"/>
        </a:p>
      </dgm:t>
    </dgm:pt>
    <dgm:pt modelId="{A062B8DB-DFB5-4875-9E4C-51227CFF0743}" type="sibTrans" cxnId="{A68B040B-F646-4C93-B755-F2AA3435CF22}">
      <dgm:prSet/>
      <dgm:spPr/>
      <dgm:t>
        <a:bodyPr/>
        <a:lstStyle/>
        <a:p>
          <a:endParaRPr lang="es-GT"/>
        </a:p>
      </dgm:t>
    </dgm:pt>
    <dgm:pt modelId="{282CC1B5-87A9-4CDC-A18A-7219632DA016}">
      <dgm:prSet phldrT="[Texto]"/>
      <dgm:spPr/>
      <dgm:t>
        <a:bodyPr/>
        <a:lstStyle/>
        <a:p>
          <a:r>
            <a:rPr lang="es-GT" dirty="0" smtClean="0"/>
            <a:t>Deducir</a:t>
          </a:r>
          <a:endParaRPr lang="es-GT" dirty="0"/>
        </a:p>
      </dgm:t>
    </dgm:pt>
    <dgm:pt modelId="{5A5DD748-FA23-4381-9321-F651B193A8E2}" type="parTrans" cxnId="{3EA9D40C-F462-4FE5-B5DF-20D79EBE1F8D}">
      <dgm:prSet/>
      <dgm:spPr/>
      <dgm:t>
        <a:bodyPr/>
        <a:lstStyle/>
        <a:p>
          <a:endParaRPr lang="es-GT"/>
        </a:p>
      </dgm:t>
    </dgm:pt>
    <dgm:pt modelId="{013F0F5C-B4E5-4478-941A-7B8319F5FB0A}" type="sibTrans" cxnId="{3EA9D40C-F462-4FE5-B5DF-20D79EBE1F8D}">
      <dgm:prSet/>
      <dgm:spPr/>
      <dgm:t>
        <a:bodyPr/>
        <a:lstStyle/>
        <a:p>
          <a:endParaRPr lang="es-GT"/>
        </a:p>
      </dgm:t>
    </dgm:pt>
    <dgm:pt modelId="{889FACAF-61B5-4040-9F7B-715842619C84}">
      <dgm:prSet phldrT="[Texto]"/>
      <dgm:spPr/>
      <dgm:t>
        <a:bodyPr/>
        <a:lstStyle/>
        <a:p>
          <a:r>
            <a:rPr lang="es-GT" dirty="0" smtClean="0"/>
            <a:t>Prever</a:t>
          </a:r>
          <a:endParaRPr lang="es-GT" dirty="0"/>
        </a:p>
      </dgm:t>
    </dgm:pt>
    <dgm:pt modelId="{652596C7-B688-451B-9DC2-80FE036EF764}" type="parTrans" cxnId="{5580E907-0FF0-48AC-B34B-EBB178018D0C}">
      <dgm:prSet/>
      <dgm:spPr/>
      <dgm:t>
        <a:bodyPr/>
        <a:lstStyle/>
        <a:p>
          <a:endParaRPr lang="es-GT"/>
        </a:p>
      </dgm:t>
    </dgm:pt>
    <dgm:pt modelId="{7419D995-CFEE-4FFA-BEF4-187C948CAA88}" type="sibTrans" cxnId="{5580E907-0FF0-48AC-B34B-EBB178018D0C}">
      <dgm:prSet/>
      <dgm:spPr/>
      <dgm:t>
        <a:bodyPr/>
        <a:lstStyle/>
        <a:p>
          <a:endParaRPr lang="es-GT"/>
        </a:p>
      </dgm:t>
    </dgm:pt>
    <dgm:pt modelId="{88463CB4-7CDD-43C7-AFAE-0BCC390440AF}">
      <dgm:prSet phldrT="[Texto]"/>
      <dgm:spPr/>
      <dgm:t>
        <a:bodyPr/>
        <a:lstStyle/>
        <a:p>
          <a:r>
            <a:rPr lang="es-GT" dirty="0" smtClean="0"/>
            <a:t>Últimos recursos</a:t>
          </a:r>
          <a:endParaRPr lang="es-GT" dirty="0"/>
        </a:p>
      </dgm:t>
    </dgm:pt>
    <dgm:pt modelId="{C1B44611-A79B-450B-A353-305AD0E92AF2}" type="parTrans" cxnId="{81481C63-1553-44BA-A3E3-362D806D5D0B}">
      <dgm:prSet/>
      <dgm:spPr/>
      <dgm:t>
        <a:bodyPr/>
        <a:lstStyle/>
        <a:p>
          <a:endParaRPr lang="es-GT"/>
        </a:p>
      </dgm:t>
    </dgm:pt>
    <dgm:pt modelId="{6FF35F9B-A5E4-43BA-869A-4CFD32FD86EB}" type="sibTrans" cxnId="{81481C63-1553-44BA-A3E3-362D806D5D0B}">
      <dgm:prSet/>
      <dgm:spPr/>
      <dgm:t>
        <a:bodyPr/>
        <a:lstStyle/>
        <a:p>
          <a:endParaRPr lang="es-GT"/>
        </a:p>
      </dgm:t>
    </dgm:pt>
    <dgm:pt modelId="{CEC84AB9-AF1F-4F73-B55A-9EAC6C84EE4D}">
      <dgm:prSet phldrT="[Texto]"/>
      <dgm:spPr/>
      <dgm:t>
        <a:bodyPr/>
        <a:lstStyle/>
        <a:p>
          <a:r>
            <a:rPr lang="es-GT" dirty="0" smtClean="0"/>
            <a:t>Formateo</a:t>
          </a:r>
          <a:endParaRPr lang="es-GT" dirty="0"/>
        </a:p>
      </dgm:t>
    </dgm:pt>
    <dgm:pt modelId="{382190C0-A43C-434A-BF55-7BF5656EF325}" type="parTrans" cxnId="{E26E6211-B86C-40BC-9C30-B0108C86681C}">
      <dgm:prSet/>
      <dgm:spPr/>
      <dgm:t>
        <a:bodyPr/>
        <a:lstStyle/>
        <a:p>
          <a:endParaRPr lang="es-GT"/>
        </a:p>
      </dgm:t>
    </dgm:pt>
    <dgm:pt modelId="{B16E5510-1BB9-4109-97B8-6590D2FEE94F}" type="sibTrans" cxnId="{E26E6211-B86C-40BC-9C30-B0108C86681C}">
      <dgm:prSet/>
      <dgm:spPr/>
      <dgm:t>
        <a:bodyPr/>
        <a:lstStyle/>
        <a:p>
          <a:endParaRPr lang="es-GT"/>
        </a:p>
      </dgm:t>
    </dgm:pt>
    <dgm:pt modelId="{1B5C7231-299E-4EA8-9CF1-3F6EAF09936B}">
      <dgm:prSet phldrT="[Texto]"/>
      <dgm:spPr/>
      <dgm:t>
        <a:bodyPr/>
        <a:lstStyle/>
        <a:p>
          <a:r>
            <a:rPr lang="es-GT" dirty="0" err="1" smtClean="0"/>
            <a:t>Flasheo</a:t>
          </a:r>
          <a:endParaRPr lang="es-GT" dirty="0"/>
        </a:p>
      </dgm:t>
    </dgm:pt>
    <dgm:pt modelId="{10AB6428-3AAC-4EE5-8DD0-02FC689A7579}" type="parTrans" cxnId="{8AC75A7A-A856-4761-A3E7-B58608E1E780}">
      <dgm:prSet/>
      <dgm:spPr/>
      <dgm:t>
        <a:bodyPr/>
        <a:lstStyle/>
        <a:p>
          <a:endParaRPr lang="es-GT"/>
        </a:p>
      </dgm:t>
    </dgm:pt>
    <dgm:pt modelId="{CCB5F9DC-D1F7-4B9A-AA04-66B7C8B0CAF9}" type="sibTrans" cxnId="{8AC75A7A-A856-4761-A3E7-B58608E1E780}">
      <dgm:prSet/>
      <dgm:spPr/>
      <dgm:t>
        <a:bodyPr/>
        <a:lstStyle/>
        <a:p>
          <a:endParaRPr lang="es-GT"/>
        </a:p>
      </dgm:t>
    </dgm:pt>
    <dgm:pt modelId="{084E0D72-D0E4-480A-86BC-600B4C573EE5}" type="pres">
      <dgm:prSet presAssocID="{93C62E16-DA4C-4A5E-844B-DF48505FA03D}" presName="linearFlow" presStyleCnt="0">
        <dgm:presLayoutVars>
          <dgm:dir/>
          <dgm:animLvl val="lvl"/>
          <dgm:resizeHandles val="exact"/>
        </dgm:presLayoutVars>
      </dgm:prSet>
      <dgm:spPr/>
    </dgm:pt>
    <dgm:pt modelId="{60B8A615-A566-41C7-A7C0-1846BC5E7999}" type="pres">
      <dgm:prSet presAssocID="{827A2A92-857E-44EF-99DF-C648FA69D01D}" presName="composite" presStyleCnt="0"/>
      <dgm:spPr/>
    </dgm:pt>
    <dgm:pt modelId="{FD2D39F5-00A3-4EB3-9A76-A628C6F3485B}" type="pres">
      <dgm:prSet presAssocID="{827A2A92-857E-44EF-99DF-C648FA69D01D}" presName="parentText" presStyleLbl="alignNode1" presStyleIdx="0" presStyleCnt="3">
        <dgm:presLayoutVars>
          <dgm:chMax val="1"/>
          <dgm:bulletEnabled val="1"/>
        </dgm:presLayoutVars>
      </dgm:prSet>
      <dgm:spPr/>
    </dgm:pt>
    <dgm:pt modelId="{D623D5D0-23C6-406B-9DD0-5E669C747769}" type="pres">
      <dgm:prSet presAssocID="{827A2A92-857E-44EF-99DF-C648FA69D01D}" presName="descendantText" presStyleLbl="alignAcc1" presStyleIdx="0" presStyleCnt="3">
        <dgm:presLayoutVars>
          <dgm:bulletEnabled val="1"/>
        </dgm:presLayoutVars>
      </dgm:prSet>
      <dgm:spPr/>
    </dgm:pt>
    <dgm:pt modelId="{12A13CDC-CC25-4E8A-8DC8-CF778EA4F7E4}" type="pres">
      <dgm:prSet presAssocID="{B15F7FB4-E070-4033-8F4D-B5CCF4B15665}" presName="sp" presStyleCnt="0"/>
      <dgm:spPr/>
    </dgm:pt>
    <dgm:pt modelId="{D1F0BA1E-ABD2-4C27-B562-AE2F3D5DF535}" type="pres">
      <dgm:prSet presAssocID="{2F997C73-918A-4A7A-8D9B-4B1A9D6A3C86}" presName="composite" presStyleCnt="0"/>
      <dgm:spPr/>
    </dgm:pt>
    <dgm:pt modelId="{3475CE21-862C-4CC1-952C-22FB773279C0}" type="pres">
      <dgm:prSet presAssocID="{2F997C73-918A-4A7A-8D9B-4B1A9D6A3C86}" presName="parentText" presStyleLbl="alignNode1" presStyleIdx="1" presStyleCnt="3">
        <dgm:presLayoutVars>
          <dgm:chMax val="1"/>
          <dgm:bulletEnabled val="1"/>
        </dgm:presLayoutVars>
      </dgm:prSet>
      <dgm:spPr/>
    </dgm:pt>
    <dgm:pt modelId="{95F8B845-3727-44B8-990E-57DAADF068E6}" type="pres">
      <dgm:prSet presAssocID="{2F997C73-918A-4A7A-8D9B-4B1A9D6A3C86}" presName="descendantText" presStyleLbl="alignAcc1" presStyleIdx="1" presStyleCnt="3">
        <dgm:presLayoutVars>
          <dgm:bulletEnabled val="1"/>
        </dgm:presLayoutVars>
      </dgm:prSet>
      <dgm:spPr/>
      <dgm:t>
        <a:bodyPr/>
        <a:lstStyle/>
        <a:p>
          <a:endParaRPr lang="es-GT"/>
        </a:p>
      </dgm:t>
    </dgm:pt>
    <dgm:pt modelId="{8F73ED6C-D7F7-47C8-B8E7-6737995DBF49}" type="pres">
      <dgm:prSet presAssocID="{A062B8DB-DFB5-4875-9E4C-51227CFF0743}" presName="sp" presStyleCnt="0"/>
      <dgm:spPr/>
    </dgm:pt>
    <dgm:pt modelId="{C26E65C7-3B82-4C36-BB1B-63736DE0041C}" type="pres">
      <dgm:prSet presAssocID="{88463CB4-7CDD-43C7-AFAE-0BCC390440AF}" presName="composite" presStyleCnt="0"/>
      <dgm:spPr/>
    </dgm:pt>
    <dgm:pt modelId="{26695B99-FE8A-437A-B25B-FC1F0E7B8025}" type="pres">
      <dgm:prSet presAssocID="{88463CB4-7CDD-43C7-AFAE-0BCC390440AF}" presName="parentText" presStyleLbl="alignNode1" presStyleIdx="2" presStyleCnt="3">
        <dgm:presLayoutVars>
          <dgm:chMax val="1"/>
          <dgm:bulletEnabled val="1"/>
        </dgm:presLayoutVars>
      </dgm:prSet>
      <dgm:spPr/>
      <dgm:t>
        <a:bodyPr/>
        <a:lstStyle/>
        <a:p>
          <a:endParaRPr lang="es-GT"/>
        </a:p>
      </dgm:t>
    </dgm:pt>
    <dgm:pt modelId="{54C57761-C91D-49C6-9698-1EF2BF2E0108}" type="pres">
      <dgm:prSet presAssocID="{88463CB4-7CDD-43C7-AFAE-0BCC390440AF}" presName="descendantText" presStyleLbl="alignAcc1" presStyleIdx="2" presStyleCnt="3">
        <dgm:presLayoutVars>
          <dgm:bulletEnabled val="1"/>
        </dgm:presLayoutVars>
      </dgm:prSet>
      <dgm:spPr/>
      <dgm:t>
        <a:bodyPr/>
        <a:lstStyle/>
        <a:p>
          <a:endParaRPr lang="es-GT"/>
        </a:p>
      </dgm:t>
    </dgm:pt>
  </dgm:ptLst>
  <dgm:cxnLst>
    <dgm:cxn modelId="{E26E6211-B86C-40BC-9C30-B0108C86681C}" srcId="{88463CB4-7CDD-43C7-AFAE-0BCC390440AF}" destId="{CEC84AB9-AF1F-4F73-B55A-9EAC6C84EE4D}" srcOrd="0" destOrd="0" parTransId="{382190C0-A43C-434A-BF55-7BF5656EF325}" sibTransId="{B16E5510-1BB9-4109-97B8-6590D2FEE94F}"/>
    <dgm:cxn modelId="{67DB203B-A38F-4663-AD3E-3BBB9DEC8E84}" srcId="{93C62E16-DA4C-4A5E-844B-DF48505FA03D}" destId="{827A2A92-857E-44EF-99DF-C648FA69D01D}" srcOrd="0" destOrd="0" parTransId="{6CBFC307-6616-4D24-9373-99317B38565D}" sibTransId="{B15F7FB4-E070-4033-8F4D-B5CCF4B15665}"/>
    <dgm:cxn modelId="{A68B040B-F646-4C93-B755-F2AA3435CF22}" srcId="{93C62E16-DA4C-4A5E-844B-DF48505FA03D}" destId="{2F997C73-918A-4A7A-8D9B-4B1A9D6A3C86}" srcOrd="1" destOrd="0" parTransId="{8E8F95CE-D110-4D3E-9782-053FCBC4B122}" sibTransId="{A062B8DB-DFB5-4875-9E4C-51227CFF0743}"/>
    <dgm:cxn modelId="{2FAEF6B3-F4B7-47D1-808F-AD2BEC8577B3}" type="presOf" srcId="{282CC1B5-87A9-4CDC-A18A-7219632DA016}" destId="{95F8B845-3727-44B8-990E-57DAADF068E6}" srcOrd="0" destOrd="0" presId="urn:microsoft.com/office/officeart/2005/8/layout/chevron2"/>
    <dgm:cxn modelId="{57C942A0-278B-4BB3-9342-3699175EFEDC}" type="presOf" srcId="{93C62E16-DA4C-4A5E-844B-DF48505FA03D}" destId="{084E0D72-D0E4-480A-86BC-600B4C573EE5}" srcOrd="0" destOrd="0" presId="urn:microsoft.com/office/officeart/2005/8/layout/chevron2"/>
    <dgm:cxn modelId="{41B708A0-CBA5-40DF-825E-593598D2603B}" type="presOf" srcId="{3ED9CB5F-A7D5-4C23-87F6-56886BAB502F}" destId="{D623D5D0-23C6-406B-9DD0-5E669C747769}" srcOrd="0" destOrd="1" presId="urn:microsoft.com/office/officeart/2005/8/layout/chevron2"/>
    <dgm:cxn modelId="{6978299A-78FF-4831-A61A-A826D062F0B4}" type="presOf" srcId="{4A270043-49F3-4A52-A86D-D5EB96867F04}" destId="{D623D5D0-23C6-406B-9DD0-5E669C747769}" srcOrd="0" destOrd="0" presId="urn:microsoft.com/office/officeart/2005/8/layout/chevron2"/>
    <dgm:cxn modelId="{3735E767-8122-4C39-8E1E-9B93D4466BBD}" type="presOf" srcId="{827A2A92-857E-44EF-99DF-C648FA69D01D}" destId="{FD2D39F5-00A3-4EB3-9A76-A628C6F3485B}" srcOrd="0" destOrd="0" presId="urn:microsoft.com/office/officeart/2005/8/layout/chevron2"/>
    <dgm:cxn modelId="{F44CB1A8-FC60-4404-9E6B-090E95A9EDE9}" type="presOf" srcId="{88463CB4-7CDD-43C7-AFAE-0BCC390440AF}" destId="{26695B99-FE8A-437A-B25B-FC1F0E7B8025}" srcOrd="0" destOrd="0" presId="urn:microsoft.com/office/officeart/2005/8/layout/chevron2"/>
    <dgm:cxn modelId="{5580E907-0FF0-48AC-B34B-EBB178018D0C}" srcId="{2F997C73-918A-4A7A-8D9B-4B1A9D6A3C86}" destId="{889FACAF-61B5-4040-9F7B-715842619C84}" srcOrd="1" destOrd="0" parTransId="{652596C7-B688-451B-9DC2-80FE036EF764}" sibTransId="{7419D995-CFEE-4FFA-BEF4-187C948CAA88}"/>
    <dgm:cxn modelId="{8AC75A7A-A856-4761-A3E7-B58608E1E780}" srcId="{88463CB4-7CDD-43C7-AFAE-0BCC390440AF}" destId="{1B5C7231-299E-4EA8-9CF1-3F6EAF09936B}" srcOrd="1" destOrd="0" parTransId="{10AB6428-3AAC-4EE5-8DD0-02FC689A7579}" sibTransId="{CCB5F9DC-D1F7-4B9A-AA04-66B7C8B0CAF9}"/>
    <dgm:cxn modelId="{7296A594-7072-4EDE-9FAE-F9F2E7C3B971}" type="presOf" srcId="{CEC84AB9-AF1F-4F73-B55A-9EAC6C84EE4D}" destId="{54C57761-C91D-49C6-9698-1EF2BF2E0108}" srcOrd="0" destOrd="0" presId="urn:microsoft.com/office/officeart/2005/8/layout/chevron2"/>
    <dgm:cxn modelId="{3EA9D40C-F462-4FE5-B5DF-20D79EBE1F8D}" srcId="{2F997C73-918A-4A7A-8D9B-4B1A9D6A3C86}" destId="{282CC1B5-87A9-4CDC-A18A-7219632DA016}" srcOrd="0" destOrd="0" parTransId="{5A5DD748-FA23-4381-9321-F651B193A8E2}" sibTransId="{013F0F5C-B4E5-4478-941A-7B8319F5FB0A}"/>
    <dgm:cxn modelId="{CA548876-1BA1-40AE-B46F-257114992982}" type="presOf" srcId="{1B5C7231-299E-4EA8-9CF1-3F6EAF09936B}" destId="{54C57761-C91D-49C6-9698-1EF2BF2E0108}" srcOrd="0" destOrd="1" presId="urn:microsoft.com/office/officeart/2005/8/layout/chevron2"/>
    <dgm:cxn modelId="{81481C63-1553-44BA-A3E3-362D806D5D0B}" srcId="{93C62E16-DA4C-4A5E-844B-DF48505FA03D}" destId="{88463CB4-7CDD-43C7-AFAE-0BCC390440AF}" srcOrd="2" destOrd="0" parTransId="{C1B44611-A79B-450B-A353-305AD0E92AF2}" sibTransId="{6FF35F9B-A5E4-43BA-869A-4CFD32FD86EB}"/>
    <dgm:cxn modelId="{3BD77051-143E-48C9-999A-D32390CE20C8}" type="presOf" srcId="{889FACAF-61B5-4040-9F7B-715842619C84}" destId="{95F8B845-3727-44B8-990E-57DAADF068E6}" srcOrd="0" destOrd="1" presId="urn:microsoft.com/office/officeart/2005/8/layout/chevron2"/>
    <dgm:cxn modelId="{7574C52B-3254-4CC3-B343-E099C004BC0A}" srcId="{827A2A92-857E-44EF-99DF-C648FA69D01D}" destId="{3ED9CB5F-A7D5-4C23-87F6-56886BAB502F}" srcOrd="1" destOrd="0" parTransId="{CCAA46DA-9DD9-4804-9A75-931A7138A172}" sibTransId="{D8719F86-3BDE-4E98-8BA2-15BBC9A86440}"/>
    <dgm:cxn modelId="{4EDFB228-0177-4E7A-AA25-D59E4EBD9E95}" srcId="{827A2A92-857E-44EF-99DF-C648FA69D01D}" destId="{4A270043-49F3-4A52-A86D-D5EB96867F04}" srcOrd="0" destOrd="0" parTransId="{19D1852E-B14F-42EB-877F-E3C0127A07ED}" sibTransId="{4569668B-1326-4D65-AEBF-2A815D8CA950}"/>
    <dgm:cxn modelId="{5644191F-4013-48FB-9923-503BB0E4C362}" type="presOf" srcId="{2F997C73-918A-4A7A-8D9B-4B1A9D6A3C86}" destId="{3475CE21-862C-4CC1-952C-22FB773279C0}" srcOrd="0" destOrd="0" presId="urn:microsoft.com/office/officeart/2005/8/layout/chevron2"/>
    <dgm:cxn modelId="{BEBB673F-69AC-4F05-A98E-812AB6135AF0}" type="presParOf" srcId="{084E0D72-D0E4-480A-86BC-600B4C573EE5}" destId="{60B8A615-A566-41C7-A7C0-1846BC5E7999}" srcOrd="0" destOrd="0" presId="urn:microsoft.com/office/officeart/2005/8/layout/chevron2"/>
    <dgm:cxn modelId="{60C773E7-4BC2-472A-B3E7-0A581E47FCE4}" type="presParOf" srcId="{60B8A615-A566-41C7-A7C0-1846BC5E7999}" destId="{FD2D39F5-00A3-4EB3-9A76-A628C6F3485B}" srcOrd="0" destOrd="0" presId="urn:microsoft.com/office/officeart/2005/8/layout/chevron2"/>
    <dgm:cxn modelId="{30D71DBA-3CFA-48A0-BF8E-C468281DF9DB}" type="presParOf" srcId="{60B8A615-A566-41C7-A7C0-1846BC5E7999}" destId="{D623D5D0-23C6-406B-9DD0-5E669C747769}" srcOrd="1" destOrd="0" presId="urn:microsoft.com/office/officeart/2005/8/layout/chevron2"/>
    <dgm:cxn modelId="{FC22CC0C-2DC2-4C55-BC41-6925B00AA582}" type="presParOf" srcId="{084E0D72-D0E4-480A-86BC-600B4C573EE5}" destId="{12A13CDC-CC25-4E8A-8DC8-CF778EA4F7E4}" srcOrd="1" destOrd="0" presId="urn:microsoft.com/office/officeart/2005/8/layout/chevron2"/>
    <dgm:cxn modelId="{AAC883A4-CC62-4DEB-9B37-C289A22522F3}" type="presParOf" srcId="{084E0D72-D0E4-480A-86BC-600B4C573EE5}" destId="{D1F0BA1E-ABD2-4C27-B562-AE2F3D5DF535}" srcOrd="2" destOrd="0" presId="urn:microsoft.com/office/officeart/2005/8/layout/chevron2"/>
    <dgm:cxn modelId="{276F9D19-F5F0-4604-8699-4C399D13BC2F}" type="presParOf" srcId="{D1F0BA1E-ABD2-4C27-B562-AE2F3D5DF535}" destId="{3475CE21-862C-4CC1-952C-22FB773279C0}" srcOrd="0" destOrd="0" presId="urn:microsoft.com/office/officeart/2005/8/layout/chevron2"/>
    <dgm:cxn modelId="{B457E91A-5696-4ABB-BD2C-D96818A385A1}" type="presParOf" srcId="{D1F0BA1E-ABD2-4C27-B562-AE2F3D5DF535}" destId="{95F8B845-3727-44B8-990E-57DAADF068E6}" srcOrd="1" destOrd="0" presId="urn:microsoft.com/office/officeart/2005/8/layout/chevron2"/>
    <dgm:cxn modelId="{4197A2F2-3F6C-48F2-8360-B7947C517C9F}" type="presParOf" srcId="{084E0D72-D0E4-480A-86BC-600B4C573EE5}" destId="{8F73ED6C-D7F7-47C8-B8E7-6737995DBF49}" srcOrd="3" destOrd="0" presId="urn:microsoft.com/office/officeart/2005/8/layout/chevron2"/>
    <dgm:cxn modelId="{49EC70D2-3A3E-4D3E-9518-E0D4F705FD33}" type="presParOf" srcId="{084E0D72-D0E4-480A-86BC-600B4C573EE5}" destId="{C26E65C7-3B82-4C36-BB1B-63736DE0041C}" srcOrd="4" destOrd="0" presId="urn:microsoft.com/office/officeart/2005/8/layout/chevron2"/>
    <dgm:cxn modelId="{BA6A1095-5EE3-4271-891F-FE60B6AB9075}" type="presParOf" srcId="{C26E65C7-3B82-4C36-BB1B-63736DE0041C}" destId="{26695B99-FE8A-437A-B25B-FC1F0E7B8025}" srcOrd="0" destOrd="0" presId="urn:microsoft.com/office/officeart/2005/8/layout/chevron2"/>
    <dgm:cxn modelId="{098DEF56-74DB-4F68-B78B-4CFE2055FABC}" type="presParOf" srcId="{C26E65C7-3B82-4C36-BB1B-63736DE0041C}" destId="{54C57761-C91D-49C6-9698-1EF2BF2E010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D39F5-00A3-4EB3-9A76-A628C6F3485B}">
      <dsp:nvSpPr>
        <dsp:cNvPr id="0" name=""/>
        <dsp:cNvSpPr/>
      </dsp:nvSpPr>
      <dsp:spPr>
        <a:xfrm rot="5400000">
          <a:off x="-222385" y="223793"/>
          <a:ext cx="1482572" cy="103780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t>Errores</a:t>
          </a:r>
          <a:endParaRPr lang="es-GT" sz="1600" kern="1200" dirty="0"/>
        </a:p>
      </dsp:txBody>
      <dsp:txXfrm rot="-5400000">
        <a:off x="1" y="520309"/>
        <a:ext cx="1037801" cy="444771"/>
      </dsp:txXfrm>
    </dsp:sp>
    <dsp:sp modelId="{D623D5D0-23C6-406B-9DD0-5E669C747769}">
      <dsp:nvSpPr>
        <dsp:cNvPr id="0" name=""/>
        <dsp:cNvSpPr/>
      </dsp:nvSpPr>
      <dsp:spPr>
        <a:xfrm rot="5400000">
          <a:off x="5213901" y="-4174692"/>
          <a:ext cx="963672" cy="931587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s-GT" sz="2900" kern="1200" dirty="0" smtClean="0"/>
            <a:t>Software</a:t>
          </a:r>
          <a:endParaRPr lang="es-GT" sz="2900" kern="1200" dirty="0"/>
        </a:p>
        <a:p>
          <a:pPr marL="285750" lvl="1" indent="-285750" algn="l" defTabSz="1289050">
            <a:lnSpc>
              <a:spcPct val="90000"/>
            </a:lnSpc>
            <a:spcBef>
              <a:spcPct val="0"/>
            </a:spcBef>
            <a:spcAft>
              <a:spcPct val="15000"/>
            </a:spcAft>
            <a:buChar char="••"/>
          </a:pPr>
          <a:r>
            <a:rPr lang="es-GT" sz="2900" kern="1200" dirty="0" smtClean="0"/>
            <a:t>Hardware</a:t>
          </a:r>
          <a:endParaRPr lang="es-GT" sz="2900" kern="1200" dirty="0"/>
        </a:p>
      </dsp:txBody>
      <dsp:txXfrm rot="-5400000">
        <a:off x="1037801" y="48451"/>
        <a:ext cx="9268830" cy="869586"/>
      </dsp:txXfrm>
    </dsp:sp>
    <dsp:sp modelId="{3475CE21-862C-4CC1-952C-22FB773279C0}">
      <dsp:nvSpPr>
        <dsp:cNvPr id="0" name=""/>
        <dsp:cNvSpPr/>
      </dsp:nvSpPr>
      <dsp:spPr>
        <a:xfrm rot="5400000">
          <a:off x="-222385" y="1510717"/>
          <a:ext cx="1482572" cy="103780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t>Soluciones</a:t>
          </a:r>
          <a:endParaRPr lang="es-GT" sz="1600" kern="1200" dirty="0"/>
        </a:p>
      </dsp:txBody>
      <dsp:txXfrm rot="-5400000">
        <a:off x="1" y="1807233"/>
        <a:ext cx="1037801" cy="444771"/>
      </dsp:txXfrm>
    </dsp:sp>
    <dsp:sp modelId="{95F8B845-3727-44B8-990E-57DAADF068E6}">
      <dsp:nvSpPr>
        <dsp:cNvPr id="0" name=""/>
        <dsp:cNvSpPr/>
      </dsp:nvSpPr>
      <dsp:spPr>
        <a:xfrm rot="5400000">
          <a:off x="5213901" y="-2887768"/>
          <a:ext cx="963672" cy="931587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s-GT" sz="2900" kern="1200" dirty="0" smtClean="0"/>
            <a:t>Deducir</a:t>
          </a:r>
          <a:endParaRPr lang="es-GT" sz="2900" kern="1200" dirty="0"/>
        </a:p>
        <a:p>
          <a:pPr marL="285750" lvl="1" indent="-285750" algn="l" defTabSz="1289050">
            <a:lnSpc>
              <a:spcPct val="90000"/>
            </a:lnSpc>
            <a:spcBef>
              <a:spcPct val="0"/>
            </a:spcBef>
            <a:spcAft>
              <a:spcPct val="15000"/>
            </a:spcAft>
            <a:buChar char="••"/>
          </a:pPr>
          <a:r>
            <a:rPr lang="es-GT" sz="2900" kern="1200" dirty="0" smtClean="0"/>
            <a:t>Prever</a:t>
          </a:r>
          <a:endParaRPr lang="es-GT" sz="2900" kern="1200" dirty="0"/>
        </a:p>
      </dsp:txBody>
      <dsp:txXfrm rot="-5400000">
        <a:off x="1037801" y="1335375"/>
        <a:ext cx="9268830" cy="869586"/>
      </dsp:txXfrm>
    </dsp:sp>
    <dsp:sp modelId="{26695B99-FE8A-437A-B25B-FC1F0E7B8025}">
      <dsp:nvSpPr>
        <dsp:cNvPr id="0" name=""/>
        <dsp:cNvSpPr/>
      </dsp:nvSpPr>
      <dsp:spPr>
        <a:xfrm rot="5400000">
          <a:off x="-222385" y="2797642"/>
          <a:ext cx="1482572" cy="103780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t>Últimos recursos</a:t>
          </a:r>
          <a:endParaRPr lang="es-GT" sz="1600" kern="1200" dirty="0"/>
        </a:p>
      </dsp:txBody>
      <dsp:txXfrm rot="-5400000">
        <a:off x="1" y="3094158"/>
        <a:ext cx="1037801" cy="444771"/>
      </dsp:txXfrm>
    </dsp:sp>
    <dsp:sp modelId="{54C57761-C91D-49C6-9698-1EF2BF2E0108}">
      <dsp:nvSpPr>
        <dsp:cNvPr id="0" name=""/>
        <dsp:cNvSpPr/>
      </dsp:nvSpPr>
      <dsp:spPr>
        <a:xfrm rot="5400000">
          <a:off x="5213901" y="-1600844"/>
          <a:ext cx="963672" cy="931587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s-GT" sz="2900" kern="1200" dirty="0" smtClean="0"/>
            <a:t>Formateo</a:t>
          </a:r>
          <a:endParaRPr lang="es-GT" sz="2900" kern="1200" dirty="0"/>
        </a:p>
        <a:p>
          <a:pPr marL="285750" lvl="1" indent="-285750" algn="l" defTabSz="1289050">
            <a:lnSpc>
              <a:spcPct val="90000"/>
            </a:lnSpc>
            <a:spcBef>
              <a:spcPct val="0"/>
            </a:spcBef>
            <a:spcAft>
              <a:spcPct val="15000"/>
            </a:spcAft>
            <a:buChar char="••"/>
          </a:pPr>
          <a:r>
            <a:rPr lang="es-GT" sz="2900" kern="1200" dirty="0" err="1" smtClean="0"/>
            <a:t>Flasheo</a:t>
          </a:r>
          <a:endParaRPr lang="es-GT" sz="2900" kern="1200" dirty="0"/>
        </a:p>
      </dsp:txBody>
      <dsp:txXfrm rot="-5400000">
        <a:off x="1037801" y="2622299"/>
        <a:ext cx="9268830" cy="8695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B95EF6-7BFE-43B5-8AE4-A931AE73A18F}"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237258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307274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191913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181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308207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7B95EF6-7BFE-43B5-8AE4-A931AE73A18F}"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3017570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7B95EF6-7BFE-43B5-8AE4-A931AE73A18F}"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383952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B95EF6-7BFE-43B5-8AE4-A931AE73A18F}"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240978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B95EF6-7BFE-43B5-8AE4-A931AE73A18F}"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106227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B95EF6-7BFE-43B5-8AE4-A931AE73A18F}"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419227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B95EF6-7BFE-43B5-8AE4-A931AE73A18F}"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119043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49746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B95EF6-7BFE-43B5-8AE4-A931AE73A18F}"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124797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7B95EF6-7BFE-43B5-8AE4-A931AE73A18F}"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189000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95EF6-7BFE-43B5-8AE4-A931AE73A18F}"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52993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114421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B95EF6-7BFE-43B5-8AE4-A931AE73A18F}"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8B46F1-F4DA-44C1-B85C-3B15C27E3C95}" type="slidenum">
              <a:rPr lang="es-GT" smtClean="0"/>
              <a:t>‹Nº›</a:t>
            </a:fld>
            <a:endParaRPr lang="es-GT"/>
          </a:p>
        </p:txBody>
      </p:sp>
    </p:spTree>
    <p:extLst>
      <p:ext uri="{BB962C8B-B14F-4D97-AF65-F5344CB8AC3E}">
        <p14:creationId xmlns:p14="http://schemas.microsoft.com/office/powerpoint/2010/main" val="202726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B95EF6-7BFE-43B5-8AE4-A931AE73A18F}" type="datetimeFigureOut">
              <a:rPr lang="es-GT" smtClean="0"/>
              <a:t>19/04/2017</a:t>
            </a:fld>
            <a:endParaRPr lang="es-G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G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8B46F1-F4DA-44C1-B85C-3B15C27E3C95}" type="slidenum">
              <a:rPr lang="es-GT" smtClean="0"/>
              <a:t>‹Nº›</a:t>
            </a:fld>
            <a:endParaRPr lang="es-GT"/>
          </a:p>
        </p:txBody>
      </p:sp>
    </p:spTree>
    <p:extLst>
      <p:ext uri="{BB962C8B-B14F-4D97-AF65-F5344CB8AC3E}">
        <p14:creationId xmlns:p14="http://schemas.microsoft.com/office/powerpoint/2010/main" val="305376820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monografias.com/trabajos4/derpub/derpub.shtml" TargetMode="External"/><Relationship Id="rId3" Type="http://schemas.openxmlformats.org/officeDocument/2006/relationships/hyperlink" Target="http://www.monografias.com/trabajos13/mercado/mercado.shtml" TargetMode="External"/><Relationship Id="rId7" Type="http://schemas.openxmlformats.org/officeDocument/2006/relationships/hyperlink" Target="http://www.monografias.com/Historia/index.shtml" TargetMode="External"/><Relationship Id="rId2" Type="http://schemas.openxmlformats.org/officeDocument/2006/relationships/hyperlink" Target="http://www.monografias.com/trabajos/adolmodin/adolmodi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2/curclin/curclin.shtml" TargetMode="External"/><Relationship Id="rId5" Type="http://schemas.openxmlformats.org/officeDocument/2006/relationships/hyperlink" Target="http://www.monografias.com/trabajos13/ripa/ripa.shtml" TargetMode="External"/><Relationship Id="rId4" Type="http://schemas.openxmlformats.org/officeDocument/2006/relationships/hyperlink" Target="http://www.monografias.com/Administracion_y_Finanzas/index.shtml"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monografias.com/trabajos11/empre/empre.shtml" TargetMode="External"/><Relationship Id="rId7" Type="http://schemas.openxmlformats.org/officeDocument/2006/relationships/hyperlink" Target="http://www.monografias.com/trabajos14/dinamica-grupos/dinamica-grupos.shtml" TargetMode="External"/><Relationship Id="rId2" Type="http://schemas.openxmlformats.org/officeDocument/2006/relationships/hyperlink" Target="http://www.monografias.com/trabajos11/teosis/teosis.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costeofabri/costeofabri.shtml" TargetMode="External"/><Relationship Id="rId5" Type="http://schemas.openxmlformats.org/officeDocument/2006/relationships/hyperlink" Target="http://www.monografias.com/trabajos11/conin/conin.shtml" TargetMode="External"/><Relationship Id="rId4" Type="http://schemas.openxmlformats.org/officeDocument/2006/relationships/hyperlink" Target="http://www.monografias.com/trabajos7/regi/regi.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monografias.com/trabajos36/administracion-y-gerencia/administracion-y-gerencia.shtml" TargetMode="External"/><Relationship Id="rId7" Type="http://schemas.openxmlformats.org/officeDocument/2006/relationships/image" Target="../media/image9.png"/><Relationship Id="rId2" Type="http://schemas.openxmlformats.org/officeDocument/2006/relationships/hyperlink" Target="http://www.monografias.com/trabajos11/metods/metods.shtml#ANALIT" TargetMode="External"/><Relationship Id="rId1" Type="http://schemas.openxmlformats.org/officeDocument/2006/relationships/slideLayout" Target="../slideLayouts/slideLayout2.xml"/><Relationship Id="rId6" Type="http://schemas.openxmlformats.org/officeDocument/2006/relationships/hyperlink" Target="http://www.monografias.com/trabajos11/empre/empre.shtml" TargetMode="External"/><Relationship Id="rId5" Type="http://schemas.openxmlformats.org/officeDocument/2006/relationships/hyperlink" Target="http://www.monografias.com/trabajos11/sercli/sercli.shtml" TargetMode="External"/><Relationship Id="rId4" Type="http://schemas.openxmlformats.org/officeDocument/2006/relationships/hyperlink" Target="http://www.monografias.com/trabajos7/arch/arch.s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monografias.com/trabajos12/alma/alma.shtml" TargetMode="External"/><Relationship Id="rId2" Type="http://schemas.openxmlformats.org/officeDocument/2006/relationships/hyperlink" Target="http://www.monografias.com/trabajos16/memorias/memorias.s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monografias.com/Computacion/Programacion/" TargetMode="External"/><Relationship Id="rId3" Type="http://schemas.openxmlformats.org/officeDocument/2006/relationships/hyperlink" Target="http://www.monografias.com/trabajos27/profesor-novel/profesor-novel.shtml" TargetMode="External"/><Relationship Id="rId7" Type="http://schemas.openxmlformats.org/officeDocument/2006/relationships/hyperlink" Target="http://www.monografias.com/Historia/index.shtml" TargetMode="External"/><Relationship Id="rId2" Type="http://schemas.openxmlformats.org/officeDocument/2006/relationships/hyperlink" Target="http://www.monografias.com/trabajos15/fundamento-ontologico/fundamento-ontologico.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4/epistemologia/epistemologia.shtml" TargetMode="External"/><Relationship Id="rId11" Type="http://schemas.openxmlformats.org/officeDocument/2006/relationships/hyperlink" Target="http://www.monografias.com/trabajos15/inteligencia-emocional/inteligencia-emocional.shtml" TargetMode="External"/><Relationship Id="rId5" Type="http://schemas.openxmlformats.org/officeDocument/2006/relationships/hyperlink" Target="http://www.monografias.com/trabajos16/manual-ingles/manual-ingles.shtml" TargetMode="External"/><Relationship Id="rId10" Type="http://schemas.openxmlformats.org/officeDocument/2006/relationships/hyperlink" Target="http://www.monografias.com/trabajos6/juti/juti.shtml" TargetMode="External"/><Relationship Id="rId4" Type="http://schemas.openxmlformats.org/officeDocument/2006/relationships/hyperlink" Target="http://www.monografias.com/trabajos13/admuniv/admuniv.shtml" TargetMode="External"/><Relationship Id="rId9" Type="http://schemas.openxmlformats.org/officeDocument/2006/relationships/hyperlink" Target="http://www.monografias.com/trabajos10/tarin/tarin.s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monografias.com/trabajos35/materiales-construccion/materiales-construccion.shtml" TargetMode="External"/><Relationship Id="rId7" Type="http://schemas.openxmlformats.org/officeDocument/2006/relationships/image" Target="../media/image11.jpeg"/><Relationship Id="rId2" Type="http://schemas.openxmlformats.org/officeDocument/2006/relationships/hyperlink" Target="http://www.monografias.com/trabajos11/curinfa/curinfa.shtml" TargetMode="External"/><Relationship Id="rId1" Type="http://schemas.openxmlformats.org/officeDocument/2006/relationships/slideLayout" Target="../slideLayouts/slideLayout2.xml"/><Relationship Id="rId6" Type="http://schemas.openxmlformats.org/officeDocument/2006/relationships/hyperlink" Target="http://www.monografias.com/Computacion/Hardware/" TargetMode="External"/><Relationship Id="rId5" Type="http://schemas.openxmlformats.org/officeDocument/2006/relationships/hyperlink" Target="http://www.monografias.com/trabajos5/electro/electro.shtml" TargetMode="External"/><Relationship Id="rId4" Type="http://schemas.openxmlformats.org/officeDocument/2006/relationships/hyperlink" Target="http://www.monografias.com/trabajos15/computadoras/computadoras.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monografias.com/trabajos11/contrest/contrest.shtml" TargetMode="External"/><Relationship Id="rId7" Type="http://schemas.openxmlformats.org/officeDocument/2006/relationships/image" Target="../media/image12.png"/><Relationship Id="rId2" Type="http://schemas.openxmlformats.org/officeDocument/2006/relationships/hyperlink" Target="http://www.monografias.com/trabajos16/desarrollo-del-lenguaje/desarrollo-del-lenguaje.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3/mapro/mapro.shtml" TargetMode="External"/><Relationship Id="rId5" Type="http://schemas.openxmlformats.org/officeDocument/2006/relationships/hyperlink" Target="http://www.monografias.com/trabajos7/mafu/mafu.shtml" TargetMode="External"/><Relationship Id="rId4" Type="http://schemas.openxmlformats.org/officeDocument/2006/relationships/hyperlink" Target="http://www.monografias.com/trabajos15/calidad-serv/calidad-serv.shtml#PLA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onografias.com/trabajos15/mantenimiento-industrial/mantenimiento-industrial.shtml" TargetMode="External"/><Relationship Id="rId2" Type="http://schemas.openxmlformats.org/officeDocument/2006/relationships/hyperlink" Target="http://www.monografias.com/trabajos11/curinfa/curinfa.shtml" TargetMode="External"/><Relationship Id="rId1" Type="http://schemas.openxmlformats.org/officeDocument/2006/relationships/slideLayout" Target="../slideLayouts/slideLayout2.xml"/><Relationship Id="rId5" Type="http://schemas.openxmlformats.org/officeDocument/2006/relationships/hyperlink" Target="http://www.monografias.com/Computacion/Software/" TargetMode="External"/><Relationship Id="rId4" Type="http://schemas.openxmlformats.org/officeDocument/2006/relationships/hyperlink" Target="http://www.monografias.com/Computacion/Hard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onografias.com/trabajos4/acciones/acciones.shtml" TargetMode="External"/><Relationship Id="rId2" Type="http://schemas.openxmlformats.org/officeDocument/2006/relationships/hyperlink" Target="http://www.monografias.com/trabajos16/objetivos-educacion/objetivos-educacion.shtml"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hyperlink" Target="http://www.monografias.com/trabajos11/memoram/memoram.shtml" TargetMode="External"/><Relationship Id="rId2" Type="http://schemas.openxmlformats.org/officeDocument/2006/relationships/hyperlink" Target="http://www.monografias.com/trabajos15/computadoras/computadoras.s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www.monografias.com/trabajos37/el-mouse/el-mouse.shtml" TargetMode="External"/><Relationship Id="rId2" Type="http://schemas.openxmlformats.org/officeDocument/2006/relationships/hyperlink" Target="http://www.monografias.com/trabajos5/losperif/losperif2.shtml#moni" TargetMode="External"/><Relationship Id="rId1" Type="http://schemas.openxmlformats.org/officeDocument/2006/relationships/slideLayout" Target="../slideLayouts/slideLayout2.xml"/><Relationship Id="rId5" Type="http://schemas.openxmlformats.org/officeDocument/2006/relationships/hyperlink" Target="http://www.monografias.com/trabajos16/dvd-video-digital/dvd-video-digital.shtml" TargetMode="External"/><Relationship Id="rId4" Type="http://schemas.openxmlformats.org/officeDocument/2006/relationships/hyperlink" Target="http://www.monografias.com/trabajos/multimediaycd/multimediaycd.shtml" TargetMode="Externa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monografias.com/trabajos11/teosis/teosis.shtml" TargetMode="External"/><Relationship Id="rId3" Type="http://schemas.openxmlformats.org/officeDocument/2006/relationships/hyperlink" Target="http://www.monografias.com/trabajos11/basda/basda.shtml" TargetMode="External"/><Relationship Id="rId7" Type="http://schemas.openxmlformats.org/officeDocument/2006/relationships/hyperlink" Target="http://www.monografias.com/trabajos7/esun/esun.shtml" TargetMode="External"/><Relationship Id="rId2" Type="http://schemas.openxmlformats.org/officeDocument/2006/relationships/hyperlink" Target="http://www.monografias.com/trabajos10/tarin/tari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explodemo/explodemo.shtml" TargetMode="External"/><Relationship Id="rId5" Type="http://schemas.openxmlformats.org/officeDocument/2006/relationships/hyperlink" Target="http://www.monografias.com/trabajos15/estadistica/estadistica.shtml" TargetMode="External"/><Relationship Id="rId4" Type="http://schemas.openxmlformats.org/officeDocument/2006/relationships/hyperlink" Target="http://www.monografias.com/trabajos7/sisinf/sisinf.s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5/resudeimp/resudeimp.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6/diop/diop.shtml" TargetMode="External"/><Relationship Id="rId2" Type="http://schemas.openxmlformats.org/officeDocument/2006/relationships/hyperlink" Target="http://www.monografias.com/trabajos6/etic/eti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5/sisope/sisope.shtml" TargetMode="External"/><Relationship Id="rId5" Type="http://schemas.openxmlformats.org/officeDocument/2006/relationships/hyperlink" Target="http://www.monografias.com/trabajos15/calidad-serv/calidad-serv.shtml#PLANT" TargetMode="External"/><Relationship Id="rId10" Type="http://schemas.openxmlformats.org/officeDocument/2006/relationships/hyperlink" Target="http://www.monografias.com/trabajos13/memor/memor.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7/regi/regi.s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monografias.com/trabajos14/bombas/bombas.shtml" TargetMode="External"/><Relationship Id="rId3" Type="http://schemas.openxmlformats.org/officeDocument/2006/relationships/hyperlink" Target="http://www.monografias.com/trabajos13/sumato/sumato.shtml#SOLUCION" TargetMode="External"/><Relationship Id="rId7" Type="http://schemas.openxmlformats.org/officeDocument/2006/relationships/hyperlink" Target="http://www.monografias.com/trabajos11/teosis/teosis.shtml" TargetMode="External"/><Relationship Id="rId2" Type="http://schemas.openxmlformats.org/officeDocument/2006/relationships/hyperlink" Target="http://www.monografias.com/trabajos/adolmodin/adolmodi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epikan/epikan.shtml#guerra" TargetMode="External"/><Relationship Id="rId5" Type="http://schemas.openxmlformats.org/officeDocument/2006/relationships/hyperlink" Target="http://www.monografias.com/trabajos11/metods/metods.shtml" TargetMode="External"/><Relationship Id="rId4" Type="http://schemas.openxmlformats.org/officeDocument/2006/relationships/hyperlink" Target="http://www.monografias.com/trabajos35/el-poder/el-poder.s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monografias.com/trabajos11/norma/norma.shtml" TargetMode="External"/><Relationship Id="rId3" Type="http://schemas.openxmlformats.org/officeDocument/2006/relationships/hyperlink" Target="http://www.monografias.com/trabajos11/valvus/valvus.shtml" TargetMode="External"/><Relationship Id="rId7" Type="http://schemas.openxmlformats.org/officeDocument/2006/relationships/hyperlink" Target="http://www.monografias.com/trabajos5/electro/electro.shtml" TargetMode="External"/><Relationship Id="rId2" Type="http://schemas.openxmlformats.org/officeDocument/2006/relationships/hyperlink" Target="http://www.monografias.com/trabajos7/mundi/mundi.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2/pmbok/pmbok.shtml" TargetMode="External"/><Relationship Id="rId5" Type="http://schemas.openxmlformats.org/officeDocument/2006/relationships/hyperlink" Target="http://www.monografias.com/trabajos/indephispa/indephispa.shtml" TargetMode="External"/><Relationship Id="rId4" Type="http://schemas.openxmlformats.org/officeDocument/2006/relationships/hyperlink" Target="http://www.monografias.com/trabajos13/radio/radio.shtml" TargetMode="External"/><Relationship Id="rId9" Type="http://schemas.openxmlformats.org/officeDocument/2006/relationships/hyperlink" Target="http://www.monografias.com/trabajos12/desorgan/desorgan.s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monografias.com/trabajos13/memor/memor.shtml" TargetMode="External"/><Relationship Id="rId13" Type="http://schemas.openxmlformats.org/officeDocument/2006/relationships/hyperlink" Target="http://www.monografias.com/trabajos12/desorgan/desorgan.shtml" TargetMode="External"/><Relationship Id="rId3" Type="http://schemas.openxmlformats.org/officeDocument/2006/relationships/hyperlink" Target="http://www.monografias.com/trabajos13/cinemat/cinemat2.shtml#TEORICO" TargetMode="External"/><Relationship Id="rId7" Type="http://schemas.openxmlformats.org/officeDocument/2006/relationships/hyperlink" Target="http://www.monografias.com/trabajos28/arquitectura-von-neumann/arquitectura-von-neumann.shtml" TargetMode="External"/><Relationship Id="rId12" Type="http://schemas.openxmlformats.org/officeDocument/2006/relationships/hyperlink" Target="http://www.monografias.com/trabajos6/auti/auti.shtml" TargetMode="External"/><Relationship Id="rId2" Type="http://schemas.openxmlformats.org/officeDocument/2006/relationships/hyperlink" Target="http://www.monografias.com/trabajos11/valvus/valvus.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2/dispalm/dispalm.shtml" TargetMode="External"/><Relationship Id="rId11" Type="http://schemas.openxmlformats.org/officeDocument/2006/relationships/hyperlink" Target="http://www.monografias.com/trabajos56/marc/marc.shtml" TargetMode="External"/><Relationship Id="rId5" Type="http://schemas.openxmlformats.org/officeDocument/2006/relationships/hyperlink" Target="http://www.monografias.com/trabajos5/sisope/sisope.shtml" TargetMode="External"/><Relationship Id="rId15" Type="http://schemas.openxmlformats.org/officeDocument/2006/relationships/hyperlink" Target="http://www.monografias.com/trabajos11/teosis/teosis.shtml" TargetMode="External"/><Relationship Id="rId10" Type="http://schemas.openxmlformats.org/officeDocument/2006/relationships/hyperlink" Target="http://www.monografias.com/trabajos11/trans/trans.shtml" TargetMode="External"/><Relationship Id="rId4" Type="http://schemas.openxmlformats.org/officeDocument/2006/relationships/hyperlink" Target="http://www.monografias.com/Computacion/Programacion/" TargetMode="External"/><Relationship Id="rId9" Type="http://schemas.openxmlformats.org/officeDocument/2006/relationships/hyperlink" Target="http://www.monografias.com/trabajos15/calidad-serv/calidad-serv.shtml#PLANT" TargetMode="External"/><Relationship Id="rId14" Type="http://schemas.openxmlformats.org/officeDocument/2006/relationships/hyperlink" Target="http://www.monografias.com/trabajos15/computadoras/computadoras.s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monografias.com/trabajos12/microco/microco.shtml" TargetMode="External"/><Relationship Id="rId2" Type="http://schemas.openxmlformats.org/officeDocument/2006/relationships/hyperlink" Target="http://www.monografias.com/trabajos16/fijacion-precios/fijacion-precios.shtml#ANTECED" TargetMode="External"/><Relationship Id="rId1" Type="http://schemas.openxmlformats.org/officeDocument/2006/relationships/slideLayout" Target="../slideLayouts/slideLayout2.xml"/><Relationship Id="rId6" Type="http://schemas.openxmlformats.org/officeDocument/2006/relationships/hyperlink" Target="http://www.monografias.com/trabajos6/dige/dige.shtml#evo" TargetMode="External"/><Relationship Id="rId5" Type="http://schemas.openxmlformats.org/officeDocument/2006/relationships/hyperlink" Target="http://www.monografias.com/trabajos11/funpro/funpro.shtml" TargetMode="External"/><Relationship Id="rId4" Type="http://schemas.openxmlformats.org/officeDocument/2006/relationships/hyperlink" Target="http://www.monografias.com/trabajos13/discurso/discurso.s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Introducción a la informática</a:t>
            </a:r>
            <a:endParaRPr lang="es-GT" dirty="0"/>
          </a:p>
        </p:txBody>
      </p:sp>
      <p:sp>
        <p:nvSpPr>
          <p:cNvPr id="3" name="Subtítulo 2"/>
          <p:cNvSpPr>
            <a:spLocks noGrp="1"/>
          </p:cNvSpPr>
          <p:nvPr>
            <p:ph type="subTitle" idx="1"/>
          </p:nvPr>
        </p:nvSpPr>
        <p:spPr>
          <a:xfrm>
            <a:off x="1370693" y="3598339"/>
            <a:ext cx="9440034" cy="1762801"/>
          </a:xfrm>
        </p:spPr>
        <p:txBody>
          <a:bodyPr>
            <a:normAutofit/>
          </a:bodyPr>
          <a:lstStyle/>
          <a:p>
            <a:r>
              <a:rPr lang="es-GT" dirty="0" smtClean="0"/>
              <a:t>Eddy Julián Brito Lima.</a:t>
            </a:r>
          </a:p>
          <a:p>
            <a:r>
              <a:rPr lang="es-GT" dirty="0" smtClean="0"/>
              <a:t>Liceo Compu – Market.</a:t>
            </a:r>
          </a:p>
          <a:p>
            <a:r>
              <a:rPr lang="es-GT" dirty="0" smtClean="0"/>
              <a:t>5to. Sección “A” de Bachillerato en computación con orientación científica.</a:t>
            </a:r>
          </a:p>
          <a:p>
            <a:r>
              <a:rPr lang="es-GT" dirty="0" smtClean="0"/>
              <a:t>Promoción 2,017</a:t>
            </a:r>
            <a:endParaRPr lang="es-GT" dirty="0"/>
          </a:p>
        </p:txBody>
      </p:sp>
    </p:spTree>
    <p:extLst>
      <p:ext uri="{BB962C8B-B14F-4D97-AF65-F5344CB8AC3E}">
        <p14:creationId xmlns:p14="http://schemas.microsoft.com/office/powerpoint/2010/main" val="171891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“Primera generación de computadoras”</a:t>
            </a:r>
            <a:endParaRPr lang="es-GT" dirty="0"/>
          </a:p>
        </p:txBody>
      </p:sp>
      <p:sp>
        <p:nvSpPr>
          <p:cNvPr id="3" name="Marcador de contenido 2"/>
          <p:cNvSpPr>
            <a:spLocks noGrp="1"/>
          </p:cNvSpPr>
          <p:nvPr>
            <p:ph idx="1"/>
          </p:nvPr>
        </p:nvSpPr>
        <p:spPr>
          <a:xfrm>
            <a:off x="913795" y="1732449"/>
            <a:ext cx="6025624" cy="4843715"/>
          </a:xfrm>
        </p:spPr>
        <p:txBody>
          <a:bodyPr>
            <a:normAutofit fontScale="85000" lnSpcReduction="20000"/>
          </a:bodyPr>
          <a:lstStyle/>
          <a:p>
            <a:r>
              <a:rPr lang="es-GT" dirty="0">
                <a:solidFill>
                  <a:schemeClr val="tx1"/>
                </a:solidFill>
                <a:effectLst/>
                <a:latin typeface="Arial" panose="020B0604020202020204" pitchFamily="34" charset="0"/>
              </a:rPr>
              <a:t> Comenzó entonces a construir computadoras electrónicas y su primera entrada fue con la IBM 701 en 1953. Después de un lento pero </a:t>
            </a:r>
            <a:r>
              <a:rPr lang="es-GT" dirty="0" smtClean="0">
                <a:solidFill>
                  <a:schemeClr val="tx1"/>
                </a:solidFill>
                <a:effectLst/>
                <a:latin typeface="Arial" panose="020B0604020202020204" pitchFamily="34" charset="0"/>
              </a:rPr>
              <a:t>excitante </a:t>
            </a:r>
            <a:r>
              <a:rPr lang="es-GT" dirty="0">
                <a:solidFill>
                  <a:schemeClr val="tx1"/>
                </a:solidFill>
                <a:effectLst/>
                <a:latin typeface="Arial" panose="020B0604020202020204" pitchFamily="34" charset="0"/>
              </a:rPr>
              <a:t>comienzo la IBM 701 se </a:t>
            </a:r>
            <a:r>
              <a:rPr lang="es-GT" dirty="0" smtClean="0">
                <a:solidFill>
                  <a:schemeClr val="tx1"/>
                </a:solidFill>
                <a:effectLst/>
                <a:latin typeface="Arial" panose="020B0604020202020204" pitchFamily="34" charset="0"/>
              </a:rPr>
              <a:t>convirtió </a:t>
            </a:r>
            <a:r>
              <a:rPr lang="es-GT" dirty="0">
                <a:solidFill>
                  <a:schemeClr val="tx1"/>
                </a:solidFill>
                <a:effectLst/>
                <a:latin typeface="Arial" panose="020B0604020202020204" pitchFamily="34" charset="0"/>
              </a:rPr>
              <a:t>en un producto comercialmente viable. Sin embargo en 1954 </a:t>
            </a:r>
            <a:r>
              <a:rPr lang="es-GT" dirty="0" smtClean="0">
                <a:solidFill>
                  <a:schemeClr val="tx1"/>
                </a:solidFill>
                <a:effectLst/>
                <a:latin typeface="Arial" panose="020B0604020202020204" pitchFamily="34" charset="0"/>
              </a:rPr>
              <a:t>fue </a:t>
            </a:r>
            <a:r>
              <a:rPr lang="es-GT" dirty="0">
                <a:solidFill>
                  <a:schemeClr val="tx1"/>
                </a:solidFill>
                <a:effectLst/>
                <a:latin typeface="Arial" panose="020B0604020202020204" pitchFamily="34" charset="0"/>
              </a:rPr>
              <a:t>introducido </a:t>
            </a:r>
            <a:r>
              <a:rPr lang="es-GT" dirty="0" smtClean="0">
                <a:solidFill>
                  <a:schemeClr val="tx1"/>
                </a:solidFill>
                <a:effectLst/>
                <a:latin typeface="Arial" panose="020B0604020202020204" pitchFamily="34" charset="0"/>
              </a:rPr>
              <a:t>el</a:t>
            </a:r>
            <a:r>
              <a:rPr lang="es-GT" dirty="0">
                <a:solidFill>
                  <a:schemeClr val="tx1"/>
                </a:solidFill>
                <a:effectLst/>
                <a:latin typeface="Arial" panose="020B0604020202020204" pitchFamily="34" charset="0"/>
              </a:rPr>
              <a:t> </a:t>
            </a:r>
            <a:r>
              <a:rPr lang="es-GT" dirty="0">
                <a:solidFill>
                  <a:schemeClr val="tx1"/>
                </a:solidFill>
                <a:effectLst/>
                <a:latin typeface="Arial" panose="020B0604020202020204" pitchFamily="34" charset="0"/>
                <a:hlinkClick r:id="rId2"/>
              </a:rPr>
              <a:t>modelo</a:t>
            </a:r>
            <a:r>
              <a:rPr lang="es-GT" dirty="0">
                <a:solidFill>
                  <a:schemeClr val="tx1"/>
                </a:solidFill>
                <a:effectLst/>
                <a:latin typeface="Arial" panose="020B0604020202020204" pitchFamily="34" charset="0"/>
              </a:rPr>
              <a:t> IBM 650, el cual es la razón por la que IBM disfruta hoy de una gran parte del </a:t>
            </a:r>
            <a:r>
              <a:rPr lang="es-GT" dirty="0">
                <a:solidFill>
                  <a:schemeClr val="tx1"/>
                </a:solidFill>
                <a:effectLst/>
                <a:latin typeface="Arial" panose="020B0604020202020204" pitchFamily="34" charset="0"/>
                <a:hlinkClick r:id="rId3"/>
              </a:rPr>
              <a:t>mercado</a:t>
            </a:r>
            <a:r>
              <a:rPr lang="es-GT" dirty="0">
                <a:solidFill>
                  <a:schemeClr val="tx1"/>
                </a:solidFill>
                <a:effectLst/>
                <a:latin typeface="Arial" panose="020B0604020202020204" pitchFamily="34" charset="0"/>
              </a:rPr>
              <a:t> de las computadoras. </a:t>
            </a:r>
            <a:r>
              <a:rPr lang="es-GT" dirty="0">
                <a:solidFill>
                  <a:schemeClr val="tx1"/>
                </a:solidFill>
                <a:effectLst/>
                <a:latin typeface="Arial" panose="020B0604020202020204" pitchFamily="34" charset="0"/>
                <a:hlinkClick r:id="rId4"/>
              </a:rPr>
              <a:t>La administración</a:t>
            </a:r>
            <a:r>
              <a:rPr lang="es-GT" dirty="0">
                <a:solidFill>
                  <a:schemeClr val="tx1"/>
                </a:solidFill>
                <a:effectLst/>
                <a:latin typeface="Arial" panose="020B0604020202020204" pitchFamily="34" charset="0"/>
              </a:rPr>
              <a:t> de la IBM asumió un gran </a:t>
            </a:r>
            <a:r>
              <a:rPr lang="es-GT" dirty="0">
                <a:solidFill>
                  <a:schemeClr val="tx1"/>
                </a:solidFill>
                <a:effectLst/>
                <a:latin typeface="Arial" panose="020B0604020202020204" pitchFamily="34" charset="0"/>
                <a:hlinkClick r:id="rId5"/>
              </a:rPr>
              <a:t>riesgo</a:t>
            </a:r>
            <a:r>
              <a:rPr lang="es-GT" dirty="0">
                <a:solidFill>
                  <a:schemeClr val="tx1"/>
                </a:solidFill>
                <a:effectLst/>
                <a:latin typeface="Arial" panose="020B0604020202020204" pitchFamily="34" charset="0"/>
              </a:rPr>
              <a:t> y estimó una </a:t>
            </a:r>
            <a:r>
              <a:rPr lang="es-GT" dirty="0">
                <a:solidFill>
                  <a:schemeClr val="tx1"/>
                </a:solidFill>
                <a:effectLst/>
                <a:latin typeface="Arial" panose="020B0604020202020204" pitchFamily="34" charset="0"/>
                <a:hlinkClick r:id="rId6"/>
              </a:rPr>
              <a:t>venta</a:t>
            </a:r>
            <a:r>
              <a:rPr lang="es-GT" dirty="0">
                <a:solidFill>
                  <a:schemeClr val="tx1"/>
                </a:solidFill>
                <a:effectLst/>
                <a:latin typeface="Arial" panose="020B0604020202020204" pitchFamily="34" charset="0"/>
              </a:rPr>
              <a:t> de 50 computadoras. Este número era mayor que la cantidad de computadoras instaladas en esa época en E.U. De hecho la IBM instaló 1000 computadoras. El resto es </a:t>
            </a:r>
            <a:r>
              <a:rPr lang="es-GT" dirty="0">
                <a:solidFill>
                  <a:schemeClr val="tx1"/>
                </a:solidFill>
                <a:effectLst/>
                <a:latin typeface="Arial" panose="020B0604020202020204" pitchFamily="34" charset="0"/>
                <a:hlinkClick r:id="rId7"/>
              </a:rPr>
              <a:t>historia</a:t>
            </a:r>
            <a:r>
              <a:rPr lang="es-GT" dirty="0">
                <a:solidFill>
                  <a:schemeClr val="tx1"/>
                </a:solidFill>
                <a:effectLst/>
                <a:latin typeface="Arial" panose="020B0604020202020204" pitchFamily="34" charset="0"/>
              </a:rPr>
              <a:t>. Aunque caras y de uso limitado las computadoras fueron aceptadas rápidamente por las Compañías privadas y de </a:t>
            </a:r>
            <a:r>
              <a:rPr lang="es-GT" dirty="0">
                <a:solidFill>
                  <a:schemeClr val="tx1"/>
                </a:solidFill>
                <a:effectLst/>
                <a:latin typeface="Arial" panose="020B0604020202020204" pitchFamily="34" charset="0"/>
                <a:hlinkClick r:id="rId8"/>
              </a:rPr>
              <a:t>Gobierno</a:t>
            </a:r>
            <a:r>
              <a:rPr lang="es-GT" dirty="0">
                <a:solidFill>
                  <a:schemeClr val="tx1"/>
                </a:solidFill>
                <a:effectLst/>
                <a:latin typeface="Arial" panose="020B0604020202020204" pitchFamily="34" charset="0"/>
              </a:rPr>
              <a:t>. A la mitad de los años 50 IBM y Remington Rand se consolidaban como líderes en la fabricación de </a:t>
            </a:r>
            <a:r>
              <a:rPr lang="es-GT" dirty="0" smtClean="0">
                <a:solidFill>
                  <a:schemeClr val="tx1"/>
                </a:solidFill>
                <a:effectLst/>
                <a:latin typeface="Arial" panose="020B0604020202020204" pitchFamily="34" charset="0"/>
              </a:rPr>
              <a:t>computadoras.</a:t>
            </a:r>
            <a:endParaRPr lang="es-GT" dirty="0">
              <a:solidFill>
                <a:schemeClr val="tx1"/>
              </a:solidFill>
              <a:effectLst/>
              <a:latin typeface="Arial" panose="020B0604020202020204" pitchFamily="34" charset="0"/>
            </a:endParaRP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pic>
        <p:nvPicPr>
          <p:cNvPr id="4" name="Imagen 3"/>
          <p:cNvPicPr>
            <a:picLocks noChangeAspect="1"/>
          </p:cNvPicPr>
          <p:nvPr/>
        </p:nvPicPr>
        <p:blipFill>
          <a:blip r:embed="rId9"/>
          <a:stretch>
            <a:fillRect/>
          </a:stretch>
        </p:blipFill>
        <p:spPr>
          <a:xfrm>
            <a:off x="7177414" y="1732449"/>
            <a:ext cx="3899508" cy="3800475"/>
          </a:xfrm>
          <a:prstGeom prst="rect">
            <a:avLst/>
          </a:prstGeom>
        </p:spPr>
      </p:pic>
    </p:spTree>
    <p:extLst>
      <p:ext uri="{BB962C8B-B14F-4D97-AF65-F5344CB8AC3E}">
        <p14:creationId xmlns:p14="http://schemas.microsoft.com/office/powerpoint/2010/main" val="386302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“Segunda generación”</a:t>
            </a:r>
            <a:endParaRPr lang="es-GT" dirty="0"/>
          </a:p>
        </p:txBody>
      </p:sp>
      <p:sp>
        <p:nvSpPr>
          <p:cNvPr id="3" name="Marcador de contenido 2"/>
          <p:cNvSpPr>
            <a:spLocks noGrp="1"/>
          </p:cNvSpPr>
          <p:nvPr>
            <p:ph idx="1"/>
          </p:nvPr>
        </p:nvSpPr>
        <p:spPr>
          <a:xfrm>
            <a:off x="913795" y="1732449"/>
            <a:ext cx="6639400" cy="4868767"/>
          </a:xfrm>
        </p:spPr>
        <p:txBody>
          <a:bodyPr>
            <a:normAutofit fontScale="77500" lnSpcReduction="20000"/>
          </a:bodyPr>
          <a:lstStyle/>
          <a:p>
            <a:r>
              <a:rPr lang="es-GT" dirty="0">
                <a:solidFill>
                  <a:schemeClr val="tx1"/>
                </a:solidFill>
                <a:effectLst/>
                <a:latin typeface="Arial" panose="020B0604020202020204" pitchFamily="34" charset="0"/>
              </a:rPr>
              <a:t>Los programas de computadoras también mejoraron. El COBOL desarrollado durante la 1era generación estaba ya disponible comercialmente. Los programas escritos para una computadora podían transferirse a otra con un mínimo esfuerzo. El escribir un programa ya no requería entender plenamente el hardware de la computación. Las computadoras de la 2da Generación eran substancialmente más pequeñas y rápidas que las de bulbos, y se usaban para nuevas aplicaciones, como en los </a:t>
            </a:r>
            <a:r>
              <a:rPr lang="es-GT" dirty="0">
                <a:solidFill>
                  <a:schemeClr val="tx1"/>
                </a:solidFill>
                <a:effectLst/>
                <a:latin typeface="Arial" panose="020B0604020202020204" pitchFamily="34" charset="0"/>
                <a:hlinkClick r:id="rId2"/>
              </a:rPr>
              <a:t>sistemas</a:t>
            </a:r>
            <a:r>
              <a:rPr lang="es-GT" dirty="0">
                <a:solidFill>
                  <a:schemeClr val="tx1"/>
                </a:solidFill>
                <a:effectLst/>
                <a:latin typeface="Arial" panose="020B0604020202020204" pitchFamily="34" charset="0"/>
              </a:rPr>
              <a:t> para reservación en líneas aéreas, control de tráfico aéreo y simulaciones para uso general.</a:t>
            </a:r>
          </a:p>
          <a:p>
            <a:r>
              <a:rPr lang="es-GT" dirty="0">
                <a:solidFill>
                  <a:schemeClr val="tx1"/>
                </a:solidFill>
                <a:effectLst/>
                <a:latin typeface="Arial" panose="020B0604020202020204" pitchFamily="34" charset="0"/>
              </a:rPr>
              <a:t> Las </a:t>
            </a:r>
            <a:r>
              <a:rPr lang="es-GT" dirty="0">
                <a:solidFill>
                  <a:schemeClr val="tx1"/>
                </a:solidFill>
                <a:effectLst/>
                <a:latin typeface="Arial" panose="020B0604020202020204" pitchFamily="34" charset="0"/>
                <a:hlinkClick r:id="rId3"/>
              </a:rPr>
              <a:t>empresas</a:t>
            </a:r>
            <a:r>
              <a:rPr lang="es-GT" dirty="0">
                <a:solidFill>
                  <a:schemeClr val="tx1"/>
                </a:solidFill>
                <a:effectLst/>
                <a:latin typeface="Arial" panose="020B0604020202020204" pitchFamily="34" charset="0"/>
              </a:rPr>
              <a:t> comenzaron a aplicar las computadoras a tareas de almacenamiento de </a:t>
            </a:r>
            <a:r>
              <a:rPr lang="es-GT" dirty="0">
                <a:solidFill>
                  <a:schemeClr val="tx1"/>
                </a:solidFill>
                <a:effectLst/>
                <a:latin typeface="Arial" panose="020B0604020202020204" pitchFamily="34" charset="0"/>
                <a:hlinkClick r:id="rId4"/>
              </a:rPr>
              <a:t>registros</a:t>
            </a:r>
            <a:r>
              <a:rPr lang="es-GT" dirty="0">
                <a:solidFill>
                  <a:schemeClr val="tx1"/>
                </a:solidFill>
                <a:effectLst/>
                <a:latin typeface="Arial" panose="020B0604020202020204" pitchFamily="34" charset="0"/>
              </a:rPr>
              <a:t>, como manejo de </a:t>
            </a:r>
            <a:r>
              <a:rPr lang="es-GT" dirty="0">
                <a:solidFill>
                  <a:schemeClr val="tx1"/>
                </a:solidFill>
                <a:effectLst/>
                <a:latin typeface="Arial" panose="020B0604020202020204" pitchFamily="34" charset="0"/>
                <a:hlinkClick r:id="rId5"/>
              </a:rPr>
              <a:t>inventarios</a:t>
            </a:r>
            <a:r>
              <a:rPr lang="es-GT" dirty="0">
                <a:solidFill>
                  <a:schemeClr val="tx1"/>
                </a:solidFill>
                <a:effectLst/>
                <a:latin typeface="Arial" panose="020B0604020202020204" pitchFamily="34" charset="0"/>
              </a:rPr>
              <a:t>, </a:t>
            </a:r>
            <a:r>
              <a:rPr lang="es-GT" dirty="0">
                <a:solidFill>
                  <a:schemeClr val="tx1"/>
                </a:solidFill>
                <a:effectLst/>
                <a:latin typeface="Arial" panose="020B0604020202020204" pitchFamily="34" charset="0"/>
                <a:hlinkClick r:id="rId6"/>
              </a:rPr>
              <a:t>nómina</a:t>
            </a:r>
            <a:r>
              <a:rPr lang="es-GT" dirty="0">
                <a:solidFill>
                  <a:schemeClr val="tx1"/>
                </a:solidFill>
                <a:effectLst/>
                <a:latin typeface="Arial" panose="020B0604020202020204" pitchFamily="34" charset="0"/>
              </a:rPr>
              <a:t> y contabilidad. La marina de E.U. utilizó las computadoras de la Segunda Generación para crear el primer simulador de vuelo (Whirlwind I). HoneyWell se colocó como el primer competidor durante la segunda generación de computadoras. Burroughs, Univac, NCR, CDC, HoneyWell, los más grandes competidores de IBM durante los 60s se conocieron como el </a:t>
            </a:r>
            <a:r>
              <a:rPr lang="es-GT" dirty="0">
                <a:solidFill>
                  <a:schemeClr val="tx1"/>
                </a:solidFill>
                <a:effectLst/>
                <a:latin typeface="Arial" panose="020B0604020202020204" pitchFamily="34" charset="0"/>
                <a:hlinkClick r:id="rId7"/>
              </a:rPr>
              <a:t>grupo</a:t>
            </a:r>
            <a:r>
              <a:rPr lang="es-GT" dirty="0">
                <a:solidFill>
                  <a:schemeClr val="tx1"/>
                </a:solidFill>
                <a:effectLst/>
                <a:latin typeface="Arial" panose="020B0604020202020204" pitchFamily="34" charset="0"/>
              </a:rPr>
              <a:t> BUNCH (siglas).</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pic>
        <p:nvPicPr>
          <p:cNvPr id="4" name="Imagen 3"/>
          <p:cNvPicPr>
            <a:picLocks noChangeAspect="1"/>
          </p:cNvPicPr>
          <p:nvPr/>
        </p:nvPicPr>
        <p:blipFill>
          <a:blip r:embed="rId8"/>
          <a:stretch>
            <a:fillRect/>
          </a:stretch>
        </p:blipFill>
        <p:spPr>
          <a:xfrm>
            <a:off x="7553195" y="1837585"/>
            <a:ext cx="4141352" cy="3119719"/>
          </a:xfrm>
          <a:prstGeom prst="rect">
            <a:avLst/>
          </a:prstGeom>
        </p:spPr>
      </p:pic>
    </p:spTree>
    <p:extLst>
      <p:ext uri="{BB962C8B-B14F-4D97-AF65-F5344CB8AC3E}">
        <p14:creationId xmlns:p14="http://schemas.microsoft.com/office/powerpoint/2010/main" val="333434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“Tercera generación”</a:t>
            </a:r>
            <a:endParaRPr lang="es-GT" dirty="0"/>
          </a:p>
        </p:txBody>
      </p:sp>
      <p:sp>
        <p:nvSpPr>
          <p:cNvPr id="3" name="Marcador de contenido 2"/>
          <p:cNvSpPr>
            <a:spLocks noGrp="1"/>
          </p:cNvSpPr>
          <p:nvPr>
            <p:ph idx="1"/>
          </p:nvPr>
        </p:nvSpPr>
        <p:spPr>
          <a:xfrm>
            <a:off x="913795" y="1732449"/>
            <a:ext cx="6601821" cy="4918872"/>
          </a:xfrm>
        </p:spPr>
        <p:txBody>
          <a:bodyPr>
            <a:normAutofit fontScale="70000" lnSpcReduction="20000"/>
          </a:bodyPr>
          <a:lstStyle/>
          <a:p>
            <a:r>
              <a:rPr lang="es-GT" dirty="0">
                <a:solidFill>
                  <a:schemeClr val="tx1"/>
                </a:solidFill>
                <a:effectLst/>
                <a:latin typeface="Arial" panose="020B0604020202020204" pitchFamily="34" charset="0"/>
              </a:rPr>
              <a:t> Los circuitos integrados permitieron a los fabricantes de computadoras incrementar la </a:t>
            </a:r>
            <a:r>
              <a:rPr lang="es-GT" dirty="0" smtClean="0">
                <a:solidFill>
                  <a:schemeClr val="tx1"/>
                </a:solidFill>
                <a:effectLst/>
                <a:latin typeface="Arial" panose="020B0604020202020204" pitchFamily="34" charset="0"/>
              </a:rPr>
              <a:t>flexibilidad </a:t>
            </a:r>
            <a:r>
              <a:rPr lang="es-GT" dirty="0">
                <a:solidFill>
                  <a:schemeClr val="tx1"/>
                </a:solidFill>
                <a:effectLst/>
                <a:latin typeface="Arial" panose="020B0604020202020204" pitchFamily="34" charset="0"/>
              </a:rPr>
              <a:t>de los programas, y estandarizar sus modelos. La IBM 360 una de las primeras computadoras comerciales que usó circuitos integrados, podía realizar tanto </a:t>
            </a:r>
            <a:r>
              <a:rPr lang="es-GT" dirty="0">
                <a:solidFill>
                  <a:schemeClr val="tx1"/>
                </a:solidFill>
                <a:effectLst/>
                <a:latin typeface="Arial" panose="020B0604020202020204" pitchFamily="34" charset="0"/>
                <a:hlinkClick r:id="rId2"/>
              </a:rPr>
              <a:t>análisis</a:t>
            </a:r>
            <a:r>
              <a:rPr lang="es-GT" dirty="0">
                <a:solidFill>
                  <a:schemeClr val="tx1"/>
                </a:solidFill>
                <a:effectLst/>
                <a:latin typeface="Arial" panose="020B0604020202020204" pitchFamily="34" charset="0"/>
              </a:rPr>
              <a:t> numéricos como </a:t>
            </a:r>
            <a:r>
              <a:rPr lang="es-GT" dirty="0">
                <a:solidFill>
                  <a:schemeClr val="tx1"/>
                </a:solidFill>
                <a:effectLst/>
                <a:latin typeface="Arial" panose="020B0604020202020204" pitchFamily="34" charset="0"/>
                <a:hlinkClick r:id="rId3"/>
              </a:rPr>
              <a:t>administración</a:t>
            </a:r>
            <a:r>
              <a:rPr lang="es-GT" dirty="0">
                <a:solidFill>
                  <a:schemeClr val="tx1"/>
                </a:solidFill>
                <a:effectLst/>
                <a:latin typeface="Arial" panose="020B0604020202020204" pitchFamily="34" charset="0"/>
              </a:rPr>
              <a:t> </a:t>
            </a:r>
            <a:r>
              <a:rPr lang="es-GT" dirty="0" smtClean="0">
                <a:solidFill>
                  <a:schemeClr val="tx1"/>
                </a:solidFill>
                <a:effectLst/>
                <a:latin typeface="Arial" panose="020B0604020202020204" pitchFamily="34" charset="0"/>
              </a:rPr>
              <a:t>o </a:t>
            </a:r>
            <a:r>
              <a:rPr lang="es-GT" dirty="0">
                <a:solidFill>
                  <a:schemeClr val="tx1"/>
                </a:solidFill>
                <a:effectLst/>
                <a:latin typeface="Arial" panose="020B0604020202020204" pitchFamily="34" charset="0"/>
              </a:rPr>
              <a:t>procesamiento de </a:t>
            </a:r>
            <a:r>
              <a:rPr lang="es-GT" dirty="0">
                <a:solidFill>
                  <a:schemeClr val="tx1"/>
                </a:solidFill>
                <a:effectLst/>
                <a:latin typeface="Arial" panose="020B0604020202020204" pitchFamily="34" charset="0"/>
                <a:hlinkClick r:id="rId4"/>
              </a:rPr>
              <a:t>archivos</a:t>
            </a:r>
            <a:r>
              <a:rPr lang="es-GT" dirty="0">
                <a:solidFill>
                  <a:schemeClr val="tx1"/>
                </a:solidFill>
                <a:effectLst/>
                <a:latin typeface="Arial" panose="020B0604020202020204" pitchFamily="34" charset="0"/>
              </a:rPr>
              <a:t>. Los </a:t>
            </a:r>
            <a:r>
              <a:rPr lang="es-GT" dirty="0">
                <a:solidFill>
                  <a:schemeClr val="tx1"/>
                </a:solidFill>
                <a:effectLst/>
                <a:latin typeface="Arial" panose="020B0604020202020204" pitchFamily="34" charset="0"/>
                <a:hlinkClick r:id="rId5"/>
              </a:rPr>
              <a:t>clientes</a:t>
            </a:r>
            <a:r>
              <a:rPr lang="es-GT" dirty="0">
                <a:solidFill>
                  <a:schemeClr val="tx1"/>
                </a:solidFill>
                <a:effectLst/>
                <a:latin typeface="Arial" panose="020B0604020202020204" pitchFamily="34" charset="0"/>
              </a:rPr>
              <a:t> podían escalar sus sistemas 360 a modelos IBM de mayor tamaño y podían todavía correr sus programas actuales. Las computadoras trabajaban a tal velocidad que proporcionaban la capacidad de correr más de un programa de manera simultánea (multiprogramación).</a:t>
            </a:r>
          </a:p>
          <a:p>
            <a:r>
              <a:rPr lang="es-GT" dirty="0">
                <a:solidFill>
                  <a:schemeClr val="tx1"/>
                </a:solidFill>
                <a:effectLst/>
                <a:latin typeface="Arial" panose="020B0604020202020204" pitchFamily="34" charset="0"/>
              </a:rPr>
              <a:t> Por ejemplo la computadora podía estar calculando la nomina y aceptando pedidos al mismo tiempo. Minicomputadoras, Con la introducción del modelo 360 IBM acaparó el 70% del mercado, para evitar competir directamente con IBM </a:t>
            </a:r>
            <a:r>
              <a:rPr lang="es-GT" dirty="0">
                <a:solidFill>
                  <a:schemeClr val="tx1"/>
                </a:solidFill>
                <a:effectLst/>
                <a:latin typeface="Arial" panose="020B0604020202020204" pitchFamily="34" charset="0"/>
                <a:hlinkClick r:id="rId6"/>
              </a:rPr>
              <a:t>la empresa</a:t>
            </a:r>
            <a:r>
              <a:rPr lang="es-GT" dirty="0">
                <a:solidFill>
                  <a:schemeClr val="tx1"/>
                </a:solidFill>
                <a:effectLst/>
                <a:latin typeface="Arial" panose="020B0604020202020204" pitchFamily="34" charset="0"/>
              </a:rPr>
              <a:t> Digital </a:t>
            </a:r>
            <a:r>
              <a:rPr lang="es-GT" dirty="0" smtClean="0">
                <a:solidFill>
                  <a:schemeClr val="tx1"/>
                </a:solidFill>
                <a:effectLst/>
                <a:latin typeface="Arial" panose="020B0604020202020204" pitchFamily="34" charset="0"/>
              </a:rPr>
              <a:t>Equipepment </a:t>
            </a:r>
            <a:r>
              <a:rPr lang="es-GT" dirty="0">
                <a:solidFill>
                  <a:schemeClr val="tx1"/>
                </a:solidFill>
                <a:effectLst/>
                <a:latin typeface="Arial" panose="020B0604020202020204" pitchFamily="34" charset="0"/>
              </a:rPr>
              <a:t>Corporation DEC redirigió sus esfuerzos hacia computadoras pequeñas. Mucho menos costosas de compra r y de operar que las</a:t>
            </a:r>
          </a:p>
          <a:p>
            <a:r>
              <a:rPr lang="es-GT" dirty="0">
                <a:solidFill>
                  <a:schemeClr val="tx1"/>
                </a:solidFill>
                <a:effectLst/>
                <a:latin typeface="Arial" panose="020B0604020202020204" pitchFamily="34" charset="0"/>
              </a:rPr>
              <a:t>computadoras grandes, las Minicomputadoras se desarrollaron durante la segunda generación pero alcanzaron su mayor auge entre 1960 y 70</a:t>
            </a:r>
            <a:r>
              <a:rPr lang="es-GT" dirty="0">
                <a:solidFill>
                  <a:srgbClr val="000000"/>
                </a:solidFill>
                <a:effectLst/>
                <a:latin typeface="Arial" panose="020B0604020202020204" pitchFamily="34" charset="0"/>
              </a:rPr>
              <a:t>.</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pic>
        <p:nvPicPr>
          <p:cNvPr id="4" name="Imagen 3"/>
          <p:cNvPicPr>
            <a:picLocks noChangeAspect="1"/>
          </p:cNvPicPr>
          <p:nvPr/>
        </p:nvPicPr>
        <p:blipFill>
          <a:blip r:embed="rId7"/>
          <a:stretch>
            <a:fillRect/>
          </a:stretch>
        </p:blipFill>
        <p:spPr>
          <a:xfrm>
            <a:off x="7690981" y="2071804"/>
            <a:ext cx="4183693" cy="2784771"/>
          </a:xfrm>
          <a:prstGeom prst="rect">
            <a:avLst/>
          </a:prstGeom>
        </p:spPr>
      </p:pic>
    </p:spTree>
    <p:extLst>
      <p:ext uri="{BB962C8B-B14F-4D97-AF65-F5344CB8AC3E}">
        <p14:creationId xmlns:p14="http://schemas.microsoft.com/office/powerpoint/2010/main" val="93086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“Cuarta generación”</a:t>
            </a:r>
            <a:endParaRPr lang="es-GT" dirty="0"/>
          </a:p>
        </p:txBody>
      </p:sp>
      <p:sp>
        <p:nvSpPr>
          <p:cNvPr id="3" name="Marcador de contenido 2"/>
          <p:cNvSpPr>
            <a:spLocks noGrp="1"/>
          </p:cNvSpPr>
          <p:nvPr>
            <p:ph idx="1"/>
          </p:nvPr>
        </p:nvSpPr>
        <p:spPr>
          <a:xfrm>
            <a:off x="913794" y="1732449"/>
            <a:ext cx="7240649" cy="4906346"/>
          </a:xfrm>
        </p:spPr>
        <p:txBody>
          <a:bodyPr>
            <a:normAutofit fontScale="85000" lnSpcReduction="20000"/>
          </a:bodyPr>
          <a:lstStyle/>
          <a:p>
            <a:r>
              <a:rPr lang="es-GT" dirty="0">
                <a:solidFill>
                  <a:schemeClr val="tx1"/>
                </a:solidFill>
                <a:effectLst/>
                <a:latin typeface="Arial" panose="020B0604020202020204" pitchFamily="34" charset="0"/>
              </a:rPr>
              <a:t>(1971 a la fecha)</a:t>
            </a:r>
          </a:p>
          <a:p>
            <a:pPr>
              <a:buFont typeface="Arial" panose="020B0604020202020204" pitchFamily="34" charset="0"/>
              <a:buChar char="•"/>
            </a:pPr>
            <a:r>
              <a:rPr lang="es-GT" dirty="0">
                <a:solidFill>
                  <a:schemeClr val="tx1"/>
                </a:solidFill>
                <a:effectLst/>
                <a:latin typeface="Arial" panose="020B0604020202020204" pitchFamily="34" charset="0"/>
              </a:rPr>
              <a:t>Microprocesador</a:t>
            </a:r>
          </a:p>
          <a:p>
            <a:pPr>
              <a:buFont typeface="Arial" panose="020B0604020202020204" pitchFamily="34" charset="0"/>
              <a:buChar char="•"/>
            </a:pPr>
            <a:r>
              <a:rPr lang="es-GT" dirty="0">
                <a:solidFill>
                  <a:schemeClr val="tx1"/>
                </a:solidFill>
                <a:effectLst/>
                <a:latin typeface="Arial" panose="020B0604020202020204" pitchFamily="34" charset="0"/>
              </a:rPr>
              <a:t>Chips de memoria.</a:t>
            </a:r>
          </a:p>
          <a:p>
            <a:pPr>
              <a:buFont typeface="Arial" panose="020B0604020202020204" pitchFamily="34" charset="0"/>
              <a:buChar char="•"/>
            </a:pPr>
            <a:r>
              <a:rPr lang="es-GT" dirty="0">
                <a:solidFill>
                  <a:schemeClr val="tx1"/>
                </a:solidFill>
                <a:effectLst/>
                <a:latin typeface="Arial" panose="020B0604020202020204" pitchFamily="34" charset="0"/>
              </a:rPr>
              <a:t>Microminiaturización</a:t>
            </a:r>
          </a:p>
          <a:p>
            <a:r>
              <a:rPr lang="es-GT" dirty="0">
                <a:solidFill>
                  <a:schemeClr val="tx1"/>
                </a:solidFill>
                <a:effectLst/>
                <a:latin typeface="Arial" panose="020B0604020202020204" pitchFamily="34" charset="0"/>
              </a:rPr>
              <a:t> Dos mejoras en la tecnología de las computadoras marcan el inicio de la cuarta generación: el reemplazo de las </a:t>
            </a:r>
            <a:r>
              <a:rPr lang="es-GT" dirty="0">
                <a:solidFill>
                  <a:schemeClr val="tx1"/>
                </a:solidFill>
                <a:effectLst/>
                <a:latin typeface="Arial" panose="020B0604020202020204" pitchFamily="34" charset="0"/>
                <a:hlinkClick r:id="rId2"/>
              </a:rPr>
              <a:t>memorias</a:t>
            </a:r>
            <a:r>
              <a:rPr lang="es-GT" dirty="0">
                <a:solidFill>
                  <a:schemeClr val="tx1"/>
                </a:solidFill>
                <a:effectLst/>
                <a:latin typeface="Arial" panose="020B0604020202020204" pitchFamily="34" charset="0"/>
              </a:rPr>
              <a:t> con núcleos magnéticos, por las de Chips de silicio y la colocación de muchos más componentes en un Chic: producto de la </a:t>
            </a:r>
            <a:r>
              <a:rPr lang="es-GT" dirty="0" smtClean="0">
                <a:solidFill>
                  <a:schemeClr val="tx1"/>
                </a:solidFill>
                <a:effectLst/>
                <a:latin typeface="Arial" panose="020B0604020202020204" pitchFamily="34" charset="0"/>
              </a:rPr>
              <a:t>microminiaturización </a:t>
            </a:r>
            <a:r>
              <a:rPr lang="es-GT" dirty="0">
                <a:solidFill>
                  <a:schemeClr val="tx1"/>
                </a:solidFill>
                <a:effectLst/>
                <a:latin typeface="Arial" panose="020B0604020202020204" pitchFamily="34" charset="0"/>
              </a:rPr>
              <a:t>de los circuitos electrónicos. El tamaño reducido del microprocesador de Chips hizo posible la creación de las computadoras personales. (PC) Hoy en día las tecnologías LSI (Integración a gran escala) y VLSI (integración a muy gran escala) permiten que cientos de miles de componentes electrónicos se </a:t>
            </a:r>
            <a:r>
              <a:rPr lang="es-GT" dirty="0">
                <a:solidFill>
                  <a:schemeClr val="tx1"/>
                </a:solidFill>
                <a:effectLst/>
                <a:latin typeface="Arial" panose="020B0604020202020204" pitchFamily="34" charset="0"/>
                <a:hlinkClick r:id="rId3"/>
              </a:rPr>
              <a:t>almacén</a:t>
            </a:r>
            <a:r>
              <a:rPr lang="es-GT" dirty="0">
                <a:solidFill>
                  <a:schemeClr val="tx1"/>
                </a:solidFill>
                <a:effectLst/>
                <a:latin typeface="Arial" panose="020B0604020202020204" pitchFamily="34" charset="0"/>
              </a:rPr>
              <a:t> en un clip. Usando VLSI, un fabricante puede hacer que una computadora pequeña rivalice con una computadora de la primera generación que ocupara un cuarto completo.</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pic>
        <p:nvPicPr>
          <p:cNvPr id="5" name="Imagen 4"/>
          <p:cNvPicPr>
            <a:picLocks noChangeAspect="1"/>
          </p:cNvPicPr>
          <p:nvPr/>
        </p:nvPicPr>
        <p:blipFill>
          <a:blip r:embed="rId4"/>
          <a:stretch>
            <a:fillRect/>
          </a:stretch>
        </p:blipFill>
        <p:spPr>
          <a:xfrm>
            <a:off x="8321978" y="1954061"/>
            <a:ext cx="3217807" cy="2646906"/>
          </a:xfrm>
          <a:prstGeom prst="rect">
            <a:avLst/>
          </a:prstGeom>
        </p:spPr>
      </p:pic>
    </p:spTree>
    <p:extLst>
      <p:ext uri="{BB962C8B-B14F-4D97-AF65-F5344CB8AC3E}">
        <p14:creationId xmlns:p14="http://schemas.microsoft.com/office/powerpoint/2010/main" val="420280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a:t>
            </a:r>
            <a:r>
              <a:rPr lang="es-GT" dirty="0" err="1" smtClean="0"/>
              <a:t>programacion</a:t>
            </a:r>
            <a:endParaRPr lang="es-GT" dirty="0"/>
          </a:p>
        </p:txBody>
      </p:sp>
      <p:sp>
        <p:nvSpPr>
          <p:cNvPr id="3" name="Marcador de contenido 2"/>
          <p:cNvSpPr>
            <a:spLocks noGrp="1"/>
          </p:cNvSpPr>
          <p:nvPr>
            <p:ph idx="1"/>
          </p:nvPr>
        </p:nvSpPr>
        <p:spPr/>
        <p:txBody>
          <a:bodyPr/>
          <a:lstStyle/>
          <a:p>
            <a:r>
              <a:rPr lang="es-GT" dirty="0">
                <a:solidFill>
                  <a:schemeClr val="tx1"/>
                </a:solidFill>
                <a:effectLst/>
                <a:latin typeface="arial" panose="020B0604020202020204" pitchFamily="34" charset="0"/>
              </a:rPr>
              <a:t>Programas y algoritmos. Un algoritmo es una secuencia no ambigua, finita y ordenada de instrucciones que han de seguirse para resolver un problema. Un programa normalmente implementa (traduce a un lenguaje de </a:t>
            </a:r>
            <a:r>
              <a:rPr lang="es-GT" b="1" dirty="0">
                <a:solidFill>
                  <a:schemeClr val="tx1"/>
                </a:solidFill>
                <a:effectLst/>
                <a:latin typeface="arial" panose="020B0604020202020204" pitchFamily="34" charset="0"/>
              </a:rPr>
              <a:t>programación</a:t>
            </a:r>
            <a:r>
              <a:rPr lang="es-GT" dirty="0">
                <a:solidFill>
                  <a:schemeClr val="tx1"/>
                </a:solidFill>
                <a:effectLst/>
                <a:latin typeface="arial" panose="020B0604020202020204" pitchFamily="34" charset="0"/>
              </a:rPr>
              <a:t> concreto) uno o más algoritmos.</a:t>
            </a:r>
            <a:endParaRPr lang="es-GT" dirty="0">
              <a:solidFill>
                <a:schemeClr val="tx1"/>
              </a:solidFill>
            </a:endParaRPr>
          </a:p>
        </p:txBody>
      </p:sp>
    </p:spTree>
    <p:extLst>
      <p:ext uri="{BB962C8B-B14F-4D97-AF65-F5344CB8AC3E}">
        <p14:creationId xmlns:p14="http://schemas.microsoft.com/office/powerpoint/2010/main" val="39833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“Inicios de la programación”</a:t>
            </a:r>
            <a:endParaRPr lang="es-GT" dirty="0"/>
          </a:p>
        </p:txBody>
      </p:sp>
      <p:sp>
        <p:nvSpPr>
          <p:cNvPr id="3" name="Marcador de contenido 2"/>
          <p:cNvSpPr>
            <a:spLocks noGrp="1"/>
          </p:cNvSpPr>
          <p:nvPr>
            <p:ph idx="1"/>
          </p:nvPr>
        </p:nvSpPr>
        <p:spPr/>
        <p:txBody>
          <a:bodyPr>
            <a:normAutofit fontScale="92500" lnSpcReduction="20000"/>
          </a:bodyPr>
          <a:lstStyle/>
          <a:p>
            <a:r>
              <a:rPr lang="es-GT" dirty="0">
                <a:solidFill>
                  <a:schemeClr val="tx1"/>
                </a:solidFill>
                <a:effectLst/>
                <a:latin typeface="Arial" panose="020B0604020202020204" pitchFamily="34" charset="0"/>
              </a:rPr>
              <a:t>Los primeros lenguajes de programación surgieron de la idea de Charles </a:t>
            </a:r>
            <a:r>
              <a:rPr lang="es-GT" dirty="0" err="1">
                <a:solidFill>
                  <a:schemeClr val="tx1"/>
                </a:solidFill>
                <a:effectLst/>
                <a:latin typeface="Arial" panose="020B0604020202020204" pitchFamily="34" charset="0"/>
              </a:rPr>
              <a:t>Babagge</a:t>
            </a:r>
            <a:r>
              <a:rPr lang="es-GT" dirty="0">
                <a:solidFill>
                  <a:schemeClr val="tx1"/>
                </a:solidFill>
                <a:effectLst/>
                <a:latin typeface="Arial" panose="020B0604020202020204" pitchFamily="34" charset="0"/>
              </a:rPr>
              <a:t>, la cual se le ocurrió a este </a:t>
            </a:r>
            <a:r>
              <a:rPr lang="es-GT" dirty="0">
                <a:solidFill>
                  <a:schemeClr val="tx1"/>
                </a:solidFill>
                <a:effectLst/>
                <a:latin typeface="Arial" panose="020B0604020202020204" pitchFamily="34" charset="0"/>
                <a:hlinkClick r:id="rId2"/>
              </a:rPr>
              <a:t>hombre</a:t>
            </a:r>
            <a:r>
              <a:rPr lang="es-GT" dirty="0">
                <a:solidFill>
                  <a:schemeClr val="tx1"/>
                </a:solidFill>
                <a:effectLst/>
                <a:latin typeface="Arial" panose="020B0604020202020204" pitchFamily="34" charset="0"/>
              </a:rPr>
              <a:t> a mediados del siglo XIX. Era un </a:t>
            </a:r>
            <a:r>
              <a:rPr lang="es-GT" dirty="0">
                <a:solidFill>
                  <a:schemeClr val="tx1"/>
                </a:solidFill>
                <a:effectLst/>
                <a:latin typeface="Arial" panose="020B0604020202020204" pitchFamily="34" charset="0"/>
                <a:hlinkClick r:id="rId3"/>
              </a:rPr>
              <a:t>profesor</a:t>
            </a:r>
            <a:r>
              <a:rPr lang="es-GT" dirty="0">
                <a:solidFill>
                  <a:schemeClr val="tx1"/>
                </a:solidFill>
                <a:effectLst/>
                <a:latin typeface="Arial" panose="020B0604020202020204" pitchFamily="34" charset="0"/>
              </a:rPr>
              <a:t> matemático de la </a:t>
            </a:r>
            <a:r>
              <a:rPr lang="es-GT" dirty="0">
                <a:solidFill>
                  <a:schemeClr val="tx1"/>
                </a:solidFill>
                <a:effectLst/>
                <a:latin typeface="Arial" panose="020B0604020202020204" pitchFamily="34" charset="0"/>
                <a:hlinkClick r:id="rId4"/>
              </a:rPr>
              <a:t>universidad</a:t>
            </a:r>
            <a:r>
              <a:rPr lang="es-GT" dirty="0">
                <a:solidFill>
                  <a:schemeClr val="tx1"/>
                </a:solidFill>
                <a:effectLst/>
                <a:latin typeface="Arial" panose="020B0604020202020204" pitchFamily="34" charset="0"/>
              </a:rPr>
              <a:t> de Cambridge e inventor </a:t>
            </a:r>
            <a:r>
              <a:rPr lang="es-GT" dirty="0">
                <a:solidFill>
                  <a:schemeClr val="tx1"/>
                </a:solidFill>
                <a:effectLst/>
                <a:latin typeface="Arial" panose="020B0604020202020204" pitchFamily="34" charset="0"/>
                <a:hlinkClick r:id="rId5"/>
              </a:rPr>
              <a:t>inglés</a:t>
            </a:r>
            <a:r>
              <a:rPr lang="es-GT" dirty="0">
                <a:solidFill>
                  <a:schemeClr val="tx1"/>
                </a:solidFill>
                <a:effectLst/>
                <a:latin typeface="Arial" panose="020B0604020202020204" pitchFamily="34" charset="0"/>
              </a:rPr>
              <a:t>, que al principio del siglo XIX predijo muchas de las </a:t>
            </a:r>
            <a:r>
              <a:rPr lang="es-GT" dirty="0">
                <a:solidFill>
                  <a:schemeClr val="tx1"/>
                </a:solidFill>
                <a:effectLst/>
                <a:latin typeface="Arial" panose="020B0604020202020204" pitchFamily="34" charset="0"/>
                <a:hlinkClick r:id="rId6"/>
              </a:rPr>
              <a:t>teorías</a:t>
            </a:r>
            <a:r>
              <a:rPr lang="es-GT" dirty="0">
                <a:solidFill>
                  <a:schemeClr val="tx1"/>
                </a:solidFill>
                <a:effectLst/>
                <a:latin typeface="Arial" panose="020B0604020202020204" pitchFamily="34" charset="0"/>
              </a:rPr>
              <a:t> en que se basan los actuales ordenadores. Consistía en lo que él denominaba la maquina analítica, pero que por motivos técnicos no pudo construirse hasta mediados del siglo XX. Con él colaboro Ada Lovedby, la cual es considerada como la primera programadora de la </a:t>
            </a:r>
            <a:r>
              <a:rPr lang="es-GT" dirty="0">
                <a:solidFill>
                  <a:schemeClr val="tx1"/>
                </a:solidFill>
                <a:effectLst/>
                <a:latin typeface="Arial" panose="020B0604020202020204" pitchFamily="34" charset="0"/>
                <a:hlinkClick r:id="rId7"/>
              </a:rPr>
              <a:t>historia</a:t>
            </a:r>
            <a:r>
              <a:rPr lang="es-GT" dirty="0">
                <a:solidFill>
                  <a:schemeClr val="tx1"/>
                </a:solidFill>
                <a:effectLst/>
                <a:latin typeface="Arial" panose="020B0604020202020204" pitchFamily="34" charset="0"/>
              </a:rPr>
              <a:t>, pues realizo </a:t>
            </a:r>
            <a:r>
              <a:rPr lang="es-GT" dirty="0">
                <a:solidFill>
                  <a:schemeClr val="tx1"/>
                </a:solidFill>
                <a:effectLst/>
                <a:latin typeface="Arial" panose="020B0604020202020204" pitchFamily="34" charset="0"/>
                <a:hlinkClick r:id="rId8"/>
              </a:rPr>
              <a:t>programas</a:t>
            </a:r>
            <a:r>
              <a:rPr lang="es-GT" dirty="0">
                <a:solidFill>
                  <a:schemeClr val="tx1"/>
                </a:solidFill>
                <a:effectLst/>
                <a:latin typeface="Arial" panose="020B0604020202020204" pitchFamily="34" charset="0"/>
              </a:rPr>
              <a:t> para aquélla supuesta máquina de </a:t>
            </a:r>
            <a:r>
              <a:rPr lang="es-GT" dirty="0" smtClean="0">
                <a:solidFill>
                  <a:schemeClr val="tx1"/>
                </a:solidFill>
                <a:effectLst/>
                <a:latin typeface="Arial" panose="020B0604020202020204" pitchFamily="34" charset="0"/>
              </a:rPr>
              <a:t>Babbage, </a:t>
            </a:r>
            <a:r>
              <a:rPr lang="es-GT" dirty="0">
                <a:solidFill>
                  <a:schemeClr val="tx1"/>
                </a:solidFill>
                <a:effectLst/>
                <a:latin typeface="Arial" panose="020B0604020202020204" pitchFamily="34" charset="0"/>
              </a:rPr>
              <a:t>en </a:t>
            </a:r>
            <a:r>
              <a:rPr lang="es-GT" dirty="0">
                <a:solidFill>
                  <a:schemeClr val="tx1"/>
                </a:solidFill>
                <a:effectLst/>
                <a:latin typeface="Arial" panose="020B0604020202020204" pitchFamily="34" charset="0"/>
                <a:hlinkClick r:id="rId9"/>
              </a:rPr>
              <a:t>tarjetas</a:t>
            </a:r>
            <a:r>
              <a:rPr lang="es-GT" dirty="0">
                <a:solidFill>
                  <a:schemeClr val="tx1"/>
                </a:solidFill>
                <a:effectLst/>
                <a:latin typeface="Arial" panose="020B0604020202020204" pitchFamily="34" charset="0"/>
              </a:rPr>
              <a:t> perforadas. Como la maquina no llego nunca a construirse, los programas de Ada, lógicamente, tampoco llegaron a ejecutarse, pero si suponen un punto de partida de la programación, sobre todo si observamos que en cuanto se empezó a programar, los programadores utilizaron las </a:t>
            </a:r>
            <a:r>
              <a:rPr lang="es-GT" dirty="0">
                <a:solidFill>
                  <a:schemeClr val="tx1"/>
                </a:solidFill>
                <a:effectLst/>
                <a:latin typeface="Arial" panose="020B0604020202020204" pitchFamily="34" charset="0"/>
                <a:hlinkClick r:id="rId10"/>
              </a:rPr>
              <a:t>técnicas</a:t>
            </a:r>
            <a:r>
              <a:rPr lang="es-GT" dirty="0">
                <a:solidFill>
                  <a:schemeClr val="tx1"/>
                </a:solidFill>
                <a:effectLst/>
                <a:latin typeface="Arial" panose="020B0604020202020204" pitchFamily="34" charset="0"/>
              </a:rPr>
              <a:t> diseñadas por Charles </a:t>
            </a:r>
            <a:r>
              <a:rPr lang="es-GT" dirty="0" smtClean="0">
                <a:solidFill>
                  <a:schemeClr val="tx1"/>
                </a:solidFill>
                <a:effectLst/>
                <a:latin typeface="Arial" panose="020B0604020202020204" pitchFamily="34" charset="0"/>
              </a:rPr>
              <a:t>Babbage, </a:t>
            </a:r>
            <a:r>
              <a:rPr lang="es-GT" dirty="0">
                <a:solidFill>
                  <a:schemeClr val="tx1"/>
                </a:solidFill>
                <a:effectLst/>
                <a:latin typeface="Arial" panose="020B0604020202020204" pitchFamily="34" charset="0"/>
              </a:rPr>
              <a:t>y Ada, que consistían entre otras, en la programación mediante tarjetas perforadas. A pesar de ello, Ada ha permanecido como la primera programadora de la historia. Se dice por tanto que estos dos genios de antaño, se adelantaron un siglo a su época, lo cual describe la </a:t>
            </a:r>
            <a:r>
              <a:rPr lang="es-GT" dirty="0">
                <a:solidFill>
                  <a:schemeClr val="tx1"/>
                </a:solidFill>
                <a:effectLst/>
                <a:latin typeface="Arial" panose="020B0604020202020204" pitchFamily="34" charset="0"/>
                <a:hlinkClick r:id="rId11"/>
              </a:rPr>
              <a:t>inteligencia</a:t>
            </a:r>
            <a:r>
              <a:rPr lang="es-GT" dirty="0">
                <a:solidFill>
                  <a:schemeClr val="tx1"/>
                </a:solidFill>
                <a:effectLst/>
                <a:latin typeface="Arial" panose="020B0604020202020204" pitchFamily="34" charset="0"/>
              </a:rPr>
              <a:t> de la que se hallaban dotados.</a:t>
            </a:r>
            <a:br>
              <a:rPr lang="es-GT" dirty="0">
                <a:solidFill>
                  <a:schemeClr val="tx1"/>
                </a:solidFill>
                <a:effectLst/>
                <a:latin typeface="Arial" panose="020B0604020202020204" pitchFamily="34" charset="0"/>
              </a:rPr>
            </a:br>
            <a:r>
              <a:rPr lang="es-GT" dirty="0">
                <a:solidFill>
                  <a:schemeClr val="tx1"/>
                </a:solidFill>
                <a:effectLst/>
                <a:latin typeface="Arial" panose="020B0604020202020204" pitchFamily="34" charset="0"/>
              </a:rPr>
              <a:t/>
            </a:r>
            <a:br>
              <a:rPr lang="es-GT" dirty="0">
                <a:solidFill>
                  <a:schemeClr val="tx1"/>
                </a:solidFill>
                <a:effectLst/>
                <a:latin typeface="Arial" panose="020B0604020202020204" pitchFamily="34" charset="0"/>
              </a:rPr>
            </a:br>
            <a:endParaRPr lang="es-GT" dirty="0">
              <a:solidFill>
                <a:schemeClr val="tx1"/>
              </a:solidFill>
            </a:endParaRPr>
          </a:p>
        </p:txBody>
      </p:sp>
    </p:spTree>
    <p:extLst>
      <p:ext uri="{BB962C8B-B14F-4D97-AF65-F5344CB8AC3E}">
        <p14:creationId xmlns:p14="http://schemas.microsoft.com/office/powerpoint/2010/main" val="394201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“El padre de la informática”</a:t>
            </a:r>
            <a:endParaRPr lang="es-GT" dirty="0"/>
          </a:p>
        </p:txBody>
      </p:sp>
      <p:sp>
        <p:nvSpPr>
          <p:cNvPr id="3" name="Marcador de contenido 2"/>
          <p:cNvSpPr>
            <a:spLocks noGrp="1"/>
          </p:cNvSpPr>
          <p:nvPr>
            <p:ph idx="1"/>
          </p:nvPr>
        </p:nvSpPr>
        <p:spPr>
          <a:xfrm>
            <a:off x="913795" y="1732449"/>
            <a:ext cx="6676978" cy="4058751"/>
          </a:xfrm>
        </p:spPr>
        <p:txBody>
          <a:bodyPr>
            <a:normAutofit fontScale="85000" lnSpcReduction="20000"/>
          </a:bodyPr>
          <a:lstStyle/>
          <a:p>
            <a:r>
              <a:rPr lang="es-GT" dirty="0">
                <a:solidFill>
                  <a:schemeClr val="tx1"/>
                </a:solidFill>
                <a:effectLst/>
                <a:latin typeface="Arial" panose="020B0604020202020204" pitchFamily="34" charset="0"/>
              </a:rPr>
              <a:t>Charles Babbage, conocido como el "padre de la </a:t>
            </a:r>
            <a:r>
              <a:rPr lang="es-GT" dirty="0">
                <a:solidFill>
                  <a:schemeClr val="tx1"/>
                </a:solidFill>
                <a:effectLst/>
                <a:latin typeface="Arial" panose="020B0604020202020204" pitchFamily="34" charset="0"/>
                <a:hlinkClick r:id="rId2"/>
              </a:rPr>
              <a:t>informática</a:t>
            </a:r>
            <a:r>
              <a:rPr lang="es-GT" dirty="0">
                <a:solidFill>
                  <a:schemeClr val="tx1"/>
                </a:solidFill>
                <a:effectLst/>
                <a:latin typeface="Arial" panose="020B0604020202020204" pitchFamily="34" charset="0"/>
              </a:rPr>
              <a:t>" no pudo completar en aquella época la </a:t>
            </a:r>
            <a:r>
              <a:rPr lang="es-GT" dirty="0">
                <a:solidFill>
                  <a:schemeClr val="tx1"/>
                </a:solidFill>
                <a:effectLst/>
                <a:latin typeface="Arial" panose="020B0604020202020204" pitchFamily="34" charset="0"/>
                <a:hlinkClick r:id="rId3"/>
              </a:rPr>
              <a:t>construcción</a:t>
            </a:r>
            <a:r>
              <a:rPr lang="es-GT" dirty="0">
                <a:solidFill>
                  <a:schemeClr val="tx1"/>
                </a:solidFill>
                <a:effectLst/>
                <a:latin typeface="Arial" panose="020B0604020202020204" pitchFamily="34" charset="0"/>
              </a:rPr>
              <a:t> del </a:t>
            </a:r>
            <a:r>
              <a:rPr lang="es-GT" dirty="0">
                <a:solidFill>
                  <a:schemeClr val="tx1"/>
                </a:solidFill>
                <a:effectLst/>
                <a:latin typeface="Arial" panose="020B0604020202020204" pitchFamily="34" charset="0"/>
                <a:hlinkClick r:id="rId4"/>
              </a:rPr>
              <a:t>computador</a:t>
            </a:r>
            <a:r>
              <a:rPr lang="es-GT" dirty="0">
                <a:solidFill>
                  <a:schemeClr val="tx1"/>
                </a:solidFill>
                <a:effectLst/>
                <a:latin typeface="Arial" panose="020B0604020202020204" pitchFamily="34" charset="0"/>
              </a:rPr>
              <a:t> que había soñado, dado que faltaba algo fundamental: la </a:t>
            </a:r>
            <a:r>
              <a:rPr lang="es-GT" dirty="0">
                <a:solidFill>
                  <a:schemeClr val="tx1"/>
                </a:solidFill>
                <a:effectLst/>
                <a:latin typeface="Arial" panose="020B0604020202020204" pitchFamily="34" charset="0"/>
                <a:hlinkClick r:id="rId5"/>
              </a:rPr>
              <a:t>electrónica</a:t>
            </a:r>
            <a:r>
              <a:rPr lang="es-GT" dirty="0">
                <a:solidFill>
                  <a:schemeClr val="tx1"/>
                </a:solidFill>
                <a:effectLst/>
                <a:latin typeface="Arial" panose="020B0604020202020204" pitchFamily="34" charset="0"/>
              </a:rPr>
              <a:t>. El camino señalado de Babbage, no fue nunca abandonado y siguiéndolo, se construyeron los primeros computadores.</a:t>
            </a:r>
          </a:p>
          <a:p>
            <a:r>
              <a:rPr lang="es-GT" dirty="0">
                <a:solidFill>
                  <a:schemeClr val="tx1"/>
                </a:solidFill>
                <a:effectLst/>
                <a:latin typeface="Arial" panose="020B0604020202020204" pitchFamily="34" charset="0"/>
              </a:rPr>
              <a:t>Cuando surgió el primer ordenador, el famoso ENIAC (Electronic Numerical Integrator And Calculator), su programación se basaba en componentes físicos, o sea, que se programaba, cambiando directamente el </a:t>
            </a:r>
            <a:r>
              <a:rPr lang="es-GT" dirty="0">
                <a:solidFill>
                  <a:schemeClr val="tx1"/>
                </a:solidFill>
                <a:effectLst/>
                <a:latin typeface="Arial" panose="020B0604020202020204" pitchFamily="34" charset="0"/>
                <a:hlinkClick r:id="rId6"/>
              </a:rPr>
              <a:t>Hardware</a:t>
            </a:r>
            <a:r>
              <a:rPr lang="es-GT" dirty="0">
                <a:solidFill>
                  <a:schemeClr val="tx1"/>
                </a:solidFill>
                <a:effectLst/>
                <a:latin typeface="Arial" panose="020B0604020202020204" pitchFamily="34" charset="0"/>
              </a:rPr>
              <a:t> de la máquina, exactamente lo que sé hacia era cambiar cables de sitio para conseguir así la programación de la máquina. La entrada y salida de datos se realizaba mediante tarjetas perforadas.</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pic>
        <p:nvPicPr>
          <p:cNvPr id="2050" name="Picture 2" descr="Resultado de imagen para charles babb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9603" y="1410744"/>
            <a:ext cx="32956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44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“Características de la programación”</a:t>
            </a:r>
            <a:endParaRPr lang="es-GT" dirty="0"/>
          </a:p>
        </p:txBody>
      </p:sp>
      <p:sp>
        <p:nvSpPr>
          <p:cNvPr id="4" name="Rectangle 1"/>
          <p:cNvSpPr>
            <a:spLocks noGrp="1" noChangeArrowheads="1"/>
          </p:cNvSpPr>
          <p:nvPr>
            <p:ph idx="1"/>
          </p:nvPr>
        </p:nvSpPr>
        <p:spPr bwMode="auto">
          <a:xfrm>
            <a:off x="913795" y="1729605"/>
            <a:ext cx="4860704"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400" b="0" i="1" u="none" strike="noStrike" cap="none" normalizeH="0" baseline="0" dirty="0" smtClean="0">
                <a:ln>
                  <a:noFill/>
                </a:ln>
                <a:effectLst/>
                <a:latin typeface="Arial" panose="020B0604020202020204" pitchFamily="34" charset="0"/>
                <a:cs typeface="Arial" panose="020B0604020202020204" pitchFamily="34" charset="0"/>
              </a:rPr>
              <a:t>Legibilidad</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consiste en si </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hlinkClick r:id="rId2"/>
              </a:rPr>
              <a:t>el lenguaje</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tiene una sintaxis sencilla, fáciles de leer y fáciles de compilar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400" b="0" i="1" u="none" strike="noStrike" cap="none" normalizeH="0" baseline="0" dirty="0" smtClean="0">
                <a:ln>
                  <a:noFill/>
                </a:ln>
                <a:effectLst/>
                <a:latin typeface="Arial" panose="020B0604020202020204" pitchFamily="34" charset="0"/>
                <a:cs typeface="Arial" panose="020B0604020202020204" pitchFamily="34" charset="0"/>
              </a:rPr>
              <a:t>Ortogonalidad</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permite combinar en una sola instrucción diversas características del lenguaje, de esta manera se consiguen programas más cortos y más compactos.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400" b="0" i="1" u="none" strike="noStrike" cap="none" normalizeH="0" baseline="0" dirty="0" smtClean="0">
                <a:ln>
                  <a:noFill/>
                </a:ln>
                <a:effectLst/>
                <a:latin typeface="Arial" panose="020B0604020202020204" pitchFamily="34" charset="0"/>
                <a:cs typeface="Arial" panose="020B0604020202020204" pitchFamily="34" charset="0"/>
              </a:rPr>
              <a:t>Naturalidad para la aplicación</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consiste en el lenguaje proporcione </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hlinkClick r:id="rId3"/>
              </a:rPr>
              <a:t>herramientas</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adecuadas para el fin para el que está pensado.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400" b="0" i="1" u="none" strike="noStrike" cap="none" normalizeH="0" baseline="0" dirty="0" smtClean="0">
                <a:ln>
                  <a:noFill/>
                </a:ln>
                <a:effectLst/>
                <a:latin typeface="Arial" panose="020B0604020202020204" pitchFamily="34" charset="0"/>
                <a:cs typeface="Arial" panose="020B0604020202020204" pitchFamily="34" charset="0"/>
              </a:rPr>
              <a:t>Soporte a la abstracción</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Solucionar tipos de </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hlinkClick r:id="rId4"/>
              </a:rPr>
              <a:t>problemas</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y no problemas concretos. Debe permitir que el programador pueda crear </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hlinkClick r:id="rId5"/>
              </a:rPr>
              <a:t>funciones</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y </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hlinkClick r:id="rId6"/>
              </a:rPr>
              <a:t>procedimientos</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400" b="0" i="1" u="none" strike="noStrike" cap="none" normalizeH="0" baseline="0" dirty="0" smtClean="0">
                <a:ln>
                  <a:noFill/>
                </a:ln>
                <a:effectLst/>
                <a:latin typeface="Arial" panose="020B0604020202020204" pitchFamily="34" charset="0"/>
                <a:cs typeface="Arial" panose="020B0604020202020204" pitchFamily="34" charset="0"/>
              </a:rPr>
              <a:t>Entorno de programación</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Los lenguajes han de ir acompañados de un entorno donde programar.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sz="1400" b="0" i="1" u="none" strike="noStrike" cap="none" normalizeH="0" baseline="0" dirty="0" smtClean="0">
                <a:ln>
                  <a:noFill/>
                </a:ln>
                <a:effectLst/>
                <a:latin typeface="Arial" panose="020B0604020202020204" pitchFamily="34" charset="0"/>
                <a:cs typeface="Arial" panose="020B0604020202020204" pitchFamily="34" charset="0"/>
              </a:rPr>
              <a:t>Portabilidad de los programas</a:t>
            </a: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Es un lenguaje que permite crear programas que funcionen en cualquier maquina pertenezca a la plataforma que quiera, distinto fabricante,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sz="1400" b="0" i="0" u="none" strike="noStrike" cap="none" normalizeH="0" baseline="0" dirty="0" smtClean="0">
                <a:ln>
                  <a:noFill/>
                </a:ln>
                <a:effectLst/>
                <a:latin typeface="Arial" panose="020B0604020202020204" pitchFamily="34" charset="0"/>
                <a:cs typeface="Arial" panose="020B0604020202020204" pitchFamily="34" charset="0"/>
              </a:rPr>
              <a:t/>
            </a:r>
            <a:br>
              <a:rPr kumimoji="0" lang="es-GT" sz="1400" b="0" i="0" u="none" strike="noStrike" cap="none" normalizeH="0" baseline="0" dirty="0" smtClean="0">
                <a:ln>
                  <a:noFill/>
                </a:ln>
                <a:effectLst/>
                <a:latin typeface="Arial" panose="020B0604020202020204" pitchFamily="34" charset="0"/>
                <a:cs typeface="Arial" panose="020B0604020202020204" pitchFamily="34" charset="0"/>
              </a:rPr>
            </a:br>
            <a:endParaRPr kumimoji="0" lang="es-GT" sz="1400" b="0" i="0" u="none" strike="noStrike" cap="none" normalizeH="0" baseline="0" dirty="0" smtClean="0">
              <a:ln>
                <a:noFill/>
              </a:ln>
              <a:effectLst/>
              <a:latin typeface="Arial" panose="020B0604020202020204" pitchFamily="34" charset="0"/>
            </a:endParaRPr>
          </a:p>
        </p:txBody>
      </p:sp>
      <p:pic>
        <p:nvPicPr>
          <p:cNvPr id="3075" name="Picture 3" descr="Resultado de imagen para caracteristicas de la programac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926" y="1580050"/>
            <a:ext cx="1998901" cy="340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15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“Diferentes lenguajes de programación”</a:t>
            </a:r>
            <a:endParaRPr lang="es-GT" dirty="0"/>
          </a:p>
        </p:txBody>
      </p:sp>
      <p:sp>
        <p:nvSpPr>
          <p:cNvPr id="3" name="Marcador de contenido 2"/>
          <p:cNvSpPr>
            <a:spLocks noGrp="1"/>
          </p:cNvSpPr>
          <p:nvPr>
            <p:ph idx="1"/>
          </p:nvPr>
        </p:nvSpPr>
        <p:spPr/>
        <p:txBody>
          <a:bodyPr/>
          <a:lstStyle/>
          <a:p>
            <a:r>
              <a:rPr lang="es-GT" dirty="0" smtClean="0">
                <a:solidFill>
                  <a:srgbClr val="445555"/>
                </a:solidFill>
                <a:effectLst/>
                <a:latin typeface="Georgia" panose="02040502050405020303" pitchFamily="18" charset="0"/>
              </a:rPr>
              <a:t>FORTRAN</a:t>
            </a:r>
          </a:p>
          <a:p>
            <a:r>
              <a:rPr lang="es-GT" dirty="0" smtClean="0">
                <a:solidFill>
                  <a:srgbClr val="445555"/>
                </a:solidFill>
                <a:effectLst/>
                <a:latin typeface="Georgia" panose="02040502050405020303" pitchFamily="18" charset="0"/>
              </a:rPr>
              <a:t>SIMULA</a:t>
            </a:r>
          </a:p>
          <a:p>
            <a:r>
              <a:rPr lang="es-GT" dirty="0" smtClean="0">
                <a:solidFill>
                  <a:srgbClr val="445555"/>
                </a:solidFill>
                <a:effectLst/>
                <a:latin typeface="Georgia" panose="02040502050405020303" pitchFamily="18" charset="0"/>
              </a:rPr>
              <a:t>LOGO</a:t>
            </a:r>
          </a:p>
          <a:p>
            <a:r>
              <a:rPr lang="es-GT" dirty="0" smtClean="0">
                <a:solidFill>
                  <a:srgbClr val="445555"/>
                </a:solidFill>
                <a:effectLst/>
                <a:latin typeface="Georgia" panose="02040502050405020303" pitchFamily="18" charset="0"/>
              </a:rPr>
              <a:t>MODULA</a:t>
            </a:r>
          </a:p>
          <a:p>
            <a:r>
              <a:rPr lang="es-GT" dirty="0" smtClean="0">
                <a:solidFill>
                  <a:srgbClr val="445555"/>
                </a:solidFill>
                <a:effectLst/>
                <a:latin typeface="Georgia" panose="02040502050405020303" pitchFamily="18" charset="0"/>
              </a:rPr>
              <a:t>C</a:t>
            </a:r>
          </a:p>
          <a:p>
            <a:r>
              <a:rPr lang="es-GT" dirty="0">
                <a:solidFill>
                  <a:srgbClr val="445555"/>
                </a:solidFill>
                <a:effectLst/>
                <a:latin typeface="Georgia" panose="02040502050405020303" pitchFamily="18" charset="0"/>
              </a:rPr>
              <a:t>TURBO </a:t>
            </a:r>
            <a:r>
              <a:rPr lang="es-GT" dirty="0" smtClean="0">
                <a:solidFill>
                  <a:srgbClr val="445555"/>
                </a:solidFill>
                <a:effectLst/>
                <a:latin typeface="Georgia" panose="02040502050405020303" pitchFamily="18" charset="0"/>
              </a:rPr>
              <a:t>PASCAL</a:t>
            </a:r>
          </a:p>
          <a:p>
            <a:r>
              <a:rPr lang="es-GT" dirty="0" smtClean="0">
                <a:solidFill>
                  <a:srgbClr val="445555"/>
                </a:solidFill>
                <a:effectLst/>
                <a:latin typeface="Georgia" panose="02040502050405020303" pitchFamily="18" charset="0"/>
              </a:rPr>
              <a:t>BASIC</a:t>
            </a:r>
          </a:p>
          <a:p>
            <a:r>
              <a:rPr lang="es-GT" dirty="0" smtClean="0">
                <a:solidFill>
                  <a:srgbClr val="445555"/>
                </a:solidFill>
                <a:effectLst/>
                <a:latin typeface="Georgia" panose="02040502050405020303" pitchFamily="18" charset="0"/>
              </a:rPr>
              <a:t>LISP</a:t>
            </a:r>
          </a:p>
          <a:p>
            <a:r>
              <a:rPr lang="es-GT" dirty="0" smtClean="0">
                <a:solidFill>
                  <a:srgbClr val="445555"/>
                </a:solidFill>
                <a:effectLst/>
                <a:latin typeface="Georgia" panose="02040502050405020303" pitchFamily="18" charset="0"/>
              </a:rPr>
              <a:t>COBOL… </a:t>
            </a:r>
            <a:r>
              <a:rPr lang="es-GT" dirty="0" err="1" smtClean="0">
                <a:solidFill>
                  <a:srgbClr val="445555"/>
                </a:solidFill>
                <a:effectLst/>
                <a:latin typeface="Georgia" panose="02040502050405020303" pitchFamily="18" charset="0"/>
              </a:rPr>
              <a:t>etc</a:t>
            </a:r>
            <a:endParaRPr lang="es-GT" dirty="0"/>
          </a:p>
        </p:txBody>
      </p:sp>
    </p:spTree>
    <p:extLst>
      <p:ext uri="{BB962C8B-B14F-4D97-AF65-F5344CB8AC3E}">
        <p14:creationId xmlns:p14="http://schemas.microsoft.com/office/powerpoint/2010/main" val="394721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lstStyle/>
          <a:p>
            <a:r>
              <a:rPr lang="es-GT" dirty="0">
                <a:solidFill>
                  <a:schemeClr val="tx1"/>
                </a:solidFill>
                <a:effectLst/>
                <a:latin typeface="Arial" panose="020B0604020202020204" pitchFamily="34" charset="0"/>
              </a:rPr>
              <a:t>Relativo a la </a:t>
            </a:r>
            <a:r>
              <a:rPr lang="es-GT" dirty="0">
                <a:solidFill>
                  <a:schemeClr val="tx1"/>
                </a:solidFill>
                <a:effectLst/>
                <a:latin typeface="Arial" panose="020B0604020202020204" pitchFamily="34" charset="0"/>
                <a:hlinkClick r:id="rId2"/>
              </a:rPr>
              <a:t>informática</a:t>
            </a:r>
            <a:r>
              <a:rPr lang="es-GT" dirty="0">
                <a:solidFill>
                  <a:schemeClr val="tx1"/>
                </a:solidFill>
                <a:effectLst/>
                <a:latin typeface="Arial" panose="020B0604020202020204" pitchFamily="34" charset="0"/>
              </a:rPr>
              <a:t>, el </a:t>
            </a:r>
            <a:r>
              <a:rPr lang="es-GT" dirty="0">
                <a:solidFill>
                  <a:schemeClr val="tx1"/>
                </a:solidFill>
                <a:effectLst/>
                <a:latin typeface="Arial" panose="020B0604020202020204" pitchFamily="34" charset="0"/>
                <a:hlinkClick r:id="rId3"/>
              </a:rPr>
              <a:t>mantenimiento</a:t>
            </a:r>
            <a:r>
              <a:rPr lang="es-GT" dirty="0">
                <a:solidFill>
                  <a:schemeClr val="tx1"/>
                </a:solidFill>
                <a:effectLst/>
                <a:latin typeface="Arial" panose="020B0604020202020204" pitchFamily="34" charset="0"/>
              </a:rPr>
              <a:t> preventivo consiste en la revisión periódica de ciertos aspectos, tanto de </a:t>
            </a:r>
            <a:r>
              <a:rPr lang="es-GT" dirty="0">
                <a:solidFill>
                  <a:schemeClr val="tx1"/>
                </a:solidFill>
                <a:effectLst/>
                <a:latin typeface="Arial" panose="020B0604020202020204" pitchFamily="34" charset="0"/>
                <a:hlinkClick r:id="rId4"/>
              </a:rPr>
              <a:t>hardware</a:t>
            </a:r>
            <a:r>
              <a:rPr lang="es-GT" dirty="0">
                <a:solidFill>
                  <a:schemeClr val="tx1"/>
                </a:solidFill>
                <a:effectLst/>
                <a:latin typeface="Arial" panose="020B0604020202020204" pitchFamily="34" charset="0"/>
              </a:rPr>
              <a:t> como de </a:t>
            </a:r>
            <a:r>
              <a:rPr lang="es-GT" dirty="0">
                <a:solidFill>
                  <a:schemeClr val="tx1"/>
                </a:solidFill>
                <a:effectLst/>
                <a:latin typeface="Arial" panose="020B0604020202020204" pitchFamily="34" charset="0"/>
                <a:hlinkClick r:id="rId5"/>
              </a:rPr>
              <a:t>software</a:t>
            </a:r>
            <a:r>
              <a:rPr lang="es-GT" dirty="0">
                <a:solidFill>
                  <a:schemeClr val="tx1"/>
                </a:solidFill>
                <a:effectLst/>
                <a:latin typeface="Arial" panose="020B0604020202020204" pitchFamily="34" charset="0"/>
              </a:rPr>
              <a:t> en un PC</a:t>
            </a:r>
            <a:br>
              <a:rPr lang="es-GT" dirty="0">
                <a:solidFill>
                  <a:schemeClr val="tx1"/>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spTree>
    <p:extLst>
      <p:ext uri="{BB962C8B-B14F-4D97-AF65-F5344CB8AC3E}">
        <p14:creationId xmlns:p14="http://schemas.microsoft.com/office/powerpoint/2010/main" val="354011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Introducción	</a:t>
            </a:r>
            <a:endParaRPr lang="es-GT" dirty="0"/>
          </a:p>
        </p:txBody>
      </p:sp>
      <p:sp>
        <p:nvSpPr>
          <p:cNvPr id="3" name="Marcador de contenido 2"/>
          <p:cNvSpPr>
            <a:spLocks noGrp="1"/>
          </p:cNvSpPr>
          <p:nvPr>
            <p:ph idx="1"/>
          </p:nvPr>
        </p:nvSpPr>
        <p:spPr/>
        <p:txBody>
          <a:bodyPr/>
          <a:lstStyle/>
          <a:p>
            <a:pPr marL="36900" indent="0">
              <a:buNone/>
            </a:pPr>
            <a:r>
              <a:rPr lang="es-GT" dirty="0" smtClean="0"/>
              <a:t>Al iniciar en el aprendizaje de la informática e igual mente en la tecnología, debemos estar consientes de que todo tuvo un principio y una historia para mostrar avances, errores, y hasta imposibles.</a:t>
            </a:r>
          </a:p>
          <a:p>
            <a:pPr marL="36900" indent="0">
              <a:buNone/>
            </a:pPr>
            <a:r>
              <a:rPr lang="es-GT" dirty="0" smtClean="0"/>
              <a:t>A continuación veremos una parte de la extensa, informática.</a:t>
            </a:r>
            <a:endParaRPr lang="es-GT" dirty="0"/>
          </a:p>
        </p:txBody>
      </p:sp>
    </p:spTree>
    <p:extLst>
      <p:ext uri="{BB962C8B-B14F-4D97-AF65-F5344CB8AC3E}">
        <p14:creationId xmlns:p14="http://schemas.microsoft.com/office/powerpoint/2010/main" val="376452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488515"/>
            <a:ext cx="5912890" cy="5302685"/>
          </a:xfrm>
        </p:spPr>
        <p:txBody>
          <a:bodyPr>
            <a:normAutofit/>
          </a:bodyPr>
          <a:lstStyle/>
          <a:p>
            <a:r>
              <a:rPr lang="es-GT" dirty="0">
                <a:solidFill>
                  <a:schemeClr val="tx1"/>
                </a:solidFill>
                <a:effectLst/>
                <a:latin typeface="Arial" panose="020B0604020202020204" pitchFamily="34" charset="0"/>
              </a:rPr>
              <a:t>El primer </a:t>
            </a:r>
            <a:r>
              <a:rPr lang="es-GT" dirty="0">
                <a:solidFill>
                  <a:schemeClr val="tx1"/>
                </a:solidFill>
                <a:effectLst/>
                <a:latin typeface="Arial" panose="020B0604020202020204" pitchFamily="34" charset="0"/>
                <a:hlinkClick r:id="rId2"/>
              </a:rPr>
              <a:t>objetivo</a:t>
            </a:r>
            <a:r>
              <a:rPr lang="es-GT" dirty="0">
                <a:solidFill>
                  <a:schemeClr val="tx1"/>
                </a:solidFill>
                <a:effectLst/>
                <a:latin typeface="Arial" panose="020B0604020202020204" pitchFamily="34" charset="0"/>
              </a:rPr>
              <a:t> del mantenimiento es evitar o mitigar las consecuencias de los fallos del equipo, logrando prevenir las incidencias antes de que estas ocurran. Las tareas de mantenimiento preventivo incluyen </a:t>
            </a:r>
            <a:r>
              <a:rPr lang="es-GT" dirty="0">
                <a:solidFill>
                  <a:schemeClr val="tx1"/>
                </a:solidFill>
                <a:effectLst/>
                <a:latin typeface="Arial" panose="020B0604020202020204" pitchFamily="34" charset="0"/>
                <a:hlinkClick r:id="rId3"/>
              </a:rPr>
              <a:t>acciones</a:t>
            </a:r>
            <a:r>
              <a:rPr lang="es-GT" dirty="0">
                <a:solidFill>
                  <a:schemeClr val="tx1"/>
                </a:solidFill>
                <a:effectLst/>
                <a:latin typeface="Arial" panose="020B0604020202020204" pitchFamily="34" charset="0"/>
              </a:rPr>
              <a:t> como cambio de piezas desgastadas, cambios de aceites y lubricantes, etc. El mantenimiento preventivo debe evitar los fallos en el equipo antes de que estos ocurran.</a:t>
            </a:r>
            <a:br>
              <a:rPr lang="es-GT" dirty="0">
                <a:solidFill>
                  <a:schemeClr val="tx1"/>
                </a:solidFill>
                <a:effectLst/>
                <a:latin typeface="Arial" panose="020B0604020202020204" pitchFamily="34" charset="0"/>
              </a:rPr>
            </a:br>
            <a:endParaRPr lang="es-GT" dirty="0">
              <a:solidFill>
                <a:schemeClr val="tx1"/>
              </a:solidFill>
            </a:endParaRPr>
          </a:p>
        </p:txBody>
      </p:sp>
      <p:pic>
        <p:nvPicPr>
          <p:cNvPr id="4098" name="Picture 2"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472" y="1402914"/>
            <a:ext cx="4721448" cy="314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7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88743" y="576198"/>
            <a:ext cx="6676978" cy="5653414"/>
          </a:xfrm>
        </p:spPr>
        <p:txBody>
          <a:bodyPr>
            <a:normAutofit fontScale="92500" lnSpcReduction="10000"/>
          </a:bodyPr>
          <a:lstStyle/>
          <a:p>
            <a:r>
              <a:rPr lang="es-GT" dirty="0">
                <a:solidFill>
                  <a:schemeClr val="tx1"/>
                </a:solidFill>
                <a:effectLst/>
                <a:latin typeface="Arial" panose="020B0604020202020204" pitchFamily="34" charset="0"/>
              </a:rPr>
              <a:t>Revisión de Instalación por Setup.</a:t>
            </a:r>
            <a:br>
              <a:rPr lang="es-GT" dirty="0">
                <a:solidFill>
                  <a:schemeClr val="tx1"/>
                </a:solidFill>
                <a:effectLst/>
                <a:latin typeface="Arial" panose="020B0604020202020204" pitchFamily="34" charset="0"/>
              </a:rPr>
            </a:br>
            <a:r>
              <a:rPr lang="es-GT" dirty="0">
                <a:solidFill>
                  <a:schemeClr val="tx1"/>
                </a:solidFill>
                <a:effectLst/>
                <a:latin typeface="Arial" panose="020B0604020202020204" pitchFamily="34" charset="0"/>
              </a:rPr>
              <a:t>Consiste en una revisión que se realiza ingresando directamente al menú que se encuentra en la Setup detectando las unidades conectadas ala </a:t>
            </a:r>
            <a:r>
              <a:rPr lang="es-GT" dirty="0">
                <a:solidFill>
                  <a:schemeClr val="tx1"/>
                </a:solidFill>
                <a:effectLst/>
                <a:latin typeface="Arial" panose="020B0604020202020204" pitchFamily="34" charset="0"/>
                <a:hlinkClick r:id="rId2"/>
              </a:rPr>
              <a:t>computadora</a:t>
            </a:r>
            <a:r>
              <a:rPr lang="es-GT" dirty="0">
                <a:solidFill>
                  <a:schemeClr val="tx1"/>
                </a:solidFill>
                <a:effectLst/>
                <a:latin typeface="Arial" panose="020B0604020202020204" pitchFamily="34" charset="0"/>
              </a:rPr>
              <a:t>. Mediante este se puede detectar alguna falla en conectores.</a:t>
            </a:r>
            <a:br>
              <a:rPr lang="es-GT" dirty="0">
                <a:solidFill>
                  <a:schemeClr val="tx1"/>
                </a:solidFill>
                <a:effectLst/>
                <a:latin typeface="Arial" panose="020B0604020202020204" pitchFamily="34" charset="0"/>
              </a:rPr>
            </a:br>
            <a:endParaRPr lang="es-GT" dirty="0">
              <a:solidFill>
                <a:schemeClr val="tx1"/>
              </a:solidFill>
              <a:effectLst/>
              <a:latin typeface="Arial" panose="020B0604020202020204" pitchFamily="34" charset="0"/>
            </a:endParaRPr>
          </a:p>
          <a:p>
            <a:r>
              <a:rPr lang="es-GT" dirty="0">
                <a:solidFill>
                  <a:schemeClr val="tx1"/>
                </a:solidFill>
                <a:effectLst/>
                <a:latin typeface="Arial" panose="020B0604020202020204" pitchFamily="34" charset="0"/>
              </a:rPr>
              <a:t>Desfragmentación de disco duro.</a:t>
            </a:r>
          </a:p>
          <a:p>
            <a:r>
              <a:rPr lang="es-GT" dirty="0">
                <a:solidFill>
                  <a:schemeClr val="tx1"/>
                </a:solidFill>
                <a:effectLst/>
                <a:latin typeface="Georgia" panose="02040502050405020303" pitchFamily="18" charset="0"/>
              </a:rPr>
              <a:t>Liberación de memoria </a:t>
            </a:r>
            <a:r>
              <a:rPr lang="es-GT" dirty="0">
                <a:solidFill>
                  <a:schemeClr val="tx1"/>
                </a:solidFill>
                <a:effectLst/>
                <a:latin typeface="Georgia" panose="02040502050405020303" pitchFamily="18" charset="0"/>
                <a:hlinkClick r:id="rId3"/>
              </a:rPr>
              <a:t>RAM</a:t>
            </a:r>
            <a:r>
              <a:rPr lang="es-GT" dirty="0">
                <a:solidFill>
                  <a:schemeClr val="tx1"/>
                </a:solidFill>
                <a:effectLst/>
                <a:latin typeface="Georgia" panose="02040502050405020303" pitchFamily="18" charset="0"/>
              </a:rPr>
              <a:t>.</a:t>
            </a:r>
            <a:endParaRPr lang="es-GT" dirty="0">
              <a:solidFill>
                <a:schemeClr val="tx1"/>
              </a:solidFill>
            </a:endParaRPr>
          </a:p>
          <a:p>
            <a:r>
              <a:rPr lang="es-GT" dirty="0">
                <a:effectLst/>
              </a:rPr>
              <a:t>Liberación del Disco Duro</a:t>
            </a:r>
            <a:r>
              <a:rPr lang="es-GT" dirty="0" smtClean="0">
                <a:effectLst/>
              </a:rPr>
              <a:t>.</a:t>
            </a:r>
          </a:p>
          <a:p>
            <a:r>
              <a:rPr lang="es-GT" dirty="0">
                <a:effectLst/>
              </a:rPr>
              <a:t>Ejecución de Antivirus.</a:t>
            </a:r>
          </a:p>
          <a:p>
            <a:r>
              <a:rPr lang="es-GT" dirty="0">
                <a:effectLst/>
              </a:rPr>
              <a:t>Copia de Seguridad</a:t>
            </a:r>
            <a:r>
              <a:rPr lang="es-GT" dirty="0" smtClean="0">
                <a:effectLst/>
              </a:rPr>
              <a:t>.</a:t>
            </a:r>
          </a:p>
          <a:p>
            <a:r>
              <a:rPr lang="es-GT" dirty="0">
                <a:effectLst/>
              </a:rPr>
              <a:t>Scandisk</a:t>
            </a:r>
            <a:r>
              <a:rPr lang="es-GT" dirty="0" smtClean="0">
                <a:effectLst/>
              </a:rPr>
              <a:t>.</a:t>
            </a:r>
          </a:p>
          <a:p>
            <a:r>
              <a:rPr lang="es-GT" dirty="0">
                <a:effectLst/>
              </a:rPr>
              <a:t>Reinstalación de sistema operativo</a:t>
            </a:r>
            <a:r>
              <a:rPr lang="es-GT" dirty="0" smtClean="0">
                <a:effectLst/>
              </a:rPr>
              <a:t>.</a:t>
            </a:r>
          </a:p>
          <a:p>
            <a:r>
              <a:rPr lang="es-GT" dirty="0">
                <a:effectLst/>
              </a:rPr>
              <a:t>Reinstalación de programas, aplicativos y </a:t>
            </a:r>
            <a:r>
              <a:rPr lang="es-GT" dirty="0" smtClean="0">
                <a:effectLst/>
              </a:rPr>
              <a:t>office.</a:t>
            </a:r>
            <a:r>
              <a:rPr lang="es-GT" dirty="0"/>
              <a:t/>
            </a:r>
            <a:br>
              <a:rPr lang="es-GT" dirty="0"/>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solidFill>
                <a:schemeClr val="tx1"/>
              </a:solidFill>
            </a:endParaRPr>
          </a:p>
        </p:txBody>
      </p:sp>
      <p:pic>
        <p:nvPicPr>
          <p:cNvPr id="4" name="Imagen 3"/>
          <p:cNvPicPr>
            <a:picLocks noChangeAspect="1"/>
          </p:cNvPicPr>
          <p:nvPr/>
        </p:nvPicPr>
        <p:blipFill>
          <a:blip r:embed="rId4"/>
          <a:stretch>
            <a:fillRect/>
          </a:stretch>
        </p:blipFill>
        <p:spPr>
          <a:xfrm>
            <a:off x="6397223" y="2079319"/>
            <a:ext cx="5676302" cy="3326313"/>
          </a:xfrm>
          <a:prstGeom prst="rect">
            <a:avLst/>
          </a:prstGeom>
        </p:spPr>
      </p:pic>
    </p:spTree>
    <p:extLst>
      <p:ext uri="{BB962C8B-B14F-4D97-AF65-F5344CB8AC3E}">
        <p14:creationId xmlns:p14="http://schemas.microsoft.com/office/powerpoint/2010/main" val="4117161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
            </a:r>
            <a:br>
              <a:rPr lang="es-GT" dirty="0" smtClean="0"/>
            </a:br>
            <a:r>
              <a:rPr lang="es-GT" dirty="0" smtClean="0"/>
              <a:t>“Pasos para un mantenimiento preventivo funcional”</a:t>
            </a:r>
            <a:endParaRPr lang="es-GT" dirty="0"/>
          </a:p>
        </p:txBody>
      </p:sp>
      <p:sp>
        <p:nvSpPr>
          <p:cNvPr id="5" name="Marcador de contenido 4"/>
          <p:cNvSpPr>
            <a:spLocks noGrp="1"/>
          </p:cNvSpPr>
          <p:nvPr>
            <p:ph idx="1"/>
          </p:nvPr>
        </p:nvSpPr>
        <p:spPr>
          <a:xfrm>
            <a:off x="2154477" y="2016690"/>
            <a:ext cx="6275539" cy="8294578"/>
          </a:xfrm>
          <a:prstGeom prst="rect">
            <a:avLst/>
          </a:prstGeom>
        </p:spPr>
        <p:txBody>
          <a:bodyPr wrap="square">
            <a:spAutoFit/>
          </a:bodyPr>
          <a:lstStyle/>
          <a:p>
            <a:r>
              <a:rPr lang="es-GT" b="0" i="0" dirty="0" smtClean="0">
                <a:solidFill>
                  <a:schemeClr val="tx1"/>
                </a:solidFill>
                <a:effectLst/>
                <a:latin typeface="Georgia" panose="02040502050405020303" pitchFamily="18" charset="0"/>
              </a:rPr>
              <a:t>Limpieza interna del PC</a:t>
            </a:r>
          </a:p>
          <a:p>
            <a:r>
              <a:rPr lang="es-GT" dirty="0">
                <a:effectLst/>
              </a:rPr>
              <a:t>Revisar los conectores internos del </a:t>
            </a:r>
            <a:r>
              <a:rPr lang="es-GT" dirty="0" smtClean="0">
                <a:effectLst/>
              </a:rPr>
              <a:t>PC</a:t>
            </a:r>
          </a:p>
          <a:p>
            <a:r>
              <a:rPr lang="es-GT" dirty="0">
                <a:effectLst/>
              </a:rPr>
              <a:t>Limpieza del </a:t>
            </a:r>
            <a:r>
              <a:rPr lang="es-GT" dirty="0">
                <a:effectLst/>
                <a:hlinkClick r:id="rId2"/>
              </a:rPr>
              <a:t>monitor</a:t>
            </a:r>
            <a:r>
              <a:rPr lang="es-GT" dirty="0">
                <a:effectLst/>
              </a:rPr>
              <a:t> del PC</a:t>
            </a:r>
            <a:r>
              <a:rPr lang="es-GT" dirty="0" smtClean="0">
                <a:effectLst/>
              </a:rPr>
              <a:t>:</a:t>
            </a:r>
          </a:p>
          <a:p>
            <a:r>
              <a:rPr lang="es-GT" dirty="0">
                <a:effectLst/>
              </a:rPr>
              <a:t>Atender al </a:t>
            </a:r>
            <a:r>
              <a:rPr lang="es-GT" dirty="0" smtClean="0">
                <a:effectLst/>
                <a:hlinkClick r:id="rId3"/>
              </a:rPr>
              <a:t>mouse</a:t>
            </a:r>
            <a:endParaRPr lang="es-GT" dirty="0" smtClean="0">
              <a:effectLst/>
            </a:endParaRPr>
          </a:p>
          <a:p>
            <a:r>
              <a:rPr lang="es-GT" dirty="0">
                <a:effectLst/>
              </a:rPr>
              <a:t>La </a:t>
            </a:r>
            <a:r>
              <a:rPr lang="es-GT" dirty="0" smtClean="0">
                <a:effectLst/>
              </a:rPr>
              <a:t>disquetera</a:t>
            </a:r>
          </a:p>
          <a:p>
            <a:r>
              <a:rPr lang="es-GT" dirty="0">
                <a:effectLst/>
              </a:rPr>
              <a:t>Los </a:t>
            </a:r>
            <a:r>
              <a:rPr lang="es-GT" dirty="0">
                <a:effectLst/>
                <a:hlinkClick r:id="rId4"/>
              </a:rPr>
              <a:t>CD-ROM</a:t>
            </a:r>
            <a:r>
              <a:rPr lang="es-GT" dirty="0">
                <a:effectLst/>
              </a:rPr>
              <a:t>, </a:t>
            </a:r>
            <a:r>
              <a:rPr lang="es-GT" dirty="0">
                <a:effectLst/>
                <a:hlinkClick r:id="rId5"/>
              </a:rPr>
              <a:t>DVD</a:t>
            </a:r>
            <a:r>
              <a:rPr lang="es-GT" dirty="0">
                <a:effectLst/>
              </a:rPr>
              <a:t>, </a:t>
            </a:r>
            <a:r>
              <a:rPr lang="es-GT" dirty="0" smtClean="0">
                <a:effectLst/>
              </a:rPr>
              <a:t>CD-RW</a:t>
            </a:r>
          </a:p>
          <a:p>
            <a:r>
              <a:rPr lang="es-GT" dirty="0">
                <a:effectLst/>
              </a:rPr>
              <a:t>La superficie exterior del PC y sus </a:t>
            </a:r>
            <a:r>
              <a:rPr lang="es-GT" dirty="0" smtClean="0">
                <a:effectLst/>
              </a:rPr>
              <a:t>periféricos</a:t>
            </a:r>
          </a:p>
          <a:p>
            <a:pPr marL="36900" indent="0">
              <a:buNone/>
            </a:pPr>
            <a:r>
              <a:rPr lang="es-GT" dirty="0">
                <a:effectLst/>
              </a:rPr>
              <a:t/>
            </a:r>
            <a:br>
              <a:rPr lang="es-GT" dirty="0">
                <a:effectLst/>
              </a:rPr>
            </a:br>
            <a:endParaRPr lang="es-GT" b="0" i="0" dirty="0" smtClean="0">
              <a:solidFill>
                <a:srgbClr val="445555"/>
              </a:solidFill>
              <a:effectLst/>
              <a:latin typeface="Georgia" panose="02040502050405020303" pitchFamily="18" charset="0"/>
            </a:endParaRPr>
          </a:p>
          <a:p>
            <a:endParaRPr lang="es-GT" dirty="0">
              <a:solidFill>
                <a:srgbClr val="445555"/>
              </a:solidFill>
              <a:effectLst/>
              <a:latin typeface="Georgia" panose="02040502050405020303" pitchFamily="18" charset="0"/>
            </a:endParaRPr>
          </a:p>
          <a:p>
            <a:endParaRPr lang="es-GT" b="0" i="0" dirty="0" smtClean="0">
              <a:solidFill>
                <a:srgbClr val="445555"/>
              </a:solidFill>
              <a:effectLst/>
              <a:latin typeface="Georgia" panose="02040502050405020303" pitchFamily="18" charset="0"/>
            </a:endParaRPr>
          </a:p>
          <a:p>
            <a:endParaRPr lang="es-GT" dirty="0">
              <a:solidFill>
                <a:srgbClr val="445555"/>
              </a:solidFill>
              <a:effectLst/>
              <a:latin typeface="Georgia" panose="02040502050405020303" pitchFamily="18" charset="0"/>
            </a:endParaRPr>
          </a:p>
          <a:p>
            <a:endParaRPr lang="es-GT" b="0" i="0" dirty="0" smtClean="0">
              <a:solidFill>
                <a:srgbClr val="445555"/>
              </a:solidFill>
              <a:effectLst/>
              <a:latin typeface="Georgia" panose="02040502050405020303" pitchFamily="18" charset="0"/>
            </a:endParaRPr>
          </a:p>
          <a:p>
            <a:endParaRPr lang="es-GT" dirty="0">
              <a:solidFill>
                <a:srgbClr val="445555"/>
              </a:solidFill>
              <a:effectLst/>
              <a:latin typeface="Georgia" panose="02040502050405020303" pitchFamily="18" charset="0"/>
            </a:endParaRPr>
          </a:p>
          <a:p>
            <a:endParaRPr lang="es-GT" b="0" i="0" dirty="0" smtClean="0">
              <a:solidFill>
                <a:srgbClr val="445555"/>
              </a:solidFill>
              <a:effectLst/>
              <a:latin typeface="Georgia" panose="02040502050405020303" pitchFamily="18" charset="0"/>
            </a:endParaRPr>
          </a:p>
          <a:p>
            <a:endParaRPr lang="es-GT" dirty="0">
              <a:solidFill>
                <a:srgbClr val="445555"/>
              </a:solidFill>
              <a:effectLst/>
              <a:latin typeface="Georgia" panose="02040502050405020303" pitchFamily="18" charset="0"/>
            </a:endParaRPr>
          </a:p>
          <a:p>
            <a:endParaRPr lang="es-GT" b="0" i="0" dirty="0" smtClean="0">
              <a:solidFill>
                <a:srgbClr val="445555"/>
              </a:solidFill>
              <a:effectLst/>
              <a:latin typeface="Georgia" panose="02040502050405020303" pitchFamily="18" charset="0"/>
            </a:endParaRPr>
          </a:p>
          <a:p>
            <a:endParaRPr lang="es-GT" b="0" i="0" dirty="0" smtClean="0">
              <a:solidFill>
                <a:srgbClr val="445555"/>
              </a:solidFill>
              <a:effectLst/>
              <a:latin typeface="Georgia" panose="02040502050405020303" pitchFamily="18" charset="0"/>
            </a:endParaRPr>
          </a:p>
          <a:p>
            <a:endParaRPr lang="es-GT" dirty="0"/>
          </a:p>
        </p:txBody>
      </p:sp>
    </p:spTree>
    <p:extLst>
      <p:ext uri="{BB962C8B-B14F-4D97-AF65-F5344CB8AC3E}">
        <p14:creationId xmlns:p14="http://schemas.microsoft.com/office/powerpoint/2010/main" val="354856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003695745"/>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832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“Fallas”</a:t>
            </a:r>
            <a:endParaRPr lang="es-GT" dirty="0"/>
          </a:p>
        </p:txBody>
      </p:sp>
      <p:pic>
        <p:nvPicPr>
          <p:cNvPr id="5122" name="Picture 2" descr="Monografias.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367" y="2028813"/>
            <a:ext cx="8560363" cy="372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5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“Conclusiones”</a:t>
            </a:r>
            <a:endParaRPr lang="es-GT" dirty="0"/>
          </a:p>
        </p:txBody>
      </p:sp>
      <p:sp>
        <p:nvSpPr>
          <p:cNvPr id="3" name="Marcador de contenido 2"/>
          <p:cNvSpPr>
            <a:spLocks noGrp="1"/>
          </p:cNvSpPr>
          <p:nvPr>
            <p:ph idx="1"/>
          </p:nvPr>
        </p:nvSpPr>
        <p:spPr/>
        <p:txBody>
          <a:bodyPr/>
          <a:lstStyle/>
          <a:p>
            <a:r>
              <a:rPr lang="es-GT" dirty="0" smtClean="0"/>
              <a:t>Aprendimos desde las primeras computadoras, como fueron programados y como prever sus errores con un debido mantenimiento.</a:t>
            </a:r>
          </a:p>
          <a:p>
            <a:r>
              <a:rPr lang="es-GT" dirty="0" smtClean="0"/>
              <a:t>Estamos listos para lo que es la informática moderna.</a:t>
            </a:r>
            <a:endParaRPr lang="es-GT" dirty="0"/>
          </a:p>
        </p:txBody>
      </p:sp>
    </p:spTree>
    <p:extLst>
      <p:ext uri="{BB962C8B-B14F-4D97-AF65-F5344CB8AC3E}">
        <p14:creationId xmlns:p14="http://schemas.microsoft.com/office/powerpoint/2010/main" val="405467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endParaRPr lang="es-GT"/>
          </a:p>
        </p:txBody>
      </p:sp>
    </p:spTree>
    <p:extLst>
      <p:ext uri="{BB962C8B-B14F-4D97-AF65-F5344CB8AC3E}">
        <p14:creationId xmlns:p14="http://schemas.microsoft.com/office/powerpoint/2010/main" val="114028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4" y="676404"/>
            <a:ext cx="10353763" cy="903645"/>
          </a:xfrm>
        </p:spPr>
        <p:txBody>
          <a:bodyPr>
            <a:normAutofit fontScale="90000"/>
          </a:bodyPr>
          <a:lstStyle/>
          <a:p>
            <a:r>
              <a:rPr lang="es-GT" dirty="0" smtClean="0"/>
              <a:t>Historia de la computadora: “La primera maquina de calcular”</a:t>
            </a:r>
            <a:endParaRPr lang="es-GT" dirty="0"/>
          </a:p>
        </p:txBody>
      </p:sp>
      <p:sp>
        <p:nvSpPr>
          <p:cNvPr id="3" name="Marcador de contenido 2"/>
          <p:cNvSpPr>
            <a:spLocks noGrp="1"/>
          </p:cNvSpPr>
          <p:nvPr>
            <p:ph idx="1"/>
          </p:nvPr>
        </p:nvSpPr>
        <p:spPr>
          <a:xfrm>
            <a:off x="913795" y="1916482"/>
            <a:ext cx="10353762" cy="4446740"/>
          </a:xfrm>
        </p:spPr>
        <p:txBody>
          <a:bodyPr>
            <a:noAutofit/>
          </a:bodyPr>
          <a:lstStyle/>
          <a:p>
            <a:r>
              <a:rPr lang="es-GT" sz="1900" dirty="0">
                <a:solidFill>
                  <a:schemeClr val="tx1"/>
                </a:solidFill>
                <a:effectLst/>
                <a:latin typeface="Arial" panose="020B0604020202020204" pitchFamily="34" charset="0"/>
              </a:rPr>
              <a:t>La primera máquina de calcular </a:t>
            </a:r>
            <a:r>
              <a:rPr lang="es-GT" sz="1900" u="sng" dirty="0" smtClean="0">
                <a:solidFill>
                  <a:schemeClr val="tx1"/>
                </a:solidFill>
                <a:effectLst/>
                <a:latin typeface="Arial" panose="020B0604020202020204" pitchFamily="34" charset="0"/>
              </a:rPr>
              <a:t>mecánica</a:t>
            </a:r>
            <a:r>
              <a:rPr lang="es-GT" sz="1900" dirty="0" smtClean="0">
                <a:solidFill>
                  <a:schemeClr val="tx1"/>
                </a:solidFill>
                <a:effectLst/>
                <a:latin typeface="Arial" panose="020B0604020202020204" pitchFamily="34" charset="0"/>
              </a:rPr>
              <a:t>, </a:t>
            </a:r>
            <a:r>
              <a:rPr lang="es-GT" sz="1900" dirty="0">
                <a:solidFill>
                  <a:schemeClr val="tx1"/>
                </a:solidFill>
                <a:effectLst/>
                <a:latin typeface="Arial" panose="020B0604020202020204" pitchFamily="34" charset="0"/>
              </a:rPr>
              <a:t>un precursor del ordenador digital, fue inventada en 1642 por el matemático francés Blaise </a:t>
            </a:r>
            <a:r>
              <a:rPr lang="es-GT" sz="1900" u="sng" dirty="0" smtClean="0">
                <a:solidFill>
                  <a:schemeClr val="tx1"/>
                </a:solidFill>
                <a:effectLst/>
                <a:latin typeface="Arial" panose="020B0604020202020204" pitchFamily="34" charset="0"/>
              </a:rPr>
              <a:t>Pascal</a:t>
            </a:r>
            <a:r>
              <a:rPr lang="es-GT" sz="1900" dirty="0" smtClean="0">
                <a:solidFill>
                  <a:schemeClr val="tx1"/>
                </a:solidFill>
                <a:effectLst/>
                <a:latin typeface="Arial" panose="020B0604020202020204" pitchFamily="34" charset="0"/>
              </a:rPr>
              <a:t>. </a:t>
            </a:r>
            <a:r>
              <a:rPr lang="es-GT" sz="1900" dirty="0">
                <a:solidFill>
                  <a:schemeClr val="tx1"/>
                </a:solidFill>
                <a:effectLst/>
                <a:latin typeface="Arial" panose="020B0604020202020204" pitchFamily="34" charset="0"/>
              </a:rPr>
              <a:t>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sz="1900" dirty="0">
                <a:solidFill>
                  <a:schemeClr val="tx1"/>
                </a:solidFill>
                <a:effectLst/>
                <a:latin typeface="Arial" panose="020B0604020202020204" pitchFamily="34" charset="0"/>
              </a:rPr>
              <a:t>El inventor francés Joseph Marie Jacquard, al diseñar un telar automático, utilizó delgadas placas de </a:t>
            </a:r>
            <a:r>
              <a:rPr lang="es-GT" sz="1900" u="sng" dirty="0" smtClean="0">
                <a:solidFill>
                  <a:schemeClr val="tx1"/>
                </a:solidFill>
                <a:effectLst/>
                <a:latin typeface="Arial" panose="020B0604020202020204" pitchFamily="34" charset="0"/>
              </a:rPr>
              <a:t>madera</a:t>
            </a:r>
            <a:r>
              <a:rPr lang="es-GT" sz="1900" dirty="0">
                <a:solidFill>
                  <a:schemeClr val="tx1"/>
                </a:solidFill>
                <a:effectLst/>
                <a:latin typeface="Arial" panose="020B0604020202020204" pitchFamily="34" charset="0"/>
              </a:rPr>
              <a:t> perforadas para controlar el tejido utilizado en los diseños complejos. Durante la década de 1880 el estadístico estadounidense Herman Hollerith concibió la idea de utilizar </a:t>
            </a:r>
            <a:r>
              <a:rPr lang="es-GT" sz="1900" dirty="0">
                <a:solidFill>
                  <a:schemeClr val="tx1"/>
                </a:solidFill>
                <a:effectLst/>
                <a:latin typeface="Arial" panose="020B0604020202020204" pitchFamily="34" charset="0"/>
                <a:hlinkClick r:id="rId2"/>
              </a:rPr>
              <a:t>tarjetas</a:t>
            </a:r>
            <a:r>
              <a:rPr lang="es-GT" sz="1900" dirty="0">
                <a:solidFill>
                  <a:schemeClr val="tx1"/>
                </a:solidFill>
                <a:effectLst/>
                <a:latin typeface="Arial" panose="020B0604020202020204" pitchFamily="34" charset="0"/>
              </a:rPr>
              <a:t> perforadas, similares a las placas de Jacquard, para procesar </a:t>
            </a:r>
            <a:r>
              <a:rPr lang="es-GT" sz="1900" dirty="0">
                <a:solidFill>
                  <a:schemeClr val="tx1"/>
                </a:solidFill>
                <a:effectLst/>
                <a:latin typeface="Arial" panose="020B0604020202020204" pitchFamily="34" charset="0"/>
                <a:hlinkClick r:id="rId3"/>
              </a:rPr>
              <a:t>datos</a:t>
            </a:r>
            <a:r>
              <a:rPr lang="es-GT" sz="1900" dirty="0">
                <a:solidFill>
                  <a:schemeClr val="tx1"/>
                </a:solidFill>
                <a:effectLst/>
                <a:latin typeface="Arial" panose="020B0604020202020204" pitchFamily="34" charset="0"/>
              </a:rPr>
              <a:t>. Hollerith consiguió compilar la </a:t>
            </a:r>
            <a:r>
              <a:rPr lang="es-GT" sz="1900" dirty="0">
                <a:solidFill>
                  <a:schemeClr val="tx1"/>
                </a:solidFill>
                <a:effectLst/>
                <a:latin typeface="Arial" panose="020B0604020202020204" pitchFamily="34" charset="0"/>
                <a:hlinkClick r:id="rId4"/>
              </a:rPr>
              <a:t>información</a:t>
            </a:r>
            <a:r>
              <a:rPr lang="es-GT" sz="1900" dirty="0">
                <a:solidFill>
                  <a:schemeClr val="tx1"/>
                </a:solidFill>
                <a:effectLst/>
                <a:latin typeface="Arial" panose="020B0604020202020204" pitchFamily="34" charset="0"/>
              </a:rPr>
              <a:t> </a:t>
            </a:r>
            <a:r>
              <a:rPr lang="es-GT" sz="1900" dirty="0">
                <a:solidFill>
                  <a:schemeClr val="tx1"/>
                </a:solidFill>
                <a:effectLst/>
                <a:latin typeface="Arial" panose="020B0604020202020204" pitchFamily="34" charset="0"/>
                <a:hlinkClick r:id="rId5"/>
              </a:rPr>
              <a:t>estadística</a:t>
            </a:r>
            <a:r>
              <a:rPr lang="es-GT" sz="1900" dirty="0">
                <a:solidFill>
                  <a:schemeClr val="tx1"/>
                </a:solidFill>
                <a:effectLst/>
                <a:latin typeface="Arial" panose="020B0604020202020204" pitchFamily="34" charset="0"/>
              </a:rPr>
              <a:t> destinada al censo de </a:t>
            </a:r>
            <a:r>
              <a:rPr lang="es-GT" sz="1900" dirty="0">
                <a:solidFill>
                  <a:schemeClr val="tx1"/>
                </a:solidFill>
                <a:effectLst/>
                <a:latin typeface="Arial" panose="020B0604020202020204" pitchFamily="34" charset="0"/>
                <a:hlinkClick r:id="rId6"/>
              </a:rPr>
              <a:t>población</a:t>
            </a:r>
            <a:r>
              <a:rPr lang="es-GT" sz="1900" dirty="0">
                <a:solidFill>
                  <a:schemeClr val="tx1"/>
                </a:solidFill>
                <a:effectLst/>
                <a:latin typeface="Arial" panose="020B0604020202020204" pitchFamily="34" charset="0"/>
              </a:rPr>
              <a:t> de 1890 de </a:t>
            </a:r>
            <a:r>
              <a:rPr lang="es-GT" sz="1900" dirty="0">
                <a:solidFill>
                  <a:schemeClr val="tx1"/>
                </a:solidFill>
                <a:effectLst/>
                <a:latin typeface="Arial" panose="020B0604020202020204" pitchFamily="34" charset="0"/>
                <a:hlinkClick r:id="rId7"/>
              </a:rPr>
              <a:t>Estados Unidos</a:t>
            </a:r>
            <a:r>
              <a:rPr lang="es-GT" sz="1900" dirty="0">
                <a:solidFill>
                  <a:schemeClr val="tx1"/>
                </a:solidFill>
                <a:effectLst/>
                <a:latin typeface="Arial" panose="020B0604020202020204" pitchFamily="34" charset="0"/>
              </a:rPr>
              <a:t> mediante la utilización de un </a:t>
            </a:r>
            <a:r>
              <a:rPr lang="es-GT" sz="1900" dirty="0">
                <a:solidFill>
                  <a:schemeClr val="tx1"/>
                </a:solidFill>
                <a:effectLst/>
                <a:latin typeface="Arial" panose="020B0604020202020204" pitchFamily="34" charset="0"/>
                <a:hlinkClick r:id="rId8"/>
              </a:rPr>
              <a:t>sistema</a:t>
            </a:r>
            <a:r>
              <a:rPr lang="es-GT" sz="1900" dirty="0">
                <a:solidFill>
                  <a:schemeClr val="tx1"/>
                </a:solidFill>
                <a:effectLst/>
                <a:latin typeface="Arial" panose="020B0604020202020204" pitchFamily="34" charset="0"/>
              </a:rPr>
              <a:t> que hacía pasar tarjetas perforadas sobre contactos eléctricos.</a:t>
            </a:r>
          </a:p>
          <a:p>
            <a:r>
              <a:rPr lang="es-GT" sz="1900" dirty="0">
                <a:solidFill>
                  <a:srgbClr val="000000"/>
                </a:solidFill>
                <a:effectLst/>
                <a:latin typeface="Arial" panose="020B0604020202020204" pitchFamily="34" charset="0"/>
              </a:rPr>
              <a:t/>
            </a:r>
            <a:br>
              <a:rPr lang="es-GT" sz="1900" dirty="0">
                <a:solidFill>
                  <a:srgbClr val="000000"/>
                </a:solidFill>
                <a:effectLst/>
                <a:latin typeface="Arial" panose="020B0604020202020204" pitchFamily="34" charset="0"/>
              </a:rPr>
            </a:br>
            <a:r>
              <a:rPr lang="es-GT" sz="1900" dirty="0">
                <a:solidFill>
                  <a:srgbClr val="000000"/>
                </a:solidFill>
                <a:effectLst/>
                <a:latin typeface="Arial" panose="020B0604020202020204" pitchFamily="34" charset="0"/>
              </a:rPr>
              <a:t/>
            </a:r>
            <a:br>
              <a:rPr lang="es-GT" sz="1900" dirty="0">
                <a:solidFill>
                  <a:srgbClr val="000000"/>
                </a:solidFill>
                <a:effectLst/>
                <a:latin typeface="Arial" panose="020B0604020202020204" pitchFamily="34" charset="0"/>
              </a:rPr>
            </a:br>
            <a:endParaRPr lang="es-GT" sz="1900" dirty="0"/>
          </a:p>
        </p:txBody>
      </p:sp>
    </p:spTree>
    <p:extLst>
      <p:ext uri="{BB962C8B-B14F-4D97-AF65-F5344CB8AC3E}">
        <p14:creationId xmlns:p14="http://schemas.microsoft.com/office/powerpoint/2010/main" val="66851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“La primer maquina analítica”</a:t>
            </a:r>
            <a:endParaRPr lang="es-GT" dirty="0"/>
          </a:p>
        </p:txBody>
      </p:sp>
      <p:sp>
        <p:nvSpPr>
          <p:cNvPr id="3" name="Marcador de contenido 2"/>
          <p:cNvSpPr>
            <a:spLocks noGrp="1"/>
          </p:cNvSpPr>
          <p:nvPr>
            <p:ph idx="1"/>
          </p:nvPr>
        </p:nvSpPr>
        <p:spPr/>
        <p:txBody>
          <a:bodyPr>
            <a:normAutofit/>
          </a:bodyPr>
          <a:lstStyle/>
          <a:p>
            <a:r>
              <a:rPr lang="es-GT" dirty="0">
                <a:solidFill>
                  <a:schemeClr val="tx1"/>
                </a:solidFill>
                <a:effectLst/>
                <a:latin typeface="Arial" panose="020B0604020202020204" pitchFamily="34" charset="0"/>
              </a:rPr>
              <a:t>También en el siglo XIX el matemático e inventor británico Charles Babbage elaboró los </a:t>
            </a:r>
            <a:r>
              <a:rPr lang="es-GT" dirty="0">
                <a:solidFill>
                  <a:schemeClr val="tx1"/>
                </a:solidFill>
                <a:effectLst/>
                <a:latin typeface="Arial" panose="020B0604020202020204" pitchFamily="34" charset="0"/>
                <a:hlinkClick r:id="rId2"/>
              </a:rPr>
              <a:t>principios</a:t>
            </a:r>
            <a:r>
              <a:rPr lang="es-GT" dirty="0">
                <a:solidFill>
                  <a:schemeClr val="tx1"/>
                </a:solidFill>
                <a:effectLst/>
                <a:latin typeface="Arial" panose="020B0604020202020204" pitchFamily="34" charset="0"/>
              </a:rPr>
              <a:t> de </a:t>
            </a:r>
            <a:r>
              <a:rPr lang="es-GT" dirty="0">
                <a:solidFill>
                  <a:schemeClr val="tx1"/>
                </a:solidFill>
                <a:effectLst/>
                <a:latin typeface="Arial" panose="020B0604020202020204" pitchFamily="34" charset="0"/>
                <a:hlinkClick r:id="rId3"/>
              </a:rPr>
              <a:t>la computadora</a:t>
            </a:r>
            <a:r>
              <a:rPr lang="es-GT" dirty="0">
                <a:solidFill>
                  <a:schemeClr val="tx1"/>
                </a:solidFill>
                <a:effectLst/>
                <a:latin typeface="Arial" panose="020B0604020202020204" pitchFamily="34" charset="0"/>
              </a:rPr>
              <a:t> digital moderna. Inventó una serie de </a:t>
            </a:r>
            <a:r>
              <a:rPr lang="es-GT" dirty="0">
                <a:solidFill>
                  <a:schemeClr val="tx1"/>
                </a:solidFill>
                <a:effectLst/>
                <a:latin typeface="Arial" panose="020B0604020202020204" pitchFamily="34" charset="0"/>
                <a:hlinkClick r:id="rId4"/>
              </a:rPr>
              <a:t>máquinas</a:t>
            </a:r>
            <a:r>
              <a:rPr lang="es-GT" dirty="0">
                <a:solidFill>
                  <a:schemeClr val="tx1"/>
                </a:solidFill>
                <a:effectLst/>
                <a:latin typeface="Arial" panose="020B0604020202020204" pitchFamily="34" charset="0"/>
              </a:rPr>
              <a:t>, como la máquina diferencial, diseñadas para solucionar </a:t>
            </a:r>
            <a:r>
              <a:rPr lang="es-GT" dirty="0">
                <a:solidFill>
                  <a:schemeClr val="tx1"/>
                </a:solidFill>
                <a:effectLst/>
                <a:latin typeface="Arial" panose="020B0604020202020204" pitchFamily="34" charset="0"/>
                <a:hlinkClick r:id="rId5"/>
              </a:rPr>
              <a:t>problemas</a:t>
            </a:r>
            <a:r>
              <a:rPr lang="es-GT" dirty="0">
                <a:solidFill>
                  <a:schemeClr val="tx1"/>
                </a:solidFill>
                <a:effectLst/>
                <a:latin typeface="Arial" panose="020B0604020202020204" pitchFamily="34" charset="0"/>
              </a:rPr>
              <a:t> </a:t>
            </a:r>
            <a:r>
              <a:rPr lang="es-GT" dirty="0">
                <a:solidFill>
                  <a:schemeClr val="tx1"/>
                </a:solidFill>
                <a:effectLst/>
                <a:latin typeface="Arial" panose="020B0604020202020204" pitchFamily="34" charset="0"/>
                <a:hlinkClick r:id="rId6"/>
              </a:rPr>
              <a:t>matemáticos</a:t>
            </a:r>
            <a:r>
              <a:rPr lang="es-GT" dirty="0">
                <a:solidFill>
                  <a:schemeClr val="tx1"/>
                </a:solidFill>
                <a:effectLst/>
                <a:latin typeface="Arial" panose="020B0604020202020204" pitchFamily="34" charset="0"/>
              </a:rPr>
              <a:t> complejos. Muchos historiadores consideran a Babbage y a su socia, la </a:t>
            </a:r>
            <a:r>
              <a:rPr lang="es-GT" dirty="0">
                <a:solidFill>
                  <a:schemeClr val="tx1"/>
                </a:solidFill>
                <a:effectLst/>
                <a:latin typeface="Arial" panose="020B0604020202020204" pitchFamily="34" charset="0"/>
                <a:hlinkClick r:id="rId7"/>
              </a:rPr>
              <a:t>matemática</a:t>
            </a:r>
            <a:r>
              <a:rPr lang="es-GT" dirty="0">
                <a:solidFill>
                  <a:schemeClr val="tx1"/>
                </a:solidFill>
                <a:effectLst/>
                <a:latin typeface="Arial" panose="020B0604020202020204" pitchFamily="34" charset="0"/>
              </a:rPr>
              <a:t> británica Augusta Ada Byron (1815-1852), hija del poeta </a:t>
            </a:r>
            <a:r>
              <a:rPr lang="es-GT" dirty="0">
                <a:solidFill>
                  <a:schemeClr val="tx1"/>
                </a:solidFill>
                <a:effectLst/>
                <a:latin typeface="Arial" panose="020B0604020202020204" pitchFamily="34" charset="0"/>
                <a:hlinkClick r:id="rId8"/>
              </a:rPr>
              <a:t>inglés</a:t>
            </a:r>
            <a:r>
              <a:rPr lang="es-GT" dirty="0">
                <a:solidFill>
                  <a:schemeClr val="tx1"/>
                </a:solidFill>
                <a:effectLst/>
                <a:latin typeface="Arial" panose="020B0604020202020204" pitchFamily="34" charset="0"/>
              </a:rPr>
              <a:t> Lord Byron, como a los verdaderos inventores de la </a:t>
            </a:r>
            <a:r>
              <a:rPr lang="es-GT" dirty="0">
                <a:solidFill>
                  <a:schemeClr val="tx1"/>
                </a:solidFill>
                <a:effectLst/>
                <a:latin typeface="Arial" panose="020B0604020202020204" pitchFamily="34" charset="0"/>
                <a:hlinkClick r:id="rId3"/>
              </a:rPr>
              <a:t>computadora</a:t>
            </a:r>
            <a:r>
              <a:rPr lang="es-GT" dirty="0">
                <a:solidFill>
                  <a:schemeClr val="tx1"/>
                </a:solidFill>
                <a:effectLst/>
                <a:latin typeface="Arial" panose="020B0604020202020204" pitchFamily="34" charset="0"/>
              </a:rPr>
              <a:t> digital moderna. La </a:t>
            </a:r>
            <a:r>
              <a:rPr lang="es-GT" dirty="0">
                <a:solidFill>
                  <a:schemeClr val="tx1"/>
                </a:solidFill>
                <a:effectLst/>
                <a:latin typeface="Arial" panose="020B0604020202020204" pitchFamily="34" charset="0"/>
                <a:hlinkClick r:id="rId9"/>
              </a:rPr>
              <a:t>tecnología</a:t>
            </a:r>
            <a:r>
              <a:rPr lang="es-GT" dirty="0">
                <a:solidFill>
                  <a:schemeClr val="tx1"/>
                </a:solidFill>
                <a:effectLst/>
                <a:latin typeface="Arial" panose="020B0604020202020204" pitchFamily="34" charset="0"/>
              </a:rPr>
              <a:t>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a:t>
            </a:r>
            <a:r>
              <a:rPr lang="es-GT" dirty="0">
                <a:solidFill>
                  <a:schemeClr val="tx1"/>
                </a:solidFill>
                <a:effectLst/>
                <a:latin typeface="Arial" panose="020B0604020202020204" pitchFamily="34" charset="0"/>
                <a:hlinkClick r:id="rId10"/>
              </a:rPr>
              <a:t>memoria</a:t>
            </a:r>
            <a:r>
              <a:rPr lang="es-GT" dirty="0">
                <a:solidFill>
                  <a:schemeClr val="tx1"/>
                </a:solidFill>
                <a:effectLst/>
                <a:latin typeface="Arial" panose="020B0604020202020204" pitchFamily="34" charset="0"/>
              </a:rPr>
              <a:t> para guardar los datos, un </a:t>
            </a:r>
            <a:r>
              <a:rPr lang="es-GT" dirty="0" err="1">
                <a:solidFill>
                  <a:schemeClr val="tx1"/>
                </a:solidFill>
                <a:effectLst/>
                <a:latin typeface="Arial" panose="020B0604020202020204" pitchFamily="34" charset="0"/>
                <a:hlinkClick r:id="rId11"/>
              </a:rPr>
              <a:t>procesador</a:t>
            </a:r>
            <a:r>
              <a:rPr lang="es-GT" dirty="0" err="1">
                <a:solidFill>
                  <a:schemeClr val="tx1"/>
                </a:solidFill>
                <a:effectLst/>
                <a:latin typeface="Arial" panose="020B0604020202020204" pitchFamily="34" charset="0"/>
              </a:rPr>
              <a:t>para</a:t>
            </a:r>
            <a:r>
              <a:rPr lang="es-GT" dirty="0">
                <a:solidFill>
                  <a:schemeClr val="tx1"/>
                </a:solidFill>
                <a:effectLst/>
                <a:latin typeface="Arial" panose="020B0604020202020204" pitchFamily="34" charset="0"/>
              </a:rPr>
              <a:t> las </a:t>
            </a:r>
            <a:r>
              <a:rPr lang="es-GT" dirty="0">
                <a:solidFill>
                  <a:schemeClr val="tx1"/>
                </a:solidFill>
                <a:effectLst/>
                <a:latin typeface="Arial" panose="020B0604020202020204" pitchFamily="34" charset="0"/>
                <a:hlinkClick r:id="rId12"/>
              </a:rPr>
              <a:t>operaciones</a:t>
            </a:r>
            <a:r>
              <a:rPr lang="es-GT" dirty="0">
                <a:solidFill>
                  <a:schemeClr val="tx1"/>
                </a:solidFill>
                <a:effectLst/>
                <a:latin typeface="Arial" panose="020B0604020202020204" pitchFamily="34" charset="0"/>
              </a:rPr>
              <a:t> </a:t>
            </a:r>
            <a:r>
              <a:rPr lang="es-GT" dirty="0">
                <a:solidFill>
                  <a:schemeClr val="tx1"/>
                </a:solidFill>
                <a:effectLst/>
                <a:latin typeface="Arial" panose="020B0604020202020204" pitchFamily="34" charset="0"/>
                <a:hlinkClick r:id="rId7"/>
              </a:rPr>
              <a:t>matemáticas</a:t>
            </a:r>
            <a:r>
              <a:rPr lang="es-GT" dirty="0">
                <a:solidFill>
                  <a:schemeClr val="tx1"/>
                </a:solidFill>
                <a:effectLst/>
                <a:latin typeface="Arial" panose="020B0604020202020204" pitchFamily="34" charset="0"/>
              </a:rPr>
              <a:t> y una </a:t>
            </a:r>
            <a:r>
              <a:rPr lang="es-GT" dirty="0">
                <a:solidFill>
                  <a:schemeClr val="tx1"/>
                </a:solidFill>
                <a:effectLst/>
                <a:latin typeface="Arial" panose="020B0604020202020204" pitchFamily="34" charset="0"/>
                <a:hlinkClick r:id="rId13"/>
              </a:rPr>
              <a:t>impresora</a:t>
            </a:r>
            <a:r>
              <a:rPr lang="es-GT" dirty="0">
                <a:solidFill>
                  <a:schemeClr val="tx1"/>
                </a:solidFill>
                <a:effectLst/>
                <a:latin typeface="Arial" panose="020B0604020202020204" pitchFamily="34" charset="0"/>
              </a:rPr>
              <a:t> para hacer permanente el </a:t>
            </a:r>
            <a:r>
              <a:rPr lang="es-GT" dirty="0">
                <a:solidFill>
                  <a:schemeClr val="tx1"/>
                </a:solidFill>
                <a:effectLst/>
                <a:latin typeface="Arial" panose="020B0604020202020204" pitchFamily="34" charset="0"/>
                <a:hlinkClick r:id="rId14"/>
              </a:rPr>
              <a:t>registro</a:t>
            </a:r>
            <a:r>
              <a:rPr lang="es-GT" dirty="0">
                <a:solidFill>
                  <a:schemeClr val="tx1"/>
                </a:solidFill>
                <a:effectLst/>
                <a:latin typeface="Arial" panose="020B0604020202020204" pitchFamily="34" charset="0"/>
              </a:rPr>
              <a:t>.</a:t>
            </a: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spTree>
    <p:extLst>
      <p:ext uri="{BB962C8B-B14F-4D97-AF65-F5344CB8AC3E}">
        <p14:creationId xmlns:p14="http://schemas.microsoft.com/office/powerpoint/2010/main" val="136212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“Primero ordenadores mecánicos”</a:t>
            </a:r>
            <a:endParaRPr lang="es-GT" dirty="0"/>
          </a:p>
        </p:txBody>
      </p:sp>
      <p:sp>
        <p:nvSpPr>
          <p:cNvPr id="3" name="Marcador de contenido 2"/>
          <p:cNvSpPr>
            <a:spLocks noGrp="1"/>
          </p:cNvSpPr>
          <p:nvPr>
            <p:ph idx="1"/>
          </p:nvPr>
        </p:nvSpPr>
        <p:spPr/>
        <p:txBody>
          <a:bodyPr>
            <a:normAutofit/>
          </a:bodyPr>
          <a:lstStyle/>
          <a:p>
            <a:r>
              <a:rPr lang="es-GT" dirty="0" smtClean="0">
                <a:solidFill>
                  <a:schemeClr val="tx1"/>
                </a:solidFill>
                <a:effectLst/>
                <a:latin typeface="Arial" panose="020B0604020202020204" pitchFamily="34" charset="0"/>
              </a:rPr>
              <a:t>Los </a:t>
            </a:r>
            <a:r>
              <a:rPr lang="es-GT" dirty="0">
                <a:solidFill>
                  <a:schemeClr val="tx1"/>
                </a:solidFill>
                <a:effectLst/>
                <a:latin typeface="Arial" panose="020B0604020202020204" pitchFamily="34" charset="0"/>
              </a:rPr>
              <a:t>ordenadores analógicos comenzaron a construirse a principios del siglo XX. Los primeros </a:t>
            </a:r>
            <a:r>
              <a:rPr lang="es-GT" dirty="0">
                <a:solidFill>
                  <a:schemeClr val="tx1"/>
                </a:solidFill>
                <a:effectLst/>
                <a:latin typeface="Arial" panose="020B0604020202020204" pitchFamily="34" charset="0"/>
                <a:hlinkClick r:id="rId2"/>
              </a:rPr>
              <a:t>modelos</a:t>
            </a:r>
            <a:r>
              <a:rPr lang="es-GT" dirty="0">
                <a:solidFill>
                  <a:schemeClr val="tx1"/>
                </a:solidFill>
                <a:effectLst/>
                <a:latin typeface="Arial" panose="020B0604020202020204" pitchFamily="34" charset="0"/>
              </a:rPr>
              <a:t> realizaban los cálculos mediante ejes y engranajes giratorios. Con estas máquinas se evaluaban las aproximaciones numéricas de </a:t>
            </a:r>
            <a:r>
              <a:rPr lang="es-GT" dirty="0">
                <a:solidFill>
                  <a:schemeClr val="tx1"/>
                </a:solidFill>
                <a:effectLst/>
                <a:latin typeface="Arial" panose="020B0604020202020204" pitchFamily="34" charset="0"/>
                <a:hlinkClick r:id="rId3"/>
              </a:rPr>
              <a:t>ecuaciones</a:t>
            </a:r>
            <a:r>
              <a:rPr lang="es-GT" dirty="0">
                <a:solidFill>
                  <a:schemeClr val="tx1"/>
                </a:solidFill>
                <a:effectLst/>
                <a:latin typeface="Arial" panose="020B0604020202020204" pitchFamily="34" charset="0"/>
              </a:rPr>
              <a:t> demasiado difíciles como para </a:t>
            </a:r>
            <a:r>
              <a:rPr lang="es-GT" dirty="0">
                <a:solidFill>
                  <a:schemeClr val="tx1"/>
                </a:solidFill>
                <a:effectLst/>
                <a:latin typeface="Arial" panose="020B0604020202020204" pitchFamily="34" charset="0"/>
                <a:hlinkClick r:id="rId4"/>
              </a:rPr>
              <a:t>poder</a:t>
            </a:r>
            <a:r>
              <a:rPr lang="es-GT" dirty="0">
                <a:solidFill>
                  <a:schemeClr val="tx1"/>
                </a:solidFill>
                <a:effectLst/>
                <a:latin typeface="Arial" panose="020B0604020202020204" pitchFamily="34" charset="0"/>
              </a:rPr>
              <a:t> ser resueltas mediante otros </a:t>
            </a:r>
            <a:r>
              <a:rPr lang="es-GT" dirty="0">
                <a:solidFill>
                  <a:schemeClr val="tx1"/>
                </a:solidFill>
                <a:effectLst/>
                <a:latin typeface="Arial" panose="020B0604020202020204" pitchFamily="34" charset="0"/>
                <a:hlinkClick r:id="rId5"/>
              </a:rPr>
              <a:t>métodos</a:t>
            </a:r>
            <a:r>
              <a:rPr lang="es-GT" dirty="0">
                <a:solidFill>
                  <a:schemeClr val="tx1"/>
                </a:solidFill>
                <a:effectLst/>
                <a:latin typeface="Arial" panose="020B0604020202020204" pitchFamily="34" charset="0"/>
              </a:rPr>
              <a:t>. Durante las dos </a:t>
            </a:r>
            <a:r>
              <a:rPr lang="es-GT" dirty="0">
                <a:solidFill>
                  <a:schemeClr val="tx1"/>
                </a:solidFill>
                <a:effectLst/>
                <a:latin typeface="Arial" panose="020B0604020202020204" pitchFamily="34" charset="0"/>
                <a:hlinkClick r:id="rId6"/>
              </a:rPr>
              <a:t>guerras</a:t>
            </a:r>
            <a:r>
              <a:rPr lang="es-GT" dirty="0">
                <a:solidFill>
                  <a:schemeClr val="tx1"/>
                </a:solidFill>
                <a:effectLst/>
                <a:latin typeface="Arial" panose="020B0604020202020204" pitchFamily="34" charset="0"/>
              </a:rPr>
              <a:t> mundiales se utilizaron </a:t>
            </a:r>
            <a:r>
              <a:rPr lang="es-GT" dirty="0">
                <a:solidFill>
                  <a:schemeClr val="tx1"/>
                </a:solidFill>
                <a:effectLst/>
                <a:latin typeface="Arial" panose="020B0604020202020204" pitchFamily="34" charset="0"/>
                <a:hlinkClick r:id="rId7"/>
              </a:rPr>
              <a:t>sistemas</a:t>
            </a:r>
            <a:r>
              <a:rPr lang="es-GT" dirty="0">
                <a:solidFill>
                  <a:schemeClr val="tx1"/>
                </a:solidFill>
                <a:effectLst/>
                <a:latin typeface="Arial" panose="020B0604020202020204" pitchFamily="34" charset="0"/>
              </a:rPr>
              <a:t> informáticos analógicos, primero mecánicos y más tarde eléctricos, para predecir la trayectoria de los torpedos en los submarinos y para el manejo a distancia de las </a:t>
            </a:r>
            <a:r>
              <a:rPr lang="es-GT" dirty="0">
                <a:solidFill>
                  <a:schemeClr val="tx1"/>
                </a:solidFill>
                <a:effectLst/>
                <a:latin typeface="Arial" panose="020B0604020202020204" pitchFamily="34" charset="0"/>
                <a:hlinkClick r:id="rId8"/>
              </a:rPr>
              <a:t>bombas</a:t>
            </a:r>
            <a:r>
              <a:rPr lang="es-GT" dirty="0">
                <a:solidFill>
                  <a:schemeClr val="tx1"/>
                </a:solidFill>
                <a:effectLst/>
                <a:latin typeface="Arial" panose="020B0604020202020204" pitchFamily="34" charset="0"/>
              </a:rPr>
              <a:t> en la aviación.</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spTree>
    <p:extLst>
      <p:ext uri="{BB962C8B-B14F-4D97-AF65-F5344CB8AC3E}">
        <p14:creationId xmlns:p14="http://schemas.microsoft.com/office/powerpoint/2010/main" val="354988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“El primer ordenador eléctrico”</a:t>
            </a:r>
            <a:endParaRPr lang="es-GT" dirty="0"/>
          </a:p>
        </p:txBody>
      </p:sp>
      <p:sp>
        <p:nvSpPr>
          <p:cNvPr id="3" name="Marcador de contenido 2"/>
          <p:cNvSpPr>
            <a:spLocks noGrp="1"/>
          </p:cNvSpPr>
          <p:nvPr>
            <p:ph idx="1"/>
          </p:nvPr>
        </p:nvSpPr>
        <p:spPr/>
        <p:txBody>
          <a:bodyPr>
            <a:normAutofit fontScale="92500" lnSpcReduction="20000"/>
          </a:bodyPr>
          <a:lstStyle/>
          <a:p>
            <a:r>
              <a:rPr lang="es-GT" dirty="0">
                <a:solidFill>
                  <a:schemeClr val="tx1"/>
                </a:solidFill>
                <a:effectLst/>
                <a:latin typeface="Arial" panose="020B0604020202020204" pitchFamily="34" charset="0"/>
              </a:rPr>
              <a:t>Durante la II </a:t>
            </a:r>
            <a:r>
              <a:rPr lang="es-GT" dirty="0">
                <a:solidFill>
                  <a:schemeClr val="tx1"/>
                </a:solidFill>
                <a:effectLst/>
                <a:latin typeface="Arial" panose="020B0604020202020204" pitchFamily="34" charset="0"/>
                <a:hlinkClick r:id="rId2"/>
              </a:rPr>
              <a:t>Guerra Mundial</a:t>
            </a:r>
            <a:r>
              <a:rPr lang="es-GT" dirty="0">
                <a:solidFill>
                  <a:schemeClr val="tx1"/>
                </a:solidFill>
                <a:effectLst/>
                <a:latin typeface="Arial" panose="020B0604020202020204" pitchFamily="34" charset="0"/>
              </a:rPr>
              <a:t> (1939-1945), un equipo de científicos y matemáticos que trabajaban en Bletchley Park, al norte de Londres, crearon lo que se consideró el primer ordenador digital totalmente electrónico: el </a:t>
            </a:r>
            <a:r>
              <a:rPr lang="es-GT" i="1" dirty="0">
                <a:solidFill>
                  <a:schemeClr val="tx1"/>
                </a:solidFill>
                <a:effectLst/>
                <a:latin typeface="Arial" panose="020B0604020202020204" pitchFamily="34" charset="0"/>
              </a:rPr>
              <a:t>Colossus.</a:t>
            </a:r>
            <a:r>
              <a:rPr lang="es-GT" dirty="0">
                <a:solidFill>
                  <a:schemeClr val="tx1"/>
                </a:solidFill>
                <a:effectLst/>
                <a:latin typeface="Arial" panose="020B0604020202020204" pitchFamily="34" charset="0"/>
              </a:rPr>
              <a:t> Hacia diciembre de 1943 el </a:t>
            </a:r>
            <a:r>
              <a:rPr lang="es-GT" i="1" dirty="0">
                <a:solidFill>
                  <a:schemeClr val="tx1"/>
                </a:solidFill>
                <a:effectLst/>
                <a:latin typeface="Arial" panose="020B0604020202020204" pitchFamily="34" charset="0"/>
              </a:rPr>
              <a:t>Colossus,</a:t>
            </a:r>
            <a:r>
              <a:rPr lang="es-GT" dirty="0">
                <a:solidFill>
                  <a:schemeClr val="tx1"/>
                </a:solidFill>
                <a:effectLst/>
                <a:latin typeface="Arial" panose="020B0604020202020204" pitchFamily="34" charset="0"/>
              </a:rPr>
              <a:t> que incorporaba 1.500 </a:t>
            </a:r>
            <a:r>
              <a:rPr lang="es-GT" dirty="0">
                <a:solidFill>
                  <a:schemeClr val="tx1"/>
                </a:solidFill>
                <a:effectLst/>
                <a:latin typeface="Arial" panose="020B0604020202020204" pitchFamily="34" charset="0"/>
                <a:hlinkClick r:id="rId3"/>
              </a:rPr>
              <a:t>válvulas</a:t>
            </a:r>
            <a:r>
              <a:rPr lang="es-GT" dirty="0">
                <a:solidFill>
                  <a:schemeClr val="tx1"/>
                </a:solidFill>
                <a:effectLst/>
                <a:latin typeface="Arial" panose="020B0604020202020204" pitchFamily="34" charset="0"/>
              </a:rPr>
              <a:t> o tubos de vacío, era ya operativo. Fue utilizado por el equipo dirigido por Alan Turing para descodificar los mensajes de </a:t>
            </a:r>
            <a:r>
              <a:rPr lang="es-GT" dirty="0">
                <a:solidFill>
                  <a:schemeClr val="tx1"/>
                </a:solidFill>
                <a:effectLst/>
                <a:latin typeface="Arial" panose="020B0604020202020204" pitchFamily="34" charset="0"/>
                <a:hlinkClick r:id="rId4"/>
              </a:rPr>
              <a:t>radio</a:t>
            </a:r>
            <a:r>
              <a:rPr lang="es-GT" dirty="0">
                <a:solidFill>
                  <a:schemeClr val="tx1"/>
                </a:solidFill>
                <a:effectLst/>
                <a:latin typeface="Arial" panose="020B0604020202020204" pitchFamily="34" charset="0"/>
              </a:rPr>
              <a:t> cifrados de los alemanes. En 1939 y con </a:t>
            </a:r>
            <a:r>
              <a:rPr lang="es-GT" dirty="0">
                <a:solidFill>
                  <a:schemeClr val="tx1"/>
                </a:solidFill>
                <a:effectLst/>
                <a:latin typeface="Arial" panose="020B0604020202020204" pitchFamily="34" charset="0"/>
                <a:hlinkClick r:id="rId5"/>
              </a:rPr>
              <a:t>independencia</a:t>
            </a:r>
            <a:r>
              <a:rPr lang="es-GT" dirty="0">
                <a:solidFill>
                  <a:schemeClr val="tx1"/>
                </a:solidFill>
                <a:effectLst/>
                <a:latin typeface="Arial" panose="020B0604020202020204" pitchFamily="34" charset="0"/>
              </a:rPr>
              <a:t> de este </a:t>
            </a:r>
            <a:r>
              <a:rPr lang="es-GT" dirty="0">
                <a:solidFill>
                  <a:schemeClr val="tx1"/>
                </a:solidFill>
                <a:effectLst/>
                <a:latin typeface="Arial" panose="020B0604020202020204" pitchFamily="34" charset="0"/>
                <a:hlinkClick r:id="rId6"/>
              </a:rPr>
              <a:t>proyecto</a:t>
            </a:r>
            <a:r>
              <a:rPr lang="es-GT" dirty="0">
                <a:solidFill>
                  <a:schemeClr val="tx1"/>
                </a:solidFill>
                <a:effectLst/>
                <a:latin typeface="Arial" panose="020B0604020202020204" pitchFamily="34" charset="0"/>
              </a:rPr>
              <a:t>, John Atanasoff y Clifford Berry ya habían construido un prototipo de máquina </a:t>
            </a:r>
            <a:r>
              <a:rPr lang="es-GT" dirty="0">
                <a:solidFill>
                  <a:schemeClr val="tx1"/>
                </a:solidFill>
                <a:effectLst/>
                <a:latin typeface="Arial" panose="020B0604020202020204" pitchFamily="34" charset="0"/>
                <a:hlinkClick r:id="rId7"/>
              </a:rPr>
              <a:t>electrónica</a:t>
            </a:r>
            <a:r>
              <a:rPr lang="es-GT" dirty="0">
                <a:solidFill>
                  <a:schemeClr val="tx1"/>
                </a:solidFill>
                <a:effectLst/>
                <a:latin typeface="Arial" panose="020B0604020202020204" pitchFamily="34" charset="0"/>
              </a:rPr>
              <a:t> en el Iowa State College (EEUU). Este prototipo y las </a:t>
            </a:r>
            <a:r>
              <a:rPr lang="es-GT" dirty="0">
                <a:solidFill>
                  <a:schemeClr val="tx1"/>
                </a:solidFill>
                <a:effectLst/>
                <a:latin typeface="Arial" panose="020B0604020202020204" pitchFamily="34" charset="0"/>
                <a:hlinkClick r:id="rId8"/>
              </a:rPr>
              <a:t>investigaciones</a:t>
            </a:r>
            <a:r>
              <a:rPr lang="es-GT" dirty="0">
                <a:solidFill>
                  <a:schemeClr val="tx1"/>
                </a:solidFill>
                <a:effectLst/>
                <a:latin typeface="Arial" panose="020B0604020202020204" pitchFamily="34" charset="0"/>
              </a:rPr>
              <a:t> posteriores se realizaron en el anonimato, y más tarde quedaron eclipsadas por el </a:t>
            </a:r>
            <a:r>
              <a:rPr lang="es-GT" dirty="0">
                <a:solidFill>
                  <a:schemeClr val="tx1"/>
                </a:solidFill>
                <a:effectLst/>
                <a:latin typeface="Arial" panose="020B0604020202020204" pitchFamily="34" charset="0"/>
                <a:hlinkClick r:id="rId9"/>
              </a:rPr>
              <a:t>desarrollo</a:t>
            </a:r>
            <a:r>
              <a:rPr lang="es-GT" dirty="0">
                <a:solidFill>
                  <a:schemeClr val="tx1"/>
                </a:solidFill>
                <a:effectLst/>
                <a:latin typeface="Arial" panose="020B0604020202020204" pitchFamily="34" charset="0"/>
              </a:rPr>
              <a:t> del Calculador e integrador numérico digital electrónico (ENIAC) en 1945. El ENIAC, que según mostró la evidencia se basaba en gran medida en el ‘ordenador’ Atanasoff-Berry (ABC, acrónimo de Electronic Numerical Integrator and Computer), obtuvo una patente que caducó en 1973, varias décadas más tarde.</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spTree>
    <p:extLst>
      <p:ext uri="{BB962C8B-B14F-4D97-AF65-F5344CB8AC3E}">
        <p14:creationId xmlns:p14="http://schemas.microsoft.com/office/powerpoint/2010/main" val="300574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588723"/>
            <a:ext cx="10353762" cy="5202477"/>
          </a:xfrm>
        </p:spPr>
        <p:txBody>
          <a:bodyPr>
            <a:normAutofit fontScale="92500" lnSpcReduction="10000"/>
          </a:bodyPr>
          <a:lstStyle/>
          <a:p>
            <a:r>
              <a:rPr lang="es-GT" dirty="0">
                <a:solidFill>
                  <a:schemeClr val="tx1"/>
                </a:solidFill>
                <a:effectLst/>
                <a:latin typeface="Arial" panose="020B0604020202020204" pitchFamily="34" charset="0"/>
              </a:rPr>
              <a:t>El ENIAC contenía 18.000 </a:t>
            </a:r>
            <a:r>
              <a:rPr lang="es-GT" dirty="0">
                <a:solidFill>
                  <a:schemeClr val="tx1"/>
                </a:solidFill>
                <a:effectLst/>
                <a:latin typeface="Arial" panose="020B0604020202020204" pitchFamily="34" charset="0"/>
                <a:hlinkClick r:id="rId2"/>
              </a:rPr>
              <a:t>válvulas</a:t>
            </a:r>
            <a:r>
              <a:rPr lang="es-GT" dirty="0">
                <a:solidFill>
                  <a:schemeClr val="tx1"/>
                </a:solidFill>
                <a:effectLst/>
                <a:latin typeface="Arial" panose="020B0604020202020204" pitchFamily="34" charset="0"/>
              </a:rPr>
              <a:t> de vacío y tenía una </a:t>
            </a:r>
            <a:r>
              <a:rPr lang="es-GT" dirty="0">
                <a:solidFill>
                  <a:schemeClr val="tx1"/>
                </a:solidFill>
                <a:effectLst/>
                <a:latin typeface="Arial" panose="020B0604020202020204" pitchFamily="34" charset="0"/>
                <a:hlinkClick r:id="rId3"/>
              </a:rPr>
              <a:t>velocidad</a:t>
            </a:r>
            <a:r>
              <a:rPr lang="es-GT" dirty="0">
                <a:solidFill>
                  <a:schemeClr val="tx1"/>
                </a:solidFill>
                <a:effectLst/>
                <a:latin typeface="Arial" panose="020B0604020202020204" pitchFamily="34" charset="0"/>
              </a:rPr>
              <a:t> de varios cientos de multiplicaciones por minuto, pero su </a:t>
            </a:r>
            <a:r>
              <a:rPr lang="es-GT" dirty="0">
                <a:solidFill>
                  <a:schemeClr val="tx1"/>
                </a:solidFill>
                <a:effectLst/>
                <a:latin typeface="Arial" panose="020B0604020202020204" pitchFamily="34" charset="0"/>
                <a:hlinkClick r:id="rId4"/>
              </a:rPr>
              <a:t>programa</a:t>
            </a:r>
            <a:r>
              <a:rPr lang="es-GT" dirty="0">
                <a:solidFill>
                  <a:schemeClr val="tx1"/>
                </a:solidFill>
                <a:effectLst/>
                <a:latin typeface="Arial" panose="020B0604020202020204" pitchFamily="34" charset="0"/>
              </a:rPr>
              <a:t> estaba conectado al </a:t>
            </a:r>
            <a:r>
              <a:rPr lang="es-GT" dirty="0">
                <a:solidFill>
                  <a:schemeClr val="tx1"/>
                </a:solidFill>
                <a:effectLst/>
                <a:latin typeface="Arial" panose="020B0604020202020204" pitchFamily="34" charset="0"/>
                <a:hlinkClick r:id="rId5"/>
              </a:rPr>
              <a:t>procesador</a:t>
            </a:r>
            <a:r>
              <a:rPr lang="es-GT" dirty="0">
                <a:solidFill>
                  <a:schemeClr val="tx1"/>
                </a:solidFill>
                <a:effectLst/>
                <a:latin typeface="Arial" panose="020B0604020202020204" pitchFamily="34" charset="0"/>
              </a:rPr>
              <a:t> y debía ser modificado manualmente. Se construyó un sucesor del ENIAC con un </a:t>
            </a:r>
            <a:r>
              <a:rPr lang="es-GT" dirty="0">
                <a:solidFill>
                  <a:schemeClr val="tx1"/>
                </a:solidFill>
                <a:effectLst/>
                <a:latin typeface="Arial" panose="020B0604020202020204" pitchFamily="34" charset="0"/>
                <a:hlinkClick r:id="rId6"/>
              </a:rPr>
              <a:t>almacenamiento</a:t>
            </a:r>
            <a:r>
              <a:rPr lang="es-GT" dirty="0">
                <a:solidFill>
                  <a:schemeClr val="tx1"/>
                </a:solidFill>
                <a:effectLst/>
                <a:latin typeface="Arial" panose="020B0604020202020204" pitchFamily="34" charset="0"/>
              </a:rPr>
              <a:t> de programa que estaba basado en los conceptos del matemático húngaro-estadounidense John </a:t>
            </a:r>
            <a:r>
              <a:rPr lang="es-GT" dirty="0">
                <a:solidFill>
                  <a:schemeClr val="tx1"/>
                </a:solidFill>
                <a:effectLst/>
                <a:latin typeface="Arial" panose="020B0604020202020204" pitchFamily="34" charset="0"/>
                <a:hlinkClick r:id="rId7"/>
              </a:rPr>
              <a:t>von Neumann</a:t>
            </a:r>
            <a:r>
              <a:rPr lang="es-GT" dirty="0">
                <a:solidFill>
                  <a:schemeClr val="tx1"/>
                </a:solidFill>
                <a:effectLst/>
                <a:latin typeface="Arial" panose="020B0604020202020204" pitchFamily="34" charset="0"/>
              </a:rPr>
              <a:t>. Las instrucciones se almacenaban dentro de una llamada </a:t>
            </a:r>
            <a:r>
              <a:rPr lang="es-GT" dirty="0">
                <a:solidFill>
                  <a:schemeClr val="tx1"/>
                </a:solidFill>
                <a:effectLst/>
                <a:latin typeface="Arial" panose="020B0604020202020204" pitchFamily="34" charset="0"/>
                <a:hlinkClick r:id="rId8"/>
              </a:rPr>
              <a:t>memoria</a:t>
            </a:r>
            <a:r>
              <a:rPr lang="es-GT" dirty="0">
                <a:solidFill>
                  <a:schemeClr val="tx1"/>
                </a:solidFill>
                <a:effectLst/>
                <a:latin typeface="Arial" panose="020B0604020202020204" pitchFamily="34" charset="0"/>
              </a:rPr>
              <a:t>, lo que liberaba al ordenador de las limitaciones de velocidad del lector de cinta de papel durante la ejecución y permitía resolver </a:t>
            </a:r>
            <a:r>
              <a:rPr lang="es-GT" dirty="0">
                <a:solidFill>
                  <a:schemeClr val="tx1"/>
                </a:solidFill>
                <a:effectLst/>
                <a:latin typeface="Arial" panose="020B0604020202020204" pitchFamily="34" charset="0"/>
                <a:hlinkClick r:id="rId9"/>
              </a:rPr>
              <a:t>problemas</a:t>
            </a:r>
            <a:r>
              <a:rPr lang="es-GT" dirty="0">
                <a:solidFill>
                  <a:schemeClr val="tx1"/>
                </a:solidFill>
                <a:effectLst/>
                <a:latin typeface="Arial" panose="020B0604020202020204" pitchFamily="34" charset="0"/>
              </a:rPr>
              <a:t> sin necesidad de volver a conectarse al ordenador.</a:t>
            </a:r>
          </a:p>
          <a:p>
            <a:r>
              <a:rPr lang="es-GT" dirty="0">
                <a:solidFill>
                  <a:schemeClr val="tx1"/>
                </a:solidFill>
                <a:effectLst/>
                <a:latin typeface="Arial" panose="020B0604020202020204" pitchFamily="34" charset="0"/>
              </a:rPr>
              <a:t>A finales de la década de 1950 el uso del </a:t>
            </a:r>
            <a:r>
              <a:rPr lang="es-GT" dirty="0">
                <a:solidFill>
                  <a:schemeClr val="tx1"/>
                </a:solidFill>
                <a:effectLst/>
                <a:latin typeface="Arial" panose="020B0604020202020204" pitchFamily="34" charset="0"/>
                <a:hlinkClick r:id="rId10"/>
              </a:rPr>
              <a:t>transistor</a:t>
            </a:r>
            <a:r>
              <a:rPr lang="es-GT" dirty="0">
                <a:solidFill>
                  <a:schemeClr val="tx1"/>
                </a:solidFill>
                <a:effectLst/>
                <a:latin typeface="Arial" panose="020B0604020202020204" pitchFamily="34" charset="0"/>
              </a:rPr>
              <a:t> en los ordenadores </a:t>
            </a:r>
            <a:r>
              <a:rPr lang="es-GT" dirty="0">
                <a:solidFill>
                  <a:schemeClr val="tx1"/>
                </a:solidFill>
                <a:effectLst/>
                <a:latin typeface="Arial" panose="020B0604020202020204" pitchFamily="34" charset="0"/>
                <a:hlinkClick r:id="rId11"/>
              </a:rPr>
              <a:t>marc</a:t>
            </a:r>
            <a:r>
              <a:rPr lang="es-GT" dirty="0">
                <a:solidFill>
                  <a:schemeClr val="tx1"/>
                </a:solidFill>
                <a:effectLst/>
                <a:latin typeface="Arial" panose="020B0604020202020204" pitchFamily="34" charset="0"/>
              </a:rPr>
              <a:t>ó el advenimiento de elementos lógicos más pequeños, rápidos y versátiles de lo que permitían las </a:t>
            </a:r>
            <a:r>
              <a:rPr lang="es-GT" dirty="0">
                <a:solidFill>
                  <a:schemeClr val="tx1"/>
                </a:solidFill>
                <a:effectLst/>
                <a:latin typeface="Arial" panose="020B0604020202020204" pitchFamily="34" charset="0"/>
                <a:hlinkClick r:id="rId12"/>
              </a:rPr>
              <a:t>máquinas</a:t>
            </a:r>
            <a:r>
              <a:rPr lang="es-GT" dirty="0">
                <a:solidFill>
                  <a:schemeClr val="tx1"/>
                </a:solidFill>
                <a:effectLst/>
                <a:latin typeface="Arial" panose="020B0604020202020204" pitchFamily="34" charset="0"/>
              </a:rPr>
              <a:t> con válvulas. Como los </a:t>
            </a:r>
            <a:r>
              <a:rPr lang="es-GT" dirty="0">
                <a:solidFill>
                  <a:schemeClr val="tx1"/>
                </a:solidFill>
                <a:effectLst/>
                <a:latin typeface="Arial" panose="020B0604020202020204" pitchFamily="34" charset="0"/>
                <a:hlinkClick r:id="rId10"/>
              </a:rPr>
              <a:t>transistores</a:t>
            </a:r>
            <a:r>
              <a:rPr lang="es-GT" dirty="0">
                <a:solidFill>
                  <a:schemeClr val="tx1"/>
                </a:solidFill>
                <a:effectLst/>
                <a:latin typeface="Arial" panose="020B0604020202020204" pitchFamily="34" charset="0"/>
              </a:rPr>
              <a:t> utilizan mucha menos energía y tienen una vida útil más prolongada, a su </a:t>
            </a:r>
            <a:r>
              <a:rPr lang="es-GT" dirty="0">
                <a:solidFill>
                  <a:schemeClr val="tx1"/>
                </a:solidFill>
                <a:effectLst/>
                <a:latin typeface="Arial" panose="020B0604020202020204" pitchFamily="34" charset="0"/>
                <a:hlinkClick r:id="rId13"/>
              </a:rPr>
              <a:t>desarrollo</a:t>
            </a:r>
            <a:r>
              <a:rPr lang="es-GT" dirty="0">
                <a:solidFill>
                  <a:schemeClr val="tx1"/>
                </a:solidFill>
                <a:effectLst/>
                <a:latin typeface="Arial" panose="020B0604020202020204" pitchFamily="34" charset="0"/>
              </a:rPr>
              <a:t> se debió el nacimiento de máquinas más perfeccionadas, que fueron llamadas ordenadores o </a:t>
            </a:r>
            <a:r>
              <a:rPr lang="es-GT" dirty="0" err="1">
                <a:solidFill>
                  <a:schemeClr val="tx1"/>
                </a:solidFill>
                <a:effectLst/>
                <a:latin typeface="Arial" panose="020B0604020202020204" pitchFamily="34" charset="0"/>
                <a:hlinkClick r:id="rId14"/>
              </a:rPr>
              <a:t>computadoras</a:t>
            </a:r>
            <a:r>
              <a:rPr lang="es-GT" dirty="0" err="1">
                <a:solidFill>
                  <a:schemeClr val="tx1"/>
                </a:solidFill>
                <a:effectLst/>
                <a:latin typeface="Arial" panose="020B0604020202020204" pitchFamily="34" charset="0"/>
              </a:rPr>
              <a:t>de</a:t>
            </a:r>
            <a:r>
              <a:rPr lang="es-GT" dirty="0">
                <a:solidFill>
                  <a:schemeClr val="tx1"/>
                </a:solidFill>
                <a:effectLst/>
                <a:latin typeface="Arial" panose="020B0604020202020204" pitchFamily="34" charset="0"/>
              </a:rPr>
              <a:t> segunda generación. Los componentes se hicieron más pequeños, así como los espacios entre ellos, por lo que la fabricación del </a:t>
            </a:r>
            <a:r>
              <a:rPr lang="es-GT" dirty="0">
                <a:solidFill>
                  <a:schemeClr val="tx1"/>
                </a:solidFill>
                <a:effectLst/>
                <a:latin typeface="Arial" panose="020B0604020202020204" pitchFamily="34" charset="0"/>
                <a:hlinkClick r:id="rId15"/>
              </a:rPr>
              <a:t>sistema</a:t>
            </a:r>
            <a:r>
              <a:rPr lang="es-GT" dirty="0">
                <a:solidFill>
                  <a:schemeClr val="tx1"/>
                </a:solidFill>
                <a:effectLst/>
                <a:latin typeface="Arial" panose="020B0604020202020204" pitchFamily="34" charset="0"/>
              </a:rPr>
              <a:t> resultaba más barata.</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spTree>
    <p:extLst>
      <p:ext uri="{BB962C8B-B14F-4D97-AF65-F5344CB8AC3E}">
        <p14:creationId xmlns:p14="http://schemas.microsoft.com/office/powerpoint/2010/main" val="276928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“El ordenador con circuitos integrados”</a:t>
            </a:r>
            <a:endParaRPr lang="es-GT" dirty="0"/>
          </a:p>
        </p:txBody>
      </p:sp>
      <p:sp>
        <p:nvSpPr>
          <p:cNvPr id="3" name="Marcador de contenido 2"/>
          <p:cNvSpPr>
            <a:spLocks noGrp="1"/>
          </p:cNvSpPr>
          <p:nvPr>
            <p:ph idx="1"/>
          </p:nvPr>
        </p:nvSpPr>
        <p:spPr/>
        <p:txBody>
          <a:bodyPr>
            <a:normAutofit lnSpcReduction="10000"/>
          </a:bodyPr>
          <a:lstStyle/>
          <a:p>
            <a:r>
              <a:rPr lang="es-GT" b="1" dirty="0">
                <a:solidFill>
                  <a:schemeClr val="tx1"/>
                </a:solidFill>
                <a:effectLst/>
                <a:latin typeface="Arial" panose="020B0604020202020204" pitchFamily="34" charset="0"/>
              </a:rPr>
              <a:t>Circuitos integrados</a:t>
            </a:r>
            <a:endParaRPr lang="es-GT" dirty="0">
              <a:solidFill>
                <a:schemeClr val="tx1"/>
              </a:solidFill>
              <a:effectLst/>
              <a:latin typeface="Arial" panose="020B0604020202020204" pitchFamily="34" charset="0"/>
            </a:endParaRPr>
          </a:p>
          <a:p>
            <a:r>
              <a:rPr lang="es-GT" dirty="0">
                <a:solidFill>
                  <a:schemeClr val="tx1"/>
                </a:solidFill>
                <a:effectLst/>
                <a:latin typeface="Arial" panose="020B0604020202020204" pitchFamily="34" charset="0"/>
              </a:rPr>
              <a:t>A finales de la década de 1960 apareció el circuito integrado (CI), que posibilitó la fabricación de varios transistores en un único sustrato de silicio en el que los cables de interconexión iban soldados. El circuito integrado permitió una posterior reducción del </a:t>
            </a:r>
            <a:r>
              <a:rPr lang="es-GT" dirty="0">
                <a:solidFill>
                  <a:schemeClr val="tx1"/>
                </a:solidFill>
                <a:effectLst/>
                <a:latin typeface="Arial" panose="020B0604020202020204" pitchFamily="34" charset="0"/>
                <a:hlinkClick r:id="rId2"/>
              </a:rPr>
              <a:t>precio</a:t>
            </a:r>
            <a:r>
              <a:rPr lang="es-GT" dirty="0">
                <a:solidFill>
                  <a:schemeClr val="tx1"/>
                </a:solidFill>
                <a:effectLst/>
                <a:latin typeface="Arial" panose="020B0604020202020204" pitchFamily="34" charset="0"/>
              </a:rPr>
              <a:t>, el tamaño y los porcentajes de error. El </a:t>
            </a:r>
            <a:r>
              <a:rPr lang="es-GT" dirty="0">
                <a:solidFill>
                  <a:schemeClr val="tx1"/>
                </a:solidFill>
                <a:effectLst/>
                <a:latin typeface="Arial" panose="020B0604020202020204" pitchFamily="34" charset="0"/>
                <a:hlinkClick r:id="rId3"/>
              </a:rPr>
              <a:t>microprocesador</a:t>
            </a:r>
            <a:r>
              <a:rPr lang="es-GT" dirty="0">
                <a:solidFill>
                  <a:schemeClr val="tx1"/>
                </a:solidFill>
                <a:effectLst/>
                <a:latin typeface="Arial" panose="020B0604020202020204" pitchFamily="34" charset="0"/>
              </a:rPr>
              <a:t> se convirtió en una realidad a mediados de la década de 1970, con la </a:t>
            </a:r>
            <a:r>
              <a:rPr lang="es-GT" dirty="0">
                <a:solidFill>
                  <a:schemeClr val="tx1"/>
                </a:solidFill>
                <a:effectLst/>
                <a:latin typeface="Arial" panose="020B0604020202020204" pitchFamily="34" charset="0"/>
                <a:hlinkClick r:id="rId4"/>
              </a:rPr>
              <a:t>introducción</a:t>
            </a:r>
            <a:r>
              <a:rPr lang="es-GT" dirty="0">
                <a:solidFill>
                  <a:schemeClr val="tx1"/>
                </a:solidFill>
                <a:effectLst/>
                <a:latin typeface="Arial" panose="020B0604020202020204" pitchFamily="34" charset="0"/>
              </a:rPr>
              <a:t> del circuito de </a:t>
            </a:r>
            <a:r>
              <a:rPr lang="es-GT" dirty="0">
                <a:solidFill>
                  <a:schemeClr val="tx1"/>
                </a:solidFill>
                <a:effectLst/>
                <a:latin typeface="Arial" panose="020B0604020202020204" pitchFamily="34" charset="0"/>
                <a:hlinkClick r:id="rId5"/>
              </a:rPr>
              <a:t>integración</a:t>
            </a:r>
            <a:r>
              <a:rPr lang="es-GT" dirty="0">
                <a:solidFill>
                  <a:schemeClr val="tx1"/>
                </a:solidFill>
                <a:effectLst/>
                <a:latin typeface="Arial" panose="020B0604020202020204" pitchFamily="34" charset="0"/>
              </a:rPr>
              <a:t> a gran </a:t>
            </a:r>
            <a:r>
              <a:rPr lang="es-GT" dirty="0">
                <a:solidFill>
                  <a:schemeClr val="tx1"/>
                </a:solidFill>
                <a:effectLst/>
                <a:latin typeface="Arial" panose="020B0604020202020204" pitchFamily="34" charset="0"/>
                <a:hlinkClick r:id="rId6"/>
              </a:rPr>
              <a:t>escala</a:t>
            </a:r>
            <a:r>
              <a:rPr lang="es-GT" dirty="0">
                <a:solidFill>
                  <a:schemeClr val="tx1"/>
                </a:solidFill>
                <a:effectLst/>
                <a:latin typeface="Arial" panose="020B0604020202020204" pitchFamily="34" charset="0"/>
              </a:rPr>
              <a:t> (LSI, acrónimo de Large Scale Integrated) y, más tarde, con el circuito de integración a mayor escala (VLSI, acrónimo de Very Large Scale Integrated), con varios miles de transistores interconectados soldados sobre un único sustrato de silicio</a:t>
            </a:r>
          </a:p>
          <a:p>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r>
              <a:rPr lang="es-GT" dirty="0">
                <a:solidFill>
                  <a:srgbClr val="000000"/>
                </a:solidFill>
                <a:effectLst/>
                <a:latin typeface="Arial" panose="020B0604020202020204" pitchFamily="34" charset="0"/>
              </a:rPr>
              <a:t/>
            </a:r>
            <a:br>
              <a:rPr lang="es-GT" dirty="0">
                <a:solidFill>
                  <a:srgbClr val="000000"/>
                </a:solidFill>
                <a:effectLst/>
                <a:latin typeface="Arial" panose="020B0604020202020204" pitchFamily="34" charset="0"/>
              </a:rPr>
            </a:br>
            <a:endParaRPr lang="es-GT" dirty="0"/>
          </a:p>
        </p:txBody>
      </p:sp>
    </p:spTree>
    <p:extLst>
      <p:ext uri="{BB962C8B-B14F-4D97-AF65-F5344CB8AC3E}">
        <p14:creationId xmlns:p14="http://schemas.microsoft.com/office/powerpoint/2010/main" val="192655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4" name="Marcador de contenido 3"/>
          <p:cNvPicPr>
            <a:picLocks noGrp="1" noChangeAspect="1"/>
          </p:cNvPicPr>
          <p:nvPr>
            <p:ph idx="1"/>
          </p:nvPr>
        </p:nvPicPr>
        <p:blipFill>
          <a:blip r:embed="rId2"/>
          <a:stretch>
            <a:fillRect/>
          </a:stretch>
        </p:blipFill>
        <p:spPr>
          <a:xfrm>
            <a:off x="1339753" y="2116900"/>
            <a:ext cx="8923369" cy="3321148"/>
          </a:xfrm>
          <a:prstGeom prst="rect">
            <a:avLst/>
          </a:prstGeom>
        </p:spPr>
      </p:pic>
    </p:spTree>
    <p:extLst>
      <p:ext uri="{BB962C8B-B14F-4D97-AF65-F5344CB8AC3E}">
        <p14:creationId xmlns:p14="http://schemas.microsoft.com/office/powerpoint/2010/main" val="1979882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87</TotalTime>
  <Words>492</Words>
  <Application>Microsoft Office PowerPoint</Application>
  <PresentationFormat>Panorámica</PresentationFormat>
  <Paragraphs>114</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Arial</vt:lpstr>
      <vt:lpstr>Calisto MT</vt:lpstr>
      <vt:lpstr>Georgia</vt:lpstr>
      <vt:lpstr>Trebuchet MS</vt:lpstr>
      <vt:lpstr>Wingdings 2</vt:lpstr>
      <vt:lpstr>Pizarra</vt:lpstr>
      <vt:lpstr>Introducción a la informática</vt:lpstr>
      <vt:lpstr>Introducción </vt:lpstr>
      <vt:lpstr>Historia de la computadora: “La primera maquina de calcular”</vt:lpstr>
      <vt:lpstr>“La primer maquina analítica”</vt:lpstr>
      <vt:lpstr>“Primero ordenadores mecánicos”</vt:lpstr>
      <vt:lpstr>“El primer ordenador eléctrico”</vt:lpstr>
      <vt:lpstr>Presentación de PowerPoint</vt:lpstr>
      <vt:lpstr>“El ordenador con circuitos integrados”</vt:lpstr>
      <vt:lpstr>Presentación de PowerPoint</vt:lpstr>
      <vt:lpstr>“Primera generación de computadoras”</vt:lpstr>
      <vt:lpstr>“Segunda generación”</vt:lpstr>
      <vt:lpstr>“Tercera generación”</vt:lpstr>
      <vt:lpstr>“Cuarta generación”</vt:lpstr>
      <vt:lpstr>Historia de la programacion</vt:lpstr>
      <vt:lpstr>“Inicios de la programación”</vt:lpstr>
      <vt:lpstr>“El padre de la informática”</vt:lpstr>
      <vt:lpstr>“Características de la programación”</vt:lpstr>
      <vt:lpstr>“Diferentes lenguajes de programación”</vt:lpstr>
      <vt:lpstr>“Mantenimiento preventivo”</vt:lpstr>
      <vt:lpstr>Presentación de PowerPoint</vt:lpstr>
      <vt:lpstr>Presentación de PowerPoint</vt:lpstr>
      <vt:lpstr> “Pasos para un mantenimiento preventivo funcional”</vt:lpstr>
      <vt:lpstr>Presentación de PowerPoint</vt:lpstr>
      <vt:lpstr>“Fallas”</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informática</dc:title>
  <dc:creator>estudiante de Liceo Compu-market</dc:creator>
  <cp:lastModifiedBy>estudiante de Liceo Compu-market</cp:lastModifiedBy>
  <cp:revision>10</cp:revision>
  <dcterms:created xsi:type="dcterms:W3CDTF">2017-04-19T18:52:19Z</dcterms:created>
  <dcterms:modified xsi:type="dcterms:W3CDTF">2017-04-19T20:20:17Z</dcterms:modified>
</cp:coreProperties>
</file>