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  <p:sldId id="278" r:id="rId21"/>
    <p:sldId id="280" r:id="rId22"/>
    <p:sldId id="281" r:id="rId23"/>
    <p:sldId id="288" r:id="rId24"/>
    <p:sldId id="291" r:id="rId25"/>
    <p:sldId id="292" r:id="rId26"/>
    <p:sldId id="293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7" r:id="rId35"/>
    <p:sldId id="294" r:id="rId36"/>
    <p:sldId id="296" r:id="rId37"/>
    <p:sldId id="298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</p:sldIdLst>
  <p:sldSz cx="9144000" cy="5143500" type="screen16x9"/>
  <p:notesSz cx="6858000" cy="9144000"/>
  <p:defaultTextStyle>
    <a:defPPr>
      <a:defRPr lang="en-US"/>
    </a:defPPr>
    <a:lvl1pPr marL="0" algn="l" defTabSz="914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3" algn="l" defTabSz="914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6" algn="l" defTabSz="914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88" algn="l" defTabSz="914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51" algn="l" defTabSz="914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13" algn="l" defTabSz="914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76" algn="l" defTabSz="914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39" algn="l" defTabSz="914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02" algn="l" defTabSz="9141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2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97901-50D9-4219-AFF9-2C96562ADCC2}" type="datetimeFigureOut">
              <a:rPr lang="zh-CN" altLang="en-US" smtClean="0"/>
              <a:t>2020/12/28/Mon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848B-FD7C-4075-82C2-E74FC451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3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3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6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8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51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13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6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39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02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5848B-FD7C-4075-82C2-E74FC451D6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8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5848B-FD7C-4075-82C2-E74FC451D6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5848B-FD7C-4075-82C2-E74FC451D6B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9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" y="0"/>
            <a:ext cx="9144000" cy="514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" y="59471"/>
            <a:ext cx="1609211" cy="397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" y="0"/>
            <a:ext cx="9144000" cy="514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" y="59471"/>
            <a:ext cx="1609211" cy="3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7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defTabSz="91412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9141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9141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9" indent="-228531" algn="l" defTabSz="91412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628900"/>
            <a:ext cx="9144000" cy="1314450"/>
          </a:xfrm>
          <a:prstGeom prst="rect">
            <a:avLst/>
          </a:prstGeom>
        </p:spPr>
        <p:txBody>
          <a:bodyPr lIns="91413" tIns="45707" rIns="91413" bIns="45707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700" dirty="0"/>
              <a:t>1.</a:t>
            </a:r>
            <a:r>
              <a:rPr lang="zh-CN" altLang="en-US" sz="1700" dirty="0"/>
              <a:t>直流电机的基本介绍</a:t>
            </a:r>
            <a:endParaRPr lang="en-US" altLang="zh-CN" sz="1700" dirty="0"/>
          </a:p>
          <a:p>
            <a:pPr algn="l">
              <a:lnSpc>
                <a:spcPct val="150000"/>
              </a:lnSpc>
            </a:pPr>
            <a:r>
              <a:rPr lang="en-US" altLang="zh-CN" sz="1700" dirty="0"/>
              <a:t>2.</a:t>
            </a:r>
            <a:r>
              <a:rPr lang="zh-CN" altLang="en-US" sz="1700" dirty="0"/>
              <a:t>电机驱动</a:t>
            </a:r>
            <a:r>
              <a:rPr lang="en-US" altLang="zh-CN" sz="1700" dirty="0" err="1"/>
              <a:t>TB6612</a:t>
            </a:r>
            <a:r>
              <a:rPr lang="zh-CN" altLang="en-US" sz="1700" dirty="0"/>
              <a:t>的使用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0" y="1310054"/>
            <a:ext cx="9144000" cy="400050"/>
          </a:xfrm>
          <a:prstGeom prst="rect">
            <a:avLst/>
          </a:prstGeom>
        </p:spPr>
        <p:txBody>
          <a:bodyPr vert="horz" lIns="91413" tIns="45707" rIns="91413" bIns="45707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直流电机与</a:t>
            </a:r>
            <a:r>
              <a:rPr lang="en-US" altLang="zh-CN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TB6612</a:t>
            </a:r>
            <a:endParaRPr lang="zh-CN" altLang="en-US" dirty="0">
              <a:solidFill>
                <a:schemeClr val="tx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0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2" y="2190750"/>
            <a:ext cx="6476995" cy="206549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编码器工作原理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30458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-21474826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35" y="1657350"/>
            <a:ext cx="5596889" cy="19239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926435" y="3943350"/>
            <a:ext cx="5749289" cy="707860"/>
          </a:xfrm>
          <a:prstGeom prst="rect">
            <a:avLst/>
          </a:prstGeom>
          <a:noFill/>
          <a:ln w="9525">
            <a:noFill/>
          </a:ln>
        </p:spPr>
        <p:txBody>
          <a:bodyPr wrap="square" lIns="91413" tIns="45707" rIns="91413" bIns="45707">
            <a:spAutoFit/>
          </a:bodyPr>
          <a:lstStyle/>
          <a:p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·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常  规：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相计数，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B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相判断方向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·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四倍频：测量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相和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B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相的上升沿和下降沿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四倍频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37224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7" y="1562100"/>
            <a:ext cx="7036060" cy="321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基本框图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4014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0" y="1310054"/>
            <a:ext cx="9144000" cy="400050"/>
          </a:xfrm>
          <a:prstGeom prst="rect">
            <a:avLst/>
          </a:prstGeom>
        </p:spPr>
        <p:txBody>
          <a:bodyPr vert="horz" lIns="91413" tIns="45707" rIns="91413" bIns="45707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离散化与</a:t>
            </a:r>
            <a:r>
              <a:rPr lang="en-US" altLang="zh-CN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PID</a:t>
            </a:r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基础</a:t>
            </a:r>
            <a:endParaRPr lang="zh-CN" altLang="en-US" dirty="0">
              <a:solidFill>
                <a:schemeClr val="tx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0" y="2628731"/>
            <a:ext cx="9144000" cy="1314790"/>
          </a:xfrm>
          <a:prstGeom prst="rect">
            <a:avLst/>
          </a:prstGeom>
        </p:spPr>
        <p:txBody>
          <a:bodyPr lIns="91413" tIns="45707" rIns="91413" bIns="45707">
            <a:normAutofit/>
          </a:bodyPr>
          <a:lstStyle>
            <a:lvl1pPr marL="479974" indent="-479974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942" indent="-399977" algn="l" defTabSz="12799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9912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875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840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9805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770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734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699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700" dirty="0" err="1"/>
              <a:t>1.PID</a:t>
            </a:r>
            <a:r>
              <a:rPr lang="zh-CN" altLang="en-US" sz="1700" dirty="0"/>
              <a:t>的基础简介</a:t>
            </a:r>
            <a:endParaRPr lang="en-US" altLang="zh-CN" sz="1700" dirty="0"/>
          </a:p>
          <a:p>
            <a:pPr>
              <a:lnSpc>
                <a:spcPct val="150000"/>
              </a:lnSpc>
            </a:pPr>
            <a:r>
              <a:rPr lang="en-US" altLang="zh-CN" sz="1700" dirty="0"/>
              <a:t>2.</a:t>
            </a:r>
            <a:r>
              <a:rPr lang="zh-CN" altLang="en-US" sz="1700" dirty="0"/>
              <a:t>数据离散化</a:t>
            </a:r>
          </a:p>
        </p:txBody>
      </p:sp>
    </p:spTree>
    <p:extLst>
      <p:ext uri="{BB962C8B-B14F-4D97-AF65-F5344CB8AC3E}">
        <p14:creationId xmlns:p14="http://schemas.microsoft.com/office/powerpoint/2010/main" val="15748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57350"/>
            <a:ext cx="6490043" cy="287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0" y="938893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300" dirty="0"/>
              <a:t>PID</a:t>
            </a:r>
            <a:r>
              <a:rPr lang="zh-CN" altLang="en-US" sz="2300" dirty="0"/>
              <a:t>的基本控制框图</a:t>
            </a:r>
          </a:p>
        </p:txBody>
      </p:sp>
    </p:spTree>
    <p:extLst>
      <p:ext uri="{BB962C8B-B14F-4D97-AF65-F5344CB8AC3E}">
        <p14:creationId xmlns:p14="http://schemas.microsoft.com/office/powerpoint/2010/main" val="23723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6" y="742950"/>
            <a:ext cx="5519057" cy="2049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143252"/>
            <a:ext cx="9089571" cy="1923577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r>
              <a:rPr lang="en-US" altLang="zh-CN" sz="1700" dirty="0">
                <a:latin typeface="+mn-ea"/>
              </a:rPr>
              <a:t>		</a:t>
            </a:r>
            <a:r>
              <a:rPr lang="zh-CN" altLang="en-US" sz="1700" dirty="0">
                <a:latin typeface="+mn-ea"/>
              </a:rPr>
              <a:t>目标值：回到家→即为距离家距离为</a:t>
            </a:r>
            <a:r>
              <a:rPr lang="en-US" altLang="zh-CN" sz="1700" dirty="0">
                <a:latin typeface="+mn-ea"/>
              </a:rPr>
              <a:t>0m</a:t>
            </a:r>
          </a:p>
          <a:p>
            <a:r>
              <a:rPr lang="en-US" altLang="zh-CN" sz="1700" dirty="0">
                <a:latin typeface="+mn-ea"/>
              </a:rPr>
              <a:t>		</a:t>
            </a:r>
            <a:r>
              <a:rPr lang="zh-CN" altLang="en-US" sz="1700" dirty="0">
                <a:latin typeface="+mn-ea"/>
              </a:rPr>
              <a:t>测量值：当前离家的距离，为</a:t>
            </a:r>
            <a:r>
              <a:rPr lang="en-US" altLang="zh-CN" sz="1700" dirty="0">
                <a:latin typeface="+mn-ea"/>
              </a:rPr>
              <a:t>10m</a:t>
            </a:r>
          </a:p>
          <a:p>
            <a:r>
              <a:rPr lang="en-US" altLang="zh-CN" sz="1700" dirty="0">
                <a:latin typeface="+mn-ea"/>
              </a:rPr>
              <a:t>		</a:t>
            </a:r>
            <a:r>
              <a:rPr lang="zh-CN" altLang="en-US" sz="1700" dirty="0">
                <a:latin typeface="+mn-ea"/>
              </a:rPr>
              <a:t>偏差：</a:t>
            </a:r>
            <a:r>
              <a:rPr lang="en-US" altLang="zh-CN" sz="1700" dirty="0">
                <a:latin typeface="+mn-ea"/>
              </a:rPr>
              <a:t>=</a:t>
            </a:r>
            <a:r>
              <a:rPr lang="zh-CN" altLang="en-US" sz="1700" dirty="0">
                <a:latin typeface="+mn-ea"/>
              </a:rPr>
              <a:t>目标值</a:t>
            </a:r>
            <a:r>
              <a:rPr lang="en-US" altLang="zh-CN" sz="1700" dirty="0">
                <a:latin typeface="+mn-ea"/>
              </a:rPr>
              <a:t>-</a:t>
            </a:r>
            <a:r>
              <a:rPr lang="zh-CN" altLang="en-US" sz="1700" dirty="0">
                <a:latin typeface="+mn-ea"/>
              </a:rPr>
              <a:t>测量值（</a:t>
            </a:r>
            <a:r>
              <a:rPr lang="en-US" altLang="zh-CN" sz="1700" dirty="0">
                <a:latin typeface="+mn-ea"/>
              </a:rPr>
              <a:t>0-10</a:t>
            </a:r>
            <a:r>
              <a:rPr lang="zh-CN" altLang="en-US" sz="1700" dirty="0">
                <a:latin typeface="+mn-ea"/>
              </a:rPr>
              <a:t>）</a:t>
            </a:r>
            <a:r>
              <a:rPr lang="en-US" altLang="zh-CN" sz="1700" dirty="0">
                <a:latin typeface="+mn-ea"/>
              </a:rPr>
              <a:t>m</a:t>
            </a:r>
          </a:p>
          <a:p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		</a:t>
            </a:r>
            <a:r>
              <a:rPr lang="zh-CN" altLang="en-US" sz="1700" dirty="0">
                <a:latin typeface="+mn-ea"/>
              </a:rPr>
              <a:t>比例：就是直接给偏差乘以一个比例系数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		</a:t>
            </a:r>
            <a:r>
              <a:rPr lang="zh-CN" altLang="en-US" sz="1700" dirty="0">
                <a:latin typeface="+mn-ea"/>
              </a:rPr>
              <a:t>积分：就是在一段时间内偏差的累积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		</a:t>
            </a:r>
            <a:r>
              <a:rPr lang="zh-CN" altLang="en-US" sz="1700" dirty="0">
                <a:latin typeface="+mn-ea"/>
              </a:rPr>
              <a:t>微分：偏差的变化率，反馈当前的变化速率的控制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938893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实例说明</a:t>
            </a:r>
          </a:p>
        </p:txBody>
      </p:sp>
    </p:spTree>
    <p:extLst>
      <p:ext uri="{BB962C8B-B14F-4D97-AF65-F5344CB8AC3E}">
        <p14:creationId xmlns:p14="http://schemas.microsoft.com/office/powerpoint/2010/main" val="13033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58" y="1268116"/>
            <a:ext cx="6934199" cy="362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938893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图例分析</a:t>
            </a:r>
          </a:p>
        </p:txBody>
      </p:sp>
    </p:spTree>
    <p:extLst>
      <p:ext uri="{BB962C8B-B14F-4D97-AF65-F5344CB8AC3E}">
        <p14:creationId xmlns:p14="http://schemas.microsoft.com/office/powerpoint/2010/main" val="28478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967083"/>
            <a:ext cx="9144000" cy="686310"/>
          </a:xfrm>
          <a:prstGeom prst="rect">
            <a:avLst/>
          </a:prstGeom>
        </p:spPr>
        <p:txBody>
          <a:bodyPr lIns="91413" tIns="45707" rIns="91413" bIns="45707">
            <a:normAutofit/>
          </a:bodyPr>
          <a:lstStyle/>
          <a:p>
            <a:r>
              <a:rPr lang="zh-CN" altLang="en-US" sz="1700" dirty="0">
                <a:latin typeface="+mn-ea"/>
              </a:rPr>
              <a:t>传感器无法做到在时间上的连续采集</a:t>
            </a:r>
            <a:endParaRPr lang="en-US" altLang="zh-CN" sz="1700" dirty="0">
              <a:latin typeface="+mn-ea"/>
            </a:endParaRPr>
          </a:p>
          <a:p>
            <a:r>
              <a:rPr lang="zh-CN" altLang="en-US" sz="1700" dirty="0">
                <a:latin typeface="+mn-ea"/>
              </a:rPr>
              <a:t>微控制器（单片机）只需要满足系统控制需求即可实现不影响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3845379"/>
            <a:ext cx="9144000" cy="685800"/>
          </a:xfrm>
          <a:prstGeom prst="rect">
            <a:avLst/>
          </a:prstGeom>
        </p:spPr>
        <p:txBody>
          <a:bodyPr vert="horz" lIns="91413" tIns="45707" rIns="91413" bIns="4570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04708"/>
            <a:r>
              <a:rPr lang="zh-CN" altLang="en-US" sz="1700" dirty="0">
                <a:latin typeface="+mn-ea"/>
                <a:cs typeface="宋体" charset="0"/>
                <a:sym typeface="+mn-ea"/>
              </a:rPr>
              <a:t>用一阶差分代替一阶微分；</a:t>
            </a:r>
          </a:p>
          <a:p>
            <a:pPr marL="0" indent="304708"/>
            <a:r>
              <a:rPr lang="zh-CN" altLang="en-US" sz="1700" dirty="0">
                <a:latin typeface="+mn-ea"/>
                <a:cs typeface="宋体" charset="0"/>
                <a:sym typeface="+mn-ea"/>
              </a:rPr>
              <a:t>用累加代替积分。</a:t>
            </a:r>
          </a:p>
          <a:p>
            <a:endParaRPr lang="zh-CN" altLang="en-US" sz="1100" dirty="0"/>
          </a:p>
        </p:txBody>
      </p:sp>
      <p:sp>
        <p:nvSpPr>
          <p:cNvPr id="5" name="下箭头 4"/>
          <p:cNvSpPr/>
          <p:nvPr/>
        </p:nvSpPr>
        <p:spPr>
          <a:xfrm>
            <a:off x="1752600" y="2857500"/>
            <a:ext cx="304800" cy="571500"/>
          </a:xfrm>
          <a:prstGeom prst="downArrow">
            <a:avLst/>
          </a:prstGeom>
          <a:ln w="12700"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spcCol="0"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938893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离散化</a:t>
            </a:r>
          </a:p>
        </p:txBody>
      </p:sp>
    </p:spTree>
    <p:extLst>
      <p:ext uri="{BB962C8B-B14F-4D97-AF65-F5344CB8AC3E}">
        <p14:creationId xmlns:p14="http://schemas.microsoft.com/office/powerpoint/2010/main" val="8337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57521"/>
            <a:ext cx="9144000" cy="1828460"/>
          </a:xfrm>
          <a:prstGeom prst="rect">
            <a:avLst/>
          </a:prstGeom>
        </p:spPr>
        <p:txBody>
          <a:bodyPr lIns="91413" tIns="45707" rIns="91413" bIns="45707">
            <a:normAutofit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位置：实际就是一直累积的脉冲数（单位为脉冲）</a:t>
            </a:r>
          </a:p>
          <a:p>
            <a:endParaRPr lang="en-US" altLang="zh-CN" sz="1800" dirty="0"/>
          </a:p>
          <a:p>
            <a:r>
              <a:rPr lang="zh-CN" altLang="en-US" sz="1800" dirty="0"/>
              <a:t>速度：实际就是把代表位置的脉冲数，进行定时读取定时清零，得到的数据就代表单位时间内转动的脉冲数，即可代表为速度（单位为脉冲数</a:t>
            </a:r>
            <a:r>
              <a:rPr lang="en-US" altLang="zh-CN" sz="1800" dirty="0"/>
              <a:t>/</a:t>
            </a:r>
            <a:r>
              <a:rPr lang="zh-CN" altLang="en-US" sz="1800" dirty="0"/>
              <a:t>单位时间）</a:t>
            </a:r>
            <a:endParaRPr lang="en-US" altLang="zh-CN" sz="18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938893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编码器数据离散化</a:t>
            </a:r>
          </a:p>
        </p:txBody>
      </p:sp>
    </p:spTree>
    <p:extLst>
      <p:ext uri="{BB962C8B-B14F-4D97-AF65-F5344CB8AC3E}">
        <p14:creationId xmlns:p14="http://schemas.microsoft.com/office/powerpoint/2010/main" val="13606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422" y="1962150"/>
            <a:ext cx="9158844" cy="3000795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indent="304708">
              <a:lnSpc>
                <a:spcPct val="150000"/>
              </a:lnSpc>
            </a:pP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	</a:t>
            </a: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	e(k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：本次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偏差</a:t>
            </a:r>
            <a:endParaRPr lang="zh-CN" altLang="en-US" dirty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15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		e(k-1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：上一次的偏差  </a:t>
            </a:r>
          </a:p>
          <a:p>
            <a:pPr indent="304708">
              <a:lnSpc>
                <a:spcPct val="15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		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∑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e(k)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：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e(k</a:t>
            </a: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 偏差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的累积和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;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其中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为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1,2,,k;</a:t>
            </a:r>
          </a:p>
          <a:p>
            <a:pPr indent="304708">
              <a:lnSpc>
                <a:spcPct val="15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		Pwm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：输出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15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		Kp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：比例项参数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15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		Ki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：积分项参数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15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		Kd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：微分项参数</a:t>
            </a:r>
            <a:endParaRPr lang="zh-CN" altLang="en-US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252" y="1367009"/>
            <a:ext cx="9129156" cy="369306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indent="304708" algn="ctr"/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Pwm=Kp*e(k)+Ki*∑e(k)+Kd[e(k)-e(k-1)]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0" y="791996"/>
            <a:ext cx="9144000" cy="400050"/>
          </a:xfrm>
          <a:prstGeom prst="rect">
            <a:avLst/>
          </a:prstGeom>
        </p:spPr>
        <p:txBody>
          <a:bodyPr vert="horz" lIns="91413" tIns="45707" rIns="91413" bIns="45707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位置</a:t>
            </a:r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式</a:t>
            </a:r>
            <a:r>
              <a:rPr lang="en-US" altLang="zh-CN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PID</a:t>
            </a:r>
            <a:endParaRPr lang="zh-CN" altLang="en-US" dirty="0">
              <a:solidFill>
                <a:schemeClr val="tx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8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7" y="1962150"/>
            <a:ext cx="60851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455939" y="2089459"/>
            <a:ext cx="685800" cy="14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729649" y="2267571"/>
            <a:ext cx="685800" cy="14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88648" y="1959665"/>
            <a:ext cx="585789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8155" y="2194065"/>
            <a:ext cx="866276" cy="353917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r>
              <a:rPr lang="zh-CN" altLang="en-US" sz="1700" dirty="0"/>
              <a:t>编码器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4431" y="1956602"/>
            <a:ext cx="626652" cy="353917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r>
              <a:rPr lang="zh-CN" altLang="en-US" sz="1700" dirty="0"/>
              <a:t>电机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5938" y="1720153"/>
            <a:ext cx="887461" cy="369306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r>
              <a:rPr lang="zh-CN" altLang="en-US" dirty="0" smtClean="0"/>
              <a:t>减速器</a:t>
            </a:r>
            <a:endParaRPr lang="zh-CN" alt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8" y="775608"/>
            <a:ext cx="9161671" cy="489857"/>
          </a:xfrm>
          <a:prstGeom prst="rect">
            <a:avLst/>
          </a:prstGeom>
        </p:spPr>
        <p:txBody>
          <a:bodyPr lIns="91413" tIns="45707" rIns="91413" bIns="45707">
            <a:norm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电机的基本机构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786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2024"/>
            <a:ext cx="7239001" cy="270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938893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电机的位置控制</a:t>
            </a:r>
          </a:p>
        </p:txBody>
      </p:sp>
    </p:spTree>
    <p:extLst>
      <p:ext uri="{BB962C8B-B14F-4D97-AF65-F5344CB8AC3E}">
        <p14:creationId xmlns:p14="http://schemas.microsoft.com/office/powerpoint/2010/main" val="36134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43052"/>
            <a:ext cx="9144000" cy="2862296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indent="304708">
              <a:lnSpc>
                <a:spcPct val="20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1.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获取目标值，一般可以通过输入信号（比如按键控制）获取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2.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获取测量值，单片机通过电机编码器根据脉冲数测得位置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3.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比较目标值、测量值得到偏差，送入</a:t>
            </a: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控制器计算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dirty="0" err="1" smtClean="0">
                <a:latin typeface="宋体" charset="0"/>
                <a:ea typeface="宋体" charset="0"/>
                <a:cs typeface="宋体" charset="0"/>
              </a:rPr>
              <a:t>4.PID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控制器计算输出，根据输出值控制输出给驱动的信号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5.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驱动放大控制信号然后输出给电机，实现电机的控制</a:t>
            </a:r>
            <a:endParaRPr lang="en-US" altLang="zh-CN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938893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控制原理概述</a:t>
            </a:r>
          </a:p>
        </p:txBody>
      </p:sp>
    </p:spTree>
    <p:extLst>
      <p:ext uri="{BB962C8B-B14F-4D97-AF65-F5344CB8AC3E}">
        <p14:creationId xmlns:p14="http://schemas.microsoft.com/office/powerpoint/2010/main" val="38942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91917"/>
            <a:ext cx="9144000" cy="3139295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/>
              <a:t> Position_PID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Position, </a:t>
            </a:r>
            <a:r>
              <a:rPr lang="en-US" altLang="zh-CN" dirty="0">
                <a:solidFill>
                  <a:srgbClr val="0070C0"/>
                </a:solidFill>
              </a:rPr>
              <a:t>int</a:t>
            </a:r>
            <a:r>
              <a:rPr lang="en-US" altLang="zh-CN" dirty="0"/>
              <a:t> Target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static float  </a:t>
            </a:r>
            <a:r>
              <a:rPr lang="en-US" altLang="zh-CN" dirty="0"/>
              <a:t>Bias, Pwm, </a:t>
            </a:r>
            <a:r>
              <a:rPr lang="en-US" altLang="zh-CN" dirty="0" smtClean="0"/>
              <a:t>Integral_bias</a:t>
            </a:r>
            <a:r>
              <a:rPr lang="en-US" altLang="zh-CN" dirty="0"/>
              <a:t>, </a:t>
            </a:r>
            <a:r>
              <a:rPr lang="en-US" altLang="zh-CN" dirty="0" smtClean="0"/>
              <a:t>Last_Bias;</a:t>
            </a:r>
          </a:p>
          <a:p>
            <a:r>
              <a:rPr lang="en-US" altLang="zh-CN" dirty="0" smtClean="0"/>
              <a:t>    Bias  =  Target-</a:t>
            </a:r>
            <a:r>
              <a:rPr lang="en-US" altLang="zh-CN" dirty="0"/>
              <a:t> Position</a:t>
            </a:r>
            <a:r>
              <a:rPr lang="en-US" altLang="zh-CN" dirty="0" smtClean="0"/>
              <a:t>; 	</a:t>
            </a:r>
            <a:r>
              <a:rPr lang="en-US" altLang="zh-CN" sz="1400" dirty="0"/>
              <a:t>//</a:t>
            </a:r>
            <a:r>
              <a:rPr lang="zh-CN" altLang="en-US" sz="1400" dirty="0"/>
              <a:t>计算偏差</a:t>
            </a:r>
            <a:endParaRPr lang="en-US" altLang="zh-CN" sz="1400" dirty="0"/>
          </a:p>
          <a:p>
            <a:r>
              <a:rPr lang="en-US" altLang="zh-CN" dirty="0" smtClean="0"/>
              <a:t>    Integral_biast  +=  Bias;	</a:t>
            </a:r>
            <a:r>
              <a:rPr lang="en-US" altLang="zh-CN" sz="1400" dirty="0"/>
              <a:t>//</a:t>
            </a:r>
            <a:r>
              <a:rPr lang="zh-CN" altLang="en-US" sz="1400" dirty="0"/>
              <a:t>求出偏差的积分</a:t>
            </a:r>
            <a:endParaRPr lang="en-US" altLang="zh-CN" sz="1400" dirty="0"/>
          </a:p>
          <a:p>
            <a:r>
              <a:rPr lang="en-US" altLang="zh-CN" dirty="0" smtClean="0"/>
              <a:t>    Pwm  =  Position_KP*Bias+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Position_KI*Integral_bias+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Position_KD</a:t>
            </a:r>
            <a:r>
              <a:rPr lang="en-US" altLang="zh-CN" dirty="0"/>
              <a:t>* (Bias-Last Bias); </a:t>
            </a:r>
            <a:endParaRPr lang="en-US" altLang="zh-CN" dirty="0" smtClean="0"/>
          </a:p>
          <a:p>
            <a:r>
              <a:rPr lang="en-US" altLang="zh-CN" dirty="0" smtClean="0"/>
              <a:t>    Last_Bias  =  Bias;	</a:t>
            </a:r>
            <a:r>
              <a:rPr lang="en-US" altLang="zh-CN" sz="1400" dirty="0"/>
              <a:t>//</a:t>
            </a:r>
            <a:r>
              <a:rPr lang="zh-CN" altLang="en-US" sz="1400" dirty="0"/>
              <a:t>保存上一次偏差</a:t>
            </a:r>
            <a:endParaRPr lang="en-US" altLang="zh-CN" sz="1400" dirty="0"/>
          </a:p>
          <a:p>
            <a:r>
              <a:rPr lang="en-US" altLang="zh-CN" dirty="0" smtClean="0">
                <a:solidFill>
                  <a:srgbClr val="0070C0"/>
                </a:solidFill>
              </a:rPr>
              <a:t>    return</a:t>
            </a:r>
            <a:r>
              <a:rPr lang="en-US" altLang="zh-CN" dirty="0" smtClean="0"/>
              <a:t> </a:t>
            </a:r>
            <a:r>
              <a:rPr lang="en-US" altLang="zh-CN" dirty="0"/>
              <a:t>Pwm</a:t>
            </a:r>
            <a:r>
              <a:rPr lang="en-US" altLang="zh-CN" dirty="0" smtClean="0"/>
              <a:t>;	</a:t>
            </a:r>
            <a:r>
              <a:rPr lang="en-US" altLang="zh-CN" sz="1400" dirty="0"/>
              <a:t>//</a:t>
            </a:r>
            <a:r>
              <a:rPr lang="zh-CN" altLang="en-US" sz="1400" dirty="0"/>
              <a:t>输出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857251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300" dirty="0"/>
              <a:t>C</a:t>
            </a:r>
            <a:r>
              <a:rPr lang="zh-CN" altLang="en-US" sz="2300" dirty="0"/>
              <a:t>语言实现</a:t>
            </a:r>
          </a:p>
        </p:txBody>
      </p:sp>
    </p:spTree>
    <p:extLst>
      <p:ext uri="{BB962C8B-B14F-4D97-AF65-F5344CB8AC3E}">
        <p14:creationId xmlns:p14="http://schemas.microsoft.com/office/powerpoint/2010/main" val="2828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0" y="791996"/>
            <a:ext cx="9144000" cy="400050"/>
          </a:xfrm>
          <a:prstGeom prst="rect">
            <a:avLst/>
          </a:prstGeom>
        </p:spPr>
        <p:txBody>
          <a:bodyPr vert="horz" lIns="91413" tIns="45707" rIns="91413" bIns="45707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增量</a:t>
            </a:r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式</a:t>
            </a:r>
            <a:r>
              <a:rPr lang="en-US" altLang="zh-CN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PID</a:t>
            </a:r>
            <a:endParaRPr lang="zh-CN" altLang="en-US" dirty="0">
              <a:solidFill>
                <a:schemeClr val="tx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8801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ctr"/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Pwm+=</a:t>
            </a: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Kp*[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e(k)-e(k-1)]+Ki*e(k)+Kd[e(k)-2e(k-1)+e(k-2</a:t>
            </a: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)]</a:t>
            </a:r>
            <a:endParaRPr lang="en-US" altLang="zh-CN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" y="1849337"/>
            <a:ext cx="9144000" cy="293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500"/>
              </a:lnSpc>
            </a:pPr>
            <a:r>
              <a:rPr lang="en-US" altLang="zh-CN" sz="1600" dirty="0" smtClean="0">
                <a:latin typeface="宋体" charset="0"/>
                <a:ea typeface="宋体" charset="0"/>
                <a:cs typeface="宋体" charset="0"/>
              </a:rPr>
              <a:t>	e(k</a:t>
            </a:r>
            <a:r>
              <a:rPr lang="en-US" altLang="zh-CN" sz="16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：本次偏差 </a:t>
            </a:r>
          </a:p>
          <a:p>
            <a:pPr indent="304800">
              <a:lnSpc>
                <a:spcPts val="2500"/>
              </a:lnSpc>
            </a:pPr>
            <a:r>
              <a:rPr lang="en-US" altLang="zh-CN" sz="1600" dirty="0" smtClean="0">
                <a:latin typeface="宋体" charset="0"/>
                <a:ea typeface="宋体" charset="0"/>
                <a:cs typeface="宋体" charset="0"/>
              </a:rPr>
              <a:t>	e(k-1</a:t>
            </a:r>
            <a:r>
              <a:rPr lang="en-US" altLang="zh-CN" sz="16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：上一次的偏差</a:t>
            </a:r>
          </a:p>
          <a:p>
            <a:pPr indent="304800">
              <a:lnSpc>
                <a:spcPts val="2500"/>
              </a:lnSpc>
            </a:pPr>
            <a:r>
              <a:rPr lang="en-US" altLang="zh-CN" sz="1600" dirty="0" smtClean="0">
                <a:latin typeface="宋体" charset="0"/>
                <a:ea typeface="宋体" charset="0"/>
                <a:cs typeface="宋体" charset="0"/>
              </a:rPr>
              <a:t>	e(k-2</a:t>
            </a:r>
            <a:r>
              <a:rPr lang="en-US" altLang="zh-CN" sz="16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：上上次的</a:t>
            </a:r>
            <a:r>
              <a:rPr lang="zh-CN" altLang="en-US" sz="1600" dirty="0" smtClean="0">
                <a:latin typeface="宋体" charset="0"/>
                <a:ea typeface="宋体" charset="0"/>
                <a:cs typeface="宋体" charset="0"/>
              </a:rPr>
              <a:t>偏差</a:t>
            </a:r>
            <a:endParaRPr lang="en-US" altLang="zh-CN" sz="1600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ts val="2500"/>
              </a:lnSpc>
            </a:pPr>
            <a:r>
              <a:rPr lang="en-US" altLang="zh-CN" sz="1600" dirty="0" smtClean="0">
                <a:latin typeface="宋体" charset="0"/>
                <a:ea typeface="宋体" charset="0"/>
                <a:cs typeface="宋体" charset="0"/>
              </a:rPr>
              <a:t>	Kp</a:t>
            </a:r>
            <a:r>
              <a:rPr lang="zh-CN" altLang="en-US" sz="1600" dirty="0" smtClean="0">
                <a:latin typeface="宋体" charset="0"/>
                <a:ea typeface="宋体" charset="0"/>
                <a:cs typeface="宋体" charset="0"/>
              </a:rPr>
              <a:t>：比例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项参数</a:t>
            </a:r>
            <a:endParaRPr lang="en-US" altLang="zh-CN" sz="1600" dirty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ts val="2500"/>
              </a:lnSpc>
            </a:pPr>
            <a:r>
              <a:rPr lang="en-US" altLang="zh-CN" sz="1600" dirty="0" smtClean="0">
                <a:latin typeface="宋体" charset="0"/>
                <a:ea typeface="宋体" charset="0"/>
                <a:cs typeface="宋体" charset="0"/>
              </a:rPr>
              <a:t>	Ki</a:t>
            </a:r>
            <a:r>
              <a:rPr lang="zh-CN" altLang="en-US" sz="1600" dirty="0" smtClean="0">
                <a:latin typeface="宋体" charset="0"/>
                <a:ea typeface="宋体" charset="0"/>
                <a:cs typeface="宋体" charset="0"/>
              </a:rPr>
              <a:t>：积分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项参数</a:t>
            </a:r>
            <a:endParaRPr lang="en-US" altLang="zh-CN" sz="1600" dirty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ts val="2500"/>
              </a:lnSpc>
            </a:pPr>
            <a:r>
              <a:rPr lang="en-US" altLang="zh-CN" sz="1600" dirty="0" smtClean="0">
                <a:latin typeface="宋体" charset="0"/>
                <a:ea typeface="宋体" charset="0"/>
                <a:cs typeface="宋体" charset="0"/>
              </a:rPr>
              <a:t>	Kd</a:t>
            </a:r>
            <a:r>
              <a:rPr lang="zh-CN" altLang="en-US" sz="1600" dirty="0" smtClean="0">
                <a:latin typeface="宋体" charset="0"/>
                <a:ea typeface="宋体" charset="0"/>
                <a:cs typeface="宋体" charset="0"/>
              </a:rPr>
              <a:t>：微分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项</a:t>
            </a:r>
            <a:r>
              <a:rPr lang="zh-CN" altLang="en-US" sz="1600" dirty="0" smtClean="0">
                <a:latin typeface="宋体" charset="0"/>
                <a:ea typeface="宋体" charset="0"/>
                <a:cs typeface="宋体" charset="0"/>
              </a:rPr>
              <a:t>参数</a:t>
            </a:r>
            <a:endParaRPr lang="zh-CN" altLang="en-US" sz="1600" dirty="0">
              <a:latin typeface="宋体" charset="0"/>
              <a:ea typeface="宋体" charset="0"/>
              <a:cs typeface="宋体" charset="0"/>
            </a:endParaRPr>
          </a:p>
          <a:p>
            <a:pPr indent="304800">
              <a:lnSpc>
                <a:spcPts val="2500"/>
              </a:lnSpc>
            </a:pPr>
            <a:r>
              <a:rPr lang="en-US" altLang="zh-CN" sz="1600" dirty="0" smtClean="0">
                <a:latin typeface="宋体" charset="0"/>
                <a:ea typeface="宋体" charset="0"/>
                <a:cs typeface="宋体" charset="0"/>
              </a:rPr>
              <a:t>	Pwm</a:t>
            </a:r>
            <a:r>
              <a:rPr lang="zh-CN" altLang="en-US" sz="1600" dirty="0" smtClean="0">
                <a:latin typeface="宋体" charset="0"/>
                <a:ea typeface="宋体" charset="0"/>
                <a:cs typeface="宋体" charset="0"/>
              </a:rPr>
              <a:t>：代表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增量输出</a:t>
            </a:r>
          </a:p>
          <a:p>
            <a:pPr indent="304800">
              <a:lnSpc>
                <a:spcPts val="2500"/>
              </a:lnSpc>
            </a:pPr>
            <a:r>
              <a:rPr lang="en-US" altLang="zh-CN" sz="1600" dirty="0" smtClean="0">
                <a:latin typeface="宋体" charset="0"/>
                <a:ea typeface="宋体" charset="0"/>
                <a:cs typeface="宋体" charset="0"/>
              </a:rPr>
              <a:t>	</a:t>
            </a:r>
            <a:r>
              <a:rPr lang="zh-CN" altLang="en-US" sz="1600" dirty="0" smtClean="0">
                <a:latin typeface="宋体" charset="0"/>
                <a:ea typeface="宋体" charset="0"/>
                <a:cs typeface="宋体" charset="0"/>
              </a:rPr>
              <a:t>在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我们的速度控制闭环系统里面只使用</a:t>
            </a:r>
            <a:r>
              <a:rPr lang="en-US" altLang="zh-CN" sz="1600" dirty="0">
                <a:latin typeface="宋体" charset="0"/>
                <a:ea typeface="宋体" charset="0"/>
                <a:cs typeface="宋体" charset="0"/>
              </a:rPr>
              <a:t>PI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控制，因此对</a:t>
            </a:r>
            <a:r>
              <a:rPr lang="en-US" altLang="zh-CN" sz="1600" dirty="0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sz="1600" dirty="0">
                <a:latin typeface="宋体" charset="0"/>
                <a:ea typeface="宋体" charset="0"/>
                <a:cs typeface="宋体" charset="0"/>
              </a:rPr>
              <a:t>控制器可简化为以下公式：</a:t>
            </a:r>
          </a:p>
          <a:p>
            <a:pPr indent="304800">
              <a:lnSpc>
                <a:spcPts val="2500"/>
              </a:lnSpc>
            </a:pPr>
            <a:r>
              <a:rPr lang="en-US" altLang="zh-CN" sz="1600" dirty="0" smtClean="0">
                <a:latin typeface="宋体" charset="0"/>
                <a:ea typeface="宋体" charset="0"/>
                <a:cs typeface="宋体" charset="0"/>
              </a:rPr>
              <a:t>	Pwm</a:t>
            </a:r>
            <a:r>
              <a:rPr lang="en-US" altLang="zh-CN" sz="1600" dirty="0">
                <a:latin typeface="宋体" charset="0"/>
                <a:ea typeface="宋体" charset="0"/>
                <a:cs typeface="宋体" charset="0"/>
              </a:rPr>
              <a:t>+=Kp[e(k)-e(k-1)]+Ki*e(k)</a:t>
            </a:r>
          </a:p>
        </p:txBody>
      </p:sp>
    </p:spTree>
    <p:extLst>
      <p:ext uri="{BB962C8B-B14F-4D97-AF65-F5344CB8AC3E}">
        <p14:creationId xmlns:p14="http://schemas.microsoft.com/office/powerpoint/2010/main" val="17183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938893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电机</a:t>
            </a:r>
            <a:r>
              <a:rPr lang="zh-CN" altLang="en-US" sz="2300" dirty="0" smtClean="0"/>
              <a:t>的</a:t>
            </a:r>
            <a:r>
              <a:rPr lang="zh-CN" altLang="en-US" sz="2300" dirty="0"/>
              <a:t>速度</a:t>
            </a:r>
            <a:r>
              <a:rPr lang="zh-CN" altLang="en-US" sz="2300" dirty="0" smtClean="0"/>
              <a:t>控制</a:t>
            </a:r>
            <a:endParaRPr lang="zh-CN" altLang="en-US" sz="2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09750"/>
            <a:ext cx="5972644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43052"/>
            <a:ext cx="9144000" cy="2862296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indent="304708">
              <a:lnSpc>
                <a:spcPct val="20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1.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获取目标值，一般可以通过输入信号（比如按键控制）获取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2.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获取测量值，单片机通过电机编码器根据单位时间内的脉冲数等效为速度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3.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比较目标值、测量值得到偏差，送入</a:t>
            </a: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控制器计算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4.PID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控制器计算输出，根据输出值控制输出给驱动的信号</a:t>
            </a:r>
            <a:endParaRPr lang="en-US" altLang="zh-CN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dirty="0" smtClean="0">
                <a:latin typeface="宋体" charset="0"/>
                <a:ea typeface="宋体" charset="0"/>
                <a:cs typeface="宋体" charset="0"/>
              </a:rPr>
              <a:t>5.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驱动放大控制信号然后输出给电机，实现电机的控制</a:t>
            </a:r>
            <a:endParaRPr lang="en-US" altLang="zh-CN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938893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控制原理概述</a:t>
            </a:r>
          </a:p>
        </p:txBody>
      </p:sp>
    </p:spTree>
    <p:extLst>
      <p:ext uri="{BB962C8B-B14F-4D97-AF65-F5344CB8AC3E}">
        <p14:creationId xmlns:p14="http://schemas.microsoft.com/office/powerpoint/2010/main" val="21083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91917"/>
            <a:ext cx="9144000" cy="2585297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Incremental_PI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0070C0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Velocity, </a:t>
            </a:r>
            <a:r>
              <a:rPr lang="en-US" altLang="zh-CN" dirty="0">
                <a:solidFill>
                  <a:srgbClr val="0070C0"/>
                </a:solidFill>
              </a:rPr>
              <a:t>int</a:t>
            </a:r>
            <a:r>
              <a:rPr lang="en-US" altLang="zh-CN" dirty="0"/>
              <a:t> Target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static float  </a:t>
            </a:r>
            <a:r>
              <a:rPr lang="en-US" altLang="zh-CN" dirty="0"/>
              <a:t>Bias, </a:t>
            </a:r>
            <a:r>
              <a:rPr lang="en-US" altLang="zh-CN" dirty="0" smtClean="0"/>
              <a:t>Pwm, Last_Bias;		</a:t>
            </a:r>
            <a:r>
              <a:rPr lang="en-US" altLang="zh-CN" sz="1400" dirty="0"/>
              <a:t> //</a:t>
            </a:r>
            <a:r>
              <a:rPr lang="zh-CN" altLang="en-US" sz="1400" dirty="0" smtClean="0">
                <a:latin typeface="+mn-ea"/>
              </a:rPr>
              <a:t>中间</a:t>
            </a:r>
            <a:r>
              <a:rPr lang="zh-CN" altLang="en-US" sz="1400" dirty="0">
                <a:latin typeface="+mn-ea"/>
              </a:rPr>
              <a:t>变量</a:t>
            </a:r>
            <a:endParaRPr lang="en-US" altLang="zh-CN" sz="1400" dirty="0">
              <a:latin typeface="+mn-ea"/>
            </a:endParaRPr>
          </a:p>
          <a:p>
            <a:r>
              <a:rPr lang="en-US" altLang="zh-CN" dirty="0" smtClean="0"/>
              <a:t>    Bias  =  Target-</a:t>
            </a:r>
            <a:r>
              <a:rPr lang="en-US" altLang="zh-CN" dirty="0"/>
              <a:t> Velocity; </a:t>
            </a:r>
            <a:r>
              <a:rPr lang="en-US" altLang="zh-CN" dirty="0" smtClean="0"/>
              <a:t>			</a:t>
            </a:r>
            <a:r>
              <a:rPr lang="en-US" altLang="zh-CN" sz="1400" dirty="0" smtClean="0"/>
              <a:t>//</a:t>
            </a:r>
            <a:r>
              <a:rPr lang="zh-CN" altLang="en-US" sz="1400" dirty="0">
                <a:latin typeface="+mn-ea"/>
              </a:rPr>
              <a:t>计算</a:t>
            </a:r>
            <a:r>
              <a:rPr lang="zh-CN" altLang="en-US" sz="1400" dirty="0" smtClean="0">
                <a:latin typeface="+mn-ea"/>
              </a:rPr>
              <a:t>偏差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</a:t>
            </a:r>
            <a:r>
              <a:rPr lang="en-US" altLang="zh-CN" dirty="0" smtClean="0"/>
              <a:t>Pwm  +=   Velocity_KP</a:t>
            </a:r>
            <a:r>
              <a:rPr lang="en-US" altLang="zh-CN" dirty="0"/>
              <a:t>*(Bias- </a:t>
            </a:r>
            <a:r>
              <a:rPr lang="en-US" altLang="zh-CN" dirty="0" smtClean="0"/>
              <a:t>Last_Bias)+	</a:t>
            </a:r>
            <a:r>
              <a:rPr lang="en-US" altLang="zh-CN" sz="1400" dirty="0"/>
              <a:t>//</a:t>
            </a:r>
            <a:r>
              <a:rPr lang="zh-CN" altLang="en-US" sz="1400" dirty="0"/>
              <a:t>比例项</a:t>
            </a:r>
            <a:endParaRPr lang="en-US" altLang="zh-CN" sz="1400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Velocity_KI* </a:t>
            </a:r>
            <a:r>
              <a:rPr lang="en-US" altLang="zh-CN" dirty="0"/>
              <a:t>Bias </a:t>
            </a:r>
            <a:r>
              <a:rPr lang="en-US" altLang="zh-CN" dirty="0" smtClean="0"/>
              <a:t>;			</a:t>
            </a:r>
            <a:r>
              <a:rPr lang="en-US" altLang="zh-CN" sz="1400" dirty="0"/>
              <a:t>//</a:t>
            </a:r>
            <a:r>
              <a:rPr lang="zh-CN" altLang="en-US" sz="1400" dirty="0"/>
              <a:t>积分项</a:t>
            </a:r>
            <a:endParaRPr lang="en-US" altLang="zh-CN" sz="1400" dirty="0"/>
          </a:p>
          <a:p>
            <a:r>
              <a:rPr lang="en-US" altLang="zh-CN" dirty="0" smtClean="0"/>
              <a:t>    Last_Bias  =  Bias;				</a:t>
            </a:r>
            <a:r>
              <a:rPr lang="en-US" altLang="zh-CN" sz="1400" dirty="0" smtClean="0"/>
              <a:t>//</a:t>
            </a:r>
            <a:r>
              <a:rPr lang="zh-CN" altLang="en-US" sz="1400" dirty="0"/>
              <a:t>保存上一次偏差</a:t>
            </a:r>
            <a:endParaRPr lang="en-US" altLang="zh-CN" sz="1400" dirty="0"/>
          </a:p>
          <a:p>
            <a:r>
              <a:rPr lang="en-US" altLang="zh-CN" dirty="0" smtClean="0">
                <a:solidFill>
                  <a:srgbClr val="0070C0"/>
                </a:solidFill>
              </a:rPr>
              <a:t>    return</a:t>
            </a:r>
            <a:r>
              <a:rPr lang="en-US" altLang="zh-CN" dirty="0" smtClean="0"/>
              <a:t> </a:t>
            </a:r>
            <a:r>
              <a:rPr lang="en-US" altLang="zh-CN" dirty="0"/>
              <a:t>Pwm</a:t>
            </a:r>
            <a:r>
              <a:rPr lang="en-US" altLang="zh-CN" dirty="0" smtClean="0"/>
              <a:t>;				</a:t>
            </a:r>
            <a:r>
              <a:rPr lang="en-US" altLang="zh-CN" sz="1400" dirty="0" smtClean="0"/>
              <a:t>//</a:t>
            </a:r>
            <a:r>
              <a:rPr lang="zh-CN" altLang="en-US" sz="1400" dirty="0"/>
              <a:t>输出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857251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300" dirty="0"/>
              <a:t>C</a:t>
            </a:r>
            <a:r>
              <a:rPr lang="zh-CN" altLang="en-US" sz="2300" dirty="0"/>
              <a:t>语言实现</a:t>
            </a:r>
          </a:p>
        </p:txBody>
      </p:sp>
    </p:spTree>
    <p:extLst>
      <p:ext uri="{BB962C8B-B14F-4D97-AF65-F5344CB8AC3E}">
        <p14:creationId xmlns:p14="http://schemas.microsoft.com/office/powerpoint/2010/main" val="34533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>
            <a:spLocks/>
          </p:cNvSpPr>
          <p:nvPr/>
        </p:nvSpPr>
        <p:spPr>
          <a:xfrm>
            <a:off x="0" y="1310054"/>
            <a:ext cx="9144000" cy="400050"/>
          </a:xfrm>
          <a:prstGeom prst="rect">
            <a:avLst/>
          </a:prstGeom>
        </p:spPr>
        <p:txBody>
          <a:bodyPr vert="horz" lIns="91413" tIns="45707" rIns="91413" bIns="45707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位置</a:t>
            </a:r>
            <a:r>
              <a:rPr lang="en-US" altLang="zh-CN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PID</a:t>
            </a:r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参数整定</a:t>
            </a:r>
            <a:endParaRPr lang="zh-CN" altLang="en-US" dirty="0">
              <a:solidFill>
                <a:schemeClr val="tx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0" y="2232423"/>
            <a:ext cx="9144000" cy="1727257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marL="479974" indent="-479974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942" indent="-399977" algn="l" defTabSz="12799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9912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875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840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9805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770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734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699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/>
              <a:t>1.</a:t>
            </a:r>
            <a:r>
              <a:rPr lang="zh-CN" altLang="en-US" sz="1700" dirty="0"/>
              <a:t>控制系统的性能评估指标</a:t>
            </a:r>
            <a:endParaRPr lang="en-US" altLang="zh-CN" sz="1700" dirty="0"/>
          </a:p>
          <a:p>
            <a:endParaRPr lang="zh-CN" altLang="en-US" sz="1700" dirty="0"/>
          </a:p>
          <a:p>
            <a:r>
              <a:rPr lang="en-US" altLang="zh-CN" sz="1700" dirty="0"/>
              <a:t>2.</a:t>
            </a:r>
            <a:r>
              <a:rPr lang="zh-CN" altLang="en-US" sz="1700" dirty="0"/>
              <a:t>性能指标的具体表现</a:t>
            </a:r>
            <a:endParaRPr lang="en-US" altLang="zh-CN" sz="1700" dirty="0"/>
          </a:p>
          <a:p>
            <a:endParaRPr lang="zh-CN" altLang="en-US" sz="1700" dirty="0"/>
          </a:p>
          <a:p>
            <a:r>
              <a:rPr lang="en-US" altLang="zh-CN" sz="1700" dirty="0" err="1"/>
              <a:t>3.PID</a:t>
            </a:r>
            <a:r>
              <a:rPr lang="zh-CN" altLang="en-US" sz="1700" dirty="0"/>
              <a:t>参数整定</a:t>
            </a:r>
            <a:endParaRPr lang="en-US" altLang="zh-CN" sz="17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5144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3534" y="1020536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性能指标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0" y="1657521"/>
            <a:ext cx="9144000" cy="1485730"/>
          </a:xfrm>
          <a:prstGeom prst="rect">
            <a:avLst/>
          </a:prstGeom>
        </p:spPr>
        <p:txBody>
          <a:bodyPr lIns="91413" tIns="45707" rIns="91413" bIns="45707">
            <a:normAutofit fontScale="85000" lnSpcReduction="20000"/>
          </a:bodyPr>
          <a:lstStyle>
            <a:lvl1pPr marL="479974" indent="-479974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942" indent="-399977" algn="l" defTabSz="12799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9912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875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840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9805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770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734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699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  <a:p>
            <a:r>
              <a:rPr lang="zh-CN" altLang="en-US" sz="1800" dirty="0"/>
              <a:t>稳定性</a:t>
            </a:r>
            <a:r>
              <a:rPr lang="en-US" altLang="zh-CN" sz="1800" dirty="0"/>
              <a:t>				· </a:t>
            </a:r>
            <a:r>
              <a:rPr lang="zh-CN" altLang="en-US" sz="1800" dirty="0"/>
              <a:t>最大超调量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快速性</a:t>
            </a:r>
            <a:r>
              <a:rPr lang="en-US" altLang="zh-CN" sz="1800" dirty="0"/>
              <a:t>				· </a:t>
            </a:r>
            <a:r>
              <a:rPr lang="zh-CN" altLang="en-US" sz="1800" dirty="0"/>
              <a:t>上升时间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准确性</a:t>
            </a:r>
            <a:r>
              <a:rPr lang="en-US" altLang="zh-CN" sz="1800" dirty="0"/>
              <a:t>				· </a:t>
            </a:r>
            <a:r>
              <a:rPr lang="zh-CN" altLang="en-US" sz="1800" dirty="0"/>
              <a:t>静差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00350"/>
            <a:ext cx="1391229" cy="1678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3421007"/>
            <a:ext cx="1673679" cy="109707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0" y="3422597"/>
            <a:ext cx="9144000" cy="1485730"/>
          </a:xfrm>
          <a:prstGeom prst="rect">
            <a:avLst/>
          </a:prstGeom>
        </p:spPr>
        <p:txBody>
          <a:bodyPr lIns="91413" tIns="45707" rIns="91413" bIns="45707">
            <a:normAutofit fontScale="85000" lnSpcReduction="20000"/>
          </a:bodyPr>
          <a:lstStyle>
            <a:lvl1pPr marL="479974" indent="-479974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942" indent="-399977" algn="l" defTabSz="12799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9912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875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840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9805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770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734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699" indent="-319982" algn="l" defTabSz="12799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                         </a:t>
            </a:r>
            <a:r>
              <a:rPr lang="zh-CN" altLang="en-US" sz="1800" dirty="0"/>
              <a:t>自动泊车系统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                        </a:t>
            </a:r>
            <a:r>
              <a:rPr lang="en-US" altLang="zh-CN" sz="1800" dirty="0"/>
              <a:t>· </a:t>
            </a:r>
            <a:r>
              <a:rPr lang="zh-CN" altLang="en-US" sz="1800" dirty="0"/>
              <a:t>稳定性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                        · </a:t>
            </a:r>
            <a:r>
              <a:rPr lang="zh-CN" altLang="en-US" sz="1800" dirty="0"/>
              <a:t>准确性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                                                    </a:t>
            </a:r>
            <a:r>
              <a:rPr lang="en-US" altLang="zh-CN" sz="1800" dirty="0"/>
              <a:t>		</a:t>
            </a:r>
            <a:r>
              <a:rPr lang="en-US" altLang="zh-CN" sz="1800" dirty="0" smtClean="0"/>
              <a:t>                          · </a:t>
            </a:r>
            <a:r>
              <a:rPr lang="zh-CN" altLang="en-US" sz="1800" dirty="0"/>
              <a:t>快速性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	 </a:t>
            </a:r>
            <a:r>
              <a:rPr lang="en-US" altLang="zh-CN" sz="1800" dirty="0" smtClean="0"/>
              <a:t>                         · </a:t>
            </a:r>
            <a:r>
              <a:rPr lang="zh-CN" altLang="en-US" sz="1800" dirty="0"/>
              <a:t>稳定性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		</a:t>
            </a:r>
            <a:r>
              <a:rPr lang="zh-CN" altLang="en-US" sz="1800" dirty="0" smtClean="0"/>
              <a:t>倒立</a:t>
            </a:r>
            <a:r>
              <a:rPr lang="zh-CN" altLang="en-US" sz="1800" dirty="0"/>
              <a:t>摆系统</a:t>
            </a:r>
            <a:endParaRPr lang="en-US" altLang="zh-CN" sz="1800" dirty="0"/>
          </a:p>
        </p:txBody>
      </p:sp>
      <p:sp>
        <p:nvSpPr>
          <p:cNvPr id="7" name="右箭头 6"/>
          <p:cNvSpPr/>
          <p:nvPr/>
        </p:nvSpPr>
        <p:spPr>
          <a:xfrm>
            <a:off x="2667002" y="2306411"/>
            <a:ext cx="870857" cy="36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spcCol="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4" y="2087632"/>
            <a:ext cx="4155896" cy="250965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191000" y="2038350"/>
            <a:ext cx="4726214" cy="2558934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204083" indent="-204083">
              <a:buFont typeface="Wingdings" charset="0"/>
              <a:buChar char="l"/>
            </a:pPr>
            <a:r>
              <a:rPr lang="zh-CN" altLang="en-US" b="1" dirty="0"/>
              <a:t>最大超调量</a:t>
            </a:r>
            <a:r>
              <a:rPr lang="zh-CN" altLang="en-US" dirty="0"/>
              <a:t>是响应曲线的最大峰值与稳态值的差，是评估系统稳定性的一个重要指标；</a:t>
            </a:r>
          </a:p>
          <a:p>
            <a:pPr marL="204083" indent="-204083">
              <a:buFont typeface="Wingdings" charset="0"/>
              <a:buChar char="l"/>
            </a:pPr>
            <a:endParaRPr lang="zh-CN" altLang="en-US" dirty="0"/>
          </a:p>
          <a:p>
            <a:pPr marL="204083" indent="-204083">
              <a:buFont typeface="Wingdings" charset="0"/>
              <a:buChar char="l"/>
            </a:pPr>
            <a:r>
              <a:rPr lang="zh-CN" altLang="en-US" b="1" dirty="0"/>
              <a:t>上升时间</a:t>
            </a:r>
            <a:r>
              <a:rPr lang="zh-CN" altLang="en-US" dirty="0"/>
              <a:t>是指响应曲线从原始工作状态出发，第一次到达输出稳态值所需的时间，是评估系统快速性的一个重要指标；</a:t>
            </a:r>
          </a:p>
          <a:p>
            <a:pPr marL="204083" indent="-204083">
              <a:buFont typeface="Wingdings" charset="0"/>
              <a:buChar char="l"/>
            </a:pPr>
            <a:endParaRPr lang="zh-CN" altLang="en-US" dirty="0"/>
          </a:p>
          <a:p>
            <a:pPr marL="204083" indent="-204083">
              <a:buFont typeface="Wingdings" charset="0"/>
              <a:buChar char="l"/>
            </a:pPr>
            <a:r>
              <a:rPr lang="zh-CN" altLang="en-US" b="1" dirty="0"/>
              <a:t>静差</a:t>
            </a:r>
            <a:r>
              <a:rPr lang="zh-CN" altLang="en-US" dirty="0"/>
              <a:t>是被控量的稳定值与给定值之差，一般用于衡量系统的准确性，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3534" y="1020536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/>
              <a:t>最大超调量  </a:t>
            </a:r>
            <a:r>
              <a:rPr lang="en-US" altLang="zh-CN" sz="2400" dirty="0" smtClean="0"/>
              <a:t>|  </a:t>
            </a:r>
            <a:r>
              <a:rPr lang="zh-CN" altLang="en-US" sz="2400" dirty="0" smtClean="0"/>
              <a:t>上升时间  </a:t>
            </a:r>
            <a:r>
              <a:rPr lang="en-US" altLang="zh-CN" sz="2400" dirty="0" smtClean="0"/>
              <a:t>|  </a:t>
            </a:r>
            <a:r>
              <a:rPr lang="zh-CN" altLang="en-US" sz="2400" dirty="0" smtClean="0"/>
              <a:t>静差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5313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08" y="775608"/>
            <a:ext cx="9161671" cy="489857"/>
          </a:xfrm>
          <a:prstGeom prst="rect">
            <a:avLst/>
          </a:prstGeom>
        </p:spPr>
        <p:txBody>
          <a:bodyPr lIns="91413" tIns="45707" rIns="91413" bIns="45707">
            <a:normAutofit fontScale="90000"/>
          </a:bodyPr>
          <a:lstStyle/>
          <a:p>
            <a:pPr algn="l"/>
            <a:r>
              <a:rPr lang="zh-CN" altLang="en-US" sz="3200" dirty="0"/>
              <a:t>  </a:t>
            </a:r>
            <a:r>
              <a:rPr lang="zh-CN" altLang="en-US" sz="2300" dirty="0"/>
              <a:t>直流电机原理</a:t>
            </a:r>
          </a:p>
        </p:txBody>
      </p:sp>
      <p:pic>
        <p:nvPicPr>
          <p:cNvPr id="3" name="图片 7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657600" y="1581150"/>
            <a:ext cx="4724400" cy="19790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0" y="3977165"/>
            <a:ext cx="9144000" cy="877137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latin typeface="+mn-ea"/>
              </a:rPr>
              <a:t>如果我们可以调节施加在电机上面的直流电压大小，即可实现直流电机调速，</a:t>
            </a:r>
            <a:endParaRPr lang="en-US" altLang="zh-CN" sz="17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+mn-ea"/>
              </a:rPr>
              <a:t>改变施加电机上面直流电压的极性，即可实现电机换向。</a:t>
            </a:r>
          </a:p>
        </p:txBody>
      </p:sp>
    </p:spTree>
    <p:extLst>
      <p:ext uri="{BB962C8B-B14F-4D97-AF65-F5344CB8AC3E}">
        <p14:creationId xmlns:p14="http://schemas.microsoft.com/office/powerpoint/2010/main" val="37388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3534" y="1020536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PID</a:t>
            </a:r>
            <a:r>
              <a:rPr lang="zh-CN" altLang="en-US" sz="2400" dirty="0" smtClean="0"/>
              <a:t>参数整定</a:t>
            </a:r>
            <a:endParaRPr lang="zh-CN" altLang="en-US" sz="2300" dirty="0"/>
          </a:p>
        </p:txBody>
      </p:sp>
      <p:pic>
        <p:nvPicPr>
          <p:cNvPr id="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962150"/>
            <a:ext cx="3766185" cy="24041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5"/>
          <p:cNvSpPr txBox="1"/>
          <p:nvPr/>
        </p:nvSpPr>
        <p:spPr>
          <a:xfrm>
            <a:off x="4654826" y="2287076"/>
            <a:ext cx="396240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 dirty="0">
                <a:latin typeface="宋体" charset="0"/>
                <a:ea typeface="宋体" charset="0"/>
                <a:cs typeface="宋体" charset="0"/>
              </a:rPr>
              <a:t>比例控制较大，出现了震荡</a:t>
            </a: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 dirty="0">
                <a:latin typeface="宋体" charset="0"/>
                <a:ea typeface="宋体" charset="0"/>
                <a:cs typeface="宋体" charset="0"/>
              </a:rPr>
              <a:t>需要加入微分控制抑制</a:t>
            </a: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 dirty="0">
                <a:latin typeface="宋体" charset="0"/>
                <a:ea typeface="宋体" charset="0"/>
                <a:cs typeface="宋体" charset="0"/>
              </a:rPr>
              <a:t>积分控制为零，但是没有静差，因为比例控制</a:t>
            </a:r>
            <a:r>
              <a:rPr lang="zh-CN" altLang="en-US" b="0" u="none" dirty="0" smtClean="0">
                <a:latin typeface="宋体" charset="0"/>
                <a:ea typeface="宋体" charset="0"/>
                <a:cs typeface="宋体" charset="0"/>
              </a:rPr>
              <a:t>较强</a:t>
            </a:r>
            <a:endParaRPr lang="zh-CN" altLang="en-US" b="0" u="none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1624338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	</a:t>
            </a:r>
            <a:r>
              <a:rPr lang="en-US" altLang="zh-CN" sz="1800" dirty="0" smtClean="0"/>
              <a:t>KP=500,KI=0,KD=0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0772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3534" y="1020536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PID</a:t>
            </a:r>
            <a:r>
              <a:rPr lang="zh-CN" altLang="en-US" sz="2400" dirty="0" smtClean="0"/>
              <a:t>参数整定</a:t>
            </a:r>
            <a:endParaRPr lang="zh-CN" altLang="en-US" sz="2300" dirty="0"/>
          </a:p>
        </p:txBody>
      </p:sp>
      <p:pic>
        <p:nvPicPr>
          <p:cNvPr id="3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50910"/>
            <a:ext cx="4187374" cy="24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5"/>
          <p:cNvSpPr txBox="1"/>
          <p:nvPr/>
        </p:nvSpPr>
        <p:spPr>
          <a:xfrm>
            <a:off x="4724400" y="2553145"/>
            <a:ext cx="396240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0"/>
              <a:buChar char="l"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比例控制减小，无震荡，响应变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慢</a:t>
            </a:r>
            <a:endParaRPr lang="zh-CN" altLang="en-US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endParaRPr lang="zh-CN" altLang="en-US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无积分控制且比例控制较弱时，会出现静差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1624338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	</a:t>
            </a:r>
            <a:r>
              <a:rPr lang="en-US" altLang="zh-CN" sz="1800" dirty="0" smtClean="0"/>
              <a:t>KP=50,KI=0,KD=0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79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50910"/>
            <a:ext cx="4192152" cy="237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-3534" y="1020536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PID</a:t>
            </a:r>
            <a:r>
              <a:rPr lang="zh-CN" altLang="en-US" sz="2400" dirty="0" smtClean="0"/>
              <a:t>参数整定</a:t>
            </a:r>
            <a:endParaRPr lang="zh-CN" altLang="en-US" sz="23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624338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	</a:t>
            </a:r>
            <a:r>
              <a:rPr lang="en-US" altLang="zh-CN" sz="1800" dirty="0" smtClean="0"/>
              <a:t>KP=500,KI=0,KD=400</a:t>
            </a:r>
            <a:endParaRPr lang="zh-CN" altLang="en-US" sz="2300" dirty="0"/>
          </a:p>
        </p:txBody>
      </p:sp>
      <p:sp>
        <p:nvSpPr>
          <p:cNvPr id="5" name="文本框 5"/>
          <p:cNvSpPr txBox="1"/>
          <p:nvPr/>
        </p:nvSpPr>
        <p:spPr>
          <a:xfrm>
            <a:off x="4724400" y="2553145"/>
            <a:ext cx="396240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0"/>
              <a:buChar char="l"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在比例控制较强的情况下，加入比较大的微分控制，震动次数较小。</a:t>
            </a:r>
          </a:p>
          <a:p>
            <a:pPr marL="285750" indent="-285750">
              <a:buFont typeface="Wingdings" charset="0"/>
              <a:buChar char="l"/>
            </a:pPr>
            <a:endParaRPr lang="zh-CN" altLang="en-US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微分控制较大，响应变慢</a:t>
            </a:r>
          </a:p>
        </p:txBody>
      </p:sp>
    </p:spTree>
    <p:extLst>
      <p:ext uri="{BB962C8B-B14F-4D97-AF65-F5344CB8AC3E}">
        <p14:creationId xmlns:p14="http://schemas.microsoft.com/office/powerpoint/2010/main" val="40702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74930"/>
            <a:ext cx="4318288" cy="237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-3534" y="1020536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PID</a:t>
            </a:r>
            <a:r>
              <a:rPr lang="zh-CN" altLang="en-US" sz="2400" dirty="0" smtClean="0"/>
              <a:t>参数整定</a:t>
            </a:r>
            <a:endParaRPr lang="zh-CN" altLang="en-US" sz="23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624338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	</a:t>
            </a:r>
            <a:r>
              <a:rPr lang="en-US" altLang="zh-CN" sz="1800" dirty="0" smtClean="0"/>
              <a:t>KP=120,KI=0.1,KD=500</a:t>
            </a:r>
            <a:endParaRPr lang="zh-CN" altLang="en-US" sz="2300" dirty="0"/>
          </a:p>
        </p:txBody>
      </p:sp>
      <p:sp>
        <p:nvSpPr>
          <p:cNvPr id="5" name="文本框 5"/>
          <p:cNvSpPr txBox="1"/>
          <p:nvPr/>
        </p:nvSpPr>
        <p:spPr>
          <a:xfrm>
            <a:off x="4800600" y="1977049"/>
            <a:ext cx="3962400" cy="24622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0"/>
              <a:buChar char="l"/>
            </a:pPr>
            <a:r>
              <a:rPr lang="zh-CN" altLang="en-US" sz="1400" dirty="0">
                <a:latin typeface="宋体" charset="0"/>
                <a:ea typeface="宋体" charset="0"/>
                <a:cs typeface="宋体" charset="0"/>
              </a:rPr>
              <a:t>目标：控制电机转</a:t>
            </a:r>
            <a:r>
              <a:rPr lang="en-US" altLang="zh-CN" sz="1400" dirty="0">
                <a:latin typeface="宋体" charset="0"/>
                <a:ea typeface="宋体" charset="0"/>
                <a:cs typeface="宋体" charset="0"/>
              </a:rPr>
              <a:t>90</a:t>
            </a:r>
            <a:r>
              <a:rPr lang="zh-CN" altLang="en-US" sz="1400" dirty="0">
                <a:latin typeface="宋体" charset="0"/>
                <a:ea typeface="宋体" charset="0"/>
                <a:cs typeface="宋体" charset="0"/>
              </a:rPr>
              <a:t>°，需要严格控制超调量、和静差。但是对响应速度无要求</a:t>
            </a: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。</a:t>
            </a:r>
            <a:endParaRPr lang="en-US" altLang="zh-CN" sz="1400" dirty="0" smtClean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endParaRPr lang="zh-CN" altLang="en-US" sz="1400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sz="1400" dirty="0">
                <a:latin typeface="宋体" charset="0"/>
                <a:ea typeface="宋体" charset="0"/>
                <a:cs typeface="宋体" charset="0"/>
              </a:rPr>
              <a:t>因为响应速度无要求，一般比例控制应该给小一点</a:t>
            </a: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。</a:t>
            </a:r>
            <a:endParaRPr lang="en-US" altLang="zh-CN" sz="1400" dirty="0" smtClean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endParaRPr lang="zh-CN" altLang="en-US" sz="1400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sz="1400" dirty="0">
                <a:latin typeface="宋体" charset="0"/>
                <a:ea typeface="宋体" charset="0"/>
                <a:cs typeface="宋体" charset="0"/>
              </a:rPr>
              <a:t>加大系统的阻尼防止超调，也就是微分参数尽量大</a:t>
            </a: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。</a:t>
            </a:r>
            <a:endParaRPr lang="en-US" altLang="zh-CN" sz="1400" dirty="0" smtClean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endParaRPr lang="zh-CN" altLang="en-US" sz="1400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sz="1400" dirty="0">
                <a:latin typeface="宋体" charset="0"/>
                <a:ea typeface="宋体" charset="0"/>
                <a:cs typeface="宋体" charset="0"/>
                <a:sym typeface="+mn-ea"/>
              </a:rPr>
              <a:t>另外因为比例参数较小，应该加入积分控制减小静差。</a:t>
            </a:r>
            <a:endParaRPr lang="zh-CN" altLang="en-US" sz="1400" dirty="0"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3534" y="1020536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PID</a:t>
            </a:r>
            <a:r>
              <a:rPr lang="zh-CN" altLang="en-US" sz="2400" dirty="0" smtClean="0"/>
              <a:t>参数整定的一些基本方法</a:t>
            </a:r>
            <a:endParaRPr lang="zh-CN" altLang="en-US" sz="2300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-10160" y="2038350"/>
            <a:ext cx="9144000" cy="2133600"/>
          </a:xfrm>
          <a:prstGeom prst="rect">
            <a:avLst/>
          </a:prstGeom>
        </p:spPr>
        <p:txBody>
          <a:bodyPr vert="horz" lIns="91413" tIns="45707" rIns="91413" bIns="45707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/>
              <a:t>比例环直接作用在偏差上，一般不可或缺，一般占</a:t>
            </a:r>
            <a:r>
              <a:rPr lang="en-US" altLang="zh-CN" sz="1100" dirty="0" smtClean="0"/>
              <a:t>PID</a:t>
            </a:r>
            <a:r>
              <a:rPr lang="zh-CN" altLang="en-US" sz="1100" dirty="0" smtClean="0"/>
              <a:t>控制器的主要输出部分</a:t>
            </a:r>
            <a:endParaRPr lang="en-US" altLang="zh-CN" sz="1100" dirty="0" smtClean="0"/>
          </a:p>
          <a:p>
            <a:r>
              <a:rPr lang="zh-CN" altLang="en-US" sz="1100" dirty="0" smtClean="0"/>
              <a:t>根据输出预估比例环参数量级，按保守参数逐渐增大比例环参数</a:t>
            </a:r>
            <a:r>
              <a:rPr lang="en-US" altLang="zh-CN" sz="1100" dirty="0" smtClean="0"/>
              <a:t>KP</a:t>
            </a:r>
          </a:p>
          <a:p>
            <a:endParaRPr lang="en-US" altLang="zh-CN" sz="1100" dirty="0"/>
          </a:p>
          <a:p>
            <a:r>
              <a:rPr lang="zh-CN" altLang="en-US" sz="1100" dirty="0" smtClean="0"/>
              <a:t>积分项是偏差在时间维度上的累积效应，有响应时间。对于抑制静差有良好的作用，比较容易引起震荡</a:t>
            </a:r>
            <a:endParaRPr lang="en-US" altLang="zh-CN" sz="1100" dirty="0" smtClean="0"/>
          </a:p>
          <a:p>
            <a:r>
              <a:rPr lang="zh-CN" altLang="en-US" sz="1100" dirty="0"/>
              <a:t>对于一般系统</a:t>
            </a:r>
            <a:r>
              <a:rPr lang="zh-CN" altLang="en-US" sz="1100" dirty="0" smtClean="0"/>
              <a:t>来说 积分项参数与比例环参数有一定的比例关系，根据系统上升时间，静差，阶跃响应不断调整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微分项是反应当前控制目标的变化率，对于“未来”的变化有一定的预测作用。</a:t>
            </a:r>
            <a:endParaRPr lang="en-US" altLang="zh-CN" sz="1100" dirty="0" smtClean="0"/>
          </a:p>
          <a:p>
            <a:r>
              <a:rPr lang="zh-CN" altLang="en-US" sz="1100" dirty="0" smtClean="0"/>
              <a:t>根据系统的响应决定是否增加微分项，微分项一般作用是增加系统阻尼，抑制震荡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2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52161"/>
            <a:ext cx="6553200" cy="291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0" y="857251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 smtClean="0"/>
              <a:t>基本控制框图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198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22"/>
          <a:stretch/>
        </p:blipFill>
        <p:spPr bwMode="auto">
          <a:xfrm>
            <a:off x="152400" y="1977049"/>
            <a:ext cx="4290391" cy="23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5"/>
          <p:cNvSpPr txBox="1"/>
          <p:nvPr/>
        </p:nvSpPr>
        <p:spPr>
          <a:xfrm>
            <a:off x="4800600" y="1977049"/>
            <a:ext cx="3962400" cy="24622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0"/>
              <a:buChar char="l"/>
            </a:pP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先调整速度内环，保证有阶跃响应的稳定，快速，准确性</a:t>
            </a:r>
            <a:endParaRPr lang="en-US" altLang="zh-CN" sz="1400" dirty="0" smtClean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endParaRPr lang="zh-CN" altLang="en-US" sz="1400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从速度</a:t>
            </a:r>
            <a:r>
              <a:rPr lang="en-US" altLang="zh-CN" sz="1400" dirty="0" smtClean="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到收到一个控制目标，速度迅速达到</a:t>
            </a:r>
            <a:r>
              <a:rPr lang="en-US" altLang="zh-CN" sz="1400" dirty="0" smtClean="0">
                <a:latin typeface="宋体" charset="0"/>
                <a:ea typeface="宋体" charset="0"/>
                <a:cs typeface="宋体" charset="0"/>
              </a:rPr>
              <a:t>20</a:t>
            </a:r>
          </a:p>
          <a:p>
            <a:pPr marL="285750" indent="-285750">
              <a:buFont typeface="Wingdings" charset="0"/>
              <a:buChar char="l"/>
            </a:pPr>
            <a:endParaRPr lang="zh-CN" altLang="en-US" sz="1400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从速度</a:t>
            </a:r>
            <a:r>
              <a:rPr lang="en-US" altLang="zh-CN" sz="1400" dirty="0" smtClean="0">
                <a:latin typeface="宋体" charset="0"/>
                <a:ea typeface="宋体" charset="0"/>
                <a:cs typeface="宋体" charset="0"/>
              </a:rPr>
              <a:t>20</a:t>
            </a: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收到一个控制目标，速度迅速到达</a:t>
            </a:r>
            <a:r>
              <a:rPr lang="en-US" altLang="zh-CN" sz="1400" dirty="0" smtClean="0">
                <a:latin typeface="宋体" charset="0"/>
                <a:ea typeface="宋体" charset="0"/>
                <a:cs typeface="宋体" charset="0"/>
              </a:rPr>
              <a:t>0</a:t>
            </a:r>
          </a:p>
          <a:p>
            <a:pPr marL="285750" indent="-285750">
              <a:buFont typeface="Wingdings" charset="0"/>
              <a:buChar char="l"/>
            </a:pPr>
            <a:endParaRPr lang="en-US" altLang="zh-CN" sz="1400" dirty="0">
              <a:latin typeface="宋体" charset="0"/>
              <a:ea typeface="宋体" charset="0"/>
              <a:cs typeface="宋体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 sz="1400" dirty="0" smtClean="0">
                <a:latin typeface="宋体" charset="0"/>
                <a:ea typeface="宋体" charset="0"/>
                <a:cs typeface="宋体" charset="0"/>
              </a:rPr>
              <a:t>±1</a:t>
            </a: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的偏差为编码器的最小量级，</a:t>
            </a:r>
            <a:r>
              <a:rPr lang="en-US" altLang="zh-CN" sz="1400" dirty="0" smtClean="0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sz="1400" dirty="0" smtClean="0">
                <a:latin typeface="宋体" charset="0"/>
                <a:ea typeface="宋体" charset="0"/>
                <a:cs typeface="宋体" charset="0"/>
              </a:rPr>
              <a:t>控制器是作用于偏差，有偏差后它才能生效，所以属于正常控制范围</a:t>
            </a:r>
            <a:endParaRPr lang="zh-CN" altLang="en-US" sz="14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857251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 smtClean="0"/>
              <a:t>速度内环调整</a:t>
            </a:r>
            <a:endParaRPr lang="zh-CN" altLang="en-US" sz="23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1624338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	</a:t>
            </a:r>
            <a:r>
              <a:rPr lang="en-US" altLang="zh-CN" sz="1800" dirty="0" smtClean="0"/>
              <a:t>KP=150,KI=20,KD=150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980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1624337"/>
            <a:ext cx="9144000" cy="352711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 smtClean="0"/>
              <a:t>	</a:t>
            </a:r>
            <a:r>
              <a:rPr lang="zh-CN" altLang="en-US" sz="1400" dirty="0" smtClean="0"/>
              <a:t>位置</a:t>
            </a:r>
            <a:r>
              <a:rPr lang="zh-CN" altLang="en-US" sz="1400" dirty="0"/>
              <a:t>环：</a:t>
            </a:r>
            <a:r>
              <a:rPr lang="en-US" altLang="zh-CN" sz="1400" dirty="0" smtClean="0"/>
              <a:t>KP=0.5,KI=0.001,KD=0.5		       </a:t>
            </a:r>
            <a:r>
              <a:rPr lang="zh-CN" altLang="en-US" sz="1400" dirty="0" smtClean="0"/>
              <a:t>速度</a:t>
            </a:r>
            <a:r>
              <a:rPr lang="zh-CN" altLang="en-US" sz="1400" dirty="0"/>
              <a:t>环：</a:t>
            </a:r>
            <a:r>
              <a:rPr lang="en-US" altLang="zh-CN" sz="1400" dirty="0" smtClean="0"/>
              <a:t>KP=150,KI=20,KD=150</a:t>
            </a:r>
            <a:endParaRPr lang="zh-CN" altLang="en-US" sz="1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857251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 smtClean="0"/>
              <a:t>整合位置外环</a:t>
            </a:r>
            <a:endParaRPr lang="zh-CN" altLang="en-US" sz="2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57"/>
          <a:stretch/>
        </p:blipFill>
        <p:spPr bwMode="auto">
          <a:xfrm>
            <a:off x="152400" y="2024550"/>
            <a:ext cx="4247322" cy="23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6"/>
          <a:stretch/>
        </p:blipFill>
        <p:spPr bwMode="auto">
          <a:xfrm>
            <a:off x="4648200" y="2024550"/>
            <a:ext cx="4326835" cy="23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8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857251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 smtClean="0"/>
              <a:t>仅位置控制</a:t>
            </a:r>
            <a:endParaRPr lang="zh-CN" altLang="en-US" sz="2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3"/>
          <a:stretch/>
        </p:blipFill>
        <p:spPr bwMode="auto">
          <a:xfrm>
            <a:off x="152399" y="2114550"/>
            <a:ext cx="4313583" cy="23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14"/>
          <a:stretch/>
        </p:blipFill>
        <p:spPr bwMode="auto">
          <a:xfrm>
            <a:off x="4572000" y="2114550"/>
            <a:ext cx="4311438" cy="23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1624337"/>
            <a:ext cx="9144000" cy="352711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 smtClean="0"/>
              <a:t>	</a:t>
            </a:r>
            <a:r>
              <a:rPr lang="zh-CN" altLang="en-US" sz="1400" dirty="0" smtClean="0"/>
              <a:t>位置</a:t>
            </a:r>
            <a:r>
              <a:rPr lang="zh-CN" altLang="en-US" sz="1400" dirty="0"/>
              <a:t>环：</a:t>
            </a:r>
            <a:r>
              <a:rPr lang="en-US" altLang="zh-CN" sz="1400" dirty="0" smtClean="0"/>
              <a:t>KP=120,KI=0.2,KD=500		       </a:t>
            </a:r>
            <a:r>
              <a:rPr lang="zh-CN" altLang="en-US" sz="1400" dirty="0" smtClean="0"/>
              <a:t>速度曲线：过程以最大速度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56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628900"/>
            <a:ext cx="9144000" cy="1314450"/>
          </a:xfrm>
          <a:prstGeom prst="rect">
            <a:avLst/>
          </a:prstGeom>
        </p:spPr>
        <p:txBody>
          <a:bodyPr lIns="91413" tIns="45707" rIns="91413" bIns="45707"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1700" dirty="0"/>
              <a:t>1</a:t>
            </a:r>
            <a:r>
              <a:rPr lang="en-US" altLang="zh-CN" sz="1700" dirty="0" smtClean="0"/>
              <a:t>.</a:t>
            </a:r>
            <a:r>
              <a:rPr lang="zh-CN" altLang="en-US" sz="1700" dirty="0" smtClean="0"/>
              <a:t>舵机的结构</a:t>
            </a:r>
            <a:endParaRPr lang="en-US" altLang="zh-CN" sz="1700" dirty="0" smtClean="0"/>
          </a:p>
          <a:p>
            <a:pPr algn="l">
              <a:lnSpc>
                <a:spcPct val="150000"/>
              </a:lnSpc>
            </a:pPr>
            <a:r>
              <a:rPr lang="en-US" altLang="zh-CN" sz="1700" dirty="0" smtClean="0"/>
              <a:t>2.</a:t>
            </a:r>
            <a:r>
              <a:rPr lang="zh-CN" altLang="en-US" sz="1700" dirty="0" smtClean="0"/>
              <a:t>舵机的参数</a:t>
            </a:r>
            <a:endParaRPr lang="en-US" altLang="zh-CN" sz="1700" dirty="0" smtClean="0"/>
          </a:p>
          <a:p>
            <a:pPr algn="l">
              <a:lnSpc>
                <a:spcPct val="150000"/>
              </a:lnSpc>
            </a:pPr>
            <a:r>
              <a:rPr lang="en-US" altLang="zh-CN" sz="1700" dirty="0" smtClean="0"/>
              <a:t>3.</a:t>
            </a:r>
            <a:r>
              <a:rPr lang="zh-CN" altLang="en-US" sz="1700" dirty="0" smtClean="0"/>
              <a:t>舵机的工作原理</a:t>
            </a:r>
            <a:endParaRPr lang="zh-CN" altLang="en-US" sz="17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0" y="1310054"/>
            <a:ext cx="9144000" cy="400050"/>
          </a:xfrm>
          <a:prstGeom prst="rect">
            <a:avLst/>
          </a:prstGeom>
        </p:spPr>
        <p:txBody>
          <a:bodyPr vert="horz" lIns="91413" tIns="45707" rIns="91413" bIns="45707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舵机的基本原理</a:t>
            </a:r>
            <a:endParaRPr lang="zh-CN" altLang="en-US" dirty="0">
              <a:solidFill>
                <a:schemeClr val="tx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8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775608"/>
            <a:ext cx="9144000" cy="326572"/>
          </a:xfrm>
          <a:prstGeom prst="rect">
            <a:avLst/>
          </a:prstGeom>
        </p:spPr>
        <p:txBody>
          <a:bodyPr lIns="91413" tIns="45707" rIns="91413" bIns="45707"/>
          <a:lstStyle/>
          <a:p>
            <a:pPr algn="l"/>
            <a:r>
              <a:rPr lang="en-US" altLang="zh-CN" sz="2300" dirty="0">
                <a:latin typeface="+mj-ea"/>
                <a:sym typeface="+mn-ea"/>
              </a:rPr>
              <a:t>减速器</a:t>
            </a:r>
            <a:endParaRPr lang="zh-CN" altLang="en-US" dirty="0">
              <a:latin typeface="+mj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81623"/>
            <a:ext cx="9144000" cy="1045199"/>
          </a:xfrm>
          <a:prstGeom prst="rect">
            <a:avLst/>
          </a:prstGeom>
        </p:spPr>
        <p:txBody>
          <a:bodyPr lIns="91413" tIns="45707" rIns="91413" bIns="45707"/>
          <a:lstStyle/>
          <a:p>
            <a:r>
              <a:rPr lang="zh-CN" altLang="en-US" sz="1700" dirty="0"/>
              <a:t>齿轮减速器：体积较小，传递扭矩大，但是有一定的回程间隙。</a:t>
            </a:r>
          </a:p>
          <a:p>
            <a:r>
              <a:rPr lang="zh-CN" altLang="en-US" sz="1700" dirty="0"/>
              <a:t>蜗杆减速器：具有反向自锁功能，体积较大，传动效率不高，精度不高</a:t>
            </a:r>
          </a:p>
          <a:p>
            <a:r>
              <a:rPr lang="zh-CN" altLang="en-US" sz="1700" dirty="0"/>
              <a:t>行星齿轮减速器：结构比较紧凑，回程间隙小、精度较高，使用寿命很长，额定输出扭矩可以做的很大，但价格略贵。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5189"/>
            <a:ext cx="7315201" cy="161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2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962150"/>
            <a:ext cx="3504565" cy="2320925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9141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 smtClean="0"/>
              <a:t>结构</a:t>
            </a:r>
            <a:endParaRPr lang="zh-CN" altLang="en-US" sz="23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0" y="2343150"/>
            <a:ext cx="9144000" cy="1924050"/>
          </a:xfrm>
          <a:prstGeom prst="rect">
            <a:avLst/>
          </a:prstGeom>
        </p:spPr>
        <p:txBody>
          <a:bodyPr lIns="91413" tIns="45707" rIns="91413" bIns="45707">
            <a:normAutofit/>
          </a:bodyPr>
          <a:lstStyle>
            <a:lvl1pPr marL="342797" indent="-342797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9141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19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n-ea"/>
              </a:rPr>
              <a:t>1.</a:t>
            </a:r>
            <a:r>
              <a:rPr lang="zh-CN" altLang="en-US" sz="1800" dirty="0" smtClean="0">
                <a:latin typeface="+mn-ea"/>
              </a:rPr>
              <a:t>直流电机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n-ea"/>
              </a:rPr>
              <a:t>2.</a:t>
            </a:r>
            <a:r>
              <a:rPr lang="zh-CN" altLang="en-US" sz="1800" dirty="0" smtClean="0">
                <a:latin typeface="+mn-ea"/>
              </a:rPr>
              <a:t>控制电路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n-ea"/>
              </a:rPr>
              <a:t>3.</a:t>
            </a:r>
            <a:r>
              <a:rPr lang="zh-CN" altLang="en-US" sz="1800" dirty="0" smtClean="0">
                <a:latin typeface="+mn-ea"/>
              </a:rPr>
              <a:t>电位器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n-ea"/>
              </a:rPr>
              <a:t>4.</a:t>
            </a:r>
            <a:r>
              <a:rPr lang="zh-CN" altLang="en-US" sz="1800" dirty="0" smtClean="0">
                <a:latin typeface="+mn-ea"/>
              </a:rPr>
              <a:t>外壳及齿轮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87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9141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工作</a:t>
            </a:r>
            <a:r>
              <a:rPr lang="zh-CN" altLang="en-US" sz="2300" dirty="0" smtClean="0"/>
              <a:t>参数</a:t>
            </a:r>
            <a:endParaRPr lang="zh-CN" altLang="en-US" sz="2300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0" y="2343150"/>
            <a:ext cx="9144000" cy="1924050"/>
          </a:xfrm>
          <a:prstGeom prst="rect">
            <a:avLst/>
          </a:prstGeom>
        </p:spPr>
        <p:txBody>
          <a:bodyPr lIns="91413" tIns="45707" rIns="91413" bIns="45707">
            <a:normAutofit/>
          </a:bodyPr>
          <a:lstStyle>
            <a:lvl1pPr marL="342797" indent="-342797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9141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19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n-ea"/>
              </a:rPr>
              <a:t>1.</a:t>
            </a:r>
            <a:r>
              <a:rPr lang="zh-CN" altLang="en-US" sz="1800" dirty="0" smtClean="0">
                <a:latin typeface="+mn-ea"/>
              </a:rPr>
              <a:t>响应速度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n-ea"/>
              </a:rPr>
              <a:t>2.</a:t>
            </a:r>
            <a:r>
              <a:rPr lang="zh-CN" altLang="en-US" sz="1800" dirty="0" smtClean="0">
                <a:latin typeface="+mn-ea"/>
              </a:rPr>
              <a:t>扭矩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n-ea"/>
              </a:rPr>
              <a:t>3.</a:t>
            </a:r>
            <a:r>
              <a:rPr lang="zh-CN" altLang="en-US" sz="1800" dirty="0" smtClean="0">
                <a:latin typeface="+mn-ea"/>
              </a:rPr>
              <a:t>工作电压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n-ea"/>
              </a:rPr>
              <a:t>4.</a:t>
            </a:r>
            <a:r>
              <a:rPr lang="zh-CN" altLang="en-US" sz="1800" dirty="0" smtClean="0">
                <a:latin typeface="+mn-ea"/>
              </a:rPr>
              <a:t>精度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4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406" y="2350603"/>
            <a:ext cx="990600" cy="1934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3712" y="209767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+mn-ea"/>
              </a:rPr>
              <a:t>0.11-</a:t>
            </a:r>
            <a:r>
              <a:rPr lang="en-US" altLang="zh-CN" sz="1100" dirty="0" err="1" smtClean="0">
                <a:latin typeface="+mn-ea"/>
              </a:rPr>
              <a:t>0.21s</a:t>
            </a:r>
            <a:endParaRPr lang="zh-CN" altLang="en-US" sz="1100" dirty="0">
              <a:latin typeface="+mn-ea"/>
            </a:endParaRPr>
          </a:p>
        </p:txBody>
      </p:sp>
      <p:pic>
        <p:nvPicPr>
          <p:cNvPr id="6" name="image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2278198"/>
            <a:ext cx="1969135" cy="207962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76" y="2266950"/>
            <a:ext cx="394512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8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9141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 smtClean="0"/>
              <a:t>工作原理</a:t>
            </a:r>
            <a:endParaRPr lang="zh-CN" altLang="en-US" sz="23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9" y="1543050"/>
            <a:ext cx="6238461" cy="288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2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9141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 smtClean="0"/>
              <a:t>控制信号</a:t>
            </a:r>
            <a:endParaRPr lang="zh-CN" altLang="en-US" sz="23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42266"/>
            <a:ext cx="3048000" cy="290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-10160" y="1885950"/>
            <a:ext cx="9144000" cy="2133600"/>
          </a:xfrm>
          <a:prstGeom prst="rect">
            <a:avLst/>
          </a:prstGeom>
        </p:spPr>
        <p:txBody>
          <a:bodyPr vert="horz" lIns="91413" tIns="45707" rIns="91413" bIns="45707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100" dirty="0" smtClean="0"/>
              <a:t>舵机内部自带闭环控制</a:t>
            </a: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r>
              <a:rPr lang="zh-CN" altLang="en-US" sz="1100" dirty="0" smtClean="0"/>
              <a:t>我们只需要给他发送对应的</a:t>
            </a:r>
            <a:r>
              <a:rPr lang="en-US" altLang="zh-CN" sz="1100" dirty="0" smtClean="0"/>
              <a:t>PWM</a:t>
            </a:r>
            <a:r>
              <a:rPr lang="zh-CN" altLang="en-US" sz="1100" dirty="0" smtClean="0"/>
              <a:t>信号，以及给定合适的电源，即可驱动</a:t>
            </a: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r>
              <a:rPr lang="zh-CN" altLang="en-US" sz="1100" dirty="0" smtClean="0"/>
              <a:t>舵机的</a:t>
            </a:r>
            <a:r>
              <a:rPr lang="en-US" altLang="zh-CN" sz="1100" dirty="0" smtClean="0"/>
              <a:t>PWM</a:t>
            </a:r>
            <a:r>
              <a:rPr lang="zh-CN" altLang="en-US" sz="1100" dirty="0" smtClean="0"/>
              <a:t>控制信号周期</a:t>
            </a:r>
            <a:r>
              <a:rPr lang="zh-CN" altLang="en-US" sz="1100" dirty="0"/>
              <a:t>一般</a:t>
            </a:r>
            <a:r>
              <a:rPr lang="zh-CN" altLang="en-US" sz="1100" dirty="0" smtClean="0"/>
              <a:t>为</a:t>
            </a:r>
            <a:r>
              <a:rPr lang="en-US" altLang="zh-CN" sz="1100" dirty="0" smtClean="0"/>
              <a:t>20ms(50HZ)</a:t>
            </a:r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r>
              <a:rPr lang="en-US" altLang="zh-CN" sz="1100" dirty="0" smtClean="0"/>
              <a:t>PWM</a:t>
            </a:r>
            <a:r>
              <a:rPr lang="zh-CN" altLang="en-US" sz="1100" dirty="0" smtClean="0"/>
              <a:t>信号占空比与角度关系对应如右图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6906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0" y="1310054"/>
            <a:ext cx="9144000" cy="400050"/>
          </a:xfrm>
          <a:prstGeom prst="rect">
            <a:avLst/>
          </a:prstGeom>
        </p:spPr>
        <p:txBody>
          <a:bodyPr vert="horz" lIns="91413" tIns="45707" rIns="91413" bIns="45707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舵机的</a:t>
            </a:r>
            <a:r>
              <a:rPr lang="en-US" altLang="zh-CN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PID</a:t>
            </a:r>
            <a:r>
              <a:rPr lang="zh-CN" altLang="en-US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控制</a:t>
            </a:r>
            <a:endParaRPr lang="zh-CN" altLang="en-US" dirty="0">
              <a:solidFill>
                <a:schemeClr val="tx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62150"/>
            <a:ext cx="7010400" cy="271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3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3534" y="1020536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/>
              <a:t>控制说明</a:t>
            </a:r>
            <a:endParaRPr lang="en-US" altLang="zh-CN" sz="2400" dirty="0" smtClean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-10160" y="1657350"/>
            <a:ext cx="9144000" cy="2895600"/>
          </a:xfrm>
          <a:prstGeom prst="rect">
            <a:avLst/>
          </a:prstGeom>
        </p:spPr>
        <p:txBody>
          <a:bodyPr vert="horz" lIns="91413" tIns="45707" rIns="91413" bIns="45707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/>
              <a:t>舵机内置了闭环控制，只需要输入一个</a:t>
            </a:r>
            <a:r>
              <a:rPr lang="en-US" altLang="zh-CN" sz="1100" dirty="0" smtClean="0"/>
              <a:t>PWM</a:t>
            </a:r>
            <a:r>
              <a:rPr lang="zh-CN" altLang="en-US" sz="1100" dirty="0" smtClean="0"/>
              <a:t>信号即可实现位置控制</a:t>
            </a:r>
            <a:endParaRPr lang="en-US" altLang="zh-CN" sz="1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/>
              <a:t>我们认为：给定的在范围内的位置信号，它都抵达了。即当前控制周期的输出目标位置，作为下个控制周期的已知的测量位置。</a:t>
            </a:r>
            <a:endParaRPr lang="en-US" altLang="zh-CN" sz="1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/>
              <a:t>这个控制有一个前提：响应速度要能跟得上。</a:t>
            </a:r>
            <a:endParaRPr lang="en-US" altLang="zh-CN" sz="1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100" dirty="0" smtClean="0"/>
              <a:t>        </a:t>
            </a:r>
            <a:r>
              <a:rPr lang="zh-CN" altLang="en-US" sz="1100" dirty="0" smtClean="0"/>
              <a:t>比如</a:t>
            </a:r>
            <a:r>
              <a:rPr lang="en-US" altLang="zh-CN" sz="1100" dirty="0" smtClean="0"/>
              <a:t>10ms</a:t>
            </a:r>
            <a:r>
              <a:rPr lang="zh-CN" altLang="en-US" sz="1100" dirty="0" smtClean="0"/>
              <a:t>控制周期，每个控制周期运动</a:t>
            </a:r>
            <a:r>
              <a:rPr lang="en-US" altLang="zh-CN" sz="1100" dirty="0" smtClean="0"/>
              <a:t>10</a:t>
            </a:r>
            <a:r>
              <a:rPr lang="zh-CN" altLang="en-US" sz="1100" dirty="0" smtClean="0"/>
              <a:t>（先不管他的单位）</a:t>
            </a:r>
            <a:endParaRPr lang="en-US" altLang="zh-CN" sz="1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/>
              <a:t>        我们已知</a:t>
            </a:r>
            <a:r>
              <a:rPr lang="en-US" altLang="zh-CN" sz="1100" dirty="0"/>
              <a:t>50HZ </a:t>
            </a:r>
            <a:r>
              <a:rPr lang="zh-CN" altLang="en-US" sz="1100" dirty="0" smtClean="0"/>
              <a:t>频率</a:t>
            </a:r>
            <a:r>
              <a:rPr lang="en-US" altLang="zh-CN" sz="1100" dirty="0" smtClean="0"/>
              <a:t>0.5ms~2.5ms</a:t>
            </a:r>
            <a:r>
              <a:rPr lang="zh-CN" altLang="en-US" sz="1100" dirty="0" smtClean="0"/>
              <a:t>占空比对应</a:t>
            </a:r>
            <a:r>
              <a:rPr lang="en-US" altLang="zh-CN" sz="1100" dirty="0" smtClean="0"/>
              <a:t>-90~90°</a:t>
            </a:r>
            <a:r>
              <a:rPr lang="zh-CN" altLang="en-US" sz="1100" dirty="0" smtClean="0"/>
              <a:t>的角度。</a:t>
            </a:r>
            <a:endParaRPr lang="en-US" altLang="zh-CN" sz="1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/>
              <a:t>        假如输出值</a:t>
            </a:r>
            <a:r>
              <a:rPr lang="en-US" altLang="zh-CN" sz="1100" dirty="0" smtClean="0"/>
              <a:t>A=10000</a:t>
            </a:r>
            <a:r>
              <a:rPr lang="zh-CN" altLang="en-US" sz="1100" dirty="0" smtClean="0"/>
              <a:t>的时候对应</a:t>
            </a:r>
            <a:r>
              <a:rPr lang="en-US" altLang="zh-CN" sz="1100" dirty="0" smtClean="0"/>
              <a:t>100%</a:t>
            </a:r>
            <a:r>
              <a:rPr lang="zh-CN" altLang="en-US" sz="1100" dirty="0" smtClean="0"/>
              <a:t>占空比，那么</a:t>
            </a:r>
            <a:r>
              <a:rPr lang="en-US" altLang="zh-CN" sz="1100" dirty="0" err="1" smtClean="0"/>
              <a:t>0.5~2.5ms</a:t>
            </a:r>
            <a:r>
              <a:rPr lang="zh-CN" altLang="en-US" sz="1100" dirty="0" smtClean="0"/>
              <a:t>占空比对应</a:t>
            </a:r>
            <a:r>
              <a:rPr lang="en-US" altLang="zh-CN" sz="1100" dirty="0" smtClean="0"/>
              <a:t>A</a:t>
            </a:r>
            <a:r>
              <a:rPr lang="zh-CN" altLang="en-US" sz="1100" dirty="0" smtClean="0"/>
              <a:t>值为</a:t>
            </a:r>
            <a:r>
              <a:rPr lang="en-US" altLang="zh-CN" sz="1100" dirty="0" smtClean="0"/>
              <a:t>:0.5/20*10000=250</a:t>
            </a:r>
            <a:r>
              <a:rPr lang="zh-CN" altLang="en-US" sz="1100" dirty="0" smtClean="0"/>
              <a:t>与</a:t>
            </a:r>
            <a:r>
              <a:rPr lang="en-US" altLang="zh-CN" sz="1100" dirty="0" smtClean="0"/>
              <a:t>2.5/20*10000=1250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/>
              <a:t>        即为</a:t>
            </a:r>
            <a:r>
              <a:rPr lang="en-US" altLang="zh-CN" sz="1100" dirty="0" smtClean="0"/>
              <a:t>A</a:t>
            </a:r>
            <a:r>
              <a:rPr lang="en-US" altLang="zh-CN" sz="1100" baseline="-25000" dirty="0" smtClean="0"/>
              <a:t>max </a:t>
            </a:r>
            <a:r>
              <a:rPr lang="en-US" altLang="zh-CN" sz="1100" dirty="0"/>
              <a:t>-</a:t>
            </a:r>
            <a:r>
              <a:rPr lang="en-US" altLang="zh-CN" sz="1100" dirty="0" smtClean="0"/>
              <a:t>A</a:t>
            </a:r>
            <a:r>
              <a:rPr lang="en-US" altLang="zh-CN" sz="1100" baseline="-25000" dirty="0" smtClean="0"/>
              <a:t>max </a:t>
            </a:r>
            <a:r>
              <a:rPr lang="en-US" altLang="zh-CN" sz="1100" dirty="0" smtClean="0"/>
              <a:t>=1000</a:t>
            </a:r>
            <a:r>
              <a:rPr lang="zh-CN" altLang="en-US" sz="1100" dirty="0" smtClean="0"/>
              <a:t>对应</a:t>
            </a:r>
            <a:r>
              <a:rPr lang="en-US" altLang="zh-CN" sz="1100" dirty="0" smtClean="0"/>
              <a:t>90-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-90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=180°</a:t>
            </a:r>
            <a:r>
              <a:rPr lang="zh-CN" altLang="en-US" sz="1100" dirty="0" smtClean="0"/>
              <a:t>。上述中的</a:t>
            </a:r>
            <a:r>
              <a:rPr lang="en-US" altLang="zh-CN" sz="1100" dirty="0" smtClean="0"/>
              <a:t>10</a:t>
            </a:r>
            <a:r>
              <a:rPr lang="zh-CN" altLang="en-US" sz="1100" dirty="0" smtClean="0"/>
              <a:t>与这里的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相对应。那么</a:t>
            </a:r>
            <a:r>
              <a:rPr lang="en-US" altLang="zh-CN" sz="1100" dirty="0" smtClean="0"/>
              <a:t>10</a:t>
            </a:r>
            <a:r>
              <a:rPr lang="zh-CN" altLang="en-US" sz="1100" dirty="0" smtClean="0"/>
              <a:t>对应的角度就是</a:t>
            </a:r>
            <a:r>
              <a:rPr lang="en-US" altLang="zh-CN" sz="1100" dirty="0" smtClean="0"/>
              <a:t>180°/1000*10=1.8°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/>
              <a:t>        算上单位时间</a:t>
            </a:r>
            <a:r>
              <a:rPr lang="en-US" altLang="zh-CN" sz="1100" dirty="0" smtClean="0"/>
              <a:t>10ms</a:t>
            </a:r>
            <a:r>
              <a:rPr lang="zh-CN" altLang="en-US" sz="1100" dirty="0" smtClean="0"/>
              <a:t>就有速度：</a:t>
            </a:r>
            <a:r>
              <a:rPr lang="en-US" altLang="zh-CN" sz="1100" dirty="0" smtClean="0"/>
              <a:t>V=1.8°/</a:t>
            </a:r>
            <a:r>
              <a:rPr lang="en-US" altLang="zh-CN" sz="1100" dirty="0" err="1" smtClean="0"/>
              <a:t>10ms</a:t>
            </a:r>
            <a:r>
              <a:rPr lang="en-US" altLang="zh-CN" sz="1100" dirty="0" smtClean="0"/>
              <a:t>=180°/</a:t>
            </a:r>
            <a:r>
              <a:rPr lang="en-US" altLang="zh-CN" sz="1100" dirty="0" smtClean="0"/>
              <a:t>s</a:t>
            </a:r>
            <a:r>
              <a:rPr lang="zh-CN" altLang="en-US" sz="1100" dirty="0" smtClean="0"/>
              <a:t>，这样就可以与舵机的参数进行比较了，假设舵机速度有</a:t>
            </a:r>
            <a:r>
              <a:rPr lang="en-US" altLang="zh-CN" sz="1100" dirty="0" err="1" smtClean="0"/>
              <a:t>0.14s</a:t>
            </a:r>
            <a:r>
              <a:rPr lang="en-US" altLang="zh-CN" sz="1100" dirty="0" smtClean="0"/>
              <a:t>/60°=428°/s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/>
              <a:t>        设定</a:t>
            </a:r>
            <a:r>
              <a:rPr lang="zh-CN" altLang="en-US" sz="1100" dirty="0" smtClean="0"/>
              <a:t>速度小于</a:t>
            </a:r>
            <a:r>
              <a:rPr lang="zh-CN" altLang="en-US" sz="1100" dirty="0" smtClean="0"/>
              <a:t>舵机本身的参数，所以响应时间是完全足够的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6543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3534" y="1020536"/>
            <a:ext cx="9144000" cy="326572"/>
          </a:xfrm>
          <a:prstGeom prst="rect">
            <a:avLst/>
          </a:prstGeom>
        </p:spPr>
        <p:txBody>
          <a:bodyPr lIns="91413" tIns="45707" rIns="91413" bIns="45707" anchor="ctr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/>
              <a:t>源码实现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1885950"/>
            <a:ext cx="9144000" cy="1569634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indent="304708">
              <a:lnSpc>
                <a:spcPct val="200000"/>
              </a:lnSpc>
            </a:pP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1.</a:t>
            </a:r>
            <a:r>
              <a:rPr lang="zh-CN" altLang="en-US" sz="1200" dirty="0" smtClean="0">
                <a:latin typeface="宋体" charset="0"/>
                <a:ea typeface="宋体" charset="0"/>
                <a:cs typeface="宋体" charset="0"/>
              </a:rPr>
              <a:t>按键获取目标位置</a:t>
            </a: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					</a:t>
            </a:r>
            <a:r>
              <a:rPr lang="en-US" altLang="zh-CN" sz="1200" dirty="0" smtClean="0"/>
              <a:t>Key()</a:t>
            </a:r>
            <a:endParaRPr lang="en-US" altLang="zh-CN" sz="1200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2.</a:t>
            </a:r>
            <a:r>
              <a:rPr lang="zh-CN" altLang="en-US" sz="1200" dirty="0" smtClean="0">
                <a:latin typeface="宋体" charset="0"/>
                <a:ea typeface="宋体" charset="0"/>
                <a:cs typeface="宋体" charset="0"/>
              </a:rPr>
              <a:t>当前位置为上次循环输出可直接使用，送入位置</a:t>
            </a: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sz="1200" dirty="0" smtClean="0">
                <a:latin typeface="宋体" charset="0"/>
                <a:ea typeface="宋体" charset="0"/>
                <a:cs typeface="宋体" charset="0"/>
              </a:rPr>
              <a:t>计算</a:t>
            </a: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		</a:t>
            </a:r>
            <a:r>
              <a:rPr lang="en-US" altLang="zh-CN" sz="1200" dirty="0" smtClean="0"/>
              <a:t>Moto=Position_PID(</a:t>
            </a:r>
            <a:r>
              <a:rPr lang="en-US" altLang="zh-CN" sz="1200" dirty="0" err="1" smtClean="0"/>
              <a:t>Position,Target_Position</a:t>
            </a:r>
            <a:r>
              <a:rPr lang="en-US" altLang="zh-CN" sz="1200" dirty="0" smtClean="0"/>
              <a:t>)</a:t>
            </a:r>
            <a:endParaRPr lang="en-US" altLang="zh-CN" sz="1200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3.</a:t>
            </a:r>
            <a:r>
              <a:rPr lang="zh-CN" altLang="en-US" sz="1200" dirty="0" smtClean="0">
                <a:latin typeface="宋体" charset="0"/>
                <a:ea typeface="宋体" charset="0"/>
                <a:cs typeface="宋体" charset="0"/>
              </a:rPr>
              <a:t>对位置</a:t>
            </a: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sz="1200" dirty="0" smtClean="0">
                <a:latin typeface="宋体" charset="0"/>
                <a:ea typeface="宋体" charset="0"/>
                <a:cs typeface="宋体" charset="0"/>
              </a:rPr>
              <a:t>的控制输出进行限幅，幅值为设定速度</a:t>
            </a: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		</a:t>
            </a:r>
            <a:r>
              <a:rPr lang="en-US" altLang="zh-CN" sz="1200" dirty="0" smtClean="0"/>
              <a:t>Moto=</a:t>
            </a:r>
            <a:r>
              <a:rPr lang="en-US" altLang="zh-CN" sz="1200" dirty="0" err="1" smtClean="0"/>
              <a:t>Xianfu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Moto,Target_Velocity</a:t>
            </a:r>
            <a:r>
              <a:rPr lang="en-US" altLang="zh-CN" sz="1200" dirty="0" smtClean="0"/>
              <a:t>)</a:t>
            </a:r>
            <a:endParaRPr lang="en-US" altLang="zh-CN" sz="1200" dirty="0" smtClean="0">
              <a:latin typeface="宋体" charset="0"/>
              <a:ea typeface="宋体" charset="0"/>
              <a:cs typeface="宋体" charset="0"/>
            </a:endParaRPr>
          </a:p>
          <a:p>
            <a:pPr indent="304708">
              <a:lnSpc>
                <a:spcPct val="200000"/>
              </a:lnSpc>
            </a:pP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4.</a:t>
            </a:r>
            <a:r>
              <a:rPr lang="zh-CN" altLang="en-US" sz="1200" dirty="0" smtClean="0">
                <a:latin typeface="宋体" charset="0"/>
                <a:ea typeface="宋体" charset="0"/>
                <a:cs typeface="宋体" charset="0"/>
              </a:rPr>
              <a:t>输出速度累加到位置上，进行输出</a:t>
            </a:r>
            <a:r>
              <a:rPr lang="en-US" altLang="zh-CN" sz="1200" dirty="0" smtClean="0">
                <a:latin typeface="宋体" charset="0"/>
                <a:ea typeface="宋体" charset="0"/>
                <a:cs typeface="宋体" charset="0"/>
              </a:rPr>
              <a:t>			</a:t>
            </a:r>
            <a:r>
              <a:rPr lang="en-US" altLang="zh-CN" sz="1200" dirty="0" err="1"/>
              <a:t>Set_Pwm</a:t>
            </a:r>
            <a:r>
              <a:rPr lang="en-US" altLang="zh-CN" sz="1200" dirty="0"/>
              <a:t>(Moto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17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152400" y="2419350"/>
            <a:ext cx="9144000" cy="990600"/>
          </a:xfrm>
          <a:prstGeom prst="rect">
            <a:avLst/>
          </a:prstGeom>
        </p:spPr>
        <p:txBody>
          <a:bodyPr vert="horz" lIns="91413" tIns="45707" rIns="91413" bIns="45707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THANKS ^_^</a:t>
            </a:r>
            <a:endParaRPr lang="zh-CN" altLang="en-US" sz="4400" dirty="0">
              <a:solidFill>
                <a:schemeClr val="tx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8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773908"/>
            <a:ext cx="9144000" cy="369093"/>
          </a:xfrm>
          <a:prstGeom prst="rect">
            <a:avLst/>
          </a:prstGeom>
        </p:spPr>
        <p:txBody>
          <a:bodyPr lIns="91413" tIns="45707" rIns="91413" bIns="45707">
            <a:normAutofit fontScale="90000"/>
          </a:bodyPr>
          <a:lstStyle/>
          <a:p>
            <a:pPr algn="l"/>
            <a:r>
              <a:rPr lang="zh-CN" altLang="en-US" sz="2300" dirty="0"/>
              <a:t>电机的控制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40802"/>
            <a:ext cx="9144000" cy="269591"/>
          </a:xfrm>
          <a:prstGeom prst="rect">
            <a:avLst/>
          </a:prstGeom>
        </p:spPr>
        <p:txBody>
          <a:bodyPr lIns="91413" tIns="45707" rIns="91413" bIns="45707">
            <a:normAutofit fontScale="85000" lnSpcReduction="20000"/>
          </a:bodyPr>
          <a:lstStyle/>
          <a:p>
            <a:r>
              <a:rPr lang="zh-CN" altLang="en-US" sz="1700" dirty="0"/>
              <a:t>电机控制转速的核心实际就是控制电源端电压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3" y="1843702"/>
            <a:ext cx="4800597" cy="25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9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/>
          <a:p>
            <a:pPr algn="l"/>
            <a:r>
              <a:rPr lang="en-US" altLang="zh-CN" sz="2300" dirty="0"/>
              <a:t>TB6612</a:t>
            </a:r>
            <a:r>
              <a:rPr lang="zh-CN" altLang="en-US" sz="2300" dirty="0"/>
              <a:t>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44910"/>
            <a:ext cx="9144000" cy="514519"/>
          </a:xfrm>
          <a:prstGeom prst="rect">
            <a:avLst/>
          </a:prstGeom>
        </p:spPr>
        <p:txBody>
          <a:bodyPr lIns="91413" tIns="45707" rIns="91413" bIns="45707">
            <a:normAutofit fontScale="92500" lnSpcReduction="20000"/>
          </a:bodyPr>
          <a:lstStyle/>
          <a:p>
            <a:r>
              <a:rPr lang="zh-CN" altLang="en-US" sz="1800" dirty="0"/>
              <a:t>电机驱动实质是一个功率放大器，把我们的输出信号进行功率放大之后输出给执行元件</a:t>
            </a:r>
            <a:r>
              <a:rPr lang="en-US" altLang="zh-CN" sz="1800" dirty="0"/>
              <a:t>---</a:t>
            </a:r>
            <a:r>
              <a:rPr lang="zh-CN" altLang="en-US" sz="1800" dirty="0"/>
              <a:t>电机，实现输出信号对执行元件的控制。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5" y="2397239"/>
            <a:ext cx="3235566" cy="180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49285"/>
            <a:ext cx="310661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94399"/>
            <a:ext cx="6728921" cy="258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基本的控制框图</a:t>
            </a:r>
          </a:p>
        </p:txBody>
      </p:sp>
    </p:spTree>
    <p:extLst>
      <p:ext uri="{BB962C8B-B14F-4D97-AF65-F5344CB8AC3E}">
        <p14:creationId xmlns:p14="http://schemas.microsoft.com/office/powerpoint/2010/main" val="16209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109959"/>
            <a:ext cx="9144000" cy="1727257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/>
          <a:p>
            <a:pPr algn="l"/>
            <a:r>
              <a:rPr lang="en-US" altLang="zh-CN" sz="1700" dirty="0"/>
              <a:t>1.</a:t>
            </a:r>
            <a:r>
              <a:rPr lang="zh-CN" altLang="en-US" sz="1700" dirty="0"/>
              <a:t>编码器简介</a:t>
            </a:r>
            <a:endParaRPr lang="en-US" altLang="zh-CN" sz="1700" dirty="0"/>
          </a:p>
          <a:p>
            <a:pPr algn="l"/>
            <a:endParaRPr lang="zh-CN" altLang="en-US" sz="1700" dirty="0"/>
          </a:p>
          <a:p>
            <a:pPr algn="l"/>
            <a:r>
              <a:rPr lang="en-US" altLang="zh-CN" sz="1700" dirty="0"/>
              <a:t>2.</a:t>
            </a:r>
            <a:r>
              <a:rPr lang="zh-CN" altLang="en-US" sz="1700" dirty="0"/>
              <a:t>编码器原理</a:t>
            </a:r>
            <a:endParaRPr lang="en-US" altLang="zh-CN" sz="1700" dirty="0"/>
          </a:p>
          <a:p>
            <a:pPr algn="l"/>
            <a:endParaRPr lang="zh-CN" altLang="en-US" sz="1700" dirty="0"/>
          </a:p>
          <a:p>
            <a:pPr algn="l"/>
            <a:r>
              <a:rPr lang="en-US" altLang="zh-CN" sz="1700" dirty="0"/>
              <a:t>3.</a:t>
            </a:r>
            <a:r>
              <a:rPr lang="zh-CN" altLang="en-US" sz="1700" dirty="0"/>
              <a:t>四倍频</a:t>
            </a:r>
            <a:endParaRPr lang="en-US" altLang="zh-CN" sz="1700" dirty="0"/>
          </a:p>
          <a:p>
            <a:pPr algn="l"/>
            <a:endParaRPr lang="zh-CN" altLang="en-US" sz="1700" dirty="0"/>
          </a:p>
          <a:p>
            <a:pPr algn="l"/>
            <a:r>
              <a:rPr lang="en-US" altLang="zh-CN" sz="1700" dirty="0"/>
              <a:t>4.</a:t>
            </a:r>
            <a:r>
              <a:rPr lang="zh-CN" altLang="en-US" sz="1700" dirty="0"/>
              <a:t>程序实现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0" y="1310054"/>
            <a:ext cx="9144000" cy="400050"/>
          </a:xfrm>
          <a:prstGeom prst="rect">
            <a:avLst/>
          </a:prstGeom>
        </p:spPr>
        <p:txBody>
          <a:bodyPr vert="horz" lIns="91413" tIns="45707" rIns="91413" bIns="45707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思源黑体 CN Medium" pitchFamily="34" charset="-122"/>
                <a:ea typeface="思源黑体 CN Medium" pitchFamily="34" charset="-122"/>
              </a:rPr>
              <a:t>编码器使用教程与测速原理</a:t>
            </a:r>
          </a:p>
        </p:txBody>
      </p:sp>
    </p:spTree>
    <p:extLst>
      <p:ext uri="{BB962C8B-B14F-4D97-AF65-F5344CB8AC3E}">
        <p14:creationId xmlns:p14="http://schemas.microsoft.com/office/powerpoint/2010/main" val="37297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313" y="1809750"/>
            <a:ext cx="9144000" cy="2970018"/>
          </a:xfrm>
          <a:prstGeom prst="rect">
            <a:avLst/>
          </a:prstGeom>
          <a:noFill/>
          <a:ln w="9525">
            <a:noFill/>
          </a:ln>
        </p:spPr>
        <p:txBody>
          <a:bodyPr wrap="square" lIns="91413" tIns="45707" rIns="91413" bIns="45707">
            <a:spAutoFit/>
          </a:bodyPr>
          <a:lstStyle/>
          <a:p>
            <a:pPr marL="285664" indent="-285664">
              <a:buFont typeface="Wingdings" charset="0"/>
              <a:buChar char="l"/>
            </a:pPr>
            <a:r>
              <a:rPr lang="zh-CN" altLang="en-US" sz="1700" dirty="0">
                <a:latin typeface="+mn-ea"/>
                <a:cs typeface="宋体" charset="0"/>
              </a:rPr>
              <a:t>编码器是一种将角位移或者直线位移转换成电信号</a:t>
            </a:r>
            <a:endParaRPr lang="en-US" altLang="zh-CN" sz="1700" dirty="0">
              <a:latin typeface="+mn-ea"/>
              <a:cs typeface="宋体" charset="0"/>
            </a:endParaRPr>
          </a:p>
          <a:p>
            <a:r>
              <a:rPr lang="en-US" altLang="zh-CN" sz="1700" dirty="0">
                <a:latin typeface="+mn-ea"/>
                <a:cs typeface="宋体" charset="0"/>
              </a:rPr>
              <a:t>   </a:t>
            </a:r>
            <a:r>
              <a:rPr lang="zh-CN" altLang="en-US" sz="1700" dirty="0">
                <a:latin typeface="+mn-ea"/>
                <a:cs typeface="宋体" charset="0"/>
              </a:rPr>
              <a:t>的一种传感器</a:t>
            </a:r>
          </a:p>
          <a:p>
            <a:r>
              <a:rPr lang="zh-CN" altLang="en-US" sz="1700" dirty="0">
                <a:latin typeface="+mn-ea"/>
                <a:cs typeface="宋体" charset="0"/>
              </a:rPr>
              <a:t>     </a:t>
            </a:r>
            <a:endParaRPr lang="en-US" altLang="zh-CN" sz="1700" dirty="0">
              <a:latin typeface="+mn-ea"/>
              <a:cs typeface="宋体" charset="0"/>
            </a:endParaRPr>
          </a:p>
          <a:p>
            <a:pPr marL="285664" indent="-285664">
              <a:buFont typeface="Wingdings" charset="0"/>
              <a:buChar char="l"/>
            </a:pPr>
            <a:r>
              <a:rPr lang="zh-CN" altLang="en-US" sz="1700" dirty="0">
                <a:latin typeface="+mn-ea"/>
                <a:cs typeface="宋体" charset="0"/>
              </a:rPr>
              <a:t>增量式</a:t>
            </a:r>
            <a:endParaRPr lang="en-US" altLang="zh-CN" sz="1700" dirty="0">
              <a:latin typeface="+mn-ea"/>
              <a:cs typeface="宋体" charset="0"/>
            </a:endParaRPr>
          </a:p>
          <a:p>
            <a:pPr marL="285664" indent="-285664">
              <a:buFont typeface="Wingdings" charset="0"/>
              <a:buChar char="l"/>
            </a:pPr>
            <a:r>
              <a:rPr lang="zh-CN" altLang="en-US" sz="1700" dirty="0">
                <a:latin typeface="+mn-ea"/>
                <a:cs typeface="宋体" charset="0"/>
              </a:rPr>
              <a:t>绝对式</a:t>
            </a:r>
            <a:endParaRPr lang="en-US" altLang="zh-CN" sz="1700" dirty="0">
              <a:latin typeface="+mn-ea"/>
              <a:cs typeface="宋体" charset="0"/>
            </a:endParaRPr>
          </a:p>
          <a:p>
            <a:endParaRPr lang="zh-CN" altLang="en-US" sz="1700" dirty="0">
              <a:latin typeface="+mn-ea"/>
              <a:cs typeface="宋体" charset="0"/>
            </a:endParaRPr>
          </a:p>
          <a:p>
            <a:pPr marL="285664" indent="-285664">
              <a:buFont typeface="Wingdings" charset="0"/>
              <a:buChar char="l"/>
            </a:pPr>
            <a:r>
              <a:rPr lang="zh-CN" altLang="en-US" sz="1700" dirty="0">
                <a:latin typeface="+mn-ea"/>
                <a:cs typeface="宋体" charset="0"/>
              </a:rPr>
              <a:t>测量位置（倒立摆）</a:t>
            </a:r>
          </a:p>
          <a:p>
            <a:pPr marL="285664" indent="-285664">
              <a:buFont typeface="Wingdings" charset="0"/>
              <a:buChar char="l"/>
            </a:pPr>
            <a:r>
              <a:rPr lang="zh-CN" altLang="en-US" sz="1700" dirty="0">
                <a:latin typeface="+mn-ea"/>
                <a:cs typeface="宋体" charset="0"/>
              </a:rPr>
              <a:t>测量速度（平衡小车）</a:t>
            </a:r>
            <a:endParaRPr lang="en-US" altLang="zh-CN" sz="1700" dirty="0">
              <a:latin typeface="+mn-ea"/>
              <a:cs typeface="宋体" charset="0"/>
            </a:endParaRPr>
          </a:p>
          <a:p>
            <a:pPr marL="285664" indent="-285664">
              <a:buFont typeface="Wingdings" charset="0"/>
              <a:buChar char="l"/>
            </a:pPr>
            <a:endParaRPr lang="zh-CN" altLang="en-US" sz="1700" dirty="0">
              <a:latin typeface="+mn-ea"/>
              <a:cs typeface="宋体" charset="0"/>
            </a:endParaRPr>
          </a:p>
          <a:p>
            <a:pPr marL="285664" indent="-285664">
              <a:buFont typeface="Wingdings" charset="0"/>
              <a:buChar char="l"/>
            </a:pPr>
            <a:r>
              <a:rPr lang="zh-CN" altLang="en-US" sz="1700" dirty="0">
                <a:latin typeface="+mn-ea"/>
              </a:rPr>
              <a:t>光电编码器（光学式）</a:t>
            </a:r>
          </a:p>
          <a:p>
            <a:pPr marL="285664" indent="-285664">
              <a:buFont typeface="Wingdings" charset="0"/>
              <a:buChar char="l"/>
            </a:pPr>
            <a:r>
              <a:rPr lang="zh-CN" altLang="en-US" sz="1700" dirty="0">
                <a:latin typeface="+mn-ea"/>
              </a:rPr>
              <a:t>霍尔编码器（磁式）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70575"/>
            <a:ext cx="2676677" cy="2397319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0" y="857250"/>
            <a:ext cx="9144000" cy="326572"/>
          </a:xfrm>
          <a:prstGeom prst="rect">
            <a:avLst/>
          </a:prstGeom>
        </p:spPr>
        <p:txBody>
          <a:bodyPr lIns="91413" tIns="45707" rIns="91413" bIns="45707">
            <a:noAutofit/>
          </a:bodyPr>
          <a:lstStyle>
            <a:lvl1pPr algn="ctr" defTabSz="127993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00" dirty="0"/>
              <a:t>编码器简介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15960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1442</Words>
  <Application>Microsoft Office PowerPoint</Application>
  <PresentationFormat>全屏显示(16:9)</PresentationFormat>
  <Paragraphs>241</Paragraphs>
  <Slides>47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Theme</vt:lpstr>
      <vt:lpstr>PowerPoint 演示文稿</vt:lpstr>
      <vt:lpstr>PowerPoint 演示文稿</vt:lpstr>
      <vt:lpstr>  直流电机原理</vt:lpstr>
      <vt:lpstr>减速器</vt:lpstr>
      <vt:lpstr>电机的控制</vt:lpstr>
      <vt:lpstr>TB6612驱动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xbany</cp:lastModifiedBy>
  <cp:revision>147</cp:revision>
  <dcterms:created xsi:type="dcterms:W3CDTF">2006-08-16T00:00:00Z</dcterms:created>
  <dcterms:modified xsi:type="dcterms:W3CDTF">2020-12-28T11:52:50Z</dcterms:modified>
</cp:coreProperties>
</file>