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handoutMasterIdLst>
    <p:handoutMasterId r:id="rId12"/>
  </p:handoutMasterIdLst>
  <p:sldIdLst>
    <p:sldId id="1633" r:id="rId2"/>
    <p:sldId id="1828" r:id="rId3"/>
    <p:sldId id="1842" r:id="rId4"/>
    <p:sldId id="1874" r:id="rId5"/>
    <p:sldId id="1844" r:id="rId6"/>
    <p:sldId id="1845" r:id="rId7"/>
    <p:sldId id="1846" r:id="rId8"/>
    <p:sldId id="1873" r:id="rId9"/>
    <p:sldId id="1872"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33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3" autoAdjust="0"/>
    <p:restoredTop sz="94868" autoAdjust="0"/>
  </p:normalViewPr>
  <p:slideViewPr>
    <p:cSldViewPr>
      <p:cViewPr varScale="1">
        <p:scale>
          <a:sx n="81" d="100"/>
          <a:sy n="81" d="100"/>
        </p:scale>
        <p:origin x="822" y="78"/>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notesViewPr>
    <p:cSldViewPr>
      <p:cViewPr varScale="1">
        <p:scale>
          <a:sx n="70" d="100"/>
          <a:sy n="70" d="100"/>
        </p:scale>
        <p:origin x="2583"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2DA8BC-0A41-41D4-B977-9A44C3187158}" type="datetimeFigureOut">
              <a:rPr lang="en-US" smtClean="0"/>
              <a:t>2/26/2020</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D2C70D9-57AA-4BC4-A1A7-6673B6EA9EB2}" type="slidenum">
              <a:rPr lang="en-US" smtClean="0"/>
              <a:t>‹#›</a:t>
            </a:fld>
            <a:endParaRPr lang="en-US" dirty="0"/>
          </a:p>
        </p:txBody>
      </p:sp>
    </p:spTree>
    <p:extLst>
      <p:ext uri="{BB962C8B-B14F-4D97-AF65-F5344CB8AC3E}">
        <p14:creationId xmlns:p14="http://schemas.microsoft.com/office/powerpoint/2010/main" val="598241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D7632894-2F5A-46FE-8A2B-89B309465481}" type="slidenum">
              <a:rPr lang="en-US"/>
              <a:pPr>
                <a:defRPr/>
              </a:pPr>
              <a:t>‹#›</a:t>
            </a:fld>
            <a:endParaRPr lang="en-US" dirty="0"/>
          </a:p>
        </p:txBody>
      </p:sp>
    </p:spTree>
    <p:extLst>
      <p:ext uri="{BB962C8B-B14F-4D97-AF65-F5344CB8AC3E}">
        <p14:creationId xmlns:p14="http://schemas.microsoft.com/office/powerpoint/2010/main" val="939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632894-2F5A-46FE-8A2B-89B309465481}" type="slidenum">
              <a:rPr lang="en-US" smtClean="0"/>
              <a:pPr>
                <a:defRPr/>
              </a:pPr>
              <a:t>1</a:t>
            </a:fld>
            <a:endParaRPr lang="en-US" dirty="0"/>
          </a:p>
        </p:txBody>
      </p:sp>
    </p:spTree>
    <p:extLst>
      <p:ext uri="{BB962C8B-B14F-4D97-AF65-F5344CB8AC3E}">
        <p14:creationId xmlns:p14="http://schemas.microsoft.com/office/powerpoint/2010/main" val="28955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598" y="170156"/>
            <a:ext cx="8153400" cy="731520"/>
          </a:xfrm>
        </p:spPr>
        <p:txBody>
          <a:bodyPr/>
          <a:lstStyle>
            <a:lvl1pPr>
              <a:defRPr sz="3600" b="1">
                <a:solidFill>
                  <a:srgbClr val="0000CC"/>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477078" y="1295400"/>
            <a:ext cx="8362122" cy="5454359"/>
          </a:xfrm>
        </p:spPr>
        <p:txBody>
          <a:bodyPr/>
          <a:lstStyle>
            <a:lvl1pPr>
              <a:buClr>
                <a:srgbClr val="333399"/>
              </a:buClr>
              <a:buSzPct val="80000"/>
              <a:defRPr sz="24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3429000" y="908818"/>
            <a:ext cx="5421313" cy="317525"/>
          </a:xfrm>
        </p:spPr>
        <p:txBody>
          <a:bodyPr/>
          <a:lstStyle>
            <a:lvl1pPr>
              <a:defRPr/>
            </a:lvl1pPr>
          </a:lstStyle>
          <a:p>
            <a:pPr>
              <a:defRPr/>
            </a:pPr>
            <a:r>
              <a:rPr lang="en-US"/>
              <a:t>3D Maze</a:t>
            </a:r>
            <a:endParaRPr lang="en-US" dirty="0"/>
          </a:p>
        </p:txBody>
      </p:sp>
      <p:sp>
        <p:nvSpPr>
          <p:cNvPr id="6" name="Slide Number Placeholder 22"/>
          <p:cNvSpPr>
            <a:spLocks noGrp="1"/>
          </p:cNvSpPr>
          <p:nvPr>
            <p:ph type="sldNum" sz="quarter" idx="12"/>
          </p:nvPr>
        </p:nvSpPr>
        <p:spPr>
          <a:xfrm>
            <a:off x="0" y="914400"/>
            <a:ext cx="533400" cy="30480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63757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457200" y="1261362"/>
            <a:ext cx="4114800" cy="552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724400" y="1261362"/>
            <a:ext cx="4070499" cy="552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3D Maze</a:t>
            </a:r>
            <a:endParaRPr lang="en-US" dirty="0"/>
          </a:p>
        </p:txBody>
      </p:sp>
    </p:spTree>
    <p:extLst>
      <p:ext uri="{BB962C8B-B14F-4D97-AF65-F5344CB8AC3E}">
        <p14:creationId xmlns:p14="http://schemas.microsoft.com/office/powerpoint/2010/main" val="118768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3D Maze</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142926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6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7056207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3D Maze</a:t>
            </a:r>
            <a:endParaRPr lang="en-US" dirty="0"/>
          </a:p>
        </p:txBody>
      </p:sp>
    </p:spTree>
    <p:extLst>
      <p:ext uri="{BB962C8B-B14F-4D97-AF65-F5344CB8AC3E}">
        <p14:creationId xmlns:p14="http://schemas.microsoft.com/office/powerpoint/2010/main" val="24684898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65559366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5164059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94360" y="169342"/>
            <a:ext cx="8153400"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12"/>
          <p:cNvSpPr>
            <a:spLocks noGrp="1"/>
          </p:cNvSpPr>
          <p:nvPr>
            <p:ph type="body" idx="1"/>
          </p:nvPr>
        </p:nvSpPr>
        <p:spPr bwMode="auto">
          <a:xfrm>
            <a:off x="477078" y="1295400"/>
            <a:ext cx="8305800" cy="539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33400"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14400"/>
            <a:ext cx="533400" cy="30480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590550" y="914400"/>
            <a:ext cx="855345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3429000" y="919164"/>
            <a:ext cx="5421313"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3D Maze</a:t>
            </a:r>
            <a:endParaRPr lang="en-US" dirty="0"/>
          </a:p>
        </p:txBody>
      </p:sp>
    </p:spTree>
    <p:extLst>
      <p:ext uri="{BB962C8B-B14F-4D97-AF65-F5344CB8AC3E}">
        <p14:creationId xmlns:p14="http://schemas.microsoft.com/office/powerpoint/2010/main" val="303986979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4"/>
          <p:cNvSpPr>
            <a:spLocks noGrp="1"/>
          </p:cNvSpPr>
          <p:nvPr>
            <p:ph type="subTitle" idx="1"/>
          </p:nvPr>
        </p:nvSpPr>
        <p:spPr/>
        <p:txBody>
          <a:bodyPr/>
          <a:lstStyle/>
          <a:p>
            <a:pPr eaLnBrk="1" hangingPunct="1"/>
            <a:r>
              <a:rPr lang="en-US" dirty="0"/>
              <a:t>3D Maze</a:t>
            </a:r>
          </a:p>
        </p:txBody>
      </p:sp>
      <p:sp>
        <p:nvSpPr>
          <p:cNvPr id="5" name="Slide Number Placeholder 4"/>
          <p:cNvSpPr>
            <a:spLocks noGrp="1"/>
          </p:cNvSpPr>
          <p:nvPr>
            <p:ph type="sldNum" sz="quarter" idx="12"/>
          </p:nvPr>
        </p:nvSpPr>
        <p:spPr/>
        <p:txBody>
          <a:bodyPr/>
          <a:lstStyle/>
          <a:p>
            <a:pPr>
              <a:defRPr/>
            </a:pPr>
            <a:fld id="{A0C1462C-D640-45B3-901B-F425AA5C3674}" type="slidenum">
              <a:rPr lang="en-US" smtClean="0"/>
              <a:pPr>
                <a:defRPr/>
              </a:pPr>
              <a:t>1</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838200"/>
            <a:ext cx="4191000" cy="4191000"/>
          </a:xfrm>
          <a:prstGeom prst="rect">
            <a:avLst/>
          </a:prstGeom>
        </p:spPr>
      </p:pic>
    </p:spTree>
    <p:extLst>
      <p:ext uri="{BB962C8B-B14F-4D97-AF65-F5344CB8AC3E}">
        <p14:creationId xmlns:p14="http://schemas.microsoft.com/office/powerpoint/2010/main" val="363327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533239"/>
            <a:ext cx="1712119" cy="1725743"/>
          </a:xfrm>
          <a:prstGeom prst="rect">
            <a:avLst/>
          </a:prstGeom>
        </p:spPr>
      </p:pic>
      <p:sp>
        <p:nvSpPr>
          <p:cNvPr id="2" name="Title 1"/>
          <p:cNvSpPr>
            <a:spLocks noGrp="1"/>
          </p:cNvSpPr>
          <p:nvPr>
            <p:ph type="title"/>
          </p:nvPr>
        </p:nvSpPr>
        <p:spPr/>
        <p:txBody>
          <a:bodyPr/>
          <a:lstStyle/>
          <a:p>
            <a:r>
              <a:rPr lang="en-US" dirty="0"/>
              <a:t>3D Maze</a:t>
            </a:r>
          </a:p>
        </p:txBody>
      </p:sp>
      <p:sp>
        <p:nvSpPr>
          <p:cNvPr id="4" name="Footer Placeholder 3"/>
          <p:cNvSpPr>
            <a:spLocks noGrp="1"/>
          </p:cNvSpPr>
          <p:nvPr>
            <p:ph type="ftr" sz="quarter" idx="11"/>
          </p:nvPr>
        </p:nvSpPr>
        <p:spPr/>
        <p:txBody>
          <a:bodyPr/>
          <a:lstStyle/>
          <a:p>
            <a:pPr>
              <a:defRPr/>
            </a:pPr>
            <a:r>
              <a:rPr lang="en-US"/>
              <a:t>3D Maze</a:t>
            </a:r>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2</a:t>
            </a:fld>
            <a:endParaRPr lang="en-US" dirty="0"/>
          </a:p>
        </p:txBody>
      </p:sp>
      <p:sp>
        <p:nvSpPr>
          <p:cNvPr id="6" name="TextBox 5"/>
          <p:cNvSpPr txBox="1"/>
          <p:nvPr/>
        </p:nvSpPr>
        <p:spPr>
          <a:xfrm>
            <a:off x="555510" y="1371600"/>
            <a:ext cx="6324600" cy="1938992"/>
          </a:xfrm>
          <a:prstGeom prst="rect">
            <a:avLst/>
          </a:prstGeom>
          <a:noFill/>
        </p:spPr>
        <p:txBody>
          <a:bodyPr wrap="square" rtlCol="0">
            <a:spAutoFit/>
          </a:bodyPr>
          <a:lstStyle/>
          <a:p>
            <a:r>
              <a:rPr lang="en-US" sz="2400" b="1" dirty="0"/>
              <a:t>"Two Scuba diving buddies have encountered a large, box-shaped storage facility inside the hull of the Heian Maru, a 512' submarine tender lying on the bottom of </a:t>
            </a:r>
            <a:r>
              <a:rPr lang="en-US" sz="2400" b="1" dirty="0" err="1"/>
              <a:t>Truk</a:t>
            </a:r>
            <a:r>
              <a:rPr lang="en-US" sz="2400" b="1" dirty="0"/>
              <a:t> Lagoon at 108'.</a:t>
            </a:r>
            <a:endParaRPr lang="en-US" sz="2400" dirty="0"/>
          </a:p>
        </p:txBody>
      </p:sp>
      <p:sp>
        <p:nvSpPr>
          <p:cNvPr id="7" name="TextBox 6"/>
          <p:cNvSpPr txBox="1"/>
          <p:nvPr/>
        </p:nvSpPr>
        <p:spPr>
          <a:xfrm>
            <a:off x="555510" y="3276600"/>
            <a:ext cx="7978890" cy="1938992"/>
          </a:xfrm>
          <a:prstGeom prst="rect">
            <a:avLst/>
          </a:prstGeom>
          <a:noFill/>
        </p:spPr>
        <p:txBody>
          <a:bodyPr wrap="square" rtlCol="0">
            <a:spAutoFit/>
          </a:bodyPr>
          <a:lstStyle/>
          <a:p>
            <a:r>
              <a:rPr lang="en-US" sz="2400" b="1" dirty="0"/>
              <a:t>The storage facility is composed of cells, some of which can be entered and some which cannot. The only exterior walls that are missing are on the front of the storage facility in the upper left corner, and on the rear of the storage facility in the lower right corner.</a:t>
            </a:r>
            <a:endParaRPr lang="en-US" sz="2400" dirty="0"/>
          </a:p>
        </p:txBody>
      </p:sp>
      <p:sp>
        <p:nvSpPr>
          <p:cNvPr id="8" name="TextBox 7"/>
          <p:cNvSpPr txBox="1"/>
          <p:nvPr/>
        </p:nvSpPr>
        <p:spPr>
          <a:xfrm>
            <a:off x="555510" y="5257324"/>
            <a:ext cx="7978890" cy="1200329"/>
          </a:xfrm>
          <a:prstGeom prst="rect">
            <a:avLst/>
          </a:prstGeom>
          <a:noFill/>
        </p:spPr>
        <p:txBody>
          <a:bodyPr wrap="square" rtlCol="0">
            <a:spAutoFit/>
          </a:bodyPr>
          <a:lstStyle/>
          <a:p>
            <a:pPr>
              <a:spcBef>
                <a:spcPts val="1200"/>
              </a:spcBef>
            </a:pPr>
            <a:r>
              <a:rPr lang="en-US" sz="2400" b="1" dirty="0"/>
              <a:t>The divers wish to determine a path through the storage facility. Use recursion to find a path through the maze or to prove that there is no path."</a:t>
            </a:r>
            <a:endParaRPr lang="en-US" sz="2400" dirty="0"/>
          </a:p>
        </p:txBody>
      </p:sp>
    </p:spTree>
    <p:extLst>
      <p:ext uri="{BB962C8B-B14F-4D97-AF65-F5344CB8AC3E}">
        <p14:creationId xmlns:p14="http://schemas.microsoft.com/office/powerpoint/2010/main" val="40400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Path through a Maze</a:t>
            </a:r>
          </a:p>
        </p:txBody>
      </p:sp>
      <p:sp>
        <p:nvSpPr>
          <p:cNvPr id="3" name="Content Placeholder 2"/>
          <p:cNvSpPr>
            <a:spLocks noGrp="1"/>
          </p:cNvSpPr>
          <p:nvPr>
            <p:ph sz="quarter" idx="1"/>
          </p:nvPr>
        </p:nvSpPr>
        <p:spPr/>
        <p:txBody>
          <a:bodyPr/>
          <a:lstStyle/>
          <a:p>
            <a:r>
              <a:rPr lang="en-US" dirty="0"/>
              <a:t>Problem</a:t>
            </a:r>
          </a:p>
          <a:p>
            <a:pPr lvl="1"/>
            <a:r>
              <a:rPr lang="en-US" dirty="0"/>
              <a:t>Use backtracking to find and display the path through a maze.</a:t>
            </a:r>
          </a:p>
          <a:p>
            <a:pPr lvl="1"/>
            <a:r>
              <a:rPr lang="en-US" dirty="0"/>
              <a:t>From each point in a maze you can move to the next cell in a horizontal or vertical direction if the cell is not blocked.</a:t>
            </a:r>
          </a:p>
          <a:p>
            <a:r>
              <a:rPr lang="en-US" dirty="0"/>
              <a:t>Analysis</a:t>
            </a:r>
          </a:p>
          <a:p>
            <a:pPr lvl="1"/>
            <a:r>
              <a:rPr lang="en-US" dirty="0"/>
              <a:t>The maze will consist of an array of cells.</a:t>
            </a:r>
          </a:p>
          <a:p>
            <a:pPr lvl="1"/>
            <a:r>
              <a:rPr lang="en-US" dirty="0"/>
              <a:t>The starting point is at the top left corner </a:t>
            </a:r>
            <a:r>
              <a:rPr lang="en-US" b="1" dirty="0">
                <a:latin typeface="Consolas" panose="020B0609020204030204" pitchFamily="49" charset="0"/>
                <a:cs typeface="Consolas" panose="020B0609020204030204" pitchFamily="49" charset="0"/>
              </a:rPr>
              <a:t>maze[0][0][0]</a:t>
            </a:r>
            <a:r>
              <a:rPr lang="en-US" dirty="0"/>
              <a:t>.</a:t>
            </a:r>
          </a:p>
          <a:p>
            <a:pPr lvl="1"/>
            <a:r>
              <a:rPr lang="en-US" dirty="0"/>
              <a:t>The exit point is at the bottom right corner, that is</a:t>
            </a:r>
          </a:p>
          <a:p>
            <a:pPr marL="366713" lvl="1" indent="0">
              <a:buNone/>
            </a:pPr>
            <a:r>
              <a:rPr lang="en-US" dirty="0"/>
              <a:t>	</a:t>
            </a:r>
            <a:r>
              <a:rPr lang="en-US" b="1" dirty="0">
                <a:latin typeface="Consolas" panose="020B0609020204030204" pitchFamily="49" charset="0"/>
                <a:cs typeface="Consolas" panose="020B0609020204030204" pitchFamily="49" charset="0"/>
              </a:rPr>
              <a:t>maze[HEIGHT - 1][WIDTH - 1][LAYERS - 1]</a:t>
            </a:r>
            <a:r>
              <a:rPr lang="en-US" dirty="0"/>
              <a:t>.</a:t>
            </a:r>
          </a:p>
          <a:p>
            <a:pPr lvl="1"/>
            <a:r>
              <a:rPr lang="en-US" dirty="0"/>
              <a:t>All cells on the path will have a </a:t>
            </a:r>
            <a:r>
              <a:rPr lang="en-US" dirty="0">
                <a:solidFill>
                  <a:srgbClr val="FF0000"/>
                </a:solidFill>
              </a:rPr>
              <a:t>OPEN </a:t>
            </a:r>
            <a:r>
              <a:rPr lang="en-US" dirty="0"/>
              <a:t>value.</a:t>
            </a:r>
          </a:p>
          <a:p>
            <a:pPr lvl="1"/>
            <a:r>
              <a:rPr lang="en-US" dirty="0"/>
              <a:t>All cells that represent barriers will have a </a:t>
            </a:r>
            <a:r>
              <a:rPr lang="en-US" dirty="0">
                <a:solidFill>
                  <a:srgbClr val="FF0000"/>
                </a:solidFill>
              </a:rPr>
              <a:t>BLOCKED </a:t>
            </a:r>
            <a:r>
              <a:rPr lang="en-US" dirty="0"/>
              <a:t>value.</a:t>
            </a:r>
          </a:p>
          <a:p>
            <a:pPr lvl="1"/>
            <a:r>
              <a:rPr lang="en-US" dirty="0"/>
              <a:t>Cells that we have visited will have a </a:t>
            </a:r>
            <a:r>
              <a:rPr lang="en-US" dirty="0">
                <a:solidFill>
                  <a:srgbClr val="FF0000"/>
                </a:solidFill>
              </a:rPr>
              <a:t>TEMPORARY</a:t>
            </a:r>
            <a:r>
              <a:rPr lang="en-US" dirty="0"/>
              <a:t> value.</a:t>
            </a:r>
          </a:p>
          <a:p>
            <a:pPr lvl="1"/>
            <a:r>
              <a:rPr lang="en-US" dirty="0"/>
              <a:t>If we find a path through the maze, the exit cell value will be </a:t>
            </a:r>
            <a:r>
              <a:rPr lang="en-US" dirty="0">
                <a:solidFill>
                  <a:srgbClr val="FF0000"/>
                </a:solidFill>
              </a:rPr>
              <a:t>EXIT </a:t>
            </a:r>
            <a:r>
              <a:rPr lang="en-US" dirty="0"/>
              <a:t>and all cells on the path will have the </a:t>
            </a:r>
            <a:r>
              <a:rPr lang="en-US" dirty="0">
                <a:solidFill>
                  <a:srgbClr val="FF0000"/>
                </a:solidFill>
              </a:rPr>
              <a:t>PATH</a:t>
            </a:r>
            <a:r>
              <a:rPr lang="en-US" dirty="0"/>
              <a:t> value.</a:t>
            </a:r>
          </a:p>
          <a:p>
            <a:endParaRPr lang="en-US" dirty="0"/>
          </a:p>
        </p:txBody>
      </p:sp>
      <p:sp>
        <p:nvSpPr>
          <p:cNvPr id="4" name="Footer Placeholder 3"/>
          <p:cNvSpPr>
            <a:spLocks noGrp="1"/>
          </p:cNvSpPr>
          <p:nvPr>
            <p:ph type="ftr" sz="quarter" idx="11"/>
          </p:nvPr>
        </p:nvSpPr>
        <p:spPr/>
        <p:txBody>
          <a:bodyPr/>
          <a:lstStyle/>
          <a:p>
            <a:pPr>
              <a:defRPr/>
            </a:pPr>
            <a:r>
              <a:rPr lang="en-US"/>
              <a:t>3D Maze</a:t>
            </a:r>
            <a:endParaRPr lang="en-US" dirty="0"/>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3</a:t>
            </a:fld>
            <a:endParaRPr lang="en-US" dirty="0"/>
          </a:p>
        </p:txBody>
      </p:sp>
    </p:spTree>
    <p:extLst>
      <p:ext uri="{BB962C8B-B14F-4D97-AF65-F5344CB8AC3E}">
        <p14:creationId xmlns:p14="http://schemas.microsoft.com/office/powerpoint/2010/main" val="79415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1177-EE92-4EEB-B646-404B22CA4203}"/>
              </a:ext>
            </a:extLst>
          </p:cNvPr>
          <p:cNvSpPr>
            <a:spLocks noGrp="1"/>
          </p:cNvSpPr>
          <p:nvPr>
            <p:ph type="title"/>
          </p:nvPr>
        </p:nvSpPr>
        <p:spPr/>
        <p:txBody>
          <a:bodyPr/>
          <a:lstStyle/>
          <a:p>
            <a:r>
              <a:rPr lang="en-US" dirty="0"/>
              <a:t>Sample test files</a:t>
            </a:r>
          </a:p>
        </p:txBody>
      </p:sp>
      <p:sp>
        <p:nvSpPr>
          <p:cNvPr id="3" name="Content Placeholder 2">
            <a:extLst>
              <a:ext uri="{FF2B5EF4-FFF2-40B4-BE49-F238E27FC236}">
                <a16:creationId xmlns:a16="http://schemas.microsoft.com/office/drawing/2014/main" id="{91B718B2-4558-4744-8D67-7AEB83BDB9A8}"/>
              </a:ext>
            </a:extLst>
          </p:cNvPr>
          <p:cNvSpPr>
            <a:spLocks noGrp="1"/>
          </p:cNvSpPr>
          <p:nvPr>
            <p:ph sz="quarter" idx="1"/>
          </p:nvPr>
        </p:nvSpPr>
        <p:spPr/>
        <p:txBody>
          <a:bodyPr/>
          <a:lstStyle/>
          <a:p>
            <a:r>
              <a:rPr lang="en-US" dirty="0"/>
              <a:t>Input File</a:t>
            </a:r>
          </a:p>
          <a:p>
            <a:r>
              <a:rPr lang="en-US" dirty="0"/>
              <a:t>in_01.txt</a:t>
            </a:r>
          </a:p>
          <a:p>
            <a:r>
              <a:rPr lang="en-US" dirty="0"/>
              <a:t>in_02.txt</a:t>
            </a:r>
          </a:p>
          <a:p>
            <a:r>
              <a:rPr lang="en-US" dirty="0"/>
              <a:t>in_03.txt</a:t>
            </a:r>
          </a:p>
        </p:txBody>
      </p:sp>
      <p:sp>
        <p:nvSpPr>
          <p:cNvPr id="4" name="Content Placeholder 3">
            <a:extLst>
              <a:ext uri="{FF2B5EF4-FFF2-40B4-BE49-F238E27FC236}">
                <a16:creationId xmlns:a16="http://schemas.microsoft.com/office/drawing/2014/main" id="{7B3E8394-03FF-4FB0-8CAC-DC590C3E34E8}"/>
              </a:ext>
            </a:extLst>
          </p:cNvPr>
          <p:cNvSpPr>
            <a:spLocks noGrp="1"/>
          </p:cNvSpPr>
          <p:nvPr>
            <p:ph sz="quarter" idx="2"/>
          </p:nvPr>
        </p:nvSpPr>
        <p:spPr/>
        <p:txBody>
          <a:bodyPr/>
          <a:lstStyle/>
          <a:p>
            <a:r>
              <a:rPr lang="en-US" dirty="0"/>
              <a:t>Output File</a:t>
            </a:r>
          </a:p>
          <a:p>
            <a:r>
              <a:rPr lang="en-US" dirty="0"/>
              <a:t>out_01.txt</a:t>
            </a:r>
          </a:p>
          <a:p>
            <a:r>
              <a:rPr lang="en-US" dirty="0"/>
              <a:t>out_02.txt</a:t>
            </a:r>
          </a:p>
          <a:p>
            <a:r>
              <a:rPr lang="en-US" dirty="0"/>
              <a:t>out_03.txt</a:t>
            </a:r>
          </a:p>
        </p:txBody>
      </p:sp>
      <p:sp>
        <p:nvSpPr>
          <p:cNvPr id="5" name="Slide Number Placeholder 4">
            <a:extLst>
              <a:ext uri="{FF2B5EF4-FFF2-40B4-BE49-F238E27FC236}">
                <a16:creationId xmlns:a16="http://schemas.microsoft.com/office/drawing/2014/main" id="{7CDC22D1-EC90-4C78-9CE7-7FB131C2BCAB}"/>
              </a:ext>
            </a:extLst>
          </p:cNvPr>
          <p:cNvSpPr>
            <a:spLocks noGrp="1"/>
          </p:cNvSpPr>
          <p:nvPr>
            <p:ph type="sldNum" sz="quarter" idx="11"/>
          </p:nvPr>
        </p:nvSpPr>
        <p:spPr/>
        <p:txBody>
          <a:bodyPr/>
          <a:lstStyle/>
          <a:p>
            <a:pPr>
              <a:defRPr/>
            </a:pPr>
            <a:fld id="{D490341F-FBE9-465C-84BF-B364B3D69BE6}" type="slidenum">
              <a:rPr lang="en-US" smtClean="0"/>
              <a:pPr>
                <a:defRPr/>
              </a:pPr>
              <a:t>4</a:t>
            </a:fld>
            <a:endParaRPr lang="en-US" dirty="0"/>
          </a:p>
        </p:txBody>
      </p:sp>
      <p:sp>
        <p:nvSpPr>
          <p:cNvPr id="6" name="Footer Placeholder 5">
            <a:extLst>
              <a:ext uri="{FF2B5EF4-FFF2-40B4-BE49-F238E27FC236}">
                <a16:creationId xmlns:a16="http://schemas.microsoft.com/office/drawing/2014/main" id="{986FB52A-9C88-4C0C-9A28-1AF1037A8CE9}"/>
              </a:ext>
            </a:extLst>
          </p:cNvPr>
          <p:cNvSpPr>
            <a:spLocks noGrp="1"/>
          </p:cNvSpPr>
          <p:nvPr>
            <p:ph type="ftr" sz="quarter" idx="12"/>
          </p:nvPr>
        </p:nvSpPr>
        <p:spPr/>
        <p:txBody>
          <a:bodyPr/>
          <a:lstStyle/>
          <a:p>
            <a:pPr>
              <a:defRPr/>
            </a:pPr>
            <a:r>
              <a:rPr lang="en-US"/>
              <a:t>3D Maze</a:t>
            </a:r>
            <a:endParaRPr lang="en-US" dirty="0"/>
          </a:p>
        </p:txBody>
      </p:sp>
    </p:spTree>
    <p:extLst>
      <p:ext uri="{BB962C8B-B14F-4D97-AF65-F5344CB8AC3E}">
        <p14:creationId xmlns:p14="http://schemas.microsoft.com/office/powerpoint/2010/main" val="104070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Maze Layout</a:t>
            </a:r>
          </a:p>
        </p:txBody>
      </p:sp>
      <p:sp>
        <p:nvSpPr>
          <p:cNvPr id="3" name="Content Placeholder 2"/>
          <p:cNvSpPr>
            <a:spLocks noGrp="1"/>
          </p:cNvSpPr>
          <p:nvPr>
            <p:ph sz="quarter" idx="1"/>
          </p:nvPr>
        </p:nvSpPr>
        <p:spPr>
          <a:xfrm>
            <a:off x="477078" y="1371600"/>
            <a:ext cx="8153400" cy="914400"/>
          </a:xfrm>
        </p:spPr>
        <p:txBody>
          <a:bodyPr/>
          <a:lstStyle/>
          <a:p>
            <a:r>
              <a:rPr lang="en-US" dirty="0"/>
              <a:t>The maze size is defined by layer * height * width as specified on the first line of the test file.</a:t>
            </a:r>
          </a:p>
        </p:txBody>
      </p:sp>
      <p:sp>
        <p:nvSpPr>
          <p:cNvPr id="4" name="Footer Placeholder 3"/>
          <p:cNvSpPr>
            <a:spLocks noGrp="1"/>
          </p:cNvSpPr>
          <p:nvPr>
            <p:ph type="ftr" sz="quarter" idx="11"/>
          </p:nvPr>
        </p:nvSpPr>
        <p:spPr/>
        <p:txBody>
          <a:bodyPr/>
          <a:lstStyle/>
          <a:p>
            <a:pPr>
              <a:defRPr/>
            </a:pPr>
            <a:r>
              <a:rPr lang="en-US"/>
              <a:t>3D Maze</a:t>
            </a:r>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aphicFrame>
        <p:nvGraphicFramePr>
          <p:cNvPr id="7" name="Table 6"/>
          <p:cNvGraphicFramePr>
            <a:graphicFrameLocks noGrp="1"/>
          </p:cNvGraphicFramePr>
          <p:nvPr/>
        </p:nvGraphicFramePr>
        <p:xfrm>
          <a:off x="4663440" y="420624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000" b="1" dirty="0">
                          <a:latin typeface="Consolas" panose="020B0609020204030204" pitchFamily="49" charset="0"/>
                          <a:cs typeface="Consolas" panose="020B0609020204030204" pitchFamily="49" charset="0"/>
                        </a:rPr>
                        <a:t>0,0,3</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0,3,3</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640">
                <a:tc>
                  <a:txBody>
                    <a:bodyPr/>
                    <a:lstStyle/>
                    <a:p>
                      <a:pPr algn="ctr"/>
                      <a:r>
                        <a:rPr lang="en-US" sz="1000" b="1" dirty="0">
                          <a:latin typeface="Consolas" panose="020B0609020204030204" pitchFamily="49" charset="0"/>
                          <a:cs typeface="Consolas" panose="020B0609020204030204" pitchFamily="49" charset="0"/>
                        </a:rPr>
                        <a:t>1,0,3</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1,3,3</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8640">
                <a:tc>
                  <a:txBody>
                    <a:bodyPr/>
                    <a:lstStyle/>
                    <a:p>
                      <a:pPr algn="ctr"/>
                      <a:r>
                        <a:rPr lang="en-US" sz="1000" b="1" dirty="0">
                          <a:latin typeface="Consolas" panose="020B0609020204030204" pitchFamily="49" charset="0"/>
                          <a:cs typeface="Consolas" panose="020B0609020204030204" pitchFamily="49" charset="0"/>
                        </a:rPr>
                        <a:t>2,0,3</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2,3,3</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8640">
                <a:tc>
                  <a:txBody>
                    <a:bodyPr/>
                    <a:lstStyle/>
                    <a:p>
                      <a:pPr algn="ctr"/>
                      <a:r>
                        <a:rPr lang="en-US" sz="1000" b="1" dirty="0">
                          <a:latin typeface="Consolas" panose="020B0609020204030204" pitchFamily="49" charset="0"/>
                          <a:cs typeface="Consolas" panose="020B0609020204030204" pitchFamily="49" charset="0"/>
                        </a:rPr>
                        <a:t>3,0,3</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EXIT</a:t>
                      </a:r>
                    </a:p>
                    <a:p>
                      <a:pPr algn="ctr"/>
                      <a:r>
                        <a:rPr lang="en-US" sz="1000" b="1" dirty="0">
                          <a:latin typeface="Consolas" panose="020B0609020204030204" pitchFamily="49" charset="0"/>
                          <a:cs typeface="Consolas" panose="020B0609020204030204" pitchFamily="49" charset="0"/>
                        </a:rPr>
                        <a:t>3,3,3</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277360" y="3828626"/>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000" b="1" dirty="0">
                          <a:latin typeface="Consolas" panose="020B0609020204030204" pitchFamily="49" charset="0"/>
                          <a:cs typeface="Consolas" panose="020B0609020204030204" pitchFamily="49" charset="0"/>
                        </a:rPr>
                        <a:t>0,0,2</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0,3,2</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640">
                <a:tc>
                  <a:txBody>
                    <a:bodyPr/>
                    <a:lstStyle/>
                    <a:p>
                      <a:pPr algn="ctr"/>
                      <a:r>
                        <a:rPr lang="en-US" sz="1000" b="1" dirty="0">
                          <a:latin typeface="Consolas" panose="020B0609020204030204" pitchFamily="49" charset="0"/>
                          <a:cs typeface="Consolas" panose="020B0609020204030204" pitchFamily="49" charset="0"/>
                        </a:rPr>
                        <a:t>1,0,2</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1,3,2</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8640">
                <a:tc>
                  <a:txBody>
                    <a:bodyPr/>
                    <a:lstStyle/>
                    <a:p>
                      <a:pPr algn="ctr"/>
                      <a:r>
                        <a:rPr lang="en-US" sz="1000" b="1" dirty="0">
                          <a:latin typeface="Consolas" panose="020B0609020204030204" pitchFamily="49" charset="0"/>
                          <a:cs typeface="Consolas" panose="020B0609020204030204" pitchFamily="49" charset="0"/>
                        </a:rPr>
                        <a:t>2,0,2</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2,3,2</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8640">
                <a:tc>
                  <a:txBody>
                    <a:bodyPr/>
                    <a:lstStyle/>
                    <a:p>
                      <a:pPr algn="ctr"/>
                      <a:r>
                        <a:rPr lang="en-US" sz="1000" b="1" dirty="0">
                          <a:latin typeface="Consolas" panose="020B0609020204030204" pitchFamily="49" charset="0"/>
                          <a:cs typeface="Consolas" panose="020B0609020204030204" pitchFamily="49" charset="0"/>
                        </a:rPr>
                        <a:t>3,0,2</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3,3,2</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891280" y="3451013"/>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000" b="1" dirty="0">
                          <a:latin typeface="Consolas" panose="020B0609020204030204" pitchFamily="49" charset="0"/>
                          <a:cs typeface="Consolas" panose="020B0609020204030204" pitchFamily="49" charset="0"/>
                        </a:rPr>
                        <a:t>0,0,1</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0,3,1</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640">
                <a:tc>
                  <a:txBody>
                    <a:bodyPr/>
                    <a:lstStyle/>
                    <a:p>
                      <a:pPr algn="ctr"/>
                      <a:r>
                        <a:rPr lang="en-US" sz="1000" b="1" dirty="0">
                          <a:latin typeface="Consolas" panose="020B0609020204030204" pitchFamily="49" charset="0"/>
                          <a:cs typeface="Consolas" panose="020B0609020204030204" pitchFamily="49" charset="0"/>
                        </a:rPr>
                        <a:t>1,0,1</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1,3,1</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8640">
                <a:tc>
                  <a:txBody>
                    <a:bodyPr/>
                    <a:lstStyle/>
                    <a:p>
                      <a:pPr algn="ctr"/>
                      <a:r>
                        <a:rPr lang="en-US" sz="1000" b="1" dirty="0">
                          <a:latin typeface="Consolas" panose="020B0609020204030204" pitchFamily="49" charset="0"/>
                          <a:cs typeface="Consolas" panose="020B0609020204030204" pitchFamily="49" charset="0"/>
                        </a:rPr>
                        <a:t>2,0,1</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2,3,1</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8640">
                <a:tc>
                  <a:txBody>
                    <a:bodyPr/>
                    <a:lstStyle/>
                    <a:p>
                      <a:pPr algn="ctr"/>
                      <a:r>
                        <a:rPr lang="en-US" sz="1000" b="1" dirty="0">
                          <a:latin typeface="Consolas" panose="020B0609020204030204" pitchFamily="49" charset="0"/>
                          <a:cs typeface="Consolas" panose="020B0609020204030204" pitchFamily="49" charset="0"/>
                        </a:rPr>
                        <a:t>3,0,1</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3,3,1</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3505200" y="307340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000" b="1" dirty="0">
                          <a:latin typeface="Consolas" panose="020B0609020204030204" pitchFamily="49" charset="0"/>
                          <a:cs typeface="Consolas" panose="020B0609020204030204" pitchFamily="49" charset="0"/>
                        </a:rPr>
                        <a:t>START</a:t>
                      </a:r>
                    </a:p>
                    <a:p>
                      <a:pPr algn="ctr"/>
                      <a:r>
                        <a:rPr lang="en-US" sz="1000" b="1" dirty="0">
                          <a:latin typeface="Consolas" panose="020B0609020204030204" pitchFamily="49" charset="0"/>
                          <a:cs typeface="Consolas" panose="020B0609020204030204" pitchFamily="49" charset="0"/>
                        </a:rPr>
                        <a:t>0,0,0</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a:latin typeface="Consolas" panose="020B0609020204030204" pitchFamily="49" charset="0"/>
                          <a:cs typeface="Consolas" panose="020B0609020204030204" pitchFamily="49" charset="0"/>
                        </a:rPr>
                        <a:t>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0,3,0</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640">
                <a:tc>
                  <a:txBody>
                    <a:bodyPr/>
                    <a:lstStyle/>
                    <a:p>
                      <a:pPr algn="ctr"/>
                      <a:r>
                        <a:rPr lang="en-US" sz="1000" b="1" dirty="0">
                          <a:latin typeface="Consolas" panose="020B0609020204030204" pitchFamily="49" charset="0"/>
                          <a:cs typeface="Consolas" panose="020B0609020204030204" pitchFamily="49" charset="0"/>
                        </a:rPr>
                        <a:t>1,0,0</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1,3,0</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8640">
                <a:tc>
                  <a:txBody>
                    <a:bodyPr/>
                    <a:lstStyle/>
                    <a:p>
                      <a:pPr algn="ctr"/>
                      <a:r>
                        <a:rPr lang="en-US" sz="1000" b="1" dirty="0">
                          <a:latin typeface="Consolas" panose="020B0609020204030204" pitchFamily="49" charset="0"/>
                          <a:cs typeface="Consolas" panose="020B0609020204030204" pitchFamily="49" charset="0"/>
                        </a:rPr>
                        <a:t>2,0,0</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2,3,0</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8640">
                <a:tc>
                  <a:txBody>
                    <a:bodyPr/>
                    <a:lstStyle/>
                    <a:p>
                      <a:pPr algn="ctr"/>
                      <a:r>
                        <a:rPr lang="en-US" sz="1000" b="1" dirty="0">
                          <a:latin typeface="Consolas" panose="020B0609020204030204" pitchFamily="49" charset="0"/>
                          <a:cs typeface="Consolas" panose="020B0609020204030204" pitchFamily="49" charset="0"/>
                        </a:rPr>
                        <a:t>3,0,0</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a:latin typeface="Consolas" panose="020B0609020204030204" pitchFamily="49" charset="0"/>
                          <a:cs typeface="Consolas" panose="020B0609020204030204" pitchFamily="49" charset="0"/>
                        </a:rPr>
                        <a:t>3,3,0</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Width</a:t>
              </a:r>
            </a:p>
            <a:p>
              <a:pPr algn="ctr"/>
              <a:r>
                <a:rPr lang="en-US" sz="1400" b="1" dirty="0">
                  <a:latin typeface="Consolas" panose="020B0609020204030204" pitchFamily="49" charset="0"/>
                  <a:cs typeface="Consolas" panose="020B0609020204030204" pitchFamily="49" charset="0"/>
                </a:rPr>
                <a:t>Left       Right</a:t>
              </a: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Height</a:t>
              </a:r>
            </a:p>
            <a:p>
              <a:pPr algn="ctr"/>
              <a:r>
                <a:rPr lang="en-US" sz="1400" b="1" dirty="0">
                  <a:latin typeface="Consolas" panose="020B0609020204030204" pitchFamily="49" charset="0"/>
                  <a:cs typeface="Consolas" panose="020B0609020204030204" pitchFamily="49" charset="0"/>
                </a:rPr>
                <a:t>Down         Up</a:t>
              </a: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Layer</a:t>
              </a:r>
            </a:p>
            <a:p>
              <a:pPr algn="ctr"/>
              <a:r>
                <a:rPr lang="en-US" sz="1400" b="1" dirty="0">
                  <a:latin typeface="Consolas" panose="020B0609020204030204" pitchFamily="49" charset="0"/>
                  <a:cs typeface="Consolas" panose="020B0609020204030204" pitchFamily="49" charset="0"/>
                </a:rPr>
                <a:t>Out    IN</a:t>
              </a: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46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out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Maze Layout</a:t>
            </a:r>
          </a:p>
        </p:txBody>
      </p:sp>
      <p:sp>
        <p:nvSpPr>
          <p:cNvPr id="3" name="Content Placeholder 2"/>
          <p:cNvSpPr>
            <a:spLocks noGrp="1"/>
          </p:cNvSpPr>
          <p:nvPr>
            <p:ph sz="quarter" idx="1"/>
          </p:nvPr>
        </p:nvSpPr>
        <p:spPr>
          <a:xfrm>
            <a:off x="477078" y="1371600"/>
            <a:ext cx="8153400" cy="914400"/>
          </a:xfrm>
        </p:spPr>
        <p:txBody>
          <a:bodyPr/>
          <a:lstStyle/>
          <a:p>
            <a:r>
              <a:rPr lang="en-US" dirty="0"/>
              <a:t>The maze size is defined by layer * height * width as specified on the first line of the test file.</a:t>
            </a:r>
          </a:p>
        </p:txBody>
      </p:sp>
      <p:sp>
        <p:nvSpPr>
          <p:cNvPr id="4" name="Footer Placeholder 3"/>
          <p:cNvSpPr>
            <a:spLocks noGrp="1"/>
          </p:cNvSpPr>
          <p:nvPr>
            <p:ph type="ftr" sz="quarter" idx="11"/>
          </p:nvPr>
        </p:nvSpPr>
        <p:spPr/>
        <p:txBody>
          <a:bodyPr/>
          <a:lstStyle/>
          <a:p>
            <a:pPr>
              <a:defRPr/>
            </a:pPr>
            <a:r>
              <a:rPr lang="en-US"/>
              <a:t>3D Maze</a:t>
            </a:r>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Width</a:t>
              </a:r>
            </a:p>
            <a:p>
              <a:pPr algn="ctr"/>
              <a:r>
                <a:rPr lang="en-US" sz="1400" b="1" dirty="0">
                  <a:latin typeface="Consolas" panose="020B0609020204030204" pitchFamily="49" charset="0"/>
                  <a:cs typeface="Consolas" panose="020B0609020204030204" pitchFamily="49" charset="0"/>
                </a:rPr>
                <a:t>Left       Right</a:t>
              </a: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Height</a:t>
              </a:r>
            </a:p>
            <a:p>
              <a:pPr algn="ctr"/>
              <a:r>
                <a:rPr lang="en-US" sz="1400" b="1" dirty="0">
                  <a:latin typeface="Consolas" panose="020B0609020204030204" pitchFamily="49" charset="0"/>
                  <a:cs typeface="Consolas" panose="020B0609020204030204" pitchFamily="49" charset="0"/>
                </a:rPr>
                <a:t>Down         Up</a:t>
              </a: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Layer</a:t>
              </a:r>
            </a:p>
            <a:p>
              <a:pPr algn="ctr"/>
              <a:r>
                <a:rPr lang="en-US" sz="1400" b="1" dirty="0">
                  <a:latin typeface="Consolas" panose="020B0609020204030204" pitchFamily="49" charset="0"/>
                  <a:cs typeface="Consolas" panose="020B0609020204030204" pitchFamily="49" charset="0"/>
                </a:rPr>
                <a:t>Out    IN</a:t>
              </a: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7" name="Table 6"/>
          <p:cNvGraphicFramePr>
            <a:graphicFrameLocks noGrp="1"/>
          </p:cNvGraphicFramePr>
          <p:nvPr/>
        </p:nvGraphicFramePr>
        <p:xfrm>
          <a:off x="4663440" y="420624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(Exit)</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277360" y="3828626"/>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891280" y="3451013"/>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3505200" y="307340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400" b="1" dirty="0">
                          <a:latin typeface="Consolas" panose="020B0609020204030204" pitchFamily="49" charset="0"/>
                          <a:cs typeface="Consolas" panose="020B0609020204030204" pitchFamily="49" charset="0"/>
                        </a:rPr>
                        <a:t>0</a:t>
                      </a:r>
                    </a:p>
                    <a:p>
                      <a:pPr algn="ctr"/>
                      <a:r>
                        <a:rPr lang="en-US" sz="800" b="1" dirty="0">
                          <a:latin typeface="Consolas" panose="020B0609020204030204" pitchFamily="49" charset="0"/>
                          <a:cs typeface="Consolas" panose="020B0609020204030204" pitchFamily="49" charset="0"/>
                        </a:rPr>
                        <a:t>(START)</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b="1" dirty="0">
                          <a:latin typeface="Consolas" panose="020B0609020204030204" pitchFamily="49" charset="0"/>
                          <a:cs typeface="Consolas" panose="020B0609020204030204" pitchFamily="49" charset="0"/>
                        </a:rPr>
                        <a:t>0</a:t>
                      </a:r>
                    </a:p>
                    <a:p>
                      <a:pPr algn="ctr"/>
                      <a:r>
                        <a:rPr lang="en-US" sz="800" b="1" dirty="0">
                          <a:latin typeface="Consolas" panose="020B0609020204030204" pitchFamily="49" charset="0"/>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233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Maze Layout (Bonus)</a:t>
            </a:r>
          </a:p>
        </p:txBody>
      </p:sp>
      <p:sp>
        <p:nvSpPr>
          <p:cNvPr id="3" name="Content Placeholder 2"/>
          <p:cNvSpPr>
            <a:spLocks noGrp="1"/>
          </p:cNvSpPr>
          <p:nvPr>
            <p:ph sz="quarter" idx="1"/>
          </p:nvPr>
        </p:nvSpPr>
        <p:spPr>
          <a:xfrm>
            <a:off x="477078" y="1371600"/>
            <a:ext cx="8153400" cy="914400"/>
          </a:xfrm>
        </p:spPr>
        <p:txBody>
          <a:bodyPr/>
          <a:lstStyle/>
          <a:p>
            <a:r>
              <a:rPr lang="en-US" dirty="0"/>
              <a:t>Maze values tell which way to proceed thru the maze ("L", "R", "U", "D", "O", or "I".)</a:t>
            </a:r>
          </a:p>
        </p:txBody>
      </p:sp>
      <p:sp>
        <p:nvSpPr>
          <p:cNvPr id="4" name="Footer Placeholder 3"/>
          <p:cNvSpPr>
            <a:spLocks noGrp="1"/>
          </p:cNvSpPr>
          <p:nvPr>
            <p:ph type="ftr" sz="quarter" idx="11"/>
          </p:nvPr>
        </p:nvSpPr>
        <p:spPr/>
        <p:txBody>
          <a:bodyPr/>
          <a:lstStyle/>
          <a:p>
            <a:pPr>
              <a:defRPr/>
            </a:pPr>
            <a:r>
              <a:rPr lang="en-US"/>
              <a:t>3D Maze</a:t>
            </a:r>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Width</a:t>
              </a:r>
            </a:p>
            <a:p>
              <a:pPr algn="ctr"/>
              <a:r>
                <a:rPr lang="en-US" sz="1400" b="1" dirty="0">
                  <a:latin typeface="Consolas" panose="020B0609020204030204" pitchFamily="49" charset="0"/>
                  <a:cs typeface="Consolas" panose="020B0609020204030204" pitchFamily="49" charset="0"/>
                </a:rPr>
                <a:t>Left       Right</a:t>
              </a: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Height</a:t>
              </a:r>
            </a:p>
            <a:p>
              <a:pPr algn="ctr"/>
              <a:r>
                <a:rPr lang="en-US" sz="1400" b="1" dirty="0">
                  <a:latin typeface="Consolas" panose="020B0609020204030204" pitchFamily="49" charset="0"/>
                  <a:cs typeface="Consolas" panose="020B0609020204030204" pitchFamily="49" charset="0"/>
                </a:rPr>
                <a:t>Down         Up</a:t>
              </a: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a:latin typeface="Consolas" panose="020B0609020204030204" pitchFamily="49" charset="0"/>
                  <a:cs typeface="Consolas" panose="020B0609020204030204" pitchFamily="49" charset="0"/>
                </a:rPr>
                <a:t>Layer</a:t>
              </a:r>
            </a:p>
            <a:p>
              <a:pPr algn="ctr"/>
              <a:r>
                <a:rPr lang="en-US" sz="1400" b="1" dirty="0">
                  <a:latin typeface="Consolas" panose="020B0609020204030204" pitchFamily="49" charset="0"/>
                  <a:cs typeface="Consolas" panose="020B0609020204030204" pitchFamily="49" charset="0"/>
                </a:rPr>
                <a:t>Out    IN</a:t>
              </a: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7" name="Table 6"/>
          <p:cNvGraphicFramePr>
            <a:graphicFrameLocks noGrp="1"/>
          </p:cNvGraphicFramePr>
          <p:nvPr/>
        </p:nvGraphicFramePr>
        <p:xfrm>
          <a:off x="4663440" y="420624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(Down)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(Down)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(Down)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(Exit)</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277360" y="3828626"/>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(Right)</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891280" y="3451013"/>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(Left)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(Left)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3505200" y="3073400"/>
          <a:ext cx="2194560" cy="2194560"/>
        </p:xfrm>
        <a:graphic>
          <a:graphicData uri="http://schemas.openxmlformats.org/drawingml/2006/table">
            <a:tbl>
              <a:tblPr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548640">
                <a:tc>
                  <a:txBody>
                    <a:bodyPr/>
                    <a:lstStyle/>
                    <a:p>
                      <a:pPr algn="ctr"/>
                      <a:r>
                        <a:rPr lang="en-US" sz="1400" b="1" dirty="0">
                          <a:latin typeface="Consolas" panose="020B0609020204030204" pitchFamily="49" charset="0"/>
                          <a:cs typeface="Consolas" panose="020B0609020204030204" pitchFamily="49" charset="0"/>
                        </a:rPr>
                        <a:t>R</a:t>
                      </a:r>
                    </a:p>
                    <a:p>
                      <a:pPr algn="ctr"/>
                      <a:r>
                        <a:rPr lang="en-US" sz="800" b="1" dirty="0">
                          <a:latin typeface="Consolas" panose="020B0609020204030204" pitchFamily="49" charset="0"/>
                          <a:cs typeface="Consolas" panose="020B0609020204030204" pitchFamily="49" charset="0"/>
                        </a:rPr>
                        <a:t>(Right)</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b="1" dirty="0">
                          <a:latin typeface="Consolas" panose="020B0609020204030204" pitchFamily="49" charset="0"/>
                          <a:cs typeface="Consolas" panose="020B0609020204030204" pitchFamily="49" charset="0"/>
                        </a:rPr>
                        <a:t>R</a:t>
                      </a:r>
                    </a:p>
                    <a:p>
                      <a:pPr algn="ctr"/>
                      <a:r>
                        <a:rPr lang="en-US" sz="800" b="1" dirty="0">
                          <a:latin typeface="Consolas" panose="020B0609020204030204" pitchFamily="49" charset="0"/>
                          <a:cs typeface="Consolas" panose="020B0609020204030204" pitchFamily="49" charset="0"/>
                        </a:rPr>
                        <a:t>(Right)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(Open)</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a:latin typeface="Consolas" panose="020B0609020204030204" pitchFamily="49" charset="0"/>
                          <a:cs typeface="Consolas" panose="020B0609020204030204" pitchFamily="49" charset="0"/>
                        </a:rPr>
                        <a:t>1</a:t>
                      </a:r>
                    </a:p>
                    <a:p>
                      <a:pPr algn="ctr"/>
                      <a:r>
                        <a:rPr lang="en-US" sz="800" b="1" dirty="0">
                          <a:latin typeface="Consolas" panose="020B0609020204030204" pitchFamily="49" charset="0"/>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77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sp>
        <p:nvSpPr>
          <p:cNvPr id="7" name="Rectangle 6">
            <a:extLst>
              <a:ext uri="{FF2B5EF4-FFF2-40B4-BE49-F238E27FC236}">
                <a16:creationId xmlns:a16="http://schemas.microsoft.com/office/drawing/2014/main" id="{3C285252-7562-4B31-B0B0-C499577528C3}"/>
              </a:ext>
            </a:extLst>
          </p:cNvPr>
          <p:cNvSpPr/>
          <p:nvPr/>
        </p:nvSpPr>
        <p:spPr>
          <a:xfrm>
            <a:off x="533400" y="1419141"/>
            <a:ext cx="8153400" cy="1754326"/>
          </a:xfrm>
          <a:prstGeom prst="rect">
            <a:avLst/>
          </a:prstGeom>
        </p:spPr>
        <p:txBody>
          <a:bodyPr wrap="square">
            <a:spAutoFit/>
          </a:bodyPr>
          <a:lstStyle/>
          <a:p>
            <a:r>
              <a:rPr lang="en-US" b="1" dirty="0">
                <a:latin typeface="Consolas" panose="020B0609020204030204" pitchFamily="49" charset="0"/>
              </a:rPr>
              <a:t>Your maze program outputs the solution path using 'L' for move left (width - 1), 'R' for move right (width + 1), 'U' for move up on the same layer (height - 1), 'D' for move down on the same layer (height + 1), 'O' for move to the previous layer (layer - 1), and 'I' for move to the next layer (layer + 1). In addition, 'E' indicates the exit point.</a:t>
            </a:r>
            <a:endParaRPr lang="en-US" dirty="0"/>
          </a:p>
        </p:txBody>
      </p:sp>
    </p:spTree>
    <p:extLst>
      <p:ext uri="{BB962C8B-B14F-4D97-AF65-F5344CB8AC3E}">
        <p14:creationId xmlns:p14="http://schemas.microsoft.com/office/powerpoint/2010/main" val="123012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76200"/>
            <a:ext cx="903301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09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CS 235 Theme</Template>
  <TotalTime>41812</TotalTime>
  <Words>1127</Words>
  <Application>Microsoft Office PowerPoint</Application>
  <PresentationFormat>On-screen Show (4:3)</PresentationFormat>
  <Paragraphs>390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Tw Cen MT</vt:lpstr>
      <vt:lpstr>Wingdings</vt:lpstr>
      <vt:lpstr>CS 235 Theme</vt:lpstr>
      <vt:lpstr>PowerPoint Presentation</vt:lpstr>
      <vt:lpstr>3D Maze</vt:lpstr>
      <vt:lpstr>Finding a Path through a Maze</vt:lpstr>
      <vt:lpstr>Sample test files</vt:lpstr>
      <vt:lpstr>The Maze Layout</vt:lpstr>
      <vt:lpstr>The Maze Layout</vt:lpstr>
      <vt:lpstr>The Maze Layout (Bonus)</vt:lpstr>
      <vt:lpstr>Requirements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Xuan Guo</cp:lastModifiedBy>
  <cp:revision>852</cp:revision>
  <cp:lastPrinted>2018-03-05T15:36:16Z</cp:lastPrinted>
  <dcterms:created xsi:type="dcterms:W3CDTF">2009-08-26T14:55:55Z</dcterms:created>
  <dcterms:modified xsi:type="dcterms:W3CDTF">2020-02-26T21:29:34Z</dcterms:modified>
</cp:coreProperties>
</file>